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23"/>
  </p:notesMasterIdLst>
  <p:handoutMasterIdLst>
    <p:handoutMasterId r:id="rId124"/>
  </p:handoutMasterIdLst>
  <p:sldIdLst>
    <p:sldId id="362" r:id="rId2"/>
    <p:sldId id="363"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511" r:id="rId24"/>
    <p:sldId id="384"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60" r:id="rId70"/>
    <p:sldId id="461" r:id="rId71"/>
    <p:sldId id="462" r:id="rId72"/>
    <p:sldId id="463" r:id="rId73"/>
    <p:sldId id="505" r:id="rId74"/>
    <p:sldId id="464" r:id="rId75"/>
    <p:sldId id="465" r:id="rId76"/>
    <p:sldId id="466" r:id="rId77"/>
    <p:sldId id="467" r:id="rId78"/>
    <p:sldId id="468" r:id="rId79"/>
    <p:sldId id="469" r:id="rId80"/>
    <p:sldId id="470" r:id="rId81"/>
    <p:sldId id="471" r:id="rId82"/>
    <p:sldId id="472" r:id="rId83"/>
    <p:sldId id="473" r:id="rId84"/>
    <p:sldId id="474" r:id="rId85"/>
    <p:sldId id="475" r:id="rId86"/>
    <p:sldId id="512" r:id="rId87"/>
    <p:sldId id="504" r:id="rId88"/>
    <p:sldId id="513" r:id="rId89"/>
    <p:sldId id="476" r:id="rId90"/>
    <p:sldId id="477" r:id="rId91"/>
    <p:sldId id="478" r:id="rId92"/>
    <p:sldId id="479" r:id="rId93"/>
    <p:sldId id="506" r:id="rId94"/>
    <p:sldId id="507" r:id="rId95"/>
    <p:sldId id="480" r:id="rId96"/>
    <p:sldId id="481" r:id="rId97"/>
    <p:sldId id="508" r:id="rId98"/>
    <p:sldId id="509" r:id="rId99"/>
    <p:sldId id="510" r:id="rId100"/>
    <p:sldId id="483" r:id="rId101"/>
    <p:sldId id="514" r:id="rId102"/>
    <p:sldId id="484" r:id="rId103"/>
    <p:sldId id="485" r:id="rId104"/>
    <p:sldId id="486" r:id="rId105"/>
    <p:sldId id="487" r:id="rId106"/>
    <p:sldId id="488" r:id="rId107"/>
    <p:sldId id="489" r:id="rId108"/>
    <p:sldId id="490" r:id="rId109"/>
    <p:sldId id="491" r:id="rId110"/>
    <p:sldId id="492" r:id="rId111"/>
    <p:sldId id="493" r:id="rId112"/>
    <p:sldId id="494" r:id="rId113"/>
    <p:sldId id="495" r:id="rId114"/>
    <p:sldId id="496" r:id="rId115"/>
    <p:sldId id="497" r:id="rId116"/>
    <p:sldId id="498" r:id="rId117"/>
    <p:sldId id="499" r:id="rId118"/>
    <p:sldId id="500" r:id="rId119"/>
    <p:sldId id="501" r:id="rId120"/>
    <p:sldId id="502" r:id="rId121"/>
    <p:sldId id="459" r:id="rId122"/>
  </p:sldIdLst>
  <p:sldSz cx="9906000" cy="6858000" type="A4"/>
  <p:notesSz cx="9144000" cy="6858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2400" kern="1200">
        <a:solidFill>
          <a:schemeClr val="tx1"/>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2400" kern="1200">
        <a:solidFill>
          <a:schemeClr val="tx1"/>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2400" kern="1200">
        <a:solidFill>
          <a:schemeClr val="tx1"/>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2400" kern="1200">
        <a:solidFill>
          <a:schemeClr val="tx1"/>
        </a:solidFill>
        <a:latin typeface="Times New Roman" panose="02020603050405020304" pitchFamily="18"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30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69B8"/>
    <a:srgbClr val="000099"/>
    <a:srgbClr val="008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howGuides="1">
      <p:cViewPr varScale="1">
        <p:scale>
          <a:sx n="78" d="100"/>
          <a:sy n="78" d="100"/>
        </p:scale>
        <p:origin x="1334" y="67"/>
      </p:cViewPr>
      <p:guideLst>
        <p:guide orient="horz" pos="2160"/>
        <p:guide pos="30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35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033F5-273C-CA44-84A1-825862BCA2DF}" type="doc">
      <dgm:prSet loTypeId="urn:microsoft.com/office/officeart/2005/8/layout/list1" loCatId="" qsTypeId="urn:microsoft.com/office/officeart/2005/8/quickstyle/3D1" qsCatId="3D" csTypeId="urn:microsoft.com/office/officeart/2005/8/colors/accent2_2" csCatId="accent2" phldr="1"/>
      <dgm:spPr/>
      <dgm:t>
        <a:bodyPr/>
        <a:lstStyle/>
        <a:p>
          <a:endParaRPr lang="zh-CN" altLang="en-US"/>
        </a:p>
      </dgm:t>
    </dgm:pt>
    <dgm:pt modelId="{D70D4F6D-133D-7343-B010-96F22BAE8489}">
      <dgm:prSet phldrT="[文本]" custT="1"/>
      <dgm:spPr/>
      <dgm:t>
        <a:bodyPr/>
        <a:lstStyle/>
        <a:p>
          <a:r>
            <a:rPr lang="en-US" altLang="zh-CN" sz="2400" b="1" dirty="0" err="1">
              <a:latin typeface="+mn-lt"/>
              <a:ea typeface="黑体"/>
              <a:cs typeface="黑体"/>
            </a:rPr>
            <a:t>getchar</a:t>
          </a:r>
          <a:endParaRPr lang="zh-CN" altLang="en-US" sz="2400" b="1" dirty="0"/>
        </a:p>
      </dgm:t>
    </dgm:pt>
    <dgm:pt modelId="{DDCF025B-8B89-D34A-B1F5-AA47AA228D7B}" type="parTrans" cxnId="{D7A2038E-958A-E640-B5D9-EC0A8CE84BC3}">
      <dgm:prSet/>
      <dgm:spPr/>
      <dgm:t>
        <a:bodyPr/>
        <a:lstStyle/>
        <a:p>
          <a:endParaRPr lang="zh-CN" altLang="en-US"/>
        </a:p>
      </dgm:t>
    </dgm:pt>
    <dgm:pt modelId="{D2A39061-EDF5-5845-919E-1B5E3C8BE01E}" type="sibTrans" cxnId="{D7A2038E-958A-E640-B5D9-EC0A8CE84BC3}">
      <dgm:prSet/>
      <dgm:spPr/>
      <dgm:t>
        <a:bodyPr/>
        <a:lstStyle/>
        <a:p>
          <a:endParaRPr lang="zh-CN" altLang="en-US"/>
        </a:p>
      </dgm:t>
    </dgm:pt>
    <dgm:pt modelId="{AFEBFFCC-411A-0241-BD19-C306E7C61281}">
      <dgm:prSet phldrT="[文本]"/>
      <dgm:spPr/>
      <dgm:t>
        <a:bodyPr/>
        <a:lstStyle/>
        <a:p>
          <a:r>
            <a:rPr lang="en-US" altLang="zh-CN" dirty="0">
              <a:latin typeface="+mn-lt"/>
              <a:ea typeface="黑体"/>
              <a:cs typeface="黑体"/>
            </a:rPr>
            <a:t> </a:t>
          </a:r>
          <a:r>
            <a:rPr lang="zh-CN" altLang="en-US" dirty="0">
              <a:latin typeface="+mn-lt"/>
              <a:ea typeface="黑体"/>
              <a:cs typeface="黑体"/>
            </a:rPr>
            <a:t>单字符输入函数，输入字符时显示输入的字符并且需要回车 </a:t>
          </a:r>
          <a:endParaRPr lang="zh-CN" altLang="en-US" dirty="0"/>
        </a:p>
      </dgm:t>
    </dgm:pt>
    <dgm:pt modelId="{E810275C-2671-444A-BA16-68391EBAB7D2}" type="parTrans" cxnId="{83A33999-BB26-CD42-9D9B-92F04A418E53}">
      <dgm:prSet/>
      <dgm:spPr/>
      <dgm:t>
        <a:bodyPr/>
        <a:lstStyle/>
        <a:p>
          <a:endParaRPr lang="zh-CN" altLang="en-US"/>
        </a:p>
      </dgm:t>
    </dgm:pt>
    <dgm:pt modelId="{65410669-2593-364D-A491-59ED6BCDE0F9}" type="sibTrans" cxnId="{83A33999-BB26-CD42-9D9B-92F04A418E53}">
      <dgm:prSet/>
      <dgm:spPr/>
      <dgm:t>
        <a:bodyPr/>
        <a:lstStyle/>
        <a:p>
          <a:endParaRPr lang="zh-CN" altLang="en-US"/>
        </a:p>
      </dgm:t>
    </dgm:pt>
    <dgm:pt modelId="{7A1E15E3-4219-F44B-B44D-639FB3D919AA}">
      <dgm:prSet custT="1"/>
      <dgm:spPr/>
      <dgm:t>
        <a:bodyPr/>
        <a:lstStyle/>
        <a:p>
          <a:r>
            <a:rPr lang="en-US" altLang="zh-CN" sz="2400" b="1" dirty="0" err="1">
              <a:latin typeface="+mn-lt"/>
              <a:ea typeface="黑体"/>
              <a:cs typeface="黑体"/>
            </a:rPr>
            <a:t>getche</a:t>
          </a:r>
          <a:endParaRPr lang="zh-CN" altLang="en-US" sz="1900" b="1" dirty="0">
            <a:latin typeface="+mn-lt"/>
            <a:ea typeface="黑体"/>
            <a:cs typeface="黑体"/>
          </a:endParaRPr>
        </a:p>
      </dgm:t>
    </dgm:pt>
    <dgm:pt modelId="{290366AC-99DE-5D41-85A4-0C5DD809A61A}" type="parTrans" cxnId="{C7EDA78E-ADEB-B54C-96C2-CBD0708855B1}">
      <dgm:prSet/>
      <dgm:spPr/>
      <dgm:t>
        <a:bodyPr/>
        <a:lstStyle/>
        <a:p>
          <a:endParaRPr lang="zh-CN" altLang="en-US"/>
        </a:p>
      </dgm:t>
    </dgm:pt>
    <dgm:pt modelId="{BC5C920C-C3F0-A249-9D34-409A0F0F08AB}" type="sibTrans" cxnId="{C7EDA78E-ADEB-B54C-96C2-CBD0708855B1}">
      <dgm:prSet/>
      <dgm:spPr/>
      <dgm:t>
        <a:bodyPr/>
        <a:lstStyle/>
        <a:p>
          <a:endParaRPr lang="zh-CN" altLang="en-US"/>
        </a:p>
      </dgm:t>
    </dgm:pt>
    <dgm:pt modelId="{9E3C183F-8D52-524E-BE55-97F187A2B246}">
      <dgm:prSet/>
      <dgm:spPr/>
      <dgm:t>
        <a:bodyPr/>
        <a:lstStyle/>
        <a:p>
          <a:r>
            <a:rPr lang="zh-CN" altLang="en-US">
              <a:latin typeface="+mn-lt"/>
              <a:ea typeface="黑体"/>
              <a:cs typeface="黑体"/>
            </a:rPr>
            <a:t>单字符输入函数，输入字符时显示输入的字符， 不用回车 </a:t>
          </a:r>
          <a:endParaRPr lang="zh-CN" altLang="en-US" dirty="0">
            <a:latin typeface="+mn-lt"/>
            <a:ea typeface="黑体"/>
            <a:cs typeface="黑体"/>
          </a:endParaRPr>
        </a:p>
      </dgm:t>
    </dgm:pt>
    <dgm:pt modelId="{9A575771-7C5F-8A43-AA6A-7F7657E55442}" type="parTrans" cxnId="{1AAAF7E9-A0AD-674C-92C5-8CC9D06D435B}">
      <dgm:prSet/>
      <dgm:spPr/>
      <dgm:t>
        <a:bodyPr/>
        <a:lstStyle/>
        <a:p>
          <a:endParaRPr lang="zh-CN" altLang="en-US"/>
        </a:p>
      </dgm:t>
    </dgm:pt>
    <dgm:pt modelId="{D8B294C2-7EBB-2F4D-90C8-73DA99B486F5}" type="sibTrans" cxnId="{1AAAF7E9-A0AD-674C-92C5-8CC9D06D435B}">
      <dgm:prSet/>
      <dgm:spPr/>
      <dgm:t>
        <a:bodyPr/>
        <a:lstStyle/>
        <a:p>
          <a:endParaRPr lang="zh-CN" altLang="en-US"/>
        </a:p>
      </dgm:t>
    </dgm:pt>
    <dgm:pt modelId="{14C4A886-3D97-2E46-A8F2-B8464F94E3B8}">
      <dgm:prSet custT="1"/>
      <dgm:spPr/>
      <dgm:t>
        <a:bodyPr/>
        <a:lstStyle/>
        <a:p>
          <a:r>
            <a:rPr lang="en-US" altLang="zh-CN" sz="2400" b="1" dirty="0" err="1">
              <a:latin typeface="+mn-lt"/>
              <a:ea typeface="黑体"/>
              <a:cs typeface="黑体"/>
            </a:rPr>
            <a:t>getch</a:t>
          </a:r>
          <a:endParaRPr lang="en-US" altLang="zh-CN" sz="2400" b="1" dirty="0">
            <a:latin typeface="+mn-lt"/>
            <a:ea typeface="黑体"/>
            <a:cs typeface="黑体"/>
            <a:sym typeface="Symbol" charset="0"/>
          </a:endParaRPr>
        </a:p>
      </dgm:t>
    </dgm:pt>
    <dgm:pt modelId="{5FFD43E7-FD20-FD4E-B047-3D84005679D4}" type="parTrans" cxnId="{9CDD2B9F-6EA5-2947-B2AC-424BA355102D}">
      <dgm:prSet/>
      <dgm:spPr/>
      <dgm:t>
        <a:bodyPr/>
        <a:lstStyle/>
        <a:p>
          <a:endParaRPr lang="zh-CN" altLang="en-US"/>
        </a:p>
      </dgm:t>
    </dgm:pt>
    <dgm:pt modelId="{FEAFFC0D-A532-6D40-B3BA-36FB6EB9E093}" type="sibTrans" cxnId="{9CDD2B9F-6EA5-2947-B2AC-424BA355102D}">
      <dgm:prSet/>
      <dgm:spPr/>
      <dgm:t>
        <a:bodyPr/>
        <a:lstStyle/>
        <a:p>
          <a:endParaRPr lang="zh-CN" altLang="en-US"/>
        </a:p>
      </dgm:t>
    </dgm:pt>
    <dgm:pt modelId="{3F188392-1862-414E-9D19-7F4DF543A5EA}">
      <dgm:prSet/>
      <dgm:spPr/>
      <dgm:t>
        <a:bodyPr/>
        <a:lstStyle/>
        <a:p>
          <a:r>
            <a:rPr lang="zh-CN" altLang="en-US">
              <a:latin typeface="+mn-lt"/>
              <a:ea typeface="黑体"/>
              <a:cs typeface="黑体"/>
            </a:rPr>
            <a:t>单字符输入函数，输入字符时不显示输入的字符，也不用回车 </a:t>
          </a:r>
          <a:endParaRPr lang="en-US" altLang="zh-CN" dirty="0">
            <a:latin typeface="+mn-lt"/>
            <a:ea typeface="黑体"/>
            <a:cs typeface="黑体"/>
            <a:sym typeface="Symbol" charset="0"/>
          </a:endParaRPr>
        </a:p>
      </dgm:t>
    </dgm:pt>
    <dgm:pt modelId="{3769BC33-E973-B545-AE41-BDECCB0215A1}" type="parTrans" cxnId="{136D516F-5A37-404E-AA8B-846DD0F876FA}">
      <dgm:prSet/>
      <dgm:spPr/>
      <dgm:t>
        <a:bodyPr/>
        <a:lstStyle/>
        <a:p>
          <a:endParaRPr lang="zh-CN" altLang="en-US"/>
        </a:p>
      </dgm:t>
    </dgm:pt>
    <dgm:pt modelId="{66B0F80F-4B4A-024A-B303-A074905E93BF}" type="sibTrans" cxnId="{136D516F-5A37-404E-AA8B-846DD0F876FA}">
      <dgm:prSet/>
      <dgm:spPr/>
      <dgm:t>
        <a:bodyPr/>
        <a:lstStyle/>
        <a:p>
          <a:endParaRPr lang="zh-CN" altLang="en-US"/>
        </a:p>
      </dgm:t>
    </dgm:pt>
    <dgm:pt modelId="{810E30E9-7C67-9F4E-86E5-96B153723C6A}" type="pres">
      <dgm:prSet presAssocID="{0DA033F5-273C-CA44-84A1-825862BCA2DF}" presName="linear" presStyleCnt="0">
        <dgm:presLayoutVars>
          <dgm:dir/>
          <dgm:animLvl val="lvl"/>
          <dgm:resizeHandles val="exact"/>
        </dgm:presLayoutVars>
      </dgm:prSet>
      <dgm:spPr/>
    </dgm:pt>
    <dgm:pt modelId="{DA6C2FC0-0987-1F4E-9C32-1EDF9844C290}" type="pres">
      <dgm:prSet presAssocID="{D70D4F6D-133D-7343-B010-96F22BAE8489}" presName="parentLin" presStyleCnt="0"/>
      <dgm:spPr/>
    </dgm:pt>
    <dgm:pt modelId="{98B1C591-5029-3E43-A53B-E052DC43CA8E}" type="pres">
      <dgm:prSet presAssocID="{D70D4F6D-133D-7343-B010-96F22BAE8489}" presName="parentLeftMargin" presStyleLbl="node1" presStyleIdx="0" presStyleCnt="3"/>
      <dgm:spPr/>
    </dgm:pt>
    <dgm:pt modelId="{81A647F9-9161-0441-AB82-D69FE2EB6EBF}" type="pres">
      <dgm:prSet presAssocID="{D70D4F6D-133D-7343-B010-96F22BAE8489}" presName="parentText" presStyleLbl="node1" presStyleIdx="0" presStyleCnt="3">
        <dgm:presLayoutVars>
          <dgm:chMax val="0"/>
          <dgm:bulletEnabled val="1"/>
        </dgm:presLayoutVars>
      </dgm:prSet>
      <dgm:spPr/>
    </dgm:pt>
    <dgm:pt modelId="{91EE0D6F-62F0-D84E-AEC4-1AB65390EB6F}" type="pres">
      <dgm:prSet presAssocID="{D70D4F6D-133D-7343-B010-96F22BAE8489}" presName="negativeSpace" presStyleCnt="0"/>
      <dgm:spPr/>
    </dgm:pt>
    <dgm:pt modelId="{84729DE6-BFF3-A947-B8BE-42FB42B760BB}" type="pres">
      <dgm:prSet presAssocID="{D70D4F6D-133D-7343-B010-96F22BAE8489}" presName="childText" presStyleLbl="conFgAcc1" presStyleIdx="0" presStyleCnt="3">
        <dgm:presLayoutVars>
          <dgm:bulletEnabled val="1"/>
        </dgm:presLayoutVars>
      </dgm:prSet>
      <dgm:spPr/>
    </dgm:pt>
    <dgm:pt modelId="{A96CF4C4-AE14-914E-93CF-AB603A5F7EA6}" type="pres">
      <dgm:prSet presAssocID="{D2A39061-EDF5-5845-919E-1B5E3C8BE01E}" presName="spaceBetweenRectangles" presStyleCnt="0"/>
      <dgm:spPr/>
    </dgm:pt>
    <dgm:pt modelId="{27CC1FA0-260A-E242-A3CA-48D5F7ED1F1B}" type="pres">
      <dgm:prSet presAssocID="{7A1E15E3-4219-F44B-B44D-639FB3D919AA}" presName="parentLin" presStyleCnt="0"/>
      <dgm:spPr/>
    </dgm:pt>
    <dgm:pt modelId="{C8DB5419-BA77-2349-B274-0A0C0C55E7C8}" type="pres">
      <dgm:prSet presAssocID="{7A1E15E3-4219-F44B-B44D-639FB3D919AA}" presName="parentLeftMargin" presStyleLbl="node1" presStyleIdx="0" presStyleCnt="3"/>
      <dgm:spPr/>
    </dgm:pt>
    <dgm:pt modelId="{5B2FA3ED-DD74-814A-A9A3-885CAA2CCFB4}" type="pres">
      <dgm:prSet presAssocID="{7A1E15E3-4219-F44B-B44D-639FB3D919AA}" presName="parentText" presStyleLbl="node1" presStyleIdx="1" presStyleCnt="3">
        <dgm:presLayoutVars>
          <dgm:chMax val="0"/>
          <dgm:bulletEnabled val="1"/>
        </dgm:presLayoutVars>
      </dgm:prSet>
      <dgm:spPr/>
    </dgm:pt>
    <dgm:pt modelId="{552FE623-F1A9-3F44-8F62-31CA5103AC71}" type="pres">
      <dgm:prSet presAssocID="{7A1E15E3-4219-F44B-B44D-639FB3D919AA}" presName="negativeSpace" presStyleCnt="0"/>
      <dgm:spPr/>
    </dgm:pt>
    <dgm:pt modelId="{C468FA58-CFD6-7244-BC09-128D6C441FCE}" type="pres">
      <dgm:prSet presAssocID="{7A1E15E3-4219-F44B-B44D-639FB3D919AA}" presName="childText" presStyleLbl="conFgAcc1" presStyleIdx="1" presStyleCnt="3">
        <dgm:presLayoutVars>
          <dgm:bulletEnabled val="1"/>
        </dgm:presLayoutVars>
      </dgm:prSet>
      <dgm:spPr/>
    </dgm:pt>
    <dgm:pt modelId="{BAC82BE9-AC8A-7B4F-BBCE-9612DCAC23A5}" type="pres">
      <dgm:prSet presAssocID="{BC5C920C-C3F0-A249-9D34-409A0F0F08AB}" presName="spaceBetweenRectangles" presStyleCnt="0"/>
      <dgm:spPr/>
    </dgm:pt>
    <dgm:pt modelId="{AD98EDB1-5104-A347-AACE-CD626E94C12E}" type="pres">
      <dgm:prSet presAssocID="{14C4A886-3D97-2E46-A8F2-B8464F94E3B8}" presName="parentLin" presStyleCnt="0"/>
      <dgm:spPr/>
    </dgm:pt>
    <dgm:pt modelId="{3CD9948F-7599-004B-9EE3-DEBB7161CE65}" type="pres">
      <dgm:prSet presAssocID="{14C4A886-3D97-2E46-A8F2-B8464F94E3B8}" presName="parentLeftMargin" presStyleLbl="node1" presStyleIdx="1" presStyleCnt="3"/>
      <dgm:spPr/>
    </dgm:pt>
    <dgm:pt modelId="{742FB5D0-D02E-5F4E-BCDA-91BDA2E4D8FB}" type="pres">
      <dgm:prSet presAssocID="{14C4A886-3D97-2E46-A8F2-B8464F94E3B8}" presName="parentText" presStyleLbl="node1" presStyleIdx="2" presStyleCnt="3">
        <dgm:presLayoutVars>
          <dgm:chMax val="0"/>
          <dgm:bulletEnabled val="1"/>
        </dgm:presLayoutVars>
      </dgm:prSet>
      <dgm:spPr/>
    </dgm:pt>
    <dgm:pt modelId="{2F26A798-8474-6646-802F-E9225B3689F2}" type="pres">
      <dgm:prSet presAssocID="{14C4A886-3D97-2E46-A8F2-B8464F94E3B8}" presName="negativeSpace" presStyleCnt="0"/>
      <dgm:spPr/>
    </dgm:pt>
    <dgm:pt modelId="{D8F932E8-D909-744B-A0D3-F59E31285179}" type="pres">
      <dgm:prSet presAssocID="{14C4A886-3D97-2E46-A8F2-B8464F94E3B8}" presName="childText" presStyleLbl="conFgAcc1" presStyleIdx="2" presStyleCnt="3">
        <dgm:presLayoutVars>
          <dgm:bulletEnabled val="1"/>
        </dgm:presLayoutVars>
      </dgm:prSet>
      <dgm:spPr/>
    </dgm:pt>
  </dgm:ptLst>
  <dgm:cxnLst>
    <dgm:cxn modelId="{C3575212-BB60-4213-A2C5-6D4CD864AE13}" type="presOf" srcId="{14C4A886-3D97-2E46-A8F2-B8464F94E3B8}" destId="{742FB5D0-D02E-5F4E-BCDA-91BDA2E4D8FB}" srcOrd="1" destOrd="0" presId="urn:microsoft.com/office/officeart/2005/8/layout/list1"/>
    <dgm:cxn modelId="{04ACE113-2CE9-462C-8EE7-62E8E9B6675B}" type="presOf" srcId="{7A1E15E3-4219-F44B-B44D-639FB3D919AA}" destId="{C8DB5419-BA77-2349-B274-0A0C0C55E7C8}" srcOrd="0" destOrd="0" presId="urn:microsoft.com/office/officeart/2005/8/layout/list1"/>
    <dgm:cxn modelId="{782D6119-3C02-4CB6-AF28-DE80833B85B0}" type="presOf" srcId="{D70D4F6D-133D-7343-B010-96F22BAE8489}" destId="{98B1C591-5029-3E43-A53B-E052DC43CA8E}" srcOrd="0" destOrd="0" presId="urn:microsoft.com/office/officeart/2005/8/layout/list1"/>
    <dgm:cxn modelId="{F8424963-B5F4-4E80-998A-EEF012101F05}" type="presOf" srcId="{0DA033F5-273C-CA44-84A1-825862BCA2DF}" destId="{810E30E9-7C67-9F4E-86E5-96B153723C6A}" srcOrd="0" destOrd="0" presId="urn:microsoft.com/office/officeart/2005/8/layout/list1"/>
    <dgm:cxn modelId="{048CB969-E713-4535-AD64-A8D5820C7CBC}" type="presOf" srcId="{3F188392-1862-414E-9D19-7F4DF543A5EA}" destId="{D8F932E8-D909-744B-A0D3-F59E31285179}" srcOrd="0" destOrd="0" presId="urn:microsoft.com/office/officeart/2005/8/layout/list1"/>
    <dgm:cxn modelId="{136D516F-5A37-404E-AA8B-846DD0F876FA}" srcId="{14C4A886-3D97-2E46-A8F2-B8464F94E3B8}" destId="{3F188392-1862-414E-9D19-7F4DF543A5EA}" srcOrd="0" destOrd="0" parTransId="{3769BC33-E973-B545-AE41-BDECCB0215A1}" sibTransId="{66B0F80F-4B4A-024A-B303-A074905E93BF}"/>
    <dgm:cxn modelId="{87B31E7B-D698-4F5F-A465-31881B860E6F}" type="presOf" srcId="{D70D4F6D-133D-7343-B010-96F22BAE8489}" destId="{81A647F9-9161-0441-AB82-D69FE2EB6EBF}" srcOrd="1" destOrd="0" presId="urn:microsoft.com/office/officeart/2005/8/layout/list1"/>
    <dgm:cxn modelId="{C85CE487-55BA-4962-8432-AEB8CA1174A0}" type="presOf" srcId="{AFEBFFCC-411A-0241-BD19-C306E7C61281}" destId="{84729DE6-BFF3-A947-B8BE-42FB42B760BB}" srcOrd="0" destOrd="0" presId="urn:microsoft.com/office/officeart/2005/8/layout/list1"/>
    <dgm:cxn modelId="{D7A2038E-958A-E640-B5D9-EC0A8CE84BC3}" srcId="{0DA033F5-273C-CA44-84A1-825862BCA2DF}" destId="{D70D4F6D-133D-7343-B010-96F22BAE8489}" srcOrd="0" destOrd="0" parTransId="{DDCF025B-8B89-D34A-B1F5-AA47AA228D7B}" sibTransId="{D2A39061-EDF5-5845-919E-1B5E3C8BE01E}"/>
    <dgm:cxn modelId="{C7EDA78E-ADEB-B54C-96C2-CBD0708855B1}" srcId="{0DA033F5-273C-CA44-84A1-825862BCA2DF}" destId="{7A1E15E3-4219-F44B-B44D-639FB3D919AA}" srcOrd="1" destOrd="0" parTransId="{290366AC-99DE-5D41-85A4-0C5DD809A61A}" sibTransId="{BC5C920C-C3F0-A249-9D34-409A0F0F08AB}"/>
    <dgm:cxn modelId="{83A33999-BB26-CD42-9D9B-92F04A418E53}" srcId="{D70D4F6D-133D-7343-B010-96F22BAE8489}" destId="{AFEBFFCC-411A-0241-BD19-C306E7C61281}" srcOrd="0" destOrd="0" parTransId="{E810275C-2671-444A-BA16-68391EBAB7D2}" sibTransId="{65410669-2593-364D-A491-59ED6BCDE0F9}"/>
    <dgm:cxn modelId="{9CDD2B9F-6EA5-2947-B2AC-424BA355102D}" srcId="{0DA033F5-273C-CA44-84A1-825862BCA2DF}" destId="{14C4A886-3D97-2E46-A8F2-B8464F94E3B8}" srcOrd="2" destOrd="0" parTransId="{5FFD43E7-FD20-FD4E-B047-3D84005679D4}" sibTransId="{FEAFFC0D-A532-6D40-B3BA-36FB6EB9E093}"/>
    <dgm:cxn modelId="{2FABF9CF-56FD-4BF7-9077-084E7FC696DF}" type="presOf" srcId="{14C4A886-3D97-2E46-A8F2-B8464F94E3B8}" destId="{3CD9948F-7599-004B-9EE3-DEBB7161CE65}" srcOrd="0" destOrd="0" presId="urn:microsoft.com/office/officeart/2005/8/layout/list1"/>
    <dgm:cxn modelId="{0A1CF3D9-CDDC-47F7-B698-813B0B7718C5}" type="presOf" srcId="{9E3C183F-8D52-524E-BE55-97F187A2B246}" destId="{C468FA58-CFD6-7244-BC09-128D6C441FCE}" srcOrd="0" destOrd="0" presId="urn:microsoft.com/office/officeart/2005/8/layout/list1"/>
    <dgm:cxn modelId="{51C96CE1-9C62-4C5A-AE38-C6FD2E0BBC3C}" type="presOf" srcId="{7A1E15E3-4219-F44B-B44D-639FB3D919AA}" destId="{5B2FA3ED-DD74-814A-A9A3-885CAA2CCFB4}" srcOrd="1" destOrd="0" presId="urn:microsoft.com/office/officeart/2005/8/layout/list1"/>
    <dgm:cxn modelId="{1AAAF7E9-A0AD-674C-92C5-8CC9D06D435B}" srcId="{7A1E15E3-4219-F44B-B44D-639FB3D919AA}" destId="{9E3C183F-8D52-524E-BE55-97F187A2B246}" srcOrd="0" destOrd="0" parTransId="{9A575771-7C5F-8A43-AA6A-7F7657E55442}" sibTransId="{D8B294C2-7EBB-2F4D-90C8-73DA99B486F5}"/>
    <dgm:cxn modelId="{D0532386-806F-4679-814D-0D47AC8C3EB1}" type="presParOf" srcId="{810E30E9-7C67-9F4E-86E5-96B153723C6A}" destId="{DA6C2FC0-0987-1F4E-9C32-1EDF9844C290}" srcOrd="0" destOrd="0" presId="urn:microsoft.com/office/officeart/2005/8/layout/list1"/>
    <dgm:cxn modelId="{603E58E2-B2CC-488C-96C6-C4C8E8B6E1AD}" type="presParOf" srcId="{DA6C2FC0-0987-1F4E-9C32-1EDF9844C290}" destId="{98B1C591-5029-3E43-A53B-E052DC43CA8E}" srcOrd="0" destOrd="0" presId="urn:microsoft.com/office/officeart/2005/8/layout/list1"/>
    <dgm:cxn modelId="{35BDCE4E-7F2F-4194-827D-C11650632B8A}" type="presParOf" srcId="{DA6C2FC0-0987-1F4E-9C32-1EDF9844C290}" destId="{81A647F9-9161-0441-AB82-D69FE2EB6EBF}" srcOrd="1" destOrd="0" presId="urn:microsoft.com/office/officeart/2005/8/layout/list1"/>
    <dgm:cxn modelId="{301EC9B8-3739-4DFD-B8AC-A0A1D8F3C430}" type="presParOf" srcId="{810E30E9-7C67-9F4E-86E5-96B153723C6A}" destId="{91EE0D6F-62F0-D84E-AEC4-1AB65390EB6F}" srcOrd="1" destOrd="0" presId="urn:microsoft.com/office/officeart/2005/8/layout/list1"/>
    <dgm:cxn modelId="{D6C21FC0-9979-41E9-8B9C-C1C7297B871C}" type="presParOf" srcId="{810E30E9-7C67-9F4E-86E5-96B153723C6A}" destId="{84729DE6-BFF3-A947-B8BE-42FB42B760BB}" srcOrd="2" destOrd="0" presId="urn:microsoft.com/office/officeart/2005/8/layout/list1"/>
    <dgm:cxn modelId="{4D1C603D-CF0A-4065-B940-2D59347CC946}" type="presParOf" srcId="{810E30E9-7C67-9F4E-86E5-96B153723C6A}" destId="{A96CF4C4-AE14-914E-93CF-AB603A5F7EA6}" srcOrd="3" destOrd="0" presId="urn:microsoft.com/office/officeart/2005/8/layout/list1"/>
    <dgm:cxn modelId="{B388F458-9750-4291-B3BA-0D47AE36D89E}" type="presParOf" srcId="{810E30E9-7C67-9F4E-86E5-96B153723C6A}" destId="{27CC1FA0-260A-E242-A3CA-48D5F7ED1F1B}" srcOrd="4" destOrd="0" presId="urn:microsoft.com/office/officeart/2005/8/layout/list1"/>
    <dgm:cxn modelId="{6B3B4014-3F40-42CD-85A0-7ADF4225155D}" type="presParOf" srcId="{27CC1FA0-260A-E242-A3CA-48D5F7ED1F1B}" destId="{C8DB5419-BA77-2349-B274-0A0C0C55E7C8}" srcOrd="0" destOrd="0" presId="urn:microsoft.com/office/officeart/2005/8/layout/list1"/>
    <dgm:cxn modelId="{EFDD1294-7736-48FD-A943-B996D62D4245}" type="presParOf" srcId="{27CC1FA0-260A-E242-A3CA-48D5F7ED1F1B}" destId="{5B2FA3ED-DD74-814A-A9A3-885CAA2CCFB4}" srcOrd="1" destOrd="0" presId="urn:microsoft.com/office/officeart/2005/8/layout/list1"/>
    <dgm:cxn modelId="{53DF8A41-0950-4272-90F1-FB2114D2B1D1}" type="presParOf" srcId="{810E30E9-7C67-9F4E-86E5-96B153723C6A}" destId="{552FE623-F1A9-3F44-8F62-31CA5103AC71}" srcOrd="5" destOrd="0" presId="urn:microsoft.com/office/officeart/2005/8/layout/list1"/>
    <dgm:cxn modelId="{92DFA0FD-6802-422B-8951-E6A20A9DB5A3}" type="presParOf" srcId="{810E30E9-7C67-9F4E-86E5-96B153723C6A}" destId="{C468FA58-CFD6-7244-BC09-128D6C441FCE}" srcOrd="6" destOrd="0" presId="urn:microsoft.com/office/officeart/2005/8/layout/list1"/>
    <dgm:cxn modelId="{253B2C30-4F95-414E-8C24-CB6B399E6B3A}" type="presParOf" srcId="{810E30E9-7C67-9F4E-86E5-96B153723C6A}" destId="{BAC82BE9-AC8A-7B4F-BBCE-9612DCAC23A5}" srcOrd="7" destOrd="0" presId="urn:microsoft.com/office/officeart/2005/8/layout/list1"/>
    <dgm:cxn modelId="{89ED75F8-37D8-44D6-912C-3BAA0EA14F01}" type="presParOf" srcId="{810E30E9-7C67-9F4E-86E5-96B153723C6A}" destId="{AD98EDB1-5104-A347-AACE-CD626E94C12E}" srcOrd="8" destOrd="0" presId="urn:microsoft.com/office/officeart/2005/8/layout/list1"/>
    <dgm:cxn modelId="{217B1F2B-9E12-44ED-90EF-F3CC7ADD3A0A}" type="presParOf" srcId="{AD98EDB1-5104-A347-AACE-CD626E94C12E}" destId="{3CD9948F-7599-004B-9EE3-DEBB7161CE65}" srcOrd="0" destOrd="0" presId="urn:microsoft.com/office/officeart/2005/8/layout/list1"/>
    <dgm:cxn modelId="{3EEB1CEF-4280-4D41-B5B9-CE934FA81E07}" type="presParOf" srcId="{AD98EDB1-5104-A347-AACE-CD626E94C12E}" destId="{742FB5D0-D02E-5F4E-BCDA-91BDA2E4D8FB}" srcOrd="1" destOrd="0" presId="urn:microsoft.com/office/officeart/2005/8/layout/list1"/>
    <dgm:cxn modelId="{71BCD2BD-491A-4A95-819B-F03EE2CE70F0}" type="presParOf" srcId="{810E30E9-7C67-9F4E-86E5-96B153723C6A}" destId="{2F26A798-8474-6646-802F-E9225B3689F2}" srcOrd="9" destOrd="0" presId="urn:microsoft.com/office/officeart/2005/8/layout/list1"/>
    <dgm:cxn modelId="{5BAF4EF6-2DE1-4A39-BBD8-7FA833E7854E}" type="presParOf" srcId="{810E30E9-7C67-9F4E-86E5-96B153723C6A}" destId="{D8F932E8-D909-744B-A0D3-F59E3128517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29DE6-BFF3-A947-B8BE-42FB42B760BB}">
      <dsp:nvSpPr>
        <dsp:cNvPr id="0" name=""/>
        <dsp:cNvSpPr/>
      </dsp:nvSpPr>
      <dsp:spPr>
        <a:xfrm>
          <a:off x="0" y="464511"/>
          <a:ext cx="8064896" cy="822937"/>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25926" tIns="395732" rIns="625926" bIns="135128" numCol="1" spcCol="1270" anchor="t" anchorCtr="0">
          <a:noAutofit/>
        </a:bodyPr>
        <a:lstStyle/>
        <a:p>
          <a:pPr marL="171450" lvl="1" indent="-171450" algn="l" defTabSz="844550">
            <a:lnSpc>
              <a:spcPct val="90000"/>
            </a:lnSpc>
            <a:spcBef>
              <a:spcPct val="0"/>
            </a:spcBef>
            <a:spcAft>
              <a:spcPct val="15000"/>
            </a:spcAft>
            <a:buChar char="•"/>
          </a:pPr>
          <a:r>
            <a:rPr lang="en-US" altLang="zh-CN" sz="1900" kern="1200" dirty="0">
              <a:latin typeface="+mn-lt"/>
              <a:ea typeface="黑体"/>
              <a:cs typeface="黑体"/>
            </a:rPr>
            <a:t> </a:t>
          </a:r>
          <a:r>
            <a:rPr lang="zh-CN" altLang="en-US" sz="1900" kern="1200" dirty="0">
              <a:latin typeface="+mn-lt"/>
              <a:ea typeface="黑体"/>
              <a:cs typeface="黑体"/>
            </a:rPr>
            <a:t>单字符输入函数，输入字符时显示输入的字符并且需要回车 </a:t>
          </a:r>
          <a:endParaRPr lang="zh-CN" altLang="en-US" sz="1900" kern="1200" dirty="0"/>
        </a:p>
      </dsp:txBody>
      <dsp:txXfrm>
        <a:off x="0" y="464511"/>
        <a:ext cx="8064896" cy="822937"/>
      </dsp:txXfrm>
    </dsp:sp>
    <dsp:sp modelId="{81A647F9-9161-0441-AB82-D69FE2EB6EBF}">
      <dsp:nvSpPr>
        <dsp:cNvPr id="0" name=""/>
        <dsp:cNvSpPr/>
      </dsp:nvSpPr>
      <dsp:spPr>
        <a:xfrm>
          <a:off x="403244" y="184071"/>
          <a:ext cx="5645427"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err="1">
              <a:latin typeface="+mn-lt"/>
              <a:ea typeface="黑体"/>
              <a:cs typeface="黑体"/>
            </a:rPr>
            <a:t>getchar</a:t>
          </a:r>
          <a:endParaRPr lang="zh-CN" altLang="en-US" sz="2400" b="1" kern="1200" dirty="0"/>
        </a:p>
      </dsp:txBody>
      <dsp:txXfrm>
        <a:off x="430624" y="211451"/>
        <a:ext cx="5590667" cy="506120"/>
      </dsp:txXfrm>
    </dsp:sp>
    <dsp:sp modelId="{C468FA58-CFD6-7244-BC09-128D6C441FCE}">
      <dsp:nvSpPr>
        <dsp:cNvPr id="0" name=""/>
        <dsp:cNvSpPr/>
      </dsp:nvSpPr>
      <dsp:spPr>
        <a:xfrm>
          <a:off x="0" y="1670489"/>
          <a:ext cx="8064896" cy="822937"/>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25926" tIns="395732" rIns="625926"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latin typeface="+mn-lt"/>
              <a:ea typeface="黑体"/>
              <a:cs typeface="黑体"/>
            </a:rPr>
            <a:t>单字符输入函数，输入字符时显示输入的字符， 不用回车 </a:t>
          </a:r>
          <a:endParaRPr lang="zh-CN" altLang="en-US" sz="1900" kern="1200" dirty="0">
            <a:latin typeface="+mn-lt"/>
            <a:ea typeface="黑体"/>
            <a:cs typeface="黑体"/>
          </a:endParaRPr>
        </a:p>
      </dsp:txBody>
      <dsp:txXfrm>
        <a:off x="0" y="1670489"/>
        <a:ext cx="8064896" cy="822937"/>
      </dsp:txXfrm>
    </dsp:sp>
    <dsp:sp modelId="{5B2FA3ED-DD74-814A-A9A3-885CAA2CCFB4}">
      <dsp:nvSpPr>
        <dsp:cNvPr id="0" name=""/>
        <dsp:cNvSpPr/>
      </dsp:nvSpPr>
      <dsp:spPr>
        <a:xfrm>
          <a:off x="403244" y="1390049"/>
          <a:ext cx="5645427"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err="1">
              <a:latin typeface="+mn-lt"/>
              <a:ea typeface="黑体"/>
              <a:cs typeface="黑体"/>
            </a:rPr>
            <a:t>getche</a:t>
          </a:r>
          <a:endParaRPr lang="zh-CN" altLang="en-US" sz="1900" b="1" kern="1200" dirty="0">
            <a:latin typeface="+mn-lt"/>
            <a:ea typeface="黑体"/>
            <a:cs typeface="黑体"/>
          </a:endParaRPr>
        </a:p>
      </dsp:txBody>
      <dsp:txXfrm>
        <a:off x="430624" y="1417429"/>
        <a:ext cx="5590667" cy="506120"/>
      </dsp:txXfrm>
    </dsp:sp>
    <dsp:sp modelId="{D8F932E8-D909-744B-A0D3-F59E31285179}">
      <dsp:nvSpPr>
        <dsp:cNvPr id="0" name=""/>
        <dsp:cNvSpPr/>
      </dsp:nvSpPr>
      <dsp:spPr>
        <a:xfrm>
          <a:off x="0" y="2876466"/>
          <a:ext cx="8064896" cy="822937"/>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25926" tIns="395732" rIns="625926"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latin typeface="+mn-lt"/>
              <a:ea typeface="黑体"/>
              <a:cs typeface="黑体"/>
            </a:rPr>
            <a:t>单字符输入函数，输入字符时不显示输入的字符，也不用回车 </a:t>
          </a:r>
          <a:endParaRPr lang="en-US" altLang="zh-CN" sz="1900" kern="1200" dirty="0">
            <a:latin typeface="+mn-lt"/>
            <a:ea typeface="黑体"/>
            <a:cs typeface="黑体"/>
            <a:sym typeface="Symbol" charset="0"/>
          </a:endParaRPr>
        </a:p>
      </dsp:txBody>
      <dsp:txXfrm>
        <a:off x="0" y="2876466"/>
        <a:ext cx="8064896" cy="822937"/>
      </dsp:txXfrm>
    </dsp:sp>
    <dsp:sp modelId="{742FB5D0-D02E-5F4E-BCDA-91BDA2E4D8FB}">
      <dsp:nvSpPr>
        <dsp:cNvPr id="0" name=""/>
        <dsp:cNvSpPr/>
      </dsp:nvSpPr>
      <dsp:spPr>
        <a:xfrm>
          <a:off x="403244" y="2596026"/>
          <a:ext cx="5645427"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err="1">
              <a:latin typeface="+mn-lt"/>
              <a:ea typeface="黑体"/>
              <a:cs typeface="黑体"/>
            </a:rPr>
            <a:t>getch</a:t>
          </a:r>
          <a:endParaRPr lang="en-US" altLang="zh-CN" sz="2400" b="1" kern="1200" dirty="0">
            <a:latin typeface="+mn-lt"/>
            <a:ea typeface="黑体"/>
            <a:cs typeface="黑体"/>
            <a:sym typeface="Symbol" charset="0"/>
          </a:endParaRPr>
        </a:p>
      </dsp:txBody>
      <dsp:txXfrm>
        <a:off x="430624" y="2623406"/>
        <a:ext cx="5590667"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e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CAAA73-2479-4CC7-84AC-A16C98CE9E3A}"/>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ea typeface="宋体" panose="02010600030101010101" pitchFamily="2" charset="-122"/>
              </a:defRPr>
            </a:lvl1pPr>
          </a:lstStyle>
          <a:p>
            <a:pPr>
              <a:defRPr/>
            </a:pPr>
            <a:endParaRPr lang="en-US" altLang="zh-CN"/>
          </a:p>
        </p:txBody>
      </p:sp>
      <p:sp>
        <p:nvSpPr>
          <p:cNvPr id="34819" name="Rectangle 3">
            <a:extLst>
              <a:ext uri="{FF2B5EF4-FFF2-40B4-BE49-F238E27FC236}">
                <a16:creationId xmlns:a16="http://schemas.microsoft.com/office/drawing/2014/main" id="{12176819-BC21-4E3D-971D-150A802A89E4}"/>
              </a:ext>
            </a:extLst>
          </p:cNvPr>
          <p:cNvSpPr>
            <a:spLocks noGrp="1" noChangeArrowheads="1"/>
          </p:cNvSpPr>
          <p:nvPr>
            <p:ph type="dt" sz="quarter"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ea typeface="宋体" panose="02010600030101010101" pitchFamily="2" charset="-122"/>
              </a:defRPr>
            </a:lvl1pPr>
          </a:lstStyle>
          <a:p>
            <a:pPr>
              <a:defRPr/>
            </a:pPr>
            <a:endParaRPr lang="en-US" altLang="zh-CN"/>
          </a:p>
        </p:txBody>
      </p:sp>
      <p:sp>
        <p:nvSpPr>
          <p:cNvPr id="34820" name="Rectangle 4">
            <a:extLst>
              <a:ext uri="{FF2B5EF4-FFF2-40B4-BE49-F238E27FC236}">
                <a16:creationId xmlns:a16="http://schemas.microsoft.com/office/drawing/2014/main" id="{2F5AEE97-E876-4D7B-B6C0-5A5EA01E78E5}"/>
              </a:ext>
            </a:extLst>
          </p:cNvPr>
          <p:cNvSpPr>
            <a:spLocks noGrp="1" noChangeArrowheads="1"/>
          </p:cNvSpPr>
          <p:nvPr>
            <p:ph type="ftr" sz="quarter" idx="2"/>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ea typeface="宋体" panose="02010600030101010101" pitchFamily="2" charset="-122"/>
              </a:defRPr>
            </a:lvl1pPr>
          </a:lstStyle>
          <a:p>
            <a:pPr>
              <a:defRPr/>
            </a:pPr>
            <a:endParaRPr lang="en-US" altLang="zh-CN"/>
          </a:p>
        </p:txBody>
      </p:sp>
      <p:sp>
        <p:nvSpPr>
          <p:cNvPr id="34821" name="Rectangle 5">
            <a:extLst>
              <a:ext uri="{FF2B5EF4-FFF2-40B4-BE49-F238E27FC236}">
                <a16:creationId xmlns:a16="http://schemas.microsoft.com/office/drawing/2014/main" id="{EE509AA4-DCB3-4CD0-93DB-4723A4C2FAAD}"/>
              </a:ext>
            </a:extLst>
          </p:cNvPr>
          <p:cNvSpPr>
            <a:spLocks noGrp="1" noChangeArrowheads="1"/>
          </p:cNvSpPr>
          <p:nvPr>
            <p:ph type="sldNum" sz="quarter" idx="3"/>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ea typeface="宋体" panose="02010600030101010101" pitchFamily="2" charset="-122"/>
              </a:defRPr>
            </a:lvl1pPr>
          </a:lstStyle>
          <a:p>
            <a:pPr>
              <a:defRPr/>
            </a:pPr>
            <a:fld id="{85DB0622-E8DC-4FDB-B3E9-1C7396F86D2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BAA265-4A43-4B34-9DE8-124FB2FDDA1D}"/>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ea typeface="宋体" panose="02010600030101010101" pitchFamily="2" charset="-122"/>
              </a:defRPr>
            </a:lvl1pPr>
          </a:lstStyle>
          <a:p>
            <a:pPr>
              <a:defRPr/>
            </a:pPr>
            <a:endParaRPr lang="en-US" altLang="zh-CN"/>
          </a:p>
        </p:txBody>
      </p:sp>
      <p:sp>
        <p:nvSpPr>
          <p:cNvPr id="20483" name="Rectangle 3">
            <a:extLst>
              <a:ext uri="{FF2B5EF4-FFF2-40B4-BE49-F238E27FC236}">
                <a16:creationId xmlns:a16="http://schemas.microsoft.com/office/drawing/2014/main" id="{A34F3ACC-40DD-4440-92F9-9FEBE329675A}"/>
              </a:ext>
            </a:extLst>
          </p:cNvPr>
          <p:cNvSpPr>
            <a:spLocks noGrp="1" noChangeArrowheads="1"/>
          </p:cNvSpPr>
          <p:nvPr>
            <p:ph type="dt"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ea typeface="宋体" panose="02010600030101010101"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016F815B-2A99-43FE-9DAF-595949A5FF58}"/>
              </a:ext>
            </a:extLst>
          </p:cNvPr>
          <p:cNvSpPr>
            <a:spLocks noGrp="1" noRot="1" noChangeAspect="1" noChangeArrowheads="1" noTextEdit="1"/>
          </p:cNvSpPr>
          <p:nvPr>
            <p:ph type="sldImg" idx="2"/>
          </p:nvPr>
        </p:nvSpPr>
        <p:spPr bwMode="auto">
          <a:xfrm>
            <a:off x="2716213" y="514350"/>
            <a:ext cx="371475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a:extLst>
              <a:ext uri="{FF2B5EF4-FFF2-40B4-BE49-F238E27FC236}">
                <a16:creationId xmlns:a16="http://schemas.microsoft.com/office/drawing/2014/main" id="{99A8B9E3-773D-4B53-8C75-BB5298193F3E}"/>
              </a:ext>
            </a:extLst>
          </p:cNvPr>
          <p:cNvSpPr>
            <a:spLocks noGrp="1" noChangeArrowheads="1"/>
          </p:cNvSpPr>
          <p:nvPr>
            <p:ph type="body" sz="quarter" idx="3"/>
          </p:nvPr>
        </p:nvSpPr>
        <p:spPr bwMode="auto">
          <a:xfrm>
            <a:off x="1219200" y="3257550"/>
            <a:ext cx="6705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a:extLst>
              <a:ext uri="{FF2B5EF4-FFF2-40B4-BE49-F238E27FC236}">
                <a16:creationId xmlns:a16="http://schemas.microsoft.com/office/drawing/2014/main" id="{F4B62B39-A7C8-4BC1-8545-C4805AD333F6}"/>
              </a:ext>
            </a:extLst>
          </p:cNvPr>
          <p:cNvSpPr>
            <a:spLocks noGrp="1" noChangeArrowheads="1"/>
          </p:cNvSpPr>
          <p:nvPr>
            <p:ph type="ftr" sz="quarter" idx="4"/>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ea typeface="宋体" panose="02010600030101010101" pitchFamily="2" charset="-122"/>
              </a:defRPr>
            </a:lvl1pPr>
          </a:lstStyle>
          <a:p>
            <a:pPr>
              <a:defRPr/>
            </a:pPr>
            <a:endParaRPr lang="en-US" altLang="zh-CN"/>
          </a:p>
        </p:txBody>
      </p:sp>
      <p:sp>
        <p:nvSpPr>
          <p:cNvPr id="20487" name="Rectangle 7">
            <a:extLst>
              <a:ext uri="{FF2B5EF4-FFF2-40B4-BE49-F238E27FC236}">
                <a16:creationId xmlns:a16="http://schemas.microsoft.com/office/drawing/2014/main" id="{B5A33E46-EC6D-43B4-99AE-2074792D6FD3}"/>
              </a:ext>
            </a:extLst>
          </p:cNvPr>
          <p:cNvSpPr>
            <a:spLocks noGrp="1" noChangeArrowheads="1"/>
          </p:cNvSpPr>
          <p:nvPr>
            <p:ph type="sldNum" sz="quarter" idx="5"/>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ea typeface="宋体" panose="02010600030101010101" pitchFamily="2" charset="-122"/>
              </a:defRPr>
            </a:lvl1pPr>
          </a:lstStyle>
          <a:p>
            <a:pPr>
              <a:defRPr/>
            </a:pPr>
            <a:fld id="{04439655-E0F0-4EB1-8C72-376DA08845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solidFill>
                  <a:srgbClr val="FF0000"/>
                </a:solidFill>
                <a:latin typeface="黑体" panose="02010609060101010101" pitchFamily="49" charset="-122"/>
                <a:ea typeface="黑体" panose="02010609060101010101" pitchFamily="49" charset="-122"/>
              </a:rPr>
              <a:t>【</a:t>
            </a:r>
            <a:r>
              <a:rPr kumimoji="1" lang="zh-CN" altLang="en-US" dirty="0">
                <a:solidFill>
                  <a:srgbClr val="FF0000"/>
                </a:solidFill>
                <a:latin typeface="黑体" panose="02010609060101010101" pitchFamily="49" charset="-122"/>
                <a:ea typeface="黑体" panose="02010609060101010101" pitchFamily="49" charset="-122"/>
              </a:rPr>
              <a:t>例</a:t>
            </a:r>
            <a:r>
              <a:rPr kumimoji="1" lang="en-US" altLang="zh-CN" dirty="0">
                <a:solidFill>
                  <a:srgbClr val="FF0000"/>
                </a:solidFill>
                <a:latin typeface="黑体" panose="02010609060101010101" pitchFamily="49" charset="-122"/>
                <a:ea typeface="黑体" panose="02010609060101010101" pitchFamily="49" charset="-122"/>
              </a:rPr>
              <a:t>3. 6】</a:t>
            </a:r>
            <a:r>
              <a:rPr kumimoji="1" lang="zh-CN" altLang="en-US" dirty="0">
                <a:solidFill>
                  <a:srgbClr val="FF0000"/>
                </a:solidFill>
                <a:latin typeface="黑体" panose="02010609060101010101" pitchFamily="49" charset="-122"/>
                <a:ea typeface="黑体" panose="02010609060101010101" pitchFamily="49" charset="-122"/>
              </a:rPr>
              <a:t>的程序是简单的整型变量输出方法，读者应该先掌握整型变量的最简单的输出方法。</a:t>
            </a:r>
          </a:p>
          <a:p>
            <a:endParaRPr lang="zh-CN" altLang="en-US" dirty="0"/>
          </a:p>
        </p:txBody>
      </p:sp>
      <p:sp>
        <p:nvSpPr>
          <p:cNvPr id="4" name="灯片编号占位符 3"/>
          <p:cNvSpPr>
            <a:spLocks noGrp="1"/>
          </p:cNvSpPr>
          <p:nvPr>
            <p:ph type="sldNum" sz="quarter" idx="10"/>
          </p:nvPr>
        </p:nvSpPr>
        <p:spPr/>
        <p:txBody>
          <a:bodyPr/>
          <a:lstStyle/>
          <a:p>
            <a:pPr>
              <a:defRPr/>
            </a:pPr>
            <a:fld id="{04439655-E0F0-4EB1-8C72-376DA08845EA}" type="slidenum">
              <a:rPr lang="en-US" altLang="zh-CN" smtClean="0"/>
              <a:pPr>
                <a:defRPr/>
              </a:pPr>
              <a:t>24</a:t>
            </a:fld>
            <a:endParaRPr lang="en-US" altLang="zh-CN"/>
          </a:p>
        </p:txBody>
      </p:sp>
    </p:spTree>
    <p:extLst>
      <p:ext uri="{BB962C8B-B14F-4D97-AF65-F5344CB8AC3E}">
        <p14:creationId xmlns:p14="http://schemas.microsoft.com/office/powerpoint/2010/main" val="386461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pPr>
              <a:lnSpc>
                <a:spcPts val="3725"/>
              </a:lnSpc>
            </a:pPr>
            <a:r>
              <a:rPr lang="zh-CN" altLang="en-US" b="1">
                <a:ea typeface="黑体" pitchFamily="49" charset="-122"/>
                <a:sym typeface="Symbol" pitchFamily="18" charset="2"/>
              </a:rPr>
              <a:t>说明</a:t>
            </a:r>
            <a:r>
              <a:rPr lang="zh-CN" altLang="en-US">
                <a:ea typeface="黑体" pitchFamily="49" charset="-122"/>
                <a:sym typeface="Symbol" pitchFamily="18" charset="2"/>
              </a:rPr>
              <a:t>：</a:t>
            </a:r>
            <a:r>
              <a:rPr lang="zh-CN" altLang="en-US">
                <a:ea typeface="黑体" pitchFamily="49" charset="-122"/>
              </a:rPr>
              <a:t>首先计算表达式</a:t>
            </a:r>
            <a:r>
              <a:rPr lang="en-US" altLang="zh-CN">
                <a:ea typeface="黑体" pitchFamily="49" charset="-122"/>
              </a:rPr>
              <a:t>1</a:t>
            </a:r>
            <a:r>
              <a:rPr lang="zh-CN" altLang="en-US">
                <a:ea typeface="黑体" pitchFamily="49" charset="-122"/>
              </a:rPr>
              <a:t>，如果表达式</a:t>
            </a:r>
            <a:r>
              <a:rPr lang="en-US" altLang="zh-CN">
                <a:ea typeface="黑体" pitchFamily="49" charset="-122"/>
              </a:rPr>
              <a:t>1</a:t>
            </a:r>
            <a:r>
              <a:rPr lang="zh-CN" altLang="en-US">
                <a:ea typeface="黑体" pitchFamily="49" charset="-122"/>
              </a:rPr>
              <a:t>的值不等于</a:t>
            </a:r>
            <a:r>
              <a:rPr lang="en-US" altLang="zh-CN">
                <a:ea typeface="黑体" pitchFamily="49" charset="-122"/>
              </a:rPr>
              <a:t>0</a:t>
            </a:r>
            <a:r>
              <a:rPr lang="zh-CN" altLang="en-US">
                <a:ea typeface="黑体" pitchFamily="49" charset="-122"/>
              </a:rPr>
              <a:t>，则计算表达式</a:t>
            </a:r>
            <a:r>
              <a:rPr lang="en-US" altLang="zh-CN">
                <a:ea typeface="黑体" pitchFamily="49" charset="-122"/>
              </a:rPr>
              <a:t>2</a:t>
            </a:r>
            <a:r>
              <a:rPr lang="zh-CN" altLang="en-US">
                <a:ea typeface="黑体" pitchFamily="49" charset="-122"/>
              </a:rPr>
              <a:t>（这时不会计算表达式</a:t>
            </a:r>
            <a:r>
              <a:rPr lang="en-US" altLang="zh-CN">
                <a:ea typeface="黑体" pitchFamily="49" charset="-122"/>
              </a:rPr>
              <a:t>3</a:t>
            </a:r>
            <a:r>
              <a:rPr lang="zh-CN" altLang="en-US">
                <a:ea typeface="黑体" pitchFamily="49" charset="-122"/>
              </a:rPr>
              <a:t>），用表达式</a:t>
            </a:r>
            <a:r>
              <a:rPr lang="en-US" altLang="zh-CN">
                <a:ea typeface="黑体" pitchFamily="49" charset="-122"/>
              </a:rPr>
              <a:t>2</a:t>
            </a:r>
            <a:r>
              <a:rPr lang="zh-CN" altLang="en-US">
                <a:ea typeface="黑体" pitchFamily="49" charset="-122"/>
              </a:rPr>
              <a:t>的返回值作为整个条件运算表达式的值；如果表达式</a:t>
            </a:r>
            <a:r>
              <a:rPr lang="en-US" altLang="zh-CN">
                <a:ea typeface="黑体" pitchFamily="49" charset="-122"/>
              </a:rPr>
              <a:t>1</a:t>
            </a:r>
            <a:r>
              <a:rPr lang="zh-CN" altLang="en-US">
                <a:ea typeface="黑体" pitchFamily="49" charset="-122"/>
              </a:rPr>
              <a:t>的值等于</a:t>
            </a:r>
            <a:r>
              <a:rPr lang="en-US" altLang="zh-CN">
                <a:ea typeface="黑体" pitchFamily="49" charset="-122"/>
              </a:rPr>
              <a:t>0 </a:t>
            </a:r>
            <a:r>
              <a:rPr lang="zh-CN" altLang="en-US">
                <a:ea typeface="黑体" pitchFamily="49" charset="-122"/>
              </a:rPr>
              <a:t>，则计算表达式</a:t>
            </a:r>
            <a:r>
              <a:rPr lang="en-US" altLang="zh-CN">
                <a:ea typeface="黑体" pitchFamily="49" charset="-122"/>
              </a:rPr>
              <a:t>3</a:t>
            </a:r>
            <a:r>
              <a:rPr lang="zh-CN" altLang="en-US">
                <a:ea typeface="黑体" pitchFamily="49" charset="-122"/>
              </a:rPr>
              <a:t>（这时不会计算表达式</a:t>
            </a:r>
            <a:r>
              <a:rPr lang="en-US" altLang="zh-CN">
                <a:ea typeface="黑体" pitchFamily="49" charset="-122"/>
              </a:rPr>
              <a:t>2</a:t>
            </a:r>
            <a:r>
              <a:rPr lang="zh-CN" altLang="en-US">
                <a:ea typeface="黑体" pitchFamily="49" charset="-122"/>
              </a:rPr>
              <a:t>），用表达式</a:t>
            </a:r>
            <a:r>
              <a:rPr lang="en-US" altLang="zh-CN">
                <a:ea typeface="黑体" pitchFamily="49" charset="-122"/>
              </a:rPr>
              <a:t>3</a:t>
            </a:r>
            <a:r>
              <a:rPr lang="zh-CN" altLang="en-US">
                <a:ea typeface="黑体" pitchFamily="49" charset="-122"/>
              </a:rPr>
              <a:t>的值作为整个条件运算表达式的值。表达式</a:t>
            </a:r>
            <a:r>
              <a:rPr lang="en-US" altLang="zh-CN">
                <a:ea typeface="黑体" pitchFamily="49" charset="-122"/>
              </a:rPr>
              <a:t>1</a:t>
            </a:r>
            <a:r>
              <a:rPr lang="zh-CN" altLang="en-US">
                <a:ea typeface="黑体" pitchFamily="49" charset="-122"/>
              </a:rPr>
              <a:t>一般是关系或逻辑表达式。</a:t>
            </a:r>
            <a:endParaRPr lang="zh-CN" altLang="en-US"/>
          </a:p>
        </p:txBody>
      </p:sp>
      <p:sp>
        <p:nvSpPr>
          <p:cNvPr id="86020" name="幻灯片编号占位符 3"/>
          <p:cNvSpPr>
            <a:spLocks noGrp="1"/>
          </p:cNvSpPr>
          <p:nvPr>
            <p:ph type="sldNum" sz="quarter" idx="5"/>
          </p:nvPr>
        </p:nvSpPr>
        <p:spPr>
          <a:noFill/>
        </p:spPr>
        <p:txBody>
          <a:bodyPr/>
          <a:lstStyle/>
          <a:p>
            <a:fld id="{68C7DEF4-18D0-46CA-AF75-CAB533C34DCC}" type="slidenum">
              <a:rPr lang="en-US" altLang="zh-CN"/>
              <a:pPr/>
              <a:t>91</a:t>
            </a:fld>
            <a:endParaRPr lang="en-US" altLang="zh-CN"/>
          </a:p>
        </p:txBody>
      </p:sp>
    </p:spTree>
    <p:extLst>
      <p:ext uri="{BB962C8B-B14F-4D97-AF65-F5344CB8AC3E}">
        <p14:creationId xmlns:p14="http://schemas.microsoft.com/office/powerpoint/2010/main" val="298386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p:spPr>
        <p:txBody>
          <a:bodyPr/>
          <a:lstStyle/>
          <a:p>
            <a:endParaRPr lang="zh-CN" altLang="en-US"/>
          </a:p>
        </p:txBody>
      </p:sp>
      <p:sp>
        <p:nvSpPr>
          <p:cNvPr id="87044" name="灯片编号占位符 3"/>
          <p:cNvSpPr>
            <a:spLocks noGrp="1"/>
          </p:cNvSpPr>
          <p:nvPr>
            <p:ph type="sldNum" sz="quarter" idx="5"/>
          </p:nvPr>
        </p:nvSpPr>
        <p:spPr>
          <a:noFill/>
        </p:spPr>
        <p:txBody>
          <a:bodyPr/>
          <a:lstStyle/>
          <a:p>
            <a:fld id="{AF9C09D4-3D55-4184-9961-B5C8B6C00637}" type="slidenum">
              <a:rPr lang="en-US" altLang="zh-CN"/>
              <a:pPr/>
              <a:t>111</a:t>
            </a:fld>
            <a:endParaRPr lang="en-US" altLang="zh-CN"/>
          </a:p>
        </p:txBody>
      </p:sp>
    </p:spTree>
    <p:extLst>
      <p:ext uri="{BB962C8B-B14F-4D97-AF65-F5344CB8AC3E}">
        <p14:creationId xmlns:p14="http://schemas.microsoft.com/office/powerpoint/2010/main" val="3645440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32ECB-5730-4604-939B-70E1B97FC6DD}"/>
              </a:ext>
            </a:extLst>
          </p:cNvPr>
          <p:cNvSpPr>
            <a:spLocks noGrp="1"/>
          </p:cNvSpPr>
          <p:nvPr>
            <p:ph type="ctrTitle"/>
          </p:nvPr>
        </p:nvSpPr>
        <p:spPr>
          <a:xfrm>
            <a:off x="1238250" y="1122363"/>
            <a:ext cx="74295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55990F-334C-48FC-94BE-212CB6BAA94C}"/>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5">
            <a:extLst>
              <a:ext uri="{FF2B5EF4-FFF2-40B4-BE49-F238E27FC236}">
                <a16:creationId xmlns:a16="http://schemas.microsoft.com/office/drawing/2014/main" id="{7195B452-F449-4806-B0A8-DE9CEBB22F84}"/>
              </a:ext>
            </a:extLst>
          </p:cNvPr>
          <p:cNvSpPr>
            <a:spLocks noGrp="1" noChangeArrowheads="1"/>
          </p:cNvSpPr>
          <p:nvPr>
            <p:ph type="ftr" sz="quarter" idx="10"/>
          </p:nvPr>
        </p:nvSpPr>
        <p:spPr>
          <a:ln/>
        </p:spPr>
        <p:txBody>
          <a:bodyPr/>
          <a:lstStyle>
            <a:lvl1pPr>
              <a:defRPr/>
            </a:lvl1pPr>
          </a:lstStyle>
          <a:p>
            <a:pPr>
              <a:defRPr/>
            </a:pPr>
            <a:fld id="{F2768287-D17F-4808-8AFA-C9A5E4A6A135}" type="slidenum">
              <a:rPr lang="en-US" altLang="ko-KR"/>
              <a:pPr>
                <a:defRPr/>
              </a:pPr>
              <a:t>‹#›</a:t>
            </a:fld>
            <a:endParaRPr lang="en-US" altLang="ko-KR"/>
          </a:p>
        </p:txBody>
      </p:sp>
      <p:grpSp>
        <p:nvGrpSpPr>
          <p:cNvPr id="5" name="组合 4">
            <a:extLst>
              <a:ext uri="{FF2B5EF4-FFF2-40B4-BE49-F238E27FC236}">
                <a16:creationId xmlns:a16="http://schemas.microsoft.com/office/drawing/2014/main" id="{1CCF688D-AFDC-4A08-9538-F44C7A06E71E}"/>
              </a:ext>
            </a:extLst>
          </p:cNvPr>
          <p:cNvGrpSpPr/>
          <p:nvPr userDrawn="1"/>
        </p:nvGrpSpPr>
        <p:grpSpPr>
          <a:xfrm>
            <a:off x="6825208" y="188640"/>
            <a:ext cx="2952328" cy="629796"/>
            <a:chOff x="6825208" y="188640"/>
            <a:chExt cx="2952328" cy="629796"/>
          </a:xfrm>
        </p:grpSpPr>
        <p:sp>
          <p:nvSpPr>
            <p:cNvPr id="6" name="文本框 5">
              <a:extLst>
                <a:ext uri="{FF2B5EF4-FFF2-40B4-BE49-F238E27FC236}">
                  <a16:creationId xmlns:a16="http://schemas.microsoft.com/office/drawing/2014/main" id="{3AFA3A1D-BD24-4AB1-8EE2-CE04629BBCA3}"/>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7" name="图片 6">
              <a:extLst>
                <a:ext uri="{FF2B5EF4-FFF2-40B4-BE49-F238E27FC236}">
                  <a16:creationId xmlns:a16="http://schemas.microsoft.com/office/drawing/2014/main" id="{7F5C8575-A9D0-4F00-A26F-B1DF0065FD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8" name="图片 7">
              <a:extLst>
                <a:ext uri="{FF2B5EF4-FFF2-40B4-BE49-F238E27FC236}">
                  <a16:creationId xmlns:a16="http://schemas.microsoft.com/office/drawing/2014/main" id="{7E2A9B83-18B3-4205-BE8D-CDDF824BD55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336661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06A49-6B46-4072-AEFE-B39CD77E0A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85DDF6-4D36-4702-9719-BC99D91C2C6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BD53E2F-4EEF-4186-85ED-859C23354B47}"/>
              </a:ext>
            </a:extLst>
          </p:cNvPr>
          <p:cNvSpPr>
            <a:spLocks noGrp="1" noChangeArrowheads="1"/>
          </p:cNvSpPr>
          <p:nvPr>
            <p:ph type="ftr" sz="quarter" idx="10"/>
          </p:nvPr>
        </p:nvSpPr>
        <p:spPr>
          <a:ln/>
        </p:spPr>
        <p:txBody>
          <a:bodyPr/>
          <a:lstStyle>
            <a:lvl1pPr>
              <a:defRPr/>
            </a:lvl1pPr>
          </a:lstStyle>
          <a:p>
            <a:pPr>
              <a:defRPr/>
            </a:pPr>
            <a:fld id="{2560CABF-85CE-43CC-A7FE-39862B487D7D}" type="slidenum">
              <a:rPr lang="en-US" altLang="ko-KR"/>
              <a:pPr>
                <a:defRPr/>
              </a:pPr>
              <a:t>‹#›</a:t>
            </a:fld>
            <a:endParaRPr lang="en-US" altLang="ko-KR"/>
          </a:p>
        </p:txBody>
      </p:sp>
    </p:spTree>
    <p:extLst>
      <p:ext uri="{BB962C8B-B14F-4D97-AF65-F5344CB8AC3E}">
        <p14:creationId xmlns:p14="http://schemas.microsoft.com/office/powerpoint/2010/main" val="124076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A82D09-C54E-4CB5-A726-4B8E4F814C17}"/>
              </a:ext>
            </a:extLst>
          </p:cNvPr>
          <p:cNvSpPr>
            <a:spLocks noGrp="1"/>
          </p:cNvSpPr>
          <p:nvPr>
            <p:ph type="title" orient="vert"/>
          </p:nvPr>
        </p:nvSpPr>
        <p:spPr>
          <a:xfrm>
            <a:off x="7058025" y="609600"/>
            <a:ext cx="2105025"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B052493-F560-4663-B662-8710D3FD095B}"/>
              </a:ext>
            </a:extLst>
          </p:cNvPr>
          <p:cNvSpPr>
            <a:spLocks noGrp="1"/>
          </p:cNvSpPr>
          <p:nvPr>
            <p:ph type="body" orient="vert" idx="1"/>
          </p:nvPr>
        </p:nvSpPr>
        <p:spPr>
          <a:xfrm>
            <a:off x="742950" y="609600"/>
            <a:ext cx="6162675"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1985FA3-6E8D-4B0D-93DD-C12DB3F9AFCE}"/>
              </a:ext>
            </a:extLst>
          </p:cNvPr>
          <p:cNvSpPr>
            <a:spLocks noGrp="1" noChangeArrowheads="1"/>
          </p:cNvSpPr>
          <p:nvPr>
            <p:ph type="ftr" sz="quarter" idx="10"/>
          </p:nvPr>
        </p:nvSpPr>
        <p:spPr>
          <a:ln/>
        </p:spPr>
        <p:txBody>
          <a:bodyPr/>
          <a:lstStyle>
            <a:lvl1pPr>
              <a:defRPr/>
            </a:lvl1pPr>
          </a:lstStyle>
          <a:p>
            <a:pPr>
              <a:defRPr/>
            </a:pPr>
            <a:fld id="{331402DA-1DF9-4D0E-9FB4-B8052D54AA23}" type="slidenum">
              <a:rPr lang="en-US" altLang="ko-KR"/>
              <a:pPr>
                <a:defRPr/>
              </a:pPr>
              <a:t>‹#›</a:t>
            </a:fld>
            <a:endParaRPr lang="en-US" altLang="ko-KR"/>
          </a:p>
        </p:txBody>
      </p:sp>
    </p:spTree>
    <p:extLst>
      <p:ext uri="{BB962C8B-B14F-4D97-AF65-F5344CB8AC3E}">
        <p14:creationId xmlns:p14="http://schemas.microsoft.com/office/powerpoint/2010/main" val="352119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3CFBD-6B49-4F31-850D-E4A8798D66DA}"/>
              </a:ext>
            </a:extLst>
          </p:cNvPr>
          <p:cNvSpPr>
            <a:spLocks noGrp="1"/>
          </p:cNvSpPr>
          <p:nvPr>
            <p:ph type="title"/>
          </p:nvPr>
        </p:nvSpPr>
        <p:spPr>
          <a:xfrm>
            <a:off x="742950" y="609600"/>
            <a:ext cx="84201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B11EAD-AFA1-47D2-9C9A-9B19946107BB}"/>
              </a:ext>
            </a:extLst>
          </p:cNvPr>
          <p:cNvSpPr>
            <a:spLocks noGrp="1"/>
          </p:cNvSpPr>
          <p:nvPr>
            <p:ph type="body" sz="half" idx="1"/>
          </p:nvPr>
        </p:nvSpPr>
        <p:spPr>
          <a:xfrm>
            <a:off x="74295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B617425-922A-4E89-BECD-EC77D91B46C1}"/>
              </a:ext>
            </a:extLst>
          </p:cNvPr>
          <p:cNvSpPr>
            <a:spLocks noGrp="1"/>
          </p:cNvSpPr>
          <p:nvPr>
            <p:ph sz="half" idx="2"/>
          </p:nvPr>
        </p:nvSpPr>
        <p:spPr>
          <a:xfrm>
            <a:off x="502920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6BA7B12-DD16-40B4-89E2-CC8E826F4B1B}"/>
              </a:ext>
            </a:extLst>
          </p:cNvPr>
          <p:cNvSpPr>
            <a:spLocks noGrp="1" noChangeArrowheads="1"/>
          </p:cNvSpPr>
          <p:nvPr>
            <p:ph type="ftr" sz="quarter" idx="10"/>
          </p:nvPr>
        </p:nvSpPr>
        <p:spPr>
          <a:ln/>
        </p:spPr>
        <p:txBody>
          <a:bodyPr/>
          <a:lstStyle>
            <a:lvl1pPr>
              <a:defRPr/>
            </a:lvl1pPr>
          </a:lstStyle>
          <a:p>
            <a:pPr>
              <a:defRPr/>
            </a:pPr>
            <a:fld id="{E6498E25-9BC5-42EA-B3C9-AB7BCD95C4BD}" type="slidenum">
              <a:rPr lang="en-US" altLang="ko-KR"/>
              <a:pPr>
                <a:defRPr/>
              </a:pPr>
              <a:t>‹#›</a:t>
            </a:fld>
            <a:endParaRPr lang="en-US" altLang="ko-KR"/>
          </a:p>
        </p:txBody>
      </p:sp>
      <p:grpSp>
        <p:nvGrpSpPr>
          <p:cNvPr id="10" name="组合 9">
            <a:extLst>
              <a:ext uri="{FF2B5EF4-FFF2-40B4-BE49-F238E27FC236}">
                <a16:creationId xmlns:a16="http://schemas.microsoft.com/office/drawing/2014/main" id="{59773DC8-441E-429E-A376-7DB091815B1C}"/>
              </a:ext>
            </a:extLst>
          </p:cNvPr>
          <p:cNvGrpSpPr/>
          <p:nvPr userDrawn="1"/>
        </p:nvGrpSpPr>
        <p:grpSpPr>
          <a:xfrm>
            <a:off x="6825208" y="188640"/>
            <a:ext cx="2952328" cy="629796"/>
            <a:chOff x="6825208" y="188640"/>
            <a:chExt cx="2952328" cy="629796"/>
          </a:xfrm>
        </p:grpSpPr>
        <p:sp>
          <p:nvSpPr>
            <p:cNvPr id="11" name="文本框 10">
              <a:extLst>
                <a:ext uri="{FF2B5EF4-FFF2-40B4-BE49-F238E27FC236}">
                  <a16:creationId xmlns:a16="http://schemas.microsoft.com/office/drawing/2014/main" id="{897D0D7B-6EEB-4A75-A2E1-E0BA84B22E23}"/>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E99DC654-C8AB-4FB8-8EE4-481C2DA67F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13" name="图片 12">
              <a:extLst>
                <a:ext uri="{FF2B5EF4-FFF2-40B4-BE49-F238E27FC236}">
                  <a16:creationId xmlns:a16="http://schemas.microsoft.com/office/drawing/2014/main" id="{B85B958F-10C2-4F6F-9349-2D45105FAE3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954855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A6845-7D28-4F4D-80F1-250A7ADC7339}"/>
              </a:ext>
            </a:extLst>
          </p:cNvPr>
          <p:cNvSpPr>
            <a:spLocks noGrp="1"/>
          </p:cNvSpPr>
          <p:nvPr>
            <p:ph type="title"/>
          </p:nvPr>
        </p:nvSpPr>
        <p:spPr>
          <a:xfrm>
            <a:off x="742950" y="609600"/>
            <a:ext cx="84201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DE334B7B-9025-4629-8CBB-3B1DAC406F26}"/>
              </a:ext>
            </a:extLst>
          </p:cNvPr>
          <p:cNvSpPr>
            <a:spLocks noGrp="1"/>
          </p:cNvSpPr>
          <p:nvPr>
            <p:ph type="tbl" idx="1"/>
          </p:nvPr>
        </p:nvSpPr>
        <p:spPr>
          <a:xfrm>
            <a:off x="742950" y="1981200"/>
            <a:ext cx="8420100" cy="4114800"/>
          </a:xfrm>
        </p:spPr>
        <p:txBody>
          <a:bodyPr/>
          <a:lstStyle/>
          <a:p>
            <a:endParaRPr lang="zh-CN" altLang="en-US"/>
          </a:p>
        </p:txBody>
      </p:sp>
      <p:sp>
        <p:nvSpPr>
          <p:cNvPr id="4" name="页脚占位符 3">
            <a:extLst>
              <a:ext uri="{FF2B5EF4-FFF2-40B4-BE49-F238E27FC236}">
                <a16:creationId xmlns:a16="http://schemas.microsoft.com/office/drawing/2014/main" id="{CC9546AA-737C-446F-A860-DDB0384FAD1C}"/>
              </a:ext>
            </a:extLst>
          </p:cNvPr>
          <p:cNvSpPr>
            <a:spLocks noGrp="1"/>
          </p:cNvSpPr>
          <p:nvPr>
            <p:ph type="ftr" sz="quarter" idx="10"/>
          </p:nvPr>
        </p:nvSpPr>
        <p:spPr>
          <a:xfrm>
            <a:off x="3136900" y="6438900"/>
            <a:ext cx="3136900" cy="304800"/>
          </a:xfrm>
        </p:spPr>
        <p:txBody>
          <a:bodyPr/>
          <a:lstStyle>
            <a:lvl1pPr>
              <a:defRPr/>
            </a:lvl1pPr>
          </a:lstStyle>
          <a:p>
            <a:fld id="{2E75FAF5-A581-494F-B65E-FACC865CD7FE}" type="slidenum">
              <a:rPr lang="en-US" altLang="ko-KR"/>
              <a:pPr/>
              <a:t>‹#›</a:t>
            </a:fld>
            <a:endParaRPr lang="en-US" altLang="ko-KR"/>
          </a:p>
        </p:txBody>
      </p:sp>
      <p:grpSp>
        <p:nvGrpSpPr>
          <p:cNvPr id="5" name="组合 4">
            <a:extLst>
              <a:ext uri="{FF2B5EF4-FFF2-40B4-BE49-F238E27FC236}">
                <a16:creationId xmlns:a16="http://schemas.microsoft.com/office/drawing/2014/main" id="{13585D82-D3A9-4A5E-9715-EA388AB9041C}"/>
              </a:ext>
            </a:extLst>
          </p:cNvPr>
          <p:cNvGrpSpPr/>
          <p:nvPr userDrawn="1"/>
        </p:nvGrpSpPr>
        <p:grpSpPr>
          <a:xfrm>
            <a:off x="6825208" y="188640"/>
            <a:ext cx="2952328" cy="629796"/>
            <a:chOff x="6825208" y="188640"/>
            <a:chExt cx="2952328" cy="629796"/>
          </a:xfrm>
        </p:grpSpPr>
        <p:sp>
          <p:nvSpPr>
            <p:cNvPr id="6" name="文本框 5">
              <a:extLst>
                <a:ext uri="{FF2B5EF4-FFF2-40B4-BE49-F238E27FC236}">
                  <a16:creationId xmlns:a16="http://schemas.microsoft.com/office/drawing/2014/main" id="{4DD141F8-3722-44FA-B695-DB83447F2208}"/>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7" name="图片 6">
              <a:extLst>
                <a:ext uri="{FF2B5EF4-FFF2-40B4-BE49-F238E27FC236}">
                  <a16:creationId xmlns:a16="http://schemas.microsoft.com/office/drawing/2014/main" id="{6A762851-D71A-40EE-AD3C-A6FA30CE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8" name="图片 7">
              <a:extLst>
                <a:ext uri="{FF2B5EF4-FFF2-40B4-BE49-F238E27FC236}">
                  <a16:creationId xmlns:a16="http://schemas.microsoft.com/office/drawing/2014/main" id="{A3B426AB-5C0F-4326-BA14-F95364349DE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6175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39A9-616D-434E-90CE-E9715C46E73D}"/>
              </a:ext>
            </a:extLst>
          </p:cNvPr>
          <p:cNvSpPr>
            <a:spLocks noGrp="1"/>
          </p:cNvSpPr>
          <p:nvPr>
            <p:ph type="title"/>
          </p:nvPr>
        </p:nvSpPr>
        <p:spPr>
          <a:xfrm>
            <a:off x="742950" y="609600"/>
            <a:ext cx="84201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ADF244-E986-4C9A-B34C-B294A6424729}"/>
              </a:ext>
            </a:extLst>
          </p:cNvPr>
          <p:cNvSpPr>
            <a:spLocks noGrp="1"/>
          </p:cNvSpPr>
          <p:nvPr>
            <p:ph type="body" sz="half" idx="1"/>
          </p:nvPr>
        </p:nvSpPr>
        <p:spPr>
          <a:xfrm>
            <a:off x="74295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B6F0DE7-FD5F-43C8-B221-41AD0BC9CF20}"/>
              </a:ext>
            </a:extLst>
          </p:cNvPr>
          <p:cNvSpPr>
            <a:spLocks noGrp="1"/>
          </p:cNvSpPr>
          <p:nvPr>
            <p:ph sz="quarter" idx="2"/>
          </p:nvPr>
        </p:nvSpPr>
        <p:spPr>
          <a:xfrm>
            <a:off x="5029200" y="1981200"/>
            <a:ext cx="413385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60437D3C-3437-44EC-B6B0-B20B016DF726}"/>
              </a:ext>
            </a:extLst>
          </p:cNvPr>
          <p:cNvSpPr>
            <a:spLocks noGrp="1"/>
          </p:cNvSpPr>
          <p:nvPr>
            <p:ph sz="quarter" idx="3"/>
          </p:nvPr>
        </p:nvSpPr>
        <p:spPr>
          <a:xfrm>
            <a:off x="5029200" y="4114800"/>
            <a:ext cx="413385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6F905B39-F03D-43CC-BA46-1B861547AF35}"/>
              </a:ext>
            </a:extLst>
          </p:cNvPr>
          <p:cNvSpPr>
            <a:spLocks noGrp="1"/>
          </p:cNvSpPr>
          <p:nvPr>
            <p:ph type="ftr" sz="quarter" idx="10"/>
          </p:nvPr>
        </p:nvSpPr>
        <p:spPr>
          <a:xfrm>
            <a:off x="3136900" y="6438900"/>
            <a:ext cx="3136900" cy="304800"/>
          </a:xfrm>
        </p:spPr>
        <p:txBody>
          <a:bodyPr/>
          <a:lstStyle>
            <a:lvl1pPr>
              <a:defRPr/>
            </a:lvl1pPr>
          </a:lstStyle>
          <a:p>
            <a:fld id="{3F6D2D9A-277A-4085-930B-8E4EACC63507}" type="slidenum">
              <a:rPr lang="en-US" altLang="ko-KR"/>
              <a:pPr/>
              <a:t>‹#›</a:t>
            </a:fld>
            <a:endParaRPr lang="en-US" altLang="ko-KR"/>
          </a:p>
        </p:txBody>
      </p:sp>
      <p:grpSp>
        <p:nvGrpSpPr>
          <p:cNvPr id="7" name="组合 6">
            <a:extLst>
              <a:ext uri="{FF2B5EF4-FFF2-40B4-BE49-F238E27FC236}">
                <a16:creationId xmlns:a16="http://schemas.microsoft.com/office/drawing/2014/main" id="{13585D82-D3A9-4A5E-9715-EA388AB9041C}"/>
              </a:ext>
            </a:extLst>
          </p:cNvPr>
          <p:cNvGrpSpPr/>
          <p:nvPr userDrawn="1"/>
        </p:nvGrpSpPr>
        <p:grpSpPr>
          <a:xfrm>
            <a:off x="6825208" y="188640"/>
            <a:ext cx="2952328" cy="629796"/>
            <a:chOff x="6825208" y="188640"/>
            <a:chExt cx="2952328" cy="629796"/>
          </a:xfrm>
        </p:grpSpPr>
        <p:sp>
          <p:nvSpPr>
            <p:cNvPr id="8" name="文本框 7">
              <a:extLst>
                <a:ext uri="{FF2B5EF4-FFF2-40B4-BE49-F238E27FC236}">
                  <a16:creationId xmlns:a16="http://schemas.microsoft.com/office/drawing/2014/main" id="{4DD141F8-3722-44FA-B695-DB83447F2208}"/>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6A762851-D71A-40EE-AD3C-A6FA30CE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10" name="图片 9">
              <a:extLst>
                <a:ext uri="{FF2B5EF4-FFF2-40B4-BE49-F238E27FC236}">
                  <a16:creationId xmlns:a16="http://schemas.microsoft.com/office/drawing/2014/main" id="{A3B426AB-5C0F-4326-BA14-F95364349DE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82517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41138-282B-400C-8D2A-8181BE8E751D}"/>
              </a:ext>
            </a:extLst>
          </p:cNvPr>
          <p:cNvSpPr>
            <a:spLocks noGrp="1"/>
          </p:cNvSpPr>
          <p:nvPr>
            <p:ph type="title"/>
          </p:nvPr>
        </p:nvSpPr>
        <p:spPr>
          <a:xfrm>
            <a:off x="200472" y="114300"/>
            <a:ext cx="6840760" cy="647700"/>
          </a:xfrm>
        </p:spPr>
        <p:txBody>
          <a:bodyPr/>
          <a:lstStyle>
            <a:lvl1pPr>
              <a:defRPr sz="40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CA12D74-1A96-4DDB-BB94-DC25F4C4DCA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CD1433AF-1C80-4079-8C31-F827F33AEE57}"/>
              </a:ext>
            </a:extLst>
          </p:cNvPr>
          <p:cNvSpPr>
            <a:spLocks noGrp="1" noChangeArrowheads="1"/>
          </p:cNvSpPr>
          <p:nvPr>
            <p:ph type="ftr" sz="quarter" idx="10"/>
          </p:nvPr>
        </p:nvSpPr>
        <p:spPr>
          <a:ln/>
        </p:spPr>
        <p:txBody>
          <a:bodyPr/>
          <a:lstStyle>
            <a:lvl1pPr>
              <a:defRPr/>
            </a:lvl1pPr>
          </a:lstStyle>
          <a:p>
            <a:pPr>
              <a:defRPr/>
            </a:pPr>
            <a:fld id="{9799D04A-E146-475F-99F0-F9B696846E0E}" type="slidenum">
              <a:rPr lang="en-US" altLang="ko-KR"/>
              <a:pPr>
                <a:defRPr/>
              </a:pPr>
              <a:t>‹#›</a:t>
            </a:fld>
            <a:endParaRPr lang="en-US" altLang="ko-KR"/>
          </a:p>
        </p:txBody>
      </p:sp>
      <p:grpSp>
        <p:nvGrpSpPr>
          <p:cNvPr id="5" name="组合 4">
            <a:extLst>
              <a:ext uri="{FF2B5EF4-FFF2-40B4-BE49-F238E27FC236}">
                <a16:creationId xmlns:a16="http://schemas.microsoft.com/office/drawing/2014/main" id="{208A8F41-A3ED-482D-8E21-728628EAB42C}"/>
              </a:ext>
            </a:extLst>
          </p:cNvPr>
          <p:cNvGrpSpPr/>
          <p:nvPr userDrawn="1"/>
        </p:nvGrpSpPr>
        <p:grpSpPr>
          <a:xfrm>
            <a:off x="6825208" y="188640"/>
            <a:ext cx="2952328" cy="629796"/>
            <a:chOff x="6825208" y="188640"/>
            <a:chExt cx="2952328" cy="629796"/>
          </a:xfrm>
        </p:grpSpPr>
        <p:sp>
          <p:nvSpPr>
            <p:cNvPr id="6" name="文本框 5">
              <a:extLst>
                <a:ext uri="{FF2B5EF4-FFF2-40B4-BE49-F238E27FC236}">
                  <a16:creationId xmlns:a16="http://schemas.microsoft.com/office/drawing/2014/main" id="{B06F8660-DBF8-4FFA-887B-FFDB9AC7001C}"/>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7" name="图片 6">
              <a:extLst>
                <a:ext uri="{FF2B5EF4-FFF2-40B4-BE49-F238E27FC236}">
                  <a16:creationId xmlns:a16="http://schemas.microsoft.com/office/drawing/2014/main" id="{F4826621-4B3D-46F7-A605-A976EA0EEE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8" name="图片 7">
              <a:extLst>
                <a:ext uri="{FF2B5EF4-FFF2-40B4-BE49-F238E27FC236}">
                  <a16:creationId xmlns:a16="http://schemas.microsoft.com/office/drawing/2014/main" id="{F9FB9650-DBE5-4F39-8702-228F94E42D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214892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32040-7B92-445A-B938-1CBB350891A3}"/>
              </a:ext>
            </a:extLst>
          </p:cNvPr>
          <p:cNvSpPr>
            <a:spLocks noGrp="1"/>
          </p:cNvSpPr>
          <p:nvPr>
            <p:ph type="title"/>
          </p:nvPr>
        </p:nvSpPr>
        <p:spPr>
          <a:xfrm>
            <a:off x="676275" y="1709738"/>
            <a:ext cx="8543925"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FF93E2A-5A8B-46F1-AB50-61029BC8DC84}"/>
              </a:ext>
            </a:extLst>
          </p:cNvPr>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5">
            <a:extLst>
              <a:ext uri="{FF2B5EF4-FFF2-40B4-BE49-F238E27FC236}">
                <a16:creationId xmlns:a16="http://schemas.microsoft.com/office/drawing/2014/main" id="{FE577D5B-DE36-456B-AA69-844F7728D55D}"/>
              </a:ext>
            </a:extLst>
          </p:cNvPr>
          <p:cNvSpPr>
            <a:spLocks noGrp="1" noChangeArrowheads="1"/>
          </p:cNvSpPr>
          <p:nvPr>
            <p:ph type="ftr" sz="quarter" idx="10"/>
          </p:nvPr>
        </p:nvSpPr>
        <p:spPr>
          <a:ln/>
        </p:spPr>
        <p:txBody>
          <a:bodyPr/>
          <a:lstStyle>
            <a:lvl1pPr>
              <a:defRPr/>
            </a:lvl1pPr>
          </a:lstStyle>
          <a:p>
            <a:pPr>
              <a:defRPr/>
            </a:pPr>
            <a:fld id="{44006B90-0E26-4077-B93E-141B9F579F2B}" type="slidenum">
              <a:rPr lang="en-US" altLang="ko-KR"/>
              <a:pPr>
                <a:defRPr/>
              </a:pPr>
              <a:t>‹#›</a:t>
            </a:fld>
            <a:endParaRPr lang="en-US" altLang="ko-KR"/>
          </a:p>
        </p:txBody>
      </p:sp>
      <p:grpSp>
        <p:nvGrpSpPr>
          <p:cNvPr id="5" name="组合 4">
            <a:extLst>
              <a:ext uri="{FF2B5EF4-FFF2-40B4-BE49-F238E27FC236}">
                <a16:creationId xmlns:a16="http://schemas.microsoft.com/office/drawing/2014/main" id="{E5A48F00-169F-41E2-B4F2-0F357F4D1F83}"/>
              </a:ext>
            </a:extLst>
          </p:cNvPr>
          <p:cNvGrpSpPr/>
          <p:nvPr userDrawn="1"/>
        </p:nvGrpSpPr>
        <p:grpSpPr>
          <a:xfrm>
            <a:off x="6825208" y="188640"/>
            <a:ext cx="2952328" cy="629796"/>
            <a:chOff x="6825208" y="188640"/>
            <a:chExt cx="2952328" cy="629796"/>
          </a:xfrm>
        </p:grpSpPr>
        <p:sp>
          <p:nvSpPr>
            <p:cNvPr id="6" name="文本框 5">
              <a:extLst>
                <a:ext uri="{FF2B5EF4-FFF2-40B4-BE49-F238E27FC236}">
                  <a16:creationId xmlns:a16="http://schemas.microsoft.com/office/drawing/2014/main" id="{BBE3673A-DF78-400E-B609-42839949B6A4}"/>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7" name="图片 6">
              <a:extLst>
                <a:ext uri="{FF2B5EF4-FFF2-40B4-BE49-F238E27FC236}">
                  <a16:creationId xmlns:a16="http://schemas.microsoft.com/office/drawing/2014/main" id="{B986FB45-8DED-4D70-B447-2508D8FE21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8" name="图片 7">
              <a:extLst>
                <a:ext uri="{FF2B5EF4-FFF2-40B4-BE49-F238E27FC236}">
                  <a16:creationId xmlns:a16="http://schemas.microsoft.com/office/drawing/2014/main" id="{B0FC5A44-2B17-4392-BAF8-C276BB6B665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162024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B92D8-B053-44EB-904C-9F2C9D190D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BD716E-F9E8-462C-ADD9-235CE22A591B}"/>
              </a:ext>
            </a:extLst>
          </p:cNvPr>
          <p:cNvSpPr>
            <a:spLocks noGrp="1"/>
          </p:cNvSpPr>
          <p:nvPr>
            <p:ph sz="half" idx="1"/>
          </p:nvPr>
        </p:nvSpPr>
        <p:spPr>
          <a:xfrm>
            <a:off x="74295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BB2D352-EC5F-407A-BAC2-5FAC9D6AC9E8}"/>
              </a:ext>
            </a:extLst>
          </p:cNvPr>
          <p:cNvSpPr>
            <a:spLocks noGrp="1"/>
          </p:cNvSpPr>
          <p:nvPr>
            <p:ph sz="half" idx="2"/>
          </p:nvPr>
        </p:nvSpPr>
        <p:spPr>
          <a:xfrm>
            <a:off x="502920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E0DFD55E-BAD6-46D9-A35E-7AE40D9CF3B2}"/>
              </a:ext>
            </a:extLst>
          </p:cNvPr>
          <p:cNvSpPr>
            <a:spLocks noGrp="1" noChangeArrowheads="1"/>
          </p:cNvSpPr>
          <p:nvPr>
            <p:ph type="ftr" sz="quarter" idx="10"/>
          </p:nvPr>
        </p:nvSpPr>
        <p:spPr>
          <a:ln/>
        </p:spPr>
        <p:txBody>
          <a:bodyPr/>
          <a:lstStyle>
            <a:lvl1pPr>
              <a:defRPr/>
            </a:lvl1pPr>
          </a:lstStyle>
          <a:p>
            <a:pPr>
              <a:defRPr/>
            </a:pPr>
            <a:fld id="{B28BF6E1-0E50-46FA-BC12-325DC2698924}" type="slidenum">
              <a:rPr lang="en-US" altLang="ko-KR"/>
              <a:pPr>
                <a:defRPr/>
              </a:pPr>
              <a:t>‹#›</a:t>
            </a:fld>
            <a:endParaRPr lang="en-US" altLang="ko-KR"/>
          </a:p>
        </p:txBody>
      </p:sp>
      <p:grpSp>
        <p:nvGrpSpPr>
          <p:cNvPr id="6" name="组合 5">
            <a:extLst>
              <a:ext uri="{FF2B5EF4-FFF2-40B4-BE49-F238E27FC236}">
                <a16:creationId xmlns:a16="http://schemas.microsoft.com/office/drawing/2014/main" id="{F425496B-3A3D-4C45-8389-CCD3F3A1F80E}"/>
              </a:ext>
            </a:extLst>
          </p:cNvPr>
          <p:cNvGrpSpPr/>
          <p:nvPr userDrawn="1"/>
        </p:nvGrpSpPr>
        <p:grpSpPr>
          <a:xfrm>
            <a:off x="6825208" y="188640"/>
            <a:ext cx="2952328" cy="629796"/>
            <a:chOff x="6825208" y="188640"/>
            <a:chExt cx="2952328" cy="629796"/>
          </a:xfrm>
        </p:grpSpPr>
        <p:sp>
          <p:nvSpPr>
            <p:cNvPr id="7" name="文本框 6">
              <a:extLst>
                <a:ext uri="{FF2B5EF4-FFF2-40B4-BE49-F238E27FC236}">
                  <a16:creationId xmlns:a16="http://schemas.microsoft.com/office/drawing/2014/main" id="{8CAB2D12-D7C3-4175-B677-168750533F8C}"/>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8" name="图片 7">
              <a:extLst>
                <a:ext uri="{FF2B5EF4-FFF2-40B4-BE49-F238E27FC236}">
                  <a16:creationId xmlns:a16="http://schemas.microsoft.com/office/drawing/2014/main" id="{BC0266E8-F490-40A3-A8F0-73AFBD33AD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9" name="图片 8">
              <a:extLst>
                <a:ext uri="{FF2B5EF4-FFF2-40B4-BE49-F238E27FC236}">
                  <a16:creationId xmlns:a16="http://schemas.microsoft.com/office/drawing/2014/main" id="{EF292E1B-2535-4AF3-8DA2-B014EC2C868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409779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53E47-151F-4790-869D-FEE0B8890EBB}"/>
              </a:ext>
            </a:extLst>
          </p:cNvPr>
          <p:cNvSpPr>
            <a:spLocks noGrp="1"/>
          </p:cNvSpPr>
          <p:nvPr>
            <p:ph type="title"/>
          </p:nvPr>
        </p:nvSpPr>
        <p:spPr>
          <a:xfrm>
            <a:off x="682625" y="365125"/>
            <a:ext cx="8543925"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C0950B-9A1D-414B-A6B6-255A73870EB9}"/>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EBDB6BC-0AE0-4DC2-A33A-3292DCEDCACD}"/>
              </a:ext>
            </a:extLst>
          </p:cNvPr>
          <p:cNvSpPr>
            <a:spLocks noGrp="1"/>
          </p:cNvSpPr>
          <p:nvPr>
            <p:ph sz="half" idx="2"/>
          </p:nvPr>
        </p:nvSpPr>
        <p:spPr>
          <a:xfrm>
            <a:off x="682625" y="2505075"/>
            <a:ext cx="419100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4105F36-B3BD-4121-BD24-D3B5DAEA0E2C}"/>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A77F6C1-4EDB-4395-BF3D-9FB0158046C7}"/>
              </a:ext>
            </a:extLst>
          </p:cNvPr>
          <p:cNvSpPr>
            <a:spLocks noGrp="1"/>
          </p:cNvSpPr>
          <p:nvPr>
            <p:ph sz="quarter" idx="4"/>
          </p:nvPr>
        </p:nvSpPr>
        <p:spPr>
          <a:xfrm>
            <a:off x="5014913" y="2505075"/>
            <a:ext cx="42116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34AEB230-D0EE-4AC4-BF5D-FC367DC5AD56}"/>
              </a:ext>
            </a:extLst>
          </p:cNvPr>
          <p:cNvSpPr>
            <a:spLocks noGrp="1" noChangeArrowheads="1"/>
          </p:cNvSpPr>
          <p:nvPr>
            <p:ph type="ftr" sz="quarter" idx="10"/>
          </p:nvPr>
        </p:nvSpPr>
        <p:spPr>
          <a:ln/>
        </p:spPr>
        <p:txBody>
          <a:bodyPr/>
          <a:lstStyle>
            <a:lvl1pPr>
              <a:defRPr/>
            </a:lvl1pPr>
          </a:lstStyle>
          <a:p>
            <a:pPr>
              <a:defRPr/>
            </a:pPr>
            <a:fld id="{08A0A7C2-D504-4A8D-ACDA-733B9C1119B6}" type="slidenum">
              <a:rPr lang="en-US" altLang="ko-KR"/>
              <a:pPr>
                <a:defRPr/>
              </a:pPr>
              <a:t>‹#›</a:t>
            </a:fld>
            <a:endParaRPr lang="en-US" altLang="ko-KR"/>
          </a:p>
        </p:txBody>
      </p:sp>
    </p:spTree>
    <p:extLst>
      <p:ext uri="{BB962C8B-B14F-4D97-AF65-F5344CB8AC3E}">
        <p14:creationId xmlns:p14="http://schemas.microsoft.com/office/powerpoint/2010/main" val="146811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5A91C-C052-4750-AF4F-1F1FB461F1C4}"/>
              </a:ext>
            </a:extLst>
          </p:cNvPr>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3D33D890-B663-4EBD-8C43-228CD73FFC29}"/>
              </a:ext>
            </a:extLst>
          </p:cNvPr>
          <p:cNvSpPr>
            <a:spLocks noGrp="1" noChangeArrowheads="1"/>
          </p:cNvSpPr>
          <p:nvPr>
            <p:ph type="ftr" sz="quarter" idx="10"/>
          </p:nvPr>
        </p:nvSpPr>
        <p:spPr>
          <a:ln/>
        </p:spPr>
        <p:txBody>
          <a:bodyPr/>
          <a:lstStyle>
            <a:lvl1pPr>
              <a:defRPr/>
            </a:lvl1pPr>
          </a:lstStyle>
          <a:p>
            <a:pPr>
              <a:defRPr/>
            </a:pPr>
            <a:fld id="{20A26462-E66D-4F17-9E6A-CF779BD4FE96}" type="slidenum">
              <a:rPr lang="en-US" altLang="ko-KR"/>
              <a:pPr>
                <a:defRPr/>
              </a:pPr>
              <a:t>‹#›</a:t>
            </a:fld>
            <a:endParaRPr lang="en-US" altLang="ko-KR"/>
          </a:p>
        </p:txBody>
      </p:sp>
    </p:spTree>
    <p:extLst>
      <p:ext uri="{BB962C8B-B14F-4D97-AF65-F5344CB8AC3E}">
        <p14:creationId xmlns:p14="http://schemas.microsoft.com/office/powerpoint/2010/main" val="19617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36B7D59-AC69-4282-BB8D-F2CAD95443C2}"/>
              </a:ext>
            </a:extLst>
          </p:cNvPr>
          <p:cNvSpPr>
            <a:spLocks noGrp="1" noChangeArrowheads="1"/>
          </p:cNvSpPr>
          <p:nvPr>
            <p:ph type="ftr" sz="quarter" idx="10"/>
          </p:nvPr>
        </p:nvSpPr>
        <p:spPr>
          <a:ln/>
        </p:spPr>
        <p:txBody>
          <a:bodyPr/>
          <a:lstStyle>
            <a:lvl1pPr>
              <a:defRPr/>
            </a:lvl1pPr>
          </a:lstStyle>
          <a:p>
            <a:pPr>
              <a:defRPr/>
            </a:pPr>
            <a:fld id="{E6DAEDD3-2AF1-42BC-818C-5C5654B187B4}" type="slidenum">
              <a:rPr lang="en-US" altLang="ko-KR"/>
              <a:pPr>
                <a:defRPr/>
              </a:pPr>
              <a:t>‹#›</a:t>
            </a:fld>
            <a:endParaRPr lang="en-US" altLang="ko-KR"/>
          </a:p>
        </p:txBody>
      </p:sp>
      <p:grpSp>
        <p:nvGrpSpPr>
          <p:cNvPr id="8" name="组合 7">
            <a:extLst>
              <a:ext uri="{FF2B5EF4-FFF2-40B4-BE49-F238E27FC236}">
                <a16:creationId xmlns:a16="http://schemas.microsoft.com/office/drawing/2014/main" id="{35151ADC-1EA8-49F2-93D0-3C4E9910E0C0}"/>
              </a:ext>
            </a:extLst>
          </p:cNvPr>
          <p:cNvGrpSpPr/>
          <p:nvPr userDrawn="1"/>
        </p:nvGrpSpPr>
        <p:grpSpPr>
          <a:xfrm>
            <a:off x="6825208" y="188640"/>
            <a:ext cx="2952328" cy="629796"/>
            <a:chOff x="6825208" y="188640"/>
            <a:chExt cx="2952328" cy="629796"/>
          </a:xfrm>
        </p:grpSpPr>
        <p:sp>
          <p:nvSpPr>
            <p:cNvPr id="5" name="文本框 4">
              <a:extLst>
                <a:ext uri="{FF2B5EF4-FFF2-40B4-BE49-F238E27FC236}">
                  <a16:creationId xmlns:a16="http://schemas.microsoft.com/office/drawing/2014/main" id="{028B3FB0-A6DC-4189-808A-A4305B88CDBF}"/>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20D45538-234E-4E3E-99CC-21B3A79392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7" name="图片 6">
              <a:extLst>
                <a:ext uri="{FF2B5EF4-FFF2-40B4-BE49-F238E27FC236}">
                  <a16:creationId xmlns:a16="http://schemas.microsoft.com/office/drawing/2014/main" id="{42545ADD-1DFF-456C-9E00-3FF41710D6B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217219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C3507-9DBC-42BE-A037-E8E0A587D7DA}"/>
              </a:ext>
            </a:extLst>
          </p:cNvPr>
          <p:cNvSpPr>
            <a:spLocks noGrp="1"/>
          </p:cNvSpPr>
          <p:nvPr>
            <p:ph type="title"/>
          </p:nvPr>
        </p:nvSpPr>
        <p:spPr>
          <a:xfrm>
            <a:off x="682625" y="457200"/>
            <a:ext cx="3194050"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F7A72E-4DCE-43B3-AF56-1410346E8664}"/>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a:extLst>
              <a:ext uri="{FF2B5EF4-FFF2-40B4-BE49-F238E27FC236}">
                <a16:creationId xmlns:a16="http://schemas.microsoft.com/office/drawing/2014/main" id="{7E9C520E-9F22-49F3-A0B3-800A470E6275}"/>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id="{9F8471D5-66F1-4A1F-B0BC-D6BFC7C2128C}"/>
              </a:ext>
            </a:extLst>
          </p:cNvPr>
          <p:cNvSpPr>
            <a:spLocks noGrp="1" noChangeArrowheads="1"/>
          </p:cNvSpPr>
          <p:nvPr>
            <p:ph type="ftr" sz="quarter" idx="10"/>
          </p:nvPr>
        </p:nvSpPr>
        <p:spPr>
          <a:ln/>
        </p:spPr>
        <p:txBody>
          <a:bodyPr/>
          <a:lstStyle>
            <a:lvl1pPr>
              <a:defRPr/>
            </a:lvl1pPr>
          </a:lstStyle>
          <a:p>
            <a:pPr>
              <a:defRPr/>
            </a:pPr>
            <a:fld id="{75700BD3-729A-4114-AB9E-E715D4862D45}" type="slidenum">
              <a:rPr lang="en-US" altLang="ko-KR"/>
              <a:pPr>
                <a:defRPr/>
              </a:pPr>
              <a:t>‹#›</a:t>
            </a:fld>
            <a:endParaRPr lang="en-US" altLang="ko-KR"/>
          </a:p>
        </p:txBody>
      </p:sp>
    </p:spTree>
    <p:extLst>
      <p:ext uri="{BB962C8B-B14F-4D97-AF65-F5344CB8AC3E}">
        <p14:creationId xmlns:p14="http://schemas.microsoft.com/office/powerpoint/2010/main" val="64705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4C5DF-B5D4-4550-BD76-D459753CA31B}"/>
              </a:ext>
            </a:extLst>
          </p:cNvPr>
          <p:cNvSpPr>
            <a:spLocks noGrp="1"/>
          </p:cNvSpPr>
          <p:nvPr>
            <p:ph type="title"/>
          </p:nvPr>
        </p:nvSpPr>
        <p:spPr>
          <a:xfrm>
            <a:off x="682625" y="457200"/>
            <a:ext cx="3194050"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89B27D-236A-4735-BD25-616F7337FFE4}"/>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B253930-C6E6-4F72-BCDC-E3A97F6870DA}"/>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id="{00D48352-B166-4685-BCBC-CDB8D2DAC9A1}"/>
              </a:ext>
            </a:extLst>
          </p:cNvPr>
          <p:cNvSpPr>
            <a:spLocks noGrp="1" noChangeArrowheads="1"/>
          </p:cNvSpPr>
          <p:nvPr>
            <p:ph type="ftr" sz="quarter" idx="10"/>
          </p:nvPr>
        </p:nvSpPr>
        <p:spPr>
          <a:ln/>
        </p:spPr>
        <p:txBody>
          <a:bodyPr/>
          <a:lstStyle>
            <a:lvl1pPr>
              <a:defRPr/>
            </a:lvl1pPr>
          </a:lstStyle>
          <a:p>
            <a:pPr>
              <a:defRPr/>
            </a:pPr>
            <a:fld id="{33C3BF59-CC96-4F58-BBC7-5CD09943E853}" type="slidenum">
              <a:rPr lang="en-US" altLang="ko-KR"/>
              <a:pPr>
                <a:defRPr/>
              </a:pPr>
              <a:t>‹#›</a:t>
            </a:fld>
            <a:endParaRPr lang="en-US" altLang="ko-KR"/>
          </a:p>
        </p:txBody>
      </p:sp>
    </p:spTree>
    <p:extLst>
      <p:ext uri="{BB962C8B-B14F-4D97-AF65-F5344CB8AC3E}">
        <p14:creationId xmlns:p14="http://schemas.microsoft.com/office/powerpoint/2010/main" val="288591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36F337C-E4BD-45A4-9A0D-C3448C29C97C}"/>
              </a:ext>
            </a:extLst>
          </p:cNvPr>
          <p:cNvSpPr>
            <a:spLocks noGrp="1" noChangeArrowheads="1"/>
          </p:cNvSpPr>
          <p:nvPr>
            <p:ph type="title"/>
          </p:nvPr>
        </p:nvSpPr>
        <p:spPr bwMode="auto">
          <a:xfrm>
            <a:off x="742950" y="6096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dirty="0"/>
              <a:t>마스터 제목 유형 편집</a:t>
            </a:r>
          </a:p>
        </p:txBody>
      </p:sp>
      <p:sp>
        <p:nvSpPr>
          <p:cNvPr id="51203" name="Rectangle 3">
            <a:extLst>
              <a:ext uri="{FF2B5EF4-FFF2-40B4-BE49-F238E27FC236}">
                <a16:creationId xmlns:a16="http://schemas.microsoft.com/office/drawing/2014/main" id="{E8A09180-C5E1-401C-B8BD-BB93BE26D236}"/>
              </a:ext>
            </a:extLst>
          </p:cNvPr>
          <p:cNvSpPr>
            <a:spLocks noGrp="1" noChangeArrowheads="1"/>
          </p:cNvSpPr>
          <p:nvPr>
            <p:ph type="body" idx="1"/>
          </p:nvPr>
        </p:nvSpPr>
        <p:spPr bwMode="auto">
          <a:xfrm>
            <a:off x="742950" y="1981200"/>
            <a:ext cx="8420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dirty="0"/>
              <a:t>마스터 문자열 유형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05" name="Rectangle 5">
            <a:extLst>
              <a:ext uri="{FF2B5EF4-FFF2-40B4-BE49-F238E27FC236}">
                <a16:creationId xmlns:a16="http://schemas.microsoft.com/office/drawing/2014/main" id="{3B35BE47-DF3D-46E9-AD84-4115A1F23A66}"/>
              </a:ext>
            </a:extLst>
          </p:cNvPr>
          <p:cNvSpPr>
            <a:spLocks noGrp="1" noChangeArrowheads="1"/>
          </p:cNvSpPr>
          <p:nvPr>
            <p:ph type="ftr" sz="quarter" idx="3"/>
          </p:nvPr>
        </p:nvSpPr>
        <p:spPr bwMode="auto">
          <a:xfrm>
            <a:off x="3136900" y="6438900"/>
            <a:ext cx="3136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smtClean="0"/>
            </a:lvl1pPr>
          </a:lstStyle>
          <a:p>
            <a:pPr>
              <a:defRPr/>
            </a:pPr>
            <a:fld id="{33B3C4B9-45C3-4C4C-963D-D3E201C417F0}" type="slidenum">
              <a:rPr lang="en-US" altLang="ko-KR"/>
              <a:pPr>
                <a:defRPr/>
              </a:pPr>
              <a:t>‹#›</a:t>
            </a:fld>
            <a:endParaRPr lang="en-US" altLang="ko-KR"/>
          </a:p>
        </p:txBody>
      </p:sp>
      <p:sp>
        <p:nvSpPr>
          <p:cNvPr id="1029" name="Line 9">
            <a:extLst>
              <a:ext uri="{FF2B5EF4-FFF2-40B4-BE49-F238E27FC236}">
                <a16:creationId xmlns:a16="http://schemas.microsoft.com/office/drawing/2014/main" id="{F589AC09-0FE5-4842-B4F6-9B6844AF42B0}"/>
              </a:ext>
            </a:extLst>
          </p:cNvPr>
          <p:cNvSpPr>
            <a:spLocks noChangeShapeType="1"/>
          </p:cNvSpPr>
          <p:nvPr/>
        </p:nvSpPr>
        <p:spPr bwMode="auto">
          <a:xfrm flipH="1">
            <a:off x="247650" y="836712"/>
            <a:ext cx="94107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10">
            <a:extLst>
              <a:ext uri="{FF2B5EF4-FFF2-40B4-BE49-F238E27FC236}">
                <a16:creationId xmlns:a16="http://schemas.microsoft.com/office/drawing/2014/main" id="{D27D4621-BD24-4558-994C-B13E60002D7E}"/>
              </a:ext>
            </a:extLst>
          </p:cNvPr>
          <p:cNvSpPr txBox="1">
            <a:spLocks noChangeArrowheads="1"/>
          </p:cNvSpPr>
          <p:nvPr/>
        </p:nvSpPr>
        <p:spPr bwMode="auto">
          <a:xfrm>
            <a:off x="6897216" y="609600"/>
            <a:ext cx="2874962"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nSpc>
                <a:spcPct val="70000"/>
              </a:lnSpc>
              <a:spcBef>
                <a:spcPct val="20000"/>
              </a:spcBef>
            </a:pPr>
            <a:r>
              <a:rPr lang="en-US" altLang="ko-KR" sz="1400" b="1" i="1" dirty="0">
                <a:latin typeface="Arial" panose="020B0604020202020204" pitchFamily="34" charset="0"/>
              </a:rPr>
              <a:t>South West </a:t>
            </a:r>
            <a:r>
              <a:rPr lang="en-US" altLang="ko-KR" sz="1400" b="1" i="1" dirty="0" err="1">
                <a:latin typeface="Arial" panose="020B0604020202020204" pitchFamily="34" charset="0"/>
              </a:rPr>
              <a:t>Jiaotong</a:t>
            </a:r>
            <a:r>
              <a:rPr lang="en-US" altLang="ko-KR" sz="1400" b="1" i="1" dirty="0">
                <a:latin typeface="Arial" panose="020B0604020202020204" pitchFamily="34" charset="0"/>
              </a:rPr>
              <a:t> University</a:t>
            </a:r>
          </a:p>
        </p:txBody>
      </p:sp>
      <p:sp>
        <p:nvSpPr>
          <p:cNvPr id="1031" name="Line 15">
            <a:extLst>
              <a:ext uri="{FF2B5EF4-FFF2-40B4-BE49-F238E27FC236}">
                <a16:creationId xmlns:a16="http://schemas.microsoft.com/office/drawing/2014/main" id="{BEB7E1FF-CC00-4389-9F3B-EB895844877A}"/>
              </a:ext>
            </a:extLst>
          </p:cNvPr>
          <p:cNvSpPr>
            <a:spLocks noChangeShapeType="1"/>
          </p:cNvSpPr>
          <p:nvPr userDrawn="1"/>
        </p:nvSpPr>
        <p:spPr bwMode="auto">
          <a:xfrm flipH="1">
            <a:off x="104775" y="6477000"/>
            <a:ext cx="56403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Text Box 16">
            <a:extLst>
              <a:ext uri="{FF2B5EF4-FFF2-40B4-BE49-F238E27FC236}">
                <a16:creationId xmlns:a16="http://schemas.microsoft.com/office/drawing/2014/main" id="{AC62D954-E770-4B3B-AABA-2AFF21619C46}"/>
              </a:ext>
            </a:extLst>
          </p:cNvPr>
          <p:cNvSpPr txBox="1">
            <a:spLocks noChangeArrowheads="1"/>
          </p:cNvSpPr>
          <p:nvPr userDrawn="1"/>
        </p:nvSpPr>
        <p:spPr bwMode="auto">
          <a:xfrm>
            <a:off x="774700" y="492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zh-CN">
              <a:latin typeface="Copperplate Gothic Bold" panose="020E0705020206020404" pitchFamily="34" charset="0"/>
            </a:endParaRPr>
          </a:p>
        </p:txBody>
      </p:sp>
      <p:sp>
        <p:nvSpPr>
          <p:cNvPr id="1033" name="Text Box 17">
            <a:extLst>
              <a:ext uri="{FF2B5EF4-FFF2-40B4-BE49-F238E27FC236}">
                <a16:creationId xmlns:a16="http://schemas.microsoft.com/office/drawing/2014/main" id="{C2EF6815-D5EB-4C36-9FC8-37DF58093FAC}"/>
              </a:ext>
            </a:extLst>
          </p:cNvPr>
          <p:cNvSpPr txBox="1">
            <a:spLocks noChangeArrowheads="1"/>
          </p:cNvSpPr>
          <p:nvPr userDrawn="1"/>
        </p:nvSpPr>
        <p:spPr bwMode="auto">
          <a:xfrm>
            <a:off x="4808538" y="6308725"/>
            <a:ext cx="43449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lnSpc>
                <a:spcPct val="70000"/>
              </a:lnSpc>
              <a:spcBef>
                <a:spcPct val="20000"/>
              </a:spcBef>
            </a:pPr>
            <a:r>
              <a:rPr lang="zh-CN" altLang="en-US" sz="1800" b="1" i="1">
                <a:latin typeface="隶书" panose="02010509060101010101" pitchFamily="49" charset="-122"/>
                <a:ea typeface="隶书" panose="02010509060101010101" pitchFamily="49" charset="-122"/>
              </a:rPr>
              <a:t>信息科学与技术学院 软件工程系</a:t>
            </a:r>
            <a:endParaRPr lang="ko-KR" altLang="en-US" sz="1800" b="1" i="1">
              <a:latin typeface="隶书" panose="02010509060101010101" pitchFamily="49" charset="-122"/>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sldNum="0" hdr="0" dt="0"/>
  <p:txStyles>
    <p:title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har char="•"/>
        <a:defRPr sz="3200" b="1" kern="1200">
          <a:solidFill>
            <a:srgbClr val="000099"/>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kern="1200">
          <a:solidFill>
            <a:srgbClr val="000099"/>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har char="•"/>
        <a:defRPr sz="2400" b="1" kern="1200">
          <a:solidFill>
            <a:srgbClr val="000099"/>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000" b="1" kern="1200">
          <a:solidFill>
            <a:srgbClr val="000099"/>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sz="2000" b="1" kern="1200">
          <a:solidFill>
            <a:srgbClr val="000099"/>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2.wmf"/></Relationships>
</file>

<file path=ppt/slides/_rels/slide7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4.emf"/><Relationship Id="rId5" Type="http://schemas.openxmlformats.org/officeDocument/2006/relationships/oleObject" Target="../embeddings/oleObject3.bin"/><Relationship Id="rId4" Type="http://schemas.openxmlformats.org/officeDocument/2006/relationships/image" Target="../media/image43.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7">
            <a:extLst>
              <a:ext uri="{FF2B5EF4-FFF2-40B4-BE49-F238E27FC236}">
                <a16:creationId xmlns:a16="http://schemas.microsoft.com/office/drawing/2014/main" id="{0C1777B3-0125-423F-A653-9EAFE2860F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80" y="379509"/>
            <a:ext cx="9361040" cy="499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2">
            <a:extLst>
              <a:ext uri="{FF2B5EF4-FFF2-40B4-BE49-F238E27FC236}">
                <a16:creationId xmlns:a16="http://schemas.microsoft.com/office/drawing/2014/main" id="{E3C62164-4DF0-44AB-99BB-C11BB1219F36}"/>
              </a:ext>
            </a:extLst>
          </p:cNvPr>
          <p:cNvSpPr>
            <a:spLocks noChangeArrowheads="1"/>
          </p:cNvSpPr>
          <p:nvPr/>
        </p:nvSpPr>
        <p:spPr bwMode="auto">
          <a:xfrm>
            <a:off x="1065214" y="5373688"/>
            <a:ext cx="84597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000">
                <a:solidFill>
                  <a:srgbClr val="19A2F3"/>
                </a:solidFill>
                <a:latin typeface="Hiragino Sans GB W6" charset="-122"/>
                <a:ea typeface="Hiragino Sans GB W6" charset="-122"/>
              </a:rPr>
              <a:t>西南交通大学信息科学与技术学院</a:t>
            </a:r>
          </a:p>
          <a:p>
            <a:pPr eaLnBrk="1" hangingPunct="1">
              <a:spcBef>
                <a:spcPct val="50000"/>
              </a:spcBef>
              <a:buFont typeface="Wingdings" panose="05000000000000000000" pitchFamily="2" charset="2"/>
              <a:buNone/>
            </a:pPr>
            <a:r>
              <a:rPr lang="zh-CN" altLang="en-US" sz="2000">
                <a:solidFill>
                  <a:srgbClr val="19A2F3"/>
                </a:solidFill>
                <a:latin typeface="Hiragino Sans GB W6" charset="-122"/>
                <a:ea typeface="Hiragino Sans GB W6" charset="-122"/>
              </a:rPr>
              <a:t>主讲教师</a:t>
            </a:r>
            <a:r>
              <a:rPr lang="en-US" altLang="zh-CN" sz="2000">
                <a:solidFill>
                  <a:srgbClr val="19A2F3"/>
                </a:solidFill>
                <a:latin typeface="Hiragino Sans GB W6" charset="-122"/>
                <a:ea typeface="Hiragino Sans GB W6" charset="-122"/>
              </a:rPr>
              <a:t>:</a:t>
            </a:r>
            <a:r>
              <a:rPr lang="zh-CN" altLang="en-US" sz="2000">
                <a:solidFill>
                  <a:srgbClr val="19A2F3"/>
                </a:solidFill>
                <a:latin typeface="Hiragino Sans GB W6" charset="-122"/>
                <a:ea typeface="Hiragino Sans GB W6" charset="-122"/>
              </a:rPr>
              <a:t>喻琇瑛</a:t>
            </a:r>
          </a:p>
        </p:txBody>
      </p:sp>
      <p:sp>
        <p:nvSpPr>
          <p:cNvPr id="3076" name="WordArt 3">
            <a:extLst>
              <a:ext uri="{FF2B5EF4-FFF2-40B4-BE49-F238E27FC236}">
                <a16:creationId xmlns:a16="http://schemas.microsoft.com/office/drawing/2014/main" id="{483F5EAD-F0E9-4E6B-87FF-738FCA51A63C}"/>
              </a:ext>
            </a:extLst>
          </p:cNvPr>
          <p:cNvSpPr>
            <a:spLocks noChangeArrowheads="1" noChangeShapeType="1" noTextEdit="1"/>
          </p:cNvSpPr>
          <p:nvPr/>
        </p:nvSpPr>
        <p:spPr bwMode="auto">
          <a:xfrm>
            <a:off x="1352551" y="692150"/>
            <a:ext cx="7561263" cy="1441450"/>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00"/>
                  </a:solidFill>
                  <a:round/>
                  <a:headEnd/>
                  <a:tailEnd/>
                </a:ln>
                <a:solidFill>
                  <a:srgbClr val="EAEAFA"/>
                </a:solidFill>
                <a:effectLst>
                  <a:outerShdw dist="40000" dir="5400000" algn="tl" rotWithShape="0">
                    <a:srgbClr val="000000">
                      <a:alpha val="32999"/>
                    </a:srgbClr>
                  </a:outerShdw>
                </a:effectLst>
                <a:latin typeface="方正姚体" panose="02010601030101010101" pitchFamily="2" charset="-122"/>
                <a:ea typeface="方正姚体" panose="02010601030101010101" pitchFamily="2" charset="-122"/>
              </a:rPr>
              <a:t>高级语言程序设计</a:t>
            </a:r>
          </a:p>
        </p:txBody>
      </p:sp>
    </p:spTree>
    <p:extLst>
      <p:ext uri="{BB962C8B-B14F-4D97-AF65-F5344CB8AC3E}">
        <p14:creationId xmlns:p14="http://schemas.microsoft.com/office/powerpoint/2010/main" val="3287295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75C9290-1A97-48FD-B077-5DF0BE57DD4D}"/>
              </a:ext>
            </a:extLst>
          </p:cNvPr>
          <p:cNvSpPr>
            <a:spLocks noGrp="1"/>
          </p:cNvSpPr>
          <p:nvPr>
            <p:ph type="ftr" sz="quarter" idx="10"/>
          </p:nvPr>
        </p:nvSpPr>
        <p:spPr/>
        <p:txBody>
          <a:bodyPr/>
          <a:lstStyle/>
          <a:p>
            <a:fld id="{B6E59C35-DF7B-4F82-A460-4CE808D0119A}" type="slidenum">
              <a:rPr lang="en-US" altLang="ko-KR"/>
              <a:pPr/>
              <a:t>10</a:t>
            </a:fld>
            <a:endParaRPr lang="en-US" altLang="ko-KR"/>
          </a:p>
        </p:txBody>
      </p:sp>
      <p:sp>
        <p:nvSpPr>
          <p:cNvPr id="410626" name="Rectangle 2">
            <a:extLst>
              <a:ext uri="{FF2B5EF4-FFF2-40B4-BE49-F238E27FC236}">
                <a16:creationId xmlns:a16="http://schemas.microsoft.com/office/drawing/2014/main" id="{E82EE144-61ED-4486-99E9-C3FCBE813298}"/>
              </a:ext>
            </a:extLst>
          </p:cNvPr>
          <p:cNvSpPr>
            <a:spLocks noGrp="1" noChangeArrowheads="1"/>
          </p:cNvSpPr>
          <p:nvPr>
            <p:ph type="title"/>
          </p:nvPr>
        </p:nvSpPr>
        <p:spPr/>
        <p:txBody>
          <a:bodyPr/>
          <a:lstStyle/>
          <a:p>
            <a:r>
              <a:rPr lang="zh-CN" altLang="en-US"/>
              <a:t>定义变量</a:t>
            </a:r>
          </a:p>
        </p:txBody>
      </p:sp>
      <p:sp>
        <p:nvSpPr>
          <p:cNvPr id="410627" name="Rectangle 3">
            <a:extLst>
              <a:ext uri="{FF2B5EF4-FFF2-40B4-BE49-F238E27FC236}">
                <a16:creationId xmlns:a16="http://schemas.microsoft.com/office/drawing/2014/main" id="{2D15DAAF-6C43-40BC-B9F9-5A2FB3EE7998}"/>
              </a:ext>
            </a:extLst>
          </p:cNvPr>
          <p:cNvSpPr>
            <a:spLocks noGrp="1" noChangeArrowheads="1"/>
          </p:cNvSpPr>
          <p:nvPr>
            <p:ph type="body" idx="1"/>
          </p:nvPr>
        </p:nvSpPr>
        <p:spPr>
          <a:xfrm>
            <a:off x="200472" y="1043608"/>
            <a:ext cx="9433048" cy="5052392"/>
          </a:xfrm>
        </p:spPr>
        <p:txBody>
          <a:bodyPr/>
          <a:lstStyle/>
          <a:p>
            <a:pPr>
              <a:lnSpc>
                <a:spcPts val="3300"/>
              </a:lnSpc>
              <a:buFont typeface="Wingdings" panose="05000000000000000000" pitchFamily="2" charset="2"/>
              <a:buChar char="p"/>
            </a:pPr>
            <a:r>
              <a:rPr lang="zh-CN" altLang="en-US" sz="2500" dirty="0">
                <a:effectLst/>
                <a:latin typeface="黑体" panose="02010609060101010101" pitchFamily="49" charset="-122"/>
                <a:ea typeface="黑体" panose="02010609060101010101" pitchFamily="49" charset="-122"/>
              </a:rPr>
              <a:t>变量的命名必须遵守标识符的规则。 </a:t>
            </a:r>
          </a:p>
          <a:p>
            <a:pPr>
              <a:lnSpc>
                <a:spcPts val="3300"/>
              </a:lnSpc>
              <a:buFont typeface="Wingdings" panose="05000000000000000000" pitchFamily="2" charset="2"/>
              <a:buChar char="p"/>
            </a:pPr>
            <a:r>
              <a:rPr lang="zh-CN" altLang="en-US" sz="2500" dirty="0">
                <a:effectLst/>
                <a:latin typeface="黑体" panose="02010609060101010101" pitchFamily="49" charset="-122"/>
                <a:ea typeface="黑体" panose="02010609060101010101" pitchFamily="49" charset="-122"/>
              </a:rPr>
              <a:t>标识符，是在</a:t>
            </a:r>
            <a:r>
              <a:rPr lang="en-US" altLang="zh-CN" sz="2500" dirty="0">
                <a:effectLst/>
                <a:latin typeface="黑体" panose="02010609060101010101" pitchFamily="49" charset="-122"/>
                <a:ea typeface="黑体" panose="02010609060101010101" pitchFamily="49" charset="-122"/>
              </a:rPr>
              <a:t>C</a:t>
            </a:r>
            <a:r>
              <a:rPr lang="zh-CN" altLang="en-US" sz="2500" dirty="0">
                <a:effectLst/>
                <a:latin typeface="黑体" panose="02010609060101010101" pitchFamily="49" charset="-122"/>
                <a:ea typeface="黑体" panose="02010609060101010101" pitchFamily="49" charset="-122"/>
              </a:rPr>
              <a:t>语言中对变量、符号常量、函数、数组、构造类型等对象命名的有效字符序列 </a:t>
            </a:r>
          </a:p>
          <a:p>
            <a:pPr>
              <a:lnSpc>
                <a:spcPts val="3300"/>
              </a:lnSpc>
              <a:buFont typeface="Wingdings" panose="05000000000000000000" pitchFamily="2" charset="2"/>
              <a:buChar char="p"/>
            </a:pPr>
            <a:r>
              <a:rPr lang="en-US" altLang="zh-CN" sz="2500" dirty="0">
                <a:effectLst/>
                <a:latin typeface="黑体" panose="02010609060101010101" pitchFamily="49" charset="-122"/>
                <a:ea typeface="黑体" panose="02010609060101010101" pitchFamily="49" charset="-122"/>
              </a:rPr>
              <a:t>C</a:t>
            </a:r>
            <a:r>
              <a:rPr lang="zh-CN" altLang="en-US" sz="2500" dirty="0">
                <a:effectLst/>
                <a:latin typeface="黑体" panose="02010609060101010101" pitchFamily="49" charset="-122"/>
                <a:ea typeface="黑体" panose="02010609060101010101" pitchFamily="49" charset="-122"/>
              </a:rPr>
              <a:t>语言规定标识符只能由</a:t>
            </a:r>
            <a:r>
              <a:rPr lang="zh-CN" altLang="en-US" sz="2500" dirty="0">
                <a:solidFill>
                  <a:srgbClr val="C00000"/>
                </a:solidFill>
                <a:effectLst/>
                <a:latin typeface="黑体" panose="02010609060101010101" pitchFamily="49" charset="-122"/>
                <a:ea typeface="黑体" panose="02010609060101010101" pitchFamily="49" charset="-122"/>
              </a:rPr>
              <a:t>字母、数字和下划线</a:t>
            </a:r>
            <a:r>
              <a:rPr lang="zh-CN" altLang="en-US" sz="2500" dirty="0">
                <a:effectLst/>
                <a:latin typeface="黑体" panose="02010609060101010101" pitchFamily="49" charset="-122"/>
                <a:ea typeface="黑体" panose="02010609060101010101" pitchFamily="49" charset="-122"/>
              </a:rPr>
              <a:t>三种字符组成，而且第一个字符必须为字母或下划线。</a:t>
            </a:r>
          </a:p>
          <a:p>
            <a:pPr>
              <a:lnSpc>
                <a:spcPts val="3300"/>
              </a:lnSpc>
              <a:buFont typeface="Wingdings" panose="05000000000000000000" pitchFamily="2" charset="2"/>
              <a:buChar char="p"/>
            </a:pPr>
            <a:r>
              <a:rPr lang="zh-CN" altLang="en-US" sz="2500" dirty="0">
                <a:effectLst/>
                <a:latin typeface="黑体" panose="02010609060101010101" pitchFamily="49" charset="-122"/>
                <a:ea typeface="黑体" panose="02010609060101010101" pitchFamily="49" charset="-122"/>
              </a:rPr>
              <a:t>变量的命名不能使用</a:t>
            </a:r>
            <a:r>
              <a:rPr lang="en-US" altLang="zh-CN" sz="2500" dirty="0">
                <a:effectLst/>
                <a:latin typeface="黑体" panose="02010609060101010101" pitchFamily="49" charset="-122"/>
                <a:ea typeface="黑体" panose="02010609060101010101" pitchFamily="49" charset="-122"/>
              </a:rPr>
              <a:t>C</a:t>
            </a:r>
            <a:r>
              <a:rPr lang="zh-CN" altLang="en-US" sz="2500" dirty="0">
                <a:effectLst/>
                <a:latin typeface="黑体" panose="02010609060101010101" pitchFamily="49" charset="-122"/>
                <a:ea typeface="黑体" panose="02010609060101010101" pitchFamily="49" charset="-122"/>
              </a:rPr>
              <a:t>语言的保留字（即关键字） </a:t>
            </a:r>
          </a:p>
          <a:p>
            <a:pPr>
              <a:lnSpc>
                <a:spcPts val="3300"/>
              </a:lnSpc>
              <a:buFont typeface="Wingdings" panose="05000000000000000000" pitchFamily="2" charset="2"/>
              <a:buChar char="p"/>
            </a:pPr>
            <a:r>
              <a:rPr lang="zh-CN" altLang="en-US" sz="2500" dirty="0">
                <a:solidFill>
                  <a:srgbClr val="FF0000"/>
                </a:solidFill>
                <a:effectLst/>
                <a:latin typeface="黑体" panose="02010609060101010101" pitchFamily="49" charset="-122"/>
                <a:ea typeface="黑体" panose="02010609060101010101" pitchFamily="49" charset="-122"/>
              </a:rPr>
              <a:t>合法的变量名：</a:t>
            </a:r>
          </a:p>
          <a:p>
            <a:pPr lvl="1">
              <a:lnSpc>
                <a:spcPts val="3300"/>
              </a:lnSpc>
            </a:pPr>
            <a:r>
              <a:rPr lang="en-US" altLang="zh-CN" sz="2500" dirty="0">
                <a:solidFill>
                  <a:schemeClr val="tx1"/>
                </a:solidFill>
                <a:effectLst/>
                <a:latin typeface="黑体" panose="02010609060101010101" pitchFamily="49" charset="-122"/>
                <a:ea typeface="黑体" panose="02010609060101010101" pitchFamily="49" charset="-122"/>
              </a:rPr>
              <a:t>max</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min</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a</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b3</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_total</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Student</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_1_2_3</a:t>
            </a:r>
            <a:r>
              <a:rPr lang="zh-CN" altLang="en-US" sz="2500" dirty="0">
                <a:solidFill>
                  <a:schemeClr val="tx1"/>
                </a:solidFill>
                <a:effectLst/>
                <a:latin typeface="黑体" panose="02010609060101010101" pitchFamily="49" charset="-122"/>
                <a:ea typeface="黑体" panose="02010609060101010101" pitchFamily="49" charset="-122"/>
              </a:rPr>
              <a:t>和</a:t>
            </a:r>
            <a:r>
              <a:rPr lang="en-US" altLang="zh-CN" sz="2500" dirty="0">
                <a:solidFill>
                  <a:schemeClr val="tx1"/>
                </a:solidFill>
                <a:effectLst/>
                <a:latin typeface="黑体" panose="02010609060101010101" pitchFamily="49" charset="-122"/>
                <a:ea typeface="黑体" panose="02010609060101010101" pitchFamily="49" charset="-122"/>
              </a:rPr>
              <a:t>w_3_q</a:t>
            </a:r>
          </a:p>
          <a:p>
            <a:pPr>
              <a:lnSpc>
                <a:spcPts val="3300"/>
              </a:lnSpc>
              <a:buFont typeface="Wingdings" panose="05000000000000000000" pitchFamily="2" charset="2"/>
              <a:buChar char="p"/>
            </a:pPr>
            <a:r>
              <a:rPr lang="zh-CN" altLang="en-US" sz="2500" dirty="0">
                <a:solidFill>
                  <a:srgbClr val="FF0000"/>
                </a:solidFill>
                <a:effectLst/>
                <a:latin typeface="黑体" panose="02010609060101010101" pitchFamily="49" charset="-122"/>
                <a:ea typeface="黑体" panose="02010609060101010101" pitchFamily="49" charset="-122"/>
              </a:rPr>
              <a:t>非法的变量名：</a:t>
            </a:r>
          </a:p>
          <a:p>
            <a:pPr lvl="1">
              <a:lnSpc>
                <a:spcPts val="3300"/>
              </a:lnSpc>
            </a:pPr>
            <a:r>
              <a:rPr lang="en-US" altLang="zh-CN" sz="2500" dirty="0">
                <a:solidFill>
                  <a:schemeClr val="tx1"/>
                </a:solidFill>
                <a:effectLst/>
                <a:latin typeface="黑体" panose="02010609060101010101" pitchFamily="49" charset="-122"/>
                <a:ea typeface="黑体" panose="02010609060101010101" pitchFamily="49" charset="-122"/>
              </a:rPr>
              <a:t>3abc</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err="1">
                <a:solidFill>
                  <a:schemeClr val="tx1"/>
                </a:solidFill>
                <a:effectLst/>
                <a:latin typeface="黑体" panose="02010609060101010101" pitchFamily="49" charset="-122"/>
                <a:ea typeface="黑体" panose="02010609060101010101" pitchFamily="49" charset="-122"/>
              </a:rPr>
              <a:t>M.D.John</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a:t>
            </a:r>
            <a:r>
              <a:rPr lang="en-US" altLang="zh-CN" sz="2500" dirty="0" err="1">
                <a:solidFill>
                  <a:schemeClr val="tx1"/>
                </a:solidFill>
                <a:effectLst/>
                <a:latin typeface="黑体" panose="02010609060101010101" pitchFamily="49" charset="-122"/>
                <a:ea typeface="黑体" panose="02010609060101010101" pitchFamily="49" charset="-122"/>
              </a:rPr>
              <a:t>eer</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err="1">
                <a:solidFill>
                  <a:schemeClr val="tx1"/>
                </a:solidFill>
                <a:effectLst/>
                <a:latin typeface="黑体" panose="02010609060101010101" pitchFamily="49" charset="-122"/>
                <a:ea typeface="黑体" panose="02010609060101010101" pitchFamily="49" charset="-122"/>
              </a:rPr>
              <a:t>abc?d</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a&gt;b</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err="1">
                <a:solidFill>
                  <a:schemeClr val="tx1"/>
                </a:solidFill>
                <a:effectLst/>
                <a:latin typeface="黑体" panose="02010609060101010101" pitchFamily="49" charset="-122"/>
                <a:ea typeface="黑体" panose="02010609060101010101" pitchFamily="49" charset="-122"/>
              </a:rPr>
              <a:t>int</a:t>
            </a:r>
            <a:r>
              <a:rPr lang="en-US" altLang="zh-CN" sz="2500" dirty="0">
                <a:solidFill>
                  <a:schemeClr val="tx1"/>
                </a:solidFill>
                <a:effectLst/>
                <a:latin typeface="黑体" panose="02010609060101010101" pitchFamily="49" charset="-122"/>
                <a:ea typeface="黑体" panose="02010609060101010101" pitchFamily="49" charset="-122"/>
              </a:rPr>
              <a:t> </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float</a:t>
            </a:r>
            <a:r>
              <a:rPr lang="zh-CN" altLang="en-US" sz="2500" dirty="0">
                <a:solidFill>
                  <a:schemeClr val="tx1"/>
                </a:solidFill>
                <a:effectLst/>
                <a:latin typeface="黑体" panose="02010609060101010101" pitchFamily="49" charset="-122"/>
                <a:ea typeface="黑体" panose="02010609060101010101" pitchFamily="49" charset="-122"/>
              </a:rPr>
              <a:t>、</a:t>
            </a:r>
            <a:r>
              <a:rPr lang="en-US" altLang="zh-CN" sz="2500" dirty="0">
                <a:solidFill>
                  <a:schemeClr val="tx1"/>
                </a:solidFill>
                <a:effectLst/>
                <a:latin typeface="黑体" panose="02010609060101010101" pitchFamily="49" charset="-122"/>
                <a:ea typeface="黑体" panose="02010609060101010101" pitchFamily="49" charset="-122"/>
              </a:rPr>
              <a:t>if</a:t>
            </a:r>
            <a:r>
              <a:rPr lang="zh-CN" altLang="en-US" sz="2500" dirty="0">
                <a:solidFill>
                  <a:schemeClr val="tx1"/>
                </a:solidFill>
                <a:effectLst/>
                <a:latin typeface="黑体" panose="02010609060101010101" pitchFamily="49" charset="-122"/>
                <a:ea typeface="黑体" panose="02010609060101010101" pitchFamily="49" charset="-122"/>
              </a:rPr>
              <a:t>和</a:t>
            </a:r>
            <a:r>
              <a:rPr lang="en-US" altLang="zh-CN" sz="2500" dirty="0">
                <a:solidFill>
                  <a:schemeClr val="tx1"/>
                </a:solidFill>
                <a:effectLst/>
                <a:latin typeface="黑体" panose="02010609060101010101" pitchFamily="49" charset="-122"/>
                <a:ea typeface="黑体" panose="02010609060101010101" pitchFamily="49" charset="-122"/>
              </a:rPr>
              <a:t>while </a:t>
            </a:r>
          </a:p>
        </p:txBody>
      </p:sp>
    </p:spTree>
    <p:extLst>
      <p:ext uri="{BB962C8B-B14F-4D97-AF65-F5344CB8AC3E}">
        <p14:creationId xmlns:p14="http://schemas.microsoft.com/office/powerpoint/2010/main" val="20052462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488504" y="1032664"/>
            <a:ext cx="9001000" cy="4052520"/>
          </a:xfrm>
          <a:prstGeom prst="rect">
            <a:avLst/>
          </a:prstGeom>
          <a:noFill/>
          <a:ln w="9525">
            <a:noFill/>
            <a:miter lim="800000"/>
            <a:headEnd/>
            <a:tailEnd/>
          </a:ln>
        </p:spPr>
        <p:txBody>
          <a:bodyPr wrap="square">
            <a:spAutoFit/>
          </a:bodyPr>
          <a:lstStyle/>
          <a:p>
            <a:pPr marL="514350" indent="-514350">
              <a:lnSpc>
                <a:spcPts val="3900"/>
              </a:lnSpc>
            </a:pPr>
            <a:r>
              <a:rPr lang="en-US" altLang="zh-CN" sz="2800" b="1" dirty="0">
                <a:solidFill>
                  <a:srgbClr val="CC0000"/>
                </a:solidFill>
                <a:ea typeface="黑体" pitchFamily="49" charset="-122"/>
                <a:sym typeface="Symbol" pitchFamily="18" charset="2"/>
              </a:rPr>
              <a:t>(1) </a:t>
            </a:r>
            <a:r>
              <a:rPr lang="zh-CN" altLang="en-US" sz="2800" dirty="0">
                <a:ea typeface="黑体" pitchFamily="49" charset="-122"/>
                <a:sym typeface="Symbol" pitchFamily="18" charset="2"/>
              </a:rPr>
              <a:t>已知</a:t>
            </a:r>
            <a:r>
              <a:rPr lang="en-US" altLang="zh-CN" sz="2800" dirty="0">
                <a:ea typeface="黑体" pitchFamily="49" charset="-122"/>
                <a:sym typeface="Symbol" pitchFamily="18" charset="2"/>
              </a:rPr>
              <a:t>char</a:t>
            </a:r>
            <a:r>
              <a:rPr lang="zh-CN" altLang="en-US" sz="2800" dirty="0">
                <a:ea typeface="黑体" pitchFamily="49" charset="-122"/>
                <a:sym typeface="Symbol" pitchFamily="18" charset="2"/>
              </a:rPr>
              <a:t>型变量</a:t>
            </a:r>
            <a:r>
              <a:rPr lang="en-US" altLang="zh-CN" sz="2800" dirty="0">
                <a:ea typeface="黑体" pitchFamily="49" charset="-122"/>
                <a:sym typeface="Symbol" pitchFamily="18" charset="2"/>
              </a:rPr>
              <a:t>c</a:t>
            </a:r>
            <a:r>
              <a:rPr lang="zh-CN" altLang="en-US" sz="2800" dirty="0">
                <a:ea typeface="黑体" pitchFamily="49" charset="-122"/>
                <a:sym typeface="Symbol" pitchFamily="18" charset="2"/>
              </a:rPr>
              <a:t>中存放着一个大写英文字母，写出赋值语句，将变量</a:t>
            </a:r>
            <a:r>
              <a:rPr lang="en-US" altLang="zh-CN" sz="2800" dirty="0">
                <a:ea typeface="黑体" pitchFamily="49" charset="-122"/>
                <a:sym typeface="Symbol" pitchFamily="18" charset="2"/>
              </a:rPr>
              <a:t>c</a:t>
            </a:r>
            <a:r>
              <a:rPr lang="zh-CN" altLang="en-US" sz="2800" dirty="0">
                <a:ea typeface="黑体" pitchFamily="49" charset="-122"/>
                <a:sym typeface="Symbol" pitchFamily="18" charset="2"/>
              </a:rPr>
              <a:t>中的英文字符变成小写。</a:t>
            </a:r>
            <a:endParaRPr lang="en-US" altLang="zh-CN" sz="2800" dirty="0">
              <a:ea typeface="黑体" pitchFamily="49" charset="-122"/>
              <a:sym typeface="Symbol" pitchFamily="18" charset="2"/>
            </a:endParaRPr>
          </a:p>
          <a:p>
            <a:pPr marL="514350" indent="-514350">
              <a:lnSpc>
                <a:spcPts val="3900"/>
              </a:lnSpc>
            </a:pPr>
            <a:r>
              <a:rPr lang="en-US" altLang="zh-CN" sz="2800" dirty="0">
                <a:ea typeface="黑体" pitchFamily="49" charset="-122"/>
                <a:sym typeface="Symbol" pitchFamily="18" charset="2"/>
              </a:rPr>
              <a:t>       </a:t>
            </a:r>
            <a:r>
              <a:rPr lang="en-US" altLang="zh-CN" sz="2800" dirty="0">
                <a:solidFill>
                  <a:srgbClr val="2D2DB9"/>
                </a:solidFill>
                <a:ea typeface="黑体" pitchFamily="49" charset="-122"/>
                <a:sym typeface="Symbol" pitchFamily="18" charset="2"/>
              </a:rPr>
              <a:t>c+=32;</a:t>
            </a:r>
          </a:p>
          <a:p>
            <a:pPr marL="514350" indent="-514350">
              <a:lnSpc>
                <a:spcPts val="3900"/>
              </a:lnSpc>
            </a:pPr>
            <a:r>
              <a:rPr lang="en-US" altLang="zh-CN" sz="2800" b="1" dirty="0">
                <a:solidFill>
                  <a:srgbClr val="CC0000"/>
                </a:solidFill>
                <a:ea typeface="黑体" pitchFamily="49" charset="-122"/>
                <a:sym typeface="Symbol" pitchFamily="18" charset="2"/>
              </a:rPr>
              <a:t>(2) </a:t>
            </a:r>
            <a:r>
              <a:rPr lang="zh-CN" altLang="en-US" sz="2800" dirty="0">
                <a:ea typeface="黑体" pitchFamily="49" charset="-122"/>
                <a:sym typeface="Symbol" pitchFamily="18" charset="2"/>
              </a:rPr>
              <a:t>已知整型变量</a:t>
            </a:r>
            <a:r>
              <a:rPr lang="en-US" altLang="zh-CN" sz="2800" dirty="0">
                <a:ea typeface="黑体" pitchFamily="49" charset="-122"/>
                <a:sym typeface="Symbol" pitchFamily="18" charset="2"/>
              </a:rPr>
              <a:t>x</a:t>
            </a:r>
            <a:r>
              <a:rPr lang="zh-CN" altLang="en-US" sz="2800" dirty="0">
                <a:ea typeface="黑体" pitchFamily="49" charset="-122"/>
                <a:sym typeface="Symbol" pitchFamily="18" charset="2"/>
              </a:rPr>
              <a:t>中存放着一个</a:t>
            </a:r>
            <a:r>
              <a:rPr lang="en-US" altLang="zh-CN" sz="2800" dirty="0">
                <a:ea typeface="黑体" pitchFamily="49" charset="-122"/>
                <a:sym typeface="Symbol" pitchFamily="18" charset="2"/>
              </a:rPr>
              <a:t>3</a:t>
            </a:r>
            <a:r>
              <a:rPr lang="zh-CN" altLang="en-US" sz="2800" dirty="0">
                <a:ea typeface="黑体" pitchFamily="49" charset="-122"/>
                <a:sym typeface="Symbol" pitchFamily="18" charset="2"/>
              </a:rPr>
              <a:t>位正整数，试写出表达式，求</a:t>
            </a:r>
            <a:r>
              <a:rPr lang="en-US" altLang="zh-CN" sz="2800" dirty="0">
                <a:ea typeface="黑体" pitchFamily="49" charset="-122"/>
                <a:sym typeface="Symbol" pitchFamily="18" charset="2"/>
              </a:rPr>
              <a:t>x</a:t>
            </a:r>
            <a:r>
              <a:rPr lang="zh-CN" altLang="en-US" sz="2800" dirty="0">
                <a:ea typeface="黑体" pitchFamily="49" charset="-122"/>
                <a:sym typeface="Symbol" pitchFamily="18" charset="2"/>
              </a:rPr>
              <a:t>的十位数字对应的字符。</a:t>
            </a:r>
            <a:endParaRPr lang="en-US" altLang="zh-CN" sz="2800" dirty="0">
              <a:ea typeface="黑体" pitchFamily="49" charset="-122"/>
              <a:sym typeface="Symbol" pitchFamily="18" charset="2"/>
            </a:endParaRPr>
          </a:p>
          <a:p>
            <a:pPr marL="514350" indent="-514350">
              <a:lnSpc>
                <a:spcPts val="3900"/>
              </a:lnSpc>
            </a:pPr>
            <a:r>
              <a:rPr lang="en-US" altLang="zh-CN" sz="2800" dirty="0">
                <a:ea typeface="黑体" pitchFamily="49" charset="-122"/>
                <a:sym typeface="Symbol" pitchFamily="18" charset="2"/>
              </a:rPr>
              <a:t>       </a:t>
            </a:r>
            <a:r>
              <a:rPr lang="zh-CN" altLang="en-US" sz="2800" dirty="0">
                <a:ea typeface="黑体" pitchFamily="49" charset="-122"/>
                <a:sym typeface="Symbol" pitchFamily="18" charset="2"/>
              </a:rPr>
              <a:t>如：</a:t>
            </a:r>
            <a:r>
              <a:rPr lang="en-US" altLang="zh-CN" sz="2800" dirty="0">
                <a:ea typeface="黑体" pitchFamily="49" charset="-122"/>
                <a:sym typeface="Symbol" pitchFamily="18" charset="2"/>
              </a:rPr>
              <a:t>x=249, </a:t>
            </a:r>
            <a:r>
              <a:rPr lang="zh-CN" altLang="en-US" sz="2800" dirty="0">
                <a:ea typeface="黑体" pitchFamily="49" charset="-122"/>
                <a:sym typeface="Symbol" pitchFamily="18" charset="2"/>
              </a:rPr>
              <a:t>表达式返回字符</a:t>
            </a:r>
            <a:r>
              <a:rPr lang="en-US" altLang="zh-CN" sz="2800" dirty="0">
                <a:ea typeface="黑体" pitchFamily="49" charset="-122"/>
                <a:sym typeface="Symbol" pitchFamily="18" charset="2"/>
              </a:rPr>
              <a:t>'4'</a:t>
            </a:r>
            <a:r>
              <a:rPr lang="zh-CN" altLang="en-US" sz="2800" dirty="0">
                <a:ea typeface="黑体" pitchFamily="49" charset="-122"/>
                <a:sym typeface="Symbol" pitchFamily="18" charset="2"/>
              </a:rPr>
              <a:t>。</a:t>
            </a:r>
            <a:endParaRPr lang="en-US" altLang="zh-CN" sz="2800" dirty="0">
              <a:ea typeface="黑体" pitchFamily="49" charset="-122"/>
              <a:sym typeface="Symbol" pitchFamily="18" charset="2"/>
            </a:endParaRPr>
          </a:p>
          <a:p>
            <a:pPr marL="514350" indent="-514350">
              <a:lnSpc>
                <a:spcPts val="3900"/>
              </a:lnSpc>
            </a:pPr>
            <a:r>
              <a:rPr lang="en-US" altLang="zh-CN" sz="2800" dirty="0">
                <a:ea typeface="黑体" pitchFamily="49" charset="-122"/>
                <a:sym typeface="Symbol" pitchFamily="18" charset="2"/>
              </a:rPr>
              <a:t>       </a:t>
            </a:r>
            <a:r>
              <a:rPr lang="en-US" altLang="zh-CN" sz="2800" dirty="0">
                <a:solidFill>
                  <a:srgbClr val="2D2DB9"/>
                </a:solidFill>
                <a:ea typeface="黑体" pitchFamily="49" charset="-122"/>
                <a:sym typeface="Symbol" pitchFamily="18" charset="2"/>
              </a:rPr>
              <a:t>x/10%10+'0'          x/10%10+48</a:t>
            </a:r>
          </a:p>
          <a:p>
            <a:pPr marL="514350" indent="-514350">
              <a:lnSpc>
                <a:spcPts val="3900"/>
              </a:lnSpc>
            </a:pPr>
            <a:r>
              <a:rPr lang="en-US" altLang="zh-CN" sz="2800" dirty="0">
                <a:solidFill>
                  <a:srgbClr val="0070C0"/>
                </a:solidFill>
                <a:ea typeface="黑体" pitchFamily="49" charset="-122"/>
                <a:sym typeface="Symbol" pitchFamily="18" charset="2"/>
              </a:rPr>
              <a:t>       </a:t>
            </a:r>
            <a:r>
              <a:rPr lang="en-US" altLang="zh-CN" sz="2800" dirty="0">
                <a:solidFill>
                  <a:srgbClr val="2D2DB9"/>
                </a:solidFill>
                <a:ea typeface="黑体" pitchFamily="49" charset="-122"/>
                <a:sym typeface="Symbol" pitchFamily="18" charset="2"/>
              </a:rPr>
              <a:t>x%100/10+'0'         x%100/10+48</a:t>
            </a:r>
          </a:p>
        </p:txBody>
      </p:sp>
      <p:sp>
        <p:nvSpPr>
          <p:cNvPr id="4" name="Rectangle 2">
            <a:extLst>
              <a:ext uri="{FF2B5EF4-FFF2-40B4-BE49-F238E27FC236}">
                <a16:creationId xmlns:a16="http://schemas.microsoft.com/office/drawing/2014/main" id="{CB51CA0B-B48C-49E2-A97D-016F3611DCAB}"/>
              </a:ext>
            </a:extLst>
          </p:cNvPr>
          <p:cNvSpPr txBox="1">
            <a:spLocks noChangeArrowheads="1"/>
          </p:cNvSpPr>
          <p:nvPr/>
        </p:nvSpPr>
        <p:spPr>
          <a:xfrm>
            <a:off x="200472" y="116632"/>
            <a:ext cx="4608512" cy="64807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表达式应用举例</a:t>
            </a:r>
            <a:endParaRPr lang="zh-CN" altLang="en-US" sz="4000" dirty="0">
              <a:effectLst/>
            </a:endParaRPr>
          </a:p>
        </p:txBody>
      </p:sp>
    </p:spTree>
    <p:extLst>
      <p:ext uri="{BB962C8B-B14F-4D97-AF65-F5344CB8AC3E}">
        <p14:creationId xmlns:p14="http://schemas.microsoft.com/office/powerpoint/2010/main" val="40316440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488504" y="980728"/>
            <a:ext cx="9001000" cy="4700774"/>
          </a:xfrm>
          <a:prstGeom prst="rect">
            <a:avLst/>
          </a:prstGeom>
          <a:noFill/>
          <a:ln w="9525">
            <a:noFill/>
            <a:miter lim="800000"/>
            <a:headEnd/>
            <a:tailEnd/>
          </a:ln>
        </p:spPr>
        <p:txBody>
          <a:bodyPr wrap="square">
            <a:spAutoFit/>
          </a:bodyPr>
          <a:lstStyle/>
          <a:p>
            <a:pPr marL="514350" indent="-514350">
              <a:lnSpc>
                <a:spcPct val="150000"/>
              </a:lnSpc>
            </a:pPr>
            <a:r>
              <a:rPr lang="en-US" altLang="zh-CN" sz="2800" b="1" dirty="0">
                <a:solidFill>
                  <a:srgbClr val="CC0000"/>
                </a:solidFill>
                <a:ea typeface="黑体" pitchFamily="49" charset="-122"/>
                <a:sym typeface="Symbol" pitchFamily="18" charset="2"/>
              </a:rPr>
              <a:t>(3) </a:t>
            </a:r>
            <a:r>
              <a:rPr lang="zh-CN" altLang="en-US" sz="2800" dirty="0">
                <a:ea typeface="黑体" pitchFamily="49" charset="-122"/>
                <a:sym typeface="Symbol" pitchFamily="18" charset="2"/>
              </a:rPr>
              <a:t>判断字符型变量</a:t>
            </a:r>
            <a:r>
              <a:rPr lang="en-US" altLang="zh-CN" sz="2800" dirty="0" err="1">
                <a:ea typeface="黑体" pitchFamily="49" charset="-122"/>
                <a:sym typeface="Symbol" pitchFamily="18" charset="2"/>
              </a:rPr>
              <a:t>ch</a:t>
            </a:r>
            <a:r>
              <a:rPr lang="zh-CN" altLang="en-US" sz="2800" dirty="0">
                <a:ea typeface="黑体" pitchFamily="49" charset="-122"/>
                <a:sym typeface="Symbol" pitchFamily="18" charset="2"/>
              </a:rPr>
              <a:t>是否为英文字母。</a:t>
            </a:r>
            <a:endParaRPr lang="en-US" altLang="zh-CN" sz="2800" dirty="0">
              <a:ea typeface="黑体" pitchFamily="49" charset="-122"/>
              <a:sym typeface="Symbol" pitchFamily="18" charset="2"/>
            </a:endParaRPr>
          </a:p>
          <a:p>
            <a:pPr marL="514350" indent="-514350">
              <a:lnSpc>
                <a:spcPct val="150000"/>
              </a:lnSpc>
            </a:pPr>
            <a:r>
              <a:rPr lang="en-US" altLang="zh-CN" sz="2800" dirty="0">
                <a:solidFill>
                  <a:srgbClr val="2D2DB9"/>
                </a:solidFill>
                <a:ea typeface="黑体" pitchFamily="49" charset="-122"/>
                <a:sym typeface="Symbol" pitchFamily="18" charset="2"/>
              </a:rPr>
              <a:t>      </a:t>
            </a:r>
            <a:r>
              <a:rPr lang="en-US" altLang="zh-CN" sz="2800" dirty="0" err="1">
                <a:solidFill>
                  <a:srgbClr val="2D2DB9"/>
                </a:solidFill>
                <a:ea typeface="黑体" pitchFamily="49" charset="-122"/>
              </a:rPr>
              <a:t>ch</a:t>
            </a:r>
            <a:r>
              <a:rPr lang="en-US" altLang="zh-CN" sz="2800" dirty="0">
                <a:solidFill>
                  <a:srgbClr val="2D2DB9"/>
                </a:solidFill>
                <a:ea typeface="黑体" pitchFamily="49" charset="-122"/>
              </a:rPr>
              <a:t>&gt;=</a:t>
            </a:r>
            <a:r>
              <a:rPr lang="en-US" altLang="zh-CN" sz="2800" dirty="0">
                <a:solidFill>
                  <a:srgbClr val="2D2DB9"/>
                </a:solidFill>
                <a:ea typeface="黑体" pitchFamily="49" charset="-122"/>
                <a:sym typeface="Symbol" pitchFamily="18" charset="2"/>
              </a:rPr>
              <a:t>'</a:t>
            </a:r>
            <a:r>
              <a:rPr lang="en-US" altLang="zh-CN" sz="2800" dirty="0">
                <a:solidFill>
                  <a:srgbClr val="2D2DB9"/>
                </a:solidFill>
                <a:ea typeface="黑体" pitchFamily="49" charset="-122"/>
              </a:rPr>
              <a:t>a</a:t>
            </a:r>
            <a:r>
              <a:rPr lang="en-US" altLang="zh-CN" sz="2800" dirty="0">
                <a:solidFill>
                  <a:srgbClr val="2D2DB9"/>
                </a:solidFill>
                <a:ea typeface="黑体" pitchFamily="49" charset="-122"/>
                <a:sym typeface="Symbol" pitchFamily="18" charset="2"/>
              </a:rPr>
              <a:t>'</a:t>
            </a:r>
            <a:r>
              <a:rPr lang="en-US" altLang="zh-CN" sz="2800" dirty="0">
                <a:solidFill>
                  <a:srgbClr val="2D2DB9"/>
                </a:solidFill>
                <a:ea typeface="黑体" pitchFamily="49" charset="-122"/>
              </a:rPr>
              <a:t>&amp;&amp;</a:t>
            </a:r>
            <a:r>
              <a:rPr lang="en-US" altLang="zh-CN" sz="2800" dirty="0" err="1">
                <a:solidFill>
                  <a:srgbClr val="2D2DB9"/>
                </a:solidFill>
                <a:ea typeface="黑体" pitchFamily="49" charset="-122"/>
              </a:rPr>
              <a:t>ch</a:t>
            </a:r>
            <a:r>
              <a:rPr lang="en-US" altLang="zh-CN" sz="2800" dirty="0">
                <a:solidFill>
                  <a:srgbClr val="2D2DB9"/>
                </a:solidFill>
                <a:ea typeface="黑体" pitchFamily="49" charset="-122"/>
              </a:rPr>
              <a:t>&lt;=</a:t>
            </a:r>
            <a:r>
              <a:rPr lang="en-US" altLang="zh-CN" sz="2800" dirty="0">
                <a:solidFill>
                  <a:srgbClr val="2D2DB9"/>
                </a:solidFill>
                <a:ea typeface="黑体" pitchFamily="49" charset="-122"/>
                <a:sym typeface="Symbol" pitchFamily="18" charset="2"/>
              </a:rPr>
              <a:t>'</a:t>
            </a:r>
            <a:r>
              <a:rPr lang="en-US" altLang="zh-CN" sz="2800" dirty="0">
                <a:solidFill>
                  <a:srgbClr val="2D2DB9"/>
                </a:solidFill>
                <a:ea typeface="黑体" pitchFamily="49" charset="-122"/>
              </a:rPr>
              <a:t>z</a:t>
            </a:r>
            <a:r>
              <a:rPr lang="en-US" altLang="zh-CN" sz="2800" dirty="0">
                <a:solidFill>
                  <a:srgbClr val="2D2DB9"/>
                </a:solidFill>
                <a:ea typeface="黑体" pitchFamily="49" charset="-122"/>
                <a:sym typeface="Symbol" pitchFamily="18" charset="2"/>
              </a:rPr>
              <a:t>'</a:t>
            </a:r>
            <a:r>
              <a:rPr lang="en-US" altLang="zh-CN" sz="2800" dirty="0">
                <a:solidFill>
                  <a:srgbClr val="2D2DB9"/>
                </a:solidFill>
                <a:ea typeface="黑体" pitchFamily="49" charset="-122"/>
              </a:rPr>
              <a:t>||</a:t>
            </a:r>
            <a:r>
              <a:rPr lang="en-US" altLang="zh-CN" sz="2800" dirty="0" err="1">
                <a:solidFill>
                  <a:srgbClr val="2D2DB9"/>
                </a:solidFill>
                <a:ea typeface="黑体" pitchFamily="49" charset="-122"/>
              </a:rPr>
              <a:t>ch</a:t>
            </a:r>
            <a:r>
              <a:rPr lang="en-US" altLang="zh-CN" sz="2800" dirty="0">
                <a:solidFill>
                  <a:srgbClr val="2D2DB9"/>
                </a:solidFill>
                <a:ea typeface="黑体" pitchFamily="49" charset="-122"/>
              </a:rPr>
              <a:t>&gt;=</a:t>
            </a:r>
            <a:r>
              <a:rPr lang="en-US" altLang="zh-CN" sz="2800" dirty="0">
                <a:solidFill>
                  <a:srgbClr val="2D2DB9"/>
                </a:solidFill>
                <a:ea typeface="黑体" pitchFamily="49" charset="-122"/>
                <a:sym typeface="Symbol" pitchFamily="18" charset="2"/>
              </a:rPr>
              <a:t>'</a:t>
            </a:r>
            <a:r>
              <a:rPr lang="en-US" altLang="zh-CN" sz="2800" dirty="0">
                <a:solidFill>
                  <a:srgbClr val="2D2DB9"/>
                </a:solidFill>
                <a:ea typeface="黑体" pitchFamily="49" charset="-122"/>
              </a:rPr>
              <a:t>A</a:t>
            </a:r>
            <a:r>
              <a:rPr lang="en-US" altLang="zh-CN" sz="2800" dirty="0">
                <a:solidFill>
                  <a:srgbClr val="2D2DB9"/>
                </a:solidFill>
                <a:ea typeface="黑体" pitchFamily="49" charset="-122"/>
                <a:sym typeface="Symbol" pitchFamily="18" charset="2"/>
              </a:rPr>
              <a:t>'</a:t>
            </a:r>
            <a:r>
              <a:rPr lang="en-US" altLang="zh-CN" sz="2800" dirty="0">
                <a:solidFill>
                  <a:srgbClr val="2D2DB9"/>
                </a:solidFill>
                <a:ea typeface="黑体" pitchFamily="49" charset="-122"/>
              </a:rPr>
              <a:t>&amp;&amp;</a:t>
            </a:r>
            <a:r>
              <a:rPr lang="en-US" altLang="zh-CN" sz="2800" dirty="0" err="1">
                <a:solidFill>
                  <a:srgbClr val="2D2DB9"/>
                </a:solidFill>
                <a:ea typeface="黑体" pitchFamily="49" charset="-122"/>
              </a:rPr>
              <a:t>ch</a:t>
            </a:r>
            <a:r>
              <a:rPr lang="en-US" altLang="zh-CN" sz="2800" dirty="0">
                <a:solidFill>
                  <a:srgbClr val="2D2DB9"/>
                </a:solidFill>
                <a:ea typeface="黑体" pitchFamily="49" charset="-122"/>
              </a:rPr>
              <a:t>&lt;=</a:t>
            </a:r>
            <a:r>
              <a:rPr lang="en-US" altLang="zh-CN" sz="2800" dirty="0">
                <a:solidFill>
                  <a:srgbClr val="2D2DB9"/>
                </a:solidFill>
                <a:ea typeface="黑体" pitchFamily="49" charset="-122"/>
                <a:sym typeface="Symbol" pitchFamily="18" charset="2"/>
              </a:rPr>
              <a:t>'</a:t>
            </a:r>
            <a:r>
              <a:rPr lang="en-US" altLang="zh-CN" sz="2800" dirty="0">
                <a:solidFill>
                  <a:srgbClr val="2D2DB9"/>
                </a:solidFill>
                <a:ea typeface="黑体" pitchFamily="49" charset="-122"/>
              </a:rPr>
              <a:t>Z</a:t>
            </a:r>
            <a:r>
              <a:rPr lang="en-US" altLang="zh-CN" sz="2800" dirty="0">
                <a:solidFill>
                  <a:srgbClr val="2D2DB9"/>
                </a:solidFill>
                <a:ea typeface="黑体" pitchFamily="49" charset="-122"/>
                <a:sym typeface="Symbol" pitchFamily="18" charset="2"/>
              </a:rPr>
              <a:t>'</a:t>
            </a:r>
            <a:r>
              <a:rPr lang="zh-CN" altLang="en-US" sz="2800" dirty="0">
                <a:solidFill>
                  <a:srgbClr val="2D2DB9"/>
                </a:solidFill>
                <a:ea typeface="黑体" pitchFamily="49" charset="-122"/>
              </a:rPr>
              <a:t>　</a:t>
            </a:r>
            <a:r>
              <a:rPr lang="en-US" altLang="zh-CN" sz="2800" dirty="0" err="1">
                <a:solidFill>
                  <a:srgbClr val="2D2DB9"/>
                </a:solidFill>
                <a:ea typeface="黑体" pitchFamily="49" charset="-122"/>
              </a:rPr>
              <a:t>ch</a:t>
            </a:r>
            <a:r>
              <a:rPr lang="en-US" altLang="zh-CN" sz="2800" dirty="0">
                <a:solidFill>
                  <a:srgbClr val="2D2DB9"/>
                </a:solidFill>
                <a:ea typeface="黑体" pitchFamily="49" charset="-122"/>
              </a:rPr>
              <a:t>&gt;=97&amp;&amp;</a:t>
            </a:r>
            <a:r>
              <a:rPr lang="en-US" altLang="zh-CN" sz="2800" dirty="0" err="1">
                <a:solidFill>
                  <a:srgbClr val="2D2DB9"/>
                </a:solidFill>
                <a:ea typeface="黑体" pitchFamily="49" charset="-122"/>
              </a:rPr>
              <a:t>ch</a:t>
            </a:r>
            <a:r>
              <a:rPr lang="en-US" altLang="zh-CN" sz="2800" dirty="0">
                <a:solidFill>
                  <a:srgbClr val="2D2DB9"/>
                </a:solidFill>
                <a:ea typeface="黑体" pitchFamily="49" charset="-122"/>
              </a:rPr>
              <a:t>&lt;=122||</a:t>
            </a:r>
            <a:r>
              <a:rPr lang="en-US" altLang="zh-CN" sz="2800" dirty="0" err="1">
                <a:solidFill>
                  <a:srgbClr val="2D2DB9"/>
                </a:solidFill>
                <a:ea typeface="黑体" pitchFamily="49" charset="-122"/>
              </a:rPr>
              <a:t>ch</a:t>
            </a:r>
            <a:r>
              <a:rPr lang="en-US" altLang="zh-CN" sz="2800" dirty="0">
                <a:solidFill>
                  <a:srgbClr val="2D2DB9"/>
                </a:solidFill>
                <a:ea typeface="黑体" pitchFamily="49" charset="-122"/>
              </a:rPr>
              <a:t>&gt;=65&amp;&amp;</a:t>
            </a:r>
            <a:r>
              <a:rPr lang="en-US" altLang="zh-CN" sz="2800" dirty="0" err="1">
                <a:solidFill>
                  <a:srgbClr val="2D2DB9"/>
                </a:solidFill>
                <a:ea typeface="黑体" pitchFamily="49" charset="-122"/>
              </a:rPr>
              <a:t>ch</a:t>
            </a:r>
            <a:r>
              <a:rPr lang="en-US" altLang="zh-CN" sz="2800" dirty="0">
                <a:solidFill>
                  <a:srgbClr val="2D2DB9"/>
                </a:solidFill>
                <a:ea typeface="黑体" pitchFamily="49" charset="-122"/>
              </a:rPr>
              <a:t>&lt;=90</a:t>
            </a:r>
          </a:p>
          <a:p>
            <a:pPr marL="514350" indent="-514350">
              <a:lnSpc>
                <a:spcPct val="150000"/>
              </a:lnSpc>
            </a:pPr>
            <a:r>
              <a:rPr lang="en-US" altLang="zh-CN" sz="2800" b="1" dirty="0">
                <a:solidFill>
                  <a:srgbClr val="CC0000"/>
                </a:solidFill>
                <a:ea typeface="黑体" pitchFamily="49" charset="-122"/>
                <a:sym typeface="Symbol" pitchFamily="18" charset="2"/>
              </a:rPr>
              <a:t>(4) </a:t>
            </a:r>
            <a:r>
              <a:rPr lang="zh-CN" altLang="en-US" sz="2800" dirty="0">
                <a:ea typeface="黑体" pitchFamily="49" charset="-122"/>
              </a:rPr>
              <a:t>用？表达式求变量</a:t>
            </a:r>
            <a:r>
              <a:rPr lang="en-US" altLang="zh-CN" sz="2800" dirty="0">
                <a:ea typeface="黑体" pitchFamily="49" charset="-122"/>
              </a:rPr>
              <a:t>a</a:t>
            </a:r>
            <a:r>
              <a:rPr lang="zh-CN" altLang="en-US" sz="2800" dirty="0">
                <a:ea typeface="黑体" pitchFamily="49" charset="-122"/>
              </a:rPr>
              <a:t>的符号，要求表达式在</a:t>
            </a:r>
            <a:r>
              <a:rPr lang="en-US" altLang="zh-CN" sz="2800" dirty="0">
                <a:ea typeface="黑体" pitchFamily="49" charset="-122"/>
              </a:rPr>
              <a:t>a&gt;0</a:t>
            </a:r>
            <a:r>
              <a:rPr lang="zh-CN" altLang="en-US" sz="2800" dirty="0">
                <a:ea typeface="黑体" pitchFamily="49" charset="-122"/>
              </a:rPr>
              <a:t>时，返回</a:t>
            </a:r>
            <a:r>
              <a:rPr lang="en-US" altLang="zh-CN" sz="2800" dirty="0">
                <a:ea typeface="黑体" pitchFamily="49" charset="-122"/>
              </a:rPr>
              <a:t>1</a:t>
            </a:r>
            <a:r>
              <a:rPr lang="zh-CN" altLang="en-US" sz="2800" dirty="0">
                <a:ea typeface="黑体" pitchFamily="49" charset="-122"/>
              </a:rPr>
              <a:t>；</a:t>
            </a:r>
            <a:r>
              <a:rPr lang="en-US" altLang="zh-CN" sz="2800" dirty="0">
                <a:ea typeface="黑体" pitchFamily="49" charset="-122"/>
              </a:rPr>
              <a:t>a= =0</a:t>
            </a:r>
            <a:r>
              <a:rPr lang="zh-CN" altLang="en-US" sz="2800" dirty="0">
                <a:ea typeface="黑体" pitchFamily="49" charset="-122"/>
              </a:rPr>
              <a:t>时</a:t>
            </a:r>
            <a:r>
              <a:rPr lang="en-US" altLang="zh-CN" sz="2800" dirty="0">
                <a:ea typeface="黑体" pitchFamily="49" charset="-122"/>
              </a:rPr>
              <a:t>,</a:t>
            </a:r>
            <a:r>
              <a:rPr lang="zh-CN" altLang="en-US" sz="2800" dirty="0">
                <a:ea typeface="黑体" pitchFamily="49" charset="-122"/>
              </a:rPr>
              <a:t>返回</a:t>
            </a:r>
            <a:r>
              <a:rPr lang="en-US" altLang="zh-CN" sz="2800" dirty="0">
                <a:ea typeface="黑体" pitchFamily="49" charset="-122"/>
              </a:rPr>
              <a:t>0; a&lt;0</a:t>
            </a:r>
            <a:r>
              <a:rPr lang="zh-CN" altLang="en-US" sz="2800" dirty="0">
                <a:ea typeface="黑体" pitchFamily="49" charset="-122"/>
              </a:rPr>
              <a:t>则返回</a:t>
            </a:r>
            <a:r>
              <a:rPr lang="en-US" altLang="zh-CN" sz="2800" dirty="0">
                <a:ea typeface="黑体" pitchFamily="49" charset="-122"/>
                <a:sym typeface="Symbol" pitchFamily="18" charset="2"/>
              </a:rPr>
              <a:t></a:t>
            </a:r>
            <a:r>
              <a:rPr lang="en-US" altLang="zh-CN" sz="2800" dirty="0">
                <a:ea typeface="黑体" pitchFamily="49" charset="-122"/>
              </a:rPr>
              <a:t>1</a:t>
            </a:r>
            <a:r>
              <a:rPr lang="zh-CN" altLang="en-US" sz="2800" dirty="0">
                <a:ea typeface="黑体" pitchFamily="49" charset="-122"/>
              </a:rPr>
              <a:t>。</a:t>
            </a:r>
          </a:p>
          <a:p>
            <a:pPr marL="514350" indent="-514350">
              <a:lnSpc>
                <a:spcPct val="150000"/>
              </a:lnSpc>
            </a:pPr>
            <a:r>
              <a:rPr lang="zh-CN" altLang="en-US" sz="2800" dirty="0">
                <a:ea typeface="黑体" pitchFamily="49" charset="-122"/>
              </a:rPr>
              <a:t>　  </a:t>
            </a:r>
            <a:r>
              <a:rPr lang="en-US" altLang="zh-CN" sz="2800" dirty="0">
                <a:solidFill>
                  <a:srgbClr val="2D2DB9"/>
                </a:solidFill>
                <a:ea typeface="黑体" pitchFamily="49" charset="-122"/>
              </a:rPr>
              <a:t>!a?0:(a&gt;0?1:</a:t>
            </a:r>
            <a:r>
              <a:rPr lang="en-US" altLang="zh-CN" sz="2800" dirty="0">
                <a:solidFill>
                  <a:srgbClr val="2D2DB9"/>
                </a:solidFill>
                <a:ea typeface="黑体" pitchFamily="49" charset="-122"/>
                <a:sym typeface="Symbol" pitchFamily="18" charset="2"/>
              </a:rPr>
              <a:t></a:t>
            </a:r>
            <a:r>
              <a:rPr lang="en-US" altLang="zh-CN" sz="2800" dirty="0">
                <a:solidFill>
                  <a:srgbClr val="2D2DB9"/>
                </a:solidFill>
                <a:ea typeface="黑体" pitchFamily="49" charset="-122"/>
              </a:rPr>
              <a:t>1)</a:t>
            </a:r>
            <a:endParaRPr lang="en-US" altLang="zh-CN" sz="2800" dirty="0">
              <a:solidFill>
                <a:srgbClr val="2D2DB9"/>
              </a:solidFill>
              <a:ea typeface="黑体" pitchFamily="49" charset="-122"/>
              <a:sym typeface="Symbol" pitchFamily="18" charset="2"/>
            </a:endParaRPr>
          </a:p>
          <a:p>
            <a:pPr marL="514350" indent="-514350">
              <a:lnSpc>
                <a:spcPct val="200000"/>
              </a:lnSpc>
            </a:pPr>
            <a:endParaRPr lang="en-US" altLang="zh-CN" sz="2800" dirty="0">
              <a:solidFill>
                <a:srgbClr val="0070C0"/>
              </a:solidFill>
              <a:ea typeface="黑体" pitchFamily="49" charset="-122"/>
              <a:sym typeface="Symbol" pitchFamily="18" charset="2"/>
            </a:endParaRPr>
          </a:p>
        </p:txBody>
      </p:sp>
      <p:sp>
        <p:nvSpPr>
          <p:cNvPr id="5" name="Rectangle 2">
            <a:extLst>
              <a:ext uri="{FF2B5EF4-FFF2-40B4-BE49-F238E27FC236}">
                <a16:creationId xmlns:a16="http://schemas.microsoft.com/office/drawing/2014/main" id="{CB51CA0B-B48C-49E2-A97D-016F3611DCAB}"/>
              </a:ext>
            </a:extLst>
          </p:cNvPr>
          <p:cNvSpPr txBox="1">
            <a:spLocks noChangeArrowheads="1"/>
          </p:cNvSpPr>
          <p:nvPr/>
        </p:nvSpPr>
        <p:spPr>
          <a:xfrm>
            <a:off x="200472" y="116632"/>
            <a:ext cx="4608512" cy="64807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表达式应用举例</a:t>
            </a:r>
            <a:endParaRPr lang="zh-CN" altLang="en-US" sz="4000" dirty="0">
              <a:effectLst/>
            </a:endParaRPr>
          </a:p>
        </p:txBody>
      </p:sp>
    </p:spTree>
    <p:extLst>
      <p:ext uri="{BB962C8B-B14F-4D97-AF65-F5344CB8AC3E}">
        <p14:creationId xmlns:p14="http://schemas.microsoft.com/office/powerpoint/2010/main" val="33655545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416496" y="980728"/>
            <a:ext cx="9217024" cy="4552657"/>
          </a:xfrm>
          <a:prstGeom prst="rect">
            <a:avLst/>
          </a:prstGeom>
          <a:noFill/>
          <a:ln w="9525">
            <a:noFill/>
            <a:miter lim="800000"/>
            <a:headEnd/>
            <a:tailEnd/>
          </a:ln>
        </p:spPr>
        <p:txBody>
          <a:bodyPr wrap="square">
            <a:spAutoFit/>
          </a:bodyPr>
          <a:lstStyle/>
          <a:p>
            <a:pPr marL="514350" indent="-514350">
              <a:lnSpc>
                <a:spcPts val="3900"/>
              </a:lnSpc>
            </a:pPr>
            <a:r>
              <a:rPr lang="en-US" altLang="zh-CN" sz="2800" b="1" dirty="0">
                <a:solidFill>
                  <a:srgbClr val="CC0000"/>
                </a:solidFill>
                <a:ea typeface="黑体" pitchFamily="49" charset="-122"/>
                <a:sym typeface="Symbol" pitchFamily="18" charset="2"/>
              </a:rPr>
              <a:t>(5) </a:t>
            </a:r>
            <a:r>
              <a:rPr lang="zh-CN" altLang="en-US" sz="2800" dirty="0">
                <a:ea typeface="黑体" pitchFamily="49" charset="-122"/>
              </a:rPr>
              <a:t>写一个表达式，求一个实型变量</a:t>
            </a:r>
            <a:r>
              <a:rPr lang="en-US" altLang="zh-CN" sz="2800" dirty="0">
                <a:ea typeface="黑体" pitchFamily="49" charset="-122"/>
              </a:rPr>
              <a:t>x</a:t>
            </a:r>
            <a:r>
              <a:rPr lang="zh-CN" altLang="en-US" sz="2800" dirty="0">
                <a:ea typeface="黑体" pitchFamily="49" charset="-122"/>
              </a:rPr>
              <a:t>的小数部分。</a:t>
            </a:r>
            <a:endParaRPr lang="en-US" altLang="zh-CN" sz="2800" dirty="0">
              <a:ea typeface="黑体" pitchFamily="49" charset="-122"/>
            </a:endParaRPr>
          </a:p>
          <a:p>
            <a:pPr marL="514350" indent="-514350">
              <a:lnSpc>
                <a:spcPts val="3900"/>
              </a:lnSpc>
            </a:pPr>
            <a:r>
              <a:rPr lang="en-US" altLang="zh-CN" sz="2800" dirty="0">
                <a:ea typeface="黑体" pitchFamily="49" charset="-122"/>
              </a:rPr>
              <a:t>      </a:t>
            </a:r>
            <a:r>
              <a:rPr lang="zh-CN" altLang="en-US" sz="2800" dirty="0">
                <a:ea typeface="黑体" pitchFamily="49" charset="-122"/>
              </a:rPr>
              <a:t>如：</a:t>
            </a:r>
            <a:r>
              <a:rPr lang="en-US" altLang="zh-CN" sz="2800" dirty="0">
                <a:ea typeface="黑体" pitchFamily="49" charset="-122"/>
              </a:rPr>
              <a:t>x=-25.8704, </a:t>
            </a:r>
            <a:r>
              <a:rPr lang="zh-CN" altLang="en-US" sz="2800" dirty="0">
                <a:ea typeface="黑体" pitchFamily="49" charset="-122"/>
              </a:rPr>
              <a:t>则表达式返回</a:t>
            </a:r>
            <a:r>
              <a:rPr lang="en-US" altLang="zh-CN" sz="2800" dirty="0">
                <a:ea typeface="黑体" pitchFamily="49" charset="-122"/>
              </a:rPr>
              <a:t>-0.8704</a:t>
            </a:r>
            <a:r>
              <a:rPr lang="zh-CN" altLang="en-US" sz="2800" dirty="0">
                <a:ea typeface="黑体" pitchFamily="49" charset="-122"/>
              </a:rPr>
              <a:t>。</a:t>
            </a:r>
          </a:p>
          <a:p>
            <a:pPr marL="514350" indent="-514350">
              <a:lnSpc>
                <a:spcPts val="3900"/>
              </a:lnSpc>
            </a:pPr>
            <a:r>
              <a:rPr lang="en-US" altLang="zh-CN" sz="2800" dirty="0">
                <a:solidFill>
                  <a:srgbClr val="0070C0"/>
                </a:solidFill>
                <a:ea typeface="黑体" pitchFamily="49" charset="-122"/>
                <a:sym typeface="Symbol" pitchFamily="18" charset="2"/>
              </a:rPr>
              <a:t>       </a:t>
            </a:r>
            <a:r>
              <a:rPr lang="en-US" altLang="zh-CN" sz="2800" dirty="0">
                <a:solidFill>
                  <a:srgbClr val="2D2DB9"/>
                </a:solidFill>
                <a:ea typeface="黑体" pitchFamily="49" charset="-122"/>
                <a:sym typeface="Symbol" pitchFamily="18" charset="2"/>
              </a:rPr>
              <a:t>x-(</a:t>
            </a:r>
            <a:r>
              <a:rPr lang="en-US" altLang="zh-CN" sz="2800" dirty="0" err="1">
                <a:solidFill>
                  <a:srgbClr val="2D2DB9"/>
                </a:solidFill>
                <a:ea typeface="黑体" pitchFamily="49" charset="-122"/>
                <a:sym typeface="Symbol" pitchFamily="18" charset="2"/>
              </a:rPr>
              <a:t>int</a:t>
            </a:r>
            <a:r>
              <a:rPr lang="en-US" altLang="zh-CN" sz="2800" dirty="0">
                <a:solidFill>
                  <a:srgbClr val="2D2DB9"/>
                </a:solidFill>
                <a:ea typeface="黑体" pitchFamily="49" charset="-122"/>
                <a:sym typeface="Symbol" pitchFamily="18" charset="2"/>
              </a:rPr>
              <a:t>)x</a:t>
            </a:r>
          </a:p>
          <a:p>
            <a:pPr marL="514350" indent="-514350">
              <a:lnSpc>
                <a:spcPts val="3900"/>
              </a:lnSpc>
            </a:pPr>
            <a:r>
              <a:rPr lang="en-US" altLang="zh-CN" sz="2800" b="1" dirty="0">
                <a:solidFill>
                  <a:srgbClr val="CC0000"/>
                </a:solidFill>
                <a:ea typeface="黑体" pitchFamily="49" charset="-122"/>
                <a:sym typeface="Symbol" pitchFamily="18" charset="2"/>
              </a:rPr>
              <a:t>(6) </a:t>
            </a:r>
            <a:r>
              <a:rPr lang="zh-CN" altLang="en-US" sz="2800" dirty="0">
                <a:ea typeface="黑体" pitchFamily="49" charset="-122"/>
              </a:rPr>
              <a:t>整型变量</a:t>
            </a:r>
            <a:r>
              <a:rPr lang="en-US" altLang="zh-CN" sz="2800" dirty="0">
                <a:ea typeface="黑体" pitchFamily="49" charset="-122"/>
              </a:rPr>
              <a:t>y</a:t>
            </a:r>
            <a:r>
              <a:rPr lang="zh-CN" altLang="en-US" sz="2800" dirty="0">
                <a:ea typeface="黑体" pitchFamily="49" charset="-122"/>
              </a:rPr>
              <a:t>存放一个年号，写出判断</a:t>
            </a:r>
            <a:r>
              <a:rPr lang="en-US" altLang="zh-CN" sz="2800" dirty="0">
                <a:ea typeface="黑体" pitchFamily="49" charset="-122"/>
              </a:rPr>
              <a:t>y</a:t>
            </a:r>
            <a:r>
              <a:rPr lang="zh-CN" altLang="en-US" sz="2800" dirty="0">
                <a:ea typeface="黑体" pitchFamily="49" charset="-122"/>
              </a:rPr>
              <a:t>是否为闰年的表达式。</a:t>
            </a:r>
            <a:endParaRPr lang="en-US" altLang="zh-CN" sz="2800" dirty="0">
              <a:ea typeface="黑体" pitchFamily="49" charset="-122"/>
            </a:endParaRPr>
          </a:p>
          <a:p>
            <a:pPr marL="514350" indent="-514350">
              <a:lnSpc>
                <a:spcPts val="3900"/>
              </a:lnSpc>
            </a:pPr>
            <a:r>
              <a:rPr lang="en-US" altLang="zh-CN" sz="2800" dirty="0">
                <a:solidFill>
                  <a:srgbClr val="2D2DB9"/>
                </a:solidFill>
                <a:ea typeface="黑体" pitchFamily="49" charset="-122"/>
                <a:sym typeface="Symbol" pitchFamily="18" charset="2"/>
              </a:rPr>
              <a:t>      </a:t>
            </a:r>
            <a:r>
              <a:rPr lang="zh-CN" altLang="en-US" sz="2800" dirty="0">
                <a:ea typeface="黑体" pitchFamily="49" charset="-122"/>
                <a:sym typeface="Symbol" pitchFamily="18" charset="2"/>
              </a:rPr>
              <a:t>已知闰年的判断条件是：年号</a:t>
            </a:r>
            <a:r>
              <a:rPr lang="en-US" altLang="zh-CN" sz="2800" dirty="0">
                <a:ea typeface="黑体" pitchFamily="49" charset="-122"/>
                <a:sym typeface="Symbol" pitchFamily="18" charset="2"/>
              </a:rPr>
              <a:t>y</a:t>
            </a:r>
            <a:r>
              <a:rPr lang="zh-CN" altLang="en-US" sz="2800" dirty="0">
                <a:ea typeface="黑体" pitchFamily="49" charset="-122"/>
                <a:sym typeface="Symbol" pitchFamily="18" charset="2"/>
              </a:rPr>
              <a:t>能被</a:t>
            </a:r>
            <a:r>
              <a:rPr lang="en-US" altLang="zh-CN" sz="2800" dirty="0">
                <a:ea typeface="黑体" pitchFamily="49" charset="-122"/>
                <a:sym typeface="Symbol" pitchFamily="18" charset="2"/>
              </a:rPr>
              <a:t>4</a:t>
            </a:r>
            <a:r>
              <a:rPr lang="zh-CN" altLang="en-US" sz="2800" dirty="0">
                <a:ea typeface="黑体" pitchFamily="49" charset="-122"/>
                <a:sym typeface="Symbol" pitchFamily="18" charset="2"/>
              </a:rPr>
              <a:t>整除，但不能被</a:t>
            </a:r>
            <a:r>
              <a:rPr lang="en-US" altLang="zh-CN" sz="2800" dirty="0">
                <a:ea typeface="黑体" pitchFamily="49" charset="-122"/>
                <a:sym typeface="Symbol" pitchFamily="18" charset="2"/>
              </a:rPr>
              <a:t>100</a:t>
            </a:r>
            <a:r>
              <a:rPr lang="zh-CN" altLang="en-US" sz="2800" dirty="0">
                <a:ea typeface="黑体" pitchFamily="49" charset="-122"/>
                <a:sym typeface="Symbol" pitchFamily="18" charset="2"/>
              </a:rPr>
              <a:t>整除；或者年号</a:t>
            </a:r>
            <a:r>
              <a:rPr lang="en-US" altLang="zh-CN" sz="2800" dirty="0">
                <a:ea typeface="黑体" pitchFamily="49" charset="-122"/>
                <a:sym typeface="Symbol" pitchFamily="18" charset="2"/>
              </a:rPr>
              <a:t>y</a:t>
            </a:r>
            <a:r>
              <a:rPr lang="zh-CN" altLang="en-US" sz="2800" dirty="0">
                <a:ea typeface="黑体" pitchFamily="49" charset="-122"/>
                <a:sym typeface="Symbol" pitchFamily="18" charset="2"/>
              </a:rPr>
              <a:t>能被</a:t>
            </a:r>
            <a:r>
              <a:rPr lang="en-US" altLang="zh-CN" sz="2800" dirty="0">
                <a:ea typeface="黑体" pitchFamily="49" charset="-122"/>
                <a:sym typeface="Symbol" pitchFamily="18" charset="2"/>
              </a:rPr>
              <a:t>400</a:t>
            </a:r>
            <a:r>
              <a:rPr lang="zh-CN" altLang="en-US" sz="2800" dirty="0">
                <a:ea typeface="黑体" pitchFamily="49" charset="-122"/>
                <a:sym typeface="Symbol" pitchFamily="18" charset="2"/>
              </a:rPr>
              <a:t>整除。</a:t>
            </a:r>
            <a:endParaRPr lang="en-US" altLang="zh-CN" sz="2800" dirty="0">
              <a:ea typeface="黑体" pitchFamily="49" charset="-122"/>
              <a:sym typeface="Symbol" pitchFamily="18" charset="2"/>
            </a:endParaRPr>
          </a:p>
          <a:p>
            <a:pPr marL="514350" indent="-514350">
              <a:lnSpc>
                <a:spcPts val="3900"/>
              </a:lnSpc>
            </a:pPr>
            <a:r>
              <a:rPr lang="en-US" altLang="zh-CN" sz="2800" dirty="0">
                <a:ea typeface="黑体" pitchFamily="49" charset="-122"/>
                <a:sym typeface="Symbol" pitchFamily="18" charset="2"/>
              </a:rPr>
              <a:t>      </a:t>
            </a:r>
            <a:r>
              <a:rPr lang="en-US" altLang="zh-CN" sz="2800" dirty="0">
                <a:solidFill>
                  <a:srgbClr val="2D2DB9"/>
                </a:solidFill>
                <a:ea typeface="黑体" pitchFamily="49" charset="-122"/>
                <a:sym typeface="Symbol" pitchFamily="18" charset="2"/>
              </a:rPr>
              <a:t>y%4==0&amp;&amp;y%100!=0||y%400==0</a:t>
            </a:r>
          </a:p>
          <a:p>
            <a:pPr marL="514350" indent="-514350">
              <a:lnSpc>
                <a:spcPts val="3900"/>
              </a:lnSpc>
            </a:pPr>
            <a:r>
              <a:rPr lang="en-US" altLang="zh-CN" sz="2800" dirty="0">
                <a:solidFill>
                  <a:srgbClr val="2D2DB9"/>
                </a:solidFill>
                <a:ea typeface="黑体" pitchFamily="49" charset="-122"/>
                <a:sym typeface="Symbol" pitchFamily="18" charset="2"/>
              </a:rPr>
              <a:t>      !(y%4)&amp;&amp;y%100||y%400</a:t>
            </a:r>
          </a:p>
        </p:txBody>
      </p:sp>
      <p:sp>
        <p:nvSpPr>
          <p:cNvPr id="5" name="Rectangle 2">
            <a:extLst>
              <a:ext uri="{FF2B5EF4-FFF2-40B4-BE49-F238E27FC236}">
                <a16:creationId xmlns:a16="http://schemas.microsoft.com/office/drawing/2014/main" id="{CB51CA0B-B48C-49E2-A97D-016F3611DCAB}"/>
              </a:ext>
            </a:extLst>
          </p:cNvPr>
          <p:cNvSpPr txBox="1">
            <a:spLocks noChangeArrowheads="1"/>
          </p:cNvSpPr>
          <p:nvPr/>
        </p:nvSpPr>
        <p:spPr>
          <a:xfrm>
            <a:off x="200472" y="116632"/>
            <a:ext cx="4608512" cy="64807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表达式应用举例</a:t>
            </a:r>
            <a:endParaRPr lang="zh-CN" altLang="en-US" sz="4000" dirty="0">
              <a:effectLst/>
            </a:endParaRPr>
          </a:p>
        </p:txBody>
      </p:sp>
    </p:spTree>
    <p:extLst>
      <p:ext uri="{BB962C8B-B14F-4D97-AF65-F5344CB8AC3E}">
        <p14:creationId xmlns:p14="http://schemas.microsoft.com/office/powerpoint/2010/main" val="18226663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488504" y="1052736"/>
            <a:ext cx="8788846" cy="5052793"/>
          </a:xfrm>
          <a:prstGeom prst="rect">
            <a:avLst/>
          </a:prstGeom>
          <a:noFill/>
          <a:ln w="9525">
            <a:noFill/>
            <a:miter lim="800000"/>
            <a:headEnd/>
            <a:tailEnd/>
          </a:ln>
        </p:spPr>
        <p:txBody>
          <a:bodyPr wrap="square">
            <a:spAutoFit/>
          </a:bodyPr>
          <a:lstStyle/>
          <a:p>
            <a:pPr marL="514350" indent="-514350">
              <a:lnSpc>
                <a:spcPts val="3900"/>
              </a:lnSpc>
            </a:pPr>
            <a:r>
              <a:rPr lang="en-US" altLang="zh-CN" sz="2800" b="1" dirty="0">
                <a:solidFill>
                  <a:srgbClr val="CC0000"/>
                </a:solidFill>
                <a:ea typeface="黑体" pitchFamily="49" charset="-122"/>
                <a:sym typeface="Symbol" pitchFamily="18" charset="2"/>
              </a:rPr>
              <a:t>(7) </a:t>
            </a:r>
            <a:r>
              <a:rPr lang="zh-CN" altLang="en-US" sz="2800" dirty="0">
                <a:ea typeface="黑体" pitchFamily="49" charset="-122"/>
              </a:rPr>
              <a:t>判断整型变量</a:t>
            </a:r>
            <a:r>
              <a:rPr lang="en-US" altLang="zh-CN" sz="2800" dirty="0">
                <a:ea typeface="黑体" pitchFamily="49" charset="-122"/>
              </a:rPr>
              <a:t>a</a:t>
            </a:r>
            <a:r>
              <a:rPr lang="zh-CN" altLang="en-US" sz="2800" dirty="0">
                <a:ea typeface="黑体" pitchFamily="49" charset="-122"/>
              </a:rPr>
              <a:t>是否为奇 数：是非</a:t>
            </a:r>
            <a:r>
              <a:rPr lang="en-US" altLang="zh-CN" sz="2800" dirty="0">
                <a:ea typeface="黑体" pitchFamily="49" charset="-122"/>
              </a:rPr>
              <a:t>0</a:t>
            </a:r>
            <a:r>
              <a:rPr lang="zh-CN" altLang="en-US" sz="2800" dirty="0">
                <a:ea typeface="黑体" pitchFamily="49" charset="-122"/>
              </a:rPr>
              <a:t>，否则</a:t>
            </a:r>
            <a:r>
              <a:rPr lang="en-US" altLang="zh-CN" sz="2800" dirty="0">
                <a:ea typeface="黑体" pitchFamily="49" charset="-122"/>
              </a:rPr>
              <a:t>0</a:t>
            </a:r>
            <a:r>
              <a:rPr lang="zh-CN" altLang="en-US" sz="2800" dirty="0">
                <a:ea typeface="黑体" pitchFamily="49" charset="-122"/>
              </a:rPr>
              <a:t>。</a:t>
            </a:r>
            <a:endParaRPr lang="en-US" altLang="zh-CN" sz="2800" dirty="0">
              <a:solidFill>
                <a:srgbClr val="2D2DB9"/>
              </a:solidFill>
              <a:ea typeface="黑体" pitchFamily="49" charset="-122"/>
              <a:sym typeface="Symbol" pitchFamily="18" charset="2"/>
            </a:endParaRPr>
          </a:p>
          <a:p>
            <a:pPr marL="514350" indent="-514350">
              <a:lnSpc>
                <a:spcPts val="3900"/>
              </a:lnSpc>
            </a:pPr>
            <a:r>
              <a:rPr lang="en-US" altLang="zh-CN" sz="2800" dirty="0">
                <a:solidFill>
                  <a:srgbClr val="2D2DB9"/>
                </a:solidFill>
                <a:ea typeface="黑体" pitchFamily="49" charset="-122"/>
                <a:sym typeface="Symbol" pitchFamily="18" charset="2"/>
              </a:rPr>
              <a:t>      a%2              a&amp;1</a:t>
            </a:r>
          </a:p>
          <a:p>
            <a:pPr marL="514350" indent="-514350">
              <a:lnSpc>
                <a:spcPts val="3900"/>
              </a:lnSpc>
            </a:pPr>
            <a:r>
              <a:rPr lang="en-US" altLang="zh-CN" sz="2800" b="1" dirty="0">
                <a:solidFill>
                  <a:srgbClr val="CC0000"/>
                </a:solidFill>
                <a:ea typeface="黑体" pitchFamily="49" charset="-122"/>
                <a:sym typeface="Symbol" pitchFamily="18" charset="2"/>
              </a:rPr>
              <a:t>(8) </a:t>
            </a:r>
            <a:r>
              <a:rPr lang="zh-CN" altLang="en-US" sz="2800" b="1" dirty="0">
                <a:solidFill>
                  <a:srgbClr val="CC0000"/>
                </a:solidFill>
                <a:ea typeface="黑体" pitchFamily="49" charset="-122"/>
                <a:sym typeface="Symbol" pitchFamily="18" charset="2"/>
              </a:rPr>
              <a:t> </a:t>
            </a:r>
            <a:r>
              <a:rPr lang="zh-CN" altLang="en-US" sz="2800" dirty="0">
                <a:ea typeface="黑体" pitchFamily="49" charset="-122"/>
              </a:rPr>
              <a:t>将整型变量</a:t>
            </a:r>
            <a:r>
              <a:rPr lang="en-US" altLang="zh-CN" sz="2800" dirty="0">
                <a:ea typeface="黑体" pitchFamily="49" charset="-122"/>
              </a:rPr>
              <a:t>a</a:t>
            </a:r>
            <a:r>
              <a:rPr lang="zh-CN" altLang="en-US" sz="2800" dirty="0">
                <a:ea typeface="黑体" pitchFamily="49" charset="-122"/>
              </a:rPr>
              <a:t>的第</a:t>
            </a:r>
            <a:r>
              <a:rPr lang="en-US" altLang="zh-CN" sz="2800" dirty="0">
                <a:ea typeface="黑体" pitchFamily="49" charset="-122"/>
              </a:rPr>
              <a:t>k</a:t>
            </a:r>
            <a:r>
              <a:rPr lang="zh-CN" altLang="en-US" sz="2800" dirty="0">
                <a:ea typeface="黑体" pitchFamily="49" charset="-122"/>
              </a:rPr>
              <a:t>位设置为</a:t>
            </a:r>
            <a:r>
              <a:rPr lang="en-US" altLang="zh-CN" sz="2800" dirty="0">
                <a:ea typeface="黑体" pitchFamily="49" charset="-122"/>
              </a:rPr>
              <a:t>1(k=0,1,…,w-1, w</a:t>
            </a:r>
            <a:r>
              <a:rPr lang="zh-CN" altLang="en-US" sz="2800" dirty="0">
                <a:ea typeface="黑体" pitchFamily="49" charset="-122"/>
              </a:rPr>
              <a:t>为</a:t>
            </a:r>
            <a:r>
              <a:rPr lang="en-US" altLang="zh-CN" sz="2800" dirty="0">
                <a:ea typeface="黑体" pitchFamily="49" charset="-122"/>
              </a:rPr>
              <a:t>a</a:t>
            </a:r>
            <a:r>
              <a:rPr lang="zh-CN" altLang="en-US" sz="2800" dirty="0">
                <a:ea typeface="黑体" pitchFamily="49" charset="-122"/>
              </a:rPr>
              <a:t>的位宽</a:t>
            </a:r>
            <a:r>
              <a:rPr lang="en-US" altLang="zh-CN" sz="2800" dirty="0">
                <a:ea typeface="黑体" pitchFamily="49" charset="-122"/>
              </a:rPr>
              <a:t>, k=0</a:t>
            </a:r>
            <a:r>
              <a:rPr lang="zh-CN" altLang="en-US" sz="2800" dirty="0">
                <a:ea typeface="黑体" pitchFamily="49" charset="-122"/>
              </a:rPr>
              <a:t>表示最低位，</a:t>
            </a:r>
            <a:r>
              <a:rPr lang="en-US" altLang="zh-CN" sz="2800" dirty="0">
                <a:ea typeface="黑体" pitchFamily="49" charset="-122"/>
              </a:rPr>
              <a:t>k=w-1</a:t>
            </a:r>
            <a:r>
              <a:rPr lang="zh-CN" altLang="en-US" sz="2800" dirty="0">
                <a:ea typeface="黑体" pitchFamily="49" charset="-122"/>
              </a:rPr>
              <a:t>表示最高位</a:t>
            </a:r>
            <a:r>
              <a:rPr lang="en-US" altLang="zh-CN" sz="2800" dirty="0">
                <a:ea typeface="黑体" pitchFamily="49" charset="-122"/>
              </a:rPr>
              <a:t>)</a:t>
            </a:r>
            <a:r>
              <a:rPr lang="zh-CN" altLang="en-US" sz="2800" dirty="0">
                <a:ea typeface="黑体" pitchFamily="49" charset="-122"/>
              </a:rPr>
              <a:t>。</a:t>
            </a:r>
          </a:p>
          <a:p>
            <a:pPr marL="514350" indent="-514350">
              <a:lnSpc>
                <a:spcPts val="3900"/>
              </a:lnSpc>
            </a:pPr>
            <a:r>
              <a:rPr lang="en-US" altLang="zh-CN" sz="2800" dirty="0">
                <a:solidFill>
                  <a:srgbClr val="0070C0"/>
                </a:solidFill>
                <a:ea typeface="黑体" pitchFamily="49" charset="-122"/>
                <a:sym typeface="Symbol" pitchFamily="18" charset="2"/>
              </a:rPr>
              <a:t>       </a:t>
            </a:r>
            <a:r>
              <a:rPr lang="en-US" altLang="zh-CN" sz="2800" dirty="0">
                <a:solidFill>
                  <a:srgbClr val="2D2DB9"/>
                </a:solidFill>
                <a:ea typeface="黑体" pitchFamily="49" charset="-122"/>
                <a:sym typeface="Symbol" pitchFamily="18" charset="2"/>
              </a:rPr>
              <a:t>a|=1&lt;&lt;k;    </a:t>
            </a:r>
          </a:p>
          <a:p>
            <a:pPr marL="514350" indent="-514350">
              <a:lnSpc>
                <a:spcPts val="3900"/>
              </a:lnSpc>
            </a:pPr>
            <a:r>
              <a:rPr lang="en-US" altLang="zh-CN" sz="2800" b="1" dirty="0">
                <a:solidFill>
                  <a:srgbClr val="CC0000"/>
                </a:solidFill>
                <a:ea typeface="黑体" pitchFamily="49" charset="-122"/>
                <a:sym typeface="Symbol" pitchFamily="18" charset="2"/>
              </a:rPr>
              <a:t>(9) </a:t>
            </a:r>
            <a:r>
              <a:rPr lang="zh-CN" altLang="en-US" sz="2800" dirty="0">
                <a:ea typeface="黑体" pitchFamily="49" charset="-122"/>
              </a:rPr>
              <a:t>将整型变量</a:t>
            </a:r>
            <a:r>
              <a:rPr lang="en-US" altLang="zh-CN" sz="2800" dirty="0">
                <a:ea typeface="黑体" pitchFamily="49" charset="-122"/>
              </a:rPr>
              <a:t>a</a:t>
            </a:r>
            <a:r>
              <a:rPr lang="zh-CN" altLang="en-US" sz="2800" dirty="0">
                <a:ea typeface="黑体" pitchFamily="49" charset="-122"/>
              </a:rPr>
              <a:t>的第</a:t>
            </a:r>
            <a:r>
              <a:rPr lang="en-US" altLang="zh-CN" sz="2800" dirty="0">
                <a:ea typeface="黑体" pitchFamily="49" charset="-122"/>
              </a:rPr>
              <a:t>k</a:t>
            </a:r>
            <a:r>
              <a:rPr lang="zh-CN" altLang="en-US" sz="2800" dirty="0">
                <a:ea typeface="黑体" pitchFamily="49" charset="-122"/>
              </a:rPr>
              <a:t>位设置为</a:t>
            </a:r>
            <a:r>
              <a:rPr lang="en-US" altLang="zh-CN" sz="2800" dirty="0">
                <a:ea typeface="黑体" pitchFamily="49" charset="-122"/>
              </a:rPr>
              <a:t>0</a:t>
            </a:r>
            <a:r>
              <a:rPr lang="zh-CN" altLang="en-US" sz="2800" dirty="0">
                <a:ea typeface="黑体" pitchFamily="49" charset="-122"/>
              </a:rPr>
              <a:t>。</a:t>
            </a:r>
            <a:endParaRPr lang="en-US" altLang="zh-CN" sz="2800" dirty="0">
              <a:ea typeface="黑体" pitchFamily="49" charset="-122"/>
            </a:endParaRPr>
          </a:p>
          <a:p>
            <a:pPr marL="514350" indent="-514350">
              <a:lnSpc>
                <a:spcPts val="3900"/>
              </a:lnSpc>
            </a:pPr>
            <a:r>
              <a:rPr lang="en-US" altLang="zh-CN" sz="2800" dirty="0">
                <a:solidFill>
                  <a:srgbClr val="2D2DB9"/>
                </a:solidFill>
                <a:ea typeface="黑体" pitchFamily="49" charset="-122"/>
                <a:sym typeface="Symbol" pitchFamily="18" charset="2"/>
              </a:rPr>
              <a:t>      a&amp;=~(1&lt;&lt;k);</a:t>
            </a:r>
          </a:p>
          <a:p>
            <a:pPr marL="514350" indent="-514350">
              <a:lnSpc>
                <a:spcPts val="3900"/>
              </a:lnSpc>
            </a:pPr>
            <a:r>
              <a:rPr lang="en-US" altLang="zh-CN" sz="2800" b="1" dirty="0">
                <a:solidFill>
                  <a:srgbClr val="CC0000"/>
                </a:solidFill>
                <a:ea typeface="黑体" pitchFamily="49" charset="-122"/>
                <a:sym typeface="Symbol" pitchFamily="18" charset="2"/>
              </a:rPr>
              <a:t>(10) </a:t>
            </a:r>
            <a:r>
              <a:rPr lang="zh-CN" altLang="en-US" sz="2800" dirty="0">
                <a:ea typeface="黑体" pitchFamily="49" charset="-122"/>
                <a:sym typeface="Symbol" pitchFamily="18" charset="2"/>
              </a:rPr>
              <a:t>交换</a:t>
            </a:r>
            <a:r>
              <a:rPr lang="en-US" altLang="zh-CN" sz="2800" dirty="0">
                <a:ea typeface="黑体" pitchFamily="49" charset="-122"/>
                <a:sym typeface="Symbol" pitchFamily="18" charset="2"/>
              </a:rPr>
              <a:t>char</a:t>
            </a:r>
            <a:r>
              <a:rPr lang="zh-CN" altLang="en-US" sz="2800" dirty="0">
                <a:ea typeface="黑体" pitchFamily="49" charset="-122"/>
                <a:sym typeface="Symbol" pitchFamily="18" charset="2"/>
              </a:rPr>
              <a:t>型变量</a:t>
            </a:r>
            <a:r>
              <a:rPr lang="en-US" altLang="zh-CN" sz="2800" dirty="0">
                <a:ea typeface="黑体" pitchFamily="49" charset="-122"/>
                <a:sym typeface="Symbol" pitchFamily="18" charset="2"/>
              </a:rPr>
              <a:t>c</a:t>
            </a:r>
            <a:r>
              <a:rPr lang="zh-CN" altLang="en-US" sz="2800" dirty="0">
                <a:ea typeface="黑体" pitchFamily="49" charset="-122"/>
                <a:sym typeface="Symbol" pitchFamily="18" charset="2"/>
              </a:rPr>
              <a:t>的高</a:t>
            </a:r>
            <a:r>
              <a:rPr lang="en-US" altLang="zh-CN" sz="2800" dirty="0">
                <a:ea typeface="黑体" pitchFamily="49" charset="-122"/>
                <a:sym typeface="Symbol" pitchFamily="18" charset="2"/>
              </a:rPr>
              <a:t>4</a:t>
            </a:r>
            <a:r>
              <a:rPr lang="zh-CN" altLang="en-US" sz="2800" dirty="0">
                <a:ea typeface="黑体" pitchFamily="49" charset="-122"/>
                <a:sym typeface="Symbol" pitchFamily="18" charset="2"/>
              </a:rPr>
              <a:t>位和低</a:t>
            </a:r>
            <a:r>
              <a:rPr lang="en-US" altLang="zh-CN" sz="2800" dirty="0">
                <a:ea typeface="黑体" pitchFamily="49" charset="-122"/>
                <a:sym typeface="Symbol" pitchFamily="18" charset="2"/>
              </a:rPr>
              <a:t>4</a:t>
            </a:r>
            <a:r>
              <a:rPr lang="zh-CN" altLang="en-US" sz="2800" dirty="0">
                <a:ea typeface="黑体" pitchFamily="49" charset="-122"/>
                <a:sym typeface="Symbol" pitchFamily="18" charset="2"/>
              </a:rPr>
              <a:t>位。</a:t>
            </a:r>
            <a:endParaRPr lang="en-US" altLang="zh-CN" sz="2800" dirty="0">
              <a:ea typeface="黑体" pitchFamily="49" charset="-122"/>
              <a:sym typeface="Symbol" pitchFamily="18" charset="2"/>
            </a:endParaRPr>
          </a:p>
          <a:p>
            <a:pPr marL="514350" indent="-514350">
              <a:lnSpc>
                <a:spcPts val="3900"/>
              </a:lnSpc>
            </a:pPr>
            <a:r>
              <a:rPr lang="en-US" altLang="zh-CN" sz="2800" dirty="0">
                <a:ea typeface="黑体" pitchFamily="49" charset="-122"/>
                <a:sym typeface="Symbol" pitchFamily="18" charset="2"/>
              </a:rPr>
              <a:t>       </a:t>
            </a:r>
            <a:r>
              <a:rPr lang="zh-CN" altLang="en-US" sz="2800" dirty="0">
                <a:ea typeface="黑体" pitchFamily="49" charset="-122"/>
                <a:sym typeface="Symbol" pitchFamily="18" charset="2"/>
              </a:rPr>
              <a:t>如：</a:t>
            </a:r>
            <a:r>
              <a:rPr lang="en-US" altLang="zh-CN" sz="2800" dirty="0">
                <a:ea typeface="黑体" pitchFamily="49" charset="-122"/>
                <a:sym typeface="Symbol" pitchFamily="18" charset="2"/>
              </a:rPr>
              <a:t>c=0xb3,  </a:t>
            </a:r>
            <a:r>
              <a:rPr lang="zh-CN" altLang="en-US" sz="2800" dirty="0">
                <a:ea typeface="黑体" pitchFamily="49" charset="-122"/>
                <a:sym typeface="Symbol" pitchFamily="18" charset="2"/>
              </a:rPr>
              <a:t>则交换后</a:t>
            </a:r>
            <a:r>
              <a:rPr lang="en-US" altLang="zh-CN" sz="2800" dirty="0">
                <a:ea typeface="黑体" pitchFamily="49" charset="-122"/>
                <a:sym typeface="Symbol" pitchFamily="18" charset="2"/>
              </a:rPr>
              <a:t>c=0x3b;</a:t>
            </a:r>
            <a:endParaRPr lang="en-US" altLang="zh-CN" sz="2800" dirty="0">
              <a:ea typeface="黑体" pitchFamily="49" charset="-122"/>
            </a:endParaRPr>
          </a:p>
          <a:p>
            <a:pPr marL="514350" indent="-514350">
              <a:lnSpc>
                <a:spcPts val="3900"/>
              </a:lnSpc>
            </a:pPr>
            <a:r>
              <a:rPr lang="en-US" altLang="zh-CN" sz="2800" dirty="0">
                <a:solidFill>
                  <a:srgbClr val="2D2DB9"/>
                </a:solidFill>
                <a:ea typeface="黑体" pitchFamily="49" charset="-122"/>
                <a:sym typeface="Symbol" pitchFamily="18" charset="2"/>
              </a:rPr>
              <a:t>        c=((c&amp;0x0f)&lt;&lt;4)|(c&gt;&gt;4);</a:t>
            </a:r>
          </a:p>
        </p:txBody>
      </p:sp>
      <p:sp>
        <p:nvSpPr>
          <p:cNvPr id="5" name="Rectangle 2">
            <a:extLst>
              <a:ext uri="{FF2B5EF4-FFF2-40B4-BE49-F238E27FC236}">
                <a16:creationId xmlns:a16="http://schemas.microsoft.com/office/drawing/2014/main" id="{CB51CA0B-B48C-49E2-A97D-016F3611DCAB}"/>
              </a:ext>
            </a:extLst>
          </p:cNvPr>
          <p:cNvSpPr txBox="1">
            <a:spLocks noChangeArrowheads="1"/>
          </p:cNvSpPr>
          <p:nvPr/>
        </p:nvSpPr>
        <p:spPr>
          <a:xfrm>
            <a:off x="200472" y="116632"/>
            <a:ext cx="4608512" cy="64807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表达式应用举例</a:t>
            </a:r>
            <a:endParaRPr lang="zh-CN" altLang="en-US" sz="4000" dirty="0">
              <a:effectLst/>
            </a:endParaRPr>
          </a:p>
        </p:txBody>
      </p:sp>
    </p:spTree>
    <p:extLst>
      <p:ext uri="{BB962C8B-B14F-4D97-AF65-F5344CB8AC3E}">
        <p14:creationId xmlns:p14="http://schemas.microsoft.com/office/powerpoint/2010/main" val="30634493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72480" y="980728"/>
            <a:ext cx="9361040" cy="5627375"/>
          </a:xfrm>
          <a:prstGeom prst="rect">
            <a:avLst/>
          </a:prstGeom>
          <a:noFill/>
          <a:ln w="9525">
            <a:noFill/>
            <a:miter lim="800000"/>
            <a:headEnd/>
            <a:tailEnd/>
          </a:ln>
        </p:spPr>
        <p:txBody>
          <a:bodyPr wrap="square">
            <a:spAutoFit/>
          </a:bodyPr>
          <a:lstStyle/>
          <a:p>
            <a:pPr marL="514350" indent="-514350">
              <a:defRPr/>
            </a:pPr>
            <a:r>
              <a:rPr lang="zh-CN" altLang="en-US" sz="2800" b="1" dirty="0">
                <a:solidFill>
                  <a:srgbClr val="000090"/>
                </a:solidFill>
                <a:latin typeface="黑体" pitchFamily="49" charset="-122"/>
                <a:ea typeface="黑体" pitchFamily="49" charset="-122"/>
                <a:sym typeface="Symbol" pitchFamily="18" charset="2"/>
              </a:rPr>
              <a:t>一、</a:t>
            </a:r>
            <a:r>
              <a:rPr lang="en-US" altLang="zh-CN" sz="2800" b="1" dirty="0">
                <a:solidFill>
                  <a:srgbClr val="000090"/>
                </a:solidFill>
                <a:latin typeface="黑体" pitchFamily="49" charset="-122"/>
                <a:ea typeface="黑体" pitchFamily="49" charset="-122"/>
                <a:sym typeface="Symbol" pitchFamily="18" charset="2"/>
              </a:rPr>
              <a:t> </a:t>
            </a:r>
            <a:r>
              <a:rPr lang="zh-CN" altLang="en-US" sz="2800" b="1" dirty="0">
                <a:solidFill>
                  <a:srgbClr val="000090"/>
                </a:solidFill>
                <a:latin typeface="黑体" pitchFamily="49" charset="-122"/>
                <a:ea typeface="黑体" pitchFamily="49" charset="-122"/>
                <a:sym typeface="Symbol" pitchFamily="18" charset="2"/>
              </a:rPr>
              <a:t>单字符输入与输出函数</a:t>
            </a:r>
            <a:endParaRPr lang="en-US" altLang="zh-CN" sz="2800" b="1" dirty="0">
              <a:solidFill>
                <a:srgbClr val="000090"/>
              </a:solidFill>
              <a:latin typeface="黑体" pitchFamily="49" charset="-122"/>
              <a:ea typeface="黑体" pitchFamily="49" charset="-122"/>
              <a:sym typeface="Symbol" pitchFamily="18" charset="2"/>
            </a:endParaRPr>
          </a:p>
          <a:p>
            <a:pPr marL="514350" indent="-514350">
              <a:defRPr/>
            </a:pPr>
            <a:r>
              <a:rPr lang="en-US" altLang="zh-CN" sz="2700" b="1" dirty="0">
                <a:solidFill>
                  <a:srgbClr val="2D2DB9"/>
                </a:solidFill>
                <a:latin typeface="+mn-lt"/>
                <a:ea typeface="黑体" pitchFamily="49" charset="-122"/>
                <a:sym typeface="Symbol" pitchFamily="18" charset="2"/>
              </a:rPr>
              <a:t>1. </a:t>
            </a:r>
            <a:r>
              <a:rPr lang="zh-CN" altLang="en-US" sz="2700" b="1" dirty="0">
                <a:solidFill>
                  <a:srgbClr val="2D2DB9"/>
                </a:solidFill>
                <a:latin typeface="+mn-lt"/>
                <a:ea typeface="黑体" pitchFamily="49" charset="-122"/>
                <a:sym typeface="Symbol" pitchFamily="18" charset="2"/>
              </a:rPr>
              <a:t>头文件</a:t>
            </a:r>
            <a:r>
              <a:rPr lang="en-US" altLang="zh-CN" sz="2700" b="1" dirty="0" err="1">
                <a:solidFill>
                  <a:srgbClr val="2D2DB9"/>
                </a:solidFill>
                <a:latin typeface="+mn-lt"/>
                <a:ea typeface="黑体" pitchFamily="49" charset="-122"/>
                <a:sym typeface="Symbol" pitchFamily="18" charset="2"/>
              </a:rPr>
              <a:t>stdio.h</a:t>
            </a:r>
            <a:endParaRPr lang="en-US" altLang="zh-CN" sz="2700" b="1" dirty="0">
              <a:solidFill>
                <a:srgbClr val="2D2DB9"/>
              </a:solidFill>
              <a:latin typeface="+mn-lt"/>
              <a:ea typeface="黑体" pitchFamily="49" charset="-122"/>
              <a:sym typeface="Symbol" pitchFamily="18" charset="2"/>
            </a:endParaRPr>
          </a:p>
          <a:p>
            <a:pPr marL="514350" indent="-514350">
              <a:lnSpc>
                <a:spcPts val="4000"/>
              </a:lnSpc>
              <a:defRPr/>
            </a:pPr>
            <a:r>
              <a:rPr lang="en-US" altLang="zh-CN" sz="2700" b="1" dirty="0">
                <a:solidFill>
                  <a:srgbClr val="0070C0"/>
                </a:solidFill>
                <a:latin typeface="+mn-lt"/>
                <a:ea typeface="黑体" pitchFamily="49" charset="-122"/>
                <a:sym typeface="Symbol" pitchFamily="18" charset="2"/>
              </a:rPr>
              <a:t>     </a:t>
            </a:r>
            <a:r>
              <a:rPr lang="en-US" altLang="zh-CN" sz="2700" b="1" dirty="0" err="1">
                <a:solidFill>
                  <a:srgbClr val="0070C0"/>
                </a:solidFill>
                <a:latin typeface="+mn-lt"/>
                <a:ea typeface="黑体" pitchFamily="49" charset="-122"/>
                <a:sym typeface="Symbol" pitchFamily="18" charset="2"/>
              </a:rPr>
              <a:t>int</a:t>
            </a:r>
            <a:r>
              <a:rPr lang="en-US" altLang="zh-CN" sz="2700" b="1" dirty="0">
                <a:solidFill>
                  <a:srgbClr val="0070C0"/>
                </a:solidFill>
                <a:latin typeface="+mn-lt"/>
                <a:ea typeface="黑体" pitchFamily="49" charset="-122"/>
                <a:sym typeface="Symbol" pitchFamily="18" charset="2"/>
              </a:rPr>
              <a:t> </a:t>
            </a:r>
            <a:r>
              <a:rPr lang="en-US" altLang="zh-CN" sz="2700" b="1" dirty="0" err="1">
                <a:solidFill>
                  <a:srgbClr val="0070C0"/>
                </a:solidFill>
                <a:latin typeface="+mn-lt"/>
                <a:ea typeface="黑体" pitchFamily="49" charset="-122"/>
                <a:sym typeface="Symbol" pitchFamily="18" charset="2"/>
              </a:rPr>
              <a:t>getchar</a:t>
            </a:r>
            <a:r>
              <a:rPr lang="en-US" altLang="zh-CN" sz="2700" b="1" dirty="0">
                <a:solidFill>
                  <a:srgbClr val="0070C0"/>
                </a:solidFill>
                <a:latin typeface="+mn-lt"/>
                <a:ea typeface="黑体" pitchFamily="49" charset="-122"/>
                <a:sym typeface="Symbol" pitchFamily="18" charset="2"/>
              </a:rPr>
              <a:t>(void);        </a:t>
            </a:r>
            <a:r>
              <a:rPr lang="en-US" altLang="zh-CN" sz="2700" b="1" dirty="0">
                <a:solidFill>
                  <a:srgbClr val="006600"/>
                </a:solidFill>
                <a:latin typeface="+mn-lt"/>
                <a:ea typeface="黑体" pitchFamily="49" charset="-122"/>
                <a:sym typeface="Symbol" pitchFamily="18" charset="2"/>
              </a:rPr>
              <a:t>/*</a:t>
            </a:r>
            <a:r>
              <a:rPr lang="zh-CN" altLang="en-US" sz="2700" b="1" dirty="0">
                <a:solidFill>
                  <a:srgbClr val="006600"/>
                </a:solidFill>
                <a:latin typeface="+mn-lt"/>
                <a:ea typeface="黑体" pitchFamily="49" charset="-122"/>
                <a:sym typeface="Symbol" pitchFamily="18" charset="2"/>
              </a:rPr>
              <a:t>单字符输入</a:t>
            </a:r>
            <a:r>
              <a:rPr lang="en-US" altLang="zh-CN" sz="2700" b="1" dirty="0">
                <a:solidFill>
                  <a:srgbClr val="006600"/>
                </a:solidFill>
                <a:latin typeface="+mn-lt"/>
                <a:ea typeface="黑体" pitchFamily="49" charset="-122"/>
                <a:sym typeface="Symbol" pitchFamily="18" charset="2"/>
              </a:rPr>
              <a:t>*/</a:t>
            </a:r>
          </a:p>
          <a:p>
            <a:pPr marL="514350" indent="-514350">
              <a:lnSpc>
                <a:spcPts val="4000"/>
              </a:lnSpc>
              <a:defRPr/>
            </a:pPr>
            <a:r>
              <a:rPr lang="en-US" altLang="zh-CN" sz="2700" b="1" dirty="0">
                <a:solidFill>
                  <a:srgbClr val="0070C0"/>
                </a:solidFill>
                <a:latin typeface="+mn-lt"/>
                <a:ea typeface="黑体" pitchFamily="49" charset="-122"/>
                <a:sym typeface="Symbol" pitchFamily="18" charset="2"/>
              </a:rPr>
              <a:t>     </a:t>
            </a:r>
            <a:r>
              <a:rPr lang="en-US" altLang="zh-CN" sz="2700" b="1" dirty="0" err="1">
                <a:solidFill>
                  <a:srgbClr val="0070C0"/>
                </a:solidFill>
                <a:latin typeface="+mn-lt"/>
                <a:ea typeface="黑体" pitchFamily="49" charset="-122"/>
                <a:sym typeface="Symbol" pitchFamily="18" charset="2"/>
              </a:rPr>
              <a:t>int</a:t>
            </a:r>
            <a:r>
              <a:rPr lang="en-US" altLang="zh-CN" sz="2700" b="1" dirty="0">
                <a:solidFill>
                  <a:srgbClr val="0070C0"/>
                </a:solidFill>
                <a:latin typeface="+mn-lt"/>
                <a:ea typeface="黑体" pitchFamily="49" charset="-122"/>
                <a:sym typeface="Symbol" pitchFamily="18" charset="2"/>
              </a:rPr>
              <a:t> </a:t>
            </a:r>
            <a:r>
              <a:rPr lang="en-US" altLang="zh-CN" sz="2700" b="1" dirty="0" err="1">
                <a:solidFill>
                  <a:srgbClr val="0070C0"/>
                </a:solidFill>
                <a:latin typeface="+mn-lt"/>
                <a:ea typeface="黑体" pitchFamily="49" charset="-122"/>
                <a:sym typeface="Symbol" pitchFamily="18" charset="2"/>
              </a:rPr>
              <a:t>putchar</a:t>
            </a:r>
            <a:r>
              <a:rPr lang="en-US" altLang="zh-CN" sz="2700" b="1" dirty="0">
                <a:solidFill>
                  <a:srgbClr val="0070C0"/>
                </a:solidFill>
                <a:latin typeface="+mn-lt"/>
                <a:ea typeface="黑体" pitchFamily="49" charset="-122"/>
                <a:sym typeface="Symbol" pitchFamily="18" charset="2"/>
              </a:rPr>
              <a:t>(</a:t>
            </a:r>
            <a:r>
              <a:rPr lang="en-US" altLang="zh-CN" sz="2700" b="1" dirty="0" err="1">
                <a:solidFill>
                  <a:srgbClr val="0070C0"/>
                </a:solidFill>
                <a:latin typeface="+mn-lt"/>
                <a:ea typeface="黑体" pitchFamily="49" charset="-122"/>
                <a:sym typeface="Symbol" pitchFamily="18" charset="2"/>
              </a:rPr>
              <a:t>int</a:t>
            </a:r>
            <a:r>
              <a:rPr lang="en-US" altLang="zh-CN" sz="2700" b="1" dirty="0">
                <a:solidFill>
                  <a:srgbClr val="0070C0"/>
                </a:solidFill>
                <a:latin typeface="+mn-lt"/>
                <a:ea typeface="黑体" pitchFamily="49" charset="-122"/>
                <a:sym typeface="Symbol" pitchFamily="18" charset="2"/>
              </a:rPr>
              <a:t> </a:t>
            </a:r>
            <a:r>
              <a:rPr lang="en-US" altLang="zh-CN" sz="2700" b="1" dirty="0" err="1">
                <a:solidFill>
                  <a:srgbClr val="0070C0"/>
                </a:solidFill>
                <a:latin typeface="+mn-lt"/>
                <a:ea typeface="黑体" pitchFamily="49" charset="-122"/>
                <a:sym typeface="Symbol" pitchFamily="18" charset="2"/>
              </a:rPr>
              <a:t>ch</a:t>
            </a:r>
            <a:r>
              <a:rPr lang="en-US" altLang="zh-CN" sz="2700" b="1" dirty="0">
                <a:solidFill>
                  <a:srgbClr val="0070C0"/>
                </a:solidFill>
                <a:latin typeface="+mn-lt"/>
                <a:ea typeface="黑体" pitchFamily="49" charset="-122"/>
                <a:sym typeface="Symbol" pitchFamily="18" charset="2"/>
              </a:rPr>
              <a:t>);     </a:t>
            </a:r>
            <a:r>
              <a:rPr lang="en-US" altLang="zh-CN" sz="2700" b="1" dirty="0">
                <a:solidFill>
                  <a:srgbClr val="006600"/>
                </a:solidFill>
                <a:latin typeface="+mn-lt"/>
                <a:ea typeface="黑体" pitchFamily="49" charset="-122"/>
                <a:sym typeface="Symbol" pitchFamily="18" charset="2"/>
              </a:rPr>
              <a:t>/*</a:t>
            </a:r>
            <a:r>
              <a:rPr lang="zh-CN" altLang="en-US" sz="2700" b="1" dirty="0">
                <a:solidFill>
                  <a:srgbClr val="006600"/>
                </a:solidFill>
                <a:latin typeface="+mn-lt"/>
                <a:ea typeface="黑体" pitchFamily="49" charset="-122"/>
                <a:sym typeface="Symbol" pitchFamily="18" charset="2"/>
              </a:rPr>
              <a:t>单字符输出</a:t>
            </a:r>
            <a:r>
              <a:rPr lang="en-US" altLang="zh-CN" sz="2700" b="1" dirty="0">
                <a:solidFill>
                  <a:srgbClr val="006600"/>
                </a:solidFill>
                <a:latin typeface="+mn-lt"/>
                <a:ea typeface="黑体" pitchFamily="49" charset="-122"/>
                <a:sym typeface="Symbol" pitchFamily="18" charset="2"/>
              </a:rPr>
              <a:t>*/</a:t>
            </a:r>
          </a:p>
          <a:p>
            <a:pPr marL="514350" indent="-514350">
              <a:lnSpc>
                <a:spcPts val="3900"/>
              </a:lnSpc>
              <a:defRPr/>
            </a:pPr>
            <a:r>
              <a:rPr lang="zh-CN" altLang="en-US" sz="2700" b="1" dirty="0">
                <a:solidFill>
                  <a:srgbClr val="CC0000"/>
                </a:solidFill>
                <a:ea typeface="楷体" pitchFamily="49" charset="-122"/>
                <a:sym typeface="Symbol" pitchFamily="18" charset="2"/>
              </a:rPr>
              <a:t>例：</a:t>
            </a:r>
            <a:r>
              <a:rPr lang="en-US" altLang="zh-CN" sz="2700" dirty="0">
                <a:ea typeface="楷体" pitchFamily="49" charset="-122"/>
                <a:sym typeface="Symbol" pitchFamily="18" charset="2"/>
              </a:rPr>
              <a:t>#include "</a:t>
            </a:r>
            <a:r>
              <a:rPr lang="en-US" altLang="zh-CN" sz="2700" dirty="0" err="1">
                <a:ea typeface="楷体" pitchFamily="49" charset="-122"/>
                <a:sym typeface="Symbol" pitchFamily="18" charset="2"/>
              </a:rPr>
              <a:t>stdio.h</a:t>
            </a:r>
            <a:r>
              <a:rPr lang="en-US" altLang="zh-CN" sz="2700" dirty="0">
                <a:ea typeface="楷体" pitchFamily="49" charset="-122"/>
                <a:sym typeface="Symbol" pitchFamily="18" charset="2"/>
              </a:rPr>
              <a:t>"</a:t>
            </a:r>
          </a:p>
          <a:p>
            <a:pPr marL="514350" indent="-514350">
              <a:lnSpc>
                <a:spcPts val="4000"/>
              </a:lnSpc>
              <a:defRPr/>
            </a:pPr>
            <a:r>
              <a:rPr lang="en-US" altLang="zh-CN" sz="2700" dirty="0">
                <a:ea typeface="楷体" pitchFamily="49" charset="-122"/>
                <a:sym typeface="Symbol" pitchFamily="18" charset="2"/>
              </a:rPr>
              <a:t>         ······</a:t>
            </a:r>
          </a:p>
          <a:p>
            <a:pPr marL="514350" indent="-514350">
              <a:lnSpc>
                <a:spcPts val="4000"/>
              </a:lnSpc>
              <a:defRPr/>
            </a:pPr>
            <a:r>
              <a:rPr lang="en-US" altLang="zh-CN" sz="2700" dirty="0">
                <a:ea typeface="楷体" pitchFamily="49" charset="-122"/>
                <a:sym typeface="Symbol" pitchFamily="18" charset="2"/>
              </a:rPr>
              <a:t>         char </a:t>
            </a:r>
            <a:r>
              <a:rPr lang="en-US" altLang="zh-CN" sz="2700" dirty="0" err="1">
                <a:ea typeface="楷体" pitchFamily="49" charset="-122"/>
                <a:sym typeface="Symbol" pitchFamily="18" charset="2"/>
              </a:rPr>
              <a:t>ch</a:t>
            </a:r>
            <a:r>
              <a:rPr lang="en-US" altLang="zh-CN" sz="2700" dirty="0">
                <a:ea typeface="楷体" pitchFamily="49" charset="-122"/>
                <a:sym typeface="Symbol" pitchFamily="18" charset="2"/>
              </a:rPr>
              <a:t>;</a:t>
            </a:r>
          </a:p>
          <a:p>
            <a:pPr marL="514350" indent="-514350">
              <a:lnSpc>
                <a:spcPts val="4000"/>
              </a:lnSpc>
              <a:defRPr/>
            </a:pPr>
            <a:r>
              <a:rPr lang="en-US" altLang="zh-CN" sz="2700" dirty="0">
                <a:ea typeface="楷体" pitchFamily="49" charset="-122"/>
                <a:sym typeface="Symbol" pitchFamily="18" charset="2"/>
              </a:rPr>
              <a:t>         ······</a:t>
            </a:r>
          </a:p>
          <a:p>
            <a:pPr marL="514350" indent="-514350">
              <a:lnSpc>
                <a:spcPts val="4000"/>
              </a:lnSpc>
              <a:defRPr/>
            </a:pPr>
            <a:r>
              <a:rPr lang="en-US" altLang="zh-CN" sz="2700" dirty="0">
                <a:ea typeface="楷体" pitchFamily="49" charset="-122"/>
                <a:sym typeface="Symbol" pitchFamily="18" charset="2"/>
              </a:rPr>
              <a:t>         </a:t>
            </a:r>
            <a:r>
              <a:rPr lang="en-US" altLang="zh-CN" sz="2700" dirty="0" err="1">
                <a:ea typeface="楷体" pitchFamily="49" charset="-122"/>
                <a:sym typeface="Symbol" pitchFamily="18" charset="2"/>
              </a:rPr>
              <a:t>ch</a:t>
            </a:r>
            <a:r>
              <a:rPr lang="en-US" altLang="zh-CN" sz="2700" dirty="0">
                <a:ea typeface="楷体" pitchFamily="49" charset="-122"/>
                <a:sym typeface="Symbol" pitchFamily="18" charset="2"/>
              </a:rPr>
              <a:t>=</a:t>
            </a:r>
            <a:r>
              <a:rPr lang="en-US" altLang="zh-CN" sz="2700" dirty="0" err="1">
                <a:ea typeface="楷体" pitchFamily="49" charset="-122"/>
                <a:sym typeface="Symbol" pitchFamily="18" charset="2"/>
              </a:rPr>
              <a:t>getchar</a:t>
            </a:r>
            <a:r>
              <a:rPr lang="en-US" altLang="zh-CN" sz="2700" dirty="0">
                <a:ea typeface="楷体" pitchFamily="49" charset="-122"/>
                <a:sym typeface="Symbol" pitchFamily="18" charset="2"/>
              </a:rPr>
              <a:t>();</a:t>
            </a:r>
          </a:p>
          <a:p>
            <a:pPr marL="514350" indent="-514350">
              <a:lnSpc>
                <a:spcPts val="4000"/>
              </a:lnSpc>
              <a:defRPr/>
            </a:pPr>
            <a:r>
              <a:rPr lang="en-US" altLang="zh-CN" sz="2700" dirty="0">
                <a:ea typeface="楷体" pitchFamily="49" charset="-122"/>
                <a:sym typeface="Symbol" pitchFamily="18" charset="2"/>
              </a:rPr>
              <a:t>         ······</a:t>
            </a:r>
          </a:p>
          <a:p>
            <a:pPr marL="514350" indent="-514350">
              <a:lnSpc>
                <a:spcPts val="4000"/>
              </a:lnSpc>
              <a:defRPr/>
            </a:pPr>
            <a:r>
              <a:rPr lang="en-US" altLang="zh-CN" sz="2700" dirty="0">
                <a:ea typeface="楷体" pitchFamily="49" charset="-122"/>
                <a:sym typeface="Symbol" pitchFamily="18" charset="2"/>
              </a:rPr>
              <a:t>         </a:t>
            </a:r>
            <a:r>
              <a:rPr lang="en-US" altLang="zh-CN" sz="2700" dirty="0" err="1">
                <a:ea typeface="楷体" pitchFamily="49" charset="-122"/>
                <a:sym typeface="Symbol" pitchFamily="18" charset="2"/>
              </a:rPr>
              <a:t>putchar</a:t>
            </a:r>
            <a:r>
              <a:rPr lang="en-US" altLang="zh-CN" sz="2700" dirty="0">
                <a:ea typeface="楷体" pitchFamily="49" charset="-122"/>
                <a:sym typeface="Symbol" pitchFamily="18" charset="2"/>
              </a:rPr>
              <a:t>(</a:t>
            </a:r>
            <a:r>
              <a:rPr lang="en-US" altLang="zh-CN" sz="2700" dirty="0" err="1">
                <a:ea typeface="楷体" pitchFamily="49" charset="-122"/>
                <a:sym typeface="Symbol" pitchFamily="18" charset="2"/>
              </a:rPr>
              <a:t>ch</a:t>
            </a:r>
            <a:r>
              <a:rPr lang="en-US" altLang="zh-CN" sz="2700" dirty="0">
                <a:ea typeface="楷体" pitchFamily="49" charset="-122"/>
                <a:sym typeface="Symbol" pitchFamily="18" charset="2"/>
              </a:rPr>
              <a:t>);</a:t>
            </a:r>
          </a:p>
        </p:txBody>
      </p:sp>
      <p:sp>
        <p:nvSpPr>
          <p:cNvPr id="5" name="Rectangle 2">
            <a:extLst>
              <a:ext uri="{FF2B5EF4-FFF2-40B4-BE49-F238E27FC236}">
                <a16:creationId xmlns:a16="http://schemas.microsoft.com/office/drawing/2014/main" id="{9AA68EA8-7847-4550-AA5D-3F92C8F58664}"/>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10323897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ChangeArrowheads="1"/>
          </p:cNvSpPr>
          <p:nvPr/>
        </p:nvSpPr>
        <p:spPr bwMode="auto">
          <a:xfrm>
            <a:off x="272480" y="1052735"/>
            <a:ext cx="9217024" cy="1938992"/>
          </a:xfrm>
          <a:prstGeom prst="rect">
            <a:avLst/>
          </a:prstGeom>
          <a:noFill/>
          <a:ln w="9525">
            <a:noFill/>
            <a:miter lim="800000"/>
            <a:headEnd/>
            <a:tailEnd/>
          </a:ln>
        </p:spPr>
        <p:txBody>
          <a:bodyPr wrap="square">
            <a:spAutoFit/>
          </a:bodyPr>
          <a:lstStyle/>
          <a:p>
            <a:pPr marL="514350" indent="-514350">
              <a:lnSpc>
                <a:spcPts val="3625"/>
              </a:lnSpc>
            </a:pPr>
            <a:r>
              <a:rPr lang="en-US" altLang="zh-CN" sz="2600" b="1" dirty="0">
                <a:solidFill>
                  <a:srgbClr val="2D2DB9"/>
                </a:solidFill>
                <a:ea typeface="黑体" pitchFamily="49" charset="-122"/>
                <a:sym typeface="Symbol" pitchFamily="18" charset="2"/>
              </a:rPr>
              <a:t>2. </a:t>
            </a:r>
            <a:r>
              <a:rPr lang="zh-CN" altLang="en-US" sz="2600" b="1" dirty="0">
                <a:solidFill>
                  <a:srgbClr val="2D2DB9"/>
                </a:solidFill>
                <a:ea typeface="黑体" pitchFamily="49" charset="-122"/>
                <a:sym typeface="Symbol" pitchFamily="18" charset="2"/>
              </a:rPr>
              <a:t>头文件</a:t>
            </a:r>
            <a:r>
              <a:rPr lang="en-US" altLang="zh-CN" sz="2600" b="1" dirty="0" err="1">
                <a:solidFill>
                  <a:srgbClr val="2D2DB9"/>
                </a:solidFill>
                <a:ea typeface="黑体" pitchFamily="49" charset="-122"/>
                <a:sym typeface="Symbol" pitchFamily="18" charset="2"/>
              </a:rPr>
              <a:t>conio.h</a:t>
            </a:r>
            <a:endParaRPr lang="en-US" altLang="zh-CN" sz="2600" b="1" dirty="0">
              <a:solidFill>
                <a:srgbClr val="2D2DB9"/>
              </a:solidFill>
              <a:ea typeface="黑体" pitchFamily="49" charset="-122"/>
              <a:sym typeface="Symbol" pitchFamily="18" charset="2"/>
            </a:endParaRPr>
          </a:p>
          <a:p>
            <a:pPr marL="514350" indent="-514350">
              <a:lnSpc>
                <a:spcPts val="3625"/>
              </a:lnSpc>
            </a:pPr>
            <a:r>
              <a:rPr lang="en-US" altLang="zh-CN" sz="2600" b="1" dirty="0">
                <a:solidFill>
                  <a:srgbClr val="0070C0"/>
                </a:solidFill>
                <a:ea typeface="黑体" pitchFamily="49" charset="-122"/>
                <a:sym typeface="Symbol" pitchFamily="18" charset="2"/>
              </a:rPr>
              <a:t>     </a:t>
            </a:r>
            <a:r>
              <a:rPr lang="en-US" altLang="zh-CN" sz="2600" b="1" dirty="0" err="1">
                <a:solidFill>
                  <a:srgbClr val="0070C0"/>
                </a:solidFill>
                <a:ea typeface="黑体" pitchFamily="49" charset="-122"/>
                <a:sym typeface="Symbol" pitchFamily="18" charset="2"/>
              </a:rPr>
              <a:t>int</a:t>
            </a:r>
            <a:r>
              <a:rPr lang="en-US" altLang="zh-CN" sz="2600" b="1" dirty="0">
                <a:solidFill>
                  <a:srgbClr val="0070C0"/>
                </a:solidFill>
                <a:ea typeface="黑体" pitchFamily="49" charset="-122"/>
                <a:sym typeface="Symbol" pitchFamily="18" charset="2"/>
              </a:rPr>
              <a:t> </a:t>
            </a:r>
            <a:r>
              <a:rPr lang="en-US" altLang="zh-CN" sz="2600" b="1" dirty="0" err="1">
                <a:solidFill>
                  <a:srgbClr val="0070C0"/>
                </a:solidFill>
                <a:ea typeface="黑体" pitchFamily="49" charset="-122"/>
                <a:sym typeface="Symbol" pitchFamily="18" charset="2"/>
              </a:rPr>
              <a:t>getche</a:t>
            </a:r>
            <a:r>
              <a:rPr lang="en-US" altLang="zh-CN" sz="2600" b="1" dirty="0">
                <a:solidFill>
                  <a:srgbClr val="0070C0"/>
                </a:solidFill>
                <a:ea typeface="黑体" pitchFamily="49" charset="-122"/>
                <a:sym typeface="Symbol" pitchFamily="18" charset="2"/>
              </a:rPr>
              <a:t>(void);</a:t>
            </a:r>
          </a:p>
          <a:p>
            <a:pPr marL="514350" indent="-514350">
              <a:lnSpc>
                <a:spcPts val="3625"/>
              </a:lnSpc>
            </a:pPr>
            <a:r>
              <a:rPr lang="en-US" altLang="zh-CN" sz="2600" b="1" dirty="0">
                <a:solidFill>
                  <a:srgbClr val="0070C0"/>
                </a:solidFill>
                <a:ea typeface="黑体" pitchFamily="49" charset="-122"/>
                <a:sym typeface="Symbol" pitchFamily="18" charset="2"/>
              </a:rPr>
              <a:t>     </a:t>
            </a:r>
            <a:r>
              <a:rPr lang="en-US" altLang="zh-CN" sz="2600" b="1" dirty="0" err="1">
                <a:solidFill>
                  <a:srgbClr val="0070C0"/>
                </a:solidFill>
                <a:ea typeface="黑体" pitchFamily="49" charset="-122"/>
                <a:sym typeface="Symbol" pitchFamily="18" charset="2"/>
              </a:rPr>
              <a:t>int</a:t>
            </a:r>
            <a:r>
              <a:rPr lang="en-US" altLang="zh-CN" sz="2600" b="1" dirty="0">
                <a:solidFill>
                  <a:srgbClr val="0070C0"/>
                </a:solidFill>
                <a:ea typeface="黑体" pitchFamily="49" charset="-122"/>
                <a:sym typeface="Symbol" pitchFamily="18" charset="2"/>
              </a:rPr>
              <a:t> </a:t>
            </a:r>
            <a:r>
              <a:rPr lang="en-US" altLang="zh-CN" sz="2600" b="1" dirty="0" err="1">
                <a:solidFill>
                  <a:srgbClr val="0070C0"/>
                </a:solidFill>
                <a:ea typeface="黑体" pitchFamily="49" charset="-122"/>
                <a:sym typeface="Symbol" pitchFamily="18" charset="2"/>
              </a:rPr>
              <a:t>getch</a:t>
            </a:r>
            <a:r>
              <a:rPr lang="en-US" altLang="zh-CN" sz="2600" b="1" dirty="0">
                <a:solidFill>
                  <a:srgbClr val="0070C0"/>
                </a:solidFill>
                <a:ea typeface="黑体" pitchFamily="49" charset="-122"/>
                <a:sym typeface="Symbol" pitchFamily="18" charset="2"/>
              </a:rPr>
              <a:t>(void);    </a:t>
            </a:r>
            <a:r>
              <a:rPr lang="en-US" altLang="zh-CN" sz="2600" b="1" dirty="0">
                <a:solidFill>
                  <a:srgbClr val="006600"/>
                </a:solidFill>
                <a:ea typeface="黑体" pitchFamily="49" charset="-122"/>
                <a:sym typeface="Symbol" pitchFamily="18" charset="2"/>
              </a:rPr>
              <a:t> /*</a:t>
            </a:r>
            <a:r>
              <a:rPr lang="zh-CN" altLang="en-US" sz="2600" b="1" dirty="0">
                <a:solidFill>
                  <a:srgbClr val="006600"/>
                </a:solidFill>
                <a:ea typeface="黑体" pitchFamily="49" charset="-122"/>
                <a:sym typeface="Symbol" pitchFamily="18" charset="2"/>
              </a:rPr>
              <a:t>用法均同</a:t>
            </a:r>
            <a:r>
              <a:rPr lang="en-US" altLang="zh-CN" sz="2600" b="1" dirty="0" err="1">
                <a:solidFill>
                  <a:srgbClr val="006600"/>
                </a:solidFill>
                <a:ea typeface="黑体" pitchFamily="49" charset="-122"/>
                <a:sym typeface="Symbol" pitchFamily="18" charset="2"/>
              </a:rPr>
              <a:t>getchar</a:t>
            </a:r>
            <a:r>
              <a:rPr lang="en-US" altLang="zh-CN" sz="2600" b="1" dirty="0">
                <a:solidFill>
                  <a:srgbClr val="006600"/>
                </a:solidFill>
                <a:ea typeface="黑体" pitchFamily="49" charset="-122"/>
                <a:sym typeface="Symbol" pitchFamily="18" charset="2"/>
              </a:rPr>
              <a:t>() */</a:t>
            </a:r>
            <a:endParaRPr lang="en-US" altLang="zh-CN" sz="2600" dirty="0">
              <a:ea typeface="黑体" pitchFamily="49" charset="-122"/>
              <a:sym typeface="Symbol" pitchFamily="18" charset="2"/>
            </a:endParaRPr>
          </a:p>
          <a:p>
            <a:pPr marL="514350" indent="-514350">
              <a:lnSpc>
                <a:spcPts val="3625"/>
              </a:lnSpc>
            </a:pPr>
            <a:r>
              <a:rPr lang="zh-CN" altLang="en-US" sz="2600" b="1" dirty="0">
                <a:solidFill>
                  <a:srgbClr val="FF0000"/>
                </a:solidFill>
                <a:ea typeface="黑体" pitchFamily="49" charset="-122"/>
                <a:sym typeface="Symbol" pitchFamily="18" charset="2"/>
              </a:rPr>
              <a:t>三个单字符输入函数的区别</a:t>
            </a:r>
            <a:r>
              <a:rPr lang="zh-CN" altLang="en-US" sz="2600" dirty="0">
                <a:ea typeface="黑体" pitchFamily="49" charset="-122"/>
                <a:sym typeface="Symbol" pitchFamily="18" charset="2"/>
              </a:rPr>
              <a:t>：</a:t>
            </a:r>
            <a:endParaRPr lang="en-US" altLang="zh-CN" sz="2600" dirty="0">
              <a:ea typeface="黑体" pitchFamily="49" charset="-122"/>
              <a:sym typeface="Symbol" pitchFamily="18" charset="2"/>
            </a:endParaRPr>
          </a:p>
        </p:txBody>
      </p:sp>
      <p:graphicFrame>
        <p:nvGraphicFramePr>
          <p:cNvPr id="4" name="图表 3"/>
          <p:cNvGraphicFramePr/>
          <p:nvPr/>
        </p:nvGraphicFramePr>
        <p:xfrm>
          <a:off x="1136576" y="2852936"/>
          <a:ext cx="8064896" cy="3883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a:extLst>
              <a:ext uri="{FF2B5EF4-FFF2-40B4-BE49-F238E27FC236}">
                <a16:creationId xmlns:a16="http://schemas.microsoft.com/office/drawing/2014/main" id="{BB789259-E156-4277-83D5-40CC437073BA}"/>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30757091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00472" y="980728"/>
            <a:ext cx="9433048" cy="5621685"/>
          </a:xfrm>
          <a:prstGeom prst="rect">
            <a:avLst/>
          </a:prstGeom>
          <a:noFill/>
          <a:ln w="9525">
            <a:noFill/>
            <a:miter lim="800000"/>
            <a:headEnd/>
            <a:tailEnd/>
          </a:ln>
        </p:spPr>
        <p:txBody>
          <a:bodyPr wrap="square">
            <a:spAutoFit/>
          </a:bodyPr>
          <a:lstStyle/>
          <a:p>
            <a:pPr marL="514350" indent="-514350">
              <a:defRPr/>
            </a:pPr>
            <a:r>
              <a:rPr lang="zh-CN" altLang="en-US" sz="2600" b="1" dirty="0">
                <a:solidFill>
                  <a:srgbClr val="000090"/>
                </a:solidFill>
                <a:latin typeface="+mn-lt"/>
                <a:ea typeface="Adobe 黑体 Std R" panose="020B0400000000000000" pitchFamily="34" charset="-122"/>
                <a:sym typeface="Symbol" pitchFamily="18" charset="2"/>
              </a:rPr>
              <a:t>二、</a:t>
            </a:r>
            <a:r>
              <a:rPr lang="en-US" altLang="zh-CN" sz="2600" b="1" dirty="0">
                <a:solidFill>
                  <a:srgbClr val="000090"/>
                </a:solidFill>
                <a:latin typeface="+mn-lt"/>
                <a:ea typeface="Adobe 黑体 Std R" panose="020B0400000000000000" pitchFamily="34" charset="-122"/>
                <a:sym typeface="Symbol" pitchFamily="18" charset="2"/>
              </a:rPr>
              <a:t> </a:t>
            </a:r>
            <a:r>
              <a:rPr lang="zh-CN" altLang="en-US" sz="2600" b="1" dirty="0">
                <a:solidFill>
                  <a:srgbClr val="000090"/>
                </a:solidFill>
                <a:latin typeface="+mn-lt"/>
                <a:ea typeface="Adobe 黑体 Std R" panose="020B0400000000000000" pitchFamily="34" charset="-122"/>
                <a:sym typeface="Symbol" pitchFamily="18" charset="2"/>
              </a:rPr>
              <a:t>格式化输出函数</a:t>
            </a:r>
            <a:r>
              <a:rPr lang="en-US" altLang="zh-CN" sz="2600" b="1" dirty="0" err="1">
                <a:solidFill>
                  <a:srgbClr val="000090"/>
                </a:solidFill>
                <a:latin typeface="+mn-lt"/>
                <a:ea typeface="Adobe 黑体 Std R" panose="020B0400000000000000" pitchFamily="34" charset="-122"/>
                <a:sym typeface="Symbol" pitchFamily="18" charset="2"/>
              </a:rPr>
              <a:t>printf</a:t>
            </a:r>
            <a:endParaRPr lang="en-US" altLang="zh-CN" sz="2600" b="1" dirty="0">
              <a:solidFill>
                <a:srgbClr val="000090"/>
              </a:solidFill>
              <a:latin typeface="+mn-lt"/>
              <a:ea typeface="Adobe 黑体 Std R" panose="020B0400000000000000" pitchFamily="34" charset="-122"/>
              <a:sym typeface="Symbol" pitchFamily="18" charset="2"/>
            </a:endParaRPr>
          </a:p>
          <a:p>
            <a:pPr marL="514350" indent="-514350">
              <a:lnSpc>
                <a:spcPts val="3600"/>
              </a:lnSpc>
              <a:defRPr/>
            </a:pPr>
            <a:r>
              <a:rPr lang="zh-CN" altLang="en-US" sz="2600" b="1" dirty="0">
                <a:solidFill>
                  <a:srgbClr val="FF0000"/>
                </a:solidFill>
                <a:latin typeface="+mn-lt"/>
                <a:ea typeface="Adobe 黑体 Std R" panose="020B0400000000000000" pitchFamily="34" charset="-122"/>
                <a:sym typeface="Symbol" pitchFamily="18" charset="2"/>
              </a:rPr>
              <a:t>用法：</a:t>
            </a:r>
            <a:r>
              <a:rPr lang="en-US" altLang="zh-CN" sz="2600" b="1" dirty="0" err="1">
                <a:solidFill>
                  <a:srgbClr val="0070C0"/>
                </a:solidFill>
                <a:latin typeface="+mn-lt"/>
                <a:ea typeface="Adobe 黑体 Std R" panose="020B0400000000000000" pitchFamily="34" charset="-122"/>
                <a:sym typeface="Symbol" pitchFamily="18" charset="2"/>
              </a:rPr>
              <a:t>printf</a:t>
            </a:r>
            <a:r>
              <a:rPr lang="en-US" altLang="zh-CN" sz="2600" b="1" dirty="0">
                <a:solidFill>
                  <a:srgbClr val="0070C0"/>
                </a:solidFill>
                <a:latin typeface="+mn-lt"/>
                <a:ea typeface="Adobe 黑体 Std R" panose="020B0400000000000000" pitchFamily="34" charset="-122"/>
                <a:sym typeface="Symbol" pitchFamily="18" charset="2"/>
              </a:rPr>
              <a:t>("</a:t>
            </a:r>
            <a:r>
              <a:rPr lang="zh-CN" altLang="en-US" sz="2600" b="1" dirty="0">
                <a:solidFill>
                  <a:srgbClr val="0070C0"/>
                </a:solidFill>
                <a:latin typeface="+mn-lt"/>
                <a:ea typeface="Adobe 黑体 Std R" panose="020B0400000000000000" pitchFamily="34" charset="-122"/>
                <a:sym typeface="Symbol" pitchFamily="18" charset="2"/>
              </a:rPr>
              <a:t>格式串</a:t>
            </a:r>
            <a:r>
              <a:rPr lang="en-US" altLang="zh-CN" sz="2600" b="1" dirty="0">
                <a:solidFill>
                  <a:srgbClr val="0070C0"/>
                </a:solidFill>
                <a:latin typeface="+mn-lt"/>
                <a:ea typeface="Adobe 黑体 Std R" panose="020B0400000000000000" pitchFamily="34" charset="-122"/>
                <a:sym typeface="Symbol" pitchFamily="18" charset="2"/>
              </a:rPr>
              <a:t>" [,</a:t>
            </a:r>
            <a:r>
              <a:rPr lang="zh-CN" altLang="en-US" sz="2600" b="1" dirty="0">
                <a:solidFill>
                  <a:srgbClr val="0070C0"/>
                </a:solidFill>
                <a:latin typeface="+mn-lt"/>
                <a:ea typeface="Adobe 黑体 Std R" panose="020B0400000000000000" pitchFamily="34" charset="-122"/>
                <a:sym typeface="Symbol" pitchFamily="18" charset="2"/>
              </a:rPr>
              <a:t>表达式</a:t>
            </a:r>
            <a:r>
              <a:rPr lang="en-US" altLang="zh-CN" sz="2600" b="1" dirty="0">
                <a:solidFill>
                  <a:srgbClr val="0070C0"/>
                </a:solidFill>
                <a:latin typeface="+mn-lt"/>
                <a:ea typeface="Adobe 黑体 Std R" panose="020B0400000000000000" pitchFamily="34" charset="-122"/>
                <a:sym typeface="Symbol" pitchFamily="18" charset="2"/>
              </a:rPr>
              <a:t>1,</a:t>
            </a:r>
            <a:r>
              <a:rPr lang="zh-CN" altLang="en-US" sz="2600" b="1" dirty="0">
                <a:solidFill>
                  <a:srgbClr val="0070C0"/>
                </a:solidFill>
                <a:latin typeface="+mn-lt"/>
                <a:ea typeface="Adobe 黑体 Std R" panose="020B0400000000000000" pitchFamily="34" charset="-122"/>
                <a:sym typeface="Symbol" pitchFamily="18" charset="2"/>
              </a:rPr>
              <a:t>表达式</a:t>
            </a:r>
            <a:r>
              <a:rPr lang="en-US" altLang="zh-CN" sz="2600" b="1" dirty="0">
                <a:solidFill>
                  <a:srgbClr val="0070C0"/>
                </a:solidFill>
                <a:latin typeface="+mn-lt"/>
                <a:ea typeface="Adobe 黑体 Std R" panose="020B0400000000000000" pitchFamily="34" charset="-122"/>
                <a:sym typeface="Symbol" pitchFamily="18" charset="2"/>
              </a:rPr>
              <a:t>2,···]);</a:t>
            </a:r>
          </a:p>
          <a:p>
            <a:pPr marL="514350" indent="-514350">
              <a:lnSpc>
                <a:spcPts val="3600"/>
              </a:lnSpc>
              <a:defRPr/>
            </a:pPr>
            <a:r>
              <a:rPr lang="zh-CN" altLang="en-US" sz="2600" dirty="0">
                <a:latin typeface="+mn-lt"/>
                <a:ea typeface="Adobe 黑体 Std R" panose="020B0400000000000000" pitchFamily="34" charset="-122"/>
                <a:sym typeface="Symbol" pitchFamily="18" charset="2"/>
              </a:rPr>
              <a:t>其中，格式串的字符有两类：</a:t>
            </a:r>
            <a:endParaRPr lang="en-US" altLang="zh-CN" sz="2600" dirty="0">
              <a:latin typeface="+mn-lt"/>
              <a:ea typeface="Adobe 黑体 Std R" panose="020B0400000000000000" pitchFamily="34" charset="-122"/>
              <a:sym typeface="Symbol" pitchFamily="18" charset="2"/>
            </a:endParaRPr>
          </a:p>
          <a:p>
            <a:pPr marL="514350" indent="-514350">
              <a:lnSpc>
                <a:spcPts val="3600"/>
              </a:lnSpc>
              <a:buFont typeface="Wingdings" pitchFamily="2" charset="2"/>
              <a:buChar char="Ø"/>
              <a:defRPr/>
            </a:pPr>
            <a:r>
              <a:rPr lang="zh-CN" altLang="en-US" sz="2600" dirty="0">
                <a:latin typeface="+mn-lt"/>
                <a:ea typeface="Adobe 黑体 Std R" panose="020B0400000000000000" pitchFamily="34" charset="-122"/>
                <a:sym typeface="Symbol" pitchFamily="18" charset="2"/>
              </a:rPr>
              <a:t>以</a:t>
            </a:r>
            <a:r>
              <a:rPr lang="en-US" altLang="zh-CN" sz="2600" dirty="0">
                <a:latin typeface="+mn-lt"/>
                <a:ea typeface="Adobe 黑体 Std R" panose="020B0400000000000000" pitchFamily="34" charset="-122"/>
                <a:sym typeface="Symbol" pitchFamily="18" charset="2"/>
              </a:rPr>
              <a:t>%</a:t>
            </a:r>
            <a:r>
              <a:rPr lang="zh-CN" altLang="en-US" sz="2600" dirty="0">
                <a:latin typeface="+mn-lt"/>
                <a:ea typeface="Adobe 黑体 Std R" panose="020B0400000000000000" pitchFamily="34" charset="-122"/>
                <a:sym typeface="Symbol" pitchFamily="18" charset="2"/>
              </a:rPr>
              <a:t>开头引导的</a:t>
            </a:r>
            <a:r>
              <a:rPr lang="zh-CN" altLang="en-US" sz="2600" b="1" dirty="0">
                <a:solidFill>
                  <a:srgbClr val="FF0000"/>
                </a:solidFill>
                <a:latin typeface="+mn-lt"/>
                <a:ea typeface="Adobe 黑体 Std R" panose="020B0400000000000000" pitchFamily="34" charset="-122"/>
                <a:sym typeface="Symbol" pitchFamily="18" charset="2"/>
              </a:rPr>
              <a:t>格式符</a:t>
            </a:r>
            <a:r>
              <a:rPr lang="zh-CN" altLang="en-US" sz="2600" dirty="0">
                <a:latin typeface="+mn-lt"/>
                <a:ea typeface="Adobe 黑体 Std R" panose="020B0400000000000000" pitchFamily="34" charset="-122"/>
                <a:sym typeface="Symbol" pitchFamily="18" charset="2"/>
              </a:rPr>
              <a:t>，用于控制表达式的输出格式</a:t>
            </a:r>
            <a:r>
              <a:rPr lang="en-US" altLang="zh-CN" sz="2600" dirty="0">
                <a:latin typeface="+mn-lt"/>
                <a:ea typeface="Adobe 黑体 Std R" panose="020B0400000000000000" pitchFamily="34" charset="-122"/>
                <a:sym typeface="Symbol" pitchFamily="18" charset="2"/>
              </a:rPr>
              <a:t>(</a:t>
            </a:r>
            <a:r>
              <a:rPr lang="zh-CN" altLang="en-US" sz="2600" dirty="0">
                <a:latin typeface="+mn-lt"/>
                <a:ea typeface="Adobe 黑体 Std R" panose="020B0400000000000000" pitchFamily="34" charset="-122"/>
                <a:sym typeface="Symbol" pitchFamily="18" charset="2"/>
              </a:rPr>
              <a:t>有多少个表达式，就有多少个格式符</a:t>
            </a:r>
            <a:r>
              <a:rPr lang="en-US" altLang="zh-CN" sz="2600" dirty="0">
                <a:latin typeface="+mn-lt"/>
                <a:ea typeface="Adobe 黑体 Std R" panose="020B0400000000000000" pitchFamily="34" charset="-122"/>
                <a:sym typeface="Symbol" pitchFamily="18" charset="2"/>
              </a:rPr>
              <a:t>)</a:t>
            </a:r>
            <a:r>
              <a:rPr lang="zh-CN" altLang="en-US" sz="2600" dirty="0">
                <a:latin typeface="+mn-lt"/>
                <a:ea typeface="Adobe 黑体 Std R" panose="020B0400000000000000" pitchFamily="34" charset="-122"/>
                <a:sym typeface="Symbol" pitchFamily="18" charset="2"/>
              </a:rPr>
              <a:t>；</a:t>
            </a:r>
            <a:endParaRPr lang="en-US" altLang="zh-CN" sz="2600" dirty="0">
              <a:latin typeface="+mn-lt"/>
              <a:ea typeface="Adobe 黑体 Std R" panose="020B0400000000000000" pitchFamily="34" charset="-122"/>
              <a:sym typeface="Symbol" pitchFamily="18" charset="2"/>
            </a:endParaRPr>
          </a:p>
          <a:p>
            <a:pPr marL="514350" indent="-514350">
              <a:lnSpc>
                <a:spcPts val="3600"/>
              </a:lnSpc>
              <a:buFont typeface="Wingdings" pitchFamily="2" charset="2"/>
              <a:buChar char="Ø"/>
              <a:defRPr/>
            </a:pPr>
            <a:r>
              <a:rPr lang="en-US" altLang="zh-CN" sz="2600" dirty="0">
                <a:latin typeface="+mn-lt"/>
                <a:ea typeface="Adobe 黑体 Std R" panose="020B0400000000000000" pitchFamily="34" charset="-122"/>
                <a:sym typeface="Symbol" pitchFamily="18" charset="2"/>
              </a:rPr>
              <a:t> </a:t>
            </a:r>
            <a:r>
              <a:rPr lang="zh-CN" altLang="en-US" sz="2600" b="1" dirty="0">
                <a:solidFill>
                  <a:srgbClr val="FF0000"/>
                </a:solidFill>
                <a:latin typeface="+mn-lt"/>
                <a:ea typeface="Adobe 黑体 Std R" panose="020B0400000000000000" pitchFamily="34" charset="-122"/>
                <a:sym typeface="Symbol" pitchFamily="18" charset="2"/>
              </a:rPr>
              <a:t>非格式符</a:t>
            </a:r>
            <a:r>
              <a:rPr lang="zh-CN" altLang="en-US" sz="2600" dirty="0">
                <a:latin typeface="+mn-lt"/>
                <a:ea typeface="Adobe 黑体 Std R" panose="020B0400000000000000" pitchFamily="34" charset="-122"/>
                <a:sym typeface="Symbol" pitchFamily="18" charset="2"/>
              </a:rPr>
              <a:t>：原样显示在屏幕上。</a:t>
            </a:r>
            <a:endParaRPr lang="en-US" altLang="zh-CN" sz="2600" dirty="0">
              <a:latin typeface="+mn-lt"/>
              <a:ea typeface="Adobe 黑体 Std R" panose="020B0400000000000000" pitchFamily="34" charset="-122"/>
              <a:sym typeface="Symbol" pitchFamily="18" charset="2"/>
            </a:endParaRPr>
          </a:p>
          <a:p>
            <a:pPr marL="514350" indent="-514350">
              <a:lnSpc>
                <a:spcPts val="3600"/>
              </a:lnSpc>
              <a:defRPr/>
            </a:pPr>
            <a:r>
              <a:rPr lang="en-US" altLang="zh-CN" sz="2600" b="1" dirty="0">
                <a:solidFill>
                  <a:srgbClr val="2D2DB9"/>
                </a:solidFill>
                <a:latin typeface="+mn-lt"/>
                <a:ea typeface="Adobe 黑体 Std R" panose="020B0400000000000000" pitchFamily="34" charset="-122"/>
                <a:sym typeface="Symbol" pitchFamily="18" charset="2"/>
              </a:rPr>
              <a:t>1. </a:t>
            </a:r>
            <a:r>
              <a:rPr lang="zh-CN" altLang="en-US" sz="2600" b="1" dirty="0">
                <a:solidFill>
                  <a:srgbClr val="2D2DB9"/>
                </a:solidFill>
                <a:latin typeface="+mn-lt"/>
                <a:ea typeface="Adobe 黑体 Std R" panose="020B0400000000000000" pitchFamily="34" charset="-122"/>
                <a:sym typeface="Symbol" pitchFamily="18" charset="2"/>
              </a:rPr>
              <a:t>字符串常量的输出 </a:t>
            </a:r>
            <a:endParaRPr lang="en-US" altLang="zh-CN" sz="2600" b="1" dirty="0">
              <a:solidFill>
                <a:srgbClr val="2D2DB9"/>
              </a:solidFill>
              <a:latin typeface="+mn-lt"/>
              <a:ea typeface="Adobe 黑体 Std R" panose="020B0400000000000000" pitchFamily="34" charset="-122"/>
              <a:sym typeface="Symbol" pitchFamily="18" charset="2"/>
            </a:endParaRPr>
          </a:p>
          <a:p>
            <a:pPr marL="514350" indent="-514350">
              <a:lnSpc>
                <a:spcPts val="3600"/>
              </a:lnSpc>
              <a:defRPr/>
            </a:pPr>
            <a:r>
              <a:rPr lang="en-US" altLang="zh-CN" sz="2600" dirty="0">
                <a:latin typeface="+mn-lt"/>
                <a:ea typeface="Adobe 黑体 Std R" panose="020B0400000000000000" pitchFamily="34" charset="-122"/>
              </a:rPr>
              <a:t>    </a:t>
            </a:r>
            <a:r>
              <a:rPr lang="zh-CN" altLang="en-US" sz="2600" dirty="0">
                <a:latin typeface="+mn-lt"/>
                <a:ea typeface="Adobe 黑体 Std R" panose="020B0400000000000000" pitchFamily="34" charset="-122"/>
              </a:rPr>
              <a:t>无表达式，格式串中无格式符，</a:t>
            </a:r>
            <a:r>
              <a:rPr lang="zh-CN" altLang="en-US" sz="2600" b="1" dirty="0">
                <a:solidFill>
                  <a:srgbClr val="CC0000"/>
                </a:solidFill>
                <a:latin typeface="+mn-lt"/>
                <a:ea typeface="Adobe 黑体 Std R" panose="020B0400000000000000" pitchFamily="34" charset="-122"/>
              </a:rPr>
              <a:t>如</a:t>
            </a:r>
            <a:r>
              <a:rPr lang="zh-CN" altLang="en-US" sz="2600" dirty="0">
                <a:latin typeface="+mn-lt"/>
                <a:ea typeface="Adobe 黑体 Std R" panose="020B0400000000000000" pitchFamily="34" charset="-122"/>
              </a:rPr>
              <a:t>：</a:t>
            </a:r>
            <a:endParaRPr lang="en-US" altLang="zh-CN" sz="2600" dirty="0">
              <a:latin typeface="+mn-lt"/>
              <a:ea typeface="Adobe 黑体 Std R" panose="020B0400000000000000" pitchFamily="34" charset="-122"/>
            </a:endParaRPr>
          </a:p>
          <a:p>
            <a:pPr marL="514350" indent="-514350">
              <a:lnSpc>
                <a:spcPts val="3600"/>
              </a:lnSpc>
              <a:defRPr/>
            </a:pPr>
            <a:r>
              <a:rPr lang="en-US" altLang="zh-CN" sz="2600" dirty="0">
                <a:latin typeface="+mn-lt"/>
                <a:ea typeface="Adobe 黑体 Std R" panose="020B0400000000000000" pitchFamily="34" charset="-122"/>
              </a:rPr>
              <a:t>    </a:t>
            </a:r>
            <a:r>
              <a:rPr lang="en-US" altLang="zh-CN" sz="2600" dirty="0" err="1">
                <a:latin typeface="+mn-lt"/>
                <a:ea typeface="Adobe 黑体 Std R" panose="020B0400000000000000" pitchFamily="34" charset="-122"/>
              </a:rPr>
              <a:t>printf</a:t>
            </a:r>
            <a:r>
              <a:rPr lang="en-US" altLang="zh-CN" sz="2600" dirty="0">
                <a:latin typeface="+mn-lt"/>
                <a:ea typeface="Adobe 黑体 Std R" panose="020B0400000000000000" pitchFamily="34" charset="-122"/>
              </a:rPr>
              <a:t>("We are students.\n");</a:t>
            </a:r>
            <a:r>
              <a:rPr lang="zh-CN" altLang="en-US" sz="2600" dirty="0">
                <a:latin typeface="+mn-lt"/>
                <a:ea typeface="Adobe 黑体 Std R" panose="020B0400000000000000" pitchFamily="34" charset="-122"/>
              </a:rPr>
              <a:t>　</a:t>
            </a:r>
            <a:endParaRPr lang="en-US" altLang="zh-CN" sz="2600" dirty="0">
              <a:latin typeface="+mn-lt"/>
              <a:ea typeface="Adobe 黑体 Std R" panose="020B0400000000000000" pitchFamily="34" charset="-122"/>
            </a:endParaRPr>
          </a:p>
          <a:p>
            <a:pPr marL="514350" indent="-514350">
              <a:lnSpc>
                <a:spcPts val="3600"/>
              </a:lnSpc>
              <a:defRPr/>
            </a:pPr>
            <a:r>
              <a:rPr lang="en-US" altLang="zh-CN" sz="2600" dirty="0">
                <a:latin typeface="+mn-lt"/>
                <a:ea typeface="Adobe 黑体 Std R" panose="020B0400000000000000" pitchFamily="34" charset="-122"/>
              </a:rPr>
              <a:t>    </a:t>
            </a:r>
            <a:r>
              <a:rPr lang="en-US" altLang="zh-CN" sz="2600" dirty="0">
                <a:solidFill>
                  <a:srgbClr val="006600"/>
                </a:solidFill>
                <a:latin typeface="+mn-lt"/>
                <a:ea typeface="Adobe 黑体 Std R" panose="020B0400000000000000" pitchFamily="34" charset="-122"/>
              </a:rPr>
              <a:t>/</a:t>
            </a:r>
            <a:r>
              <a:rPr lang="en-US" altLang="zh-CN" sz="2600" dirty="0">
                <a:solidFill>
                  <a:srgbClr val="006600"/>
                </a:solidFill>
                <a:latin typeface="+mn-lt"/>
                <a:ea typeface="Adobe 黑体 Std R" panose="020B0400000000000000" pitchFamily="34" charset="-122"/>
                <a:sym typeface="Symbol" pitchFamily="18" charset="2"/>
              </a:rPr>
              <a:t></a:t>
            </a:r>
            <a:r>
              <a:rPr lang="en-US" altLang="zh-CN" sz="2600" dirty="0">
                <a:solidFill>
                  <a:srgbClr val="006600"/>
                </a:solidFill>
                <a:latin typeface="+mn-lt"/>
                <a:ea typeface="Adobe 黑体 Std R" panose="020B0400000000000000" pitchFamily="34" charset="-122"/>
              </a:rPr>
              <a:t> </a:t>
            </a:r>
            <a:r>
              <a:rPr lang="zh-CN" altLang="en-US" sz="2600" dirty="0">
                <a:solidFill>
                  <a:srgbClr val="006600"/>
                </a:solidFill>
                <a:latin typeface="+mn-lt"/>
                <a:ea typeface="Adobe 黑体 Std R" panose="020B0400000000000000" pitchFamily="34" charset="-122"/>
              </a:rPr>
              <a:t>在屏幕上打印</a:t>
            </a:r>
            <a:r>
              <a:rPr lang="en-US" altLang="zh-CN" sz="2600" dirty="0">
                <a:solidFill>
                  <a:srgbClr val="006600"/>
                </a:solidFill>
                <a:latin typeface="+mn-lt"/>
                <a:ea typeface="Adobe 黑体 Std R" panose="020B0400000000000000" pitchFamily="34" charset="-122"/>
              </a:rPr>
              <a:t>We are students.</a:t>
            </a:r>
            <a:r>
              <a:rPr lang="zh-CN" altLang="en-US" sz="2600" dirty="0">
                <a:solidFill>
                  <a:srgbClr val="006600"/>
                </a:solidFill>
                <a:latin typeface="+mn-lt"/>
                <a:ea typeface="Adobe 黑体 Std R" panose="020B0400000000000000" pitchFamily="34" charset="-122"/>
              </a:rPr>
              <a:t>然后换行 </a:t>
            </a:r>
            <a:r>
              <a:rPr lang="en-US" altLang="zh-CN" sz="2600" dirty="0">
                <a:solidFill>
                  <a:srgbClr val="006600"/>
                </a:solidFill>
                <a:latin typeface="+mn-lt"/>
                <a:ea typeface="Adobe 黑体 Std R" panose="020B0400000000000000" pitchFamily="34" charset="-122"/>
                <a:sym typeface="Symbol" pitchFamily="18" charset="2"/>
              </a:rPr>
              <a:t></a:t>
            </a:r>
            <a:r>
              <a:rPr lang="en-US" altLang="zh-CN" sz="2600" dirty="0">
                <a:solidFill>
                  <a:srgbClr val="006600"/>
                </a:solidFill>
                <a:latin typeface="+mn-lt"/>
                <a:ea typeface="Adobe 黑体 Std R" panose="020B0400000000000000" pitchFamily="34" charset="-122"/>
              </a:rPr>
              <a:t>/</a:t>
            </a:r>
            <a:endParaRPr lang="zh-CN" altLang="en-US" sz="2600" dirty="0">
              <a:solidFill>
                <a:srgbClr val="006600"/>
              </a:solidFill>
              <a:latin typeface="+mn-lt"/>
              <a:ea typeface="Adobe 黑体 Std R" panose="020B0400000000000000" pitchFamily="34" charset="-122"/>
            </a:endParaRPr>
          </a:p>
          <a:p>
            <a:pPr marL="514350" indent="-514350">
              <a:lnSpc>
                <a:spcPts val="3600"/>
              </a:lnSpc>
              <a:defRPr/>
            </a:pPr>
            <a:r>
              <a:rPr lang="en-US" altLang="zh-CN" sz="2600" dirty="0">
                <a:latin typeface="+mn-lt"/>
                <a:ea typeface="Adobe 黑体 Std R" panose="020B0400000000000000" pitchFamily="34" charset="-122"/>
              </a:rPr>
              <a:t>    </a:t>
            </a:r>
            <a:r>
              <a:rPr lang="en-US" altLang="zh-CN" sz="2600" dirty="0" err="1">
                <a:latin typeface="+mn-lt"/>
                <a:ea typeface="Adobe 黑体 Std R" panose="020B0400000000000000" pitchFamily="34" charset="-122"/>
              </a:rPr>
              <a:t>printf</a:t>
            </a:r>
            <a:r>
              <a:rPr lang="en-US" altLang="zh-CN" sz="2600" dirty="0">
                <a:latin typeface="+mn-lt"/>
                <a:ea typeface="Adobe 黑体 Std R" panose="020B0400000000000000" pitchFamily="34" charset="-122"/>
              </a:rPr>
              <a:t>("\n");            </a:t>
            </a:r>
          </a:p>
          <a:p>
            <a:pPr marL="514350" indent="-514350">
              <a:lnSpc>
                <a:spcPts val="3600"/>
              </a:lnSpc>
              <a:defRPr/>
            </a:pPr>
            <a:r>
              <a:rPr lang="en-US" altLang="zh-CN" sz="2600" dirty="0">
                <a:latin typeface="+mn-lt"/>
                <a:ea typeface="Adobe 黑体 Std R" panose="020B0400000000000000" pitchFamily="34" charset="-122"/>
              </a:rPr>
              <a:t>   </a:t>
            </a:r>
            <a:r>
              <a:rPr lang="en-US" altLang="zh-CN" sz="2600" dirty="0">
                <a:solidFill>
                  <a:srgbClr val="006600"/>
                </a:solidFill>
                <a:latin typeface="+mn-lt"/>
                <a:ea typeface="Adobe 黑体 Std R" panose="020B0400000000000000" pitchFamily="34" charset="-122"/>
              </a:rPr>
              <a:t>/</a:t>
            </a:r>
            <a:r>
              <a:rPr lang="en-US" altLang="zh-CN" sz="2600" dirty="0">
                <a:solidFill>
                  <a:srgbClr val="006600"/>
                </a:solidFill>
                <a:latin typeface="+mn-lt"/>
                <a:ea typeface="Adobe 黑体 Std R" panose="020B0400000000000000" pitchFamily="34" charset="-122"/>
                <a:sym typeface="Symbol" pitchFamily="18" charset="2"/>
              </a:rPr>
              <a:t></a:t>
            </a:r>
            <a:r>
              <a:rPr lang="en-US" altLang="zh-CN" sz="2600" dirty="0">
                <a:solidFill>
                  <a:srgbClr val="006600"/>
                </a:solidFill>
                <a:latin typeface="+mn-lt"/>
                <a:ea typeface="Adobe 黑体 Std R" panose="020B0400000000000000" pitchFamily="34" charset="-122"/>
              </a:rPr>
              <a:t> </a:t>
            </a:r>
            <a:r>
              <a:rPr lang="zh-CN" altLang="en-US" sz="2600" dirty="0">
                <a:solidFill>
                  <a:srgbClr val="006600"/>
                </a:solidFill>
                <a:latin typeface="+mn-lt"/>
                <a:ea typeface="Adobe 黑体 Std R" panose="020B0400000000000000" pitchFamily="34" charset="-122"/>
              </a:rPr>
              <a:t>作用是换行，它等效于</a:t>
            </a:r>
            <a:r>
              <a:rPr lang="en-US" altLang="zh-CN" sz="2600" dirty="0" err="1">
                <a:solidFill>
                  <a:srgbClr val="006600"/>
                </a:solidFill>
                <a:latin typeface="+mn-lt"/>
                <a:ea typeface="Adobe 黑体 Std R" panose="020B0400000000000000" pitchFamily="34" charset="-122"/>
              </a:rPr>
              <a:t>putchar</a:t>
            </a:r>
            <a:r>
              <a:rPr lang="en-US" altLang="zh-CN" sz="2600" dirty="0">
                <a:solidFill>
                  <a:srgbClr val="006600"/>
                </a:solidFill>
                <a:latin typeface="+mn-lt"/>
                <a:ea typeface="Adobe 黑体 Std R" panose="020B0400000000000000" pitchFamily="34" charset="-122"/>
              </a:rPr>
              <a:t>('\n')</a:t>
            </a:r>
            <a:r>
              <a:rPr lang="zh-CN" altLang="en-US" sz="2600" dirty="0">
                <a:solidFill>
                  <a:srgbClr val="006600"/>
                </a:solidFill>
                <a:latin typeface="+mn-lt"/>
                <a:ea typeface="Adobe 黑体 Std R" panose="020B0400000000000000" pitchFamily="34" charset="-122"/>
              </a:rPr>
              <a:t>；</a:t>
            </a:r>
            <a:r>
              <a:rPr lang="en-US" altLang="zh-CN" sz="2600" dirty="0">
                <a:solidFill>
                  <a:srgbClr val="006600"/>
                </a:solidFill>
                <a:latin typeface="+mn-lt"/>
                <a:ea typeface="Adobe 黑体 Std R" panose="020B0400000000000000" pitchFamily="34" charset="-122"/>
                <a:sym typeface="Symbol" pitchFamily="18" charset="2"/>
              </a:rPr>
              <a:t></a:t>
            </a:r>
            <a:r>
              <a:rPr lang="en-US" altLang="zh-CN" sz="2600" dirty="0">
                <a:solidFill>
                  <a:srgbClr val="006600"/>
                </a:solidFill>
                <a:latin typeface="+mn-lt"/>
                <a:ea typeface="Adobe 黑体 Std R" panose="020B0400000000000000" pitchFamily="34" charset="-122"/>
              </a:rPr>
              <a:t>/</a:t>
            </a:r>
            <a:endParaRPr lang="zh-CN" altLang="en-US" sz="2600" dirty="0">
              <a:solidFill>
                <a:srgbClr val="006600"/>
              </a:solidFill>
              <a:latin typeface="+mn-lt"/>
              <a:ea typeface="Adobe 黑体 Std R" panose="020B0400000000000000" pitchFamily="34" charset="-122"/>
            </a:endParaRPr>
          </a:p>
        </p:txBody>
      </p:sp>
      <p:sp>
        <p:nvSpPr>
          <p:cNvPr id="4" name="Rectangle 2">
            <a:extLst>
              <a:ext uri="{FF2B5EF4-FFF2-40B4-BE49-F238E27FC236}">
                <a16:creationId xmlns:a16="http://schemas.microsoft.com/office/drawing/2014/main" id="{0AC4F296-4DE2-46DD-AE57-03A9EF840C0E}"/>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41514634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200472" y="836712"/>
            <a:ext cx="9505056" cy="5403082"/>
          </a:xfrm>
          <a:prstGeom prst="rect">
            <a:avLst/>
          </a:prstGeom>
          <a:noFill/>
          <a:ln w="9525">
            <a:noFill/>
            <a:miter lim="800000"/>
            <a:headEnd/>
            <a:tailEnd/>
          </a:ln>
        </p:spPr>
        <p:txBody>
          <a:bodyPr wrap="square">
            <a:spAutoFit/>
          </a:bodyPr>
          <a:lstStyle/>
          <a:p>
            <a:pPr marL="514350" indent="-514350">
              <a:lnSpc>
                <a:spcPts val="3800"/>
              </a:lnSpc>
              <a:defRPr/>
            </a:pPr>
            <a:r>
              <a:rPr lang="en-US" altLang="zh-CN" b="1" dirty="0">
                <a:solidFill>
                  <a:srgbClr val="2D2DB9"/>
                </a:solidFill>
                <a:latin typeface="+mn-lt"/>
                <a:ea typeface="黑体" panose="02010609060101010101" pitchFamily="49" charset="-122"/>
                <a:sym typeface="Symbol" pitchFamily="18" charset="2"/>
              </a:rPr>
              <a:t>2. </a:t>
            </a:r>
            <a:r>
              <a:rPr lang="zh-CN" altLang="en-US" b="1" dirty="0">
                <a:solidFill>
                  <a:srgbClr val="2D2DB9"/>
                </a:solidFill>
                <a:latin typeface="+mn-lt"/>
                <a:ea typeface="黑体" panose="02010609060101010101" pitchFamily="49" charset="-122"/>
                <a:sym typeface="Symbol" pitchFamily="18" charset="2"/>
              </a:rPr>
              <a:t>格式符的语法</a:t>
            </a:r>
            <a:endParaRPr lang="en-US" altLang="zh-CN" b="1" dirty="0">
              <a:solidFill>
                <a:srgbClr val="2D2DB9"/>
              </a:solidFill>
              <a:latin typeface="+mn-lt"/>
              <a:ea typeface="黑体" panose="02010609060101010101" pitchFamily="49" charset="-122"/>
              <a:sym typeface="Symbol" pitchFamily="18" charset="2"/>
            </a:endParaRPr>
          </a:p>
          <a:p>
            <a:pPr marL="514350" indent="-514350">
              <a:lnSpc>
                <a:spcPts val="3800"/>
              </a:lnSpc>
              <a:defRPr/>
            </a:pPr>
            <a:r>
              <a:rPr lang="en-US" altLang="zh-CN" b="1" dirty="0">
                <a:solidFill>
                  <a:srgbClr val="CC0000"/>
                </a:solidFill>
                <a:latin typeface="+mn-lt"/>
                <a:ea typeface="黑体" panose="02010609060101010101" pitchFamily="49" charset="-122"/>
              </a:rPr>
              <a:t>syntax: </a:t>
            </a:r>
            <a:r>
              <a:rPr lang="en-US" altLang="zh-CN" b="1" dirty="0">
                <a:solidFill>
                  <a:srgbClr val="FF0000"/>
                </a:solidFill>
                <a:latin typeface="+mn-lt"/>
                <a:ea typeface="黑体" panose="02010609060101010101" pitchFamily="49" charset="-122"/>
              </a:rPr>
              <a:t>%</a:t>
            </a:r>
            <a:r>
              <a:rPr lang="en-US" altLang="zh-CN" dirty="0">
                <a:latin typeface="+mn-lt"/>
                <a:ea typeface="黑体" panose="02010609060101010101" pitchFamily="49" charset="-122"/>
              </a:rPr>
              <a:t>[</a:t>
            </a:r>
            <a:r>
              <a:rPr lang="en-US" altLang="zh-CN" b="1" dirty="0">
                <a:solidFill>
                  <a:srgbClr val="0070C0"/>
                </a:solidFill>
                <a:latin typeface="+mn-lt"/>
                <a:ea typeface="黑体" panose="02010609060101010101" pitchFamily="49" charset="-122"/>
              </a:rPr>
              <a:t>flag</a:t>
            </a:r>
            <a:r>
              <a:rPr lang="en-US" altLang="zh-CN" dirty="0">
                <a:latin typeface="+mn-lt"/>
                <a:ea typeface="黑体" panose="02010609060101010101" pitchFamily="49" charset="-122"/>
              </a:rPr>
              <a:t>][</a:t>
            </a:r>
            <a:r>
              <a:rPr lang="en-US" altLang="zh-CN" b="1" dirty="0">
                <a:solidFill>
                  <a:srgbClr val="0070C0"/>
                </a:solidFill>
                <a:latin typeface="+mn-lt"/>
                <a:ea typeface="黑体" panose="02010609060101010101" pitchFamily="49" charset="-122"/>
              </a:rPr>
              <a:t>width</a:t>
            </a:r>
            <a:r>
              <a:rPr lang="en-US" altLang="zh-CN" dirty="0">
                <a:latin typeface="+mn-lt"/>
                <a:ea typeface="黑体" panose="02010609060101010101" pitchFamily="49" charset="-122"/>
              </a:rPr>
              <a:t>][</a:t>
            </a:r>
            <a:r>
              <a:rPr lang="en-US" altLang="zh-CN" b="1" dirty="0">
                <a:solidFill>
                  <a:srgbClr val="0070C0"/>
                </a:solidFill>
                <a:latin typeface="+mn-lt"/>
                <a:ea typeface="黑体" panose="02010609060101010101" pitchFamily="49" charset="-122"/>
              </a:rPr>
              <a:t>.precision</a:t>
            </a:r>
            <a:r>
              <a:rPr lang="en-US" altLang="zh-CN" dirty="0">
                <a:latin typeface="+mn-lt"/>
                <a:ea typeface="黑体" panose="02010609060101010101" pitchFamily="49" charset="-122"/>
              </a:rPr>
              <a:t>][</a:t>
            </a:r>
            <a:r>
              <a:rPr lang="en-US" altLang="zh-CN" b="1" dirty="0" err="1">
                <a:solidFill>
                  <a:srgbClr val="0070C0"/>
                </a:solidFill>
                <a:latin typeface="+mn-lt"/>
                <a:ea typeface="黑体" panose="02010609060101010101" pitchFamily="49" charset="-122"/>
              </a:rPr>
              <a:t>h</a:t>
            </a:r>
            <a:r>
              <a:rPr lang="en-US" altLang="zh-CN" dirty="0" err="1">
                <a:latin typeface="+mn-lt"/>
                <a:ea typeface="黑体" panose="02010609060101010101" pitchFamily="49" charset="-122"/>
              </a:rPr>
              <a:t>|</a:t>
            </a:r>
            <a:r>
              <a:rPr lang="en-US" altLang="zh-CN" b="1" dirty="0" err="1">
                <a:solidFill>
                  <a:srgbClr val="0070C0"/>
                </a:solidFill>
                <a:latin typeface="+mn-lt"/>
                <a:ea typeface="黑体" panose="02010609060101010101" pitchFamily="49" charset="-122"/>
              </a:rPr>
              <a:t>l</a:t>
            </a:r>
            <a:r>
              <a:rPr lang="en-US" altLang="zh-CN" dirty="0" err="1">
                <a:latin typeface="+mn-lt"/>
                <a:ea typeface="黑体" panose="02010609060101010101" pitchFamily="49" charset="-122"/>
              </a:rPr>
              <a:t>|</a:t>
            </a:r>
            <a:r>
              <a:rPr lang="en-US" altLang="zh-CN" b="1" dirty="0" err="1">
                <a:solidFill>
                  <a:srgbClr val="0070C0"/>
                </a:solidFill>
                <a:latin typeface="+mn-lt"/>
                <a:ea typeface="黑体" panose="02010609060101010101" pitchFamily="49" charset="-122"/>
              </a:rPr>
              <a:t>L</a:t>
            </a:r>
            <a:r>
              <a:rPr lang="en-US" altLang="zh-CN" dirty="0">
                <a:latin typeface="+mn-lt"/>
                <a:ea typeface="黑体" panose="02010609060101010101" pitchFamily="49" charset="-122"/>
              </a:rPr>
              <a:t>]</a:t>
            </a:r>
            <a:r>
              <a:rPr lang="en-US" altLang="zh-CN" b="1" dirty="0">
                <a:solidFill>
                  <a:srgbClr val="0070C0"/>
                </a:solidFill>
                <a:latin typeface="+mn-lt"/>
                <a:ea typeface="黑体" panose="02010609060101010101" pitchFamily="49" charset="-122"/>
              </a:rPr>
              <a:t>type</a:t>
            </a:r>
          </a:p>
          <a:p>
            <a:pPr marL="514350" indent="-514350">
              <a:lnSpc>
                <a:spcPts val="3800"/>
              </a:lnSpc>
              <a:defRPr/>
            </a:pPr>
            <a:r>
              <a:rPr lang="en-US" altLang="zh-CN" b="1" dirty="0">
                <a:solidFill>
                  <a:srgbClr val="006600"/>
                </a:solidFill>
                <a:latin typeface="+mn-lt"/>
                <a:ea typeface="黑体" panose="02010609060101010101" pitchFamily="49" charset="-122"/>
              </a:rPr>
              <a:t>(1)</a:t>
            </a:r>
            <a:r>
              <a:rPr lang="en-US" altLang="zh-CN" b="1" dirty="0">
                <a:solidFill>
                  <a:srgbClr val="0070C0"/>
                </a:solidFill>
                <a:latin typeface="+mn-lt"/>
                <a:ea typeface="黑体" panose="02010609060101010101" pitchFamily="49" charset="-122"/>
              </a:rPr>
              <a:t> </a:t>
            </a:r>
            <a:r>
              <a:rPr lang="en-US" altLang="zh-CN" dirty="0">
                <a:latin typeface="+mn-lt"/>
                <a:ea typeface="黑体" panose="02010609060101010101" pitchFamily="49" charset="-122"/>
              </a:rPr>
              <a:t>[</a:t>
            </a:r>
            <a:r>
              <a:rPr lang="en-US" altLang="zh-CN" b="1" dirty="0" err="1">
                <a:solidFill>
                  <a:srgbClr val="0070C0"/>
                </a:solidFill>
                <a:latin typeface="+mn-lt"/>
                <a:ea typeface="黑体" panose="02010609060101010101" pitchFamily="49" charset="-122"/>
              </a:rPr>
              <a:t>h</a:t>
            </a:r>
            <a:r>
              <a:rPr lang="en-US" altLang="zh-CN" dirty="0" err="1">
                <a:latin typeface="+mn-lt"/>
                <a:ea typeface="黑体" panose="02010609060101010101" pitchFamily="49" charset="-122"/>
              </a:rPr>
              <a:t>|</a:t>
            </a:r>
            <a:r>
              <a:rPr lang="en-US" altLang="zh-CN" b="1" dirty="0" err="1">
                <a:solidFill>
                  <a:srgbClr val="0070C0"/>
                </a:solidFill>
                <a:latin typeface="+mn-lt"/>
                <a:ea typeface="黑体" panose="02010609060101010101" pitchFamily="49" charset="-122"/>
              </a:rPr>
              <a:t>l</a:t>
            </a:r>
            <a:r>
              <a:rPr lang="en-US" altLang="zh-CN" dirty="0" err="1">
                <a:latin typeface="+mn-lt"/>
                <a:ea typeface="黑体" panose="02010609060101010101" pitchFamily="49" charset="-122"/>
              </a:rPr>
              <a:t>|</a:t>
            </a:r>
            <a:r>
              <a:rPr lang="en-US" altLang="zh-CN" b="1" dirty="0" err="1">
                <a:solidFill>
                  <a:srgbClr val="0070C0"/>
                </a:solidFill>
                <a:latin typeface="+mn-lt"/>
                <a:ea typeface="黑体" panose="02010609060101010101" pitchFamily="49" charset="-122"/>
              </a:rPr>
              <a:t>L</a:t>
            </a:r>
            <a:r>
              <a:rPr lang="en-US" altLang="zh-CN" dirty="0">
                <a:latin typeface="+mn-lt"/>
                <a:ea typeface="黑体" panose="02010609060101010101" pitchFamily="49" charset="-122"/>
              </a:rPr>
              <a:t>]</a:t>
            </a:r>
            <a:r>
              <a:rPr lang="en-US" altLang="zh-CN" b="1" dirty="0">
                <a:solidFill>
                  <a:srgbClr val="0070C0"/>
                </a:solidFill>
                <a:latin typeface="+mn-lt"/>
                <a:ea typeface="黑体" panose="02010609060101010101" pitchFamily="49" charset="-122"/>
              </a:rPr>
              <a:t>type</a:t>
            </a:r>
          </a:p>
          <a:p>
            <a:pPr marL="514350" indent="-514350">
              <a:lnSpc>
                <a:spcPts val="3800"/>
              </a:lnSpc>
              <a:defRPr/>
            </a:pPr>
            <a:r>
              <a:rPr lang="en-US" altLang="zh-CN" b="1" dirty="0">
                <a:solidFill>
                  <a:srgbClr val="0070C0"/>
                </a:solidFill>
                <a:latin typeface="+mn-lt"/>
                <a:ea typeface="黑体" panose="02010609060101010101" pitchFamily="49" charset="-122"/>
              </a:rPr>
              <a:t>type</a:t>
            </a:r>
            <a:r>
              <a:rPr lang="zh-CN" altLang="en-US" dirty="0">
                <a:latin typeface="+mn-lt"/>
                <a:ea typeface="黑体" panose="02010609060101010101" pitchFamily="49" charset="-122"/>
              </a:rPr>
              <a:t>字段采用一个英文字母来表达数据类型与格式</a:t>
            </a:r>
            <a:r>
              <a:rPr lang="en-US" altLang="zh-CN" dirty="0">
                <a:latin typeface="+mn-lt"/>
                <a:ea typeface="黑体" panose="02010609060101010101" pitchFamily="49" charset="-122"/>
              </a:rPr>
              <a:t>:  </a:t>
            </a:r>
          </a:p>
          <a:p>
            <a:pPr marL="514350" indent="-514350">
              <a:lnSpc>
                <a:spcPts val="3800"/>
              </a:lnSpc>
              <a:defRPr/>
            </a:pPr>
            <a:r>
              <a:rPr lang="en-US" altLang="zh-CN" b="1" dirty="0">
                <a:solidFill>
                  <a:srgbClr val="FF0000"/>
                </a:solidFill>
                <a:latin typeface="+mn-lt"/>
                <a:ea typeface="黑体" panose="02010609060101010101" pitchFamily="49" charset="-122"/>
              </a:rPr>
              <a:t>d</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按十进制有符号整数形式输出</a:t>
            </a:r>
          </a:p>
          <a:p>
            <a:pPr marL="514350" indent="-514350">
              <a:lnSpc>
                <a:spcPts val="3800"/>
              </a:lnSpc>
              <a:defRPr/>
            </a:pPr>
            <a:r>
              <a:rPr lang="en-US" altLang="zh-CN" b="1" dirty="0" err="1">
                <a:solidFill>
                  <a:srgbClr val="FF0000"/>
                </a:solidFill>
                <a:latin typeface="+mn-lt"/>
                <a:ea typeface="黑体" panose="02010609060101010101" pitchFamily="49" charset="-122"/>
              </a:rPr>
              <a:t>i</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按十进制有符号整数形式输出</a:t>
            </a:r>
            <a:r>
              <a:rPr lang="en-US" altLang="zh-CN" dirty="0">
                <a:latin typeface="+mn-lt"/>
                <a:ea typeface="黑体" panose="02010609060101010101" pitchFamily="49" charset="-122"/>
              </a:rPr>
              <a:t>(</a:t>
            </a:r>
            <a:r>
              <a:rPr lang="zh-CN" altLang="en-US" dirty="0">
                <a:latin typeface="+mn-lt"/>
                <a:ea typeface="黑体" panose="02010609060101010101" pitchFamily="49" charset="-122"/>
              </a:rPr>
              <a:t>同</a:t>
            </a:r>
            <a:r>
              <a:rPr lang="en-US" altLang="zh-CN" dirty="0">
                <a:latin typeface="+mn-lt"/>
                <a:ea typeface="黑体" panose="02010609060101010101" pitchFamily="49" charset="-122"/>
              </a:rPr>
              <a:t>d</a:t>
            </a:r>
            <a:r>
              <a:rPr lang="zh-CN" altLang="en-US" dirty="0">
                <a:latin typeface="+mn-lt"/>
                <a:ea typeface="黑体" panose="02010609060101010101" pitchFamily="49" charset="-122"/>
              </a:rPr>
              <a:t>格式</a:t>
            </a:r>
            <a:r>
              <a:rPr lang="en-US" altLang="zh-CN" dirty="0">
                <a:latin typeface="+mn-lt"/>
                <a:ea typeface="黑体" panose="02010609060101010101" pitchFamily="49" charset="-122"/>
              </a:rPr>
              <a:t>)</a:t>
            </a:r>
            <a:endParaRPr lang="zh-CN" altLang="en-US" dirty="0">
              <a:latin typeface="+mn-lt"/>
              <a:ea typeface="黑体" panose="02010609060101010101" pitchFamily="49" charset="-122"/>
            </a:endParaRPr>
          </a:p>
          <a:p>
            <a:pPr marL="514350" indent="-514350">
              <a:lnSpc>
                <a:spcPts val="3800"/>
              </a:lnSpc>
              <a:defRPr/>
            </a:pPr>
            <a:r>
              <a:rPr lang="en-US" altLang="zh-CN" b="1" dirty="0">
                <a:solidFill>
                  <a:srgbClr val="FF0000"/>
                </a:solidFill>
                <a:latin typeface="+mn-lt"/>
                <a:ea typeface="黑体" panose="02010609060101010101" pitchFamily="49" charset="-122"/>
              </a:rPr>
              <a:t>u</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按十进制无符号数形式输出</a:t>
            </a:r>
            <a:r>
              <a:rPr lang="en-US" altLang="zh-CN" dirty="0">
                <a:latin typeface="+mn-lt"/>
                <a:ea typeface="黑体" panose="02010609060101010101" pitchFamily="49" charset="-122"/>
              </a:rPr>
              <a:t> </a:t>
            </a:r>
          </a:p>
          <a:p>
            <a:pPr marL="514350" indent="-514350">
              <a:lnSpc>
                <a:spcPts val="3800"/>
              </a:lnSpc>
              <a:defRPr/>
            </a:pPr>
            <a:r>
              <a:rPr lang="en-US" altLang="zh-CN" b="1" dirty="0">
                <a:solidFill>
                  <a:srgbClr val="FF0000"/>
                </a:solidFill>
                <a:latin typeface="+mn-lt"/>
                <a:ea typeface="黑体" panose="02010609060101010101" pitchFamily="49" charset="-122"/>
              </a:rPr>
              <a:t>o</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按八进制无符号数形式输出</a:t>
            </a:r>
          </a:p>
          <a:p>
            <a:pPr marL="514350" indent="-514350">
              <a:lnSpc>
                <a:spcPts val="3800"/>
              </a:lnSpc>
              <a:defRPr/>
            </a:pPr>
            <a:r>
              <a:rPr lang="en-US" altLang="zh-CN" b="1" dirty="0">
                <a:solidFill>
                  <a:srgbClr val="FF0000"/>
                </a:solidFill>
                <a:latin typeface="+mn-lt"/>
                <a:ea typeface="黑体" panose="02010609060101010101" pitchFamily="49" charset="-122"/>
              </a:rPr>
              <a:t>x</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按十六进制无符号数形式输出，输出时使用小写字母</a:t>
            </a:r>
            <a:r>
              <a:rPr lang="en-US" altLang="zh-CN" dirty="0">
                <a:latin typeface="+mn-lt"/>
                <a:ea typeface="黑体" panose="02010609060101010101" pitchFamily="49" charset="-122"/>
              </a:rPr>
              <a:t> (a, b, c, d, e, f)</a:t>
            </a:r>
            <a:endParaRPr lang="zh-CN" altLang="en-US" dirty="0">
              <a:latin typeface="+mn-lt"/>
              <a:ea typeface="黑体" panose="02010609060101010101" pitchFamily="49" charset="-122"/>
            </a:endParaRPr>
          </a:p>
          <a:p>
            <a:pPr marL="514350" indent="-514350">
              <a:lnSpc>
                <a:spcPts val="3800"/>
              </a:lnSpc>
              <a:defRPr/>
            </a:pPr>
            <a:r>
              <a:rPr lang="en-US" altLang="zh-CN" b="1" dirty="0">
                <a:solidFill>
                  <a:srgbClr val="FF0000"/>
                </a:solidFill>
                <a:latin typeface="+mn-lt"/>
                <a:ea typeface="黑体" panose="02010609060101010101" pitchFamily="49" charset="-122"/>
              </a:rPr>
              <a:t>X</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按十六进制无符号数形式输出，输出时使用大写字母</a:t>
            </a:r>
            <a:r>
              <a:rPr lang="en-US" altLang="zh-CN" dirty="0">
                <a:latin typeface="+mn-lt"/>
                <a:ea typeface="黑体" panose="02010609060101010101" pitchFamily="49" charset="-122"/>
              </a:rPr>
              <a:t>(A, B, C, D, E, F)</a:t>
            </a:r>
          </a:p>
        </p:txBody>
      </p:sp>
      <p:sp>
        <p:nvSpPr>
          <p:cNvPr id="4" name="Rectangle 2">
            <a:extLst>
              <a:ext uri="{FF2B5EF4-FFF2-40B4-BE49-F238E27FC236}">
                <a16:creationId xmlns:a16="http://schemas.microsoft.com/office/drawing/2014/main" id="{96C89F2B-9023-42D1-901F-A8BA6252DA07}"/>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42114046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16496" y="980728"/>
            <a:ext cx="9145016" cy="5434629"/>
          </a:xfrm>
          <a:prstGeom prst="rect">
            <a:avLst/>
          </a:prstGeom>
          <a:noFill/>
          <a:ln w="9525">
            <a:noFill/>
            <a:miter lim="800000"/>
            <a:headEnd/>
            <a:tailEnd/>
          </a:ln>
        </p:spPr>
        <p:txBody>
          <a:bodyPr wrap="square">
            <a:spAutoFit/>
          </a:bodyPr>
          <a:lstStyle/>
          <a:p>
            <a:pPr>
              <a:lnSpc>
                <a:spcPts val="3500"/>
              </a:lnSpc>
              <a:defRPr/>
            </a:pPr>
            <a:r>
              <a:rPr lang="en-US" altLang="zh-CN" b="1" dirty="0">
                <a:solidFill>
                  <a:srgbClr val="FF0000"/>
                </a:solidFill>
                <a:latin typeface="+mn-lt"/>
                <a:ea typeface="黑体" panose="02010609060101010101" pitchFamily="49" charset="-122"/>
              </a:rPr>
              <a:t>f</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按十进制小数形式输出浮点数，输出格式为</a:t>
            </a:r>
            <a:r>
              <a:rPr lang="en-US" altLang="zh-CN" dirty="0">
                <a:latin typeface="+mn-lt"/>
                <a:ea typeface="黑体" panose="02010609060101010101" pitchFamily="49" charset="-122"/>
              </a:rPr>
              <a:t>: </a:t>
            </a:r>
          </a:p>
          <a:p>
            <a:pPr>
              <a:lnSpc>
                <a:spcPts val="3500"/>
              </a:lnSpc>
              <a:defRPr/>
            </a:pP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ddd.dddddd</a:t>
            </a:r>
            <a:r>
              <a:rPr lang="zh-CN" altLang="en-US" b="1" dirty="0">
                <a:solidFill>
                  <a:srgbClr val="006600"/>
                </a:solidFill>
                <a:latin typeface="+mn-lt"/>
                <a:ea typeface="黑体" panose="02010609060101010101" pitchFamily="49" charset="-122"/>
              </a:rPr>
              <a:t>（默认输出</a:t>
            </a:r>
            <a:r>
              <a:rPr lang="en-US" altLang="zh-CN" b="1" dirty="0">
                <a:solidFill>
                  <a:srgbClr val="006600"/>
                </a:solidFill>
                <a:latin typeface="+mn-lt"/>
                <a:ea typeface="黑体" panose="02010609060101010101" pitchFamily="49" charset="-122"/>
              </a:rPr>
              <a:t>6</a:t>
            </a:r>
            <a:r>
              <a:rPr lang="zh-CN" altLang="en-US" b="1" dirty="0">
                <a:solidFill>
                  <a:srgbClr val="006600"/>
                </a:solidFill>
                <a:latin typeface="+mn-lt"/>
                <a:ea typeface="黑体" panose="02010609060101010101" pitchFamily="49" charset="-122"/>
              </a:rPr>
              <a:t>位小数）</a:t>
            </a:r>
            <a:endParaRPr lang="en-US" altLang="zh-CN" b="1" dirty="0">
              <a:solidFill>
                <a:srgbClr val="006600"/>
              </a:solidFill>
              <a:latin typeface="+mn-lt"/>
              <a:ea typeface="黑体" panose="02010609060101010101" pitchFamily="49" charset="-122"/>
            </a:endParaRPr>
          </a:p>
          <a:p>
            <a:pPr>
              <a:lnSpc>
                <a:spcPts val="3500"/>
              </a:lnSpc>
              <a:defRPr/>
            </a:pPr>
            <a:r>
              <a:rPr lang="en-US" altLang="zh-CN" b="1" dirty="0">
                <a:solidFill>
                  <a:srgbClr val="FF0000"/>
                </a:solidFill>
                <a:latin typeface="+mn-lt"/>
                <a:ea typeface="黑体" panose="02010609060101010101" pitchFamily="49" charset="-122"/>
              </a:rPr>
              <a:t>e</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按十进制指数形式输出浮点数，输出格式为：</a:t>
            </a:r>
            <a:endParaRPr lang="en-US" altLang="zh-CN" dirty="0">
              <a:latin typeface="+mn-lt"/>
              <a:ea typeface="黑体" panose="02010609060101010101" pitchFamily="49" charset="-122"/>
            </a:endParaRPr>
          </a:p>
          <a:p>
            <a:pPr>
              <a:lnSpc>
                <a:spcPts val="3500"/>
              </a:lnSpc>
              <a:defRPr/>
            </a:pP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d.dddde</a:t>
            </a:r>
            <a:r>
              <a:rPr lang="en-US" altLang="zh-CN" dirty="0">
                <a:latin typeface="+mn-lt"/>
                <a:ea typeface="黑体" panose="02010609060101010101" pitchFamily="49" charset="-122"/>
              </a:rPr>
              <a:t>[+/-]</a:t>
            </a:r>
            <a:r>
              <a:rPr lang="en-US" altLang="zh-CN" dirty="0" err="1">
                <a:latin typeface="+mn-lt"/>
                <a:ea typeface="黑体" panose="02010609060101010101" pitchFamily="49" charset="-122"/>
              </a:rPr>
              <a:t>ddd</a:t>
            </a:r>
            <a:r>
              <a:rPr lang="en-US" altLang="zh-CN" dirty="0">
                <a:latin typeface="+mn-lt"/>
                <a:ea typeface="黑体" panose="02010609060101010101" pitchFamily="49" charset="-122"/>
              </a:rPr>
              <a:t>,(e</a:t>
            </a:r>
            <a:r>
              <a:rPr lang="zh-CN" altLang="en-US" dirty="0">
                <a:latin typeface="+mn-lt"/>
                <a:ea typeface="黑体" panose="02010609060101010101" pitchFamily="49" charset="-122"/>
              </a:rPr>
              <a:t>后面是指数</a:t>
            </a:r>
            <a:r>
              <a:rPr lang="en-US" altLang="zh-CN" dirty="0">
                <a:latin typeface="+mn-lt"/>
                <a:ea typeface="黑体" panose="02010609060101010101" pitchFamily="49" charset="-122"/>
              </a:rPr>
              <a:t>)</a:t>
            </a:r>
            <a:endParaRPr lang="zh-CN" altLang="en-US" dirty="0">
              <a:latin typeface="+mn-lt"/>
              <a:ea typeface="黑体" panose="02010609060101010101" pitchFamily="49" charset="-122"/>
            </a:endParaRPr>
          </a:p>
          <a:p>
            <a:pPr>
              <a:lnSpc>
                <a:spcPts val="3500"/>
              </a:lnSpc>
              <a:defRPr/>
            </a:pPr>
            <a:r>
              <a:rPr lang="en-US" altLang="zh-CN" b="1" dirty="0">
                <a:solidFill>
                  <a:srgbClr val="FF0000"/>
                </a:solidFill>
                <a:latin typeface="+mn-lt"/>
                <a:ea typeface="黑体" panose="02010609060101010101" pitchFamily="49" charset="-122"/>
              </a:rPr>
              <a:t>E</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按十进制指数形式输出浮点数，输出格式为：</a:t>
            </a:r>
            <a:endParaRPr lang="en-US" altLang="zh-CN" dirty="0">
              <a:latin typeface="+mn-lt"/>
              <a:ea typeface="黑体" panose="02010609060101010101" pitchFamily="49" charset="-122"/>
            </a:endParaRPr>
          </a:p>
          <a:p>
            <a:pPr>
              <a:lnSpc>
                <a:spcPts val="3500"/>
              </a:lnSpc>
              <a:defRPr/>
            </a:pP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d.ddddE</a:t>
            </a:r>
            <a:r>
              <a:rPr lang="en-US" altLang="zh-CN" dirty="0">
                <a:latin typeface="+mn-lt"/>
                <a:ea typeface="黑体" panose="02010609060101010101" pitchFamily="49" charset="-122"/>
              </a:rPr>
              <a:t>[+/-]</a:t>
            </a:r>
            <a:r>
              <a:rPr lang="en-US" altLang="zh-CN" dirty="0" err="1">
                <a:latin typeface="+mn-lt"/>
                <a:ea typeface="黑体" panose="02010609060101010101" pitchFamily="49" charset="-122"/>
              </a:rPr>
              <a:t>ddd</a:t>
            </a:r>
            <a:r>
              <a:rPr lang="en-US" altLang="zh-CN" dirty="0">
                <a:latin typeface="+mn-lt"/>
                <a:ea typeface="黑体" panose="02010609060101010101" pitchFamily="49" charset="-122"/>
              </a:rPr>
              <a:t>,(E</a:t>
            </a:r>
            <a:r>
              <a:rPr lang="zh-CN" altLang="en-US" dirty="0">
                <a:latin typeface="+mn-lt"/>
                <a:ea typeface="黑体" panose="02010609060101010101" pitchFamily="49" charset="-122"/>
              </a:rPr>
              <a:t>后面是指数</a:t>
            </a:r>
            <a:r>
              <a:rPr lang="en-US" altLang="zh-CN" dirty="0">
                <a:latin typeface="+mn-lt"/>
                <a:ea typeface="黑体" panose="02010609060101010101" pitchFamily="49" charset="-122"/>
              </a:rPr>
              <a:t>)</a:t>
            </a:r>
            <a:endParaRPr lang="zh-CN" altLang="en-US" dirty="0">
              <a:latin typeface="+mn-lt"/>
              <a:ea typeface="黑体" panose="02010609060101010101" pitchFamily="49" charset="-122"/>
            </a:endParaRPr>
          </a:p>
          <a:p>
            <a:pPr>
              <a:lnSpc>
                <a:spcPts val="3500"/>
              </a:lnSpc>
              <a:defRPr/>
            </a:pPr>
            <a:r>
              <a:rPr lang="en-US" altLang="zh-CN" dirty="0">
                <a:latin typeface="+mn-lt"/>
                <a:ea typeface="黑体" panose="02010609060101010101" pitchFamily="49" charset="-122"/>
              </a:rPr>
              <a:t>   </a:t>
            </a:r>
            <a:r>
              <a:rPr lang="zh-CN" altLang="en-US" dirty="0">
                <a:latin typeface="+mn-lt"/>
                <a:ea typeface="黑体" panose="02010609060101010101" pitchFamily="49" charset="-122"/>
              </a:rPr>
              <a:t> </a:t>
            </a:r>
            <a:r>
              <a:rPr lang="zh-CN" altLang="en-US" dirty="0">
                <a:solidFill>
                  <a:srgbClr val="006600"/>
                </a:solidFill>
                <a:latin typeface="+mn-lt"/>
                <a:ea typeface="黑体" panose="02010609060101010101" pitchFamily="49" charset="-122"/>
              </a:rPr>
              <a:t>用</a:t>
            </a:r>
            <a:r>
              <a:rPr lang="en-US" altLang="zh-CN" dirty="0">
                <a:solidFill>
                  <a:srgbClr val="006600"/>
                </a:solidFill>
                <a:latin typeface="+mn-lt"/>
                <a:ea typeface="黑体" panose="02010609060101010101" pitchFamily="49" charset="-122"/>
              </a:rPr>
              <a:t>e</a:t>
            </a:r>
            <a:r>
              <a:rPr lang="zh-CN" altLang="en-US" dirty="0">
                <a:solidFill>
                  <a:srgbClr val="006600"/>
                </a:solidFill>
                <a:latin typeface="+mn-lt"/>
                <a:ea typeface="黑体" panose="02010609060101010101" pitchFamily="49" charset="-122"/>
              </a:rPr>
              <a:t>和</a:t>
            </a:r>
            <a:r>
              <a:rPr lang="en-US" altLang="zh-CN" dirty="0">
                <a:solidFill>
                  <a:srgbClr val="006600"/>
                </a:solidFill>
                <a:latin typeface="+mn-lt"/>
                <a:ea typeface="黑体" panose="02010609060101010101" pitchFamily="49" charset="-122"/>
              </a:rPr>
              <a:t>E</a:t>
            </a:r>
            <a:r>
              <a:rPr lang="zh-CN" altLang="en-US" dirty="0">
                <a:solidFill>
                  <a:srgbClr val="006600"/>
                </a:solidFill>
                <a:latin typeface="+mn-lt"/>
                <a:ea typeface="黑体" panose="02010609060101010101" pitchFamily="49" charset="-122"/>
              </a:rPr>
              <a:t>格式输出浮点数时，输出的是科学记数法形式，即小数点前面的整数部分固定为</a:t>
            </a:r>
            <a:r>
              <a:rPr lang="en-US" altLang="zh-CN" dirty="0">
                <a:solidFill>
                  <a:srgbClr val="006600"/>
                </a:solidFill>
                <a:latin typeface="+mn-lt"/>
                <a:ea typeface="黑体" panose="02010609060101010101" pitchFamily="49" charset="-122"/>
              </a:rPr>
              <a:t>1</a:t>
            </a:r>
            <a:r>
              <a:rPr lang="zh-CN" altLang="en-US" dirty="0">
                <a:solidFill>
                  <a:srgbClr val="006600"/>
                </a:solidFill>
                <a:latin typeface="+mn-lt"/>
                <a:ea typeface="黑体" panose="02010609060101010101" pitchFamily="49" charset="-122"/>
              </a:rPr>
              <a:t>位整数</a:t>
            </a:r>
            <a:r>
              <a:rPr lang="zh-CN" altLang="en-US" dirty="0">
                <a:latin typeface="+mn-lt"/>
                <a:ea typeface="黑体" panose="02010609060101010101" pitchFamily="49" charset="-122"/>
              </a:rPr>
              <a:t>。</a:t>
            </a:r>
          </a:p>
          <a:p>
            <a:pPr>
              <a:lnSpc>
                <a:spcPts val="3500"/>
              </a:lnSpc>
              <a:defRPr/>
            </a:pPr>
            <a:r>
              <a:rPr lang="en-US" altLang="zh-CN" b="1" dirty="0">
                <a:solidFill>
                  <a:srgbClr val="FF0000"/>
                </a:solidFill>
                <a:latin typeface="+mn-lt"/>
                <a:ea typeface="黑体" panose="02010609060101010101" pitchFamily="49" charset="-122"/>
              </a:rPr>
              <a:t>g</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按十进制形式输出浮点数，自动选择</a:t>
            </a:r>
            <a:r>
              <a:rPr lang="en-US" altLang="zh-CN" dirty="0">
                <a:latin typeface="+mn-lt"/>
                <a:ea typeface="黑体" panose="02010609060101010101" pitchFamily="49" charset="-122"/>
              </a:rPr>
              <a:t>f</a:t>
            </a:r>
            <a:r>
              <a:rPr lang="zh-CN" altLang="en-US" dirty="0">
                <a:latin typeface="+mn-lt"/>
                <a:ea typeface="黑体" panose="02010609060101010101" pitchFamily="49" charset="-122"/>
              </a:rPr>
              <a:t>或</a:t>
            </a:r>
            <a:r>
              <a:rPr lang="en-US" altLang="zh-CN" dirty="0">
                <a:latin typeface="+mn-lt"/>
                <a:ea typeface="黑体" panose="02010609060101010101" pitchFamily="49" charset="-122"/>
              </a:rPr>
              <a:t>e</a:t>
            </a:r>
            <a:r>
              <a:rPr lang="zh-CN" altLang="en-US" dirty="0">
                <a:latin typeface="+mn-lt"/>
                <a:ea typeface="黑体" panose="02010609060101010101" pitchFamily="49" charset="-122"/>
              </a:rPr>
              <a:t>格式中，输出长度小的格式输出；</a:t>
            </a:r>
            <a:r>
              <a:rPr lang="en-US" altLang="zh-CN" dirty="0">
                <a:latin typeface="+mn-lt"/>
                <a:ea typeface="黑体" panose="02010609060101010101" pitchFamily="49" charset="-122"/>
              </a:rPr>
              <a:t>g</a:t>
            </a:r>
            <a:r>
              <a:rPr lang="zh-CN" altLang="en-US" dirty="0">
                <a:latin typeface="+mn-lt"/>
                <a:ea typeface="黑体" panose="02010609060101010101" pitchFamily="49" charset="-122"/>
              </a:rPr>
              <a:t>格式不输出无用的</a:t>
            </a:r>
            <a:r>
              <a:rPr lang="en-US" altLang="zh-CN" dirty="0">
                <a:latin typeface="+mn-lt"/>
                <a:ea typeface="黑体" panose="02010609060101010101" pitchFamily="49" charset="-122"/>
              </a:rPr>
              <a:t>0</a:t>
            </a:r>
            <a:r>
              <a:rPr lang="zh-CN" altLang="en-US" dirty="0">
                <a:latin typeface="+mn-lt"/>
                <a:ea typeface="黑体" panose="02010609060101010101" pitchFamily="49" charset="-122"/>
              </a:rPr>
              <a:t>。</a:t>
            </a:r>
          </a:p>
          <a:p>
            <a:pPr>
              <a:lnSpc>
                <a:spcPts val="3500"/>
              </a:lnSpc>
              <a:defRPr/>
            </a:pPr>
            <a:r>
              <a:rPr lang="en-US" altLang="zh-CN" b="1" dirty="0">
                <a:solidFill>
                  <a:srgbClr val="FF0000"/>
                </a:solidFill>
                <a:latin typeface="+mn-lt"/>
                <a:ea typeface="黑体" panose="02010609060101010101" pitchFamily="49" charset="-122"/>
              </a:rPr>
              <a:t>G</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按十进制形式输出浮点数，自动选择</a:t>
            </a:r>
            <a:r>
              <a:rPr lang="en-US" altLang="zh-CN" dirty="0">
                <a:latin typeface="+mn-lt"/>
                <a:ea typeface="黑体" panose="02010609060101010101" pitchFamily="49" charset="-122"/>
              </a:rPr>
              <a:t>f</a:t>
            </a:r>
            <a:r>
              <a:rPr lang="zh-CN" altLang="en-US" dirty="0">
                <a:latin typeface="+mn-lt"/>
                <a:ea typeface="黑体" panose="02010609060101010101" pitchFamily="49" charset="-122"/>
              </a:rPr>
              <a:t>或</a:t>
            </a:r>
            <a:r>
              <a:rPr lang="en-US" altLang="zh-CN" dirty="0">
                <a:latin typeface="+mn-lt"/>
                <a:ea typeface="黑体" panose="02010609060101010101" pitchFamily="49" charset="-122"/>
              </a:rPr>
              <a:t>E</a:t>
            </a:r>
            <a:r>
              <a:rPr lang="zh-CN" altLang="en-US" dirty="0">
                <a:latin typeface="+mn-lt"/>
                <a:ea typeface="黑体" panose="02010609060101010101" pitchFamily="49" charset="-122"/>
              </a:rPr>
              <a:t>格式中，输出长度小的格式输出；</a:t>
            </a:r>
            <a:r>
              <a:rPr lang="en-US" altLang="zh-CN" dirty="0">
                <a:latin typeface="+mn-lt"/>
                <a:ea typeface="黑体" panose="02010609060101010101" pitchFamily="49" charset="-122"/>
              </a:rPr>
              <a:t>G</a:t>
            </a:r>
            <a:r>
              <a:rPr lang="zh-CN" altLang="en-US" dirty="0">
                <a:latin typeface="+mn-lt"/>
                <a:ea typeface="黑体" panose="02010609060101010101" pitchFamily="49" charset="-122"/>
              </a:rPr>
              <a:t>格式不输出无用的</a:t>
            </a:r>
            <a:r>
              <a:rPr lang="en-US" altLang="zh-CN" dirty="0">
                <a:latin typeface="+mn-lt"/>
                <a:ea typeface="黑体" panose="02010609060101010101" pitchFamily="49" charset="-122"/>
              </a:rPr>
              <a:t>0</a:t>
            </a:r>
            <a:r>
              <a:rPr lang="zh-CN" altLang="en-US" dirty="0">
                <a:latin typeface="+mn-lt"/>
                <a:ea typeface="黑体" panose="02010609060101010101" pitchFamily="49" charset="-122"/>
              </a:rPr>
              <a:t>。</a:t>
            </a:r>
            <a:endParaRPr lang="en-US" altLang="zh-CN" dirty="0">
              <a:latin typeface="+mn-lt"/>
              <a:ea typeface="黑体" panose="02010609060101010101" pitchFamily="49" charset="-122"/>
            </a:endParaRPr>
          </a:p>
        </p:txBody>
      </p:sp>
      <p:sp>
        <p:nvSpPr>
          <p:cNvPr id="4" name="Rectangle 2">
            <a:extLst>
              <a:ext uri="{FF2B5EF4-FFF2-40B4-BE49-F238E27FC236}">
                <a16:creationId xmlns:a16="http://schemas.microsoft.com/office/drawing/2014/main" id="{C456CC12-27CD-4B7C-BA9F-048923645C86}"/>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6862279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16496" y="1052736"/>
            <a:ext cx="8860854" cy="4708302"/>
          </a:xfrm>
          <a:prstGeom prst="rect">
            <a:avLst/>
          </a:prstGeom>
          <a:noFill/>
          <a:ln w="9525">
            <a:noFill/>
            <a:miter lim="800000"/>
            <a:headEnd/>
            <a:tailEnd/>
          </a:ln>
        </p:spPr>
        <p:txBody>
          <a:bodyPr wrap="square">
            <a:spAutoFit/>
          </a:bodyPr>
          <a:lstStyle/>
          <a:p>
            <a:pPr>
              <a:defRPr/>
            </a:pPr>
            <a:r>
              <a:rPr lang="en-US" altLang="zh-CN" sz="2700" b="1" dirty="0">
                <a:solidFill>
                  <a:srgbClr val="FF0000"/>
                </a:solidFill>
                <a:latin typeface="+mn-lt"/>
                <a:ea typeface="黑体" pitchFamily="49" charset="-122"/>
              </a:rPr>
              <a:t>c</a:t>
            </a:r>
            <a:r>
              <a:rPr lang="en-US" altLang="zh-CN" sz="2700" dirty="0">
                <a:latin typeface="+mn-lt"/>
                <a:ea typeface="黑体" pitchFamily="49" charset="-122"/>
              </a:rPr>
              <a:t>  </a:t>
            </a:r>
            <a:r>
              <a:rPr lang="zh-CN" altLang="en-US" sz="2700" dirty="0">
                <a:latin typeface="+mn-lt"/>
                <a:ea typeface="黑体" pitchFamily="49" charset="-122"/>
              </a:rPr>
              <a:t>输出单个字符</a:t>
            </a:r>
          </a:p>
          <a:p>
            <a:pPr>
              <a:defRPr/>
            </a:pPr>
            <a:r>
              <a:rPr lang="en-US" altLang="zh-CN" sz="2700" b="1" dirty="0">
                <a:solidFill>
                  <a:srgbClr val="FF0000"/>
                </a:solidFill>
                <a:latin typeface="+mn-lt"/>
                <a:ea typeface="黑体" pitchFamily="49" charset="-122"/>
              </a:rPr>
              <a:t>s</a:t>
            </a:r>
            <a:r>
              <a:rPr lang="en-US" altLang="zh-CN" sz="2700" dirty="0">
                <a:latin typeface="+mn-lt"/>
                <a:ea typeface="黑体" pitchFamily="49" charset="-122"/>
              </a:rPr>
              <a:t>  </a:t>
            </a:r>
            <a:r>
              <a:rPr lang="zh-CN" altLang="en-US" sz="2700" dirty="0">
                <a:latin typeface="+mn-lt"/>
                <a:ea typeface="黑体" pitchFamily="49" charset="-122"/>
              </a:rPr>
              <a:t>输出字符串</a:t>
            </a:r>
          </a:p>
          <a:p>
            <a:pPr>
              <a:defRPr/>
            </a:pPr>
            <a:r>
              <a:rPr lang="en-US" altLang="zh-CN" sz="2700" b="1" dirty="0">
                <a:solidFill>
                  <a:srgbClr val="FF0000"/>
                </a:solidFill>
                <a:latin typeface="+mn-lt"/>
                <a:ea typeface="黑体" pitchFamily="49" charset="-122"/>
              </a:rPr>
              <a:t>p</a:t>
            </a:r>
            <a:r>
              <a:rPr lang="en-US" altLang="zh-CN" sz="2700" dirty="0">
                <a:latin typeface="+mn-lt"/>
                <a:ea typeface="黑体" pitchFamily="49" charset="-122"/>
              </a:rPr>
              <a:t>  </a:t>
            </a:r>
            <a:r>
              <a:rPr lang="zh-CN" altLang="en-US" sz="2700" dirty="0">
                <a:latin typeface="+mn-lt"/>
                <a:ea typeface="黑体" pitchFamily="49" charset="-122"/>
              </a:rPr>
              <a:t>输出</a:t>
            </a:r>
            <a:r>
              <a:rPr lang="en-US" altLang="zh-CN" sz="2700" dirty="0">
                <a:latin typeface="+mn-lt"/>
                <a:ea typeface="黑体" pitchFamily="49" charset="-122"/>
              </a:rPr>
              <a:t>void</a:t>
            </a:r>
            <a:r>
              <a:rPr lang="zh-CN" altLang="en-US" sz="2700" dirty="0">
                <a:latin typeface="+mn-lt"/>
                <a:ea typeface="黑体" pitchFamily="49" charset="-122"/>
              </a:rPr>
              <a:t>指针，输出格式是：</a:t>
            </a:r>
            <a:r>
              <a:rPr lang="en-US" altLang="zh-CN" sz="2700" dirty="0">
                <a:latin typeface="+mn-lt"/>
                <a:ea typeface="黑体" pitchFamily="49" charset="-122"/>
              </a:rPr>
              <a:t>WIN32</a:t>
            </a:r>
            <a:r>
              <a:rPr lang="zh-CN" altLang="en-US" sz="2700" dirty="0">
                <a:latin typeface="+mn-lt"/>
                <a:ea typeface="黑体" pitchFamily="49" charset="-122"/>
              </a:rPr>
              <a:t>编程模式，只有</a:t>
            </a:r>
            <a:r>
              <a:rPr lang="en-US" altLang="zh-CN" sz="2700" dirty="0">
                <a:latin typeface="+mn-lt"/>
                <a:ea typeface="黑体" pitchFamily="49" charset="-122"/>
              </a:rPr>
              <a:t>XXXXXXXX</a:t>
            </a:r>
            <a:r>
              <a:rPr lang="zh-CN" altLang="en-US" sz="2700" dirty="0">
                <a:latin typeface="+mn-lt"/>
                <a:ea typeface="黑体" pitchFamily="49" charset="-122"/>
              </a:rPr>
              <a:t>一种格式</a:t>
            </a:r>
          </a:p>
          <a:p>
            <a:pPr>
              <a:defRPr/>
            </a:pPr>
            <a:r>
              <a:rPr lang="en-US" altLang="zh-CN" sz="2700" b="1" dirty="0">
                <a:solidFill>
                  <a:srgbClr val="FF0000"/>
                </a:solidFill>
                <a:latin typeface="+mn-lt"/>
                <a:ea typeface="黑体" pitchFamily="49" charset="-122"/>
              </a:rPr>
              <a:t>%</a:t>
            </a:r>
            <a:r>
              <a:rPr lang="en-US" altLang="zh-CN" sz="2700" dirty="0">
                <a:latin typeface="+mn-lt"/>
                <a:ea typeface="黑体" pitchFamily="49" charset="-122"/>
              </a:rPr>
              <a:t>  </a:t>
            </a:r>
            <a:r>
              <a:rPr lang="zh-CN" altLang="en-US" sz="2700" dirty="0">
                <a:latin typeface="+mn-lt"/>
                <a:ea typeface="黑体" pitchFamily="49" charset="-122"/>
              </a:rPr>
              <a:t>输出字符</a:t>
            </a:r>
            <a:r>
              <a:rPr lang="en-US" altLang="zh-CN" sz="2700" dirty="0">
                <a:latin typeface="+mn-lt"/>
                <a:ea typeface="黑体" pitchFamily="49" charset="-122"/>
              </a:rPr>
              <a:t>%</a:t>
            </a:r>
            <a:r>
              <a:rPr lang="zh-CN" altLang="en-US" sz="2700" dirty="0">
                <a:latin typeface="+mn-lt"/>
                <a:ea typeface="黑体" pitchFamily="49" charset="-122"/>
              </a:rPr>
              <a:t>（</a:t>
            </a:r>
            <a:r>
              <a:rPr lang="en-US" altLang="zh-CN" sz="2700" b="1" dirty="0">
                <a:solidFill>
                  <a:srgbClr val="006600"/>
                </a:solidFill>
                <a:latin typeface="+mn-lt"/>
                <a:ea typeface="黑体" pitchFamily="49" charset="-122"/>
              </a:rPr>
              <a:t>%</a:t>
            </a:r>
            <a:r>
              <a:rPr lang="zh-CN" altLang="en-US" sz="2700" b="1" dirty="0">
                <a:solidFill>
                  <a:srgbClr val="006600"/>
                </a:solidFill>
                <a:latin typeface="+mn-lt"/>
                <a:ea typeface="黑体" pitchFamily="49" charset="-122"/>
              </a:rPr>
              <a:t>用于引导格式控制符，在格式串中输出</a:t>
            </a:r>
            <a:r>
              <a:rPr lang="en-US" altLang="zh-CN" sz="2700" b="1" dirty="0">
                <a:solidFill>
                  <a:srgbClr val="006600"/>
                </a:solidFill>
                <a:latin typeface="+mn-lt"/>
                <a:ea typeface="黑体" pitchFamily="49" charset="-122"/>
              </a:rPr>
              <a:t>%</a:t>
            </a:r>
            <a:r>
              <a:rPr lang="zh-CN" altLang="en-US" sz="2700" b="1" dirty="0">
                <a:solidFill>
                  <a:srgbClr val="006600"/>
                </a:solidFill>
                <a:latin typeface="+mn-lt"/>
                <a:ea typeface="黑体" pitchFamily="49" charset="-122"/>
              </a:rPr>
              <a:t>号时，必须采用格式</a:t>
            </a:r>
            <a:r>
              <a:rPr lang="en-US" altLang="zh-CN" sz="2700" b="1" dirty="0">
                <a:solidFill>
                  <a:srgbClr val="006600"/>
                </a:solidFill>
                <a:latin typeface="+mn-lt"/>
                <a:ea typeface="黑体" pitchFamily="49" charset="-122"/>
              </a:rPr>
              <a:t>%%</a:t>
            </a:r>
            <a:r>
              <a:rPr lang="zh-CN" altLang="en-US" sz="2700" dirty="0">
                <a:latin typeface="+mn-lt"/>
                <a:ea typeface="黑体" pitchFamily="49" charset="-122"/>
              </a:rPr>
              <a:t>）</a:t>
            </a:r>
            <a:endParaRPr lang="en-US" altLang="zh-CN" sz="2700" dirty="0">
              <a:latin typeface="+mn-lt"/>
              <a:ea typeface="黑体" pitchFamily="49" charset="-122"/>
            </a:endParaRPr>
          </a:p>
          <a:p>
            <a:pPr>
              <a:defRPr/>
            </a:pPr>
            <a:endParaRPr lang="zh-CN" altLang="en-US" sz="2700" dirty="0">
              <a:latin typeface="+mn-lt"/>
              <a:ea typeface="黑体" pitchFamily="49" charset="-122"/>
            </a:endParaRPr>
          </a:p>
          <a:p>
            <a:pPr>
              <a:defRPr/>
            </a:pPr>
            <a:r>
              <a:rPr lang="zh-CN" altLang="en-US" sz="2700" b="1" dirty="0">
                <a:solidFill>
                  <a:srgbClr val="CC3300"/>
                </a:solidFill>
                <a:latin typeface="+mn-lt"/>
                <a:ea typeface="黑体" pitchFamily="49" charset="-122"/>
              </a:rPr>
              <a:t>前缀修饰符</a:t>
            </a:r>
            <a:r>
              <a:rPr lang="zh-CN" altLang="en-US" sz="2700" dirty="0">
                <a:latin typeface="+mn-lt"/>
                <a:ea typeface="黑体" pitchFamily="49" charset="-122"/>
              </a:rPr>
              <a:t>：</a:t>
            </a:r>
            <a:endParaRPr lang="en-US" altLang="zh-CN" sz="2700" dirty="0">
              <a:latin typeface="+mn-lt"/>
              <a:ea typeface="黑体" pitchFamily="49" charset="-122"/>
            </a:endParaRPr>
          </a:p>
          <a:p>
            <a:pPr>
              <a:defRPr/>
            </a:pPr>
            <a:r>
              <a:rPr lang="en-US" altLang="zh-CN" sz="2700" b="1" dirty="0">
                <a:solidFill>
                  <a:srgbClr val="0070C0"/>
                </a:solidFill>
                <a:latin typeface="+mn-lt"/>
                <a:ea typeface="黑体" pitchFamily="49" charset="-122"/>
              </a:rPr>
              <a:t>L</a:t>
            </a:r>
            <a:r>
              <a:rPr lang="en-US" altLang="zh-CN" sz="2700" dirty="0">
                <a:latin typeface="+mn-lt"/>
                <a:ea typeface="黑体" pitchFamily="49" charset="-122"/>
              </a:rPr>
              <a:t>: </a:t>
            </a:r>
            <a:r>
              <a:rPr lang="zh-CN" altLang="en-US" sz="2700" dirty="0">
                <a:latin typeface="+mn-lt"/>
                <a:ea typeface="黑体" pitchFamily="49" charset="-122"/>
              </a:rPr>
              <a:t>输出</a:t>
            </a:r>
            <a:r>
              <a:rPr lang="en-US" altLang="zh-CN" sz="2700" dirty="0">
                <a:latin typeface="+mn-lt"/>
                <a:ea typeface="黑体" pitchFamily="49" charset="-122"/>
              </a:rPr>
              <a:t>long double</a:t>
            </a:r>
            <a:r>
              <a:rPr lang="zh-CN" altLang="en-US" sz="2700" dirty="0">
                <a:latin typeface="+mn-lt"/>
                <a:ea typeface="黑体" pitchFamily="49" charset="-122"/>
              </a:rPr>
              <a:t>类型表达式</a:t>
            </a:r>
            <a:r>
              <a:rPr lang="zh-CN" altLang="en-US" sz="2700" b="1" dirty="0">
                <a:solidFill>
                  <a:srgbClr val="FF0000"/>
                </a:solidFill>
                <a:latin typeface="+mn-lt"/>
                <a:ea typeface="黑体" pitchFamily="49" charset="-122"/>
              </a:rPr>
              <a:t>必加</a:t>
            </a:r>
            <a:endParaRPr lang="en-US" altLang="zh-CN" sz="2700" b="1" dirty="0">
              <a:solidFill>
                <a:srgbClr val="FF0000"/>
              </a:solidFill>
              <a:latin typeface="+mn-lt"/>
              <a:ea typeface="黑体" pitchFamily="49" charset="-122"/>
            </a:endParaRPr>
          </a:p>
          <a:p>
            <a:pPr>
              <a:defRPr/>
            </a:pPr>
            <a:r>
              <a:rPr lang="en-US" altLang="zh-CN" sz="2700" b="1" dirty="0">
                <a:solidFill>
                  <a:srgbClr val="0070C0"/>
                </a:solidFill>
                <a:latin typeface="+mn-lt"/>
                <a:ea typeface="黑体" pitchFamily="49" charset="-122"/>
              </a:rPr>
              <a:t>l</a:t>
            </a:r>
            <a:r>
              <a:rPr lang="en-US" altLang="zh-CN" sz="2700" dirty="0">
                <a:latin typeface="+mn-lt"/>
                <a:ea typeface="黑体" pitchFamily="49" charset="-122"/>
              </a:rPr>
              <a:t>: </a:t>
            </a:r>
            <a:r>
              <a:rPr lang="zh-CN" altLang="en-US" sz="2700" dirty="0">
                <a:latin typeface="+mn-lt"/>
                <a:ea typeface="黑体" pitchFamily="49" charset="-122"/>
              </a:rPr>
              <a:t>输出长整型表达式</a:t>
            </a:r>
            <a:r>
              <a:rPr lang="zh-CN" altLang="en-US" sz="2700" b="1" dirty="0">
                <a:solidFill>
                  <a:srgbClr val="FF0000"/>
                </a:solidFill>
                <a:latin typeface="+mn-lt"/>
                <a:ea typeface="黑体" pitchFamily="49" charset="-122"/>
              </a:rPr>
              <a:t>必加</a:t>
            </a:r>
            <a:endParaRPr lang="en-US" altLang="zh-CN" sz="2700" dirty="0">
              <a:latin typeface="+mn-lt"/>
              <a:ea typeface="黑体" pitchFamily="49" charset="-122"/>
            </a:endParaRPr>
          </a:p>
          <a:p>
            <a:pPr>
              <a:defRPr/>
            </a:pPr>
            <a:r>
              <a:rPr lang="en-US" altLang="zh-CN" sz="2700" b="1" dirty="0">
                <a:solidFill>
                  <a:srgbClr val="0070C0"/>
                </a:solidFill>
                <a:latin typeface="+mn-lt"/>
                <a:ea typeface="黑体" pitchFamily="49" charset="-122"/>
              </a:rPr>
              <a:t>h</a:t>
            </a:r>
            <a:r>
              <a:rPr lang="en-US" altLang="zh-CN" sz="2700" dirty="0">
                <a:latin typeface="+mn-lt"/>
                <a:ea typeface="黑体" pitchFamily="49" charset="-122"/>
              </a:rPr>
              <a:t>: </a:t>
            </a:r>
            <a:r>
              <a:rPr lang="zh-CN" altLang="en-US" sz="2700" dirty="0">
                <a:latin typeface="+mn-lt"/>
                <a:ea typeface="黑体" pitchFamily="49" charset="-122"/>
              </a:rPr>
              <a:t>输出短整型表达式</a:t>
            </a:r>
            <a:r>
              <a:rPr lang="zh-CN" altLang="en-US" sz="2700" b="1" dirty="0">
                <a:solidFill>
                  <a:srgbClr val="FF0000"/>
                </a:solidFill>
                <a:latin typeface="+mn-lt"/>
                <a:ea typeface="黑体" pitchFamily="49" charset="-122"/>
              </a:rPr>
              <a:t>必加</a:t>
            </a:r>
            <a:endParaRPr lang="en-US" altLang="zh-CN" sz="2700" dirty="0">
              <a:latin typeface="+mn-lt"/>
              <a:ea typeface="黑体" pitchFamily="49" charset="-122"/>
            </a:endParaRPr>
          </a:p>
        </p:txBody>
      </p:sp>
      <p:sp>
        <p:nvSpPr>
          <p:cNvPr id="4" name="Rectangle 2">
            <a:extLst>
              <a:ext uri="{FF2B5EF4-FFF2-40B4-BE49-F238E27FC236}">
                <a16:creationId xmlns:a16="http://schemas.microsoft.com/office/drawing/2014/main" id="{4BD681EA-02DC-4BA6-A161-C6D27D11A504}"/>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111164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页脚占位符 4">
            <a:extLst>
              <a:ext uri="{FF2B5EF4-FFF2-40B4-BE49-F238E27FC236}">
                <a16:creationId xmlns:a16="http://schemas.microsoft.com/office/drawing/2014/main" id="{6F44DB6B-AAAA-45F5-8308-29537849F0D2}"/>
              </a:ext>
            </a:extLst>
          </p:cNvPr>
          <p:cNvSpPr>
            <a:spLocks noGrp="1"/>
          </p:cNvSpPr>
          <p:nvPr>
            <p:ph type="ftr" sz="quarter" idx="10"/>
          </p:nvPr>
        </p:nvSpPr>
        <p:spPr/>
        <p:txBody>
          <a:bodyPr/>
          <a:lstStyle/>
          <a:p>
            <a:fld id="{4DA4D7EF-260F-44B4-8090-FFF9B944E68D}" type="slidenum">
              <a:rPr lang="en-US" altLang="ko-KR"/>
              <a:pPr/>
              <a:t>11</a:t>
            </a:fld>
            <a:endParaRPr lang="en-US" altLang="ko-KR"/>
          </a:p>
        </p:txBody>
      </p:sp>
      <p:sp>
        <p:nvSpPr>
          <p:cNvPr id="412674" name="Rectangle 2">
            <a:extLst>
              <a:ext uri="{FF2B5EF4-FFF2-40B4-BE49-F238E27FC236}">
                <a16:creationId xmlns:a16="http://schemas.microsoft.com/office/drawing/2014/main" id="{C0C78919-435E-417A-9094-212480C76973}"/>
              </a:ext>
            </a:extLst>
          </p:cNvPr>
          <p:cNvSpPr>
            <a:spLocks noGrp="1" noChangeArrowheads="1"/>
          </p:cNvSpPr>
          <p:nvPr>
            <p:ph type="title"/>
          </p:nvPr>
        </p:nvSpPr>
        <p:spPr>
          <a:xfrm>
            <a:off x="200472" y="188640"/>
            <a:ext cx="8352928" cy="648072"/>
          </a:xfrm>
        </p:spPr>
        <p:txBody>
          <a:bodyPr/>
          <a:lstStyle/>
          <a:p>
            <a:r>
              <a:rPr lang="zh-CN" altLang="en-US" sz="4000" dirty="0"/>
              <a:t>定义变量</a:t>
            </a:r>
          </a:p>
        </p:txBody>
      </p:sp>
      <p:sp>
        <p:nvSpPr>
          <p:cNvPr id="412675" name="Rectangle 3">
            <a:extLst>
              <a:ext uri="{FF2B5EF4-FFF2-40B4-BE49-F238E27FC236}">
                <a16:creationId xmlns:a16="http://schemas.microsoft.com/office/drawing/2014/main" id="{3119B0AF-72D5-4B0D-85DD-3B8438A60D68}"/>
              </a:ext>
            </a:extLst>
          </p:cNvPr>
          <p:cNvSpPr>
            <a:spLocks noGrp="1" noChangeArrowheads="1"/>
          </p:cNvSpPr>
          <p:nvPr>
            <p:ph type="body" sz="half" idx="1"/>
          </p:nvPr>
        </p:nvSpPr>
        <p:spPr>
          <a:xfrm>
            <a:off x="200472" y="1124744"/>
            <a:ext cx="9145142" cy="4971257"/>
          </a:xfrm>
        </p:spPr>
        <p:txBody>
          <a:bodyPr/>
          <a:lstStyle/>
          <a:p>
            <a:pPr>
              <a:buFont typeface="Wingdings" panose="05000000000000000000" pitchFamily="2" charset="2"/>
              <a:buChar char="p"/>
            </a:pPr>
            <a:r>
              <a:rPr lang="en-US" altLang="zh-CN" dirty="0">
                <a:effectLst/>
                <a:latin typeface="黑体" panose="02010609060101010101" pitchFamily="49" charset="-122"/>
                <a:ea typeface="黑体" panose="02010609060101010101" pitchFamily="49" charset="-122"/>
              </a:rPr>
              <a:t> C</a:t>
            </a:r>
            <a:r>
              <a:rPr lang="zh-CN" altLang="en-US" dirty="0">
                <a:effectLst/>
                <a:latin typeface="黑体" panose="02010609060101010101" pitchFamily="49" charset="-122"/>
                <a:ea typeface="黑体" panose="02010609060101010101" pitchFamily="49" charset="-122"/>
              </a:rPr>
              <a:t>语言的保留字（关键字 ）</a:t>
            </a:r>
          </a:p>
        </p:txBody>
      </p:sp>
      <p:graphicFrame>
        <p:nvGraphicFramePr>
          <p:cNvPr id="412805" name="Group 133">
            <a:extLst>
              <a:ext uri="{FF2B5EF4-FFF2-40B4-BE49-F238E27FC236}">
                <a16:creationId xmlns:a16="http://schemas.microsoft.com/office/drawing/2014/main" id="{8D1F9EE9-9074-417B-8504-F0B4A1017ED8}"/>
              </a:ext>
            </a:extLst>
          </p:cNvPr>
          <p:cNvGraphicFramePr>
            <a:graphicFrameLocks noGrp="1"/>
          </p:cNvGraphicFramePr>
          <p:nvPr>
            <p:ph sz="half" idx="2"/>
            <p:extLst>
              <p:ext uri="{D42A27DB-BD31-4B8C-83A1-F6EECF244321}">
                <p14:modId xmlns:p14="http://schemas.microsoft.com/office/powerpoint/2010/main" val="3629407034"/>
              </p:ext>
            </p:extLst>
          </p:nvPr>
        </p:nvGraphicFramePr>
        <p:xfrm>
          <a:off x="560386" y="2132856"/>
          <a:ext cx="8497069" cy="3386636"/>
        </p:xfrm>
        <a:graphic>
          <a:graphicData uri="http://schemas.openxmlformats.org/drawingml/2006/table">
            <a:tbl>
              <a:tblPr/>
              <a:tblGrid>
                <a:gridCol w="1929684">
                  <a:extLst>
                    <a:ext uri="{9D8B030D-6E8A-4147-A177-3AD203B41FA5}">
                      <a16:colId xmlns:a16="http://schemas.microsoft.com/office/drawing/2014/main" val="3095350878"/>
                    </a:ext>
                  </a:extLst>
                </a:gridCol>
                <a:gridCol w="6567385">
                  <a:extLst>
                    <a:ext uri="{9D8B030D-6E8A-4147-A177-3AD203B41FA5}">
                      <a16:colId xmlns:a16="http://schemas.microsoft.com/office/drawing/2014/main" val="1096764910"/>
                    </a:ext>
                  </a:extLst>
                </a:gridCol>
              </a:tblGrid>
              <a:tr h="543042">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用途</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关键字</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25215351"/>
                  </a:ext>
                </a:extLst>
              </a:tr>
              <a:tr h="87788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数据类型</a:t>
                      </a: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short</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unsigned</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long</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double</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struct</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void</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enum</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signed</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volatile</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80454584"/>
                  </a:ext>
                </a:extLst>
              </a:tr>
              <a:tr h="544776">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存储类别</a:t>
                      </a: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typedef</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auto</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register</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static</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extern</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5257515"/>
                  </a:ext>
                </a:extLst>
              </a:tr>
              <a:tr h="87788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流程控制</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break</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case</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continue</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default</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do</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else</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return</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switch</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while</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08199783"/>
                  </a:ext>
                </a:extLst>
              </a:tr>
              <a:tr h="543042">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运算符</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sizeof</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65356900"/>
                  </a:ext>
                </a:extLst>
              </a:tr>
            </a:tbl>
          </a:graphicData>
        </a:graphic>
      </p:graphicFrame>
    </p:spTree>
    <p:extLst>
      <p:ext uri="{BB962C8B-B14F-4D97-AF65-F5344CB8AC3E}">
        <p14:creationId xmlns:p14="http://schemas.microsoft.com/office/powerpoint/2010/main" val="15912470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16496" y="980728"/>
            <a:ext cx="8860854" cy="5593839"/>
          </a:xfrm>
          <a:prstGeom prst="rect">
            <a:avLst/>
          </a:prstGeom>
          <a:noFill/>
          <a:ln w="9525">
            <a:noFill/>
            <a:miter lim="800000"/>
            <a:headEnd/>
            <a:tailEnd/>
          </a:ln>
        </p:spPr>
        <p:txBody>
          <a:bodyPr wrap="square">
            <a:spAutoFit/>
          </a:bodyPr>
          <a:lstStyle/>
          <a:p>
            <a:pPr>
              <a:lnSpc>
                <a:spcPts val="3300"/>
              </a:lnSpc>
              <a:defRPr/>
            </a:pPr>
            <a:r>
              <a:rPr lang="en-US" altLang="zh-CN" sz="2200" b="1" dirty="0">
                <a:solidFill>
                  <a:srgbClr val="006600"/>
                </a:solidFill>
                <a:latin typeface="+mn-lt"/>
                <a:ea typeface="黑体" pitchFamily="49" charset="-122"/>
              </a:rPr>
              <a:t>(2)</a:t>
            </a:r>
            <a:r>
              <a:rPr lang="en-US" altLang="zh-CN" sz="2200" b="1" dirty="0">
                <a:solidFill>
                  <a:srgbClr val="2D2DB9"/>
                </a:solidFill>
                <a:latin typeface="+mn-lt"/>
                <a:ea typeface="黑体" pitchFamily="49" charset="-122"/>
              </a:rPr>
              <a:t> </a:t>
            </a:r>
            <a:r>
              <a:rPr lang="en-US" altLang="zh-CN" sz="2200" dirty="0">
                <a:latin typeface="+mn-lt"/>
                <a:ea typeface="黑体" pitchFamily="49" charset="-122"/>
              </a:rPr>
              <a:t>[</a:t>
            </a:r>
            <a:r>
              <a:rPr lang="en-US" altLang="zh-CN" sz="2200" b="1" dirty="0">
                <a:solidFill>
                  <a:srgbClr val="0070C0"/>
                </a:solidFill>
                <a:latin typeface="+mn-lt"/>
                <a:ea typeface="黑体" pitchFamily="49" charset="-122"/>
              </a:rPr>
              <a:t>width</a:t>
            </a:r>
            <a:r>
              <a:rPr lang="en-US" altLang="zh-CN" sz="2200" dirty="0">
                <a:latin typeface="+mn-lt"/>
                <a:ea typeface="黑体" pitchFamily="49" charset="-122"/>
              </a:rPr>
              <a:t>]</a:t>
            </a:r>
          </a:p>
          <a:p>
            <a:pPr>
              <a:lnSpc>
                <a:spcPts val="3300"/>
              </a:lnSpc>
              <a:defRPr/>
            </a:pPr>
            <a:r>
              <a:rPr lang="en-US" altLang="zh-CN" sz="2200" dirty="0">
                <a:latin typeface="+mn-lt"/>
                <a:ea typeface="黑体" pitchFamily="49" charset="-122"/>
              </a:rPr>
              <a:t>         width</a:t>
            </a:r>
            <a:r>
              <a:rPr lang="zh-CN" altLang="en-US" sz="2200" dirty="0">
                <a:latin typeface="+mn-lt"/>
                <a:ea typeface="黑体" pitchFamily="49" charset="-122"/>
              </a:rPr>
              <a:t>字段用来指定输出的数据项占用的字符列数，也称为输出域宽。</a:t>
            </a:r>
            <a:r>
              <a:rPr lang="zh-CN" altLang="en-US" sz="2200" dirty="0">
                <a:solidFill>
                  <a:srgbClr val="CC3300"/>
                </a:solidFill>
                <a:latin typeface="+mn-lt"/>
                <a:ea typeface="黑体" pitchFamily="49" charset="-122"/>
              </a:rPr>
              <a:t>缺省该字段，</a:t>
            </a:r>
            <a:r>
              <a:rPr lang="zh-CN" altLang="en-US" sz="2200" dirty="0">
                <a:latin typeface="+mn-lt"/>
                <a:ea typeface="黑体" pitchFamily="49" charset="-122"/>
              </a:rPr>
              <a:t>输出宽度按数据的实际位数输出；如果指定的</a:t>
            </a:r>
            <a:r>
              <a:rPr lang="zh-CN" altLang="en-US" sz="2200" dirty="0">
                <a:solidFill>
                  <a:srgbClr val="CC3300"/>
                </a:solidFill>
                <a:ea typeface="黑体" pitchFamily="49" charset="-122"/>
              </a:rPr>
              <a:t>域宽</a:t>
            </a:r>
            <a:r>
              <a:rPr lang="zh-CN" altLang="en-US" sz="2200" dirty="0">
                <a:solidFill>
                  <a:srgbClr val="CC3300"/>
                </a:solidFill>
                <a:latin typeface="+mn-lt"/>
                <a:ea typeface="黑体" pitchFamily="49" charset="-122"/>
              </a:rPr>
              <a:t>小于数据的实际位数</a:t>
            </a:r>
            <a:r>
              <a:rPr lang="zh-CN" altLang="en-US" sz="2200" dirty="0">
                <a:latin typeface="+mn-lt"/>
                <a:ea typeface="黑体" pitchFamily="49" charset="-122"/>
              </a:rPr>
              <a:t>，则突破域宽的限制，按实际位数输出；如果指定的</a:t>
            </a:r>
            <a:r>
              <a:rPr lang="zh-CN" altLang="en-US" sz="2200" dirty="0">
                <a:solidFill>
                  <a:srgbClr val="CC3300"/>
                </a:solidFill>
                <a:latin typeface="+mn-lt"/>
                <a:ea typeface="黑体" pitchFamily="49" charset="-122"/>
              </a:rPr>
              <a:t>域宽大于数据的实际位数</a:t>
            </a:r>
            <a:r>
              <a:rPr lang="zh-CN" altLang="en-US" sz="2200" dirty="0">
                <a:latin typeface="+mn-lt"/>
                <a:ea typeface="黑体" pitchFamily="49" charset="-122"/>
              </a:rPr>
              <a:t>，则默认在输出数据的左边输出空格，使输出的字符数等于列宽，也就是说，输出的数据在输出域中</a:t>
            </a:r>
            <a:r>
              <a:rPr lang="zh-CN" altLang="en-US" sz="2200" dirty="0">
                <a:solidFill>
                  <a:srgbClr val="CC3300"/>
                </a:solidFill>
                <a:latin typeface="+mn-lt"/>
                <a:ea typeface="黑体" pitchFamily="49" charset="-122"/>
              </a:rPr>
              <a:t>自动向右对齐</a:t>
            </a:r>
            <a:r>
              <a:rPr lang="zh-CN" altLang="en-US" sz="2200" dirty="0">
                <a:latin typeface="+mn-lt"/>
                <a:ea typeface="黑体" pitchFamily="49" charset="-122"/>
              </a:rPr>
              <a:t>。</a:t>
            </a:r>
            <a:endParaRPr lang="en-US" altLang="zh-CN" sz="2200" dirty="0">
              <a:latin typeface="+mn-lt"/>
              <a:ea typeface="黑体" pitchFamily="49" charset="-122"/>
            </a:endParaRPr>
          </a:p>
          <a:p>
            <a:pPr>
              <a:lnSpc>
                <a:spcPts val="3300"/>
              </a:lnSpc>
              <a:defRPr/>
            </a:pPr>
            <a:endParaRPr lang="en-US" altLang="zh-CN" sz="2200" dirty="0">
              <a:latin typeface="+mn-lt"/>
              <a:ea typeface="黑体" pitchFamily="49" charset="-122"/>
            </a:endParaRPr>
          </a:p>
          <a:p>
            <a:pPr>
              <a:lnSpc>
                <a:spcPts val="3300"/>
              </a:lnSpc>
              <a:defRPr/>
            </a:pPr>
            <a:r>
              <a:rPr lang="en-US" altLang="zh-CN" sz="2200" b="1" dirty="0">
                <a:solidFill>
                  <a:srgbClr val="006600"/>
                </a:solidFill>
                <a:latin typeface="+mn-lt"/>
                <a:ea typeface="黑体" pitchFamily="49" charset="-122"/>
              </a:rPr>
              <a:t>width</a:t>
            </a:r>
            <a:r>
              <a:rPr lang="zh-CN" altLang="en-US" sz="2200" b="1" dirty="0">
                <a:solidFill>
                  <a:srgbClr val="006600"/>
                </a:solidFill>
                <a:latin typeface="+mn-lt"/>
                <a:ea typeface="黑体" pitchFamily="49" charset="-122"/>
              </a:rPr>
              <a:t>有以下三种情况</a:t>
            </a:r>
            <a:r>
              <a:rPr lang="zh-CN" altLang="en-US" sz="2200" dirty="0">
                <a:latin typeface="+mn-lt"/>
                <a:ea typeface="黑体" pitchFamily="49" charset="-122"/>
              </a:rPr>
              <a:t>：</a:t>
            </a:r>
          </a:p>
          <a:p>
            <a:pPr>
              <a:lnSpc>
                <a:spcPts val="3300"/>
              </a:lnSpc>
              <a:defRPr/>
            </a:pPr>
            <a:r>
              <a:rPr lang="en-US" altLang="zh-CN" sz="2200" b="1" dirty="0">
                <a:solidFill>
                  <a:srgbClr val="FF0000"/>
                </a:solidFill>
                <a:latin typeface="+mn-lt"/>
                <a:ea typeface="黑体" pitchFamily="49" charset="-122"/>
              </a:rPr>
              <a:t>n</a:t>
            </a:r>
            <a:r>
              <a:rPr lang="zh-CN" altLang="en-US" sz="2200" dirty="0">
                <a:latin typeface="+mn-lt"/>
                <a:ea typeface="黑体" pitchFamily="49" charset="-122"/>
              </a:rPr>
              <a:t>　 一个非负整型常数，指定输出占用</a:t>
            </a:r>
            <a:r>
              <a:rPr lang="en-US" altLang="zh-CN" sz="2200" dirty="0">
                <a:latin typeface="+mn-lt"/>
                <a:ea typeface="黑体" pitchFamily="49" charset="-122"/>
              </a:rPr>
              <a:t>n</a:t>
            </a:r>
            <a:r>
              <a:rPr lang="zh-CN" altLang="en-US" sz="2200" dirty="0">
                <a:latin typeface="+mn-lt"/>
                <a:ea typeface="黑体" pitchFamily="49" charset="-122"/>
              </a:rPr>
              <a:t>列宽度。</a:t>
            </a:r>
          </a:p>
          <a:p>
            <a:pPr>
              <a:lnSpc>
                <a:spcPts val="3300"/>
              </a:lnSpc>
              <a:defRPr/>
            </a:pPr>
            <a:r>
              <a:rPr lang="en-US" altLang="zh-CN" sz="2200" b="1" dirty="0">
                <a:solidFill>
                  <a:srgbClr val="FF0000"/>
                </a:solidFill>
                <a:latin typeface="+mn-lt"/>
                <a:ea typeface="黑体" pitchFamily="49" charset="-122"/>
              </a:rPr>
              <a:t>0n</a:t>
            </a:r>
            <a:r>
              <a:rPr lang="en-US" altLang="zh-CN" sz="2200" dirty="0">
                <a:latin typeface="+mn-lt"/>
                <a:ea typeface="黑体" pitchFamily="49" charset="-122"/>
              </a:rPr>
              <a:t>   n</a:t>
            </a:r>
            <a:r>
              <a:rPr lang="zh-CN" altLang="en-US" sz="2200" dirty="0">
                <a:latin typeface="+mn-lt"/>
                <a:ea typeface="黑体" pitchFamily="49" charset="-122"/>
              </a:rPr>
              <a:t>为一个整型常数，输出占用</a:t>
            </a:r>
            <a:r>
              <a:rPr lang="en-US" altLang="zh-CN" sz="2200" dirty="0">
                <a:latin typeface="+mn-lt"/>
                <a:ea typeface="黑体" pitchFamily="49" charset="-122"/>
              </a:rPr>
              <a:t>n</a:t>
            </a:r>
            <a:r>
              <a:rPr lang="zh-CN" altLang="en-US" sz="2200" dirty="0">
                <a:latin typeface="+mn-lt"/>
                <a:ea typeface="黑体" pitchFamily="49" charset="-122"/>
              </a:rPr>
              <a:t>列，如果实际位数不足</a:t>
            </a:r>
            <a:r>
              <a:rPr lang="en-US" altLang="zh-CN" sz="2200" dirty="0">
                <a:latin typeface="+mn-lt"/>
                <a:ea typeface="黑体" pitchFamily="49" charset="-122"/>
              </a:rPr>
              <a:t>n</a:t>
            </a:r>
            <a:r>
              <a:rPr lang="zh-CN" altLang="en-US" sz="2200" dirty="0">
                <a:latin typeface="+mn-lt"/>
                <a:ea typeface="黑体" pitchFamily="49" charset="-122"/>
              </a:rPr>
              <a:t>列，数据前面补</a:t>
            </a:r>
            <a:r>
              <a:rPr lang="en-US" altLang="zh-CN" sz="2200" dirty="0">
                <a:latin typeface="+mn-lt"/>
                <a:ea typeface="黑体" pitchFamily="49" charset="-122"/>
              </a:rPr>
              <a:t>0</a:t>
            </a:r>
            <a:r>
              <a:rPr lang="zh-CN" altLang="en-US" sz="2200" dirty="0">
                <a:latin typeface="+mn-lt"/>
                <a:ea typeface="黑体" pitchFamily="49" charset="-122"/>
              </a:rPr>
              <a:t>，填满</a:t>
            </a:r>
            <a:r>
              <a:rPr lang="en-US" altLang="zh-CN" sz="2200" dirty="0">
                <a:latin typeface="+mn-lt"/>
                <a:ea typeface="黑体" pitchFamily="49" charset="-122"/>
              </a:rPr>
              <a:t>n</a:t>
            </a:r>
            <a:r>
              <a:rPr lang="zh-CN" altLang="en-US" sz="2200" dirty="0">
                <a:latin typeface="+mn-lt"/>
                <a:ea typeface="黑体" pitchFamily="49" charset="-122"/>
              </a:rPr>
              <a:t>列</a:t>
            </a:r>
          </a:p>
          <a:p>
            <a:pPr>
              <a:lnSpc>
                <a:spcPts val="3300"/>
              </a:lnSpc>
              <a:defRPr/>
            </a:pPr>
            <a:r>
              <a:rPr lang="en-US" altLang="zh-CN" sz="2200" b="1" dirty="0">
                <a:solidFill>
                  <a:srgbClr val="FF0000"/>
                </a:solidFill>
                <a:latin typeface="+mn-lt"/>
                <a:ea typeface="黑体" pitchFamily="49" charset="-122"/>
                <a:sym typeface="Symbol" pitchFamily="18" charset="2"/>
              </a:rPr>
              <a:t></a:t>
            </a:r>
            <a:r>
              <a:rPr lang="en-US" altLang="zh-CN" sz="2200" dirty="0">
                <a:latin typeface="+mn-lt"/>
                <a:ea typeface="黑体" pitchFamily="49" charset="-122"/>
              </a:rPr>
              <a:t>     </a:t>
            </a:r>
            <a:r>
              <a:rPr lang="zh-CN" altLang="en-US" sz="2200" dirty="0">
                <a:latin typeface="+mn-lt"/>
                <a:ea typeface="黑体" pitchFamily="49" charset="-122"/>
              </a:rPr>
              <a:t>输出域宽来自待输出表达式前面的一个整型表达式。</a:t>
            </a:r>
          </a:p>
          <a:p>
            <a:pPr>
              <a:lnSpc>
                <a:spcPts val="3300"/>
              </a:lnSpc>
              <a:defRPr/>
            </a:pPr>
            <a:endParaRPr lang="en-US" altLang="zh-CN" sz="2200" dirty="0">
              <a:latin typeface="+mn-lt"/>
              <a:ea typeface="黑体" pitchFamily="49" charset="-122"/>
            </a:endParaRPr>
          </a:p>
        </p:txBody>
      </p:sp>
      <p:sp>
        <p:nvSpPr>
          <p:cNvPr id="4" name="Rectangle 2">
            <a:extLst>
              <a:ext uri="{FF2B5EF4-FFF2-40B4-BE49-F238E27FC236}">
                <a16:creationId xmlns:a16="http://schemas.microsoft.com/office/drawing/2014/main" id="{5F05A0D8-3135-442D-9DEC-5F1B19F08317}"/>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39723049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ChangeArrowheads="1"/>
          </p:cNvSpPr>
          <p:nvPr/>
        </p:nvSpPr>
        <p:spPr bwMode="auto">
          <a:xfrm>
            <a:off x="200472" y="980728"/>
            <a:ext cx="9433048" cy="5262979"/>
          </a:xfrm>
          <a:prstGeom prst="rect">
            <a:avLst/>
          </a:prstGeom>
          <a:noFill/>
          <a:ln w="9525">
            <a:noFill/>
            <a:miter lim="800000"/>
            <a:headEnd/>
            <a:tailEnd/>
          </a:ln>
        </p:spPr>
        <p:txBody>
          <a:bodyPr wrap="square">
            <a:spAutoFit/>
          </a:bodyPr>
          <a:lstStyle/>
          <a:p>
            <a:r>
              <a:rPr lang="zh-CN" altLang="en-US" sz="2800" b="1" dirty="0">
                <a:solidFill>
                  <a:srgbClr val="CC3300"/>
                </a:solidFill>
                <a:latin typeface="+mn-lt"/>
                <a:ea typeface="黑体" panose="02010609060101010101" pitchFamily="49" charset="-122"/>
              </a:rPr>
              <a:t>例如</a:t>
            </a:r>
            <a:r>
              <a:rPr lang="zh-CN" altLang="en-US" sz="2800" dirty="0">
                <a:latin typeface="+mn-lt"/>
                <a:ea typeface="黑体" panose="02010609060101010101" pitchFamily="49" charset="-122"/>
              </a:rPr>
              <a:t>：</a:t>
            </a:r>
            <a:r>
              <a:rPr lang="en-US" altLang="zh-CN" sz="2800" dirty="0" err="1">
                <a:latin typeface="+mn-lt"/>
                <a:ea typeface="黑体" panose="02010609060101010101" pitchFamily="49" charset="-122"/>
              </a:rPr>
              <a:t>int</a:t>
            </a:r>
            <a:r>
              <a:rPr lang="en-US" altLang="zh-CN" sz="2800" dirty="0">
                <a:latin typeface="+mn-lt"/>
                <a:ea typeface="黑体" panose="02010609060101010101" pitchFamily="49" charset="-122"/>
              </a:rPr>
              <a:t> a=1, b=2, c=3;</a:t>
            </a:r>
          </a:p>
          <a:p>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printf</a:t>
            </a:r>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d%d%d</a:t>
            </a:r>
            <a:r>
              <a:rPr lang="en-US" altLang="zh-CN" sz="2800" dirty="0">
                <a:latin typeface="+mn-lt"/>
                <a:ea typeface="黑体" panose="02010609060101010101" pitchFamily="49" charset="-122"/>
              </a:rPr>
              <a:t>", a, b, c);</a:t>
            </a:r>
          </a:p>
          <a:p>
            <a:r>
              <a:rPr lang="en-US" altLang="zh-CN" sz="2800" dirty="0">
                <a:latin typeface="+mn-lt"/>
                <a:ea typeface="黑体" panose="02010609060101010101" pitchFamily="49" charset="-122"/>
              </a:rPr>
              <a:t>             </a:t>
            </a:r>
            <a:r>
              <a:rPr lang="zh-CN" altLang="en-US" sz="2800" b="1" dirty="0">
                <a:solidFill>
                  <a:srgbClr val="006600"/>
                </a:solidFill>
                <a:latin typeface="+mn-lt"/>
                <a:ea typeface="黑体" panose="02010609060101010101" pitchFamily="49" charset="-122"/>
              </a:rPr>
              <a:t>输出为</a:t>
            </a:r>
            <a:r>
              <a:rPr lang="zh-CN" altLang="en-US" sz="2800" dirty="0">
                <a:latin typeface="+mn-lt"/>
                <a:ea typeface="黑体" panose="02010609060101010101" pitchFamily="49" charset="-122"/>
              </a:rPr>
              <a:t>：</a:t>
            </a:r>
            <a:r>
              <a:rPr lang="en-US" altLang="zh-CN" sz="2800" b="1" dirty="0">
                <a:solidFill>
                  <a:srgbClr val="006600"/>
                </a:solidFill>
                <a:latin typeface="+mn-lt"/>
                <a:ea typeface="黑体" panose="02010609060101010101" pitchFamily="49" charset="-122"/>
              </a:rPr>
              <a:t>123</a:t>
            </a:r>
          </a:p>
          <a:p>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printf</a:t>
            </a:r>
            <a:r>
              <a:rPr lang="en-US" altLang="zh-CN" sz="2800" dirty="0">
                <a:latin typeface="+mn-lt"/>
                <a:ea typeface="黑体" panose="02010609060101010101" pitchFamily="49" charset="-122"/>
              </a:rPr>
              <a:t>("%3d%3d%3d", a, b, c);</a:t>
            </a:r>
          </a:p>
          <a:p>
            <a:r>
              <a:rPr lang="zh-CN" altLang="en-US" sz="2800" b="1" dirty="0">
                <a:solidFill>
                  <a:srgbClr val="006600"/>
                </a:solidFill>
                <a:latin typeface="+mn-lt"/>
                <a:ea typeface="黑体" panose="02010609060101010101" pitchFamily="49" charset="-122"/>
              </a:rPr>
              <a:t>             输出为</a:t>
            </a:r>
            <a:r>
              <a:rPr lang="zh-CN" altLang="en-US" sz="2800" dirty="0">
                <a:latin typeface="+mn-lt"/>
                <a:ea typeface="黑体" panose="02010609060101010101" pitchFamily="49" charset="-122"/>
              </a:rPr>
              <a:t>： </a:t>
            </a:r>
            <a:r>
              <a:rPr lang="zh-CN" altLang="en-US" sz="2800" dirty="0">
                <a:latin typeface="+mn-lt"/>
                <a:ea typeface="黑体" panose="02010609060101010101" pitchFamily="49" charset="-122"/>
                <a:sym typeface="Symbol" pitchFamily="18" charset="2"/>
              </a:rPr>
              <a:t></a:t>
            </a:r>
            <a:r>
              <a:rPr lang="en-US" altLang="zh-CN" sz="2800" b="1" dirty="0">
                <a:solidFill>
                  <a:srgbClr val="006600"/>
                </a:solidFill>
                <a:latin typeface="+mn-lt"/>
                <a:ea typeface="黑体" panose="02010609060101010101" pitchFamily="49" charset="-122"/>
              </a:rPr>
              <a:t>1</a:t>
            </a:r>
            <a:r>
              <a:rPr lang="zh-CN" altLang="en-US" sz="2800" dirty="0">
                <a:latin typeface="+mn-lt"/>
                <a:ea typeface="黑体" panose="02010609060101010101" pitchFamily="49" charset="-122"/>
                <a:sym typeface="Symbol" pitchFamily="18" charset="2"/>
              </a:rPr>
              <a:t></a:t>
            </a:r>
            <a:r>
              <a:rPr lang="en-US" altLang="zh-CN" sz="2800" b="1" dirty="0">
                <a:solidFill>
                  <a:srgbClr val="006600"/>
                </a:solidFill>
                <a:latin typeface="+mn-lt"/>
                <a:ea typeface="黑体" panose="02010609060101010101" pitchFamily="49" charset="-122"/>
              </a:rPr>
              <a:t>2</a:t>
            </a:r>
            <a:r>
              <a:rPr lang="zh-CN" altLang="en-US" sz="2800" dirty="0">
                <a:latin typeface="+mn-lt"/>
                <a:ea typeface="黑体" panose="02010609060101010101" pitchFamily="49" charset="-122"/>
                <a:sym typeface="Symbol" pitchFamily="18" charset="2"/>
              </a:rPr>
              <a:t></a:t>
            </a:r>
            <a:r>
              <a:rPr lang="en-US" altLang="zh-CN" sz="2800" b="1" dirty="0">
                <a:solidFill>
                  <a:srgbClr val="006600"/>
                </a:solidFill>
                <a:latin typeface="+mn-lt"/>
                <a:ea typeface="黑体" panose="02010609060101010101" pitchFamily="49" charset="-122"/>
              </a:rPr>
              <a:t>3</a:t>
            </a:r>
            <a:r>
              <a:rPr lang="en-US" altLang="zh-CN" sz="2800" dirty="0">
                <a:latin typeface="+mn-lt"/>
                <a:ea typeface="黑体" panose="02010609060101010101" pitchFamily="49" charset="-122"/>
              </a:rPr>
              <a:t> </a:t>
            </a:r>
          </a:p>
          <a:p>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printf</a:t>
            </a:r>
            <a:r>
              <a:rPr lang="en-US" altLang="zh-CN" sz="2800" dirty="0">
                <a:latin typeface="+mn-lt"/>
                <a:ea typeface="黑体" panose="02010609060101010101" pitchFamily="49" charset="-122"/>
              </a:rPr>
              <a:t>("%</a:t>
            </a:r>
            <a:r>
              <a:rPr lang="en-US" altLang="zh-CN" sz="2800" dirty="0">
                <a:solidFill>
                  <a:srgbClr val="FF0000"/>
                </a:solidFill>
                <a:latin typeface="+mn-lt"/>
                <a:ea typeface="黑体" panose="02010609060101010101" pitchFamily="49" charset="-122"/>
              </a:rPr>
              <a:t>0</a:t>
            </a:r>
            <a:r>
              <a:rPr lang="en-US" altLang="zh-CN" sz="2800" dirty="0">
                <a:latin typeface="+mn-lt"/>
                <a:ea typeface="黑体" panose="02010609060101010101" pitchFamily="49" charset="-122"/>
              </a:rPr>
              <a:t>4X%4x", 0xa5, 0xa5);</a:t>
            </a:r>
          </a:p>
          <a:p>
            <a:r>
              <a:rPr lang="zh-CN" altLang="en-US" sz="2800" b="1" dirty="0">
                <a:solidFill>
                  <a:srgbClr val="006600"/>
                </a:solidFill>
                <a:latin typeface="+mn-lt"/>
                <a:ea typeface="黑体" panose="02010609060101010101" pitchFamily="49" charset="-122"/>
              </a:rPr>
              <a:t>             输出为</a:t>
            </a:r>
            <a:r>
              <a:rPr lang="zh-CN" altLang="en-US" sz="2800" dirty="0">
                <a:latin typeface="+mn-lt"/>
                <a:ea typeface="黑体" panose="02010609060101010101" pitchFamily="49" charset="-122"/>
              </a:rPr>
              <a:t>： </a:t>
            </a:r>
            <a:r>
              <a:rPr lang="en-US" altLang="zh-CN" sz="2800" b="1" dirty="0">
                <a:solidFill>
                  <a:srgbClr val="006600"/>
                </a:solidFill>
                <a:latin typeface="+mn-lt"/>
                <a:ea typeface="黑体" panose="02010609060101010101" pitchFamily="49" charset="-122"/>
                <a:sym typeface="Symbol" pitchFamily="18" charset="2"/>
              </a:rPr>
              <a:t>00A5</a:t>
            </a:r>
            <a:r>
              <a:rPr lang="zh-CN" altLang="en-US" sz="2800" dirty="0">
                <a:latin typeface="+mn-lt"/>
                <a:ea typeface="黑体" panose="02010609060101010101" pitchFamily="49" charset="-122"/>
                <a:sym typeface="Symbol" pitchFamily="18" charset="2"/>
              </a:rPr>
              <a:t></a:t>
            </a:r>
            <a:r>
              <a:rPr lang="en-US" altLang="zh-CN" sz="2800" b="1" dirty="0">
                <a:solidFill>
                  <a:srgbClr val="006600"/>
                </a:solidFill>
                <a:latin typeface="+mn-lt"/>
                <a:ea typeface="黑体" panose="02010609060101010101" pitchFamily="49" charset="-122"/>
                <a:sym typeface="Symbol" pitchFamily="18" charset="2"/>
              </a:rPr>
              <a:t>a5</a:t>
            </a:r>
            <a:endParaRPr lang="en-US" altLang="zh-CN" sz="2800" b="1" dirty="0">
              <a:solidFill>
                <a:srgbClr val="006600"/>
              </a:solidFill>
              <a:latin typeface="+mn-lt"/>
              <a:ea typeface="黑体" panose="02010609060101010101" pitchFamily="49" charset="-122"/>
            </a:endParaRPr>
          </a:p>
          <a:p>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printf</a:t>
            </a:r>
            <a:r>
              <a:rPr lang="en-US" altLang="zh-CN" sz="2800" dirty="0">
                <a:latin typeface="+mn-lt"/>
                <a:ea typeface="黑体" panose="02010609060101010101" pitchFamily="49" charset="-122"/>
              </a:rPr>
              <a:t>("%</a:t>
            </a:r>
            <a:r>
              <a:rPr lang="en-US" altLang="zh-CN" sz="2800" dirty="0">
                <a:solidFill>
                  <a:srgbClr val="FF0000"/>
                </a:solidFill>
                <a:latin typeface="+mn-lt"/>
                <a:ea typeface="黑体" panose="02010609060101010101" pitchFamily="49" charset="-122"/>
              </a:rPr>
              <a:t>*</a:t>
            </a:r>
            <a:r>
              <a:rPr lang="en-US" altLang="zh-CN" sz="2800" dirty="0">
                <a:latin typeface="+mn-lt"/>
                <a:ea typeface="黑体" panose="02010609060101010101" pitchFamily="49" charset="-122"/>
              </a:rPr>
              <a:t>d", 8+1, -3);</a:t>
            </a:r>
          </a:p>
          <a:p>
            <a:r>
              <a:rPr lang="zh-CN" altLang="en-US" sz="2800" b="1" dirty="0">
                <a:solidFill>
                  <a:srgbClr val="006600"/>
                </a:solidFill>
                <a:latin typeface="+mn-lt"/>
                <a:ea typeface="黑体" panose="02010609060101010101" pitchFamily="49" charset="-122"/>
              </a:rPr>
              <a:t>             输出为</a:t>
            </a:r>
            <a:r>
              <a:rPr lang="zh-CN" altLang="en-US" sz="2800" dirty="0">
                <a:latin typeface="+mn-lt"/>
                <a:ea typeface="黑体" panose="02010609060101010101" pitchFamily="49" charset="-122"/>
              </a:rPr>
              <a:t>： </a:t>
            </a:r>
            <a:r>
              <a:rPr lang="zh-CN" altLang="en-US" sz="2800" dirty="0">
                <a:latin typeface="+mn-lt"/>
                <a:ea typeface="黑体" panose="02010609060101010101" pitchFamily="49" charset="-122"/>
                <a:sym typeface="Symbol" pitchFamily="18" charset="2"/>
              </a:rPr>
              <a:t></a:t>
            </a:r>
            <a:r>
              <a:rPr lang="en-US" altLang="zh-CN" sz="2800" b="1" dirty="0">
                <a:solidFill>
                  <a:srgbClr val="006600"/>
                </a:solidFill>
                <a:latin typeface="+mn-lt"/>
                <a:ea typeface="黑体" panose="02010609060101010101" pitchFamily="49" charset="-122"/>
                <a:sym typeface="Symbol" pitchFamily="18" charset="2"/>
              </a:rPr>
              <a:t>-3</a:t>
            </a:r>
          </a:p>
          <a:p>
            <a:r>
              <a:rPr lang="en-US" altLang="zh-CN" sz="2800" b="1" dirty="0">
                <a:solidFill>
                  <a:srgbClr val="006600"/>
                </a:solidFill>
                <a:latin typeface="+mn-lt"/>
                <a:ea typeface="黑体" panose="02010609060101010101" pitchFamily="49" charset="-122"/>
              </a:rPr>
              <a:t>(3)</a:t>
            </a:r>
            <a:r>
              <a:rPr lang="en-US" altLang="zh-CN" sz="2800" b="1" dirty="0">
                <a:solidFill>
                  <a:srgbClr val="2D2DB9"/>
                </a:solidFill>
                <a:latin typeface="+mn-lt"/>
                <a:ea typeface="黑体" panose="02010609060101010101" pitchFamily="49" charset="-122"/>
              </a:rPr>
              <a:t> </a:t>
            </a:r>
            <a:r>
              <a:rPr lang="en-US" altLang="zh-CN" sz="2800" dirty="0">
                <a:latin typeface="+mn-lt"/>
                <a:ea typeface="黑体" panose="02010609060101010101" pitchFamily="49" charset="-122"/>
              </a:rPr>
              <a:t>[</a:t>
            </a:r>
            <a:r>
              <a:rPr lang="en-US" altLang="zh-CN" sz="2800" b="1" dirty="0">
                <a:solidFill>
                  <a:srgbClr val="0070C0"/>
                </a:solidFill>
                <a:latin typeface="+mn-lt"/>
                <a:ea typeface="黑体" panose="02010609060101010101" pitchFamily="49" charset="-122"/>
              </a:rPr>
              <a:t>.</a:t>
            </a:r>
            <a:r>
              <a:rPr lang="en-US" altLang="zh-CN" sz="2800" b="1" dirty="0" err="1">
                <a:solidFill>
                  <a:srgbClr val="0070C0"/>
                </a:solidFill>
                <a:latin typeface="+mn-lt"/>
                <a:ea typeface="黑体" panose="02010609060101010101" pitchFamily="49" charset="-122"/>
              </a:rPr>
              <a:t>precesion</a:t>
            </a:r>
            <a:r>
              <a:rPr lang="en-US" altLang="zh-CN" sz="2800" dirty="0">
                <a:latin typeface="+mn-lt"/>
                <a:ea typeface="黑体" panose="02010609060101010101" pitchFamily="49" charset="-122"/>
              </a:rPr>
              <a:t>]</a:t>
            </a:r>
          </a:p>
          <a:p>
            <a:r>
              <a:rPr lang="en-US" altLang="zh-CN" sz="2800" dirty="0">
                <a:latin typeface="+mn-lt"/>
                <a:ea typeface="黑体" panose="02010609060101010101" pitchFamily="49" charset="-122"/>
              </a:rPr>
              <a:t>      </a:t>
            </a:r>
            <a:r>
              <a:rPr lang="zh-CN" altLang="en-US" sz="2800" dirty="0">
                <a:latin typeface="+mn-lt"/>
                <a:ea typeface="黑体" panose="02010609060101010101" pitchFamily="49" charset="-122"/>
              </a:rPr>
              <a:t>有以下</a:t>
            </a:r>
            <a:r>
              <a:rPr lang="en-US" altLang="zh-CN" sz="2800" dirty="0">
                <a:latin typeface="+mn-lt"/>
                <a:ea typeface="黑体" panose="02010609060101010101" pitchFamily="49" charset="-122"/>
              </a:rPr>
              <a:t>4</a:t>
            </a:r>
            <a:r>
              <a:rPr lang="zh-CN" altLang="en-US" sz="2800" dirty="0">
                <a:latin typeface="+mn-lt"/>
                <a:ea typeface="黑体" panose="02010609060101010101" pitchFamily="49" charset="-122"/>
              </a:rPr>
              <a:t>种情况：</a:t>
            </a:r>
            <a:endParaRPr lang="en-US" altLang="zh-CN" sz="2800" dirty="0">
              <a:latin typeface="+mn-lt"/>
              <a:ea typeface="黑体" panose="02010609060101010101" pitchFamily="49" charset="-122"/>
            </a:endParaRPr>
          </a:p>
          <a:p>
            <a:endParaRPr lang="en-US" altLang="zh-CN" sz="2800" dirty="0">
              <a:latin typeface="+mn-lt"/>
              <a:ea typeface="黑体" panose="02010609060101010101" pitchFamily="49" charset="-122"/>
            </a:endParaRPr>
          </a:p>
        </p:txBody>
      </p:sp>
      <p:sp>
        <p:nvSpPr>
          <p:cNvPr id="4" name="Rectangle 2">
            <a:extLst>
              <a:ext uri="{FF2B5EF4-FFF2-40B4-BE49-F238E27FC236}">
                <a16:creationId xmlns:a16="http://schemas.microsoft.com/office/drawing/2014/main" id="{0FDC3D01-AD3D-412F-A97B-DEEFAB0BC85B}"/>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21915260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00472" y="980728"/>
            <a:ext cx="9433048" cy="4427559"/>
          </a:xfrm>
          <a:prstGeom prst="rect">
            <a:avLst/>
          </a:prstGeom>
          <a:noFill/>
          <a:ln w="9525">
            <a:noFill/>
            <a:miter lim="800000"/>
            <a:headEnd/>
            <a:tailEnd/>
          </a:ln>
        </p:spPr>
        <p:txBody>
          <a:bodyPr wrap="square">
            <a:spAutoFit/>
          </a:bodyPr>
          <a:lstStyle/>
          <a:p>
            <a:pPr>
              <a:lnSpc>
                <a:spcPts val="3800"/>
              </a:lnSpc>
              <a:defRPr/>
            </a:pPr>
            <a:r>
              <a:rPr lang="zh-CN" altLang="en-US" sz="2500" b="1" dirty="0">
                <a:solidFill>
                  <a:srgbClr val="FF0000"/>
                </a:solidFill>
                <a:latin typeface="+mn-lt"/>
                <a:ea typeface="黑体" panose="02010609060101010101" pitchFamily="49" charset="-122"/>
              </a:rPr>
              <a:t>缺省</a:t>
            </a:r>
            <a:r>
              <a:rPr lang="en-US" altLang="zh-CN" sz="2500" dirty="0">
                <a:latin typeface="+mn-lt"/>
                <a:ea typeface="黑体" panose="02010609060101010101" pitchFamily="49" charset="-122"/>
              </a:rPr>
              <a:t> </a:t>
            </a:r>
            <a:r>
              <a:rPr lang="zh-CN" altLang="en-US" sz="2500" dirty="0">
                <a:latin typeface="+mn-lt"/>
                <a:ea typeface="黑体" panose="02010609060101010101" pitchFamily="49" charset="-122"/>
              </a:rPr>
              <a:t>对于</a:t>
            </a:r>
            <a:r>
              <a:rPr lang="en-US" altLang="zh-CN" sz="2500" dirty="0">
                <a:latin typeface="+mn-lt"/>
                <a:ea typeface="黑体" panose="02010609060101010101" pitchFamily="49" charset="-122"/>
              </a:rPr>
              <a:t>f |</a:t>
            </a:r>
            <a:r>
              <a:rPr lang="en-US" altLang="zh-CN" sz="2500" dirty="0" err="1">
                <a:latin typeface="+mn-lt"/>
                <a:ea typeface="黑体" panose="02010609060101010101" pitchFamily="49" charset="-122"/>
              </a:rPr>
              <a:t>e|E</a:t>
            </a:r>
            <a:r>
              <a:rPr lang="zh-CN" altLang="en-US" sz="2500" dirty="0">
                <a:latin typeface="+mn-lt"/>
                <a:ea typeface="黑体" panose="02010609060101010101" pitchFamily="49" charset="-122"/>
              </a:rPr>
              <a:t>格式，表示小数点后输出</a:t>
            </a:r>
            <a:r>
              <a:rPr lang="en-US" altLang="zh-CN" sz="2500" b="1" dirty="0">
                <a:solidFill>
                  <a:schemeClr val="accent2"/>
                </a:solidFill>
                <a:latin typeface="+mn-lt"/>
                <a:ea typeface="黑体" panose="02010609060101010101" pitchFamily="49" charset="-122"/>
              </a:rPr>
              <a:t>6</a:t>
            </a:r>
            <a:r>
              <a:rPr lang="zh-CN" altLang="en-US" sz="2500" b="1" dirty="0">
                <a:solidFill>
                  <a:schemeClr val="accent2"/>
                </a:solidFill>
                <a:latin typeface="+mn-lt"/>
                <a:ea typeface="黑体" panose="02010609060101010101" pitchFamily="49" charset="-122"/>
              </a:rPr>
              <a:t>位小数</a:t>
            </a:r>
          </a:p>
          <a:p>
            <a:pPr>
              <a:lnSpc>
                <a:spcPts val="3800"/>
              </a:lnSpc>
              <a:defRPr/>
            </a:pPr>
            <a:r>
              <a:rPr lang="en-US" altLang="zh-CN" sz="2500" dirty="0">
                <a:latin typeface="+mn-lt"/>
                <a:ea typeface="黑体" panose="02010609060101010101" pitchFamily="49" charset="-122"/>
              </a:rPr>
              <a:t>     </a:t>
            </a:r>
            <a:r>
              <a:rPr lang="zh-CN" altLang="en-US" sz="2500" dirty="0">
                <a:latin typeface="+mn-lt"/>
                <a:ea typeface="黑体" panose="02010609060101010101" pitchFamily="49" charset="-122"/>
              </a:rPr>
              <a:t>对于</a:t>
            </a:r>
            <a:r>
              <a:rPr lang="en-US" altLang="zh-CN" sz="2500" dirty="0">
                <a:latin typeface="+mn-lt"/>
                <a:ea typeface="黑体" panose="02010609060101010101" pitchFamily="49" charset="-122"/>
              </a:rPr>
              <a:t>g |G</a:t>
            </a:r>
            <a:r>
              <a:rPr lang="zh-CN" altLang="en-US" sz="2500" dirty="0">
                <a:latin typeface="+mn-lt"/>
                <a:ea typeface="黑体" panose="02010609060101010101" pitchFamily="49" charset="-122"/>
              </a:rPr>
              <a:t>格式，表示最多输出</a:t>
            </a:r>
            <a:r>
              <a:rPr lang="en-US" altLang="zh-CN" sz="2500" dirty="0">
                <a:latin typeface="+mn-lt"/>
                <a:ea typeface="黑体" panose="02010609060101010101" pitchFamily="49" charset="-122"/>
              </a:rPr>
              <a:t>6</a:t>
            </a:r>
            <a:r>
              <a:rPr lang="zh-CN" altLang="en-US" sz="2500" dirty="0">
                <a:latin typeface="+mn-lt"/>
                <a:ea typeface="黑体" panose="02010609060101010101" pitchFamily="49" charset="-122"/>
              </a:rPr>
              <a:t>位有效数字</a:t>
            </a:r>
          </a:p>
          <a:p>
            <a:pPr>
              <a:lnSpc>
                <a:spcPts val="3800"/>
              </a:lnSpc>
              <a:defRPr/>
            </a:pPr>
            <a:r>
              <a:rPr lang="en-US" altLang="zh-CN" sz="2500" b="1" dirty="0">
                <a:solidFill>
                  <a:srgbClr val="FF0000"/>
                </a:solidFill>
                <a:latin typeface="+mn-lt"/>
                <a:ea typeface="黑体" panose="02010609060101010101" pitchFamily="49" charset="-122"/>
              </a:rPr>
              <a:t>.m</a:t>
            </a:r>
            <a:r>
              <a:rPr lang="en-US" altLang="zh-CN" sz="2500" dirty="0">
                <a:latin typeface="+mn-lt"/>
                <a:ea typeface="黑体" panose="02010609060101010101" pitchFamily="49" charset="-122"/>
              </a:rPr>
              <a:t>      </a:t>
            </a:r>
            <a:r>
              <a:rPr lang="en-US" altLang="zh-CN" sz="2500" dirty="0" err="1">
                <a:latin typeface="+mn-lt"/>
                <a:ea typeface="黑体" panose="02010609060101010101" pitchFamily="49" charset="-122"/>
              </a:rPr>
              <a:t>m</a:t>
            </a:r>
            <a:r>
              <a:rPr lang="zh-CN" altLang="en-US" sz="2500" dirty="0">
                <a:latin typeface="+mn-lt"/>
                <a:ea typeface="黑体" panose="02010609060101010101" pitchFamily="49" charset="-122"/>
              </a:rPr>
              <a:t>为非负整型常数，对于浮点格式，指定小数点后面输出</a:t>
            </a:r>
            <a:r>
              <a:rPr lang="en-US" altLang="zh-CN" sz="2500" b="1" dirty="0">
                <a:solidFill>
                  <a:schemeClr val="accent2"/>
                </a:solidFill>
                <a:latin typeface="+mn-lt"/>
                <a:ea typeface="黑体" panose="02010609060101010101" pitchFamily="49" charset="-122"/>
              </a:rPr>
              <a:t>m</a:t>
            </a:r>
            <a:r>
              <a:rPr lang="zh-CN" altLang="en-US" sz="2500" b="1" dirty="0">
                <a:solidFill>
                  <a:schemeClr val="accent2"/>
                </a:solidFill>
                <a:latin typeface="+mn-lt"/>
                <a:ea typeface="黑体" panose="02010609060101010101" pitchFamily="49" charset="-122"/>
              </a:rPr>
              <a:t>位小数</a:t>
            </a:r>
            <a:r>
              <a:rPr lang="en-US" altLang="zh-CN" sz="2500" dirty="0">
                <a:latin typeface="+mn-lt"/>
                <a:ea typeface="黑体" panose="02010609060101010101" pitchFamily="49" charset="-122"/>
              </a:rPr>
              <a:t>; s</a:t>
            </a:r>
            <a:r>
              <a:rPr lang="zh-CN" altLang="en-US" sz="2500" dirty="0">
                <a:latin typeface="+mn-lt"/>
                <a:ea typeface="黑体" panose="02010609060101010101" pitchFamily="49" charset="-122"/>
              </a:rPr>
              <a:t>格式，表示只输出字符串的前面</a:t>
            </a:r>
            <a:r>
              <a:rPr lang="en-US" altLang="zh-CN" sz="2500" dirty="0">
                <a:latin typeface="+mn-lt"/>
                <a:ea typeface="黑体" panose="02010609060101010101" pitchFamily="49" charset="-122"/>
              </a:rPr>
              <a:t>m</a:t>
            </a:r>
            <a:r>
              <a:rPr lang="zh-CN" altLang="en-US" sz="2500" dirty="0">
                <a:latin typeface="+mn-lt"/>
                <a:ea typeface="黑体" panose="02010609060101010101" pitchFamily="49" charset="-122"/>
              </a:rPr>
              <a:t>个字符</a:t>
            </a:r>
          </a:p>
          <a:p>
            <a:pPr>
              <a:lnSpc>
                <a:spcPts val="3800"/>
              </a:lnSpc>
              <a:defRPr/>
            </a:pPr>
            <a:r>
              <a:rPr lang="en-US" altLang="zh-CN" sz="2500" b="1" dirty="0">
                <a:solidFill>
                  <a:srgbClr val="FF0000"/>
                </a:solidFill>
                <a:latin typeface="+mn-lt"/>
                <a:ea typeface="黑体" panose="02010609060101010101" pitchFamily="49" charset="-122"/>
              </a:rPr>
              <a:t>.0</a:t>
            </a:r>
            <a:r>
              <a:rPr lang="en-US" altLang="zh-CN" sz="2500" dirty="0">
                <a:latin typeface="+mn-lt"/>
                <a:ea typeface="黑体" panose="02010609060101010101" pitchFamily="49" charset="-122"/>
              </a:rPr>
              <a:t>       </a:t>
            </a:r>
            <a:r>
              <a:rPr lang="zh-CN" altLang="en-US" sz="2500" dirty="0">
                <a:latin typeface="+mn-lt"/>
                <a:ea typeface="黑体" panose="02010609060101010101" pitchFamily="49" charset="-122"/>
              </a:rPr>
              <a:t>对于</a:t>
            </a:r>
            <a:r>
              <a:rPr lang="en-US" altLang="zh-CN" sz="2500" dirty="0">
                <a:latin typeface="+mn-lt"/>
                <a:ea typeface="黑体" panose="02010609060101010101" pitchFamily="49" charset="-122"/>
              </a:rPr>
              <a:t>f |</a:t>
            </a:r>
            <a:r>
              <a:rPr lang="en-US" altLang="zh-CN" sz="2500" dirty="0" err="1">
                <a:latin typeface="+mn-lt"/>
                <a:ea typeface="黑体" panose="02010609060101010101" pitchFamily="49" charset="-122"/>
              </a:rPr>
              <a:t>e|E</a:t>
            </a:r>
            <a:r>
              <a:rPr lang="zh-CN" altLang="en-US" sz="2500" dirty="0">
                <a:latin typeface="+mn-lt"/>
                <a:ea typeface="黑体" panose="02010609060101010101" pitchFamily="49" charset="-122"/>
              </a:rPr>
              <a:t>格式，表示不输出小数点和小数，按整数形式输出</a:t>
            </a:r>
          </a:p>
          <a:p>
            <a:pPr>
              <a:lnSpc>
                <a:spcPts val="3800"/>
              </a:lnSpc>
              <a:defRPr/>
            </a:pPr>
            <a:r>
              <a:rPr lang="en-US" altLang="zh-CN" sz="2500" b="1" dirty="0">
                <a:solidFill>
                  <a:srgbClr val="FF0000"/>
                </a:solidFill>
                <a:latin typeface="+mn-lt"/>
                <a:ea typeface="黑体" panose="02010609060101010101" pitchFamily="49" charset="-122"/>
                <a:sym typeface="Symbol" pitchFamily="18" charset="2"/>
              </a:rPr>
              <a:t>.</a:t>
            </a:r>
            <a:r>
              <a:rPr lang="en-US" altLang="zh-CN" sz="2500" dirty="0">
                <a:latin typeface="+mn-lt"/>
                <a:ea typeface="黑体" panose="02010609060101010101" pitchFamily="49" charset="-122"/>
              </a:rPr>
              <a:t>       </a:t>
            </a:r>
            <a:r>
              <a:rPr lang="zh-CN" altLang="en-US" sz="2500" dirty="0">
                <a:latin typeface="+mn-lt"/>
                <a:ea typeface="黑体" panose="02010609060101010101" pitchFamily="49" charset="-122"/>
              </a:rPr>
              <a:t>表示</a:t>
            </a:r>
            <a:r>
              <a:rPr lang="en-US" altLang="zh-CN" sz="2500" dirty="0">
                <a:latin typeface="+mn-lt"/>
                <a:ea typeface="黑体" panose="02010609060101010101" pitchFamily="49" charset="-122"/>
              </a:rPr>
              <a:t>precision</a:t>
            </a:r>
            <a:r>
              <a:rPr lang="zh-CN" altLang="en-US" sz="2500" dirty="0">
                <a:latin typeface="+mn-lt"/>
                <a:ea typeface="黑体" panose="02010609060101010101" pitchFamily="49" charset="-122"/>
              </a:rPr>
              <a:t>来自待输出表达式前面的一个整型表达式</a:t>
            </a:r>
            <a:endParaRPr lang="en-US" altLang="zh-CN" sz="2500" dirty="0">
              <a:latin typeface="+mn-lt"/>
              <a:ea typeface="黑体" panose="02010609060101010101" pitchFamily="49" charset="-122"/>
            </a:endParaRPr>
          </a:p>
          <a:p>
            <a:pPr>
              <a:lnSpc>
                <a:spcPts val="3800"/>
              </a:lnSpc>
              <a:defRPr/>
            </a:pPr>
            <a:r>
              <a:rPr lang="zh-CN" altLang="en-US" sz="2500" b="1" dirty="0">
                <a:solidFill>
                  <a:srgbClr val="CC0000"/>
                </a:solidFill>
                <a:latin typeface="+mn-lt"/>
                <a:ea typeface="黑体" panose="02010609060101010101" pitchFamily="49" charset="-122"/>
              </a:rPr>
              <a:t>例如</a:t>
            </a:r>
            <a:r>
              <a:rPr lang="zh-CN" altLang="en-US" sz="2500" dirty="0">
                <a:latin typeface="+mn-lt"/>
                <a:ea typeface="黑体" panose="02010609060101010101" pitchFamily="49" charset="-122"/>
              </a:rPr>
              <a:t>：</a:t>
            </a:r>
            <a:r>
              <a:rPr lang="en-US" altLang="zh-CN" sz="2500" dirty="0">
                <a:latin typeface="+mn-lt"/>
                <a:ea typeface="黑体" panose="02010609060101010101" pitchFamily="49" charset="-122"/>
              </a:rPr>
              <a:t>double a=12.578,b=0.2572;int n=9,m=4;</a:t>
            </a:r>
          </a:p>
          <a:p>
            <a:pPr>
              <a:lnSpc>
                <a:spcPts val="3800"/>
              </a:lnSpc>
              <a:defRPr/>
            </a:pPr>
            <a:r>
              <a:rPr lang="en-US" altLang="zh-CN" sz="2500" dirty="0">
                <a:latin typeface="+mn-lt"/>
                <a:ea typeface="黑体" panose="02010609060101010101" pitchFamily="49" charset="-122"/>
              </a:rPr>
              <a:t>             </a:t>
            </a:r>
            <a:r>
              <a:rPr lang="en-US" altLang="zh-CN" sz="2500" dirty="0" err="1">
                <a:latin typeface="+mn-lt"/>
                <a:ea typeface="黑体" panose="02010609060101010101" pitchFamily="49" charset="-122"/>
              </a:rPr>
              <a:t>printf</a:t>
            </a:r>
            <a:r>
              <a:rPr lang="en-US" altLang="zh-CN" sz="2500" dirty="0">
                <a:latin typeface="+mn-lt"/>
                <a:ea typeface="黑体" panose="02010609060101010101" pitchFamily="49" charset="-122"/>
              </a:rPr>
              <a:t>("%.2f,%.10.2E,%f,%e,%10g",a,a,a,a,a,);</a:t>
            </a:r>
            <a:endParaRPr lang="zh-CN" altLang="en-US" sz="2500" dirty="0">
              <a:latin typeface="+mn-lt"/>
              <a:ea typeface="黑体" panose="02010609060101010101" pitchFamily="49" charset="-122"/>
            </a:endParaRPr>
          </a:p>
          <a:p>
            <a:pPr>
              <a:lnSpc>
                <a:spcPts val="3800"/>
              </a:lnSpc>
              <a:defRPr/>
            </a:pPr>
            <a:r>
              <a:rPr lang="zh-CN" altLang="en-US" sz="2500" b="1" dirty="0">
                <a:solidFill>
                  <a:srgbClr val="006600"/>
                </a:solidFill>
                <a:latin typeface="+mn-lt"/>
                <a:ea typeface="黑体" panose="02010609060101010101" pitchFamily="49" charset="-122"/>
              </a:rPr>
              <a:t>输出为</a:t>
            </a:r>
            <a:r>
              <a:rPr lang="en-US" altLang="zh-CN" sz="2500" dirty="0">
                <a:latin typeface="+mn-lt"/>
                <a:ea typeface="黑体" panose="02010609060101010101" pitchFamily="49" charset="-122"/>
              </a:rPr>
              <a:t>: </a:t>
            </a:r>
            <a:r>
              <a:rPr lang="en-US" altLang="zh-CN" sz="2500" b="1" dirty="0">
                <a:solidFill>
                  <a:srgbClr val="006600"/>
                </a:solidFill>
                <a:latin typeface="+mn-lt"/>
                <a:ea typeface="黑体" panose="02010609060101010101" pitchFamily="49" charset="-122"/>
              </a:rPr>
              <a:t>12.58,</a:t>
            </a:r>
            <a:r>
              <a:rPr lang="zh-CN" altLang="en-US" sz="2500" b="1" dirty="0">
                <a:solidFill>
                  <a:srgbClr val="006600"/>
                </a:solidFill>
                <a:latin typeface="+mn-lt"/>
                <a:ea typeface="黑体" panose="02010609060101010101" pitchFamily="49" charset="-122"/>
                <a:sym typeface="Symbol" pitchFamily="18" charset="2"/>
              </a:rPr>
              <a:t> </a:t>
            </a:r>
            <a:r>
              <a:rPr lang="zh-CN" altLang="en-US" sz="2500" dirty="0">
                <a:latin typeface="+mn-lt"/>
                <a:ea typeface="黑体" panose="02010609060101010101" pitchFamily="49" charset="-122"/>
                <a:sym typeface="Symbol" pitchFamily="18" charset="2"/>
              </a:rPr>
              <a:t></a:t>
            </a:r>
            <a:r>
              <a:rPr lang="en-US" altLang="zh-CN" sz="2500" b="1" dirty="0">
                <a:solidFill>
                  <a:srgbClr val="006600"/>
                </a:solidFill>
                <a:latin typeface="+mn-lt"/>
                <a:ea typeface="黑体" panose="02010609060101010101" pitchFamily="49" charset="-122"/>
              </a:rPr>
              <a:t>1.26E+001,12.578000,1.257800e+001, </a:t>
            </a:r>
            <a:r>
              <a:rPr lang="zh-CN" altLang="en-US" sz="2500" dirty="0">
                <a:latin typeface="+mn-lt"/>
                <a:ea typeface="黑体" panose="02010609060101010101" pitchFamily="49" charset="-122"/>
                <a:sym typeface="Symbol" pitchFamily="18" charset="2"/>
              </a:rPr>
              <a:t></a:t>
            </a:r>
            <a:r>
              <a:rPr lang="en-US" altLang="zh-CN" sz="2500" b="1" dirty="0">
                <a:solidFill>
                  <a:srgbClr val="006600"/>
                </a:solidFill>
                <a:latin typeface="+mn-lt"/>
                <a:ea typeface="黑体" panose="02010609060101010101" pitchFamily="49" charset="-122"/>
              </a:rPr>
              <a:t>12.578</a:t>
            </a:r>
            <a:endParaRPr lang="zh-CN" altLang="en-US" sz="2500" b="1" dirty="0">
              <a:solidFill>
                <a:srgbClr val="006600"/>
              </a:solidFill>
              <a:latin typeface="+mn-lt"/>
              <a:ea typeface="黑体" panose="02010609060101010101" pitchFamily="49" charset="-122"/>
            </a:endParaRPr>
          </a:p>
        </p:txBody>
      </p:sp>
      <p:sp>
        <p:nvSpPr>
          <p:cNvPr id="4" name="Rectangle 2">
            <a:extLst>
              <a:ext uri="{FF2B5EF4-FFF2-40B4-BE49-F238E27FC236}">
                <a16:creationId xmlns:a16="http://schemas.microsoft.com/office/drawing/2014/main" id="{6B959E8B-E0D8-492B-851C-E8F8DE2A11E1}"/>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5646626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200472" y="1052736"/>
            <a:ext cx="9433048" cy="5324535"/>
          </a:xfrm>
          <a:prstGeom prst="rect">
            <a:avLst/>
          </a:prstGeom>
          <a:noFill/>
          <a:ln w="9525">
            <a:noFill/>
            <a:miter lim="800000"/>
            <a:headEnd/>
            <a:tailEnd/>
          </a:ln>
        </p:spPr>
        <p:txBody>
          <a:bodyPr wrap="square">
            <a:spAutoFit/>
          </a:bodyPr>
          <a:lstStyle/>
          <a:p>
            <a:pPr>
              <a:defRPr/>
            </a:pPr>
            <a:r>
              <a:rPr lang="en-US" altLang="zh-CN" sz="2500" dirty="0" err="1">
                <a:latin typeface="+mn-lt"/>
                <a:ea typeface="黑体" panose="02010609060101010101" pitchFamily="49" charset="-122"/>
              </a:rPr>
              <a:t>printf</a:t>
            </a:r>
            <a:r>
              <a:rPr lang="en-US" altLang="zh-CN" sz="2500" dirty="0">
                <a:latin typeface="+mn-lt"/>
                <a:ea typeface="黑体" panose="02010609060101010101" pitchFamily="49" charset="-122"/>
              </a:rPr>
              <a:t>("a=%</a:t>
            </a:r>
            <a:r>
              <a:rPr lang="en-US" altLang="zh-CN" sz="2500" dirty="0">
                <a:solidFill>
                  <a:srgbClr val="FF0000"/>
                </a:solidFill>
                <a:latin typeface="+mn-lt"/>
                <a:ea typeface="黑体" panose="02010609060101010101" pitchFamily="49" charset="-122"/>
              </a:rPr>
              <a:t>.0</a:t>
            </a:r>
            <a:r>
              <a:rPr lang="en-US" altLang="zh-CN" sz="2500" dirty="0">
                <a:latin typeface="+mn-lt"/>
                <a:ea typeface="黑体" panose="02010609060101010101" pitchFamily="49" charset="-122"/>
              </a:rPr>
              <a:t>f,a=%</a:t>
            </a:r>
            <a:r>
              <a:rPr lang="en-US" altLang="zh-CN" sz="2500" dirty="0">
                <a:solidFill>
                  <a:srgbClr val="FF0000"/>
                </a:solidFill>
                <a:latin typeface="+mn-lt"/>
                <a:ea typeface="黑体" panose="02010609060101010101" pitchFamily="49" charset="-122"/>
              </a:rPr>
              <a:t>*.*</a:t>
            </a:r>
            <a:r>
              <a:rPr lang="en-US" altLang="zh-CN" sz="2500" dirty="0" err="1">
                <a:latin typeface="+mn-lt"/>
                <a:ea typeface="黑体" panose="02010609060101010101" pitchFamily="49" charset="-122"/>
              </a:rPr>
              <a:t>f",a,n,m,a</a:t>
            </a:r>
            <a:r>
              <a:rPr lang="en-US" altLang="zh-CN" sz="2500" dirty="0">
                <a:latin typeface="+mn-lt"/>
                <a:ea typeface="黑体" panose="02010609060101010101" pitchFamily="49" charset="-122"/>
              </a:rPr>
              <a:t>);</a:t>
            </a:r>
            <a:endParaRPr lang="zh-CN" altLang="en-US" sz="2500" dirty="0">
              <a:latin typeface="+mn-lt"/>
              <a:ea typeface="黑体" panose="02010609060101010101" pitchFamily="49" charset="-122"/>
            </a:endParaRPr>
          </a:p>
          <a:p>
            <a:pPr>
              <a:defRPr/>
            </a:pPr>
            <a:r>
              <a:rPr lang="zh-CN" altLang="en-US" sz="2500" b="1" dirty="0">
                <a:solidFill>
                  <a:srgbClr val="006600"/>
                </a:solidFill>
                <a:latin typeface="+mn-lt"/>
                <a:ea typeface="黑体" panose="02010609060101010101" pitchFamily="49" charset="-122"/>
              </a:rPr>
              <a:t>输出为</a:t>
            </a:r>
            <a:r>
              <a:rPr lang="en-US" altLang="zh-CN" sz="2500" dirty="0">
                <a:latin typeface="+mn-lt"/>
                <a:ea typeface="黑体" panose="02010609060101010101" pitchFamily="49" charset="-122"/>
              </a:rPr>
              <a:t>: </a:t>
            </a:r>
            <a:r>
              <a:rPr lang="en-US" altLang="zh-CN" sz="2500" b="1" dirty="0">
                <a:solidFill>
                  <a:srgbClr val="006600"/>
                </a:solidFill>
                <a:latin typeface="+mn-lt"/>
                <a:ea typeface="黑体" panose="02010609060101010101" pitchFamily="49" charset="-122"/>
              </a:rPr>
              <a:t>a=13,a=</a:t>
            </a:r>
            <a:r>
              <a:rPr lang="zh-CN" altLang="en-US" sz="2500" b="1" dirty="0">
                <a:solidFill>
                  <a:srgbClr val="006600"/>
                </a:solidFill>
                <a:latin typeface="+mn-lt"/>
                <a:ea typeface="黑体" panose="02010609060101010101" pitchFamily="49" charset="-122"/>
                <a:sym typeface="Symbol" pitchFamily="18" charset="2"/>
              </a:rPr>
              <a:t> </a:t>
            </a:r>
            <a:r>
              <a:rPr lang="zh-CN" altLang="en-US" sz="2500" dirty="0">
                <a:latin typeface="+mn-lt"/>
                <a:ea typeface="黑体" panose="02010609060101010101" pitchFamily="49" charset="-122"/>
                <a:sym typeface="Symbol" pitchFamily="18" charset="2"/>
              </a:rPr>
              <a:t></a:t>
            </a:r>
            <a:r>
              <a:rPr lang="en-US" altLang="zh-CN" sz="2500" b="1" dirty="0">
                <a:solidFill>
                  <a:srgbClr val="006600"/>
                </a:solidFill>
                <a:latin typeface="+mn-lt"/>
                <a:ea typeface="黑体" panose="02010609060101010101" pitchFamily="49" charset="-122"/>
              </a:rPr>
              <a:t>12.5780</a:t>
            </a:r>
          </a:p>
          <a:p>
            <a:pPr>
              <a:defRPr/>
            </a:pPr>
            <a:r>
              <a:rPr lang="en-US" altLang="zh-CN" sz="2500" dirty="0">
                <a:latin typeface="+mn-lt"/>
                <a:ea typeface="黑体" panose="02010609060101010101" pitchFamily="49" charset="-122"/>
              </a:rPr>
              <a:t> </a:t>
            </a:r>
            <a:r>
              <a:rPr lang="en-US" altLang="zh-CN" sz="2500" dirty="0" err="1">
                <a:latin typeface="+mn-lt"/>
                <a:ea typeface="黑体" panose="02010609060101010101" pitchFamily="49" charset="-122"/>
              </a:rPr>
              <a:t>printf</a:t>
            </a:r>
            <a:r>
              <a:rPr lang="en-US" altLang="zh-CN" sz="2500" dirty="0">
                <a:latin typeface="+mn-lt"/>
                <a:ea typeface="黑体" panose="02010609060101010101" pitchFamily="49" charset="-122"/>
              </a:rPr>
              <a:t>("%.2f</a:t>
            </a:r>
            <a:r>
              <a:rPr lang="en-US" altLang="zh-CN" sz="2500" dirty="0">
                <a:solidFill>
                  <a:srgbClr val="FF0000"/>
                </a:solidFill>
                <a:latin typeface="+mn-lt"/>
                <a:ea typeface="黑体" panose="02010609060101010101" pitchFamily="49" charset="-122"/>
              </a:rPr>
              <a:t>%%</a:t>
            </a:r>
            <a:r>
              <a:rPr lang="en-US" altLang="zh-CN" sz="2500" dirty="0">
                <a:latin typeface="+mn-lt"/>
                <a:ea typeface="黑体" panose="02010609060101010101" pitchFamily="49" charset="-122"/>
              </a:rPr>
              <a:t>",b*100);</a:t>
            </a:r>
            <a:endParaRPr lang="zh-CN" altLang="en-US" sz="2500" dirty="0">
              <a:latin typeface="+mn-lt"/>
              <a:ea typeface="黑体" panose="02010609060101010101" pitchFamily="49" charset="-122"/>
            </a:endParaRPr>
          </a:p>
          <a:p>
            <a:pPr>
              <a:defRPr/>
            </a:pPr>
            <a:r>
              <a:rPr lang="zh-CN" altLang="en-US" sz="2500" b="1" dirty="0">
                <a:solidFill>
                  <a:srgbClr val="006600"/>
                </a:solidFill>
                <a:latin typeface="+mn-lt"/>
                <a:ea typeface="黑体" panose="02010609060101010101" pitchFamily="49" charset="-122"/>
              </a:rPr>
              <a:t>输出为</a:t>
            </a:r>
            <a:r>
              <a:rPr lang="en-US" altLang="zh-CN" sz="2500" dirty="0">
                <a:latin typeface="+mn-lt"/>
                <a:ea typeface="黑体" panose="02010609060101010101" pitchFamily="49" charset="-122"/>
              </a:rPr>
              <a:t>: </a:t>
            </a:r>
            <a:r>
              <a:rPr lang="en-US" altLang="zh-CN" sz="2500" b="1" dirty="0">
                <a:solidFill>
                  <a:srgbClr val="006600"/>
                </a:solidFill>
                <a:latin typeface="+mn-lt"/>
                <a:ea typeface="黑体" panose="02010609060101010101" pitchFamily="49" charset="-122"/>
              </a:rPr>
              <a:t>25.72%</a:t>
            </a:r>
            <a:endParaRPr lang="zh-CN" altLang="en-US" sz="2500" b="1" dirty="0">
              <a:solidFill>
                <a:srgbClr val="006600"/>
              </a:solidFill>
              <a:latin typeface="+mn-lt"/>
              <a:ea typeface="黑体" panose="02010609060101010101" pitchFamily="49" charset="-122"/>
            </a:endParaRPr>
          </a:p>
          <a:p>
            <a:pPr>
              <a:defRPr/>
            </a:pPr>
            <a:r>
              <a:rPr lang="en-US" altLang="zh-CN" sz="2500" dirty="0" err="1">
                <a:latin typeface="+mn-lt"/>
                <a:ea typeface="黑体" panose="02010609060101010101" pitchFamily="49" charset="-122"/>
              </a:rPr>
              <a:t>printf</a:t>
            </a:r>
            <a:r>
              <a:rPr lang="en-US" altLang="zh-CN" sz="2500" dirty="0">
                <a:latin typeface="+mn-lt"/>
                <a:ea typeface="黑体" panose="02010609060101010101" pitchFamily="49" charset="-122"/>
              </a:rPr>
              <a:t>("%s%6s%6.3s","ABCD", "ABCD", "ABCD");</a:t>
            </a:r>
            <a:endParaRPr lang="zh-CN" altLang="en-US" sz="2500" dirty="0">
              <a:latin typeface="+mn-lt"/>
              <a:ea typeface="黑体" panose="02010609060101010101" pitchFamily="49" charset="-122"/>
            </a:endParaRPr>
          </a:p>
          <a:p>
            <a:pPr>
              <a:defRPr/>
            </a:pPr>
            <a:r>
              <a:rPr lang="zh-CN" altLang="en-US" sz="2500" b="1" dirty="0">
                <a:solidFill>
                  <a:srgbClr val="006600"/>
                </a:solidFill>
                <a:latin typeface="+mn-lt"/>
                <a:ea typeface="黑体" panose="02010609060101010101" pitchFamily="49" charset="-122"/>
              </a:rPr>
              <a:t>输出为</a:t>
            </a:r>
            <a:r>
              <a:rPr lang="en-US" altLang="zh-CN" sz="2500" dirty="0">
                <a:latin typeface="+mn-lt"/>
                <a:ea typeface="黑体" panose="02010609060101010101" pitchFamily="49" charset="-122"/>
              </a:rPr>
              <a:t>: </a:t>
            </a:r>
            <a:r>
              <a:rPr lang="en-US" altLang="zh-CN" sz="2500" b="1" dirty="0">
                <a:solidFill>
                  <a:srgbClr val="006600"/>
                </a:solidFill>
                <a:latin typeface="+mn-lt"/>
                <a:ea typeface="黑体" panose="02010609060101010101" pitchFamily="49" charset="-122"/>
              </a:rPr>
              <a:t>ABCD</a:t>
            </a:r>
            <a:r>
              <a:rPr lang="zh-CN" altLang="en-US" sz="2500" dirty="0">
                <a:latin typeface="+mn-lt"/>
                <a:ea typeface="黑体" panose="02010609060101010101" pitchFamily="49" charset="-122"/>
                <a:sym typeface="Symbol" pitchFamily="18" charset="2"/>
              </a:rPr>
              <a:t></a:t>
            </a:r>
            <a:r>
              <a:rPr lang="en-US" altLang="zh-CN" sz="2500" b="1" dirty="0">
                <a:solidFill>
                  <a:srgbClr val="006600"/>
                </a:solidFill>
                <a:latin typeface="+mn-lt"/>
                <a:ea typeface="黑体" panose="02010609060101010101" pitchFamily="49" charset="-122"/>
                <a:sym typeface="Symbol" pitchFamily="18" charset="2"/>
              </a:rPr>
              <a:t>ABCD</a:t>
            </a:r>
            <a:r>
              <a:rPr lang="zh-CN" altLang="en-US" sz="2500" dirty="0">
                <a:latin typeface="+mn-lt"/>
                <a:ea typeface="黑体" panose="02010609060101010101" pitchFamily="49" charset="-122"/>
                <a:sym typeface="Symbol" pitchFamily="18" charset="2"/>
              </a:rPr>
              <a:t></a:t>
            </a:r>
            <a:r>
              <a:rPr lang="en-US" altLang="zh-CN" sz="2500" b="1" dirty="0">
                <a:solidFill>
                  <a:srgbClr val="006600"/>
                </a:solidFill>
                <a:latin typeface="+mn-lt"/>
                <a:ea typeface="黑体" panose="02010609060101010101" pitchFamily="49" charset="-122"/>
                <a:sym typeface="Symbol" pitchFamily="18" charset="2"/>
              </a:rPr>
              <a:t>ABC</a:t>
            </a:r>
            <a:endParaRPr lang="zh-CN" altLang="en-US" sz="2500" b="1" dirty="0">
              <a:solidFill>
                <a:srgbClr val="006600"/>
              </a:solidFill>
              <a:latin typeface="+mn-lt"/>
              <a:ea typeface="黑体" panose="02010609060101010101" pitchFamily="49" charset="-122"/>
            </a:endParaRPr>
          </a:p>
          <a:p>
            <a:pPr>
              <a:defRPr/>
            </a:pPr>
            <a:r>
              <a:rPr lang="en-US" altLang="zh-CN" sz="2500" b="1" dirty="0">
                <a:solidFill>
                  <a:srgbClr val="006600"/>
                </a:solidFill>
                <a:latin typeface="+mn-lt"/>
                <a:ea typeface="黑体" panose="02010609060101010101" pitchFamily="49" charset="-122"/>
              </a:rPr>
              <a:t>(4)</a:t>
            </a:r>
            <a:r>
              <a:rPr lang="en-US" altLang="zh-CN" sz="2500" b="1" dirty="0">
                <a:solidFill>
                  <a:srgbClr val="2D2DB9"/>
                </a:solidFill>
                <a:latin typeface="+mn-lt"/>
                <a:ea typeface="黑体" panose="02010609060101010101" pitchFamily="49" charset="-122"/>
              </a:rPr>
              <a:t> </a:t>
            </a:r>
            <a:r>
              <a:rPr lang="en-US" altLang="zh-CN" sz="2500" dirty="0">
                <a:latin typeface="+mn-lt"/>
                <a:ea typeface="黑体" panose="02010609060101010101" pitchFamily="49" charset="-122"/>
              </a:rPr>
              <a:t>[</a:t>
            </a:r>
            <a:r>
              <a:rPr lang="en-US" altLang="zh-CN" sz="2500" b="1" dirty="0">
                <a:solidFill>
                  <a:srgbClr val="0070C0"/>
                </a:solidFill>
                <a:latin typeface="+mn-lt"/>
                <a:ea typeface="黑体" panose="02010609060101010101" pitchFamily="49" charset="-122"/>
              </a:rPr>
              <a:t>flag</a:t>
            </a:r>
            <a:r>
              <a:rPr lang="en-US" altLang="zh-CN" sz="2500" dirty="0">
                <a:latin typeface="+mn-lt"/>
                <a:ea typeface="黑体" panose="02010609060101010101" pitchFamily="49" charset="-122"/>
              </a:rPr>
              <a:t>]</a:t>
            </a:r>
          </a:p>
          <a:p>
            <a:pPr>
              <a:lnSpc>
                <a:spcPts val="3300"/>
              </a:lnSpc>
              <a:defRPr/>
            </a:pPr>
            <a:r>
              <a:rPr lang="zh-CN" altLang="en-US" sz="2500" b="1" dirty="0">
                <a:solidFill>
                  <a:srgbClr val="FF0000"/>
                </a:solidFill>
                <a:latin typeface="+mn-lt"/>
                <a:ea typeface="黑体" panose="02010609060101010101" pitchFamily="49" charset="-122"/>
              </a:rPr>
              <a:t>缺省</a:t>
            </a:r>
            <a:r>
              <a:rPr lang="en-US" altLang="zh-CN" sz="2500" dirty="0">
                <a:latin typeface="+mn-lt"/>
                <a:ea typeface="黑体" panose="02010609060101010101" pitchFamily="49" charset="-122"/>
              </a:rPr>
              <a:t>    </a:t>
            </a:r>
            <a:r>
              <a:rPr lang="zh-CN" altLang="en-US" sz="2500" dirty="0">
                <a:latin typeface="+mn-lt"/>
                <a:ea typeface="黑体" panose="02010609060101010101" pitchFamily="49" charset="-122"/>
              </a:rPr>
              <a:t>输出正数时不输出正号</a:t>
            </a:r>
            <a:r>
              <a:rPr lang="en-US" altLang="zh-CN" sz="2500" dirty="0">
                <a:latin typeface="+mn-lt"/>
                <a:ea typeface="黑体" panose="02010609060101010101" pitchFamily="49" charset="-122"/>
              </a:rPr>
              <a:t>;</a:t>
            </a:r>
            <a:r>
              <a:rPr lang="zh-CN" altLang="en-US" sz="2500" dirty="0">
                <a:latin typeface="+mn-lt"/>
                <a:ea typeface="黑体" panose="02010609060101010101" pitchFamily="49" charset="-122"/>
              </a:rPr>
              <a:t>域宽大于数据实际位数时，域中左边补空格，数据靠右对齐；</a:t>
            </a:r>
          </a:p>
          <a:p>
            <a:pPr>
              <a:lnSpc>
                <a:spcPts val="3300"/>
              </a:lnSpc>
              <a:defRPr/>
            </a:pPr>
            <a:r>
              <a:rPr lang="en-US" altLang="zh-CN" sz="2500" dirty="0">
                <a:latin typeface="+mn-lt"/>
                <a:ea typeface="黑体" panose="02010609060101010101" pitchFamily="49" charset="-122"/>
              </a:rPr>
              <a:t>+     </a:t>
            </a:r>
            <a:r>
              <a:rPr lang="zh-CN" altLang="en-US" sz="2500" dirty="0">
                <a:latin typeface="+mn-lt"/>
                <a:ea typeface="黑体" panose="02010609060101010101" pitchFamily="49" charset="-122"/>
              </a:rPr>
              <a:t>     输出正数时要输出正号</a:t>
            </a:r>
            <a:r>
              <a:rPr lang="en-US" altLang="zh-CN" sz="2500" dirty="0">
                <a:latin typeface="+mn-lt"/>
                <a:ea typeface="黑体" panose="02010609060101010101" pitchFamily="49" charset="-122"/>
              </a:rPr>
              <a:t>;</a:t>
            </a:r>
          </a:p>
          <a:p>
            <a:pPr>
              <a:lnSpc>
                <a:spcPts val="3300"/>
              </a:lnSpc>
              <a:defRPr/>
            </a:pPr>
            <a:r>
              <a:rPr lang="en-US" altLang="zh-CN" sz="2500" dirty="0">
                <a:latin typeface="+mn-lt"/>
                <a:ea typeface="黑体" panose="02010609060101010101" pitchFamily="49" charset="-122"/>
                <a:sym typeface="Symbol" pitchFamily="18" charset="2"/>
              </a:rPr>
              <a:t>          </a:t>
            </a:r>
            <a:r>
              <a:rPr lang="zh-CN" altLang="en-US" sz="2500" dirty="0">
                <a:latin typeface="+mn-lt"/>
                <a:ea typeface="黑体" panose="02010609060101010101" pitchFamily="49" charset="-122"/>
              </a:rPr>
              <a:t>域宽大于数据实际位数时，域中右边补空格，数据靠左对齐。</a:t>
            </a:r>
          </a:p>
          <a:p>
            <a:pPr>
              <a:lnSpc>
                <a:spcPts val="3300"/>
              </a:lnSpc>
              <a:defRPr/>
            </a:pPr>
            <a:r>
              <a:rPr lang="en-US" altLang="zh-CN" sz="2500" dirty="0">
                <a:latin typeface="+mn-lt"/>
                <a:ea typeface="黑体" panose="02010609060101010101" pitchFamily="49" charset="-122"/>
              </a:rPr>
              <a:t>#          </a:t>
            </a:r>
            <a:r>
              <a:rPr lang="zh-CN" altLang="en-US" sz="2500" dirty="0">
                <a:latin typeface="+mn-lt"/>
                <a:ea typeface="黑体" panose="02010609060101010101" pitchFamily="49" charset="-122"/>
              </a:rPr>
              <a:t>用于</a:t>
            </a:r>
            <a:r>
              <a:rPr lang="en-US" altLang="zh-CN" sz="2500" dirty="0">
                <a:latin typeface="+mn-lt"/>
                <a:ea typeface="黑体" panose="02010609060101010101" pitchFamily="49" charset="-122"/>
              </a:rPr>
              <a:t>x |X</a:t>
            </a:r>
            <a:r>
              <a:rPr lang="zh-CN" altLang="en-US" sz="2500" dirty="0">
                <a:latin typeface="+mn-lt"/>
                <a:ea typeface="黑体" panose="02010609060101010101" pitchFamily="49" charset="-122"/>
              </a:rPr>
              <a:t>格式：输出</a:t>
            </a:r>
            <a:r>
              <a:rPr lang="en-US" altLang="zh-CN" sz="2500" dirty="0">
                <a:latin typeface="+mn-lt"/>
                <a:ea typeface="黑体" panose="02010609060101010101" pitchFamily="49" charset="-122"/>
              </a:rPr>
              <a:t>0x</a:t>
            </a:r>
            <a:r>
              <a:rPr lang="zh-CN" altLang="en-US" sz="2500" dirty="0">
                <a:latin typeface="+mn-lt"/>
                <a:ea typeface="黑体" panose="02010609060101010101" pitchFamily="49" charset="-122"/>
              </a:rPr>
              <a:t>（格式</a:t>
            </a:r>
            <a:r>
              <a:rPr lang="en-US" altLang="zh-CN" sz="2500" dirty="0">
                <a:latin typeface="+mn-lt"/>
                <a:ea typeface="黑体" panose="02010609060101010101" pitchFamily="49" charset="-122"/>
              </a:rPr>
              <a:t>x</a:t>
            </a:r>
            <a:r>
              <a:rPr lang="zh-CN" altLang="en-US" sz="2500" dirty="0">
                <a:latin typeface="+mn-lt"/>
                <a:ea typeface="黑体" panose="02010609060101010101" pitchFamily="49" charset="-122"/>
              </a:rPr>
              <a:t>）或</a:t>
            </a:r>
            <a:r>
              <a:rPr lang="en-US" altLang="zh-CN" sz="2500" dirty="0">
                <a:latin typeface="+mn-lt"/>
                <a:ea typeface="黑体" panose="02010609060101010101" pitchFamily="49" charset="-122"/>
              </a:rPr>
              <a:t>0X</a:t>
            </a:r>
            <a:r>
              <a:rPr lang="zh-CN" altLang="en-US" sz="2500" dirty="0">
                <a:latin typeface="+mn-lt"/>
                <a:ea typeface="黑体" panose="02010609060101010101" pitchFamily="49" charset="-122"/>
              </a:rPr>
              <a:t>（格式</a:t>
            </a:r>
            <a:r>
              <a:rPr lang="en-US" altLang="zh-CN" sz="2500" dirty="0">
                <a:latin typeface="+mn-lt"/>
                <a:ea typeface="黑体" panose="02010609060101010101" pitchFamily="49" charset="-122"/>
              </a:rPr>
              <a:t>X</a:t>
            </a:r>
            <a:r>
              <a:rPr lang="zh-CN" altLang="en-US" sz="2500" dirty="0">
                <a:latin typeface="+mn-lt"/>
                <a:ea typeface="黑体" panose="02010609060101010101" pitchFamily="49" charset="-122"/>
              </a:rPr>
              <a:t>）。</a:t>
            </a:r>
          </a:p>
        </p:txBody>
      </p:sp>
      <p:sp>
        <p:nvSpPr>
          <p:cNvPr id="4" name="Rectangle 2">
            <a:extLst>
              <a:ext uri="{FF2B5EF4-FFF2-40B4-BE49-F238E27FC236}">
                <a16:creationId xmlns:a16="http://schemas.microsoft.com/office/drawing/2014/main" id="{A57C81D3-01D2-4CDA-A7CD-4C967A79601B}"/>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11382179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ChangeArrowheads="1"/>
          </p:cNvSpPr>
          <p:nvPr/>
        </p:nvSpPr>
        <p:spPr bwMode="auto">
          <a:xfrm>
            <a:off x="200472" y="836713"/>
            <a:ext cx="9433048" cy="5585312"/>
          </a:xfrm>
          <a:prstGeom prst="rect">
            <a:avLst/>
          </a:prstGeom>
          <a:noFill/>
          <a:ln w="9525">
            <a:noFill/>
            <a:miter lim="800000"/>
            <a:headEnd/>
            <a:tailEnd/>
          </a:ln>
        </p:spPr>
        <p:txBody>
          <a:bodyPr wrap="square">
            <a:spAutoFit/>
          </a:bodyPr>
          <a:lstStyle/>
          <a:p>
            <a:pPr>
              <a:lnSpc>
                <a:spcPts val="3600"/>
              </a:lnSpc>
            </a:pPr>
            <a:r>
              <a:rPr lang="zh-CN" altLang="en-US" b="1" dirty="0">
                <a:solidFill>
                  <a:srgbClr val="CC0000"/>
                </a:solidFill>
                <a:latin typeface="+mn-lt"/>
                <a:ea typeface="黑体" panose="02010609060101010101" pitchFamily="49" charset="-122"/>
              </a:rPr>
              <a:t>例如</a:t>
            </a:r>
            <a:r>
              <a:rPr lang="zh-CN" altLang="en-US" dirty="0">
                <a:latin typeface="+mn-lt"/>
                <a:ea typeface="黑体" panose="02010609060101010101" pitchFamily="49" charset="-122"/>
              </a:rPr>
              <a:t>：</a:t>
            </a:r>
            <a:endParaRPr lang="en-US" altLang="zh-CN" dirty="0">
              <a:latin typeface="+mn-lt"/>
              <a:ea typeface="黑体" panose="02010609060101010101" pitchFamily="49" charset="-122"/>
            </a:endParaRPr>
          </a:p>
          <a:p>
            <a:pPr>
              <a:lnSpc>
                <a:spcPts val="3600"/>
              </a:lnSpc>
            </a:pPr>
            <a:r>
              <a:rPr lang="en-US" altLang="zh-CN" dirty="0">
                <a:latin typeface="+mn-lt"/>
                <a:ea typeface="黑体" panose="02010609060101010101" pitchFamily="49" charset="-122"/>
              </a:rPr>
              <a:t>unsigned a=0xa84d; </a:t>
            </a:r>
            <a:r>
              <a:rPr lang="en-US" altLang="zh-CN" dirty="0" err="1">
                <a:latin typeface="+mn-lt"/>
                <a:ea typeface="黑体" panose="02010609060101010101" pitchFamily="49" charset="-122"/>
              </a:rPr>
              <a:t>int</a:t>
            </a:r>
            <a:r>
              <a:rPr lang="en-US" altLang="zh-CN" dirty="0">
                <a:latin typeface="+mn-lt"/>
                <a:ea typeface="黑体" panose="02010609060101010101" pitchFamily="49" charset="-122"/>
              </a:rPr>
              <a:t> b=346;        </a:t>
            </a:r>
          </a:p>
          <a:p>
            <a:pPr>
              <a:lnSpc>
                <a:spcPts val="3600"/>
              </a:lnSpc>
            </a:pPr>
            <a:r>
              <a:rPr lang="en-US" altLang="zh-CN" dirty="0" err="1">
                <a:latin typeface="+mn-lt"/>
                <a:ea typeface="黑体" panose="02010609060101010101" pitchFamily="49" charset="-122"/>
              </a:rPr>
              <a:t>printf</a:t>
            </a:r>
            <a:r>
              <a:rPr lang="en-US" altLang="zh-CN" dirty="0">
                <a:latin typeface="+mn-lt"/>
                <a:ea typeface="黑体" panose="02010609060101010101" pitchFamily="49" charset="-122"/>
              </a:rPr>
              <a:t>("%-8#x%#X",</a:t>
            </a:r>
            <a:r>
              <a:rPr lang="en-US" altLang="zh-CN" dirty="0" err="1">
                <a:latin typeface="+mn-lt"/>
                <a:ea typeface="黑体" panose="02010609060101010101" pitchFamily="49" charset="-122"/>
              </a:rPr>
              <a:t>a,a</a:t>
            </a:r>
            <a:r>
              <a:rPr lang="en-US" altLang="zh-CN" dirty="0">
                <a:latin typeface="+mn-lt"/>
                <a:ea typeface="黑体" panose="02010609060101010101" pitchFamily="49" charset="-122"/>
              </a:rPr>
              <a:t>);</a:t>
            </a:r>
            <a:endParaRPr lang="zh-CN" altLang="en-US" dirty="0">
              <a:latin typeface="+mn-lt"/>
              <a:ea typeface="黑体" panose="02010609060101010101" pitchFamily="49" charset="-122"/>
            </a:endParaRPr>
          </a:p>
          <a:p>
            <a:pPr>
              <a:lnSpc>
                <a:spcPts val="3600"/>
              </a:lnSpc>
            </a:pPr>
            <a:r>
              <a:rPr lang="zh-CN" altLang="en-US" b="1" dirty="0">
                <a:solidFill>
                  <a:srgbClr val="006600"/>
                </a:solidFill>
                <a:latin typeface="+mn-lt"/>
                <a:ea typeface="黑体" panose="02010609060101010101" pitchFamily="49" charset="-122"/>
              </a:rPr>
              <a:t>输出为</a:t>
            </a:r>
            <a:r>
              <a:rPr lang="en-US" altLang="zh-CN" b="1" dirty="0">
                <a:solidFill>
                  <a:srgbClr val="006600"/>
                </a:solidFill>
                <a:latin typeface="+mn-lt"/>
                <a:ea typeface="黑体" panose="02010609060101010101" pitchFamily="49" charset="-122"/>
              </a:rPr>
              <a:t>:0xa84d</a:t>
            </a:r>
            <a:r>
              <a:rPr lang="zh-CN" altLang="en-US" dirty="0">
                <a:latin typeface="+mn-lt"/>
                <a:ea typeface="黑体" panose="02010609060101010101" pitchFamily="49" charset="-122"/>
                <a:sym typeface="Symbol" pitchFamily="18" charset="2"/>
              </a:rPr>
              <a:t></a:t>
            </a:r>
            <a:r>
              <a:rPr lang="en-US" altLang="zh-CN" b="1" dirty="0">
                <a:solidFill>
                  <a:srgbClr val="006600"/>
                </a:solidFill>
                <a:latin typeface="+mn-lt"/>
                <a:ea typeface="黑体" panose="02010609060101010101" pitchFamily="49" charset="-122"/>
                <a:sym typeface="Symbol" pitchFamily="18" charset="2"/>
              </a:rPr>
              <a:t>0XA84D</a:t>
            </a:r>
          </a:p>
          <a:p>
            <a:pPr>
              <a:lnSpc>
                <a:spcPts val="3600"/>
              </a:lnSpc>
            </a:pPr>
            <a:r>
              <a:rPr lang="en-US" altLang="zh-CN" dirty="0" err="1">
                <a:latin typeface="+mn-lt"/>
                <a:ea typeface="黑体" panose="02010609060101010101" pitchFamily="49" charset="-122"/>
              </a:rPr>
              <a:t>printf</a:t>
            </a:r>
            <a:r>
              <a:rPr lang="en-US" altLang="zh-CN" dirty="0">
                <a:latin typeface="+mn-lt"/>
                <a:ea typeface="黑体" panose="02010609060101010101" pitchFamily="49" charset="-122"/>
              </a:rPr>
              <a:t>("b=%</a:t>
            </a:r>
            <a:r>
              <a:rPr lang="en-US" altLang="zh-CN" dirty="0">
                <a:latin typeface="+mn-lt"/>
                <a:ea typeface="黑体" panose="02010609060101010101" pitchFamily="49" charset="-122"/>
                <a:sym typeface="Symbol" pitchFamily="18" charset="2"/>
              </a:rPr>
              <a:t></a:t>
            </a:r>
            <a:r>
              <a:rPr lang="en-US" altLang="zh-CN" dirty="0">
                <a:latin typeface="+mn-lt"/>
                <a:ea typeface="黑体" panose="02010609060101010101" pitchFamily="49" charset="-122"/>
              </a:rPr>
              <a:t>8d\</a:t>
            </a:r>
            <a:r>
              <a:rPr lang="en-US" altLang="zh-CN" dirty="0" err="1">
                <a:latin typeface="+mn-lt"/>
                <a:ea typeface="黑体" panose="02010609060101010101" pitchFamily="49" charset="-122"/>
              </a:rPr>
              <a:t>nb</a:t>
            </a:r>
            <a:r>
              <a:rPr lang="en-US" altLang="zh-CN" dirty="0">
                <a:latin typeface="+mn-lt"/>
                <a:ea typeface="黑体" panose="02010609060101010101" pitchFamily="49" charset="-122"/>
              </a:rPr>
              <a:t>=%</a:t>
            </a:r>
            <a:r>
              <a:rPr lang="en-US" altLang="zh-CN" dirty="0">
                <a:latin typeface="+mn-lt"/>
                <a:ea typeface="黑体" panose="02010609060101010101" pitchFamily="49" charset="-122"/>
                <a:sym typeface="Symbol" pitchFamily="18" charset="2"/>
              </a:rPr>
              <a:t></a:t>
            </a:r>
            <a:r>
              <a:rPr lang="en-US" altLang="zh-CN" dirty="0">
                <a:latin typeface="+mn-lt"/>
                <a:ea typeface="黑体" panose="02010609060101010101" pitchFamily="49" charset="-122"/>
              </a:rPr>
              <a:t>8db=% </a:t>
            </a:r>
            <a:r>
              <a:rPr lang="en-US" altLang="zh-CN" dirty="0">
                <a:latin typeface="+mn-lt"/>
                <a:ea typeface="黑体" panose="02010609060101010101" pitchFamily="49" charset="-122"/>
                <a:sym typeface="Symbol" pitchFamily="18" charset="2"/>
              </a:rPr>
              <a:t></a:t>
            </a:r>
            <a:r>
              <a:rPr lang="en-US" altLang="zh-CN" dirty="0">
                <a:latin typeface="+mn-lt"/>
                <a:ea typeface="黑体" panose="02010609060101010101" pitchFamily="49" charset="-122"/>
              </a:rPr>
              <a:t> </a:t>
            </a:r>
            <a:r>
              <a:rPr lang="en-US" altLang="zh-CN" dirty="0">
                <a:latin typeface="+mn-lt"/>
                <a:ea typeface="黑体" panose="02010609060101010101" pitchFamily="49" charset="-122"/>
                <a:sym typeface="Symbol" pitchFamily="18" charset="2"/>
              </a:rPr>
              <a:t></a:t>
            </a:r>
            <a:r>
              <a:rPr lang="en-US" altLang="zh-CN" dirty="0">
                <a:latin typeface="+mn-lt"/>
                <a:ea typeface="黑体" panose="02010609060101010101" pitchFamily="49" charset="-122"/>
              </a:rPr>
              <a:t>8d\</a:t>
            </a:r>
            <a:r>
              <a:rPr lang="en-US" altLang="zh-CN" dirty="0" err="1">
                <a:latin typeface="+mn-lt"/>
                <a:ea typeface="黑体" panose="02010609060101010101" pitchFamily="49" charset="-122"/>
              </a:rPr>
              <a:t>nb</a:t>
            </a:r>
            <a:r>
              <a:rPr lang="en-US" altLang="zh-CN" dirty="0">
                <a:latin typeface="+mn-lt"/>
                <a:ea typeface="黑体" panose="02010609060101010101" pitchFamily="49" charset="-122"/>
              </a:rPr>
              <a:t>=%</a:t>
            </a:r>
            <a:r>
              <a:rPr lang="en-US" altLang="zh-CN" dirty="0">
                <a:latin typeface="+mn-lt"/>
                <a:ea typeface="黑体" panose="02010609060101010101" pitchFamily="49" charset="-122"/>
                <a:sym typeface="Symbol" pitchFamily="18" charset="2"/>
              </a:rPr>
              <a:t></a:t>
            </a:r>
            <a:r>
              <a:rPr lang="en-US" altLang="zh-CN" dirty="0">
                <a:latin typeface="+mn-lt"/>
                <a:ea typeface="黑体" panose="02010609060101010101" pitchFamily="49" charset="-122"/>
              </a:rPr>
              <a:t> </a:t>
            </a:r>
            <a:r>
              <a:rPr lang="en-US" altLang="zh-CN" dirty="0">
                <a:latin typeface="+mn-lt"/>
                <a:ea typeface="黑体" panose="02010609060101010101" pitchFamily="49" charset="-122"/>
                <a:sym typeface="Symbol" pitchFamily="18" charset="2"/>
              </a:rPr>
              <a:t></a:t>
            </a:r>
            <a:r>
              <a:rPr lang="en-US" altLang="zh-CN" dirty="0" err="1">
                <a:latin typeface="+mn-lt"/>
                <a:ea typeface="黑体" panose="02010609060101010101" pitchFamily="49" charset="-122"/>
              </a:rPr>
              <a:t>d,b</a:t>
            </a:r>
            <a:r>
              <a:rPr lang="en-US" altLang="zh-CN" dirty="0">
                <a:latin typeface="+mn-lt"/>
                <a:ea typeface="黑体" panose="02010609060101010101" pitchFamily="49" charset="-122"/>
              </a:rPr>
              <a:t>=%</a:t>
            </a:r>
            <a:r>
              <a:rPr lang="en-US" altLang="zh-CN" dirty="0">
                <a:latin typeface="+mn-lt"/>
                <a:ea typeface="黑体" panose="02010609060101010101" pitchFamily="49" charset="-122"/>
                <a:sym typeface="Symbol" pitchFamily="18" charset="2"/>
              </a:rPr>
              <a:t></a:t>
            </a:r>
            <a:r>
              <a:rPr lang="en-US" altLang="zh-CN" dirty="0">
                <a:latin typeface="+mn-lt"/>
                <a:ea typeface="黑体" panose="02010609060101010101" pitchFamily="49" charset="-122"/>
              </a:rPr>
              <a:t>08d\n",</a:t>
            </a:r>
            <a:r>
              <a:rPr lang="en-US" altLang="zh-CN" dirty="0" err="1">
                <a:latin typeface="+mn-lt"/>
                <a:ea typeface="黑体" panose="02010609060101010101" pitchFamily="49" charset="-122"/>
              </a:rPr>
              <a:t>b,b,b,b,b</a:t>
            </a:r>
            <a:r>
              <a:rPr lang="en-US" altLang="zh-CN" dirty="0">
                <a:latin typeface="+mn-lt"/>
                <a:ea typeface="黑体" panose="02010609060101010101" pitchFamily="49" charset="-122"/>
              </a:rPr>
              <a:t>);</a:t>
            </a:r>
            <a:endParaRPr lang="zh-CN" altLang="en-US" dirty="0">
              <a:latin typeface="+mn-lt"/>
              <a:ea typeface="黑体" panose="02010609060101010101" pitchFamily="49" charset="-122"/>
            </a:endParaRPr>
          </a:p>
          <a:p>
            <a:pPr>
              <a:lnSpc>
                <a:spcPts val="3600"/>
              </a:lnSpc>
            </a:pPr>
            <a:r>
              <a:rPr lang="zh-CN" altLang="en-US" b="1" dirty="0">
                <a:solidFill>
                  <a:srgbClr val="006600"/>
                </a:solidFill>
                <a:latin typeface="+mn-lt"/>
                <a:ea typeface="黑体" panose="02010609060101010101" pitchFamily="49" charset="-122"/>
              </a:rPr>
              <a:t>输出为</a:t>
            </a:r>
            <a:r>
              <a:rPr lang="en-US" altLang="zh-CN" b="1" dirty="0">
                <a:solidFill>
                  <a:srgbClr val="006600"/>
                </a:solidFill>
                <a:latin typeface="+mn-lt"/>
                <a:ea typeface="黑体" panose="02010609060101010101" pitchFamily="49" charset="-122"/>
              </a:rPr>
              <a:t>:b=</a:t>
            </a:r>
            <a:r>
              <a:rPr lang="zh-CN" altLang="en-US" dirty="0">
                <a:latin typeface="+mn-lt"/>
                <a:ea typeface="黑体" panose="02010609060101010101" pitchFamily="49" charset="-122"/>
                <a:sym typeface="Symbol" pitchFamily="18" charset="2"/>
              </a:rPr>
              <a:t></a:t>
            </a:r>
            <a:r>
              <a:rPr lang="en-US" altLang="zh-CN" b="1" dirty="0">
                <a:solidFill>
                  <a:srgbClr val="006600"/>
                </a:solidFill>
                <a:latin typeface="+mn-lt"/>
                <a:ea typeface="黑体" panose="02010609060101010101" pitchFamily="49" charset="-122"/>
              </a:rPr>
              <a:t>+346</a:t>
            </a:r>
            <a:endParaRPr lang="zh-CN" altLang="en-US" b="1" dirty="0">
              <a:solidFill>
                <a:srgbClr val="006600"/>
              </a:solidFill>
              <a:latin typeface="+mn-lt"/>
              <a:ea typeface="黑体" panose="02010609060101010101" pitchFamily="49" charset="-122"/>
            </a:endParaRPr>
          </a:p>
          <a:p>
            <a:pPr>
              <a:lnSpc>
                <a:spcPts val="3600"/>
              </a:lnSpc>
            </a:pPr>
            <a:r>
              <a:rPr lang="en-US" altLang="zh-CN" b="1" dirty="0">
                <a:solidFill>
                  <a:srgbClr val="006600"/>
                </a:solidFill>
                <a:latin typeface="+mn-lt"/>
                <a:ea typeface="黑体" panose="02010609060101010101" pitchFamily="49" charset="-122"/>
              </a:rPr>
              <a:t>               b=+346</a:t>
            </a:r>
            <a:r>
              <a:rPr lang="zh-CN" altLang="en-US" dirty="0">
                <a:latin typeface="+mn-lt"/>
                <a:ea typeface="黑体" panose="02010609060101010101" pitchFamily="49" charset="-122"/>
                <a:sym typeface="Symbol" pitchFamily="18" charset="2"/>
              </a:rPr>
              <a:t></a:t>
            </a:r>
            <a:r>
              <a:rPr lang="zh-CN" altLang="en-US" b="1" dirty="0">
                <a:solidFill>
                  <a:srgbClr val="006600"/>
                </a:solidFill>
                <a:latin typeface="+mn-lt"/>
                <a:ea typeface="黑体" panose="02010609060101010101" pitchFamily="49" charset="-122"/>
                <a:sym typeface="Symbol" pitchFamily="18" charset="2"/>
              </a:rPr>
              <a:t> </a:t>
            </a:r>
            <a:r>
              <a:rPr lang="en-US" altLang="zh-CN" b="1" dirty="0">
                <a:solidFill>
                  <a:srgbClr val="006600"/>
                </a:solidFill>
                <a:latin typeface="+mn-lt"/>
                <a:ea typeface="黑体" panose="02010609060101010101" pitchFamily="49" charset="-122"/>
              </a:rPr>
              <a:t>b=+346</a:t>
            </a:r>
            <a:endParaRPr lang="zh-CN" altLang="en-US" b="1" dirty="0">
              <a:solidFill>
                <a:srgbClr val="006600"/>
              </a:solidFill>
              <a:latin typeface="+mn-lt"/>
              <a:ea typeface="黑体" panose="02010609060101010101" pitchFamily="49" charset="-122"/>
            </a:endParaRPr>
          </a:p>
          <a:p>
            <a:pPr>
              <a:lnSpc>
                <a:spcPts val="3600"/>
              </a:lnSpc>
            </a:pPr>
            <a:r>
              <a:rPr lang="en-US" altLang="zh-CN" b="1" dirty="0">
                <a:solidFill>
                  <a:srgbClr val="006600"/>
                </a:solidFill>
                <a:latin typeface="+mn-lt"/>
                <a:ea typeface="黑体" panose="02010609060101010101" pitchFamily="49" charset="-122"/>
              </a:rPr>
              <a:t>               b=+346,b=+0000346</a:t>
            </a:r>
            <a:endParaRPr lang="zh-CN" altLang="en-US" b="1" dirty="0">
              <a:solidFill>
                <a:srgbClr val="006600"/>
              </a:solidFill>
              <a:latin typeface="+mn-lt"/>
              <a:ea typeface="黑体" panose="02010609060101010101" pitchFamily="49" charset="-122"/>
            </a:endParaRPr>
          </a:p>
          <a:p>
            <a:pPr marL="514350" indent="-514350">
              <a:lnSpc>
                <a:spcPts val="3600"/>
              </a:lnSpc>
            </a:pPr>
            <a:r>
              <a:rPr lang="en-US" altLang="zh-CN" b="1" dirty="0">
                <a:solidFill>
                  <a:schemeClr val="accent2">
                    <a:lumMod val="75000"/>
                  </a:schemeClr>
                </a:solidFill>
                <a:latin typeface="+mn-lt"/>
                <a:ea typeface="黑体" panose="02010609060101010101" pitchFamily="49" charset="-122"/>
              </a:rPr>
              <a:t>3. </a:t>
            </a:r>
            <a:r>
              <a:rPr lang="zh-CN" altLang="en-US" b="1" dirty="0">
                <a:solidFill>
                  <a:schemeClr val="accent2">
                    <a:lumMod val="75000"/>
                  </a:schemeClr>
                </a:solidFill>
                <a:latin typeface="+mn-lt"/>
                <a:ea typeface="黑体" panose="02010609060101010101" pitchFamily="49" charset="-122"/>
              </a:rPr>
              <a:t>常用输出格式</a:t>
            </a:r>
            <a:endParaRPr lang="en-US" altLang="zh-CN" b="1" dirty="0">
              <a:solidFill>
                <a:schemeClr val="accent2">
                  <a:lumMod val="75000"/>
                </a:schemeClr>
              </a:solidFill>
              <a:latin typeface="+mn-lt"/>
              <a:ea typeface="黑体" panose="02010609060101010101" pitchFamily="49" charset="-122"/>
            </a:endParaRPr>
          </a:p>
          <a:p>
            <a:pPr>
              <a:lnSpc>
                <a:spcPts val="3600"/>
              </a:lnSpc>
              <a:buFontTx/>
              <a:buAutoNum type="arabicParenBoth"/>
            </a:pPr>
            <a:r>
              <a:rPr lang="zh-CN" altLang="en-US" b="1" dirty="0">
                <a:solidFill>
                  <a:srgbClr val="996633"/>
                </a:solidFill>
                <a:latin typeface="+mn-lt"/>
                <a:ea typeface="黑体" panose="02010609060101010101" pitchFamily="49" charset="-122"/>
              </a:rPr>
              <a:t>整型表达式</a:t>
            </a:r>
            <a:r>
              <a:rPr lang="zh-CN" altLang="en-US" b="1" dirty="0">
                <a:solidFill>
                  <a:srgbClr val="006600"/>
                </a:solidFill>
                <a:latin typeface="+mn-lt"/>
                <a:ea typeface="黑体" panose="02010609060101010101" pitchFamily="49" charset="-122"/>
              </a:rPr>
              <a:t>：</a:t>
            </a:r>
            <a:r>
              <a:rPr lang="en-US" altLang="zh-CN" dirty="0" err="1">
                <a:latin typeface="+mn-lt"/>
                <a:ea typeface="黑体" panose="02010609060101010101" pitchFamily="49" charset="-122"/>
              </a:rPr>
              <a:t>int</a:t>
            </a:r>
            <a:r>
              <a:rPr lang="en-US" altLang="zh-CN" dirty="0">
                <a:latin typeface="+mn-lt"/>
                <a:ea typeface="黑体" panose="02010609060101010101" pitchFamily="49" charset="-122"/>
              </a:rPr>
              <a:t>-</a:t>
            </a:r>
            <a:r>
              <a:rPr lang="en-US" altLang="zh-CN" dirty="0">
                <a:solidFill>
                  <a:srgbClr val="FF0000"/>
                </a:solidFill>
                <a:latin typeface="+mn-lt"/>
                <a:ea typeface="黑体" panose="02010609060101010101" pitchFamily="49" charset="-122"/>
              </a:rPr>
              <a:t>%d</a:t>
            </a:r>
            <a:r>
              <a:rPr lang="en-US" altLang="zh-CN" dirty="0">
                <a:latin typeface="+mn-lt"/>
                <a:ea typeface="黑体" panose="02010609060101010101" pitchFamily="49" charset="-122"/>
              </a:rPr>
              <a:t>     long-</a:t>
            </a:r>
            <a:r>
              <a:rPr lang="en-US" altLang="zh-CN" dirty="0">
                <a:solidFill>
                  <a:srgbClr val="FF0000"/>
                </a:solidFill>
                <a:latin typeface="+mn-lt"/>
                <a:ea typeface="黑体" panose="02010609060101010101" pitchFamily="49" charset="-122"/>
              </a:rPr>
              <a:t>%</a:t>
            </a:r>
            <a:r>
              <a:rPr lang="en-US" altLang="zh-CN" dirty="0" err="1">
                <a:solidFill>
                  <a:srgbClr val="FF0000"/>
                </a:solidFill>
                <a:latin typeface="+mn-lt"/>
                <a:ea typeface="黑体" panose="02010609060101010101" pitchFamily="49" charset="-122"/>
              </a:rPr>
              <a:t>ld</a:t>
            </a:r>
            <a:endParaRPr lang="en-US" altLang="zh-CN" dirty="0">
              <a:solidFill>
                <a:srgbClr val="FF0000"/>
              </a:solidFill>
              <a:latin typeface="+mn-lt"/>
              <a:ea typeface="黑体" panose="02010609060101010101" pitchFamily="49" charset="-122"/>
            </a:endParaRPr>
          </a:p>
          <a:p>
            <a:pPr>
              <a:lnSpc>
                <a:spcPts val="3600"/>
              </a:lnSpc>
              <a:buFontTx/>
              <a:buAutoNum type="arabicParenBoth"/>
            </a:pPr>
            <a:r>
              <a:rPr lang="zh-CN" altLang="en-US" b="1" dirty="0">
                <a:solidFill>
                  <a:srgbClr val="996633"/>
                </a:solidFill>
                <a:latin typeface="+mn-lt"/>
                <a:ea typeface="黑体" panose="02010609060101010101" pitchFamily="49" charset="-122"/>
              </a:rPr>
              <a:t>实型表达式</a:t>
            </a:r>
            <a:r>
              <a:rPr lang="zh-CN" altLang="en-US" b="1" dirty="0">
                <a:solidFill>
                  <a:srgbClr val="006600"/>
                </a:solidFill>
                <a:latin typeface="+mn-lt"/>
                <a:ea typeface="黑体" panose="02010609060101010101" pitchFamily="49" charset="-122"/>
              </a:rPr>
              <a:t>：</a:t>
            </a:r>
            <a:r>
              <a:rPr lang="en-US" altLang="zh-CN" dirty="0">
                <a:latin typeface="+mn-lt"/>
                <a:ea typeface="黑体" panose="02010609060101010101" pitchFamily="49" charset="-122"/>
              </a:rPr>
              <a:t>float, double-</a:t>
            </a:r>
            <a:r>
              <a:rPr lang="en-US" altLang="zh-CN" dirty="0">
                <a:solidFill>
                  <a:srgbClr val="FF0000"/>
                </a:solidFill>
                <a:latin typeface="+mn-lt"/>
                <a:ea typeface="黑体" panose="02010609060101010101" pitchFamily="49" charset="-122"/>
              </a:rPr>
              <a:t>%f</a:t>
            </a:r>
            <a:r>
              <a:rPr lang="en-US" altLang="zh-CN" dirty="0">
                <a:latin typeface="+mn-lt"/>
                <a:ea typeface="黑体" panose="02010609060101010101" pitchFamily="49" charset="-122"/>
              </a:rPr>
              <a:t> </a:t>
            </a:r>
            <a:endParaRPr lang="zh-CN" altLang="en-US" dirty="0">
              <a:solidFill>
                <a:srgbClr val="FF0000"/>
              </a:solidFill>
              <a:latin typeface="+mn-lt"/>
              <a:ea typeface="黑体" panose="02010609060101010101" pitchFamily="49" charset="-122"/>
            </a:endParaRPr>
          </a:p>
          <a:p>
            <a:pPr>
              <a:lnSpc>
                <a:spcPts val="3600"/>
              </a:lnSpc>
              <a:buFontTx/>
              <a:buAutoNum type="arabicParenBoth"/>
            </a:pPr>
            <a:r>
              <a:rPr lang="zh-CN" altLang="en-US" b="1" dirty="0">
                <a:solidFill>
                  <a:srgbClr val="996633"/>
                </a:solidFill>
                <a:latin typeface="+mn-lt"/>
                <a:ea typeface="黑体" panose="02010609060101010101" pitchFamily="49" charset="-122"/>
              </a:rPr>
              <a:t>字符表达式</a:t>
            </a:r>
            <a:r>
              <a:rPr lang="zh-CN" altLang="en-US" b="1" dirty="0">
                <a:solidFill>
                  <a:srgbClr val="006600"/>
                </a:solidFill>
                <a:latin typeface="+mn-lt"/>
                <a:ea typeface="黑体" panose="02010609060101010101" pitchFamily="49" charset="-122"/>
              </a:rPr>
              <a:t>：</a:t>
            </a:r>
            <a:r>
              <a:rPr lang="en-US" altLang="zh-CN" dirty="0">
                <a:latin typeface="+mn-lt"/>
                <a:ea typeface="黑体" panose="02010609060101010101" pitchFamily="49" charset="-122"/>
              </a:rPr>
              <a:t>char-</a:t>
            </a:r>
            <a:r>
              <a:rPr lang="en-US" altLang="zh-CN" dirty="0">
                <a:solidFill>
                  <a:srgbClr val="FF0000"/>
                </a:solidFill>
                <a:latin typeface="+mn-lt"/>
                <a:ea typeface="黑体" panose="02010609060101010101" pitchFamily="49" charset="-122"/>
              </a:rPr>
              <a:t>%c, %d</a:t>
            </a:r>
            <a:r>
              <a:rPr lang="en-US" altLang="zh-CN" dirty="0">
                <a:latin typeface="+mn-lt"/>
                <a:ea typeface="黑体" panose="02010609060101010101" pitchFamily="49" charset="-122"/>
              </a:rPr>
              <a:t> </a:t>
            </a:r>
            <a:endParaRPr lang="zh-CN" altLang="en-US" dirty="0">
              <a:solidFill>
                <a:srgbClr val="FF0000"/>
              </a:solidFill>
              <a:latin typeface="+mn-lt"/>
              <a:ea typeface="黑体" panose="02010609060101010101" pitchFamily="49" charset="-122"/>
            </a:endParaRPr>
          </a:p>
        </p:txBody>
      </p:sp>
      <p:sp>
        <p:nvSpPr>
          <p:cNvPr id="4" name="Rectangle 2">
            <a:extLst>
              <a:ext uri="{FF2B5EF4-FFF2-40B4-BE49-F238E27FC236}">
                <a16:creationId xmlns:a16="http://schemas.microsoft.com/office/drawing/2014/main" id="{93CEBA54-88EC-4389-8570-5734E2D4C6CC}"/>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33068422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344488" y="980728"/>
            <a:ext cx="9361040" cy="4904135"/>
          </a:xfrm>
          <a:prstGeom prst="rect">
            <a:avLst/>
          </a:prstGeom>
          <a:noFill/>
          <a:ln w="9525">
            <a:noFill/>
            <a:miter lim="800000"/>
            <a:headEnd/>
            <a:tailEnd/>
          </a:ln>
        </p:spPr>
        <p:txBody>
          <a:bodyPr wrap="square">
            <a:spAutoFit/>
          </a:bodyPr>
          <a:lstStyle/>
          <a:p>
            <a:r>
              <a:rPr lang="zh-CN" altLang="en-US" sz="2800" b="1" dirty="0">
                <a:solidFill>
                  <a:srgbClr val="CC0000"/>
                </a:solidFill>
                <a:ea typeface="楷体" pitchFamily="49" charset="-122"/>
              </a:rPr>
              <a:t>注意</a:t>
            </a:r>
            <a:r>
              <a:rPr lang="en-US" altLang="zh-CN" sz="2800" b="1" dirty="0">
                <a:solidFill>
                  <a:srgbClr val="CC0000"/>
                </a:solidFill>
                <a:ea typeface="楷体" pitchFamily="49" charset="-122"/>
              </a:rPr>
              <a:t>%c</a:t>
            </a:r>
            <a:r>
              <a:rPr lang="zh-CN" altLang="en-US" sz="2800" b="1" dirty="0">
                <a:solidFill>
                  <a:srgbClr val="CC0000"/>
                </a:solidFill>
                <a:ea typeface="楷体" pitchFamily="49" charset="-122"/>
              </a:rPr>
              <a:t>和</a:t>
            </a:r>
            <a:r>
              <a:rPr lang="en-US" altLang="zh-CN" sz="2800" b="1" dirty="0">
                <a:solidFill>
                  <a:srgbClr val="CC0000"/>
                </a:solidFill>
                <a:ea typeface="楷体" pitchFamily="49" charset="-122"/>
              </a:rPr>
              <a:t>%d</a:t>
            </a:r>
            <a:r>
              <a:rPr lang="zh-CN" altLang="en-US" sz="2800" b="1" dirty="0">
                <a:solidFill>
                  <a:srgbClr val="CC0000"/>
                </a:solidFill>
                <a:ea typeface="楷体" pitchFamily="49" charset="-122"/>
              </a:rPr>
              <a:t>输出字符表达式的区别</a:t>
            </a:r>
            <a:r>
              <a:rPr lang="zh-CN" altLang="en-US" sz="2800" dirty="0">
                <a:ea typeface="楷体" pitchFamily="49" charset="-122"/>
              </a:rPr>
              <a:t>：</a:t>
            </a:r>
            <a:endParaRPr lang="en-US" altLang="zh-CN" sz="2800" dirty="0">
              <a:ea typeface="楷体" pitchFamily="49" charset="-122"/>
            </a:endParaRPr>
          </a:p>
          <a:p>
            <a:r>
              <a:rPr lang="en-US" altLang="zh-CN" sz="2800" dirty="0"/>
              <a:t>char c1='A',c2=97;</a:t>
            </a:r>
            <a:endParaRPr lang="zh-CN" altLang="en-US" sz="2800" dirty="0"/>
          </a:p>
          <a:p>
            <a:r>
              <a:rPr lang="en-US" altLang="zh-CN" sz="2800" dirty="0" err="1"/>
              <a:t>printf</a:t>
            </a:r>
            <a:r>
              <a:rPr lang="en-US" altLang="zh-CN" sz="2800" dirty="0"/>
              <a:t>("c1=%</a:t>
            </a:r>
            <a:r>
              <a:rPr lang="en-US" altLang="zh-CN" sz="2800" dirty="0" err="1"/>
              <a:t>c,%d</a:t>
            </a:r>
            <a:r>
              <a:rPr lang="en-US" altLang="zh-CN" sz="2800" dirty="0"/>
              <a:t>\nc2=%</a:t>
            </a:r>
            <a:r>
              <a:rPr lang="en-US" altLang="zh-CN" sz="2800" dirty="0" err="1"/>
              <a:t>c,%d</a:t>
            </a:r>
            <a:r>
              <a:rPr lang="en-US" altLang="zh-CN" sz="2800" dirty="0"/>
              <a:t>\n",c1,c1,c2,c2); </a:t>
            </a:r>
            <a:endParaRPr lang="zh-CN" altLang="en-US" sz="2800" dirty="0"/>
          </a:p>
          <a:p>
            <a:r>
              <a:rPr lang="zh-CN" altLang="en-US" sz="2800" b="1" dirty="0">
                <a:solidFill>
                  <a:srgbClr val="006600"/>
                </a:solidFill>
                <a:latin typeface="楷体" pitchFamily="49" charset="-122"/>
                <a:ea typeface="楷体" pitchFamily="49" charset="-122"/>
              </a:rPr>
              <a:t>输出结果是</a:t>
            </a:r>
            <a:r>
              <a:rPr lang="zh-CN" altLang="en-US" sz="2800" dirty="0"/>
              <a:t>：</a:t>
            </a:r>
            <a:r>
              <a:rPr lang="en-US" altLang="zh-CN" sz="2800" b="1" dirty="0">
                <a:solidFill>
                  <a:srgbClr val="006600"/>
                </a:solidFill>
              </a:rPr>
              <a:t>c1=A,65</a:t>
            </a:r>
            <a:endParaRPr lang="zh-CN" altLang="en-US" sz="2800" b="1" dirty="0">
              <a:solidFill>
                <a:srgbClr val="006600"/>
              </a:solidFill>
            </a:endParaRPr>
          </a:p>
          <a:p>
            <a:r>
              <a:rPr lang="en-US" altLang="zh-CN" sz="2800" b="1" dirty="0">
                <a:solidFill>
                  <a:srgbClr val="006600"/>
                </a:solidFill>
              </a:rPr>
              <a:t>                         c2=a,97</a:t>
            </a:r>
          </a:p>
          <a:p>
            <a:endParaRPr lang="zh-CN" altLang="en-US" sz="2800" b="1" dirty="0">
              <a:solidFill>
                <a:srgbClr val="006600"/>
              </a:solidFill>
            </a:endParaRPr>
          </a:p>
          <a:p>
            <a:r>
              <a:rPr lang="zh-CN" altLang="en-US" sz="2700" b="1" dirty="0">
                <a:solidFill>
                  <a:srgbClr val="000090"/>
                </a:solidFill>
                <a:latin typeface="黑体" pitchFamily="49" charset="-122"/>
                <a:ea typeface="黑体" pitchFamily="49" charset="-122"/>
              </a:rPr>
              <a:t>三、格式化输入函数</a:t>
            </a:r>
            <a:r>
              <a:rPr lang="en-US" altLang="zh-CN" sz="2700" b="1" dirty="0" err="1">
                <a:solidFill>
                  <a:srgbClr val="000090"/>
                </a:solidFill>
                <a:latin typeface="黑体" pitchFamily="49" charset="-122"/>
                <a:ea typeface="黑体" pitchFamily="49" charset="-122"/>
              </a:rPr>
              <a:t>scanf</a:t>
            </a:r>
            <a:endParaRPr lang="en-US" altLang="zh-CN" sz="2700" b="1" dirty="0">
              <a:solidFill>
                <a:srgbClr val="000090"/>
              </a:solidFill>
              <a:latin typeface="黑体" pitchFamily="49" charset="-122"/>
              <a:ea typeface="黑体" pitchFamily="49" charset="-122"/>
            </a:endParaRPr>
          </a:p>
          <a:p>
            <a:r>
              <a:rPr lang="zh-CN" altLang="en-US" sz="2800" b="1" dirty="0">
                <a:solidFill>
                  <a:srgbClr val="FF0000"/>
                </a:solidFill>
                <a:ea typeface="楷体" pitchFamily="49" charset="-122"/>
                <a:sym typeface="Symbol" pitchFamily="18" charset="2"/>
              </a:rPr>
              <a:t>用法</a:t>
            </a:r>
            <a:r>
              <a:rPr lang="en-US" altLang="zh-CN" sz="2800" b="1" dirty="0">
                <a:solidFill>
                  <a:srgbClr val="FF0000"/>
                </a:solidFill>
                <a:ea typeface="楷体" pitchFamily="49" charset="-122"/>
                <a:sym typeface="Symbol" pitchFamily="18" charset="2"/>
              </a:rPr>
              <a:t>:   </a:t>
            </a:r>
            <a:r>
              <a:rPr lang="en-US" altLang="zh-CN" sz="2800" b="1" dirty="0" err="1">
                <a:solidFill>
                  <a:srgbClr val="0070C0"/>
                </a:solidFill>
                <a:ea typeface="楷体" pitchFamily="49" charset="-122"/>
                <a:sym typeface="Symbol" pitchFamily="18" charset="2"/>
              </a:rPr>
              <a:t>scanf</a:t>
            </a:r>
            <a:r>
              <a:rPr lang="en-US" altLang="zh-CN" sz="2800" b="1" dirty="0">
                <a:solidFill>
                  <a:srgbClr val="0070C0"/>
                </a:solidFill>
                <a:ea typeface="楷体" pitchFamily="49" charset="-122"/>
                <a:sym typeface="Symbol" pitchFamily="18" charset="2"/>
              </a:rPr>
              <a:t>("</a:t>
            </a:r>
            <a:r>
              <a:rPr lang="zh-CN" altLang="en-US" sz="2800" b="1" dirty="0">
                <a:solidFill>
                  <a:srgbClr val="0070C0"/>
                </a:solidFill>
                <a:ea typeface="楷体" pitchFamily="49" charset="-122"/>
                <a:sym typeface="Symbol" pitchFamily="18" charset="2"/>
              </a:rPr>
              <a:t>格式串</a:t>
            </a:r>
            <a:r>
              <a:rPr lang="en-US" altLang="zh-CN" sz="2800" b="1" dirty="0">
                <a:solidFill>
                  <a:srgbClr val="0070C0"/>
                </a:solidFill>
                <a:ea typeface="楷体" pitchFamily="49" charset="-122"/>
                <a:sym typeface="Symbol" pitchFamily="18" charset="2"/>
              </a:rPr>
              <a:t>" ,</a:t>
            </a:r>
            <a:r>
              <a:rPr lang="zh-CN" altLang="en-US" sz="2800" b="1" dirty="0">
                <a:solidFill>
                  <a:srgbClr val="0070C0"/>
                </a:solidFill>
                <a:ea typeface="楷体" pitchFamily="49" charset="-122"/>
                <a:sym typeface="Symbol" pitchFamily="18" charset="2"/>
              </a:rPr>
              <a:t>地址</a:t>
            </a:r>
            <a:r>
              <a:rPr lang="en-US" altLang="zh-CN" sz="2800" b="1" dirty="0">
                <a:solidFill>
                  <a:srgbClr val="0070C0"/>
                </a:solidFill>
                <a:ea typeface="楷体" pitchFamily="49" charset="-122"/>
                <a:sym typeface="Symbol" pitchFamily="18" charset="2"/>
              </a:rPr>
              <a:t>1,</a:t>
            </a:r>
            <a:r>
              <a:rPr lang="zh-CN" altLang="en-US" sz="2800" b="1" dirty="0">
                <a:solidFill>
                  <a:srgbClr val="0070C0"/>
                </a:solidFill>
                <a:ea typeface="楷体" pitchFamily="49" charset="-122"/>
                <a:sym typeface="Symbol" pitchFamily="18" charset="2"/>
              </a:rPr>
              <a:t>地址</a:t>
            </a:r>
            <a:r>
              <a:rPr lang="en-US" altLang="zh-CN" sz="2800" b="1" dirty="0">
                <a:solidFill>
                  <a:srgbClr val="0070C0"/>
                </a:solidFill>
                <a:ea typeface="楷体" pitchFamily="49" charset="-122"/>
                <a:sym typeface="Symbol" pitchFamily="18" charset="2"/>
              </a:rPr>
              <a:t>2,···);</a:t>
            </a:r>
          </a:p>
          <a:p>
            <a:r>
              <a:rPr lang="en-US" altLang="zh-CN" sz="2800" b="1" dirty="0">
                <a:solidFill>
                  <a:srgbClr val="2D2DB9"/>
                </a:solidFill>
                <a:ea typeface="楷体" pitchFamily="49" charset="-122"/>
              </a:rPr>
              <a:t>1. </a:t>
            </a:r>
            <a:r>
              <a:rPr lang="zh-CN" altLang="en-US" sz="2800" b="1" dirty="0">
                <a:solidFill>
                  <a:srgbClr val="2D2DB9"/>
                </a:solidFill>
                <a:ea typeface="楷体" pitchFamily="49" charset="-122"/>
              </a:rPr>
              <a:t>格式符</a:t>
            </a:r>
            <a:endParaRPr lang="en-US" altLang="zh-CN" sz="2800" b="1" dirty="0">
              <a:solidFill>
                <a:srgbClr val="2D2DB9"/>
              </a:solidFill>
              <a:ea typeface="楷体" pitchFamily="49" charset="-122"/>
            </a:endParaRPr>
          </a:p>
          <a:p>
            <a:r>
              <a:rPr lang="en-US" altLang="zh-CN" sz="2800" b="1" dirty="0">
                <a:solidFill>
                  <a:srgbClr val="CC0000"/>
                </a:solidFill>
              </a:rPr>
              <a:t>syntax: </a:t>
            </a:r>
            <a:r>
              <a:rPr lang="en-US" altLang="zh-CN" sz="2800" b="1" dirty="0">
                <a:solidFill>
                  <a:srgbClr val="FF0000"/>
                </a:solidFill>
              </a:rPr>
              <a:t>%</a:t>
            </a:r>
            <a:r>
              <a:rPr lang="en-US" altLang="zh-CN" sz="2800" dirty="0"/>
              <a:t>[</a:t>
            </a:r>
            <a:r>
              <a:rPr lang="en-US" altLang="zh-CN" sz="2800" b="1" dirty="0">
                <a:solidFill>
                  <a:srgbClr val="0070C0"/>
                </a:solidFill>
              </a:rPr>
              <a:t>*</a:t>
            </a:r>
            <a:r>
              <a:rPr lang="en-US" altLang="zh-CN" sz="2800" dirty="0"/>
              <a:t>][</a:t>
            </a:r>
            <a:r>
              <a:rPr lang="en-US" altLang="zh-CN" sz="2800" b="1" dirty="0">
                <a:solidFill>
                  <a:srgbClr val="0070C0"/>
                </a:solidFill>
              </a:rPr>
              <a:t>width</a:t>
            </a:r>
            <a:r>
              <a:rPr lang="en-US" altLang="zh-CN" sz="2800" dirty="0"/>
              <a:t>][</a:t>
            </a:r>
            <a:r>
              <a:rPr lang="en-US" altLang="zh-CN" sz="2800" b="1" dirty="0" err="1">
                <a:solidFill>
                  <a:srgbClr val="0070C0"/>
                </a:solidFill>
              </a:rPr>
              <a:t>h</a:t>
            </a:r>
            <a:r>
              <a:rPr lang="en-US" altLang="zh-CN" sz="2800" dirty="0" err="1"/>
              <a:t>|</a:t>
            </a:r>
            <a:r>
              <a:rPr lang="en-US" altLang="zh-CN" sz="2800" b="1" dirty="0" err="1">
                <a:solidFill>
                  <a:srgbClr val="0070C0"/>
                </a:solidFill>
              </a:rPr>
              <a:t>l</a:t>
            </a:r>
            <a:r>
              <a:rPr lang="en-US" altLang="zh-CN" sz="2800" dirty="0" err="1"/>
              <a:t>|</a:t>
            </a:r>
            <a:r>
              <a:rPr lang="en-US" altLang="zh-CN" sz="2800" b="1" dirty="0" err="1">
                <a:solidFill>
                  <a:srgbClr val="0070C0"/>
                </a:solidFill>
              </a:rPr>
              <a:t>L</a:t>
            </a:r>
            <a:r>
              <a:rPr lang="en-US" altLang="zh-CN" sz="2800" dirty="0"/>
              <a:t>]</a:t>
            </a:r>
            <a:r>
              <a:rPr lang="en-US" altLang="zh-CN" sz="2800" b="1" dirty="0">
                <a:solidFill>
                  <a:srgbClr val="0070C0"/>
                </a:solidFill>
              </a:rPr>
              <a:t>type</a:t>
            </a:r>
          </a:p>
          <a:p>
            <a:r>
              <a:rPr lang="en-US" altLang="zh-CN" sz="2800" b="1" dirty="0">
                <a:solidFill>
                  <a:srgbClr val="006600"/>
                </a:solidFill>
              </a:rPr>
              <a:t>(1) </a:t>
            </a:r>
            <a:r>
              <a:rPr lang="en-US" altLang="zh-CN" sz="2800" dirty="0"/>
              <a:t>[</a:t>
            </a:r>
            <a:r>
              <a:rPr lang="en-US" altLang="zh-CN" sz="2800" b="1" dirty="0" err="1">
                <a:solidFill>
                  <a:srgbClr val="0070C0"/>
                </a:solidFill>
              </a:rPr>
              <a:t>h</a:t>
            </a:r>
            <a:r>
              <a:rPr lang="en-US" altLang="zh-CN" sz="2800" dirty="0" err="1"/>
              <a:t>|</a:t>
            </a:r>
            <a:r>
              <a:rPr lang="en-US" altLang="zh-CN" sz="2800" b="1" dirty="0" err="1">
                <a:solidFill>
                  <a:srgbClr val="0070C0"/>
                </a:solidFill>
              </a:rPr>
              <a:t>l</a:t>
            </a:r>
            <a:r>
              <a:rPr lang="en-US" altLang="zh-CN" sz="2800" dirty="0" err="1"/>
              <a:t>|</a:t>
            </a:r>
            <a:r>
              <a:rPr lang="en-US" altLang="zh-CN" sz="2800" b="1" dirty="0" err="1">
                <a:solidFill>
                  <a:srgbClr val="0070C0"/>
                </a:solidFill>
              </a:rPr>
              <a:t>L</a:t>
            </a:r>
            <a:r>
              <a:rPr lang="en-US" altLang="zh-CN" sz="2800" dirty="0"/>
              <a:t>]</a:t>
            </a:r>
            <a:r>
              <a:rPr lang="en-US" altLang="zh-CN" sz="2800" b="1" dirty="0">
                <a:solidFill>
                  <a:srgbClr val="0070C0"/>
                </a:solidFill>
              </a:rPr>
              <a:t>type</a:t>
            </a:r>
            <a:endParaRPr lang="en-US" altLang="zh-CN" sz="2800" b="1" dirty="0">
              <a:solidFill>
                <a:srgbClr val="0070C0"/>
              </a:solidFill>
              <a:ea typeface="楷体" pitchFamily="49" charset="-122"/>
            </a:endParaRPr>
          </a:p>
        </p:txBody>
      </p:sp>
      <p:sp>
        <p:nvSpPr>
          <p:cNvPr id="4" name="Rectangle 2">
            <a:extLst>
              <a:ext uri="{FF2B5EF4-FFF2-40B4-BE49-F238E27FC236}">
                <a16:creationId xmlns:a16="http://schemas.microsoft.com/office/drawing/2014/main" id="{479C1F26-DCC3-4D38-83AB-496D57D9E567}"/>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25002601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ChangeArrowheads="1"/>
          </p:cNvSpPr>
          <p:nvPr/>
        </p:nvSpPr>
        <p:spPr bwMode="auto">
          <a:xfrm>
            <a:off x="344488" y="928688"/>
            <a:ext cx="9289032" cy="4673331"/>
          </a:xfrm>
          <a:prstGeom prst="rect">
            <a:avLst/>
          </a:prstGeom>
          <a:noFill/>
          <a:ln w="9525">
            <a:noFill/>
            <a:miter lim="800000"/>
            <a:headEnd/>
            <a:tailEnd/>
          </a:ln>
        </p:spPr>
        <p:txBody>
          <a:bodyPr wrap="square">
            <a:spAutoFit/>
          </a:bodyPr>
          <a:lstStyle/>
          <a:p>
            <a:pPr>
              <a:lnSpc>
                <a:spcPts val="3600"/>
              </a:lnSpc>
            </a:pPr>
            <a:r>
              <a:rPr lang="en-US" altLang="zh-CN" sz="2800" b="1" dirty="0">
                <a:solidFill>
                  <a:srgbClr val="FF0000"/>
                </a:solidFill>
                <a:ea typeface="楷体" pitchFamily="49" charset="-122"/>
              </a:rPr>
              <a:t>d</a:t>
            </a:r>
            <a:r>
              <a:rPr lang="en-US" altLang="zh-CN" sz="2800" dirty="0">
                <a:ea typeface="楷体" pitchFamily="49" charset="-122"/>
              </a:rPr>
              <a:t>   </a:t>
            </a:r>
            <a:r>
              <a:rPr lang="zh-CN" altLang="en-US" sz="2800" dirty="0">
                <a:ea typeface="楷体" pitchFamily="49" charset="-122"/>
              </a:rPr>
              <a:t>以十进制有符号整数形式转换输入数据</a:t>
            </a:r>
          </a:p>
          <a:p>
            <a:pPr>
              <a:lnSpc>
                <a:spcPts val="3600"/>
              </a:lnSpc>
            </a:pPr>
            <a:r>
              <a:rPr lang="en-US" altLang="zh-CN" sz="2800" b="1" dirty="0" err="1">
                <a:solidFill>
                  <a:srgbClr val="FF0000"/>
                </a:solidFill>
                <a:ea typeface="楷体" pitchFamily="49" charset="-122"/>
              </a:rPr>
              <a:t>i</a:t>
            </a:r>
            <a:r>
              <a:rPr lang="en-US" altLang="zh-CN" sz="2800" dirty="0">
                <a:ea typeface="楷体" pitchFamily="49" charset="-122"/>
              </a:rPr>
              <a:t>    </a:t>
            </a:r>
            <a:r>
              <a:rPr lang="zh-CN" altLang="en-US" sz="2800" dirty="0">
                <a:ea typeface="楷体" pitchFamily="49" charset="-122"/>
              </a:rPr>
              <a:t>以十进制有符号整数形式转换输入数据</a:t>
            </a:r>
            <a:r>
              <a:rPr lang="en-US" altLang="zh-CN" sz="2800" dirty="0">
                <a:ea typeface="楷体" pitchFamily="49" charset="-122"/>
              </a:rPr>
              <a:t>(</a:t>
            </a:r>
            <a:r>
              <a:rPr lang="zh-CN" altLang="en-US" sz="2800" dirty="0">
                <a:ea typeface="楷体" pitchFamily="49" charset="-122"/>
              </a:rPr>
              <a:t>同</a:t>
            </a:r>
            <a:r>
              <a:rPr lang="en-US" altLang="zh-CN" sz="2800" dirty="0">
                <a:ea typeface="楷体" pitchFamily="49" charset="-122"/>
              </a:rPr>
              <a:t>d</a:t>
            </a:r>
            <a:r>
              <a:rPr lang="zh-CN" altLang="en-US" sz="2800" dirty="0">
                <a:ea typeface="楷体" pitchFamily="49" charset="-122"/>
              </a:rPr>
              <a:t>格式</a:t>
            </a:r>
            <a:r>
              <a:rPr lang="en-US" altLang="zh-CN" sz="2800" dirty="0">
                <a:ea typeface="楷体" pitchFamily="49" charset="-122"/>
              </a:rPr>
              <a:t>)</a:t>
            </a:r>
            <a:endParaRPr lang="zh-CN" altLang="en-US" sz="2800" dirty="0">
              <a:ea typeface="楷体" pitchFamily="49" charset="-122"/>
            </a:endParaRPr>
          </a:p>
          <a:p>
            <a:pPr>
              <a:lnSpc>
                <a:spcPts val="3600"/>
              </a:lnSpc>
            </a:pPr>
            <a:r>
              <a:rPr lang="en-US" altLang="zh-CN" sz="2800" b="1" dirty="0">
                <a:solidFill>
                  <a:srgbClr val="FF0000"/>
                </a:solidFill>
                <a:ea typeface="楷体" pitchFamily="49" charset="-122"/>
              </a:rPr>
              <a:t>u</a:t>
            </a:r>
            <a:r>
              <a:rPr lang="en-US" altLang="zh-CN" sz="2800" dirty="0">
                <a:ea typeface="楷体" pitchFamily="49" charset="-122"/>
              </a:rPr>
              <a:t>   </a:t>
            </a:r>
            <a:r>
              <a:rPr lang="zh-CN" altLang="en-US" sz="2800" dirty="0">
                <a:ea typeface="楷体" pitchFamily="49" charset="-122"/>
              </a:rPr>
              <a:t>以十进制无符号整数形式转换输入数据</a:t>
            </a:r>
          </a:p>
          <a:p>
            <a:pPr>
              <a:lnSpc>
                <a:spcPts val="3600"/>
              </a:lnSpc>
            </a:pPr>
            <a:r>
              <a:rPr lang="en-US" altLang="zh-CN" sz="2800" b="1" dirty="0">
                <a:solidFill>
                  <a:srgbClr val="FF0000"/>
                </a:solidFill>
                <a:ea typeface="楷体" pitchFamily="49" charset="-122"/>
              </a:rPr>
              <a:t>o</a:t>
            </a:r>
            <a:r>
              <a:rPr lang="en-US" altLang="zh-CN" sz="2800" dirty="0">
                <a:ea typeface="楷体" pitchFamily="49" charset="-122"/>
              </a:rPr>
              <a:t>   </a:t>
            </a:r>
            <a:r>
              <a:rPr lang="zh-CN" altLang="en-US" sz="2800" dirty="0">
                <a:ea typeface="楷体" pitchFamily="49" charset="-122"/>
              </a:rPr>
              <a:t>以八进制有符号整数形式转换输入数据</a:t>
            </a:r>
          </a:p>
          <a:p>
            <a:pPr>
              <a:lnSpc>
                <a:spcPts val="3600"/>
              </a:lnSpc>
            </a:pPr>
            <a:r>
              <a:rPr lang="en-US" altLang="zh-CN" sz="2800" b="1" dirty="0">
                <a:solidFill>
                  <a:srgbClr val="FF0000"/>
                </a:solidFill>
                <a:ea typeface="楷体" pitchFamily="49" charset="-122"/>
              </a:rPr>
              <a:t>x </a:t>
            </a:r>
            <a:r>
              <a:rPr lang="en-US" altLang="zh-CN" sz="2800" dirty="0">
                <a:ea typeface="楷体" pitchFamily="49" charset="-122"/>
              </a:rPr>
              <a:t>|</a:t>
            </a:r>
            <a:r>
              <a:rPr lang="en-US" altLang="zh-CN" sz="2800" b="1" dirty="0">
                <a:solidFill>
                  <a:srgbClr val="FF0000"/>
                </a:solidFill>
                <a:ea typeface="楷体" pitchFamily="49" charset="-122"/>
              </a:rPr>
              <a:t>X</a:t>
            </a:r>
            <a:r>
              <a:rPr lang="en-US" altLang="zh-CN" sz="2800" dirty="0">
                <a:ea typeface="楷体" pitchFamily="49" charset="-122"/>
              </a:rPr>
              <a:t>  </a:t>
            </a:r>
            <a:r>
              <a:rPr lang="zh-CN" altLang="en-US" sz="2800" dirty="0">
                <a:ea typeface="楷体" pitchFamily="49" charset="-122"/>
              </a:rPr>
              <a:t>以十六进制有符号整数形式转换输入数据</a:t>
            </a:r>
            <a:r>
              <a:rPr lang="en-US" altLang="zh-CN" sz="2800" dirty="0">
                <a:ea typeface="楷体" pitchFamily="49" charset="-122"/>
              </a:rPr>
              <a:t>(x</a:t>
            </a:r>
            <a:r>
              <a:rPr lang="zh-CN" altLang="en-US" sz="2800" dirty="0">
                <a:ea typeface="楷体" pitchFamily="49" charset="-122"/>
              </a:rPr>
              <a:t>和</a:t>
            </a:r>
            <a:r>
              <a:rPr lang="en-US" altLang="zh-CN" sz="2800" dirty="0">
                <a:ea typeface="楷体" pitchFamily="49" charset="-122"/>
              </a:rPr>
              <a:t>X</a:t>
            </a:r>
            <a:r>
              <a:rPr lang="zh-CN" altLang="en-US" sz="2800" dirty="0">
                <a:ea typeface="楷体" pitchFamily="49" charset="-122"/>
              </a:rPr>
              <a:t>等效</a:t>
            </a:r>
            <a:r>
              <a:rPr lang="en-US" altLang="zh-CN" sz="2800" dirty="0">
                <a:ea typeface="楷体" pitchFamily="49" charset="-122"/>
              </a:rPr>
              <a:t>)</a:t>
            </a:r>
            <a:endParaRPr lang="zh-CN" altLang="en-US" sz="2800" dirty="0">
              <a:ea typeface="楷体" pitchFamily="49" charset="-122"/>
            </a:endParaRPr>
          </a:p>
          <a:p>
            <a:pPr>
              <a:lnSpc>
                <a:spcPts val="3600"/>
              </a:lnSpc>
            </a:pPr>
            <a:r>
              <a:rPr lang="en-US" altLang="zh-CN" sz="2800" b="1" dirty="0" err="1">
                <a:solidFill>
                  <a:srgbClr val="FF0000"/>
                </a:solidFill>
                <a:ea typeface="楷体" pitchFamily="49" charset="-122"/>
              </a:rPr>
              <a:t>e</a:t>
            </a:r>
            <a:r>
              <a:rPr lang="en-US" altLang="zh-CN" sz="2800" dirty="0" err="1">
                <a:ea typeface="楷体" pitchFamily="49" charset="-122"/>
              </a:rPr>
              <a:t>|</a:t>
            </a:r>
            <a:r>
              <a:rPr lang="en-US" altLang="zh-CN" sz="2800" b="1" dirty="0" err="1">
                <a:solidFill>
                  <a:srgbClr val="FF0000"/>
                </a:solidFill>
                <a:ea typeface="楷体" pitchFamily="49" charset="-122"/>
              </a:rPr>
              <a:t>E</a:t>
            </a:r>
            <a:r>
              <a:rPr lang="en-US" altLang="zh-CN" sz="2800" dirty="0" err="1">
                <a:ea typeface="楷体" pitchFamily="49" charset="-122"/>
              </a:rPr>
              <a:t>|</a:t>
            </a:r>
            <a:r>
              <a:rPr lang="en-US" altLang="zh-CN" sz="2800" b="1" dirty="0" err="1">
                <a:solidFill>
                  <a:srgbClr val="FF0000"/>
                </a:solidFill>
                <a:ea typeface="楷体" pitchFamily="49" charset="-122"/>
              </a:rPr>
              <a:t>f</a:t>
            </a:r>
            <a:r>
              <a:rPr lang="en-US" altLang="zh-CN" sz="2800" dirty="0" err="1">
                <a:ea typeface="楷体" pitchFamily="49" charset="-122"/>
              </a:rPr>
              <a:t>|</a:t>
            </a:r>
            <a:r>
              <a:rPr lang="en-US" altLang="zh-CN" sz="2800" b="1" dirty="0" err="1">
                <a:solidFill>
                  <a:srgbClr val="FF0000"/>
                </a:solidFill>
                <a:ea typeface="楷体" pitchFamily="49" charset="-122"/>
              </a:rPr>
              <a:t>g</a:t>
            </a:r>
            <a:r>
              <a:rPr lang="en-US" altLang="zh-CN" sz="2800" dirty="0" err="1">
                <a:ea typeface="楷体" pitchFamily="49" charset="-122"/>
              </a:rPr>
              <a:t>|</a:t>
            </a:r>
            <a:r>
              <a:rPr lang="en-US" altLang="zh-CN" sz="2800" b="1" dirty="0" err="1">
                <a:solidFill>
                  <a:srgbClr val="FF0000"/>
                </a:solidFill>
                <a:ea typeface="楷体" pitchFamily="49" charset="-122"/>
              </a:rPr>
              <a:t>G</a:t>
            </a:r>
            <a:r>
              <a:rPr lang="en-US" altLang="zh-CN" sz="2800" dirty="0">
                <a:ea typeface="楷体" pitchFamily="49" charset="-122"/>
              </a:rPr>
              <a:t>    </a:t>
            </a:r>
            <a:r>
              <a:rPr lang="zh-CN" altLang="en-US" sz="2800" dirty="0">
                <a:ea typeface="楷体" pitchFamily="49" charset="-122"/>
              </a:rPr>
              <a:t>以十进制浮点数形式转换输入数据，输入数据时，可以输入整型常量、小数形式实型常量或指数形式实型常量。</a:t>
            </a:r>
          </a:p>
          <a:p>
            <a:pPr>
              <a:lnSpc>
                <a:spcPts val="3600"/>
              </a:lnSpc>
            </a:pPr>
            <a:r>
              <a:rPr lang="en-US" altLang="zh-CN" sz="2800" b="1" dirty="0">
                <a:solidFill>
                  <a:srgbClr val="FF0000"/>
                </a:solidFill>
                <a:ea typeface="楷体" pitchFamily="49" charset="-122"/>
              </a:rPr>
              <a:t>c </a:t>
            </a:r>
            <a:r>
              <a:rPr lang="en-US" altLang="zh-CN" sz="2800" dirty="0">
                <a:ea typeface="楷体" pitchFamily="49" charset="-122"/>
              </a:rPr>
              <a:t>   </a:t>
            </a:r>
            <a:r>
              <a:rPr lang="zh-CN" altLang="en-US" sz="2800" dirty="0">
                <a:ea typeface="楷体" pitchFamily="49" charset="-122"/>
              </a:rPr>
              <a:t>输入一个字符</a:t>
            </a:r>
            <a:r>
              <a:rPr lang="en-US" altLang="zh-CN" sz="2800" dirty="0">
                <a:ea typeface="楷体" pitchFamily="49" charset="-122"/>
              </a:rPr>
              <a:t>(</a:t>
            </a:r>
            <a:r>
              <a:rPr lang="zh-CN" altLang="en-US" sz="2800" dirty="0">
                <a:ea typeface="楷体" pitchFamily="49" charset="-122"/>
              </a:rPr>
              <a:t>可输入控制字符</a:t>
            </a:r>
            <a:r>
              <a:rPr lang="en-US" altLang="zh-CN" sz="2800" dirty="0">
                <a:ea typeface="楷体" pitchFamily="49" charset="-122"/>
              </a:rPr>
              <a:t>)</a:t>
            </a:r>
            <a:endParaRPr lang="zh-CN" altLang="en-US" sz="2800" dirty="0">
              <a:ea typeface="楷体" pitchFamily="49" charset="-122"/>
            </a:endParaRPr>
          </a:p>
          <a:p>
            <a:pPr>
              <a:lnSpc>
                <a:spcPts val="3600"/>
              </a:lnSpc>
            </a:pPr>
            <a:r>
              <a:rPr lang="en-US" altLang="zh-CN" sz="2800" b="1" dirty="0">
                <a:solidFill>
                  <a:srgbClr val="FF0000"/>
                </a:solidFill>
                <a:ea typeface="楷体" pitchFamily="49" charset="-122"/>
              </a:rPr>
              <a:t>s</a:t>
            </a:r>
            <a:r>
              <a:rPr lang="en-US" altLang="zh-CN" sz="2800" dirty="0">
                <a:ea typeface="楷体" pitchFamily="49" charset="-122"/>
              </a:rPr>
              <a:t>    </a:t>
            </a:r>
            <a:r>
              <a:rPr lang="zh-CN" altLang="en-US" sz="2800" dirty="0">
                <a:ea typeface="楷体" pitchFamily="49" charset="-122"/>
              </a:rPr>
              <a:t>输入字符串</a:t>
            </a:r>
            <a:r>
              <a:rPr lang="en-US" altLang="zh-CN" sz="2800" dirty="0">
                <a:ea typeface="楷体" pitchFamily="49" charset="-122"/>
              </a:rPr>
              <a:t>(</a:t>
            </a:r>
            <a:r>
              <a:rPr lang="zh-CN" altLang="en-US" sz="2800" dirty="0">
                <a:ea typeface="楷体" pitchFamily="49" charset="-122"/>
              </a:rPr>
              <a:t>遇到第一个空格、</a:t>
            </a:r>
            <a:r>
              <a:rPr lang="en-US" altLang="zh-CN" sz="2800" dirty="0">
                <a:ea typeface="楷体" pitchFamily="49" charset="-122"/>
              </a:rPr>
              <a:t>TAB</a:t>
            </a:r>
            <a:r>
              <a:rPr lang="zh-CN" altLang="en-US" sz="2800" dirty="0">
                <a:ea typeface="楷体" pitchFamily="49" charset="-122"/>
              </a:rPr>
              <a:t>或换行符结束转换</a:t>
            </a:r>
            <a:r>
              <a:rPr lang="en-US" altLang="zh-CN" sz="2800" dirty="0">
                <a:ea typeface="楷体" pitchFamily="49" charset="-122"/>
              </a:rPr>
              <a:t>)</a:t>
            </a:r>
            <a:endParaRPr lang="en-US" altLang="zh-CN" sz="2800" b="1" dirty="0">
              <a:solidFill>
                <a:srgbClr val="0070C0"/>
              </a:solidFill>
              <a:ea typeface="楷体" pitchFamily="49" charset="-122"/>
            </a:endParaRPr>
          </a:p>
        </p:txBody>
      </p:sp>
      <p:sp>
        <p:nvSpPr>
          <p:cNvPr id="4" name="Rectangle 2">
            <a:extLst>
              <a:ext uri="{FF2B5EF4-FFF2-40B4-BE49-F238E27FC236}">
                <a16:creationId xmlns:a16="http://schemas.microsoft.com/office/drawing/2014/main" id="{A7BB8DFF-1E8A-4AD9-8CAB-7D0712F26285}"/>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21618125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ChangeArrowheads="1"/>
          </p:cNvSpPr>
          <p:nvPr/>
        </p:nvSpPr>
        <p:spPr bwMode="auto">
          <a:xfrm>
            <a:off x="1023938" y="928688"/>
            <a:ext cx="8253412" cy="5262562"/>
          </a:xfrm>
          <a:prstGeom prst="rect">
            <a:avLst/>
          </a:prstGeom>
          <a:noFill/>
          <a:ln w="9525">
            <a:noFill/>
            <a:miter lim="800000"/>
            <a:headEnd/>
            <a:tailEnd/>
          </a:ln>
        </p:spPr>
        <p:txBody>
          <a:bodyPr>
            <a:spAutoFit/>
          </a:bodyPr>
          <a:lstStyle/>
          <a:p>
            <a:r>
              <a:rPr lang="zh-CN" altLang="en-US" sz="2800" b="1">
                <a:solidFill>
                  <a:srgbClr val="CC3300"/>
                </a:solidFill>
                <a:latin typeface="楷体" pitchFamily="49" charset="-122"/>
                <a:ea typeface="楷体" pitchFamily="49" charset="-122"/>
              </a:rPr>
              <a:t>前缀修饰符</a:t>
            </a:r>
            <a:r>
              <a:rPr lang="zh-CN" altLang="en-US" sz="2800">
                <a:latin typeface="楷体" pitchFamily="49" charset="-122"/>
                <a:ea typeface="楷体" pitchFamily="49" charset="-122"/>
              </a:rPr>
              <a:t>：</a:t>
            </a:r>
            <a:endParaRPr lang="en-US" altLang="zh-CN" sz="2800">
              <a:latin typeface="楷体" pitchFamily="49" charset="-122"/>
              <a:ea typeface="楷体" pitchFamily="49" charset="-122"/>
            </a:endParaRPr>
          </a:p>
          <a:p>
            <a:r>
              <a:rPr lang="en-US" altLang="zh-CN" sz="2800" b="1">
                <a:solidFill>
                  <a:srgbClr val="0070C0"/>
                </a:solidFill>
                <a:latin typeface="楷体" pitchFamily="49" charset="-122"/>
                <a:ea typeface="楷体" pitchFamily="49" charset="-122"/>
              </a:rPr>
              <a:t>L</a:t>
            </a:r>
            <a:r>
              <a:rPr lang="en-US" altLang="zh-CN" sz="2800">
                <a:latin typeface="楷体" pitchFamily="49" charset="-122"/>
                <a:ea typeface="楷体" pitchFamily="49" charset="-122"/>
              </a:rPr>
              <a:t>: </a:t>
            </a:r>
            <a:r>
              <a:rPr lang="zh-CN" altLang="en-US" sz="2800">
                <a:latin typeface="楷体" pitchFamily="49" charset="-122"/>
                <a:ea typeface="楷体" pitchFamily="49" charset="-122"/>
              </a:rPr>
              <a:t>输入</a:t>
            </a:r>
            <a:r>
              <a:rPr lang="en-US" altLang="zh-CN" sz="2800">
                <a:ea typeface="楷体" pitchFamily="49" charset="-122"/>
              </a:rPr>
              <a:t>long double</a:t>
            </a:r>
            <a:r>
              <a:rPr lang="zh-CN" altLang="en-US" sz="2800">
                <a:latin typeface="楷体" pitchFamily="49" charset="-122"/>
                <a:ea typeface="楷体" pitchFamily="49" charset="-122"/>
              </a:rPr>
              <a:t>类型变量</a:t>
            </a:r>
            <a:r>
              <a:rPr lang="zh-CN" altLang="en-US" sz="2800" b="1">
                <a:solidFill>
                  <a:srgbClr val="FF0000"/>
                </a:solidFill>
                <a:latin typeface="楷体" pitchFamily="49" charset="-122"/>
                <a:ea typeface="楷体" pitchFamily="49" charset="-122"/>
              </a:rPr>
              <a:t>必加</a:t>
            </a:r>
            <a:endParaRPr lang="en-US" altLang="zh-CN" sz="2800" b="1">
              <a:solidFill>
                <a:srgbClr val="FF0000"/>
              </a:solidFill>
              <a:latin typeface="楷体" pitchFamily="49" charset="-122"/>
              <a:ea typeface="楷体" pitchFamily="49" charset="-122"/>
            </a:endParaRPr>
          </a:p>
          <a:p>
            <a:r>
              <a:rPr lang="en-US" altLang="zh-CN" sz="2800" b="1">
                <a:solidFill>
                  <a:srgbClr val="0070C0"/>
                </a:solidFill>
                <a:latin typeface="楷体" pitchFamily="49" charset="-122"/>
                <a:ea typeface="楷体" pitchFamily="49" charset="-122"/>
              </a:rPr>
              <a:t>l</a:t>
            </a:r>
            <a:r>
              <a:rPr lang="en-US" altLang="zh-CN" sz="2800">
                <a:latin typeface="楷体" pitchFamily="49" charset="-122"/>
                <a:ea typeface="楷体" pitchFamily="49" charset="-122"/>
              </a:rPr>
              <a:t>: </a:t>
            </a:r>
            <a:r>
              <a:rPr lang="zh-CN" altLang="en-US" sz="2800">
                <a:latin typeface="楷体" pitchFamily="49" charset="-122"/>
                <a:ea typeface="楷体" pitchFamily="49" charset="-122"/>
              </a:rPr>
              <a:t>输入长整型变量或者</a:t>
            </a:r>
            <a:r>
              <a:rPr lang="en-US" altLang="zh-CN" sz="2800" b="1">
                <a:solidFill>
                  <a:srgbClr val="FF0000"/>
                </a:solidFill>
                <a:ea typeface="楷体" pitchFamily="49" charset="-122"/>
              </a:rPr>
              <a:t>double</a:t>
            </a:r>
            <a:r>
              <a:rPr lang="zh-CN" altLang="en-US" sz="2800">
                <a:latin typeface="楷体" pitchFamily="49" charset="-122"/>
                <a:ea typeface="楷体" pitchFamily="49" charset="-122"/>
              </a:rPr>
              <a:t>型变量</a:t>
            </a:r>
            <a:r>
              <a:rPr lang="zh-CN" altLang="en-US" sz="2800" b="1">
                <a:solidFill>
                  <a:srgbClr val="FF0000"/>
                </a:solidFill>
                <a:latin typeface="楷体" pitchFamily="49" charset="-122"/>
                <a:ea typeface="楷体" pitchFamily="49" charset="-122"/>
              </a:rPr>
              <a:t>必加</a:t>
            </a:r>
            <a:endParaRPr lang="en-US" altLang="zh-CN" sz="2800" b="1">
              <a:solidFill>
                <a:srgbClr val="FF0000"/>
              </a:solidFill>
              <a:latin typeface="楷体" pitchFamily="49" charset="-122"/>
              <a:ea typeface="楷体" pitchFamily="49" charset="-122"/>
            </a:endParaRPr>
          </a:p>
          <a:p>
            <a:r>
              <a:rPr lang="en-US" altLang="zh-CN" sz="2800" b="1">
                <a:solidFill>
                  <a:srgbClr val="0070C0"/>
                </a:solidFill>
                <a:latin typeface="楷体" pitchFamily="49" charset="-122"/>
                <a:ea typeface="楷体" pitchFamily="49" charset="-122"/>
              </a:rPr>
              <a:t>h</a:t>
            </a:r>
            <a:r>
              <a:rPr lang="en-US" altLang="zh-CN" sz="2800">
                <a:latin typeface="楷体" pitchFamily="49" charset="-122"/>
                <a:ea typeface="楷体" pitchFamily="49" charset="-122"/>
              </a:rPr>
              <a:t>: </a:t>
            </a:r>
            <a:r>
              <a:rPr lang="zh-CN" altLang="en-US" sz="2800">
                <a:latin typeface="楷体" pitchFamily="49" charset="-122"/>
                <a:ea typeface="楷体" pitchFamily="49" charset="-122"/>
              </a:rPr>
              <a:t>输入短整型变量</a:t>
            </a:r>
            <a:r>
              <a:rPr lang="zh-CN" altLang="en-US" sz="2800" b="1">
                <a:solidFill>
                  <a:srgbClr val="FF0000"/>
                </a:solidFill>
                <a:latin typeface="楷体" pitchFamily="49" charset="-122"/>
                <a:ea typeface="楷体" pitchFamily="49" charset="-122"/>
              </a:rPr>
              <a:t>必加</a:t>
            </a:r>
            <a:endParaRPr lang="en-US" altLang="zh-CN" sz="2800" b="1">
              <a:solidFill>
                <a:srgbClr val="FF0000"/>
              </a:solidFill>
              <a:latin typeface="楷体" pitchFamily="49" charset="-122"/>
              <a:ea typeface="楷体" pitchFamily="49" charset="-122"/>
            </a:endParaRPr>
          </a:p>
          <a:p>
            <a:r>
              <a:rPr lang="en-US" altLang="zh-CN" sz="2800" b="1">
                <a:solidFill>
                  <a:srgbClr val="006600"/>
                </a:solidFill>
              </a:rPr>
              <a:t>(2) </a:t>
            </a:r>
            <a:r>
              <a:rPr lang="en-US" altLang="zh-CN" sz="2800"/>
              <a:t>[</a:t>
            </a:r>
            <a:r>
              <a:rPr lang="en-US" altLang="zh-CN" sz="2800" b="1">
                <a:solidFill>
                  <a:srgbClr val="0070C0"/>
                </a:solidFill>
              </a:rPr>
              <a:t>width</a:t>
            </a:r>
            <a:r>
              <a:rPr lang="en-US" altLang="zh-CN" sz="2800"/>
              <a:t>]</a:t>
            </a:r>
            <a:endParaRPr lang="en-US" altLang="zh-CN" sz="2800" b="1">
              <a:solidFill>
                <a:srgbClr val="0070C0"/>
              </a:solidFill>
              <a:ea typeface="楷体" pitchFamily="49" charset="-122"/>
            </a:endParaRPr>
          </a:p>
          <a:p>
            <a:r>
              <a:rPr lang="en-US" altLang="zh-CN" sz="2800">
                <a:latin typeface="楷体" pitchFamily="49" charset="-122"/>
                <a:ea typeface="楷体" pitchFamily="49" charset="-122"/>
              </a:rPr>
              <a:t>    </a:t>
            </a:r>
            <a:r>
              <a:rPr lang="en-US" altLang="zh-CN" sz="2800">
                <a:ea typeface="楷体" pitchFamily="49" charset="-122"/>
              </a:rPr>
              <a:t>width</a:t>
            </a:r>
            <a:r>
              <a:rPr lang="zh-CN" altLang="en-US" sz="2800">
                <a:ea typeface="楷体" pitchFamily="49" charset="-122"/>
              </a:rPr>
              <a:t>字段用来指定输入数据的转换宽度，它必须是一个十进制非负整型常量。</a:t>
            </a:r>
            <a:r>
              <a:rPr lang="en-US" altLang="zh-CN" sz="2800">
                <a:ea typeface="楷体" pitchFamily="49" charset="-122"/>
              </a:rPr>
              <a:t>width</a:t>
            </a:r>
            <a:r>
              <a:rPr lang="zh-CN" altLang="en-US" sz="2800">
                <a:ea typeface="楷体" pitchFamily="49" charset="-122"/>
              </a:rPr>
              <a:t>表示读入多少个字符就结束本数据项的转换。如果</a:t>
            </a:r>
            <a:r>
              <a:rPr lang="zh-CN" altLang="en-US" sz="2800">
                <a:solidFill>
                  <a:srgbClr val="FF0000"/>
                </a:solidFill>
                <a:ea typeface="楷体" pitchFamily="49" charset="-122"/>
              </a:rPr>
              <a:t>没有指定</a:t>
            </a:r>
            <a:r>
              <a:rPr lang="en-US" altLang="zh-CN" sz="2800">
                <a:solidFill>
                  <a:srgbClr val="FF0000"/>
                </a:solidFill>
                <a:ea typeface="楷体" pitchFamily="49" charset="-122"/>
              </a:rPr>
              <a:t>width</a:t>
            </a:r>
            <a:r>
              <a:rPr lang="zh-CN" altLang="en-US" sz="2800">
                <a:solidFill>
                  <a:srgbClr val="FF0000"/>
                </a:solidFill>
                <a:ea typeface="楷体" pitchFamily="49" charset="-122"/>
              </a:rPr>
              <a:t>，则遇到</a:t>
            </a:r>
            <a:r>
              <a:rPr lang="zh-CN" altLang="en-US" sz="2800" b="1">
                <a:solidFill>
                  <a:schemeClr val="accent2"/>
                </a:solidFill>
                <a:ea typeface="楷体" pitchFamily="49" charset="-122"/>
              </a:rPr>
              <a:t>空格</a:t>
            </a:r>
            <a:r>
              <a:rPr lang="zh-CN" altLang="en-US" sz="2800">
                <a:solidFill>
                  <a:srgbClr val="FF0000"/>
                </a:solidFill>
                <a:ea typeface="楷体" pitchFamily="49" charset="-122"/>
              </a:rPr>
              <a:t> 、</a:t>
            </a:r>
            <a:r>
              <a:rPr lang="en-US" altLang="zh-CN" sz="2800" b="1">
                <a:solidFill>
                  <a:schemeClr val="accent2"/>
                </a:solidFill>
                <a:ea typeface="楷体" pitchFamily="49" charset="-122"/>
              </a:rPr>
              <a:t>TAB</a:t>
            </a:r>
            <a:r>
              <a:rPr lang="zh-CN" altLang="en-US" sz="2800" b="1">
                <a:solidFill>
                  <a:schemeClr val="accent2"/>
                </a:solidFill>
                <a:ea typeface="楷体" pitchFamily="49" charset="-122"/>
              </a:rPr>
              <a:t>键</a:t>
            </a:r>
            <a:r>
              <a:rPr lang="zh-CN" altLang="en-US" sz="2800">
                <a:solidFill>
                  <a:srgbClr val="FF0000"/>
                </a:solidFill>
                <a:ea typeface="楷体" pitchFamily="49" charset="-122"/>
              </a:rPr>
              <a:t>、</a:t>
            </a:r>
            <a:r>
              <a:rPr lang="zh-CN" altLang="en-US" sz="2800" b="1">
                <a:solidFill>
                  <a:schemeClr val="accent2"/>
                </a:solidFill>
                <a:ea typeface="楷体" pitchFamily="49" charset="-122"/>
              </a:rPr>
              <a:t>回车</a:t>
            </a:r>
            <a:r>
              <a:rPr lang="en-US" altLang="zh-CN" sz="2800" b="1">
                <a:solidFill>
                  <a:schemeClr val="accent2"/>
                </a:solidFill>
                <a:ea typeface="楷体" pitchFamily="49" charset="-122"/>
              </a:rPr>
              <a:t>/</a:t>
            </a:r>
            <a:r>
              <a:rPr lang="zh-CN" altLang="en-US" sz="2800" b="1">
                <a:solidFill>
                  <a:schemeClr val="accent2"/>
                </a:solidFill>
                <a:ea typeface="楷体" pitchFamily="49" charset="-122"/>
              </a:rPr>
              <a:t>换行符</a:t>
            </a:r>
            <a:r>
              <a:rPr lang="zh-CN" altLang="en-US" sz="2800" b="1">
                <a:solidFill>
                  <a:srgbClr val="FF0000"/>
                </a:solidFill>
                <a:ea typeface="楷体" pitchFamily="49" charset="-122"/>
              </a:rPr>
              <a:t>、</a:t>
            </a:r>
            <a:r>
              <a:rPr lang="zh-CN" altLang="en-US" sz="2800" b="1">
                <a:solidFill>
                  <a:schemeClr val="accent2"/>
                </a:solidFill>
                <a:ea typeface="楷体" pitchFamily="49" charset="-122"/>
              </a:rPr>
              <a:t>非法输入</a:t>
            </a:r>
            <a:r>
              <a:rPr lang="zh-CN" altLang="en-US" sz="2800">
                <a:solidFill>
                  <a:srgbClr val="FF0000"/>
                </a:solidFill>
                <a:ea typeface="楷体" pitchFamily="49" charset="-122"/>
              </a:rPr>
              <a:t>则结束数据项的转换（</a:t>
            </a:r>
            <a:r>
              <a:rPr lang="en-US" altLang="zh-CN" sz="2800" b="1">
                <a:solidFill>
                  <a:srgbClr val="993300"/>
                </a:solidFill>
                <a:ea typeface="楷体" pitchFamily="49" charset="-122"/>
              </a:rPr>
              <a:t>%c</a:t>
            </a:r>
            <a:r>
              <a:rPr lang="zh-CN" altLang="en-US" sz="2800" b="1">
                <a:solidFill>
                  <a:srgbClr val="993300"/>
                </a:solidFill>
                <a:ea typeface="楷体" pitchFamily="49" charset="-122"/>
              </a:rPr>
              <a:t>格式除外</a:t>
            </a:r>
            <a:r>
              <a:rPr lang="zh-CN" altLang="en-US" sz="2800">
                <a:solidFill>
                  <a:srgbClr val="FF0000"/>
                </a:solidFill>
                <a:ea typeface="楷体" pitchFamily="49" charset="-122"/>
              </a:rPr>
              <a:t>）</a:t>
            </a:r>
            <a:r>
              <a:rPr lang="zh-CN" altLang="en-US" sz="2800">
                <a:ea typeface="楷体" pitchFamily="49" charset="-122"/>
              </a:rPr>
              <a:t>。</a:t>
            </a:r>
          </a:p>
          <a:p>
            <a:r>
              <a:rPr lang="en-US" altLang="zh-CN" sz="2800" b="1">
                <a:solidFill>
                  <a:srgbClr val="006600"/>
                </a:solidFill>
              </a:rPr>
              <a:t>(3) </a:t>
            </a:r>
            <a:r>
              <a:rPr lang="en-US" altLang="zh-CN" sz="2800"/>
              <a:t>[</a:t>
            </a:r>
            <a:r>
              <a:rPr lang="en-US" altLang="zh-CN" sz="2800">
                <a:solidFill>
                  <a:srgbClr val="0070C0"/>
                </a:solidFill>
                <a:ea typeface="楷体" pitchFamily="49" charset="-122"/>
                <a:sym typeface="Symbol" pitchFamily="18" charset="2"/>
              </a:rPr>
              <a:t></a:t>
            </a:r>
            <a:r>
              <a:rPr lang="en-US" altLang="zh-CN" sz="2800"/>
              <a:t>]    </a:t>
            </a:r>
            <a:r>
              <a:rPr lang="en-US" altLang="zh-CN" sz="2800">
                <a:ea typeface="楷体" pitchFamily="49" charset="-122"/>
                <a:sym typeface="Symbol" pitchFamily="18" charset="2"/>
              </a:rPr>
              <a:t></a:t>
            </a:r>
            <a:r>
              <a:rPr lang="zh-CN" altLang="en-US" sz="2800">
                <a:ea typeface="楷体" pitchFamily="49" charset="-122"/>
              </a:rPr>
              <a:t>号表示数据输入项要按指定格式进行转换，但不保存变量，即该</a:t>
            </a:r>
            <a:r>
              <a:rPr lang="en-US" altLang="zh-CN" sz="2800">
                <a:ea typeface="楷体" pitchFamily="49" charset="-122"/>
              </a:rPr>
              <a:t>%</a:t>
            </a:r>
            <a:r>
              <a:rPr lang="zh-CN" altLang="en-US" sz="2800">
                <a:ea typeface="楷体" pitchFamily="49" charset="-122"/>
              </a:rPr>
              <a:t>没有对应的变量。</a:t>
            </a:r>
            <a:endParaRPr lang="en-US" altLang="zh-CN" sz="2800">
              <a:latin typeface="楷体" pitchFamily="49" charset="-122"/>
              <a:ea typeface="楷体" pitchFamily="49" charset="-122"/>
            </a:endParaRPr>
          </a:p>
        </p:txBody>
      </p:sp>
      <p:sp>
        <p:nvSpPr>
          <p:cNvPr id="4" name="Rectangle 2">
            <a:extLst>
              <a:ext uri="{FF2B5EF4-FFF2-40B4-BE49-F238E27FC236}">
                <a16:creationId xmlns:a16="http://schemas.microsoft.com/office/drawing/2014/main" id="{97B9275E-73EE-4FBC-AA7F-D39D59B2F1F8}"/>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207260979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ChangeArrowheads="1"/>
          </p:cNvSpPr>
          <p:nvPr/>
        </p:nvSpPr>
        <p:spPr bwMode="auto">
          <a:xfrm>
            <a:off x="1023938" y="928688"/>
            <a:ext cx="8253412" cy="5694362"/>
          </a:xfrm>
          <a:prstGeom prst="rect">
            <a:avLst/>
          </a:prstGeom>
          <a:noFill/>
          <a:ln w="9525">
            <a:noFill/>
            <a:miter lim="800000"/>
            <a:headEnd/>
            <a:tailEnd/>
          </a:ln>
        </p:spPr>
        <p:txBody>
          <a:bodyPr>
            <a:spAutoFit/>
          </a:bodyPr>
          <a:lstStyle/>
          <a:p>
            <a:r>
              <a:rPr lang="en-US" altLang="zh-CN" sz="2800" b="1">
                <a:solidFill>
                  <a:srgbClr val="CC3300"/>
                </a:solidFill>
                <a:ea typeface="楷体" pitchFamily="49" charset="-122"/>
              </a:rPr>
              <a:t>scanf</a:t>
            </a:r>
            <a:r>
              <a:rPr lang="zh-CN" altLang="en-US" sz="2800" b="1">
                <a:solidFill>
                  <a:srgbClr val="CC3300"/>
                </a:solidFill>
                <a:latin typeface="楷体" pitchFamily="49" charset="-122"/>
                <a:ea typeface="楷体" pitchFamily="49" charset="-122"/>
              </a:rPr>
              <a:t>用法举例</a:t>
            </a:r>
            <a:r>
              <a:rPr lang="zh-CN" altLang="en-US" sz="2800">
                <a:latin typeface="楷体" pitchFamily="49" charset="-122"/>
                <a:ea typeface="楷体" pitchFamily="49" charset="-122"/>
              </a:rPr>
              <a:t>：</a:t>
            </a:r>
            <a:endParaRPr lang="en-US" altLang="zh-CN" sz="2800">
              <a:latin typeface="楷体" pitchFamily="49" charset="-122"/>
              <a:ea typeface="楷体" pitchFamily="49" charset="-122"/>
            </a:endParaRPr>
          </a:p>
          <a:p>
            <a:r>
              <a:rPr lang="en-US" altLang="zh-CN" sz="2800" b="1">
                <a:solidFill>
                  <a:srgbClr val="0070C0"/>
                </a:solidFill>
                <a:ea typeface="楷体" pitchFamily="49" charset="-122"/>
              </a:rPr>
              <a:t>1)</a:t>
            </a:r>
            <a:r>
              <a:rPr lang="en-US" altLang="zh-CN" sz="2800">
                <a:ea typeface="楷体" pitchFamily="49" charset="-122"/>
              </a:rPr>
              <a:t> int  a,b,c;  scanf("%d%d%d",</a:t>
            </a:r>
            <a:r>
              <a:rPr lang="en-US" altLang="zh-CN" sz="2800">
                <a:solidFill>
                  <a:srgbClr val="FF0000"/>
                </a:solidFill>
                <a:ea typeface="楷体" pitchFamily="49" charset="-122"/>
              </a:rPr>
              <a:t>&amp;</a:t>
            </a:r>
            <a:r>
              <a:rPr lang="en-US" altLang="zh-CN" sz="2800">
                <a:ea typeface="楷体" pitchFamily="49" charset="-122"/>
              </a:rPr>
              <a:t>a,</a:t>
            </a:r>
            <a:r>
              <a:rPr lang="en-US" altLang="zh-CN" sz="2800">
                <a:solidFill>
                  <a:srgbClr val="FF0000"/>
                </a:solidFill>
                <a:ea typeface="楷体" pitchFamily="49" charset="-122"/>
              </a:rPr>
              <a:t>&amp;</a:t>
            </a:r>
            <a:r>
              <a:rPr lang="en-US" altLang="zh-CN" sz="2800">
                <a:ea typeface="楷体" pitchFamily="49" charset="-122"/>
              </a:rPr>
              <a:t>b,</a:t>
            </a:r>
            <a:r>
              <a:rPr lang="en-US" altLang="zh-CN" sz="2800">
                <a:solidFill>
                  <a:srgbClr val="FF0000"/>
                </a:solidFill>
                <a:ea typeface="楷体" pitchFamily="49" charset="-122"/>
              </a:rPr>
              <a:t>&amp;</a:t>
            </a:r>
            <a:r>
              <a:rPr lang="en-US" altLang="zh-CN" sz="2800">
                <a:ea typeface="楷体" pitchFamily="49" charset="-122"/>
              </a:rPr>
              <a:t>c);</a:t>
            </a:r>
          </a:p>
          <a:p>
            <a:r>
              <a:rPr lang="en-US" altLang="zh-CN" sz="2800" b="1">
                <a:solidFill>
                  <a:srgbClr val="0070C0"/>
                </a:solidFill>
                <a:ea typeface="楷体" pitchFamily="49" charset="-122"/>
              </a:rPr>
              <a:t>2)</a:t>
            </a:r>
            <a:r>
              <a:rPr lang="en-US" altLang="zh-CN" sz="2800">
                <a:ea typeface="楷体" pitchFamily="49" charset="-122"/>
              </a:rPr>
              <a:t> char ch;</a:t>
            </a:r>
          </a:p>
          <a:p>
            <a:r>
              <a:rPr lang="en-US" altLang="zh-CN" sz="2800">
                <a:ea typeface="楷体" pitchFamily="49" charset="-122"/>
              </a:rPr>
              <a:t>    ch=getchar(); </a:t>
            </a:r>
            <a:r>
              <a:rPr lang="en-US" altLang="zh-CN" sz="2800">
                <a:ea typeface="楷体" pitchFamily="49" charset="-122"/>
                <a:sym typeface="Symbol" pitchFamily="18" charset="2"/>
              </a:rPr>
              <a:t>  scanf("%c",&amp;ch);</a:t>
            </a:r>
          </a:p>
          <a:p>
            <a:r>
              <a:rPr lang="en-US" altLang="zh-CN" sz="2800" b="1">
                <a:solidFill>
                  <a:srgbClr val="0070C0"/>
                </a:solidFill>
                <a:ea typeface="楷体" pitchFamily="49" charset="-122"/>
              </a:rPr>
              <a:t>3) </a:t>
            </a:r>
            <a:r>
              <a:rPr lang="en-US" altLang="zh-CN" sz="2800">
                <a:ea typeface="楷体" pitchFamily="49" charset="-122"/>
              </a:rPr>
              <a:t>float a;int b;double c;</a:t>
            </a:r>
          </a:p>
          <a:p>
            <a:r>
              <a:rPr lang="en-US" altLang="zh-CN" sz="2800">
                <a:ea typeface="楷体" pitchFamily="49" charset="-122"/>
              </a:rPr>
              <a:t>     scanf("%f%3x%</a:t>
            </a:r>
            <a:r>
              <a:rPr lang="en-US" altLang="zh-CN" sz="2800">
                <a:solidFill>
                  <a:srgbClr val="FF0000"/>
                </a:solidFill>
                <a:ea typeface="楷体" pitchFamily="49" charset="-122"/>
              </a:rPr>
              <a:t>lf</a:t>
            </a:r>
            <a:r>
              <a:rPr lang="en-US" altLang="zh-CN" sz="2800">
                <a:ea typeface="楷体" pitchFamily="49" charset="-122"/>
              </a:rPr>
              <a:t>",&amp;a,&amp;b,&amp;c);</a:t>
            </a:r>
          </a:p>
          <a:p>
            <a:r>
              <a:rPr lang="en-US" altLang="zh-CN" sz="2800">
                <a:ea typeface="楷体" pitchFamily="49" charset="-122"/>
                <a:sym typeface="Symbol" pitchFamily="18" charset="2"/>
              </a:rPr>
              <a:t>    </a:t>
            </a:r>
            <a:r>
              <a:rPr lang="zh-CN" altLang="en-US" sz="2800">
                <a:ea typeface="楷体" pitchFamily="49" charset="-122"/>
                <a:sym typeface="Symbol" pitchFamily="18" charset="2"/>
              </a:rPr>
              <a:t>若输入为：</a:t>
            </a:r>
            <a:r>
              <a:rPr lang="en-US" altLang="zh-CN" sz="2800" b="1">
                <a:solidFill>
                  <a:srgbClr val="0070C0"/>
                </a:solidFill>
                <a:ea typeface="楷体" pitchFamily="49" charset="-122"/>
                <a:sym typeface="Symbol" pitchFamily="18" charset="2"/>
              </a:rPr>
              <a:t>-1.5A8059</a:t>
            </a:r>
          </a:p>
          <a:p>
            <a:r>
              <a:rPr lang="en-US" altLang="zh-CN" sz="2800">
                <a:ea typeface="楷体" pitchFamily="49" charset="-122"/>
              </a:rPr>
              <a:t>    </a:t>
            </a:r>
            <a:r>
              <a:rPr lang="zh-CN" altLang="en-US" sz="2800">
                <a:ea typeface="楷体" pitchFamily="49" charset="-122"/>
              </a:rPr>
              <a:t>则</a:t>
            </a:r>
            <a:r>
              <a:rPr lang="en-US" altLang="zh-CN" sz="2800">
                <a:ea typeface="楷体" pitchFamily="49" charset="-122"/>
              </a:rPr>
              <a:t>a=-1.5, b=0xA80, c=59.0</a:t>
            </a:r>
          </a:p>
          <a:p>
            <a:r>
              <a:rPr lang="en-US" altLang="zh-CN" sz="2800" b="1">
                <a:solidFill>
                  <a:srgbClr val="0070C0"/>
                </a:solidFill>
                <a:ea typeface="楷体" pitchFamily="49" charset="-122"/>
              </a:rPr>
              <a:t>4) </a:t>
            </a:r>
            <a:r>
              <a:rPr lang="en-US" altLang="zh-CN" sz="2800">
                <a:ea typeface="楷体" pitchFamily="49" charset="-122"/>
              </a:rPr>
              <a:t>char c1,c2,c3,c4;</a:t>
            </a:r>
          </a:p>
          <a:p>
            <a:r>
              <a:rPr lang="en-US" altLang="zh-CN" sz="2800">
                <a:ea typeface="楷体" pitchFamily="49" charset="-122"/>
              </a:rPr>
              <a:t>     scanf("%c%c%c%c",&amp;c1,&amp;c2,&amp;c3,&amp;c4);</a:t>
            </a:r>
          </a:p>
          <a:p>
            <a:r>
              <a:rPr lang="zh-CN" altLang="en-US" sz="2800">
                <a:ea typeface="楷体" pitchFamily="49" charset="-122"/>
                <a:sym typeface="Symbol" pitchFamily="18" charset="2"/>
              </a:rPr>
              <a:t>    若输入为：</a:t>
            </a:r>
            <a:r>
              <a:rPr lang="en-US" altLang="zh-CN" sz="2800" b="1">
                <a:solidFill>
                  <a:srgbClr val="0070C0"/>
                </a:solidFill>
                <a:ea typeface="楷体" pitchFamily="49" charset="-122"/>
                <a:sym typeface="Symbol" pitchFamily="18" charset="2"/>
              </a:rPr>
              <a:t>A</a:t>
            </a:r>
            <a:r>
              <a:rPr lang="zh-CN" altLang="en-US" sz="2800" b="1">
                <a:solidFill>
                  <a:srgbClr val="0070C0"/>
                </a:solidFill>
                <a:ea typeface="楷体" pitchFamily="49" charset="-122"/>
                <a:sym typeface="Symbol" pitchFamily="18" charset="2"/>
              </a:rPr>
              <a:t></a:t>
            </a:r>
            <a:r>
              <a:rPr lang="en-US" altLang="zh-CN" sz="2800" b="1">
                <a:solidFill>
                  <a:srgbClr val="0070C0"/>
                </a:solidFill>
                <a:ea typeface="楷体" pitchFamily="49" charset="-122"/>
                <a:sym typeface="Symbol" pitchFamily="18" charset="2"/>
              </a:rPr>
              <a:t>b</a:t>
            </a:r>
          </a:p>
          <a:p>
            <a:r>
              <a:rPr lang="en-US" altLang="zh-CN" sz="2800">
                <a:ea typeface="楷体" pitchFamily="49" charset="-122"/>
              </a:rPr>
              <a:t>    </a:t>
            </a:r>
            <a:r>
              <a:rPr lang="zh-CN" altLang="en-US" sz="2800">
                <a:ea typeface="楷体" pitchFamily="49" charset="-122"/>
              </a:rPr>
              <a:t>则</a:t>
            </a:r>
            <a:r>
              <a:rPr lang="en-US" altLang="zh-CN" sz="2800">
                <a:ea typeface="楷体" pitchFamily="49" charset="-122"/>
              </a:rPr>
              <a:t>c1='A', c2='</a:t>
            </a:r>
            <a:r>
              <a:rPr lang="zh-CN" altLang="en-US" sz="2800">
                <a:solidFill>
                  <a:srgbClr val="0070C0"/>
                </a:solidFill>
                <a:ea typeface="楷体" pitchFamily="49" charset="-122"/>
                <a:sym typeface="Symbol" pitchFamily="18" charset="2"/>
              </a:rPr>
              <a:t></a:t>
            </a:r>
            <a:r>
              <a:rPr lang="en-US" altLang="zh-CN" sz="2800">
                <a:ea typeface="楷体" pitchFamily="49" charset="-122"/>
              </a:rPr>
              <a:t>', c3='b', c4='\n'</a:t>
            </a:r>
          </a:p>
          <a:p>
            <a:endParaRPr lang="en-US" altLang="zh-CN" sz="2800">
              <a:ea typeface="楷体" pitchFamily="49" charset="-122"/>
            </a:endParaRPr>
          </a:p>
        </p:txBody>
      </p:sp>
      <p:sp>
        <p:nvSpPr>
          <p:cNvPr id="4" name="Rectangle 2">
            <a:extLst>
              <a:ext uri="{FF2B5EF4-FFF2-40B4-BE49-F238E27FC236}">
                <a16:creationId xmlns:a16="http://schemas.microsoft.com/office/drawing/2014/main" id="{6BE85C7F-DD15-49B9-BDB9-F6C46D874A88}"/>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24451591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ChangeArrowheads="1"/>
          </p:cNvSpPr>
          <p:nvPr/>
        </p:nvSpPr>
        <p:spPr bwMode="auto">
          <a:xfrm>
            <a:off x="272480" y="980728"/>
            <a:ext cx="9145016" cy="5262979"/>
          </a:xfrm>
          <a:prstGeom prst="rect">
            <a:avLst/>
          </a:prstGeom>
          <a:noFill/>
          <a:ln w="9525">
            <a:noFill/>
            <a:miter lim="800000"/>
            <a:headEnd/>
            <a:tailEnd/>
          </a:ln>
        </p:spPr>
        <p:txBody>
          <a:bodyPr wrap="square">
            <a:spAutoFit/>
          </a:bodyPr>
          <a:lstStyle/>
          <a:p>
            <a:pPr marL="514350" indent="-514350"/>
            <a:r>
              <a:rPr lang="en-US" altLang="zh-CN" sz="2800" b="1" dirty="0">
                <a:solidFill>
                  <a:schemeClr val="accent2">
                    <a:lumMod val="75000"/>
                  </a:schemeClr>
                </a:solidFill>
                <a:latin typeface="黑体" panose="02010609060101010101" pitchFamily="49" charset="-122"/>
                <a:ea typeface="黑体" panose="02010609060101010101" pitchFamily="49" charset="-122"/>
              </a:rPr>
              <a:t>5) </a:t>
            </a:r>
            <a:r>
              <a:rPr lang="zh-CN" altLang="en-US" sz="2800" b="1" dirty="0">
                <a:solidFill>
                  <a:schemeClr val="accent2">
                    <a:lumMod val="75000"/>
                  </a:schemeClr>
                </a:solidFill>
                <a:latin typeface="黑体" panose="02010609060101010101" pitchFamily="49" charset="-122"/>
                <a:ea typeface="黑体" panose="02010609060101010101" pitchFamily="49" charset="-122"/>
              </a:rPr>
              <a:t>字符与其它类型变量混合输入</a:t>
            </a:r>
            <a:endParaRPr lang="en-US" altLang="zh-CN" sz="2800" b="1" dirty="0">
              <a:solidFill>
                <a:schemeClr val="accent2">
                  <a:lumMod val="75000"/>
                </a:schemeClr>
              </a:solidFill>
              <a:latin typeface="黑体" panose="02010609060101010101" pitchFamily="49" charset="-122"/>
              <a:ea typeface="黑体" panose="02010609060101010101" pitchFamily="49" charset="-122"/>
            </a:endParaRPr>
          </a:p>
          <a:p>
            <a:pPr marL="514350" indent="-514350"/>
            <a:r>
              <a:rPr lang="en-US" altLang="zh-CN" sz="2800" dirty="0">
                <a:ea typeface="楷体" pitchFamily="49" charset="-122"/>
              </a:rPr>
              <a:t>     </a:t>
            </a:r>
            <a:r>
              <a:rPr lang="en-US" altLang="zh-CN" sz="2800" dirty="0" err="1">
                <a:ea typeface="楷体" pitchFamily="49" charset="-122"/>
              </a:rPr>
              <a:t>int</a:t>
            </a:r>
            <a:r>
              <a:rPr lang="en-US" altLang="zh-CN" sz="2800" dirty="0">
                <a:ea typeface="楷体" pitchFamily="49" charset="-122"/>
              </a:rPr>
              <a:t> age; char sex; float height;</a:t>
            </a:r>
          </a:p>
          <a:p>
            <a:pPr marL="514350" indent="-514350"/>
            <a:r>
              <a:rPr lang="en-US" altLang="zh-CN" sz="2800" dirty="0">
                <a:ea typeface="楷体" pitchFamily="49" charset="-122"/>
              </a:rPr>
              <a:t>     </a:t>
            </a:r>
            <a:r>
              <a:rPr lang="en-US" altLang="zh-CN" sz="2800" dirty="0" err="1">
                <a:ea typeface="楷体" pitchFamily="49" charset="-122"/>
              </a:rPr>
              <a:t>scanf</a:t>
            </a:r>
            <a:r>
              <a:rPr lang="en-US" altLang="zh-CN" sz="2800" dirty="0">
                <a:ea typeface="楷体" pitchFamily="49" charset="-122"/>
              </a:rPr>
              <a:t>("%</a:t>
            </a:r>
            <a:r>
              <a:rPr lang="en-US" altLang="zh-CN" sz="2800" dirty="0" err="1">
                <a:ea typeface="楷体" pitchFamily="49" charset="-122"/>
              </a:rPr>
              <a:t>d%c%f</a:t>
            </a:r>
            <a:r>
              <a:rPr lang="en-US" altLang="zh-CN" sz="2800" dirty="0">
                <a:ea typeface="楷体" pitchFamily="49" charset="-122"/>
              </a:rPr>
              <a:t>",&amp;</a:t>
            </a:r>
            <a:r>
              <a:rPr lang="en-US" altLang="zh-CN" sz="2800" dirty="0" err="1">
                <a:ea typeface="楷体" pitchFamily="49" charset="-122"/>
              </a:rPr>
              <a:t>age,&amp;sex,&amp;height</a:t>
            </a:r>
            <a:r>
              <a:rPr lang="en-US" altLang="zh-CN" sz="2800" dirty="0">
                <a:ea typeface="楷体" pitchFamily="49" charset="-122"/>
              </a:rPr>
              <a:t>);</a:t>
            </a:r>
          </a:p>
          <a:p>
            <a:pPr marL="514350" indent="-514350"/>
            <a:r>
              <a:rPr lang="zh-CN" altLang="en-US" sz="2800" dirty="0">
                <a:ea typeface="楷体" pitchFamily="49" charset="-122"/>
                <a:sym typeface="Symbol" pitchFamily="18" charset="2"/>
              </a:rPr>
              <a:t> </a:t>
            </a:r>
            <a:r>
              <a:rPr lang="en-US" altLang="zh-CN" sz="2800" dirty="0">
                <a:ea typeface="楷体" pitchFamily="49" charset="-122"/>
                <a:sym typeface="Symbol" pitchFamily="18" charset="2"/>
              </a:rPr>
              <a:t>   </a:t>
            </a:r>
            <a:r>
              <a:rPr lang="zh-CN" altLang="en-US" sz="2800" dirty="0">
                <a:ea typeface="楷体" pitchFamily="49" charset="-122"/>
                <a:sym typeface="Symbol" pitchFamily="18" charset="2"/>
              </a:rPr>
              <a:t>若输入为：</a:t>
            </a:r>
            <a:r>
              <a:rPr lang="en-US" altLang="zh-CN" sz="2800" b="1" dirty="0">
                <a:solidFill>
                  <a:srgbClr val="0070C0"/>
                </a:solidFill>
                <a:ea typeface="楷体" pitchFamily="49" charset="-122"/>
                <a:sym typeface="Symbol" pitchFamily="18" charset="2"/>
              </a:rPr>
              <a:t>19</a:t>
            </a:r>
            <a:r>
              <a:rPr lang="zh-CN" altLang="en-US" sz="2800" b="1" dirty="0">
                <a:solidFill>
                  <a:srgbClr val="0070C0"/>
                </a:solidFill>
                <a:ea typeface="楷体" pitchFamily="49" charset="-122"/>
                <a:sym typeface="Symbol" pitchFamily="18" charset="2"/>
              </a:rPr>
              <a:t></a:t>
            </a:r>
            <a:r>
              <a:rPr lang="en-US" altLang="zh-CN" sz="2800" b="1" dirty="0">
                <a:solidFill>
                  <a:srgbClr val="0070C0"/>
                </a:solidFill>
                <a:ea typeface="楷体" pitchFamily="49" charset="-122"/>
                <a:sym typeface="Symbol" pitchFamily="18" charset="2"/>
              </a:rPr>
              <a:t>W</a:t>
            </a:r>
            <a:r>
              <a:rPr lang="zh-CN" altLang="en-US" sz="2800" b="1" dirty="0">
                <a:solidFill>
                  <a:srgbClr val="0070C0"/>
                </a:solidFill>
                <a:ea typeface="楷体" pitchFamily="49" charset="-122"/>
                <a:sym typeface="Symbol" pitchFamily="18" charset="2"/>
              </a:rPr>
              <a:t></a:t>
            </a:r>
            <a:r>
              <a:rPr lang="en-US" altLang="zh-CN" sz="2800" b="1" dirty="0">
                <a:solidFill>
                  <a:srgbClr val="0070C0"/>
                </a:solidFill>
                <a:ea typeface="楷体" pitchFamily="49" charset="-122"/>
                <a:sym typeface="Symbol" pitchFamily="18" charset="2"/>
              </a:rPr>
              <a:t>1.62  </a:t>
            </a:r>
            <a:r>
              <a:rPr lang="en-US" altLang="zh-CN" sz="2800" b="1" dirty="0">
                <a:solidFill>
                  <a:srgbClr val="006600"/>
                </a:solidFill>
                <a:ea typeface="楷体" pitchFamily="49" charset="-122"/>
                <a:sym typeface="Symbol" pitchFamily="18" charset="2"/>
              </a:rPr>
              <a:t>/*</a:t>
            </a:r>
            <a:r>
              <a:rPr lang="zh-CN" altLang="en-US" sz="2800" b="1" dirty="0">
                <a:solidFill>
                  <a:srgbClr val="006600"/>
                </a:solidFill>
                <a:ea typeface="楷体" pitchFamily="49" charset="-122"/>
                <a:sym typeface="Symbol" pitchFamily="18" charset="2"/>
              </a:rPr>
              <a:t>不能正确输入</a:t>
            </a:r>
            <a:r>
              <a:rPr lang="en-US" altLang="zh-CN" sz="2800" b="1" dirty="0">
                <a:solidFill>
                  <a:srgbClr val="006600"/>
                </a:solidFill>
                <a:ea typeface="楷体" pitchFamily="49" charset="-122"/>
                <a:sym typeface="Symbol" pitchFamily="18" charset="2"/>
              </a:rPr>
              <a:t>*/</a:t>
            </a:r>
          </a:p>
          <a:p>
            <a:pPr marL="514350" indent="-514350"/>
            <a:r>
              <a:rPr lang="en-US" altLang="zh-CN" sz="2800" dirty="0">
                <a:ea typeface="楷体" pitchFamily="49" charset="-122"/>
              </a:rPr>
              <a:t>                         </a:t>
            </a:r>
            <a:r>
              <a:rPr lang="en-US" altLang="zh-CN" sz="2800" b="1" dirty="0">
                <a:solidFill>
                  <a:srgbClr val="0070C0"/>
                </a:solidFill>
                <a:ea typeface="楷体" pitchFamily="49" charset="-122"/>
                <a:sym typeface="Symbol" pitchFamily="18" charset="2"/>
              </a:rPr>
              <a:t>19W1.</a:t>
            </a:r>
            <a:r>
              <a:rPr lang="zh-CN" altLang="en-US" sz="2800" b="1" dirty="0">
                <a:solidFill>
                  <a:srgbClr val="0070C0"/>
                </a:solidFill>
                <a:ea typeface="楷体" pitchFamily="49" charset="-122"/>
                <a:sym typeface="Symbol" pitchFamily="18" charset="2"/>
              </a:rPr>
              <a:t> </a:t>
            </a:r>
            <a:r>
              <a:rPr lang="en-US" altLang="zh-CN" sz="2800" b="1" dirty="0">
                <a:solidFill>
                  <a:srgbClr val="0070C0"/>
                </a:solidFill>
                <a:ea typeface="楷体" pitchFamily="49" charset="-122"/>
                <a:sym typeface="Symbol" pitchFamily="18" charset="2"/>
              </a:rPr>
              <a:t>62  </a:t>
            </a:r>
            <a:r>
              <a:rPr lang="en-US" altLang="zh-CN" sz="2800" b="1" dirty="0">
                <a:solidFill>
                  <a:srgbClr val="006600"/>
                </a:solidFill>
                <a:ea typeface="楷体" pitchFamily="49" charset="-122"/>
                <a:sym typeface="Symbol" pitchFamily="18" charset="2"/>
              </a:rPr>
              <a:t>/*</a:t>
            </a:r>
            <a:r>
              <a:rPr lang="zh-CN" altLang="en-US" sz="2800" b="1" dirty="0">
                <a:solidFill>
                  <a:srgbClr val="FF0000"/>
                </a:solidFill>
                <a:ea typeface="楷体" pitchFamily="49" charset="-122"/>
                <a:sym typeface="Symbol" pitchFamily="18" charset="2"/>
              </a:rPr>
              <a:t>正确输入</a:t>
            </a:r>
            <a:r>
              <a:rPr lang="en-US" altLang="zh-CN" sz="2800" b="1" dirty="0">
                <a:solidFill>
                  <a:srgbClr val="006600"/>
                </a:solidFill>
                <a:ea typeface="楷体" pitchFamily="49" charset="-122"/>
                <a:sym typeface="Symbol" pitchFamily="18" charset="2"/>
              </a:rPr>
              <a:t>*/</a:t>
            </a:r>
            <a:endParaRPr lang="en-US" altLang="zh-CN" sz="2800" dirty="0">
              <a:ea typeface="楷体" pitchFamily="49" charset="-122"/>
            </a:endParaRPr>
          </a:p>
          <a:p>
            <a:pPr marL="514350" indent="-514350"/>
            <a:r>
              <a:rPr lang="en-US" altLang="zh-CN" sz="2800" dirty="0">
                <a:ea typeface="楷体" pitchFamily="49" charset="-122"/>
              </a:rPr>
              <a:t>                         </a:t>
            </a:r>
            <a:r>
              <a:rPr lang="en-US" altLang="zh-CN" sz="2800" b="1" dirty="0">
                <a:solidFill>
                  <a:srgbClr val="0070C0"/>
                </a:solidFill>
                <a:ea typeface="楷体" pitchFamily="49" charset="-122"/>
                <a:sym typeface="Symbol" pitchFamily="18" charset="2"/>
              </a:rPr>
              <a:t>19W</a:t>
            </a:r>
            <a:r>
              <a:rPr lang="zh-CN" altLang="en-US" sz="2800" b="1" dirty="0">
                <a:solidFill>
                  <a:srgbClr val="0070C0"/>
                </a:solidFill>
                <a:ea typeface="楷体" pitchFamily="49" charset="-122"/>
                <a:sym typeface="Symbol" pitchFamily="18" charset="2"/>
              </a:rPr>
              <a:t></a:t>
            </a:r>
            <a:r>
              <a:rPr lang="en-US" altLang="zh-CN" sz="2800" b="1" dirty="0">
                <a:solidFill>
                  <a:srgbClr val="0070C0"/>
                </a:solidFill>
                <a:ea typeface="楷体" pitchFamily="49" charset="-122"/>
                <a:sym typeface="Symbol" pitchFamily="18" charset="2"/>
              </a:rPr>
              <a:t>1.</a:t>
            </a:r>
            <a:r>
              <a:rPr lang="zh-CN" altLang="en-US" sz="2800" b="1" dirty="0">
                <a:solidFill>
                  <a:srgbClr val="0070C0"/>
                </a:solidFill>
                <a:ea typeface="楷体" pitchFamily="49" charset="-122"/>
                <a:sym typeface="Symbol" pitchFamily="18" charset="2"/>
              </a:rPr>
              <a:t> </a:t>
            </a:r>
            <a:r>
              <a:rPr lang="en-US" altLang="zh-CN" sz="2800" b="1" dirty="0">
                <a:solidFill>
                  <a:srgbClr val="0070C0"/>
                </a:solidFill>
                <a:ea typeface="楷体" pitchFamily="49" charset="-122"/>
                <a:sym typeface="Symbol" pitchFamily="18" charset="2"/>
              </a:rPr>
              <a:t>62  </a:t>
            </a:r>
            <a:r>
              <a:rPr lang="en-US" altLang="zh-CN" sz="2800" b="1" dirty="0">
                <a:solidFill>
                  <a:srgbClr val="006600"/>
                </a:solidFill>
                <a:ea typeface="楷体" pitchFamily="49" charset="-122"/>
                <a:sym typeface="Symbol" pitchFamily="18" charset="2"/>
              </a:rPr>
              <a:t>/*</a:t>
            </a:r>
            <a:r>
              <a:rPr lang="zh-CN" altLang="en-US" sz="2800" b="1" dirty="0">
                <a:solidFill>
                  <a:srgbClr val="FF0000"/>
                </a:solidFill>
                <a:ea typeface="楷体" pitchFamily="49" charset="-122"/>
                <a:sym typeface="Symbol" pitchFamily="18" charset="2"/>
              </a:rPr>
              <a:t>正确输入</a:t>
            </a:r>
            <a:r>
              <a:rPr lang="en-US" altLang="zh-CN" sz="2800" b="1" dirty="0">
                <a:solidFill>
                  <a:srgbClr val="006600"/>
                </a:solidFill>
                <a:ea typeface="楷体" pitchFamily="49" charset="-122"/>
                <a:sym typeface="Symbol" pitchFamily="18" charset="2"/>
              </a:rPr>
              <a:t>*/</a:t>
            </a:r>
            <a:r>
              <a:rPr lang="en-US" altLang="zh-CN" sz="2800" dirty="0">
                <a:ea typeface="楷体" pitchFamily="49" charset="-122"/>
              </a:rPr>
              <a:t> </a:t>
            </a:r>
          </a:p>
          <a:p>
            <a:pPr marL="514350" indent="-514350"/>
            <a:r>
              <a:rPr lang="en-US" altLang="zh-CN" sz="2800" dirty="0">
                <a:ea typeface="楷体" pitchFamily="49" charset="-122"/>
              </a:rPr>
              <a:t>     </a:t>
            </a:r>
            <a:r>
              <a:rPr lang="en-US" altLang="zh-CN" sz="2800" dirty="0" err="1">
                <a:ea typeface="楷体" pitchFamily="49" charset="-122"/>
              </a:rPr>
              <a:t>scanf</a:t>
            </a:r>
            <a:r>
              <a:rPr lang="en-US" altLang="zh-CN" sz="2800" dirty="0">
                <a:ea typeface="楷体" pitchFamily="49" charset="-122"/>
              </a:rPr>
              <a:t>("%d%</a:t>
            </a:r>
            <a:r>
              <a:rPr lang="en-US" altLang="zh-CN" sz="2800" dirty="0">
                <a:solidFill>
                  <a:srgbClr val="FF0000"/>
                </a:solidFill>
                <a:ea typeface="楷体" pitchFamily="49" charset="-122"/>
              </a:rPr>
              <a:t>*</a:t>
            </a:r>
            <a:r>
              <a:rPr lang="en-US" altLang="zh-CN" sz="2800" dirty="0" err="1">
                <a:solidFill>
                  <a:srgbClr val="FF0000"/>
                </a:solidFill>
                <a:ea typeface="楷体" pitchFamily="49" charset="-122"/>
              </a:rPr>
              <a:t>c</a:t>
            </a:r>
            <a:r>
              <a:rPr lang="en-US" altLang="zh-CN" sz="2800" dirty="0" err="1">
                <a:ea typeface="楷体" pitchFamily="49" charset="-122"/>
              </a:rPr>
              <a:t>%c%f</a:t>
            </a:r>
            <a:r>
              <a:rPr lang="en-US" altLang="zh-CN" sz="2800" dirty="0">
                <a:ea typeface="楷体" pitchFamily="49" charset="-122"/>
              </a:rPr>
              <a:t>",&amp;</a:t>
            </a:r>
            <a:r>
              <a:rPr lang="en-US" altLang="zh-CN" sz="2800" dirty="0" err="1">
                <a:ea typeface="楷体" pitchFamily="49" charset="-122"/>
              </a:rPr>
              <a:t>age,&amp;sex,&amp;height</a:t>
            </a:r>
            <a:r>
              <a:rPr lang="en-US" altLang="zh-CN" sz="2800" dirty="0">
                <a:ea typeface="楷体" pitchFamily="49" charset="-122"/>
              </a:rPr>
              <a:t>);</a:t>
            </a:r>
          </a:p>
          <a:p>
            <a:pPr marL="514350" indent="-514350"/>
            <a:r>
              <a:rPr lang="zh-CN" altLang="en-US" sz="2800" dirty="0">
                <a:ea typeface="楷体" pitchFamily="49" charset="-122"/>
                <a:sym typeface="Symbol" pitchFamily="18" charset="2"/>
              </a:rPr>
              <a:t>    若输入为：</a:t>
            </a:r>
            <a:r>
              <a:rPr lang="en-US" altLang="zh-CN" sz="2800" b="1" dirty="0">
                <a:solidFill>
                  <a:srgbClr val="0070C0"/>
                </a:solidFill>
                <a:ea typeface="楷体" pitchFamily="49" charset="-122"/>
                <a:sym typeface="Symbol" pitchFamily="18" charset="2"/>
              </a:rPr>
              <a:t>19</a:t>
            </a:r>
            <a:r>
              <a:rPr lang="zh-CN" altLang="en-US" sz="2800" b="1" dirty="0">
                <a:solidFill>
                  <a:srgbClr val="0070C0"/>
                </a:solidFill>
                <a:ea typeface="楷体" pitchFamily="49" charset="-122"/>
                <a:sym typeface="Symbol" pitchFamily="18" charset="2"/>
              </a:rPr>
              <a:t></a:t>
            </a:r>
            <a:r>
              <a:rPr lang="en-US" altLang="zh-CN" sz="2800" b="1" dirty="0">
                <a:solidFill>
                  <a:srgbClr val="0070C0"/>
                </a:solidFill>
                <a:ea typeface="楷体" pitchFamily="49" charset="-122"/>
                <a:sym typeface="Symbol" pitchFamily="18" charset="2"/>
              </a:rPr>
              <a:t>W</a:t>
            </a:r>
            <a:r>
              <a:rPr lang="zh-CN" altLang="en-US" sz="2800" b="1" dirty="0">
                <a:solidFill>
                  <a:srgbClr val="0070C0"/>
                </a:solidFill>
                <a:ea typeface="楷体" pitchFamily="49" charset="-122"/>
                <a:sym typeface="Symbol" pitchFamily="18" charset="2"/>
              </a:rPr>
              <a:t></a:t>
            </a:r>
            <a:r>
              <a:rPr lang="en-US" altLang="zh-CN" sz="2800" b="1" dirty="0">
                <a:solidFill>
                  <a:srgbClr val="0070C0"/>
                </a:solidFill>
                <a:ea typeface="楷体" pitchFamily="49" charset="-122"/>
                <a:sym typeface="Symbol" pitchFamily="18" charset="2"/>
              </a:rPr>
              <a:t>1.62  </a:t>
            </a:r>
            <a:r>
              <a:rPr lang="en-US" altLang="zh-CN" sz="2800" b="1" dirty="0">
                <a:solidFill>
                  <a:srgbClr val="006600"/>
                </a:solidFill>
                <a:ea typeface="楷体" pitchFamily="49" charset="-122"/>
                <a:sym typeface="Symbol" pitchFamily="18" charset="2"/>
              </a:rPr>
              <a:t>/*</a:t>
            </a:r>
            <a:r>
              <a:rPr lang="zh-CN" altLang="en-US" sz="2800" b="1" dirty="0">
                <a:solidFill>
                  <a:srgbClr val="FF0000"/>
                </a:solidFill>
                <a:ea typeface="楷体" pitchFamily="49" charset="-122"/>
                <a:sym typeface="Symbol" pitchFamily="18" charset="2"/>
              </a:rPr>
              <a:t>正确输入</a:t>
            </a:r>
            <a:r>
              <a:rPr lang="en-US" altLang="zh-CN" sz="2800" b="1" dirty="0">
                <a:solidFill>
                  <a:srgbClr val="006600"/>
                </a:solidFill>
                <a:ea typeface="楷体" pitchFamily="49" charset="-122"/>
                <a:sym typeface="Symbol" pitchFamily="18" charset="2"/>
              </a:rPr>
              <a:t>*/</a:t>
            </a:r>
          </a:p>
          <a:p>
            <a:pPr marL="514350" indent="-514350"/>
            <a:r>
              <a:rPr lang="en-US" altLang="zh-CN" sz="2800" dirty="0">
                <a:ea typeface="楷体" pitchFamily="49" charset="-122"/>
              </a:rPr>
              <a:t>                         </a:t>
            </a:r>
            <a:r>
              <a:rPr lang="en-US" altLang="zh-CN" sz="2800" b="1" dirty="0">
                <a:solidFill>
                  <a:srgbClr val="006600"/>
                </a:solidFill>
                <a:ea typeface="楷体" pitchFamily="49" charset="-122"/>
              </a:rPr>
              <a:t>/* 19</a:t>
            </a:r>
            <a:r>
              <a:rPr lang="zh-CN" altLang="en-US" sz="2800" b="1" dirty="0">
                <a:solidFill>
                  <a:srgbClr val="006600"/>
                </a:solidFill>
                <a:ea typeface="楷体" pitchFamily="49" charset="-122"/>
              </a:rPr>
              <a:t>和</a:t>
            </a:r>
            <a:r>
              <a:rPr lang="en-US" altLang="zh-CN" sz="2800" b="1" dirty="0">
                <a:solidFill>
                  <a:srgbClr val="006600"/>
                </a:solidFill>
                <a:ea typeface="楷体" pitchFamily="49" charset="-122"/>
              </a:rPr>
              <a:t>W</a:t>
            </a:r>
            <a:r>
              <a:rPr lang="zh-CN" altLang="en-US" sz="2800" b="1" dirty="0">
                <a:solidFill>
                  <a:srgbClr val="006600"/>
                </a:solidFill>
                <a:ea typeface="楷体" pitchFamily="49" charset="-122"/>
              </a:rPr>
              <a:t>之间只能间隔一个空格 </a:t>
            </a:r>
            <a:endParaRPr lang="en-US" altLang="zh-CN" sz="2800" b="1" dirty="0">
              <a:solidFill>
                <a:srgbClr val="006600"/>
              </a:solidFill>
              <a:ea typeface="楷体" pitchFamily="49" charset="-122"/>
            </a:endParaRPr>
          </a:p>
          <a:p>
            <a:pPr marL="514350" indent="-514350"/>
            <a:r>
              <a:rPr lang="en-US" altLang="zh-CN" sz="2800" b="1" dirty="0">
                <a:solidFill>
                  <a:srgbClr val="006600"/>
                </a:solidFill>
                <a:ea typeface="楷体" pitchFamily="49" charset="-122"/>
              </a:rPr>
              <a:t>                              W</a:t>
            </a:r>
            <a:r>
              <a:rPr lang="zh-CN" altLang="en-US" sz="2800" b="1" dirty="0">
                <a:solidFill>
                  <a:srgbClr val="006600"/>
                </a:solidFill>
                <a:ea typeface="楷体" pitchFamily="49" charset="-122"/>
              </a:rPr>
              <a:t>和</a:t>
            </a:r>
            <a:r>
              <a:rPr lang="en-US" altLang="zh-CN" sz="2800" b="1" dirty="0">
                <a:solidFill>
                  <a:srgbClr val="006600"/>
                </a:solidFill>
                <a:ea typeface="楷体" pitchFamily="49" charset="-122"/>
              </a:rPr>
              <a:t>1.62</a:t>
            </a:r>
            <a:r>
              <a:rPr lang="zh-CN" altLang="en-US" sz="2800" b="1" dirty="0">
                <a:solidFill>
                  <a:srgbClr val="006600"/>
                </a:solidFill>
                <a:ea typeface="楷体" pitchFamily="49" charset="-122"/>
              </a:rPr>
              <a:t>之间允许多个空格</a:t>
            </a:r>
            <a:endParaRPr lang="en-US" altLang="zh-CN" sz="2800" b="1" dirty="0">
              <a:solidFill>
                <a:srgbClr val="006600"/>
              </a:solidFill>
              <a:ea typeface="楷体" pitchFamily="49" charset="-122"/>
            </a:endParaRPr>
          </a:p>
          <a:p>
            <a:pPr marL="514350" indent="-514350"/>
            <a:r>
              <a:rPr lang="en-US" altLang="zh-CN" sz="2800" b="1" dirty="0">
                <a:solidFill>
                  <a:srgbClr val="006600"/>
                </a:solidFill>
                <a:ea typeface="楷体" pitchFamily="49" charset="-122"/>
              </a:rPr>
              <a:t>                         */</a:t>
            </a:r>
          </a:p>
          <a:p>
            <a:pPr marL="514350" indent="-514350"/>
            <a:r>
              <a:rPr lang="en-US" altLang="zh-CN" sz="2800" dirty="0">
                <a:ea typeface="楷体" pitchFamily="49" charset="-122"/>
              </a:rPr>
              <a:t>     double </a:t>
            </a:r>
            <a:r>
              <a:rPr lang="en-US" altLang="zh-CN" sz="2800" dirty="0" err="1">
                <a:ea typeface="楷体" pitchFamily="49" charset="-122"/>
              </a:rPr>
              <a:t>a;char</a:t>
            </a:r>
            <a:r>
              <a:rPr lang="en-US" altLang="zh-CN" sz="2800" dirty="0">
                <a:ea typeface="楷体" pitchFamily="49" charset="-122"/>
              </a:rPr>
              <a:t> c;</a:t>
            </a:r>
          </a:p>
        </p:txBody>
      </p:sp>
      <p:sp>
        <p:nvSpPr>
          <p:cNvPr id="4" name="Rectangle 2">
            <a:extLst>
              <a:ext uri="{FF2B5EF4-FFF2-40B4-BE49-F238E27FC236}">
                <a16:creationId xmlns:a16="http://schemas.microsoft.com/office/drawing/2014/main" id="{23F84FA8-BDD1-4FBB-8E52-F1805D480520}"/>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392620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ABFF8E99-3936-4E89-ACDD-CAB7FD0F207C}"/>
              </a:ext>
            </a:extLst>
          </p:cNvPr>
          <p:cNvSpPr>
            <a:spLocks noGrp="1"/>
          </p:cNvSpPr>
          <p:nvPr>
            <p:ph type="ftr" sz="quarter" idx="10"/>
          </p:nvPr>
        </p:nvSpPr>
        <p:spPr/>
        <p:txBody>
          <a:bodyPr/>
          <a:lstStyle/>
          <a:p>
            <a:fld id="{34684E43-EE4A-4C5F-8E71-3B1B7896A824}" type="slidenum">
              <a:rPr lang="en-US" altLang="ko-KR"/>
              <a:pPr/>
              <a:t>12</a:t>
            </a:fld>
            <a:endParaRPr lang="en-US" altLang="ko-KR"/>
          </a:p>
        </p:txBody>
      </p:sp>
      <p:sp>
        <p:nvSpPr>
          <p:cNvPr id="417794" name="Rectangle 2">
            <a:extLst>
              <a:ext uri="{FF2B5EF4-FFF2-40B4-BE49-F238E27FC236}">
                <a16:creationId xmlns:a16="http://schemas.microsoft.com/office/drawing/2014/main" id="{3EB4980C-DDCB-4612-89D2-91E0F53B8656}"/>
              </a:ext>
            </a:extLst>
          </p:cNvPr>
          <p:cNvSpPr>
            <a:spLocks noGrp="1" noChangeArrowheads="1"/>
          </p:cNvSpPr>
          <p:nvPr>
            <p:ph type="title"/>
          </p:nvPr>
        </p:nvSpPr>
        <p:spPr/>
        <p:txBody>
          <a:bodyPr/>
          <a:lstStyle/>
          <a:p>
            <a:r>
              <a:rPr lang="zh-CN" altLang="en-US"/>
              <a:t>变量赋初值 </a:t>
            </a:r>
          </a:p>
        </p:txBody>
      </p:sp>
      <p:sp>
        <p:nvSpPr>
          <p:cNvPr id="417795" name="Rectangle 3">
            <a:extLst>
              <a:ext uri="{FF2B5EF4-FFF2-40B4-BE49-F238E27FC236}">
                <a16:creationId xmlns:a16="http://schemas.microsoft.com/office/drawing/2014/main" id="{2C0AC932-0283-4F05-BC16-377A4C4F7F77}"/>
              </a:ext>
            </a:extLst>
          </p:cNvPr>
          <p:cNvSpPr>
            <a:spLocks noGrp="1" noChangeArrowheads="1"/>
          </p:cNvSpPr>
          <p:nvPr>
            <p:ph type="body" idx="1"/>
          </p:nvPr>
        </p:nvSpPr>
        <p:spPr>
          <a:xfrm>
            <a:off x="200472" y="1124744"/>
            <a:ext cx="9433048" cy="4971256"/>
          </a:xfrm>
        </p:spPr>
        <p:txBody>
          <a:bodyPr/>
          <a:lstStyle/>
          <a:p>
            <a:pPr>
              <a:lnSpc>
                <a:spcPct val="150000"/>
              </a:lnSpc>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赋初值就是让变量获得初值 </a:t>
            </a:r>
          </a:p>
          <a:p>
            <a:pPr>
              <a:lnSpc>
                <a:spcPct val="150000"/>
              </a:lnSpc>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如果变量未赋初值，那么其值为无意义的数据。</a:t>
            </a:r>
          </a:p>
          <a:p>
            <a:pPr>
              <a:lnSpc>
                <a:spcPct val="150000"/>
              </a:lnSpc>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变量没有赋值就参与运算，会得到错误的结果 </a:t>
            </a:r>
          </a:p>
        </p:txBody>
      </p:sp>
    </p:spTree>
    <p:extLst>
      <p:ext uri="{BB962C8B-B14F-4D97-AF65-F5344CB8AC3E}">
        <p14:creationId xmlns:p14="http://schemas.microsoft.com/office/powerpoint/2010/main" val="2979241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ChangeArrowheads="1"/>
          </p:cNvSpPr>
          <p:nvPr/>
        </p:nvSpPr>
        <p:spPr bwMode="auto">
          <a:xfrm>
            <a:off x="1023938" y="928688"/>
            <a:ext cx="8253412" cy="5262562"/>
          </a:xfrm>
          <a:prstGeom prst="rect">
            <a:avLst/>
          </a:prstGeom>
          <a:noFill/>
          <a:ln w="9525">
            <a:noFill/>
            <a:miter lim="800000"/>
            <a:headEnd/>
            <a:tailEnd/>
          </a:ln>
        </p:spPr>
        <p:txBody>
          <a:bodyPr>
            <a:spAutoFit/>
          </a:bodyPr>
          <a:lstStyle/>
          <a:p>
            <a:pPr marL="514350" indent="-514350"/>
            <a:r>
              <a:rPr lang="en-US" altLang="zh-CN" sz="2800" dirty="0" err="1">
                <a:ea typeface="楷体" pitchFamily="49" charset="-122"/>
              </a:rPr>
              <a:t>scanf</a:t>
            </a:r>
            <a:r>
              <a:rPr lang="en-US" altLang="zh-CN" sz="2800" dirty="0">
                <a:ea typeface="楷体" pitchFamily="49" charset="-122"/>
              </a:rPr>
              <a:t>("%</a:t>
            </a:r>
            <a:r>
              <a:rPr lang="en-US" altLang="zh-CN" sz="2800" dirty="0" err="1">
                <a:ea typeface="楷体" pitchFamily="49" charset="-122"/>
              </a:rPr>
              <a:t>lf</a:t>
            </a:r>
            <a:r>
              <a:rPr lang="en-US" altLang="zh-CN" sz="2800" dirty="0">
                <a:ea typeface="楷体" pitchFamily="49" charset="-122"/>
              </a:rPr>
              <a:t>",&amp;a);</a:t>
            </a:r>
          </a:p>
          <a:p>
            <a:pPr marL="514350" indent="-514350"/>
            <a:r>
              <a:rPr lang="en-US" altLang="zh-CN" sz="2800" dirty="0">
                <a:ea typeface="楷体" pitchFamily="49" charset="-122"/>
              </a:rPr>
              <a:t>······</a:t>
            </a:r>
          </a:p>
          <a:p>
            <a:pPr marL="514350" indent="-514350"/>
            <a:r>
              <a:rPr lang="en-US" altLang="zh-CN" sz="2800" dirty="0" err="1">
                <a:ea typeface="楷体" pitchFamily="49" charset="-122"/>
              </a:rPr>
              <a:t>scanf</a:t>
            </a:r>
            <a:r>
              <a:rPr lang="en-US" altLang="zh-CN" sz="2800" dirty="0">
                <a:ea typeface="楷体" pitchFamily="49" charset="-122"/>
              </a:rPr>
              <a:t>("%</a:t>
            </a:r>
            <a:r>
              <a:rPr lang="en-US" altLang="zh-CN" sz="2800" dirty="0" err="1">
                <a:ea typeface="楷体" pitchFamily="49" charset="-122"/>
              </a:rPr>
              <a:t>c",&amp;c</a:t>
            </a:r>
            <a:r>
              <a:rPr lang="en-US" altLang="zh-CN" sz="2800" dirty="0">
                <a:ea typeface="楷体" pitchFamily="49" charset="-122"/>
              </a:rPr>
              <a:t>);</a:t>
            </a:r>
          </a:p>
          <a:p>
            <a:pPr marL="514350" indent="-514350"/>
            <a:r>
              <a:rPr lang="zh-CN" altLang="en-US" sz="2800" dirty="0">
                <a:ea typeface="楷体" pitchFamily="49" charset="-122"/>
              </a:rPr>
              <a:t>若输入为：</a:t>
            </a:r>
            <a:r>
              <a:rPr lang="en-US" altLang="zh-CN" sz="2800" b="1" dirty="0">
                <a:solidFill>
                  <a:srgbClr val="0070C0"/>
                </a:solidFill>
                <a:ea typeface="楷体" pitchFamily="49" charset="-122"/>
                <a:sym typeface="Symbol" pitchFamily="18" charset="2"/>
              </a:rPr>
              <a:t> 15.2      </a:t>
            </a:r>
            <a:r>
              <a:rPr lang="en-US" altLang="zh-CN" sz="2800" b="1" dirty="0">
                <a:solidFill>
                  <a:srgbClr val="006600"/>
                </a:solidFill>
                <a:ea typeface="楷体" pitchFamily="49" charset="-122"/>
                <a:sym typeface="Symbol" pitchFamily="18" charset="2"/>
              </a:rPr>
              <a:t>/* a=15.2, c='\n' */    </a:t>
            </a:r>
          </a:p>
          <a:p>
            <a:pPr marL="514350" indent="-514350"/>
            <a:r>
              <a:rPr lang="en-US" altLang="zh-CN" sz="2800" b="1" dirty="0">
                <a:solidFill>
                  <a:srgbClr val="0070C0"/>
                </a:solidFill>
                <a:ea typeface="楷体" pitchFamily="49" charset="-122"/>
                <a:sym typeface="Symbol" pitchFamily="18" charset="2"/>
              </a:rPr>
              <a:t>                      A  </a:t>
            </a:r>
          </a:p>
          <a:p>
            <a:pPr marL="514350" indent="-514350"/>
            <a:r>
              <a:rPr lang="zh-CN" altLang="en-US" sz="2800" dirty="0">
                <a:ea typeface="楷体" pitchFamily="49" charset="-122"/>
                <a:sym typeface="Symbol" pitchFamily="18" charset="2"/>
              </a:rPr>
              <a:t>将第二个</a:t>
            </a:r>
            <a:r>
              <a:rPr lang="en-US" altLang="zh-CN" sz="2800" dirty="0" err="1">
                <a:ea typeface="楷体" pitchFamily="49" charset="-122"/>
                <a:sym typeface="Symbol" pitchFamily="18" charset="2"/>
              </a:rPr>
              <a:t>scanf</a:t>
            </a:r>
            <a:r>
              <a:rPr lang="zh-CN" altLang="en-US" sz="2800" dirty="0">
                <a:ea typeface="楷体" pitchFamily="49" charset="-122"/>
                <a:sym typeface="Symbol" pitchFamily="18" charset="2"/>
              </a:rPr>
              <a:t>语句改为</a:t>
            </a:r>
            <a:r>
              <a:rPr lang="en-US" altLang="zh-CN" sz="2800" dirty="0" err="1">
                <a:ea typeface="楷体" pitchFamily="49" charset="-122"/>
                <a:sym typeface="Symbol" pitchFamily="18" charset="2"/>
              </a:rPr>
              <a:t>scanf</a:t>
            </a:r>
            <a:r>
              <a:rPr lang="en-US" altLang="zh-CN" sz="2800" dirty="0">
                <a:ea typeface="楷体" pitchFamily="49" charset="-122"/>
                <a:sym typeface="Symbol" pitchFamily="18" charset="2"/>
              </a:rPr>
              <a:t>(</a:t>
            </a:r>
            <a:r>
              <a:rPr lang="en-US" altLang="zh-CN" sz="2800" dirty="0">
                <a:ea typeface="楷体" pitchFamily="49" charset="-122"/>
              </a:rPr>
              <a:t>"</a:t>
            </a:r>
            <a:r>
              <a:rPr lang="en-US" altLang="zh-CN" sz="2800" dirty="0">
                <a:ea typeface="楷体" pitchFamily="49" charset="-122"/>
                <a:sym typeface="Symbol" pitchFamily="18" charset="2"/>
              </a:rPr>
              <a:t>%</a:t>
            </a:r>
            <a:r>
              <a:rPr lang="en-US" altLang="zh-CN" sz="2800" dirty="0">
                <a:solidFill>
                  <a:srgbClr val="FF0000"/>
                </a:solidFill>
                <a:ea typeface="楷体" pitchFamily="49" charset="-122"/>
                <a:sym typeface="Symbol" pitchFamily="18" charset="2"/>
              </a:rPr>
              <a:t>*</a:t>
            </a:r>
            <a:r>
              <a:rPr lang="en-US" altLang="zh-CN" sz="2800" dirty="0" err="1">
                <a:solidFill>
                  <a:srgbClr val="FF0000"/>
                </a:solidFill>
                <a:ea typeface="楷体" pitchFamily="49" charset="-122"/>
                <a:sym typeface="Symbol" pitchFamily="18" charset="2"/>
              </a:rPr>
              <a:t>c</a:t>
            </a:r>
            <a:r>
              <a:rPr lang="en-US" altLang="zh-CN" sz="2800" dirty="0" err="1">
                <a:ea typeface="楷体" pitchFamily="49" charset="-122"/>
                <a:sym typeface="Symbol" pitchFamily="18" charset="2"/>
              </a:rPr>
              <a:t>%c</a:t>
            </a:r>
            <a:r>
              <a:rPr lang="en-US" altLang="zh-CN" sz="2800" dirty="0">
                <a:ea typeface="楷体" pitchFamily="49" charset="-122"/>
              </a:rPr>
              <a:t>"</a:t>
            </a:r>
            <a:r>
              <a:rPr lang="en-US" altLang="zh-CN" sz="2800" dirty="0">
                <a:ea typeface="楷体" pitchFamily="49" charset="-122"/>
                <a:sym typeface="Symbol" pitchFamily="18" charset="2"/>
              </a:rPr>
              <a:t>,&amp;c);</a:t>
            </a:r>
          </a:p>
          <a:p>
            <a:pPr marL="514350" indent="-514350"/>
            <a:r>
              <a:rPr lang="zh-CN" altLang="en-US" sz="2800" dirty="0">
                <a:ea typeface="楷体" pitchFamily="49" charset="-122"/>
                <a:sym typeface="Symbol" pitchFamily="18" charset="2"/>
              </a:rPr>
              <a:t>上述输入不变，则</a:t>
            </a:r>
            <a:r>
              <a:rPr lang="en-US" altLang="zh-CN" sz="2800" b="1" dirty="0">
                <a:solidFill>
                  <a:srgbClr val="006600"/>
                </a:solidFill>
                <a:ea typeface="楷体" pitchFamily="49" charset="-122"/>
                <a:sym typeface="Symbol" pitchFamily="18" charset="2"/>
              </a:rPr>
              <a:t>a=15.2, c= 'A‘</a:t>
            </a:r>
          </a:p>
          <a:p>
            <a:pPr marL="514350" indent="-514350"/>
            <a:r>
              <a:rPr lang="en-US" altLang="zh-CN" sz="2800" b="1" dirty="0">
                <a:solidFill>
                  <a:srgbClr val="2D2DB9"/>
                </a:solidFill>
                <a:ea typeface="楷体" pitchFamily="49" charset="-122"/>
                <a:sym typeface="Symbol" pitchFamily="18" charset="2"/>
              </a:rPr>
              <a:t>2. </a:t>
            </a:r>
            <a:r>
              <a:rPr lang="zh-CN" altLang="en-US" sz="2800" b="1" dirty="0">
                <a:solidFill>
                  <a:srgbClr val="2D2DB9"/>
                </a:solidFill>
                <a:ea typeface="楷体" pitchFamily="49" charset="-122"/>
                <a:sym typeface="Symbol" pitchFamily="18" charset="2"/>
              </a:rPr>
              <a:t>格式串的非格式符（不推荐使用）</a:t>
            </a:r>
            <a:endParaRPr lang="en-US" altLang="zh-CN" sz="2800" b="1" dirty="0">
              <a:solidFill>
                <a:srgbClr val="2D2DB9"/>
              </a:solidFill>
              <a:ea typeface="楷体" pitchFamily="49" charset="-122"/>
              <a:sym typeface="Symbol" pitchFamily="18" charset="2"/>
            </a:endParaRPr>
          </a:p>
          <a:p>
            <a:pPr marL="514350" indent="-514350"/>
            <a:r>
              <a:rPr lang="en-US" altLang="zh-CN" sz="2800" dirty="0">
                <a:ea typeface="楷体" pitchFamily="49" charset="-122"/>
              </a:rPr>
              <a:t>    </a:t>
            </a:r>
            <a:r>
              <a:rPr lang="zh-CN" altLang="en-US" sz="2800" dirty="0">
                <a:solidFill>
                  <a:srgbClr val="FF0000"/>
                </a:solidFill>
                <a:ea typeface="楷体" pitchFamily="49" charset="-122"/>
              </a:rPr>
              <a:t>必须原样输入！</a:t>
            </a:r>
            <a:endParaRPr lang="en-US" altLang="zh-CN" sz="2800" dirty="0">
              <a:solidFill>
                <a:srgbClr val="FF0000"/>
              </a:solidFill>
              <a:ea typeface="楷体" pitchFamily="49" charset="-122"/>
            </a:endParaRPr>
          </a:p>
          <a:p>
            <a:pPr marL="514350" indent="-514350"/>
            <a:r>
              <a:rPr lang="zh-CN" altLang="en-US" sz="2800" b="1" dirty="0">
                <a:solidFill>
                  <a:srgbClr val="CC0000"/>
                </a:solidFill>
                <a:ea typeface="楷体" pitchFamily="49" charset="-122"/>
              </a:rPr>
              <a:t>例如</a:t>
            </a:r>
            <a:r>
              <a:rPr lang="zh-CN" altLang="en-US" sz="2800" dirty="0">
                <a:ea typeface="楷体" pitchFamily="49" charset="-122"/>
              </a:rPr>
              <a:t>：</a:t>
            </a:r>
            <a:r>
              <a:rPr lang="en-US" altLang="zh-CN" sz="2800" dirty="0">
                <a:ea typeface="楷体" pitchFamily="49" charset="-122"/>
              </a:rPr>
              <a:t>long </a:t>
            </a:r>
            <a:r>
              <a:rPr lang="en-US" altLang="zh-CN" sz="2800" dirty="0" err="1">
                <a:ea typeface="楷体" pitchFamily="49" charset="-122"/>
              </a:rPr>
              <a:t>a,b</a:t>
            </a:r>
            <a:r>
              <a:rPr lang="en-US" altLang="zh-CN" sz="2800" dirty="0">
                <a:ea typeface="楷体" pitchFamily="49" charset="-122"/>
              </a:rPr>
              <a:t>; </a:t>
            </a:r>
            <a:r>
              <a:rPr lang="en-US" altLang="zh-CN" sz="2800" dirty="0" err="1">
                <a:ea typeface="楷体" pitchFamily="49" charset="-122"/>
              </a:rPr>
              <a:t>scanf</a:t>
            </a:r>
            <a:r>
              <a:rPr lang="en-US" altLang="zh-CN" sz="2800" dirty="0">
                <a:ea typeface="楷体" pitchFamily="49" charset="-122"/>
              </a:rPr>
              <a:t>("%</a:t>
            </a:r>
            <a:r>
              <a:rPr lang="en-US" altLang="zh-CN" sz="2800" dirty="0" err="1">
                <a:solidFill>
                  <a:srgbClr val="FF0000"/>
                </a:solidFill>
                <a:ea typeface="楷体" pitchFamily="49" charset="-122"/>
              </a:rPr>
              <a:t>l</a:t>
            </a:r>
            <a:r>
              <a:rPr lang="en-US" altLang="zh-CN" sz="2800" dirty="0" err="1">
                <a:ea typeface="楷体" pitchFamily="49" charset="-122"/>
              </a:rPr>
              <a:t>d</a:t>
            </a:r>
            <a:r>
              <a:rPr lang="en-US" altLang="zh-CN" sz="2800" dirty="0">
                <a:ea typeface="楷体" pitchFamily="49" charset="-122"/>
              </a:rPr>
              <a:t>,%</a:t>
            </a:r>
            <a:r>
              <a:rPr lang="en-US" altLang="zh-CN" sz="2800" dirty="0" err="1">
                <a:solidFill>
                  <a:srgbClr val="FF0000"/>
                </a:solidFill>
                <a:ea typeface="楷体" pitchFamily="49" charset="-122"/>
              </a:rPr>
              <a:t>l</a:t>
            </a:r>
            <a:r>
              <a:rPr lang="en-US" altLang="zh-CN" sz="2800" dirty="0" err="1">
                <a:ea typeface="楷体" pitchFamily="49" charset="-122"/>
              </a:rPr>
              <a:t>d</a:t>
            </a:r>
            <a:r>
              <a:rPr lang="en-US" altLang="zh-CN" sz="2800" dirty="0">
                <a:ea typeface="楷体" pitchFamily="49" charset="-122"/>
              </a:rPr>
              <a:t>",&amp;</a:t>
            </a:r>
            <a:r>
              <a:rPr lang="en-US" altLang="zh-CN" sz="2800" dirty="0" err="1">
                <a:ea typeface="楷体" pitchFamily="49" charset="-122"/>
              </a:rPr>
              <a:t>a,&amp;b</a:t>
            </a:r>
            <a:r>
              <a:rPr lang="en-US" altLang="zh-CN" sz="2800" dirty="0">
                <a:ea typeface="楷体" pitchFamily="49" charset="-122"/>
              </a:rPr>
              <a:t>);</a:t>
            </a:r>
          </a:p>
          <a:p>
            <a:pPr marL="514350" indent="-514350"/>
            <a:r>
              <a:rPr lang="en-US" altLang="zh-CN" sz="2800" dirty="0">
                <a:ea typeface="楷体" pitchFamily="49" charset="-122"/>
              </a:rPr>
              <a:t>             </a:t>
            </a:r>
            <a:r>
              <a:rPr lang="zh-CN" altLang="en-US" sz="2800" dirty="0">
                <a:ea typeface="楷体" pitchFamily="49" charset="-122"/>
              </a:rPr>
              <a:t>则输入时两 个整数之间必须间隔一个逗号。</a:t>
            </a:r>
            <a:endParaRPr lang="en-US" altLang="zh-CN" sz="2800" dirty="0">
              <a:ea typeface="楷体" pitchFamily="49" charset="-122"/>
            </a:endParaRPr>
          </a:p>
          <a:p>
            <a:pPr marL="514350" indent="-514350"/>
            <a:r>
              <a:rPr lang="en-US" altLang="zh-CN" sz="2800" dirty="0">
                <a:ea typeface="楷体" pitchFamily="49" charset="-122"/>
              </a:rPr>
              <a:t>             </a:t>
            </a:r>
            <a:r>
              <a:rPr lang="zh-CN" altLang="en-US" sz="2800" dirty="0">
                <a:ea typeface="楷体" pitchFamily="49" charset="-122"/>
              </a:rPr>
              <a:t>如：</a:t>
            </a:r>
            <a:r>
              <a:rPr lang="en-US" altLang="zh-CN" sz="2800" b="1" dirty="0">
                <a:solidFill>
                  <a:srgbClr val="0070C0"/>
                </a:solidFill>
                <a:ea typeface="楷体" pitchFamily="49" charset="-122"/>
              </a:rPr>
              <a:t>123456</a:t>
            </a:r>
            <a:r>
              <a:rPr lang="en-US" altLang="zh-CN" sz="2800" b="1" dirty="0">
                <a:solidFill>
                  <a:srgbClr val="FF0000"/>
                </a:solidFill>
                <a:ea typeface="楷体" pitchFamily="49" charset="-122"/>
              </a:rPr>
              <a:t>,</a:t>
            </a:r>
            <a:r>
              <a:rPr lang="en-US" altLang="zh-CN" sz="2800" b="1" dirty="0">
                <a:solidFill>
                  <a:srgbClr val="0070C0"/>
                </a:solidFill>
                <a:ea typeface="楷体" pitchFamily="49" charset="-122"/>
              </a:rPr>
              <a:t>123456</a:t>
            </a:r>
            <a:r>
              <a:rPr lang="en-US" altLang="zh-CN" sz="2800" b="1" dirty="0">
                <a:solidFill>
                  <a:srgbClr val="0070C0"/>
                </a:solidFill>
                <a:ea typeface="楷体" pitchFamily="49" charset="-122"/>
                <a:sym typeface="Symbol" pitchFamily="18" charset="2"/>
              </a:rPr>
              <a:t> </a:t>
            </a:r>
            <a:endParaRPr lang="en-US" altLang="zh-CN" sz="2800" b="1" dirty="0">
              <a:solidFill>
                <a:srgbClr val="0070C0"/>
              </a:solidFill>
              <a:ea typeface="楷体" pitchFamily="49" charset="-122"/>
            </a:endParaRPr>
          </a:p>
        </p:txBody>
      </p:sp>
      <p:sp>
        <p:nvSpPr>
          <p:cNvPr id="4" name="Rectangle 2">
            <a:extLst>
              <a:ext uri="{FF2B5EF4-FFF2-40B4-BE49-F238E27FC236}">
                <a16:creationId xmlns:a16="http://schemas.microsoft.com/office/drawing/2014/main" id="{7D51B224-3E14-4A39-ACE1-D2BA94DF37DA}"/>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数据的输入与输出（总结*）</a:t>
            </a:r>
            <a:endParaRPr lang="zh-CN" altLang="en-US" sz="4000" dirty="0">
              <a:effectLst/>
            </a:endParaRPr>
          </a:p>
        </p:txBody>
      </p:sp>
    </p:spTree>
    <p:extLst>
      <p:ext uri="{BB962C8B-B14F-4D97-AF65-F5344CB8AC3E}">
        <p14:creationId xmlns:p14="http://schemas.microsoft.com/office/powerpoint/2010/main" val="30635930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a:extLst>
              <a:ext uri="{FF2B5EF4-FFF2-40B4-BE49-F238E27FC236}">
                <a16:creationId xmlns:a16="http://schemas.microsoft.com/office/drawing/2014/main" id="{79F432A1-8B73-4BBC-887C-680D45F75B69}"/>
              </a:ext>
            </a:extLst>
          </p:cNvPr>
          <p:cNvSpPr>
            <a:spLocks noGrp="1" noChangeArrowheads="1"/>
          </p:cNvSpPr>
          <p:nvPr>
            <p:ph type="title"/>
          </p:nvPr>
        </p:nvSpPr>
        <p:spPr/>
        <p:txBody>
          <a:bodyPr/>
          <a:lstStyle/>
          <a:p>
            <a:r>
              <a:rPr lang="zh-CN" altLang="en-US" dirty="0">
                <a:effectLst/>
              </a:rPr>
              <a:t>作业与实验要求</a:t>
            </a:r>
          </a:p>
        </p:txBody>
      </p:sp>
      <p:sp>
        <p:nvSpPr>
          <p:cNvPr id="699395" name="Rectangle 3">
            <a:extLst>
              <a:ext uri="{FF2B5EF4-FFF2-40B4-BE49-F238E27FC236}">
                <a16:creationId xmlns:a16="http://schemas.microsoft.com/office/drawing/2014/main" id="{EFB937A9-FACF-4E98-A65C-4DA17D43E957}"/>
              </a:ext>
            </a:extLst>
          </p:cNvPr>
          <p:cNvSpPr>
            <a:spLocks noGrp="1" noChangeArrowheads="1"/>
          </p:cNvSpPr>
          <p:nvPr>
            <p:ph type="body" idx="1"/>
          </p:nvPr>
        </p:nvSpPr>
        <p:spPr>
          <a:xfrm>
            <a:off x="560512" y="1371600"/>
            <a:ext cx="8420100" cy="4114800"/>
          </a:xfrm>
        </p:spPr>
        <p:txBody>
          <a:bodyPr/>
          <a:lstStyle/>
          <a:p>
            <a:pPr>
              <a:lnSpc>
                <a:spcPct val="150000"/>
              </a:lnSpc>
            </a:pPr>
            <a:r>
              <a:rPr lang="zh-CN" altLang="en-US" dirty="0">
                <a:latin typeface="黑体" panose="02010609060101010101" pitchFamily="49" charset="-122"/>
                <a:ea typeface="黑体" panose="02010609060101010101" pitchFamily="49" charset="-122"/>
              </a:rPr>
              <a:t>完成习题中的选择题和填空题</a:t>
            </a:r>
          </a:p>
          <a:p>
            <a:pPr>
              <a:lnSpc>
                <a:spcPct val="150000"/>
              </a:lnSpc>
            </a:pPr>
            <a:r>
              <a:rPr lang="zh-CN" altLang="en-US" dirty="0">
                <a:latin typeface="黑体" panose="02010609060101010101" pitchFamily="49" charset="-122"/>
                <a:ea typeface="黑体" panose="02010609060101010101" pitchFamily="49" charset="-122"/>
              </a:rPr>
              <a:t>阅读教材中有关内容带</a:t>
            </a:r>
          </a:p>
          <a:p>
            <a:pPr>
              <a:lnSpc>
                <a:spcPct val="150000"/>
              </a:lnSpc>
            </a:pPr>
            <a:r>
              <a:rPr lang="zh-CN" altLang="en-US" dirty="0">
                <a:latin typeface="黑体" panose="02010609060101010101" pitchFamily="49" charset="-122"/>
                <a:ea typeface="黑体" panose="02010609060101010101" pitchFamily="49" charset="-122"/>
              </a:rPr>
              <a:t>上机实验部分例题内容</a:t>
            </a:r>
          </a:p>
          <a:p>
            <a:pPr>
              <a:lnSpc>
                <a:spcPct val="150000"/>
              </a:lnSpc>
            </a:pPr>
            <a:r>
              <a:rPr lang="zh-CN" altLang="en-US" dirty="0">
                <a:latin typeface="黑体" panose="02010609060101010101" pitchFamily="49" charset="-122"/>
                <a:ea typeface="黑体" panose="02010609060101010101" pitchFamily="49" charset="-122"/>
              </a:rPr>
              <a:t>注意（*）的内容，可以不立刻深究，可待有一定编程能力后，再研读、掌握</a:t>
            </a:r>
          </a:p>
        </p:txBody>
      </p:sp>
    </p:spTree>
    <p:extLst>
      <p:ext uri="{BB962C8B-B14F-4D97-AF65-F5344CB8AC3E}">
        <p14:creationId xmlns:p14="http://schemas.microsoft.com/office/powerpoint/2010/main" val="51970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E9C596F4-C4B3-4A5F-A585-811D3BC8F7C6}"/>
              </a:ext>
            </a:extLst>
          </p:cNvPr>
          <p:cNvSpPr>
            <a:spLocks noGrp="1"/>
          </p:cNvSpPr>
          <p:nvPr>
            <p:ph type="ftr" sz="quarter" idx="10"/>
          </p:nvPr>
        </p:nvSpPr>
        <p:spPr/>
        <p:txBody>
          <a:bodyPr/>
          <a:lstStyle/>
          <a:p>
            <a:fld id="{839C941F-F9DE-4212-A1A4-562436991BD3}" type="slidenum">
              <a:rPr lang="en-US" altLang="ko-KR"/>
              <a:pPr/>
              <a:t>13</a:t>
            </a:fld>
            <a:endParaRPr lang="en-US" altLang="ko-KR"/>
          </a:p>
        </p:txBody>
      </p:sp>
      <p:sp>
        <p:nvSpPr>
          <p:cNvPr id="419842" name="Rectangle 2">
            <a:extLst>
              <a:ext uri="{FF2B5EF4-FFF2-40B4-BE49-F238E27FC236}">
                <a16:creationId xmlns:a16="http://schemas.microsoft.com/office/drawing/2014/main" id="{B1666308-91D0-4743-9A53-E277DDE324A3}"/>
              </a:ext>
            </a:extLst>
          </p:cNvPr>
          <p:cNvSpPr>
            <a:spLocks noGrp="1" noChangeArrowheads="1"/>
          </p:cNvSpPr>
          <p:nvPr>
            <p:ph type="title"/>
          </p:nvPr>
        </p:nvSpPr>
        <p:spPr/>
        <p:txBody>
          <a:bodyPr/>
          <a:lstStyle/>
          <a:p>
            <a:r>
              <a:rPr lang="zh-CN" altLang="en-US"/>
              <a:t>变量赋初值</a:t>
            </a:r>
          </a:p>
        </p:txBody>
      </p:sp>
      <p:sp>
        <p:nvSpPr>
          <p:cNvPr id="419843" name="Rectangle 3">
            <a:extLst>
              <a:ext uri="{FF2B5EF4-FFF2-40B4-BE49-F238E27FC236}">
                <a16:creationId xmlns:a16="http://schemas.microsoft.com/office/drawing/2014/main" id="{FC671997-8D81-4422-B273-F0A83BB2431C}"/>
              </a:ext>
            </a:extLst>
          </p:cNvPr>
          <p:cNvSpPr>
            <a:spLocks noGrp="1" noChangeArrowheads="1"/>
          </p:cNvSpPr>
          <p:nvPr>
            <p:ph type="body" idx="1"/>
          </p:nvPr>
        </p:nvSpPr>
        <p:spPr>
          <a:xfrm>
            <a:off x="200472" y="1124744"/>
            <a:ext cx="8962578" cy="4971256"/>
          </a:xfrm>
        </p:spPr>
        <p:txBody>
          <a:bodyPr/>
          <a:lstStyle/>
          <a:p>
            <a:pPr>
              <a:buFont typeface="Wingdings" panose="05000000000000000000" pitchFamily="2" charset="2"/>
              <a:buChar char="p"/>
            </a:pPr>
            <a:r>
              <a:rPr lang="zh-CN" altLang="en-US" sz="2800" dirty="0">
                <a:effectLst/>
                <a:latin typeface="黑体" panose="02010609060101010101" pitchFamily="49" charset="-122"/>
                <a:ea typeface="黑体" panose="02010609060101010101" pitchFamily="49" charset="-122"/>
              </a:rPr>
              <a:t> 初始化</a:t>
            </a:r>
            <a:r>
              <a:rPr lang="en-US" altLang="zh-CN" sz="2800" dirty="0">
                <a:effectLst/>
                <a:latin typeface="黑体" panose="02010609060101010101" pitchFamily="49" charset="-122"/>
                <a:ea typeface="黑体" panose="02010609060101010101" pitchFamily="49" charset="-122"/>
              </a:rPr>
              <a:t>:</a:t>
            </a:r>
            <a:r>
              <a:rPr lang="zh-CN" altLang="en-US" sz="2800" dirty="0">
                <a:effectLst/>
                <a:latin typeface="黑体" panose="02010609060101010101" pitchFamily="49" charset="-122"/>
                <a:ea typeface="黑体" panose="02010609060101010101" pitchFamily="49" charset="-122"/>
              </a:rPr>
              <a:t>在定义变量的同时给变量赋初值</a:t>
            </a:r>
          </a:p>
        </p:txBody>
      </p:sp>
      <p:sp>
        <p:nvSpPr>
          <p:cNvPr id="419844" name="Rectangle 4">
            <a:extLst>
              <a:ext uri="{FF2B5EF4-FFF2-40B4-BE49-F238E27FC236}">
                <a16:creationId xmlns:a16="http://schemas.microsoft.com/office/drawing/2014/main" id="{D06D27B2-9FB1-468E-89B8-E8D81FDCA7FB}"/>
              </a:ext>
            </a:extLst>
          </p:cNvPr>
          <p:cNvSpPr>
            <a:spLocks noChangeArrowheads="1"/>
          </p:cNvSpPr>
          <p:nvPr/>
        </p:nvSpPr>
        <p:spPr bwMode="auto">
          <a:xfrm>
            <a:off x="195620" y="2183171"/>
            <a:ext cx="5460047" cy="2747402"/>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88900"/>
            <a:r>
              <a:rPr lang="en-US" altLang="zh-CN" sz="2800" dirty="0">
                <a:latin typeface="Adobe 黑体 Std R" panose="020B0400000000000000" pitchFamily="34" charset="-122"/>
                <a:ea typeface="Adobe 黑体 Std R" panose="020B0400000000000000" pitchFamily="34" charset="-122"/>
              </a:rPr>
              <a:t>【</a:t>
            </a:r>
            <a:r>
              <a:rPr lang="zh-CN" altLang="en-US" sz="2800" dirty="0">
                <a:latin typeface="Adobe 黑体 Std R" panose="020B0400000000000000" pitchFamily="34" charset="-122"/>
                <a:ea typeface="Adobe 黑体 Std R" panose="020B0400000000000000" pitchFamily="34" charset="-122"/>
              </a:rPr>
              <a:t>例</a:t>
            </a:r>
            <a:r>
              <a:rPr lang="en-US" altLang="zh-CN" sz="2800" dirty="0">
                <a:latin typeface="Adobe 黑体 Std R" panose="020B0400000000000000" pitchFamily="34" charset="-122"/>
                <a:ea typeface="Adobe 黑体 Std R" panose="020B0400000000000000" pitchFamily="34" charset="-122"/>
              </a:rPr>
              <a:t>3. 2】</a:t>
            </a:r>
            <a:r>
              <a:rPr lang="zh-CN" altLang="en-US" sz="2800" dirty="0">
                <a:latin typeface="Adobe 黑体 Std R" panose="020B0400000000000000" pitchFamily="34" charset="-122"/>
                <a:ea typeface="Adobe 黑体 Std R" panose="020B0400000000000000" pitchFamily="34" charset="-122"/>
              </a:rPr>
              <a:t>变量初始化。</a:t>
            </a:r>
          </a:p>
          <a:p>
            <a:r>
              <a:rPr lang="en-US" altLang="zh-CN" sz="2800" dirty="0">
                <a:ea typeface="굴림" panose="020B0600000101010101" pitchFamily="34" charset="-127"/>
              </a:rPr>
              <a:t>void main()</a:t>
            </a:r>
          </a:p>
          <a:p>
            <a:r>
              <a:rPr lang="en-US" altLang="zh-CN" sz="2800" dirty="0">
                <a:ea typeface="굴림" panose="020B0600000101010101" pitchFamily="34" charset="-127"/>
              </a:rPr>
              <a:t>{	</a:t>
            </a:r>
            <a:r>
              <a:rPr lang="en-US" altLang="zh-CN" sz="2800" dirty="0" err="1">
                <a:ea typeface="굴림" panose="020B0600000101010101" pitchFamily="34" charset="-127"/>
              </a:rPr>
              <a:t>int</a:t>
            </a:r>
            <a:r>
              <a:rPr lang="en-US" altLang="zh-CN" sz="2800" dirty="0">
                <a:ea typeface="굴림" panose="020B0600000101010101" pitchFamily="34" charset="-127"/>
              </a:rPr>
              <a:t> a=3,b=4;</a:t>
            </a:r>
          </a:p>
          <a:p>
            <a:r>
              <a:rPr lang="en-US" altLang="zh-CN" sz="2800" dirty="0">
                <a:ea typeface="굴림" panose="020B0600000101010101" pitchFamily="34" charset="-127"/>
              </a:rPr>
              <a:t>	float f1=4.5,f2=9;</a:t>
            </a:r>
          </a:p>
          <a:p>
            <a:r>
              <a:rPr lang="en-US" altLang="zh-CN" sz="2800" dirty="0">
                <a:ea typeface="굴림" panose="020B0600000101010101" pitchFamily="34" charset="-127"/>
              </a:rPr>
              <a:t>	double d1=100.8,d2=10.09;</a:t>
            </a:r>
          </a:p>
          <a:p>
            <a:r>
              <a:rPr lang="en-US" altLang="zh-CN" sz="2800" dirty="0">
                <a:ea typeface="굴림" panose="020B0600000101010101" pitchFamily="34" charset="-127"/>
              </a:rPr>
              <a:t>}</a:t>
            </a:r>
          </a:p>
        </p:txBody>
      </p:sp>
      <p:pic>
        <p:nvPicPr>
          <p:cNvPr id="419845" name="Picture 5">
            <a:extLst>
              <a:ext uri="{FF2B5EF4-FFF2-40B4-BE49-F238E27FC236}">
                <a16:creationId xmlns:a16="http://schemas.microsoft.com/office/drawing/2014/main" id="{100C8425-648A-4797-8892-913BBFA67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992" y="2784528"/>
            <a:ext cx="3184525"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18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C5E64169-9CBB-4F03-A15C-B69199732205}"/>
              </a:ext>
            </a:extLst>
          </p:cNvPr>
          <p:cNvSpPr>
            <a:spLocks noGrp="1"/>
          </p:cNvSpPr>
          <p:nvPr>
            <p:ph type="ftr" sz="quarter" idx="10"/>
          </p:nvPr>
        </p:nvSpPr>
        <p:spPr/>
        <p:txBody>
          <a:bodyPr/>
          <a:lstStyle/>
          <a:p>
            <a:fld id="{A779DE64-B507-47CB-A516-5CE34D67C5F6}" type="slidenum">
              <a:rPr lang="en-US" altLang="ko-KR"/>
              <a:pPr/>
              <a:t>14</a:t>
            </a:fld>
            <a:endParaRPr lang="en-US" altLang="ko-KR"/>
          </a:p>
        </p:txBody>
      </p:sp>
      <p:sp>
        <p:nvSpPr>
          <p:cNvPr id="420866" name="Rectangle 2">
            <a:extLst>
              <a:ext uri="{FF2B5EF4-FFF2-40B4-BE49-F238E27FC236}">
                <a16:creationId xmlns:a16="http://schemas.microsoft.com/office/drawing/2014/main" id="{4FFDDDA4-6D74-4230-AA57-7DC81ABEC3A7}"/>
              </a:ext>
            </a:extLst>
          </p:cNvPr>
          <p:cNvSpPr>
            <a:spLocks noGrp="1" noChangeArrowheads="1"/>
          </p:cNvSpPr>
          <p:nvPr>
            <p:ph type="title"/>
          </p:nvPr>
        </p:nvSpPr>
        <p:spPr/>
        <p:txBody>
          <a:bodyPr/>
          <a:lstStyle/>
          <a:p>
            <a:r>
              <a:rPr lang="zh-CN" altLang="en-US"/>
              <a:t>变量赋初值</a:t>
            </a:r>
          </a:p>
        </p:txBody>
      </p:sp>
      <p:sp>
        <p:nvSpPr>
          <p:cNvPr id="420867" name="Rectangle 3">
            <a:extLst>
              <a:ext uri="{FF2B5EF4-FFF2-40B4-BE49-F238E27FC236}">
                <a16:creationId xmlns:a16="http://schemas.microsoft.com/office/drawing/2014/main" id="{8C817B4C-89FE-4AD6-9B87-1F51E476A91C}"/>
              </a:ext>
            </a:extLst>
          </p:cNvPr>
          <p:cNvSpPr>
            <a:spLocks noGrp="1" noChangeArrowheads="1"/>
          </p:cNvSpPr>
          <p:nvPr>
            <p:ph type="body" idx="1"/>
          </p:nvPr>
        </p:nvSpPr>
        <p:spPr>
          <a:xfrm>
            <a:off x="234058" y="1043608"/>
            <a:ext cx="8928992" cy="5052392"/>
          </a:xfrm>
        </p:spPr>
        <p:txBody>
          <a:bodyPr/>
          <a:lstStyle/>
          <a:p>
            <a:pPr>
              <a:buFont typeface="Wingdings" panose="05000000000000000000" pitchFamily="2" charset="2"/>
              <a:buChar char="p"/>
            </a:pPr>
            <a:r>
              <a:rPr lang="zh-CN" altLang="en-US" sz="3000" dirty="0">
                <a:effectLst/>
                <a:latin typeface="黑体" panose="02010609060101010101" pitchFamily="49" charset="-122"/>
                <a:ea typeface="黑体" panose="02010609060101010101" pitchFamily="49" charset="-122"/>
              </a:rPr>
              <a:t> 在变量定义后，再赋值</a:t>
            </a:r>
          </a:p>
        </p:txBody>
      </p:sp>
      <p:sp>
        <p:nvSpPr>
          <p:cNvPr id="420868" name="Rectangle 4">
            <a:extLst>
              <a:ext uri="{FF2B5EF4-FFF2-40B4-BE49-F238E27FC236}">
                <a16:creationId xmlns:a16="http://schemas.microsoft.com/office/drawing/2014/main" id="{5461FDFC-62DB-4995-B133-7C931CD2F1D0}"/>
              </a:ext>
            </a:extLst>
          </p:cNvPr>
          <p:cNvSpPr>
            <a:spLocks noChangeArrowheads="1"/>
          </p:cNvSpPr>
          <p:nvPr/>
        </p:nvSpPr>
        <p:spPr bwMode="auto">
          <a:xfrm>
            <a:off x="234058" y="1916832"/>
            <a:ext cx="9039422" cy="4044079"/>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r>
              <a:rPr lang="en-US" altLang="zh-CN" sz="2800" dirty="0">
                <a:latin typeface="Adobe 黑体 Std R" panose="020B0400000000000000" pitchFamily="34" charset="-122"/>
                <a:ea typeface="Adobe 黑体 Std R" panose="020B0400000000000000" pitchFamily="34" charset="-122"/>
              </a:rPr>
              <a:t>【</a:t>
            </a:r>
            <a:r>
              <a:rPr lang="zh-CN" altLang="en-US" sz="2800" dirty="0">
                <a:latin typeface="Adobe 黑体 Std R" panose="020B0400000000000000" pitchFamily="34" charset="-122"/>
                <a:ea typeface="Adobe 黑体 Std R" panose="020B0400000000000000" pitchFamily="34" charset="-122"/>
              </a:rPr>
              <a:t>例</a:t>
            </a:r>
            <a:r>
              <a:rPr lang="en-US" altLang="zh-CN" sz="2800" dirty="0">
                <a:latin typeface="Adobe 黑体 Std R" panose="020B0400000000000000" pitchFamily="34" charset="-122"/>
                <a:ea typeface="Adobe 黑体 Std R" panose="020B0400000000000000" pitchFamily="34" charset="-122"/>
              </a:rPr>
              <a:t>3. 3】</a:t>
            </a:r>
            <a:r>
              <a:rPr lang="zh-CN" altLang="en-US" sz="2800" dirty="0">
                <a:latin typeface="Adobe 黑体 Std R" panose="020B0400000000000000" pitchFamily="34" charset="-122"/>
                <a:ea typeface="Adobe 黑体 Std R" panose="020B0400000000000000" pitchFamily="34" charset="-122"/>
              </a:rPr>
              <a:t>先定义变量，再赋值语句，给变量赋初值</a:t>
            </a:r>
            <a:r>
              <a:rPr lang="zh-CN" altLang="en-US" sz="2800" dirty="0">
                <a:ea typeface="굴림" panose="020B0600000101010101" pitchFamily="34" charset="-127"/>
              </a:rPr>
              <a:t>。</a:t>
            </a:r>
          </a:p>
          <a:p>
            <a:r>
              <a:rPr lang="en-US" altLang="zh-CN" sz="2800" dirty="0">
                <a:ea typeface="굴림" panose="020B0600000101010101" pitchFamily="34" charset="-127"/>
              </a:rPr>
              <a:t>void main()</a:t>
            </a:r>
          </a:p>
          <a:p>
            <a:r>
              <a:rPr lang="en-US" altLang="zh-CN" sz="2800" dirty="0">
                <a:ea typeface="굴림" panose="020B0600000101010101" pitchFamily="34" charset="-127"/>
              </a:rPr>
              <a:t>{	</a:t>
            </a:r>
            <a:r>
              <a:rPr lang="en-US" altLang="zh-CN" sz="2800" dirty="0" err="1">
                <a:ea typeface="굴림" panose="020B0600000101010101" pitchFamily="34" charset="-127"/>
              </a:rPr>
              <a:t>int</a:t>
            </a:r>
            <a:r>
              <a:rPr lang="en-US" altLang="zh-CN" sz="2800" dirty="0">
                <a:ea typeface="굴림" panose="020B0600000101010101" pitchFamily="34" charset="-127"/>
              </a:rPr>
              <a:t> </a:t>
            </a:r>
            <a:r>
              <a:rPr lang="en-US" altLang="zh-CN" sz="2800" dirty="0" err="1">
                <a:ea typeface="굴림" panose="020B0600000101010101" pitchFamily="34" charset="-127"/>
              </a:rPr>
              <a:t>a,b</a:t>
            </a:r>
            <a:r>
              <a:rPr lang="en-US" altLang="zh-CN" sz="2800" dirty="0">
                <a:ea typeface="굴림" panose="020B0600000101010101" pitchFamily="34" charset="-127"/>
              </a:rPr>
              <a:t>;</a:t>
            </a:r>
          </a:p>
          <a:p>
            <a:r>
              <a:rPr lang="en-US" altLang="zh-CN" sz="2800" dirty="0">
                <a:ea typeface="굴림" panose="020B0600000101010101" pitchFamily="34" charset="-127"/>
              </a:rPr>
              <a:t>	float f1,f2;</a:t>
            </a:r>
          </a:p>
          <a:p>
            <a:r>
              <a:rPr lang="en-US" altLang="zh-CN" sz="2800" dirty="0">
                <a:ea typeface="굴림" panose="020B0600000101010101" pitchFamily="34" charset="-127"/>
              </a:rPr>
              <a:t>	double d1,d2;</a:t>
            </a:r>
          </a:p>
          <a:p>
            <a:r>
              <a:rPr lang="en-US" altLang="zh-CN" sz="2800" dirty="0">
                <a:ea typeface="굴림" panose="020B0600000101010101" pitchFamily="34" charset="-127"/>
              </a:rPr>
              <a:t>	a=3;b=4;   //</a:t>
            </a:r>
            <a:r>
              <a:rPr lang="zh-CN" altLang="en-US" sz="2800" dirty="0">
                <a:ea typeface="굴림" panose="020B0600000101010101" pitchFamily="34" charset="-127"/>
              </a:rPr>
              <a:t>赋值</a:t>
            </a:r>
          </a:p>
          <a:p>
            <a:r>
              <a:rPr lang="zh-CN" altLang="en-US" sz="2800" dirty="0">
                <a:ea typeface="굴림" panose="020B0600000101010101" pitchFamily="34" charset="-127"/>
              </a:rPr>
              <a:t>	</a:t>
            </a:r>
            <a:r>
              <a:rPr lang="en-US" altLang="zh-CN" sz="2800" dirty="0">
                <a:ea typeface="굴림" panose="020B0600000101010101" pitchFamily="34" charset="-127"/>
              </a:rPr>
              <a:t>f1=4.5;f2=9;</a:t>
            </a:r>
          </a:p>
          <a:p>
            <a:r>
              <a:rPr lang="en-US" altLang="zh-CN" sz="2800" dirty="0">
                <a:ea typeface="굴림" panose="020B0600000101010101" pitchFamily="34" charset="-127"/>
              </a:rPr>
              <a:t>	d1=100.8;d2=10.09;</a:t>
            </a:r>
          </a:p>
          <a:p>
            <a:r>
              <a:rPr lang="en-US" altLang="zh-CN" sz="2800" dirty="0">
                <a:ea typeface="굴림" panose="020B0600000101010101" pitchFamily="34" charset="-127"/>
              </a:rPr>
              <a:t>} </a:t>
            </a:r>
          </a:p>
        </p:txBody>
      </p:sp>
      <p:pic>
        <p:nvPicPr>
          <p:cNvPr id="420871" name="Picture 7">
            <a:extLst>
              <a:ext uri="{FF2B5EF4-FFF2-40B4-BE49-F238E27FC236}">
                <a16:creationId xmlns:a16="http://schemas.microsoft.com/office/drawing/2014/main" id="{21E8F224-2865-48ED-A936-8B2F48A5D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740" y="3841599"/>
            <a:ext cx="3184525"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96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F9AB4A1-0524-425F-BD43-4BB1690D2C44}"/>
              </a:ext>
            </a:extLst>
          </p:cNvPr>
          <p:cNvSpPr>
            <a:spLocks noGrp="1"/>
          </p:cNvSpPr>
          <p:nvPr>
            <p:ph type="ftr" sz="quarter" idx="10"/>
          </p:nvPr>
        </p:nvSpPr>
        <p:spPr/>
        <p:txBody>
          <a:bodyPr/>
          <a:lstStyle/>
          <a:p>
            <a:fld id="{9D4AC724-9A50-4A10-A30B-FF373FA436D5}" type="slidenum">
              <a:rPr lang="en-US" altLang="ko-KR"/>
              <a:pPr/>
              <a:t>15</a:t>
            </a:fld>
            <a:endParaRPr lang="en-US" altLang="ko-KR"/>
          </a:p>
        </p:txBody>
      </p:sp>
      <p:sp>
        <p:nvSpPr>
          <p:cNvPr id="422914" name="Rectangle 2">
            <a:extLst>
              <a:ext uri="{FF2B5EF4-FFF2-40B4-BE49-F238E27FC236}">
                <a16:creationId xmlns:a16="http://schemas.microsoft.com/office/drawing/2014/main" id="{439D6396-EA22-4CC7-B7B4-6C1C0B505577}"/>
              </a:ext>
            </a:extLst>
          </p:cNvPr>
          <p:cNvSpPr>
            <a:spLocks noGrp="1" noChangeArrowheads="1"/>
          </p:cNvSpPr>
          <p:nvPr>
            <p:ph type="title"/>
          </p:nvPr>
        </p:nvSpPr>
        <p:spPr/>
        <p:txBody>
          <a:bodyPr/>
          <a:lstStyle/>
          <a:p>
            <a:r>
              <a:rPr lang="zh-CN" altLang="en-US"/>
              <a:t>常量 </a:t>
            </a:r>
          </a:p>
        </p:txBody>
      </p:sp>
      <p:sp>
        <p:nvSpPr>
          <p:cNvPr id="422915" name="Rectangle 3">
            <a:extLst>
              <a:ext uri="{FF2B5EF4-FFF2-40B4-BE49-F238E27FC236}">
                <a16:creationId xmlns:a16="http://schemas.microsoft.com/office/drawing/2014/main" id="{272E4419-6D04-4884-8819-9107717DB63E}"/>
              </a:ext>
            </a:extLst>
          </p:cNvPr>
          <p:cNvSpPr>
            <a:spLocks noGrp="1" noChangeArrowheads="1"/>
          </p:cNvSpPr>
          <p:nvPr>
            <p:ph type="body" idx="1"/>
          </p:nvPr>
        </p:nvSpPr>
        <p:spPr>
          <a:xfrm>
            <a:off x="200472" y="1196752"/>
            <a:ext cx="9145016" cy="4899248"/>
          </a:xfrm>
        </p:spPr>
        <p:txBody>
          <a:bodyPr/>
          <a:lstStyle/>
          <a:p>
            <a:pPr>
              <a:lnSpc>
                <a:spcPts val="4100"/>
              </a:lnSpc>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 常量：在程序执行过程中，其值不能改变的量</a:t>
            </a:r>
          </a:p>
          <a:p>
            <a:pPr>
              <a:lnSpc>
                <a:spcPts val="4100"/>
              </a:lnSpc>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 常量分为：</a:t>
            </a:r>
          </a:p>
          <a:p>
            <a:pPr lvl="1">
              <a:lnSpc>
                <a:spcPts val="4100"/>
              </a:lnSpc>
            </a:pPr>
            <a:r>
              <a:rPr lang="zh-CN" altLang="en-US" sz="3200" dirty="0">
                <a:effectLst/>
                <a:latin typeface="黑体" panose="02010609060101010101" pitchFamily="49" charset="-122"/>
                <a:ea typeface="黑体" panose="02010609060101010101" pitchFamily="49" charset="-122"/>
              </a:rPr>
              <a:t>字面常量</a:t>
            </a:r>
          </a:p>
          <a:p>
            <a:pPr lvl="1">
              <a:lnSpc>
                <a:spcPts val="4100"/>
              </a:lnSpc>
            </a:pPr>
            <a:r>
              <a:rPr lang="zh-CN" altLang="en-US" sz="3200" dirty="0">
                <a:effectLst/>
                <a:latin typeface="黑体" panose="02010609060101010101" pitchFamily="49" charset="-122"/>
                <a:ea typeface="黑体" panose="02010609060101010101" pitchFamily="49" charset="-122"/>
              </a:rPr>
              <a:t>符号常量</a:t>
            </a:r>
          </a:p>
          <a:p>
            <a:pPr lvl="1">
              <a:lnSpc>
                <a:spcPts val="4100"/>
              </a:lnSpc>
            </a:pPr>
            <a:r>
              <a:rPr lang="en-US" altLang="zh-CN" sz="3200" dirty="0" err="1">
                <a:effectLst/>
                <a:latin typeface="黑体" panose="02010609060101010101" pitchFamily="49" charset="-122"/>
                <a:ea typeface="黑体" panose="02010609060101010101" pitchFamily="49" charset="-122"/>
              </a:rPr>
              <a:t>const</a:t>
            </a:r>
            <a:r>
              <a:rPr lang="zh-CN" altLang="en-US" sz="3200" dirty="0">
                <a:effectLst/>
                <a:latin typeface="黑体" panose="02010609060101010101" pitchFamily="49" charset="-122"/>
                <a:ea typeface="黑体" panose="02010609060101010101" pitchFamily="49" charset="-122"/>
              </a:rPr>
              <a:t>常量</a:t>
            </a:r>
          </a:p>
        </p:txBody>
      </p:sp>
    </p:spTree>
    <p:extLst>
      <p:ext uri="{BB962C8B-B14F-4D97-AF65-F5344CB8AC3E}">
        <p14:creationId xmlns:p14="http://schemas.microsoft.com/office/powerpoint/2010/main" val="161163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DD04EF8A-BE30-4F40-87D2-23B0381010DA}"/>
              </a:ext>
            </a:extLst>
          </p:cNvPr>
          <p:cNvSpPr>
            <a:spLocks noGrp="1"/>
          </p:cNvSpPr>
          <p:nvPr>
            <p:ph type="ftr" sz="quarter" idx="10"/>
          </p:nvPr>
        </p:nvSpPr>
        <p:spPr/>
        <p:txBody>
          <a:bodyPr/>
          <a:lstStyle/>
          <a:p>
            <a:fld id="{836B1029-C100-4FFE-9EF7-763CC6898E29}" type="slidenum">
              <a:rPr lang="en-US" altLang="ko-KR"/>
              <a:pPr/>
              <a:t>16</a:t>
            </a:fld>
            <a:endParaRPr lang="en-US" altLang="ko-KR"/>
          </a:p>
        </p:txBody>
      </p:sp>
      <p:sp>
        <p:nvSpPr>
          <p:cNvPr id="424962" name="Rectangle 2">
            <a:extLst>
              <a:ext uri="{FF2B5EF4-FFF2-40B4-BE49-F238E27FC236}">
                <a16:creationId xmlns:a16="http://schemas.microsoft.com/office/drawing/2014/main" id="{C82AB1EA-BC88-4351-98FC-6A9D78238C03}"/>
              </a:ext>
            </a:extLst>
          </p:cNvPr>
          <p:cNvSpPr>
            <a:spLocks noGrp="1" noChangeArrowheads="1"/>
          </p:cNvSpPr>
          <p:nvPr>
            <p:ph type="title"/>
          </p:nvPr>
        </p:nvSpPr>
        <p:spPr/>
        <p:txBody>
          <a:bodyPr/>
          <a:lstStyle/>
          <a:p>
            <a:r>
              <a:rPr lang="zh-CN" altLang="en-US"/>
              <a:t>常量</a:t>
            </a:r>
            <a:r>
              <a:rPr lang="en-US" altLang="zh-CN"/>
              <a:t>-</a:t>
            </a:r>
            <a:r>
              <a:rPr lang="zh-CN" altLang="en-US"/>
              <a:t>字面常量 </a:t>
            </a:r>
          </a:p>
        </p:txBody>
      </p:sp>
      <p:sp>
        <p:nvSpPr>
          <p:cNvPr id="424963" name="Rectangle 3">
            <a:extLst>
              <a:ext uri="{FF2B5EF4-FFF2-40B4-BE49-F238E27FC236}">
                <a16:creationId xmlns:a16="http://schemas.microsoft.com/office/drawing/2014/main" id="{6199D5FD-98B8-4DA2-AEC4-326EE283BCF5}"/>
              </a:ext>
            </a:extLst>
          </p:cNvPr>
          <p:cNvSpPr>
            <a:spLocks noGrp="1" noChangeArrowheads="1"/>
          </p:cNvSpPr>
          <p:nvPr>
            <p:ph type="body" idx="1"/>
          </p:nvPr>
        </p:nvSpPr>
        <p:spPr>
          <a:xfrm>
            <a:off x="272480" y="1043608"/>
            <a:ext cx="9217024" cy="5052392"/>
          </a:xfrm>
        </p:spPr>
        <p:txBody>
          <a:bodyPr/>
          <a:lstStyle/>
          <a:p>
            <a:pPr>
              <a:lnSpc>
                <a:spcPts val="4100"/>
              </a:lnSpc>
              <a:buFont typeface="Wingdings" panose="05000000000000000000" pitchFamily="2" charset="2"/>
              <a:buChar char="p"/>
            </a:pPr>
            <a:r>
              <a:rPr lang="zh-CN" altLang="en-US" sz="2600" b="0" dirty="0">
                <a:effectLst/>
                <a:latin typeface="黑体" panose="02010609060101010101" pitchFamily="49" charset="-122"/>
                <a:ea typeface="黑体" panose="02010609060101010101" pitchFamily="49" charset="-122"/>
              </a:rPr>
              <a:t>字面常量是指在程序中直接书写的数据</a:t>
            </a:r>
          </a:p>
          <a:p>
            <a:pPr>
              <a:lnSpc>
                <a:spcPts val="4100"/>
              </a:lnSpc>
              <a:buFont typeface="Wingdings" panose="05000000000000000000" pitchFamily="2" charset="2"/>
              <a:buChar char="p"/>
            </a:pPr>
            <a:r>
              <a:rPr lang="zh-CN" altLang="en-US" sz="2600" b="0" dirty="0">
                <a:effectLst/>
                <a:latin typeface="黑体" panose="02010609060101010101" pitchFamily="49" charset="-122"/>
                <a:ea typeface="黑体" panose="02010609060101010101" pitchFamily="49" charset="-122"/>
              </a:rPr>
              <a:t>（</a:t>
            </a:r>
            <a:r>
              <a:rPr lang="en-US" altLang="zh-CN" sz="2600" b="0" dirty="0">
                <a:effectLst/>
                <a:latin typeface="黑体" panose="02010609060101010101" pitchFamily="49" charset="-122"/>
                <a:ea typeface="黑体" panose="02010609060101010101" pitchFamily="49" charset="-122"/>
              </a:rPr>
              <a:t>1</a:t>
            </a:r>
            <a:r>
              <a:rPr lang="zh-CN" altLang="en-US" sz="2600" b="0" dirty="0">
                <a:effectLst/>
                <a:latin typeface="黑体" panose="02010609060101010101" pitchFamily="49" charset="-122"/>
                <a:ea typeface="黑体" panose="02010609060101010101" pitchFamily="49" charset="-122"/>
              </a:rPr>
              <a:t>）整型常量：</a:t>
            </a:r>
          </a:p>
          <a:p>
            <a:pPr lvl="1">
              <a:lnSpc>
                <a:spcPct val="80000"/>
              </a:lnSpc>
            </a:pPr>
            <a:r>
              <a:rPr lang="zh-CN" altLang="en-US" sz="2600" b="0" dirty="0">
                <a:latin typeface="黑体" panose="02010609060101010101" pitchFamily="49" charset="-122"/>
                <a:ea typeface="黑体" panose="02010609060101010101" pitchFamily="49" charset="-122"/>
              </a:rPr>
              <a:t>表示整数，如</a:t>
            </a:r>
            <a:r>
              <a:rPr lang="en-US" altLang="zh-CN" sz="2600" b="0" dirty="0">
                <a:latin typeface="黑体" panose="02010609060101010101" pitchFamily="49" charset="-122"/>
                <a:ea typeface="黑体" panose="02010609060101010101" pitchFamily="49" charset="-122"/>
              </a:rPr>
              <a:t>23</a:t>
            </a:r>
            <a:r>
              <a:rPr lang="zh-CN" altLang="en-US" sz="2600" b="0" dirty="0">
                <a:latin typeface="黑体" panose="02010609060101010101" pitchFamily="49" charset="-122"/>
                <a:ea typeface="黑体" panose="02010609060101010101" pitchFamily="49" charset="-122"/>
              </a:rPr>
              <a:t>、</a:t>
            </a:r>
            <a:r>
              <a:rPr lang="en-US" altLang="zh-CN" sz="2600" b="0" dirty="0">
                <a:latin typeface="黑体" panose="02010609060101010101" pitchFamily="49" charset="-122"/>
                <a:ea typeface="黑体" panose="02010609060101010101" pitchFamily="49" charset="-122"/>
              </a:rPr>
              <a:t>-2</a:t>
            </a:r>
            <a:r>
              <a:rPr lang="zh-CN" altLang="en-US" sz="2600" b="0" dirty="0">
                <a:latin typeface="黑体" panose="02010609060101010101" pitchFamily="49" charset="-122"/>
                <a:ea typeface="黑体" panose="02010609060101010101" pitchFamily="49" charset="-122"/>
              </a:rPr>
              <a:t>和</a:t>
            </a:r>
            <a:r>
              <a:rPr lang="en-US" altLang="zh-CN" sz="2600" b="0" dirty="0">
                <a:latin typeface="黑体" panose="02010609060101010101" pitchFamily="49" charset="-122"/>
                <a:ea typeface="黑体" panose="02010609060101010101" pitchFamily="49" charset="-122"/>
              </a:rPr>
              <a:t>0</a:t>
            </a:r>
          </a:p>
          <a:p>
            <a:pPr lvl="1">
              <a:lnSpc>
                <a:spcPct val="80000"/>
              </a:lnSpc>
            </a:pPr>
            <a:r>
              <a:rPr lang="zh-CN" altLang="en-US" sz="2600" b="0" dirty="0">
                <a:latin typeface="黑体" panose="02010609060101010101" pitchFamily="49" charset="-122"/>
                <a:ea typeface="黑体" panose="02010609060101010101" pitchFamily="49" charset="-122"/>
              </a:rPr>
              <a:t>语句“</a:t>
            </a:r>
            <a:r>
              <a:rPr lang="en-US" altLang="zh-CN" sz="2600" b="0" dirty="0">
                <a:latin typeface="黑体" panose="02010609060101010101" pitchFamily="49" charset="-122"/>
                <a:ea typeface="黑体" panose="02010609060101010101" pitchFamily="49" charset="-122"/>
              </a:rPr>
              <a:t>z=x/2+y*3;”  </a:t>
            </a:r>
            <a:r>
              <a:rPr lang="zh-CN" altLang="en-US" sz="2600" b="0" dirty="0">
                <a:latin typeface="黑体" panose="02010609060101010101" pitchFamily="49" charset="-122"/>
                <a:ea typeface="黑体" panose="02010609060101010101" pitchFamily="49" charset="-122"/>
              </a:rPr>
              <a:t>中的数字</a:t>
            </a:r>
            <a:r>
              <a:rPr lang="en-US" altLang="zh-CN" sz="2600" b="0" dirty="0">
                <a:latin typeface="黑体" panose="02010609060101010101" pitchFamily="49" charset="-122"/>
                <a:ea typeface="黑体" panose="02010609060101010101" pitchFamily="49" charset="-122"/>
              </a:rPr>
              <a:t>2</a:t>
            </a:r>
            <a:r>
              <a:rPr lang="zh-CN" altLang="en-US" sz="2600" b="0" dirty="0">
                <a:latin typeface="黑体" panose="02010609060101010101" pitchFamily="49" charset="-122"/>
                <a:ea typeface="黑体" panose="02010609060101010101" pitchFamily="49" charset="-122"/>
              </a:rPr>
              <a:t>和</a:t>
            </a:r>
            <a:r>
              <a:rPr lang="en-US" altLang="zh-CN" sz="2600" b="0" dirty="0">
                <a:latin typeface="黑体" panose="02010609060101010101" pitchFamily="49" charset="-122"/>
                <a:ea typeface="黑体" panose="02010609060101010101" pitchFamily="49" charset="-122"/>
              </a:rPr>
              <a:t>3</a:t>
            </a:r>
          </a:p>
          <a:p>
            <a:pPr>
              <a:lnSpc>
                <a:spcPts val="4100"/>
              </a:lnSpc>
              <a:buFont typeface="Wingdings" panose="05000000000000000000" pitchFamily="2" charset="2"/>
              <a:buChar char="p"/>
            </a:pPr>
            <a:r>
              <a:rPr lang="zh-CN" altLang="en-US" sz="2600" b="0" dirty="0">
                <a:effectLst/>
                <a:latin typeface="黑体" panose="02010609060101010101" pitchFamily="49" charset="-122"/>
                <a:ea typeface="黑体" panose="02010609060101010101" pitchFamily="49" charset="-122"/>
              </a:rPr>
              <a:t>（</a:t>
            </a:r>
            <a:r>
              <a:rPr lang="en-US" altLang="zh-CN" sz="2600" b="0" dirty="0">
                <a:effectLst/>
                <a:latin typeface="黑体" panose="02010609060101010101" pitchFamily="49" charset="-122"/>
                <a:ea typeface="黑体" panose="02010609060101010101" pitchFamily="49" charset="-122"/>
              </a:rPr>
              <a:t>2</a:t>
            </a:r>
            <a:r>
              <a:rPr lang="zh-CN" altLang="en-US" sz="2600" b="0" dirty="0">
                <a:effectLst/>
                <a:latin typeface="黑体" panose="02010609060101010101" pitchFamily="49" charset="-122"/>
                <a:ea typeface="黑体" panose="02010609060101010101" pitchFamily="49" charset="-122"/>
              </a:rPr>
              <a:t>）实型常量：</a:t>
            </a:r>
          </a:p>
          <a:p>
            <a:pPr lvl="1">
              <a:lnSpc>
                <a:spcPct val="80000"/>
              </a:lnSpc>
            </a:pPr>
            <a:r>
              <a:rPr lang="zh-CN" altLang="en-US" sz="2600" b="0" dirty="0">
                <a:latin typeface="黑体" panose="02010609060101010101" pitchFamily="49" charset="-122"/>
                <a:ea typeface="黑体" panose="02010609060101010101" pitchFamily="49" charset="-122"/>
              </a:rPr>
              <a:t>表示实数，如</a:t>
            </a:r>
            <a:r>
              <a:rPr lang="en-US" altLang="zh-CN" sz="2600" b="0" dirty="0">
                <a:latin typeface="黑体" panose="02010609060101010101" pitchFamily="49" charset="-122"/>
                <a:ea typeface="黑体" panose="02010609060101010101" pitchFamily="49" charset="-122"/>
              </a:rPr>
              <a:t>0.23</a:t>
            </a:r>
            <a:r>
              <a:rPr lang="zh-CN" altLang="en-US" sz="2600" b="0" dirty="0">
                <a:latin typeface="黑体" panose="02010609060101010101" pitchFamily="49" charset="-122"/>
                <a:ea typeface="黑体" panose="02010609060101010101" pitchFamily="49" charset="-122"/>
              </a:rPr>
              <a:t>、</a:t>
            </a:r>
            <a:r>
              <a:rPr lang="en-US" altLang="zh-CN" sz="2600" b="0" dirty="0">
                <a:latin typeface="黑体" panose="02010609060101010101" pitchFamily="49" charset="-122"/>
                <a:ea typeface="黑体" panose="02010609060101010101" pitchFamily="49" charset="-122"/>
              </a:rPr>
              <a:t>-5.6</a:t>
            </a:r>
            <a:r>
              <a:rPr lang="zh-CN" altLang="en-US" sz="2600" b="0" dirty="0">
                <a:latin typeface="黑体" panose="02010609060101010101" pitchFamily="49" charset="-122"/>
                <a:ea typeface="黑体" panose="02010609060101010101" pitchFamily="49" charset="-122"/>
              </a:rPr>
              <a:t>和</a:t>
            </a:r>
            <a:r>
              <a:rPr lang="en-US" altLang="zh-CN" sz="2600" b="0" dirty="0">
                <a:latin typeface="黑体" panose="02010609060101010101" pitchFamily="49" charset="-122"/>
                <a:ea typeface="黑体" panose="02010609060101010101" pitchFamily="49" charset="-122"/>
              </a:rPr>
              <a:t>145.78</a:t>
            </a:r>
          </a:p>
          <a:p>
            <a:pPr lvl="1">
              <a:lnSpc>
                <a:spcPct val="80000"/>
              </a:lnSpc>
            </a:pPr>
            <a:r>
              <a:rPr lang="zh-CN" altLang="en-US" sz="2600" b="0" dirty="0">
                <a:latin typeface="黑体" panose="02010609060101010101" pitchFamily="49" charset="-122"/>
                <a:ea typeface="黑体" panose="02010609060101010101" pitchFamily="49" charset="-122"/>
              </a:rPr>
              <a:t>语句“</a:t>
            </a:r>
            <a:r>
              <a:rPr lang="en-US" altLang="zh-CN" sz="2600" b="0" dirty="0">
                <a:latin typeface="黑体" panose="02010609060101010101" pitchFamily="49" charset="-122"/>
                <a:ea typeface="黑体" panose="02010609060101010101" pitchFamily="49" charset="-122"/>
              </a:rPr>
              <a:t>c=5.67*e-0.78/f;” </a:t>
            </a:r>
            <a:r>
              <a:rPr lang="zh-CN" altLang="en-US" sz="2600" b="0" dirty="0">
                <a:latin typeface="黑体" panose="02010609060101010101" pitchFamily="49" charset="-122"/>
                <a:ea typeface="黑体" panose="02010609060101010101" pitchFamily="49" charset="-122"/>
              </a:rPr>
              <a:t>中的数字</a:t>
            </a:r>
            <a:r>
              <a:rPr lang="en-US" altLang="zh-CN" sz="2600" b="0" dirty="0">
                <a:latin typeface="黑体" panose="02010609060101010101" pitchFamily="49" charset="-122"/>
                <a:ea typeface="黑体" panose="02010609060101010101" pitchFamily="49" charset="-122"/>
              </a:rPr>
              <a:t>5.67</a:t>
            </a:r>
            <a:r>
              <a:rPr lang="zh-CN" altLang="en-US" sz="2600" b="0" dirty="0">
                <a:latin typeface="黑体" panose="02010609060101010101" pitchFamily="49" charset="-122"/>
                <a:ea typeface="黑体" panose="02010609060101010101" pitchFamily="49" charset="-122"/>
              </a:rPr>
              <a:t>和</a:t>
            </a:r>
            <a:r>
              <a:rPr lang="en-US" altLang="zh-CN" sz="2600" b="0" dirty="0">
                <a:latin typeface="黑体" panose="02010609060101010101" pitchFamily="49" charset="-122"/>
                <a:ea typeface="黑体" panose="02010609060101010101" pitchFamily="49" charset="-122"/>
              </a:rPr>
              <a:t>0.78</a:t>
            </a:r>
          </a:p>
          <a:p>
            <a:pPr>
              <a:lnSpc>
                <a:spcPts val="4100"/>
              </a:lnSpc>
              <a:buFont typeface="Wingdings" panose="05000000000000000000" pitchFamily="2" charset="2"/>
              <a:buChar char="p"/>
            </a:pPr>
            <a:r>
              <a:rPr lang="zh-CN" altLang="en-US" sz="2600" b="0" dirty="0">
                <a:effectLst/>
                <a:latin typeface="黑体" panose="02010609060101010101" pitchFamily="49" charset="-122"/>
                <a:ea typeface="黑体" panose="02010609060101010101" pitchFamily="49" charset="-122"/>
              </a:rPr>
              <a:t>（</a:t>
            </a:r>
            <a:r>
              <a:rPr lang="en-US" altLang="zh-CN" sz="2600" b="0" dirty="0">
                <a:effectLst/>
                <a:latin typeface="黑体" panose="02010609060101010101" pitchFamily="49" charset="-122"/>
                <a:ea typeface="黑体" panose="02010609060101010101" pitchFamily="49" charset="-122"/>
              </a:rPr>
              <a:t>3</a:t>
            </a:r>
            <a:r>
              <a:rPr lang="zh-CN" altLang="en-US" sz="2600" b="0" dirty="0">
                <a:effectLst/>
                <a:latin typeface="黑体" panose="02010609060101010101" pitchFamily="49" charset="-122"/>
                <a:ea typeface="黑体" panose="02010609060101010101" pitchFamily="49" charset="-122"/>
              </a:rPr>
              <a:t>）字符型常量：</a:t>
            </a:r>
          </a:p>
          <a:p>
            <a:pPr lvl="1">
              <a:lnSpc>
                <a:spcPct val="80000"/>
              </a:lnSpc>
            </a:pPr>
            <a:r>
              <a:rPr lang="zh-CN" altLang="en-US" sz="2600" b="0" dirty="0">
                <a:latin typeface="黑体" panose="02010609060101010101" pitchFamily="49" charset="-122"/>
                <a:ea typeface="黑体" panose="02010609060101010101" pitchFamily="49" charset="-122"/>
              </a:rPr>
              <a:t>表示单个字符，用一对单撇号 ‘ ’ 括起来。</a:t>
            </a:r>
          </a:p>
          <a:p>
            <a:pPr lvl="1">
              <a:lnSpc>
                <a:spcPct val="80000"/>
              </a:lnSpc>
            </a:pPr>
            <a:r>
              <a:rPr lang="zh-CN" altLang="en-US" sz="2600" b="0" dirty="0">
                <a:latin typeface="黑体" panose="02010609060101010101" pitchFamily="49" charset="-122"/>
                <a:ea typeface="黑体" panose="02010609060101010101" pitchFamily="49" charset="-122"/>
              </a:rPr>
              <a:t>如</a:t>
            </a:r>
            <a:r>
              <a:rPr lang="en-US" altLang="zh-CN" sz="2600" b="0" dirty="0">
                <a:latin typeface="黑体" panose="02010609060101010101" pitchFamily="49" charset="-122"/>
                <a:ea typeface="黑体" panose="02010609060101010101" pitchFamily="49" charset="-122"/>
              </a:rPr>
              <a:t>'A'</a:t>
            </a:r>
            <a:r>
              <a:rPr lang="zh-CN" altLang="en-US" sz="2600" b="0" dirty="0">
                <a:latin typeface="黑体" panose="02010609060101010101" pitchFamily="49" charset="-122"/>
                <a:ea typeface="黑体" panose="02010609060101010101" pitchFamily="49" charset="-122"/>
              </a:rPr>
              <a:t>、</a:t>
            </a:r>
            <a:r>
              <a:rPr lang="en-US" altLang="zh-CN" sz="2600" b="0" dirty="0">
                <a:latin typeface="黑体" panose="02010609060101010101" pitchFamily="49" charset="-122"/>
                <a:ea typeface="黑体" panose="02010609060101010101" pitchFamily="49" charset="-122"/>
              </a:rPr>
              <a:t>'$'</a:t>
            </a:r>
            <a:r>
              <a:rPr lang="zh-CN" altLang="en-US" sz="2600" b="0" dirty="0">
                <a:latin typeface="黑体" panose="02010609060101010101" pitchFamily="49" charset="-122"/>
                <a:ea typeface="黑体" panose="02010609060101010101" pitchFamily="49" charset="-122"/>
              </a:rPr>
              <a:t>、</a:t>
            </a:r>
            <a:r>
              <a:rPr lang="en-US" altLang="zh-CN" sz="2600" b="0" dirty="0">
                <a:latin typeface="黑体" panose="02010609060101010101" pitchFamily="49" charset="-122"/>
                <a:ea typeface="黑体" panose="02010609060101010101" pitchFamily="49" charset="-122"/>
              </a:rPr>
              <a:t>'8' </a:t>
            </a:r>
            <a:r>
              <a:rPr lang="zh-CN" altLang="en-US" sz="2600" b="0" dirty="0">
                <a:latin typeface="黑体" panose="02010609060101010101" pitchFamily="49" charset="-122"/>
                <a:ea typeface="黑体" panose="02010609060101010101" pitchFamily="49" charset="-122"/>
              </a:rPr>
              <a:t>、 </a:t>
            </a:r>
            <a:r>
              <a:rPr lang="en-US" altLang="zh-CN" sz="2600" b="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9853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537BA44-9973-4A99-A730-9E5C51BEE7F0}"/>
              </a:ext>
            </a:extLst>
          </p:cNvPr>
          <p:cNvSpPr>
            <a:spLocks noGrp="1"/>
          </p:cNvSpPr>
          <p:nvPr>
            <p:ph type="ftr" sz="quarter" idx="10"/>
          </p:nvPr>
        </p:nvSpPr>
        <p:spPr/>
        <p:txBody>
          <a:bodyPr/>
          <a:lstStyle/>
          <a:p>
            <a:fld id="{A0A432E7-66E3-4A60-85CC-58CFC053A85D}" type="slidenum">
              <a:rPr lang="en-US" altLang="ko-KR"/>
              <a:pPr/>
              <a:t>17</a:t>
            </a:fld>
            <a:endParaRPr lang="en-US" altLang="ko-KR"/>
          </a:p>
        </p:txBody>
      </p:sp>
      <p:sp>
        <p:nvSpPr>
          <p:cNvPr id="428034" name="Rectangle 2">
            <a:extLst>
              <a:ext uri="{FF2B5EF4-FFF2-40B4-BE49-F238E27FC236}">
                <a16:creationId xmlns:a16="http://schemas.microsoft.com/office/drawing/2014/main" id="{01A4F6BF-608D-461B-AE30-0E7FFD7C3063}"/>
              </a:ext>
            </a:extLst>
          </p:cNvPr>
          <p:cNvSpPr>
            <a:spLocks noGrp="1" noChangeArrowheads="1"/>
          </p:cNvSpPr>
          <p:nvPr>
            <p:ph type="title"/>
          </p:nvPr>
        </p:nvSpPr>
        <p:spPr/>
        <p:txBody>
          <a:bodyPr/>
          <a:lstStyle/>
          <a:p>
            <a:r>
              <a:rPr lang="zh-CN" altLang="en-US"/>
              <a:t>常量</a:t>
            </a:r>
            <a:r>
              <a:rPr lang="en-US" altLang="zh-CN"/>
              <a:t>-</a:t>
            </a:r>
            <a:r>
              <a:rPr lang="zh-CN" altLang="en-US"/>
              <a:t>符号常量</a:t>
            </a:r>
          </a:p>
        </p:txBody>
      </p:sp>
      <p:sp>
        <p:nvSpPr>
          <p:cNvPr id="428035" name="Rectangle 3">
            <a:extLst>
              <a:ext uri="{FF2B5EF4-FFF2-40B4-BE49-F238E27FC236}">
                <a16:creationId xmlns:a16="http://schemas.microsoft.com/office/drawing/2014/main" id="{B0C32326-EB59-4A30-8893-B00114A6F10C}"/>
              </a:ext>
            </a:extLst>
          </p:cNvPr>
          <p:cNvSpPr>
            <a:spLocks noGrp="1" noChangeArrowheads="1"/>
          </p:cNvSpPr>
          <p:nvPr>
            <p:ph type="body" idx="1"/>
          </p:nvPr>
        </p:nvSpPr>
        <p:spPr>
          <a:xfrm>
            <a:off x="200472" y="1196752"/>
            <a:ext cx="9433048" cy="4601902"/>
          </a:xfrm>
        </p:spPr>
        <p:txBody>
          <a:bodyPr/>
          <a:lstStyle/>
          <a:p>
            <a:pPr marL="452438" indent="-452438">
              <a:lnSpc>
                <a:spcPts val="4100"/>
              </a:lnSpc>
              <a:buFont typeface="Wingdings" panose="05000000000000000000" pitchFamily="2" charset="2"/>
              <a:buChar char="p"/>
            </a:pPr>
            <a:r>
              <a:rPr lang="zh-CN" altLang="en-US" sz="2800" dirty="0">
                <a:effectLst/>
                <a:latin typeface="黑体" panose="02010609060101010101" pitchFamily="49" charset="-122"/>
                <a:ea typeface="黑体" panose="02010609060101010101" pitchFamily="49" charset="-122"/>
              </a:rPr>
              <a:t>符号常量用一个标识符代表一个常量，它在使用之前必须先定义 。形式为：</a:t>
            </a:r>
          </a:p>
          <a:p>
            <a:pPr>
              <a:lnSpc>
                <a:spcPts val="4100"/>
              </a:lnSpc>
              <a:buFont typeface="Wingdings" panose="05000000000000000000" pitchFamily="2" charset="2"/>
              <a:buChar char="p"/>
            </a:pPr>
            <a:r>
              <a:rPr lang="en-US" altLang="zh-CN" sz="2800" dirty="0">
                <a:effectLst/>
                <a:latin typeface="黑体" panose="02010609060101010101" pitchFamily="49" charset="-122"/>
                <a:ea typeface="黑体" panose="02010609060101010101" pitchFamily="49" charset="-122"/>
              </a:rPr>
              <a:t> #define </a:t>
            </a:r>
            <a:r>
              <a:rPr lang="zh-CN" altLang="en-US" sz="2800" dirty="0">
                <a:effectLst/>
                <a:latin typeface="黑体" panose="02010609060101010101" pitchFamily="49" charset="-122"/>
                <a:ea typeface="黑体" panose="02010609060101010101" pitchFamily="49" charset="-122"/>
              </a:rPr>
              <a:t>标识符 常量</a:t>
            </a:r>
          </a:p>
          <a:p>
            <a:pPr lvl="1"/>
            <a:r>
              <a:rPr lang="en-US" altLang="zh-CN" dirty="0">
                <a:solidFill>
                  <a:schemeClr val="tx1">
                    <a:lumMod val="85000"/>
                    <a:lumOff val="15000"/>
                  </a:schemeClr>
                </a:solidFill>
                <a:effectLst/>
                <a:latin typeface="黑体" panose="02010609060101010101" pitchFamily="49" charset="-122"/>
                <a:ea typeface="黑体" panose="02010609060101010101" pitchFamily="49" charset="-122"/>
              </a:rPr>
              <a:t>#define</a:t>
            </a:r>
            <a:r>
              <a:rPr lang="zh-CN" altLang="en-US" dirty="0">
                <a:solidFill>
                  <a:schemeClr val="tx1">
                    <a:lumMod val="85000"/>
                    <a:lumOff val="15000"/>
                  </a:schemeClr>
                </a:solidFill>
                <a:effectLst/>
                <a:latin typeface="黑体" panose="02010609060101010101" pitchFamily="49" charset="-122"/>
                <a:ea typeface="黑体" panose="02010609060101010101" pitchFamily="49" charset="-122"/>
              </a:rPr>
              <a:t>是一条预处理命令，称为宏定义，它把标识符定义为常量。</a:t>
            </a:r>
          </a:p>
          <a:p>
            <a:pPr lvl="1"/>
            <a:r>
              <a:rPr lang="zh-CN" altLang="en-US" dirty="0">
                <a:solidFill>
                  <a:schemeClr val="tx1">
                    <a:lumMod val="85000"/>
                    <a:lumOff val="15000"/>
                  </a:schemeClr>
                </a:solidFill>
                <a:effectLst/>
                <a:latin typeface="黑体" panose="02010609060101010101" pitchFamily="49" charset="-122"/>
                <a:ea typeface="黑体" panose="02010609060101010101" pitchFamily="49" charset="-122"/>
              </a:rPr>
              <a:t>在编译之前，编译系统自动将后续源程序中所有出现的标识符替换为对应常量。</a:t>
            </a:r>
          </a:p>
        </p:txBody>
      </p:sp>
    </p:spTree>
    <p:extLst>
      <p:ext uri="{BB962C8B-B14F-4D97-AF65-F5344CB8AC3E}">
        <p14:creationId xmlns:p14="http://schemas.microsoft.com/office/powerpoint/2010/main" val="3367024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1D5462B2-CF59-47B6-A62B-CBFB16CCC9B4}"/>
              </a:ext>
            </a:extLst>
          </p:cNvPr>
          <p:cNvSpPr>
            <a:spLocks noGrp="1"/>
          </p:cNvSpPr>
          <p:nvPr>
            <p:ph type="ftr" sz="quarter" idx="10"/>
          </p:nvPr>
        </p:nvSpPr>
        <p:spPr/>
        <p:txBody>
          <a:bodyPr/>
          <a:lstStyle/>
          <a:p>
            <a:fld id="{2AD2C5F7-C351-471F-9409-F94F57745662}" type="slidenum">
              <a:rPr lang="en-US" altLang="ko-KR"/>
              <a:pPr/>
              <a:t>18</a:t>
            </a:fld>
            <a:endParaRPr lang="en-US" altLang="ko-KR"/>
          </a:p>
        </p:txBody>
      </p:sp>
      <p:sp>
        <p:nvSpPr>
          <p:cNvPr id="431106" name="Rectangle 2">
            <a:extLst>
              <a:ext uri="{FF2B5EF4-FFF2-40B4-BE49-F238E27FC236}">
                <a16:creationId xmlns:a16="http://schemas.microsoft.com/office/drawing/2014/main" id="{C4DE0D70-19F2-46AD-9030-45CD88894124}"/>
              </a:ext>
            </a:extLst>
          </p:cNvPr>
          <p:cNvSpPr>
            <a:spLocks noGrp="1" noChangeArrowheads="1"/>
          </p:cNvSpPr>
          <p:nvPr>
            <p:ph type="title"/>
          </p:nvPr>
        </p:nvSpPr>
        <p:spPr/>
        <p:txBody>
          <a:bodyPr/>
          <a:lstStyle/>
          <a:p>
            <a:r>
              <a:rPr lang="zh-CN" altLang="en-US"/>
              <a:t>常量</a:t>
            </a:r>
            <a:r>
              <a:rPr lang="en-US" altLang="zh-CN"/>
              <a:t>-</a:t>
            </a:r>
            <a:r>
              <a:rPr lang="zh-CN" altLang="en-US"/>
              <a:t>符号常量</a:t>
            </a:r>
          </a:p>
        </p:txBody>
      </p:sp>
      <p:sp>
        <p:nvSpPr>
          <p:cNvPr id="431108" name="Rectangle 4">
            <a:extLst>
              <a:ext uri="{FF2B5EF4-FFF2-40B4-BE49-F238E27FC236}">
                <a16:creationId xmlns:a16="http://schemas.microsoft.com/office/drawing/2014/main" id="{3C76CA97-F3A0-45C3-A785-A2201AAF0DBE}"/>
              </a:ext>
            </a:extLst>
          </p:cNvPr>
          <p:cNvSpPr>
            <a:spLocks noChangeArrowheads="1"/>
          </p:cNvSpPr>
          <p:nvPr/>
        </p:nvSpPr>
        <p:spPr bwMode="auto">
          <a:xfrm>
            <a:off x="272480" y="1160904"/>
            <a:ext cx="9132316" cy="3873011"/>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r>
              <a:rPr lang="en-US" altLang="zh-CN" dirty="0">
                <a:latin typeface="+mn-lt"/>
                <a:ea typeface="黑体" panose="02010609060101010101" pitchFamily="49" charset="-122"/>
              </a:rPr>
              <a:t>【</a:t>
            </a:r>
            <a:r>
              <a:rPr lang="zh-CN" altLang="en-US" dirty="0">
                <a:latin typeface="+mn-lt"/>
                <a:ea typeface="黑体" panose="02010609060101010101" pitchFamily="49" charset="-122"/>
              </a:rPr>
              <a:t>例</a:t>
            </a:r>
            <a:r>
              <a:rPr lang="en-US" altLang="zh-CN" dirty="0">
                <a:latin typeface="+mn-lt"/>
                <a:ea typeface="黑体" panose="02010609060101010101" pitchFamily="49" charset="-122"/>
              </a:rPr>
              <a:t>3. 4】</a:t>
            </a:r>
            <a:r>
              <a:rPr lang="zh-CN" altLang="en-US" dirty="0">
                <a:latin typeface="+mn-lt"/>
                <a:ea typeface="黑体" panose="02010609060101010101" pitchFamily="49" charset="-122"/>
              </a:rPr>
              <a:t>符号常量的定义和使用。</a:t>
            </a:r>
          </a:p>
          <a:p>
            <a:r>
              <a:rPr lang="it-IT" altLang="zh-CN" dirty="0">
                <a:latin typeface="+mn-lt"/>
                <a:ea typeface="黑体" panose="02010609060101010101" pitchFamily="49" charset="-122"/>
              </a:rPr>
              <a:t>#define PI  3.14</a:t>
            </a:r>
          </a:p>
          <a:p>
            <a:r>
              <a:rPr lang="it-IT" altLang="zh-CN" dirty="0">
                <a:latin typeface="+mn-lt"/>
                <a:ea typeface="黑体" panose="02010609060101010101" pitchFamily="49" charset="-122"/>
              </a:rPr>
              <a:t>#define R  5</a:t>
            </a:r>
          </a:p>
          <a:p>
            <a:r>
              <a:rPr lang="it-IT" altLang="zh-CN" dirty="0">
                <a:latin typeface="+mn-lt"/>
                <a:ea typeface="黑体" panose="02010609060101010101" pitchFamily="49" charset="-122"/>
              </a:rPr>
              <a:t>#include&lt;stdio.h&gt;</a:t>
            </a:r>
          </a:p>
          <a:p>
            <a:r>
              <a:rPr lang="en-US" altLang="zh-CN" dirty="0">
                <a:latin typeface="+mn-lt"/>
                <a:ea typeface="黑体" panose="02010609060101010101" pitchFamily="49" charset="-122"/>
              </a:rPr>
              <a:t>void main()</a:t>
            </a:r>
          </a:p>
          <a:p>
            <a:r>
              <a:rPr lang="en-US" altLang="zh-CN" dirty="0">
                <a:latin typeface="+mn-lt"/>
                <a:ea typeface="黑体" panose="02010609060101010101" pitchFamily="49" charset="-122"/>
              </a:rPr>
              <a:t>{	float </a:t>
            </a:r>
            <a:r>
              <a:rPr lang="en-US" altLang="zh-CN" dirty="0" err="1">
                <a:latin typeface="+mn-lt"/>
                <a:ea typeface="黑体" panose="02010609060101010101" pitchFamily="49" charset="-122"/>
              </a:rPr>
              <a:t>area,l</a:t>
            </a:r>
            <a:r>
              <a:rPr lang="en-US" altLang="zh-CN" dirty="0">
                <a:latin typeface="+mn-lt"/>
                <a:ea typeface="黑体" panose="02010609060101010101" pitchFamily="49" charset="-122"/>
              </a:rPr>
              <a:t>;</a:t>
            </a:r>
          </a:p>
          <a:p>
            <a:r>
              <a:rPr lang="en-US" altLang="zh-CN" dirty="0">
                <a:latin typeface="+mn-lt"/>
                <a:ea typeface="黑体" panose="02010609060101010101" pitchFamily="49" charset="-122"/>
              </a:rPr>
              <a:t>	l=2*PI*R;  //</a:t>
            </a:r>
            <a:r>
              <a:rPr lang="zh-CN" altLang="en-US" dirty="0">
                <a:latin typeface="+mn-lt"/>
                <a:ea typeface="黑体" panose="02010609060101010101" pitchFamily="49" charset="-122"/>
              </a:rPr>
              <a:t>替换为</a:t>
            </a:r>
            <a:r>
              <a:rPr lang="en-US" altLang="zh-CN" dirty="0">
                <a:latin typeface="+mn-lt"/>
                <a:ea typeface="黑体" panose="02010609060101010101" pitchFamily="49" charset="-122"/>
              </a:rPr>
              <a:t>l=2*3.14*5;</a:t>
            </a:r>
          </a:p>
          <a:p>
            <a:r>
              <a:rPr lang="en-US" altLang="zh-CN" dirty="0">
                <a:latin typeface="+mn-lt"/>
                <a:ea typeface="黑体" panose="02010609060101010101" pitchFamily="49" charset="-122"/>
              </a:rPr>
              <a:t>	area=PI*R*R;  //</a:t>
            </a:r>
            <a:r>
              <a:rPr lang="zh-CN" altLang="en-US" dirty="0">
                <a:latin typeface="+mn-lt"/>
                <a:ea typeface="黑体" panose="02010609060101010101" pitchFamily="49" charset="-122"/>
              </a:rPr>
              <a:t>替换为</a:t>
            </a:r>
            <a:r>
              <a:rPr lang="en-US" altLang="zh-CN" dirty="0">
                <a:latin typeface="+mn-lt"/>
                <a:ea typeface="黑体" panose="02010609060101010101" pitchFamily="49" charset="-122"/>
              </a:rPr>
              <a:t>area=3.14*5*5;</a:t>
            </a:r>
          </a:p>
          <a:p>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printf</a:t>
            </a:r>
            <a:r>
              <a:rPr lang="en-US" altLang="zh-CN" dirty="0">
                <a:latin typeface="+mn-lt"/>
                <a:ea typeface="黑体" panose="02010609060101010101" pitchFamily="49" charset="-122"/>
              </a:rPr>
              <a:t>("l=%f, area=%f\n",</a:t>
            </a:r>
            <a:r>
              <a:rPr lang="en-US" altLang="zh-CN" dirty="0" err="1">
                <a:latin typeface="+mn-lt"/>
                <a:ea typeface="黑体" panose="02010609060101010101" pitchFamily="49" charset="-122"/>
              </a:rPr>
              <a:t>l,area</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输出</a:t>
            </a:r>
          </a:p>
          <a:p>
            <a:r>
              <a:rPr lang="en-US" altLang="zh-CN" dirty="0">
                <a:latin typeface="+mn-lt"/>
                <a:ea typeface="黑体" panose="02010609060101010101" pitchFamily="49" charset="-122"/>
              </a:rPr>
              <a:t>}</a:t>
            </a:r>
          </a:p>
        </p:txBody>
      </p:sp>
      <p:pic>
        <p:nvPicPr>
          <p:cNvPr id="431109" name="Picture 5">
            <a:extLst>
              <a:ext uri="{FF2B5EF4-FFF2-40B4-BE49-F238E27FC236}">
                <a16:creationId xmlns:a16="http://schemas.microsoft.com/office/drawing/2014/main" id="{2AB9174C-5783-40F2-A077-11110B16B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984" y="2491388"/>
            <a:ext cx="45958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110" name="Rectangle 6">
            <a:extLst>
              <a:ext uri="{FF2B5EF4-FFF2-40B4-BE49-F238E27FC236}">
                <a16:creationId xmlns:a16="http://schemas.microsoft.com/office/drawing/2014/main" id="{8DFC857B-E35D-4212-9E73-ECD03D36CE34}"/>
              </a:ext>
            </a:extLst>
          </p:cNvPr>
          <p:cNvSpPr>
            <a:spLocks noChangeArrowheads="1"/>
          </p:cNvSpPr>
          <p:nvPr/>
        </p:nvSpPr>
        <p:spPr bwMode="auto">
          <a:xfrm>
            <a:off x="228042" y="5164070"/>
            <a:ext cx="89014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C00000"/>
                </a:solidFill>
                <a:latin typeface="黑体" panose="02010609060101010101" pitchFamily="49" charset="-122"/>
                <a:ea typeface="黑体" panose="02010609060101010101" pitchFamily="49" charset="-122"/>
              </a:rPr>
              <a:t>（</a:t>
            </a:r>
            <a:r>
              <a:rPr lang="en-US" altLang="zh-CN" b="1" dirty="0">
                <a:solidFill>
                  <a:srgbClr val="C00000"/>
                </a:solidFill>
                <a:latin typeface="黑体" panose="02010609060101010101" pitchFamily="49" charset="-122"/>
                <a:ea typeface="黑体" panose="02010609060101010101" pitchFamily="49" charset="-122"/>
              </a:rPr>
              <a:t>1</a:t>
            </a:r>
            <a:r>
              <a:rPr lang="zh-CN" altLang="en-US" b="1" dirty="0">
                <a:solidFill>
                  <a:srgbClr val="C00000"/>
                </a:solidFill>
                <a:latin typeface="黑体" panose="02010609060101010101" pitchFamily="49" charset="-122"/>
                <a:ea typeface="黑体" panose="02010609060101010101" pitchFamily="49" charset="-122"/>
              </a:rPr>
              <a:t>）常量标识符最好采用大写字母，便于与变量区分</a:t>
            </a:r>
          </a:p>
          <a:p>
            <a:r>
              <a:rPr lang="zh-CN" altLang="en-US" b="1" dirty="0">
                <a:solidFill>
                  <a:srgbClr val="C00000"/>
                </a:solidFill>
                <a:latin typeface="黑体" panose="02010609060101010101" pitchFamily="49" charset="-122"/>
                <a:ea typeface="黑体" panose="02010609060101010101" pitchFamily="49" charset="-122"/>
              </a:rPr>
              <a:t>（</a:t>
            </a:r>
            <a:r>
              <a:rPr lang="en-US" altLang="zh-CN" b="1" dirty="0">
                <a:solidFill>
                  <a:srgbClr val="C00000"/>
                </a:solidFill>
                <a:latin typeface="黑体" panose="02010609060101010101" pitchFamily="49" charset="-122"/>
                <a:ea typeface="黑体" panose="02010609060101010101" pitchFamily="49" charset="-122"/>
              </a:rPr>
              <a:t>2</a:t>
            </a:r>
            <a:r>
              <a:rPr lang="zh-CN" altLang="en-US" b="1" dirty="0">
                <a:solidFill>
                  <a:srgbClr val="C00000"/>
                </a:solidFill>
                <a:latin typeface="黑体" panose="02010609060101010101" pitchFamily="49" charset="-122"/>
                <a:ea typeface="黑体" panose="02010609060101010101" pitchFamily="49" charset="-122"/>
              </a:rPr>
              <a:t>）符号常量的值不能再被赋值</a:t>
            </a:r>
          </a:p>
          <a:p>
            <a:r>
              <a:rPr lang="zh-CN" altLang="en-US" b="1" dirty="0">
                <a:solidFill>
                  <a:srgbClr val="C00000"/>
                </a:solidFill>
                <a:latin typeface="黑体" panose="02010609060101010101" pitchFamily="49" charset="-122"/>
                <a:ea typeface="黑体" panose="02010609060101010101" pitchFamily="49" charset="-122"/>
              </a:rPr>
              <a:t>（</a:t>
            </a:r>
            <a:r>
              <a:rPr lang="en-US" altLang="zh-CN" b="1" dirty="0">
                <a:solidFill>
                  <a:srgbClr val="C00000"/>
                </a:solidFill>
                <a:latin typeface="黑体" panose="02010609060101010101" pitchFamily="49" charset="-122"/>
                <a:ea typeface="黑体" panose="02010609060101010101" pitchFamily="49" charset="-122"/>
              </a:rPr>
              <a:t>3</a:t>
            </a:r>
            <a:r>
              <a:rPr lang="zh-CN" altLang="en-US" b="1" dirty="0">
                <a:solidFill>
                  <a:srgbClr val="C00000"/>
                </a:solidFill>
                <a:latin typeface="黑体" panose="02010609060101010101" pitchFamily="49" charset="-122"/>
                <a:ea typeface="黑体" panose="02010609060101010101" pitchFamily="49" charset="-122"/>
              </a:rPr>
              <a:t>）符号常量的命名要见名知意，便于理解</a:t>
            </a:r>
          </a:p>
        </p:txBody>
      </p:sp>
    </p:spTree>
    <p:extLst>
      <p:ext uri="{BB962C8B-B14F-4D97-AF65-F5344CB8AC3E}">
        <p14:creationId xmlns:p14="http://schemas.microsoft.com/office/powerpoint/2010/main" val="769367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BCF1969-DA17-434A-9A95-89520FC3097D}"/>
              </a:ext>
            </a:extLst>
          </p:cNvPr>
          <p:cNvSpPr>
            <a:spLocks noGrp="1"/>
          </p:cNvSpPr>
          <p:nvPr>
            <p:ph type="ftr" sz="quarter" idx="10"/>
          </p:nvPr>
        </p:nvSpPr>
        <p:spPr/>
        <p:txBody>
          <a:bodyPr/>
          <a:lstStyle/>
          <a:p>
            <a:fld id="{2DDDFA24-0422-43B8-AD2E-CE5EDC6B0A13}" type="slidenum">
              <a:rPr lang="en-US" altLang="ko-KR"/>
              <a:pPr/>
              <a:t>19</a:t>
            </a:fld>
            <a:endParaRPr lang="en-US" altLang="ko-KR"/>
          </a:p>
        </p:txBody>
      </p:sp>
      <p:sp>
        <p:nvSpPr>
          <p:cNvPr id="430082" name="Rectangle 2">
            <a:extLst>
              <a:ext uri="{FF2B5EF4-FFF2-40B4-BE49-F238E27FC236}">
                <a16:creationId xmlns:a16="http://schemas.microsoft.com/office/drawing/2014/main" id="{F7786F5A-4359-46F5-8EB6-CA94D5617663}"/>
              </a:ext>
            </a:extLst>
          </p:cNvPr>
          <p:cNvSpPr>
            <a:spLocks noGrp="1" noChangeArrowheads="1"/>
          </p:cNvSpPr>
          <p:nvPr>
            <p:ph type="title"/>
          </p:nvPr>
        </p:nvSpPr>
        <p:spPr/>
        <p:txBody>
          <a:bodyPr/>
          <a:lstStyle/>
          <a:p>
            <a:r>
              <a:rPr lang="zh-CN" altLang="en-US"/>
              <a:t>常量</a:t>
            </a:r>
            <a:r>
              <a:rPr lang="en-US" altLang="zh-CN"/>
              <a:t>-const</a:t>
            </a:r>
            <a:r>
              <a:rPr lang="zh-CN" altLang="en-US"/>
              <a:t>常量 </a:t>
            </a:r>
          </a:p>
        </p:txBody>
      </p:sp>
      <p:sp>
        <p:nvSpPr>
          <p:cNvPr id="430083" name="Rectangle 3">
            <a:extLst>
              <a:ext uri="{FF2B5EF4-FFF2-40B4-BE49-F238E27FC236}">
                <a16:creationId xmlns:a16="http://schemas.microsoft.com/office/drawing/2014/main" id="{BFDA7633-D9E3-449C-94CA-261076B4D745}"/>
              </a:ext>
            </a:extLst>
          </p:cNvPr>
          <p:cNvSpPr>
            <a:spLocks noGrp="1" noChangeArrowheads="1"/>
          </p:cNvSpPr>
          <p:nvPr>
            <p:ph type="body" idx="1"/>
          </p:nvPr>
        </p:nvSpPr>
        <p:spPr>
          <a:xfrm>
            <a:off x="560512" y="1412776"/>
            <a:ext cx="8784976" cy="4683224"/>
          </a:xfrm>
        </p:spPr>
        <p:txBody>
          <a:bodyPr/>
          <a:lstStyle/>
          <a:p>
            <a:pPr>
              <a:lnSpc>
                <a:spcPts val="3800"/>
              </a:lnSpc>
              <a:buFont typeface="Wingdings" panose="05000000000000000000" pitchFamily="2" charset="2"/>
              <a:buChar char="p"/>
            </a:pPr>
            <a:r>
              <a:rPr lang="zh-CN" altLang="en-US" sz="3000" dirty="0">
                <a:effectLst/>
                <a:latin typeface="黑体" panose="02010609060101010101" pitchFamily="49" charset="-122"/>
                <a:ea typeface="黑体" panose="02010609060101010101" pitchFamily="49" charset="-122"/>
              </a:rPr>
              <a:t>使用关键字</a:t>
            </a:r>
            <a:r>
              <a:rPr lang="en-US" altLang="zh-CN" sz="3000" dirty="0" err="1">
                <a:effectLst/>
                <a:latin typeface="黑体" panose="02010609060101010101" pitchFamily="49" charset="-122"/>
                <a:ea typeface="黑体" panose="02010609060101010101" pitchFamily="49" charset="-122"/>
              </a:rPr>
              <a:t>const</a:t>
            </a:r>
            <a:r>
              <a:rPr lang="zh-CN" altLang="en-US" sz="3000" dirty="0">
                <a:effectLst/>
                <a:latin typeface="黑体" panose="02010609060101010101" pitchFamily="49" charset="-122"/>
                <a:ea typeface="黑体" panose="02010609060101010101" pitchFamily="49" charset="-122"/>
              </a:rPr>
              <a:t>定义的常量叫</a:t>
            </a:r>
            <a:r>
              <a:rPr lang="en-US" altLang="zh-CN" sz="3000" dirty="0" err="1">
                <a:effectLst/>
                <a:latin typeface="黑体" panose="02010609060101010101" pitchFamily="49" charset="-122"/>
                <a:ea typeface="黑体" panose="02010609060101010101" pitchFamily="49" charset="-122"/>
              </a:rPr>
              <a:t>const</a:t>
            </a:r>
            <a:r>
              <a:rPr lang="zh-CN" altLang="en-US" sz="3000" dirty="0">
                <a:effectLst/>
                <a:latin typeface="黑体" panose="02010609060101010101" pitchFamily="49" charset="-122"/>
                <a:ea typeface="黑体" panose="02010609060101010101" pitchFamily="49" charset="-122"/>
              </a:rPr>
              <a:t>常量，它是只读常量。定义形式如下： </a:t>
            </a:r>
          </a:p>
          <a:p>
            <a:pPr lvl="1">
              <a:lnSpc>
                <a:spcPts val="3800"/>
              </a:lnSpc>
              <a:buFontTx/>
              <a:buNone/>
            </a:pPr>
            <a:r>
              <a:rPr lang="en-US" altLang="zh-CN" sz="3000" dirty="0" err="1">
                <a:solidFill>
                  <a:srgbClr val="FF0000"/>
                </a:solidFill>
                <a:effectLst/>
                <a:latin typeface="黑体" panose="02010609060101010101" pitchFamily="49" charset="-122"/>
                <a:ea typeface="黑体" panose="02010609060101010101" pitchFamily="49" charset="-122"/>
              </a:rPr>
              <a:t>const</a:t>
            </a:r>
            <a:r>
              <a:rPr lang="en-US" altLang="zh-CN" sz="3000" dirty="0">
                <a:solidFill>
                  <a:srgbClr val="FF0000"/>
                </a:solidFill>
                <a:effectLst/>
                <a:latin typeface="黑体" panose="02010609060101010101" pitchFamily="49" charset="-122"/>
                <a:ea typeface="黑体" panose="02010609060101010101" pitchFamily="49" charset="-122"/>
              </a:rPr>
              <a:t>  </a:t>
            </a:r>
            <a:r>
              <a:rPr lang="zh-CN" altLang="en-US" sz="3000" dirty="0">
                <a:solidFill>
                  <a:srgbClr val="FF0000"/>
                </a:solidFill>
                <a:effectLst/>
                <a:latin typeface="黑体" panose="02010609060101010101" pitchFamily="49" charset="-122"/>
                <a:ea typeface="黑体" panose="02010609060101010101" pitchFamily="49" charset="-122"/>
              </a:rPr>
              <a:t>类型标识符  变量标识符</a:t>
            </a:r>
            <a:r>
              <a:rPr lang="en-US" altLang="zh-CN" sz="3000" dirty="0">
                <a:solidFill>
                  <a:srgbClr val="FF0000"/>
                </a:solidFill>
                <a:effectLst/>
                <a:latin typeface="黑体" panose="02010609060101010101" pitchFamily="49" charset="-122"/>
                <a:ea typeface="黑体" panose="02010609060101010101" pitchFamily="49" charset="-122"/>
              </a:rPr>
              <a:t>=</a:t>
            </a:r>
            <a:r>
              <a:rPr lang="zh-CN" altLang="en-US" sz="3000" dirty="0">
                <a:solidFill>
                  <a:srgbClr val="FF0000"/>
                </a:solidFill>
                <a:effectLst/>
                <a:latin typeface="黑体" panose="02010609060101010101" pitchFamily="49" charset="-122"/>
                <a:ea typeface="黑体" panose="02010609060101010101" pitchFamily="49" charset="-122"/>
              </a:rPr>
              <a:t>初始化数据；</a:t>
            </a:r>
          </a:p>
          <a:p>
            <a:pPr lvl="1">
              <a:lnSpc>
                <a:spcPts val="3800"/>
              </a:lnSpc>
              <a:buFontTx/>
              <a:buNone/>
            </a:pPr>
            <a:r>
              <a:rPr lang="zh-CN" altLang="en-US" sz="3000" dirty="0">
                <a:solidFill>
                  <a:srgbClr val="FF0000"/>
                </a:solidFill>
                <a:effectLst/>
                <a:latin typeface="黑体" panose="02010609060101010101" pitchFamily="49" charset="-122"/>
                <a:ea typeface="黑体" panose="02010609060101010101" pitchFamily="49" charset="-122"/>
              </a:rPr>
              <a:t>类型标识符 </a:t>
            </a:r>
            <a:r>
              <a:rPr lang="en-US" altLang="zh-CN" sz="3000" dirty="0" err="1">
                <a:solidFill>
                  <a:srgbClr val="FF0000"/>
                </a:solidFill>
                <a:effectLst/>
                <a:latin typeface="黑体" panose="02010609060101010101" pitchFamily="49" charset="-122"/>
                <a:ea typeface="黑体" panose="02010609060101010101" pitchFamily="49" charset="-122"/>
              </a:rPr>
              <a:t>const</a:t>
            </a:r>
            <a:r>
              <a:rPr lang="en-US" altLang="zh-CN" sz="3000" dirty="0">
                <a:solidFill>
                  <a:srgbClr val="FF0000"/>
                </a:solidFill>
                <a:effectLst/>
                <a:latin typeface="黑体" panose="02010609060101010101" pitchFamily="49" charset="-122"/>
                <a:ea typeface="黑体" panose="02010609060101010101" pitchFamily="49" charset="-122"/>
              </a:rPr>
              <a:t>  </a:t>
            </a:r>
            <a:r>
              <a:rPr lang="zh-CN" altLang="en-US" sz="3000" dirty="0">
                <a:solidFill>
                  <a:srgbClr val="FF0000"/>
                </a:solidFill>
                <a:effectLst/>
                <a:latin typeface="黑体" panose="02010609060101010101" pitchFamily="49" charset="-122"/>
                <a:ea typeface="黑体" panose="02010609060101010101" pitchFamily="49" charset="-122"/>
              </a:rPr>
              <a:t>变量标识符</a:t>
            </a:r>
            <a:r>
              <a:rPr lang="en-US" altLang="zh-CN" sz="3000" dirty="0">
                <a:solidFill>
                  <a:srgbClr val="FF0000"/>
                </a:solidFill>
                <a:effectLst/>
                <a:latin typeface="黑体" panose="02010609060101010101" pitchFamily="49" charset="-122"/>
                <a:ea typeface="黑体" panose="02010609060101010101" pitchFamily="49" charset="-122"/>
              </a:rPr>
              <a:t>=</a:t>
            </a:r>
            <a:r>
              <a:rPr lang="zh-CN" altLang="en-US" sz="3000" dirty="0">
                <a:solidFill>
                  <a:srgbClr val="FF0000"/>
                </a:solidFill>
                <a:effectLst/>
                <a:latin typeface="黑体" panose="02010609060101010101" pitchFamily="49" charset="-122"/>
                <a:ea typeface="黑体" panose="02010609060101010101" pitchFamily="49" charset="-122"/>
              </a:rPr>
              <a:t>初始化数据；</a:t>
            </a:r>
            <a:endParaRPr lang="en-US" altLang="zh-CN" sz="3000" dirty="0">
              <a:solidFill>
                <a:srgbClr val="FF0000"/>
              </a:solidFill>
              <a:effectLst/>
              <a:latin typeface="黑体" panose="02010609060101010101" pitchFamily="49" charset="-122"/>
              <a:ea typeface="黑体" panose="02010609060101010101" pitchFamily="49" charset="-122"/>
            </a:endParaRPr>
          </a:p>
          <a:p>
            <a:pPr lvl="1">
              <a:lnSpc>
                <a:spcPts val="3800"/>
              </a:lnSpc>
              <a:buFontTx/>
              <a:buNone/>
            </a:pPr>
            <a:endParaRPr lang="zh-CN" altLang="en-US" sz="3000" dirty="0">
              <a:solidFill>
                <a:srgbClr val="FF0000"/>
              </a:solidFill>
              <a:effectLst/>
              <a:latin typeface="黑体" panose="02010609060101010101" pitchFamily="49" charset="-122"/>
              <a:ea typeface="黑体" panose="02010609060101010101" pitchFamily="49" charset="-122"/>
            </a:endParaRPr>
          </a:p>
          <a:p>
            <a:pPr>
              <a:lnSpc>
                <a:spcPts val="3800"/>
              </a:lnSpc>
              <a:buFont typeface="Wingdings" panose="05000000000000000000" pitchFamily="2" charset="2"/>
              <a:buChar char="p"/>
            </a:pPr>
            <a:r>
              <a:rPr lang="en-US" altLang="zh-CN" sz="3000" dirty="0" err="1">
                <a:effectLst/>
                <a:latin typeface="黑体" panose="02010609060101010101" pitchFamily="49" charset="-122"/>
                <a:ea typeface="黑体" panose="02010609060101010101" pitchFamily="49" charset="-122"/>
              </a:rPr>
              <a:t>const</a:t>
            </a:r>
            <a:r>
              <a:rPr lang="zh-CN" altLang="en-US" sz="3000" dirty="0">
                <a:effectLst/>
                <a:latin typeface="黑体" panose="02010609060101010101" pitchFamily="49" charset="-122"/>
                <a:ea typeface="黑体" panose="02010609060101010101" pitchFamily="49" charset="-122"/>
              </a:rPr>
              <a:t>常量只能在定义时初始化，不能进行赋值，只能读数据。</a:t>
            </a:r>
          </a:p>
        </p:txBody>
      </p:sp>
    </p:spTree>
    <p:extLst>
      <p:ext uri="{BB962C8B-B14F-4D97-AF65-F5344CB8AC3E}">
        <p14:creationId xmlns:p14="http://schemas.microsoft.com/office/powerpoint/2010/main" val="378822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6411AC7-E1B2-4D10-8EC8-03DDB3CA6F60}"/>
              </a:ext>
            </a:extLst>
          </p:cNvPr>
          <p:cNvSpPr>
            <a:spLocks noGrp="1"/>
          </p:cNvSpPr>
          <p:nvPr>
            <p:ph type="ftr" sz="quarter" idx="10"/>
          </p:nvPr>
        </p:nvSpPr>
        <p:spPr/>
        <p:txBody>
          <a:bodyPr/>
          <a:lstStyle/>
          <a:p>
            <a:fld id="{A59C0127-1181-4F04-82E6-73EF578A5BA5}" type="slidenum">
              <a:rPr lang="en-US" altLang="ko-KR"/>
              <a:pPr/>
              <a:t>2</a:t>
            </a:fld>
            <a:endParaRPr lang="en-US" altLang="ko-KR"/>
          </a:p>
        </p:txBody>
      </p:sp>
      <p:sp>
        <p:nvSpPr>
          <p:cNvPr id="87042" name="Rectangle 2">
            <a:extLst>
              <a:ext uri="{FF2B5EF4-FFF2-40B4-BE49-F238E27FC236}">
                <a16:creationId xmlns:a16="http://schemas.microsoft.com/office/drawing/2014/main" id="{87D29D4A-B25C-428B-B08A-2647524558E6}"/>
              </a:ext>
            </a:extLst>
          </p:cNvPr>
          <p:cNvSpPr>
            <a:spLocks noGrp="1" noChangeArrowheads="1"/>
          </p:cNvSpPr>
          <p:nvPr>
            <p:ph type="ctrTitle"/>
          </p:nvPr>
        </p:nvSpPr>
        <p:spPr>
          <a:xfrm>
            <a:off x="577850" y="1412875"/>
            <a:ext cx="8750300" cy="3581400"/>
          </a:xfrm>
        </p:spPr>
        <p:txBody>
          <a:bodyPr anchor="ctr"/>
          <a:lstStyle/>
          <a:p>
            <a:pPr>
              <a:lnSpc>
                <a:spcPct val="140000"/>
              </a:lnSpc>
            </a:pPr>
            <a:r>
              <a:rPr lang="zh-CN" altLang="en-US" sz="4400" dirty="0"/>
              <a:t>第</a:t>
            </a:r>
            <a:r>
              <a:rPr lang="en-US" altLang="zh-CN" sz="4400" dirty="0"/>
              <a:t>3</a:t>
            </a:r>
            <a:r>
              <a:rPr lang="zh-CN" altLang="en-US" sz="4400" dirty="0"/>
              <a:t>章</a:t>
            </a:r>
            <a:br>
              <a:rPr lang="en-US" altLang="zh-CN" sz="4400" dirty="0"/>
            </a:br>
            <a:r>
              <a:rPr lang="zh-CN" altLang="en-US" sz="4400" dirty="0"/>
              <a:t>数据类型 、运算符与表达式 </a:t>
            </a:r>
          </a:p>
        </p:txBody>
      </p:sp>
    </p:spTree>
    <p:extLst>
      <p:ext uri="{BB962C8B-B14F-4D97-AF65-F5344CB8AC3E}">
        <p14:creationId xmlns:p14="http://schemas.microsoft.com/office/powerpoint/2010/main" val="332904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A708388D-572F-4D08-8942-0F067D710D74}"/>
              </a:ext>
            </a:extLst>
          </p:cNvPr>
          <p:cNvSpPr>
            <a:spLocks noGrp="1"/>
          </p:cNvSpPr>
          <p:nvPr>
            <p:ph type="ftr" sz="quarter" idx="10"/>
          </p:nvPr>
        </p:nvSpPr>
        <p:spPr/>
        <p:txBody>
          <a:bodyPr/>
          <a:lstStyle/>
          <a:p>
            <a:fld id="{02F52468-BE32-436D-BD2D-747B72FFDF17}" type="slidenum">
              <a:rPr lang="en-US" altLang="ko-KR"/>
              <a:pPr/>
              <a:t>20</a:t>
            </a:fld>
            <a:endParaRPr lang="en-US" altLang="ko-KR"/>
          </a:p>
        </p:txBody>
      </p:sp>
      <p:sp>
        <p:nvSpPr>
          <p:cNvPr id="434178" name="Rectangle 2">
            <a:extLst>
              <a:ext uri="{FF2B5EF4-FFF2-40B4-BE49-F238E27FC236}">
                <a16:creationId xmlns:a16="http://schemas.microsoft.com/office/drawing/2014/main" id="{EDB6BFB6-6D12-46DF-90DB-947A7E72CD07}"/>
              </a:ext>
            </a:extLst>
          </p:cNvPr>
          <p:cNvSpPr>
            <a:spLocks noGrp="1" noChangeArrowheads="1"/>
          </p:cNvSpPr>
          <p:nvPr>
            <p:ph type="title"/>
          </p:nvPr>
        </p:nvSpPr>
        <p:spPr/>
        <p:txBody>
          <a:bodyPr/>
          <a:lstStyle/>
          <a:p>
            <a:r>
              <a:rPr lang="zh-CN" altLang="en-US"/>
              <a:t>常量</a:t>
            </a:r>
            <a:r>
              <a:rPr lang="en-US" altLang="zh-CN"/>
              <a:t>-const</a:t>
            </a:r>
            <a:r>
              <a:rPr lang="zh-CN" altLang="en-US"/>
              <a:t>常量</a:t>
            </a:r>
          </a:p>
        </p:txBody>
      </p:sp>
      <p:sp>
        <p:nvSpPr>
          <p:cNvPr id="434180" name="Rectangle 4">
            <a:extLst>
              <a:ext uri="{FF2B5EF4-FFF2-40B4-BE49-F238E27FC236}">
                <a16:creationId xmlns:a16="http://schemas.microsoft.com/office/drawing/2014/main" id="{5482B81F-444F-4886-93AA-155E991A2DC9}"/>
              </a:ext>
            </a:extLst>
          </p:cNvPr>
          <p:cNvSpPr>
            <a:spLocks noChangeArrowheads="1"/>
          </p:cNvSpPr>
          <p:nvPr/>
        </p:nvSpPr>
        <p:spPr bwMode="auto">
          <a:xfrm>
            <a:off x="272480" y="1292228"/>
            <a:ext cx="9361040" cy="4300216"/>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lnSpc>
                <a:spcPts val="3000"/>
              </a:lnSpc>
            </a:pPr>
            <a:r>
              <a:rPr lang="en-US" altLang="zh-CN" dirty="0">
                <a:latin typeface="+mn-lt"/>
                <a:ea typeface="黑体" panose="02010609060101010101" pitchFamily="49" charset="-122"/>
              </a:rPr>
              <a:t>【</a:t>
            </a:r>
            <a:r>
              <a:rPr lang="zh-CN" altLang="en-US" dirty="0">
                <a:latin typeface="+mn-lt"/>
                <a:ea typeface="黑体" panose="02010609060101010101" pitchFamily="49" charset="-122"/>
              </a:rPr>
              <a:t>例</a:t>
            </a:r>
            <a:r>
              <a:rPr lang="en-US" altLang="zh-CN" dirty="0">
                <a:latin typeface="+mn-lt"/>
                <a:ea typeface="黑体" panose="02010609060101010101" pitchFamily="49" charset="-122"/>
              </a:rPr>
              <a:t>3. 5】const</a:t>
            </a:r>
            <a:r>
              <a:rPr lang="zh-CN" altLang="en-US" dirty="0">
                <a:latin typeface="+mn-lt"/>
                <a:ea typeface="黑体" panose="02010609060101010101" pitchFamily="49" charset="-122"/>
              </a:rPr>
              <a:t>常量的定义和使用。</a:t>
            </a:r>
          </a:p>
          <a:p>
            <a:pPr>
              <a:lnSpc>
                <a:spcPts val="3000"/>
              </a:lnSpc>
            </a:pPr>
            <a:r>
              <a:rPr lang="en-US" altLang="zh-CN" dirty="0">
                <a:latin typeface="+mn-lt"/>
                <a:ea typeface="黑体" panose="02010609060101010101" pitchFamily="49" charset="-122"/>
              </a:rPr>
              <a:t>#include&lt;</a:t>
            </a:r>
            <a:r>
              <a:rPr lang="en-US" altLang="zh-CN" dirty="0" err="1">
                <a:latin typeface="+mn-lt"/>
                <a:ea typeface="黑体" panose="02010609060101010101" pitchFamily="49" charset="-122"/>
              </a:rPr>
              <a:t>stdio.h</a:t>
            </a:r>
            <a:r>
              <a:rPr lang="en-US" altLang="zh-CN" dirty="0">
                <a:latin typeface="+mn-lt"/>
                <a:ea typeface="黑体" panose="02010609060101010101" pitchFamily="49" charset="-122"/>
              </a:rPr>
              <a:t>&gt;</a:t>
            </a:r>
          </a:p>
          <a:p>
            <a:pPr>
              <a:lnSpc>
                <a:spcPts val="3000"/>
              </a:lnSpc>
            </a:pPr>
            <a:r>
              <a:rPr lang="en-US" altLang="zh-CN" dirty="0">
                <a:latin typeface="+mn-lt"/>
                <a:ea typeface="黑体" panose="02010609060101010101" pitchFamily="49" charset="-122"/>
              </a:rPr>
              <a:t>void main()</a:t>
            </a:r>
          </a:p>
          <a:p>
            <a:pPr>
              <a:lnSpc>
                <a:spcPts val="3000"/>
              </a:lnSpc>
            </a:pP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const</a:t>
            </a:r>
            <a:r>
              <a:rPr lang="en-US" altLang="zh-CN" dirty="0">
                <a:latin typeface="+mn-lt"/>
                <a:ea typeface="黑体" panose="02010609060101010101" pitchFamily="49" charset="-122"/>
              </a:rPr>
              <a:t> float PI=3.14;  //float</a:t>
            </a:r>
            <a:r>
              <a:rPr lang="zh-CN" altLang="en-US" dirty="0">
                <a:latin typeface="+mn-lt"/>
                <a:ea typeface="黑体" panose="02010609060101010101" pitchFamily="49" charset="-122"/>
              </a:rPr>
              <a:t>类型的常量</a:t>
            </a:r>
          </a:p>
          <a:p>
            <a:pPr>
              <a:lnSpc>
                <a:spcPts val="3000"/>
              </a:lnSpc>
            </a:pPr>
            <a:r>
              <a:rPr lang="zh-CN" altLang="en-US" dirty="0">
                <a:latin typeface="+mn-lt"/>
                <a:ea typeface="黑体" panose="02010609060101010101" pitchFamily="49" charset="-122"/>
              </a:rPr>
              <a:t>	</a:t>
            </a:r>
            <a:r>
              <a:rPr lang="en-US" altLang="zh-CN" dirty="0" err="1">
                <a:latin typeface="+mn-lt"/>
                <a:ea typeface="黑体" panose="02010609060101010101" pitchFamily="49" charset="-122"/>
              </a:rPr>
              <a:t>int</a:t>
            </a: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const</a:t>
            </a:r>
            <a:r>
              <a:rPr lang="en-US" altLang="zh-CN" dirty="0">
                <a:latin typeface="+mn-lt"/>
                <a:ea typeface="黑体" panose="02010609060101010101" pitchFamily="49" charset="-122"/>
              </a:rPr>
              <a:t> R=5;  //</a:t>
            </a:r>
            <a:r>
              <a:rPr lang="en-US" altLang="zh-CN" dirty="0" err="1">
                <a:latin typeface="+mn-lt"/>
                <a:ea typeface="黑体" panose="02010609060101010101" pitchFamily="49" charset="-122"/>
              </a:rPr>
              <a:t>int</a:t>
            </a:r>
            <a:r>
              <a:rPr lang="zh-CN" altLang="en-US" dirty="0">
                <a:latin typeface="+mn-lt"/>
                <a:ea typeface="黑体" panose="02010609060101010101" pitchFamily="49" charset="-122"/>
              </a:rPr>
              <a:t>类型的常量</a:t>
            </a:r>
          </a:p>
          <a:p>
            <a:pPr>
              <a:lnSpc>
                <a:spcPts val="3000"/>
              </a:lnSpc>
            </a:pPr>
            <a:r>
              <a:rPr lang="zh-CN" altLang="en-US" dirty="0">
                <a:latin typeface="+mn-lt"/>
                <a:ea typeface="黑体" panose="02010609060101010101" pitchFamily="49" charset="-122"/>
              </a:rPr>
              <a:t>	</a:t>
            </a:r>
            <a:r>
              <a:rPr lang="en-US" altLang="zh-CN" dirty="0">
                <a:latin typeface="+mn-lt"/>
                <a:ea typeface="黑体" panose="02010609060101010101" pitchFamily="49" charset="-122"/>
              </a:rPr>
              <a:t>float </a:t>
            </a:r>
            <a:r>
              <a:rPr lang="en-US" altLang="zh-CN" dirty="0" err="1">
                <a:latin typeface="+mn-lt"/>
                <a:ea typeface="黑体" panose="02010609060101010101" pitchFamily="49" charset="-122"/>
              </a:rPr>
              <a:t>area,l</a:t>
            </a:r>
            <a:r>
              <a:rPr lang="en-US" altLang="zh-CN" dirty="0">
                <a:latin typeface="+mn-lt"/>
                <a:ea typeface="黑体" panose="02010609060101010101" pitchFamily="49" charset="-122"/>
              </a:rPr>
              <a:t>;</a:t>
            </a:r>
          </a:p>
          <a:p>
            <a:pPr>
              <a:lnSpc>
                <a:spcPts val="3000"/>
              </a:lnSpc>
            </a:pPr>
            <a:r>
              <a:rPr lang="en-US" altLang="zh-CN" dirty="0">
                <a:latin typeface="+mn-lt"/>
                <a:ea typeface="黑体" panose="02010609060101010101" pitchFamily="49" charset="-122"/>
              </a:rPr>
              <a:t>	</a:t>
            </a:r>
            <a:r>
              <a:rPr lang="en-US" altLang="zh-CN" dirty="0">
                <a:solidFill>
                  <a:srgbClr val="FF0000"/>
                </a:solidFill>
                <a:latin typeface="+mn-lt"/>
                <a:ea typeface="黑体" panose="02010609060101010101" pitchFamily="49" charset="-122"/>
              </a:rPr>
              <a:t>PI=3.14159;  </a:t>
            </a:r>
            <a:r>
              <a:rPr lang="en-US" altLang="zh-CN" dirty="0">
                <a:latin typeface="+mn-lt"/>
                <a:ea typeface="黑体" panose="02010609060101010101" pitchFamily="49" charset="-122"/>
              </a:rPr>
              <a:t>//</a:t>
            </a:r>
            <a:r>
              <a:rPr lang="zh-CN" altLang="en-US" dirty="0">
                <a:latin typeface="+mn-lt"/>
                <a:ea typeface="黑体" panose="02010609060101010101" pitchFamily="49" charset="-122"/>
              </a:rPr>
              <a:t>此语句有错误，</a:t>
            </a:r>
            <a:r>
              <a:rPr lang="en-US" altLang="zh-CN" dirty="0" err="1">
                <a:latin typeface="+mn-lt"/>
                <a:ea typeface="黑体" panose="02010609060101010101" pitchFamily="49" charset="-122"/>
              </a:rPr>
              <a:t>const</a:t>
            </a:r>
            <a:r>
              <a:rPr lang="zh-CN" altLang="en-US" dirty="0">
                <a:latin typeface="+mn-lt"/>
                <a:ea typeface="黑体" panose="02010609060101010101" pitchFamily="49" charset="-122"/>
              </a:rPr>
              <a:t>常量</a:t>
            </a:r>
            <a:r>
              <a:rPr lang="en-US" altLang="zh-CN" dirty="0">
                <a:latin typeface="+mn-lt"/>
                <a:ea typeface="黑体" panose="02010609060101010101" pitchFamily="49" charset="-122"/>
              </a:rPr>
              <a:t>PI</a:t>
            </a:r>
            <a:r>
              <a:rPr lang="zh-CN" altLang="en-US" dirty="0">
                <a:latin typeface="+mn-lt"/>
                <a:ea typeface="黑体" panose="02010609060101010101" pitchFamily="49" charset="-122"/>
              </a:rPr>
              <a:t>不能被赋值</a:t>
            </a:r>
          </a:p>
          <a:p>
            <a:pPr>
              <a:lnSpc>
                <a:spcPts val="3000"/>
              </a:lnSpc>
            </a:pPr>
            <a:r>
              <a:rPr lang="zh-CN" altLang="en-US" dirty="0">
                <a:latin typeface="+mn-lt"/>
                <a:ea typeface="黑体" panose="02010609060101010101" pitchFamily="49" charset="-122"/>
              </a:rPr>
              <a:t>	</a:t>
            </a:r>
            <a:r>
              <a:rPr lang="en-US" altLang="zh-CN" dirty="0">
                <a:latin typeface="+mn-lt"/>
                <a:ea typeface="黑体" panose="02010609060101010101" pitchFamily="49" charset="-122"/>
              </a:rPr>
              <a:t>l=2*PI*R;</a:t>
            </a:r>
          </a:p>
          <a:p>
            <a:pPr>
              <a:lnSpc>
                <a:spcPts val="3000"/>
              </a:lnSpc>
            </a:pPr>
            <a:r>
              <a:rPr lang="en-US" altLang="zh-CN" dirty="0">
                <a:latin typeface="+mn-lt"/>
                <a:ea typeface="黑体" panose="02010609060101010101" pitchFamily="49" charset="-122"/>
              </a:rPr>
              <a:t>	area=PI*R*R;</a:t>
            </a:r>
          </a:p>
          <a:p>
            <a:pPr>
              <a:lnSpc>
                <a:spcPts val="3000"/>
              </a:lnSpc>
            </a:pP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printf</a:t>
            </a:r>
            <a:r>
              <a:rPr lang="en-US" altLang="zh-CN" dirty="0">
                <a:latin typeface="+mn-lt"/>
                <a:ea typeface="黑体" panose="02010609060101010101" pitchFamily="49" charset="-122"/>
              </a:rPr>
              <a:t>("l=%f, area=%f\n",</a:t>
            </a:r>
            <a:r>
              <a:rPr lang="en-US" altLang="zh-CN" dirty="0" err="1">
                <a:latin typeface="+mn-lt"/>
                <a:ea typeface="黑体" panose="02010609060101010101" pitchFamily="49" charset="-122"/>
              </a:rPr>
              <a:t>l,area</a:t>
            </a:r>
            <a:r>
              <a:rPr lang="en-US" altLang="zh-CN" dirty="0">
                <a:latin typeface="+mn-lt"/>
                <a:ea typeface="黑体" panose="02010609060101010101" pitchFamily="49" charset="-122"/>
              </a:rPr>
              <a:t>);  //</a:t>
            </a:r>
            <a:r>
              <a:rPr lang="zh-CN" altLang="en-US" dirty="0">
                <a:latin typeface="+mn-lt"/>
                <a:ea typeface="黑体" panose="02010609060101010101" pitchFamily="49" charset="-122"/>
              </a:rPr>
              <a:t>输出</a:t>
            </a:r>
          </a:p>
          <a:p>
            <a:pPr>
              <a:lnSpc>
                <a:spcPts val="3000"/>
              </a:lnSpc>
            </a:pPr>
            <a:r>
              <a:rPr lang="en-US" altLang="zh-CN" dirty="0">
                <a:latin typeface="+mn-lt"/>
                <a:ea typeface="黑体" panose="02010609060101010101" pitchFamily="49" charset="-122"/>
              </a:rPr>
              <a:t>} </a:t>
            </a:r>
          </a:p>
        </p:txBody>
      </p:sp>
    </p:spTree>
    <p:extLst>
      <p:ext uri="{BB962C8B-B14F-4D97-AF65-F5344CB8AC3E}">
        <p14:creationId xmlns:p14="http://schemas.microsoft.com/office/powerpoint/2010/main" val="1824857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A648667-5F90-40C0-8383-8AAD60F9D0EE}"/>
              </a:ext>
            </a:extLst>
          </p:cNvPr>
          <p:cNvSpPr>
            <a:spLocks noGrp="1"/>
          </p:cNvSpPr>
          <p:nvPr>
            <p:ph type="ftr" sz="quarter" idx="10"/>
          </p:nvPr>
        </p:nvSpPr>
        <p:spPr/>
        <p:txBody>
          <a:bodyPr/>
          <a:lstStyle/>
          <a:p>
            <a:fld id="{FE02FE82-A712-4666-82B0-93D0F03AB7F6}" type="slidenum">
              <a:rPr lang="en-US" altLang="ko-KR"/>
              <a:pPr/>
              <a:t>21</a:t>
            </a:fld>
            <a:endParaRPr lang="en-US" altLang="ko-KR"/>
          </a:p>
        </p:txBody>
      </p:sp>
      <p:sp>
        <p:nvSpPr>
          <p:cNvPr id="437250" name="Rectangle 2">
            <a:extLst>
              <a:ext uri="{FF2B5EF4-FFF2-40B4-BE49-F238E27FC236}">
                <a16:creationId xmlns:a16="http://schemas.microsoft.com/office/drawing/2014/main" id="{013E46B1-A28C-4789-A2BB-B41040F721E5}"/>
              </a:ext>
            </a:extLst>
          </p:cNvPr>
          <p:cNvSpPr>
            <a:spLocks noGrp="1" noChangeArrowheads="1"/>
          </p:cNvSpPr>
          <p:nvPr>
            <p:ph type="title"/>
          </p:nvPr>
        </p:nvSpPr>
        <p:spPr/>
        <p:txBody>
          <a:bodyPr/>
          <a:lstStyle/>
          <a:p>
            <a:r>
              <a:rPr lang="zh-CN" altLang="en-US"/>
              <a:t>整型数据</a:t>
            </a:r>
            <a:r>
              <a:rPr lang="en-US" altLang="zh-CN"/>
              <a:t>-</a:t>
            </a:r>
            <a:r>
              <a:rPr lang="zh-CN" altLang="en-US"/>
              <a:t>整型常量 </a:t>
            </a:r>
          </a:p>
        </p:txBody>
      </p:sp>
      <p:sp>
        <p:nvSpPr>
          <p:cNvPr id="437251" name="Rectangle 3">
            <a:extLst>
              <a:ext uri="{FF2B5EF4-FFF2-40B4-BE49-F238E27FC236}">
                <a16:creationId xmlns:a16="http://schemas.microsoft.com/office/drawing/2014/main" id="{7098CFCA-4F93-4BA2-A534-BF9A26E40EC7}"/>
              </a:ext>
            </a:extLst>
          </p:cNvPr>
          <p:cNvSpPr>
            <a:spLocks noGrp="1" noChangeArrowheads="1"/>
          </p:cNvSpPr>
          <p:nvPr>
            <p:ph type="body" idx="1"/>
          </p:nvPr>
        </p:nvSpPr>
        <p:spPr>
          <a:xfrm>
            <a:off x="344488" y="1196752"/>
            <a:ext cx="9145016" cy="4899248"/>
          </a:xfrm>
        </p:spPr>
        <p:txBody>
          <a:bodyPr/>
          <a:lstStyle/>
          <a:p>
            <a:pPr>
              <a:buFont typeface="Wingdings" panose="05000000000000000000" pitchFamily="2" charset="2"/>
              <a:buChar char="p"/>
            </a:pPr>
            <a:r>
              <a:rPr lang="zh-CN" altLang="en-US" sz="3000" dirty="0">
                <a:effectLst/>
                <a:latin typeface="黑体" panose="02010609060101010101" pitchFamily="49" charset="-122"/>
                <a:ea typeface="黑体" panose="02010609060101010101" pitchFamily="49" charset="-122"/>
              </a:rPr>
              <a:t>整型常量用来表示整数，如</a:t>
            </a:r>
            <a:r>
              <a:rPr lang="en-US" altLang="zh-CN" sz="3000" dirty="0">
                <a:effectLst/>
                <a:latin typeface="黑体" panose="02010609060101010101" pitchFamily="49" charset="-122"/>
                <a:ea typeface="黑体" panose="02010609060101010101" pitchFamily="49" charset="-122"/>
              </a:rPr>
              <a:t>123</a:t>
            </a:r>
            <a:r>
              <a:rPr lang="zh-CN" altLang="en-US" sz="3000" dirty="0">
                <a:effectLst/>
                <a:latin typeface="黑体" panose="02010609060101010101" pitchFamily="49" charset="-122"/>
                <a:ea typeface="黑体" panose="02010609060101010101" pitchFamily="49" charset="-122"/>
              </a:rPr>
              <a:t>、</a:t>
            </a:r>
            <a:r>
              <a:rPr lang="en-US" altLang="zh-CN" sz="3000" dirty="0">
                <a:effectLst/>
                <a:latin typeface="黑体" panose="02010609060101010101" pitchFamily="49" charset="-122"/>
                <a:ea typeface="黑体" panose="02010609060101010101" pitchFamily="49" charset="-122"/>
              </a:rPr>
              <a:t>-234</a:t>
            </a:r>
            <a:r>
              <a:rPr lang="zh-CN" altLang="en-US" sz="3000" dirty="0">
                <a:effectLst/>
                <a:latin typeface="黑体" panose="02010609060101010101" pitchFamily="49" charset="-122"/>
                <a:ea typeface="黑体" panose="02010609060101010101" pitchFamily="49" charset="-122"/>
              </a:rPr>
              <a:t>和</a:t>
            </a:r>
            <a:r>
              <a:rPr lang="en-US" altLang="zh-CN" sz="3000" dirty="0">
                <a:effectLst/>
                <a:latin typeface="黑体" panose="02010609060101010101" pitchFamily="49" charset="-122"/>
                <a:ea typeface="黑体" panose="02010609060101010101" pitchFamily="49" charset="-122"/>
              </a:rPr>
              <a:t>0</a:t>
            </a:r>
          </a:p>
          <a:p>
            <a:pPr>
              <a:buFont typeface="Wingdings" panose="05000000000000000000" pitchFamily="2" charset="2"/>
              <a:buChar char="p"/>
            </a:pPr>
            <a:r>
              <a:rPr lang="zh-CN" altLang="en-US" sz="3000" dirty="0">
                <a:effectLst/>
                <a:latin typeface="黑体" panose="02010609060101010101" pitchFamily="49" charset="-122"/>
                <a:ea typeface="黑体" panose="02010609060101010101" pitchFamily="49" charset="-122"/>
              </a:rPr>
              <a:t>整型常量可以有八进制、十进制与十六进制的表示</a:t>
            </a:r>
          </a:p>
          <a:p>
            <a:pPr lvl="1"/>
            <a:r>
              <a:rPr lang="zh-CN" altLang="en-US" sz="3000" dirty="0">
                <a:effectLst/>
                <a:latin typeface="黑体" panose="02010609060101010101" pitchFamily="49" charset="-122"/>
                <a:ea typeface="黑体" panose="02010609060101010101" pitchFamily="49" charset="-122"/>
              </a:rPr>
              <a:t>十进制整数   </a:t>
            </a:r>
            <a:r>
              <a:rPr lang="en-US" altLang="zh-CN" sz="3000" dirty="0">
                <a:solidFill>
                  <a:srgbClr val="FF0000"/>
                </a:solidFill>
                <a:effectLst/>
                <a:latin typeface="黑体" panose="02010609060101010101" pitchFamily="49" charset="-122"/>
                <a:ea typeface="黑体" panose="02010609060101010101" pitchFamily="49" charset="-122"/>
              </a:rPr>
              <a:t>123 </a:t>
            </a:r>
          </a:p>
          <a:p>
            <a:pPr lvl="1"/>
            <a:r>
              <a:rPr lang="zh-CN" altLang="en-US" sz="3000" dirty="0">
                <a:effectLst/>
                <a:latin typeface="黑体" panose="02010609060101010101" pitchFamily="49" charset="-122"/>
                <a:ea typeface="黑体" panose="02010609060101010101" pitchFamily="49" charset="-122"/>
              </a:rPr>
              <a:t>八进制（加前缀</a:t>
            </a:r>
            <a:r>
              <a:rPr lang="en-US" altLang="zh-CN" sz="3000" dirty="0">
                <a:effectLst/>
                <a:latin typeface="黑体" panose="02010609060101010101" pitchFamily="49" charset="-122"/>
                <a:ea typeface="黑体" panose="02010609060101010101" pitchFamily="49" charset="-122"/>
              </a:rPr>
              <a:t>0</a:t>
            </a:r>
            <a:r>
              <a:rPr lang="zh-CN" altLang="en-US" sz="3000" dirty="0">
                <a:effectLst/>
                <a:latin typeface="黑体" panose="02010609060101010101" pitchFamily="49" charset="-122"/>
                <a:ea typeface="黑体" panose="02010609060101010101" pitchFamily="49" charset="-122"/>
              </a:rPr>
              <a:t>） </a:t>
            </a:r>
            <a:r>
              <a:rPr lang="en-US" altLang="zh-CN" sz="3000" dirty="0">
                <a:effectLst/>
                <a:latin typeface="黑体" panose="02010609060101010101" pitchFamily="49" charset="-122"/>
                <a:ea typeface="黑体" panose="02010609060101010101" pitchFamily="49" charset="-122"/>
              </a:rPr>
              <a:t>, </a:t>
            </a:r>
            <a:r>
              <a:rPr lang="en-US" altLang="zh-CN" sz="3000" dirty="0">
                <a:solidFill>
                  <a:srgbClr val="FF0000"/>
                </a:solidFill>
                <a:effectLst/>
                <a:latin typeface="黑体" panose="02010609060101010101" pitchFamily="49" charset="-122"/>
                <a:ea typeface="黑体" panose="02010609060101010101" pitchFamily="49" charset="-122"/>
              </a:rPr>
              <a:t>0173</a:t>
            </a:r>
            <a:r>
              <a:rPr lang="en-US" altLang="zh-CN" sz="3000" dirty="0">
                <a:effectLst/>
                <a:latin typeface="黑体" panose="02010609060101010101" pitchFamily="49" charset="-122"/>
                <a:ea typeface="黑体" panose="02010609060101010101" pitchFamily="49" charset="-122"/>
              </a:rPr>
              <a:t> </a:t>
            </a:r>
          </a:p>
          <a:p>
            <a:pPr lvl="1"/>
            <a:r>
              <a:rPr lang="zh-CN" altLang="en-US" sz="3000" dirty="0">
                <a:effectLst/>
                <a:latin typeface="黑体" panose="02010609060101010101" pitchFamily="49" charset="-122"/>
                <a:ea typeface="黑体" panose="02010609060101010101" pitchFamily="49" charset="-122"/>
              </a:rPr>
              <a:t>十六进制（加前缀</a:t>
            </a:r>
            <a:r>
              <a:rPr lang="en-US" altLang="zh-CN" sz="3000" dirty="0">
                <a:effectLst/>
                <a:latin typeface="黑体" panose="02010609060101010101" pitchFamily="49" charset="-122"/>
                <a:ea typeface="黑体" panose="02010609060101010101" pitchFamily="49" charset="-122"/>
              </a:rPr>
              <a:t>0 x</a:t>
            </a:r>
            <a:r>
              <a:rPr lang="zh-CN" altLang="en-US" sz="3000" dirty="0">
                <a:effectLst/>
                <a:latin typeface="黑体" panose="02010609060101010101" pitchFamily="49" charset="-122"/>
                <a:ea typeface="黑体" panose="02010609060101010101" pitchFamily="49" charset="-122"/>
              </a:rPr>
              <a:t>或</a:t>
            </a:r>
            <a:r>
              <a:rPr lang="en-US" altLang="zh-CN" sz="3000" dirty="0">
                <a:effectLst/>
                <a:latin typeface="黑体" panose="02010609060101010101" pitchFamily="49" charset="-122"/>
                <a:ea typeface="黑体" panose="02010609060101010101" pitchFamily="49" charset="-122"/>
              </a:rPr>
              <a:t>0X</a:t>
            </a:r>
            <a:r>
              <a:rPr lang="zh-CN" altLang="en-US" sz="3000" dirty="0">
                <a:effectLst/>
                <a:latin typeface="黑体" panose="02010609060101010101" pitchFamily="49" charset="-122"/>
                <a:ea typeface="黑体" panose="02010609060101010101" pitchFamily="49" charset="-122"/>
              </a:rPr>
              <a:t>）为</a:t>
            </a:r>
            <a:r>
              <a:rPr lang="en-US" altLang="zh-CN" sz="3000" dirty="0">
                <a:effectLst/>
                <a:latin typeface="黑体" panose="02010609060101010101" pitchFamily="49" charset="-122"/>
                <a:ea typeface="黑体" panose="02010609060101010101" pitchFamily="49" charset="-122"/>
              </a:rPr>
              <a:t>, </a:t>
            </a:r>
            <a:r>
              <a:rPr lang="en-US" altLang="zh-CN" sz="3000" dirty="0">
                <a:solidFill>
                  <a:srgbClr val="FF0000"/>
                </a:solidFill>
                <a:effectLst/>
                <a:latin typeface="黑体" panose="02010609060101010101" pitchFamily="49" charset="-122"/>
                <a:ea typeface="黑体" panose="02010609060101010101" pitchFamily="49" charset="-122"/>
              </a:rPr>
              <a:t>0x53</a:t>
            </a:r>
            <a:r>
              <a:rPr lang="zh-CN" altLang="en-US" sz="3000" dirty="0">
                <a:solidFill>
                  <a:srgbClr val="FF0000"/>
                </a:solidFill>
                <a:effectLst/>
                <a:latin typeface="黑体" panose="02010609060101010101" pitchFamily="49" charset="-122"/>
                <a:ea typeface="黑体" panose="02010609060101010101" pitchFamily="49" charset="-122"/>
              </a:rPr>
              <a:t>或</a:t>
            </a:r>
            <a:r>
              <a:rPr lang="en-US" altLang="zh-CN" sz="3000" dirty="0">
                <a:solidFill>
                  <a:srgbClr val="FF0000"/>
                </a:solidFill>
                <a:effectLst/>
                <a:latin typeface="黑体" panose="02010609060101010101" pitchFamily="49" charset="-122"/>
                <a:ea typeface="黑体" panose="02010609060101010101" pitchFamily="49" charset="-122"/>
              </a:rPr>
              <a:t>0X53</a:t>
            </a:r>
            <a:r>
              <a:rPr lang="en-US" altLang="zh-CN" sz="3000" dirty="0">
                <a:effectLst/>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2383363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页脚占位符 3">
            <a:extLst>
              <a:ext uri="{FF2B5EF4-FFF2-40B4-BE49-F238E27FC236}">
                <a16:creationId xmlns:a16="http://schemas.microsoft.com/office/drawing/2014/main" id="{19E17990-EC7A-4204-B562-69DB38764FAA}"/>
              </a:ext>
            </a:extLst>
          </p:cNvPr>
          <p:cNvSpPr>
            <a:spLocks noGrp="1"/>
          </p:cNvSpPr>
          <p:nvPr>
            <p:ph type="ftr" sz="quarter" idx="10"/>
          </p:nvPr>
        </p:nvSpPr>
        <p:spPr/>
        <p:txBody>
          <a:bodyPr/>
          <a:lstStyle/>
          <a:p>
            <a:fld id="{F8469B57-B184-4C79-A09D-99587D89B239}" type="slidenum">
              <a:rPr lang="en-US" altLang="ko-KR"/>
              <a:pPr/>
              <a:t>22</a:t>
            </a:fld>
            <a:endParaRPr lang="en-US" altLang="ko-KR"/>
          </a:p>
        </p:txBody>
      </p:sp>
      <p:sp>
        <p:nvSpPr>
          <p:cNvPr id="440322" name="Rectangle 2">
            <a:extLst>
              <a:ext uri="{FF2B5EF4-FFF2-40B4-BE49-F238E27FC236}">
                <a16:creationId xmlns:a16="http://schemas.microsoft.com/office/drawing/2014/main" id="{648DCA71-C808-43E1-88AF-86B5289C57EF}"/>
              </a:ext>
            </a:extLst>
          </p:cNvPr>
          <p:cNvSpPr>
            <a:spLocks noGrp="1" noChangeArrowheads="1"/>
          </p:cNvSpPr>
          <p:nvPr>
            <p:ph type="title"/>
          </p:nvPr>
        </p:nvSpPr>
        <p:spPr>
          <a:xfrm>
            <a:off x="200472" y="-98498"/>
            <a:ext cx="8420100" cy="1143000"/>
          </a:xfrm>
        </p:spPr>
        <p:txBody>
          <a:bodyPr/>
          <a:lstStyle/>
          <a:p>
            <a:r>
              <a:rPr lang="zh-CN" altLang="en-US" dirty="0"/>
              <a:t>整型数据</a:t>
            </a:r>
            <a:r>
              <a:rPr lang="en-US" altLang="zh-CN" dirty="0"/>
              <a:t>-</a:t>
            </a:r>
            <a:r>
              <a:rPr lang="zh-CN" altLang="en-US" dirty="0"/>
              <a:t>整数类型数据范围 </a:t>
            </a:r>
          </a:p>
        </p:txBody>
      </p:sp>
      <p:graphicFrame>
        <p:nvGraphicFramePr>
          <p:cNvPr id="440745" name="Group 425">
            <a:extLst>
              <a:ext uri="{FF2B5EF4-FFF2-40B4-BE49-F238E27FC236}">
                <a16:creationId xmlns:a16="http://schemas.microsoft.com/office/drawing/2014/main" id="{101C53BC-4C9E-4923-9D2D-1B58306D95E3}"/>
              </a:ext>
            </a:extLst>
          </p:cNvPr>
          <p:cNvGraphicFramePr>
            <a:graphicFrameLocks noGrp="1"/>
          </p:cNvGraphicFramePr>
          <p:nvPr>
            <p:ph idx="1"/>
            <p:extLst>
              <p:ext uri="{D42A27DB-BD31-4B8C-83A1-F6EECF244321}">
                <p14:modId xmlns:p14="http://schemas.microsoft.com/office/powerpoint/2010/main" val="2824991176"/>
              </p:ext>
            </p:extLst>
          </p:nvPr>
        </p:nvGraphicFramePr>
        <p:xfrm>
          <a:off x="308769" y="1226277"/>
          <a:ext cx="9288462" cy="3688080"/>
        </p:xfrm>
        <a:graphic>
          <a:graphicData uri="http://schemas.openxmlformats.org/drawingml/2006/table">
            <a:tbl>
              <a:tblPr/>
              <a:tblGrid>
                <a:gridCol w="3903662">
                  <a:extLst>
                    <a:ext uri="{9D8B030D-6E8A-4147-A177-3AD203B41FA5}">
                      <a16:colId xmlns:a16="http://schemas.microsoft.com/office/drawing/2014/main" val="2077384780"/>
                    </a:ext>
                  </a:extLst>
                </a:gridCol>
                <a:gridCol w="1641475">
                  <a:extLst>
                    <a:ext uri="{9D8B030D-6E8A-4147-A177-3AD203B41FA5}">
                      <a16:colId xmlns:a16="http://schemas.microsoft.com/office/drawing/2014/main" val="3659487347"/>
                    </a:ext>
                  </a:extLst>
                </a:gridCol>
                <a:gridCol w="3743325">
                  <a:extLst>
                    <a:ext uri="{9D8B030D-6E8A-4147-A177-3AD203B41FA5}">
                      <a16:colId xmlns:a16="http://schemas.microsoft.com/office/drawing/2014/main" val="2420518833"/>
                    </a:ext>
                  </a:extLst>
                </a:gridCol>
              </a:tblGrid>
              <a:tr h="43180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bg1"/>
                          </a:solidFill>
                          <a:effectLst/>
                          <a:latin typeface="+mn-lt"/>
                          <a:ea typeface="黑体" panose="02010609060101010101" pitchFamily="49" charset="-122"/>
                          <a:cs typeface="Times New Roman" panose="02020603050405020304" pitchFamily="18" charset="0"/>
                        </a:rPr>
                        <a:t>整数类型</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0069B8"/>
                    </a:solid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bg1"/>
                          </a:solidFill>
                          <a:effectLst/>
                          <a:latin typeface="+mn-lt"/>
                          <a:ea typeface="黑体" panose="02010609060101010101" pitchFamily="49" charset="-122"/>
                          <a:cs typeface="Times New Roman" panose="02020603050405020304" pitchFamily="18" charset="0"/>
                        </a:rPr>
                        <a:t>比特（位）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0069B8"/>
                    </a:solid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bg1"/>
                          </a:solidFill>
                          <a:effectLst/>
                          <a:latin typeface="+mn-lt"/>
                          <a:ea typeface="黑体" panose="02010609060101010101" pitchFamily="49" charset="-122"/>
                          <a:cs typeface="Times New Roman" panose="02020603050405020304" pitchFamily="18" charset="0"/>
                        </a:rPr>
                        <a:t>所能表示的数的范围</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0069B8"/>
                    </a:solidFill>
                  </a:tcPr>
                </a:tc>
                <a:extLst>
                  <a:ext uri="{0D108BD9-81ED-4DB2-BD59-A6C34878D82A}">
                    <a16:rowId xmlns:a16="http://schemas.microsoft.com/office/drawing/2014/main" val="264129406"/>
                  </a:ext>
                </a:extLst>
              </a:tr>
              <a:tr h="4635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有符号短整型 </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[signed] short [int]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16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-32768~32767</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即</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dirty="0">
                          <a:ln>
                            <a:noFill/>
                          </a:ln>
                          <a:solidFill>
                            <a:schemeClr val="tx1"/>
                          </a:solidFill>
                          <a:effectLst/>
                          <a:latin typeface="+mn-lt"/>
                          <a:ea typeface="黑体" panose="02010609060101010101" pitchFamily="49" charset="-122"/>
                          <a:cs typeface="Times New Roman" panose="02020603050405020304" pitchFamily="18" charset="0"/>
                        </a:rPr>
                        <a:t>15</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dirty="0">
                          <a:ln>
                            <a:noFill/>
                          </a:ln>
                          <a:solidFill>
                            <a:schemeClr val="tx1"/>
                          </a:solidFill>
                          <a:effectLst/>
                          <a:latin typeface="+mn-lt"/>
                          <a:ea typeface="黑体" panose="02010609060101010101" pitchFamily="49" charset="-122"/>
                          <a:cs typeface="Times New Roman" panose="02020603050405020304" pitchFamily="18" charset="0"/>
                        </a:rPr>
                        <a:t>15</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95569806"/>
                  </a:ext>
                </a:extLst>
              </a:tr>
              <a:tr h="4635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无符号短整型 </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unsigned shor [int]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16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0~65535</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即</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0~</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a:ln>
                            <a:noFill/>
                          </a:ln>
                          <a:solidFill>
                            <a:schemeClr val="tx1"/>
                          </a:solidFill>
                          <a:effectLst/>
                          <a:latin typeface="+mn-lt"/>
                          <a:ea typeface="黑体" panose="02010609060101010101" pitchFamily="49" charset="-122"/>
                          <a:cs typeface="Times New Roman" panose="02020603050405020304" pitchFamily="18" charset="0"/>
                        </a:rPr>
                        <a:t>16</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83668301"/>
                  </a:ext>
                </a:extLst>
              </a:tr>
              <a:tr h="4635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有符号基本整型</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[signed] int </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32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-2147483648~2147483647</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即</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dirty="0">
                          <a:ln>
                            <a:noFill/>
                          </a:ln>
                          <a:solidFill>
                            <a:schemeClr val="tx1"/>
                          </a:solidFill>
                          <a:effectLst/>
                          <a:latin typeface="+mn-lt"/>
                          <a:ea typeface="黑体" panose="02010609060101010101" pitchFamily="49" charset="-122"/>
                          <a:cs typeface="Times New Roman" panose="02020603050405020304" pitchFamily="18" charset="0"/>
                        </a:rPr>
                        <a:t>31</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dirty="0">
                          <a:ln>
                            <a:noFill/>
                          </a:ln>
                          <a:solidFill>
                            <a:schemeClr val="tx1"/>
                          </a:solidFill>
                          <a:effectLst/>
                          <a:latin typeface="+mn-lt"/>
                          <a:ea typeface="黑体" panose="02010609060101010101" pitchFamily="49" charset="-122"/>
                          <a:cs typeface="Times New Roman" panose="02020603050405020304" pitchFamily="18" charset="0"/>
                        </a:rPr>
                        <a:t>31</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29246126"/>
                  </a:ext>
                </a:extLst>
              </a:tr>
              <a:tr h="4635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无符号基本整型 </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unsigned int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32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0~4294967295</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即</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0~</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dirty="0">
                          <a:ln>
                            <a:noFill/>
                          </a:ln>
                          <a:solidFill>
                            <a:schemeClr val="tx1"/>
                          </a:solidFill>
                          <a:effectLst/>
                          <a:latin typeface="+mn-lt"/>
                          <a:ea typeface="黑体" panose="02010609060101010101" pitchFamily="49" charset="-122"/>
                          <a:cs typeface="Times New Roman" panose="02020603050405020304" pitchFamily="18" charset="0"/>
                        </a:rPr>
                        <a:t>32</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97345836"/>
                  </a:ext>
                </a:extLst>
              </a:tr>
              <a:tr h="4635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有符号长整型</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[signed] long [int]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32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-2147483648~2147483647</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即</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a:ln>
                            <a:noFill/>
                          </a:ln>
                          <a:solidFill>
                            <a:schemeClr val="tx1"/>
                          </a:solidFill>
                          <a:effectLst/>
                          <a:latin typeface="+mn-lt"/>
                          <a:ea typeface="黑体" panose="02010609060101010101" pitchFamily="49" charset="-122"/>
                          <a:cs typeface="Times New Roman" panose="02020603050405020304" pitchFamily="18" charset="0"/>
                        </a:rPr>
                        <a:t>31</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a:ln>
                            <a:noFill/>
                          </a:ln>
                          <a:solidFill>
                            <a:schemeClr val="tx1"/>
                          </a:solidFill>
                          <a:effectLst/>
                          <a:latin typeface="+mn-lt"/>
                          <a:ea typeface="黑体" panose="02010609060101010101" pitchFamily="49" charset="-122"/>
                          <a:cs typeface="Times New Roman" panose="02020603050405020304" pitchFamily="18" charset="0"/>
                        </a:rPr>
                        <a:t>31</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46213730"/>
                  </a:ext>
                </a:extLst>
              </a:tr>
              <a:tr h="4635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无符号长整型  </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unsigned long [int]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32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0~4294967295</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即</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0~</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a:t>
                      </a:r>
                      <a:r>
                        <a:rPr kumimoji="1" lang="en-US" altLang="zh-CN" sz="2000" b="0" i="0" u="none" strike="noStrike" cap="none" normalizeH="0" baseline="30000" dirty="0">
                          <a:ln>
                            <a:noFill/>
                          </a:ln>
                          <a:solidFill>
                            <a:schemeClr val="tx1"/>
                          </a:solidFill>
                          <a:effectLst/>
                          <a:latin typeface="+mn-lt"/>
                          <a:ea typeface="黑体" panose="02010609060101010101" pitchFamily="49" charset="-122"/>
                          <a:cs typeface="Times New Roman" panose="02020603050405020304" pitchFamily="18" charset="0"/>
                        </a:rPr>
                        <a:t>32</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36576166"/>
                  </a:ext>
                </a:extLst>
              </a:tr>
            </a:tbl>
          </a:graphicData>
        </a:graphic>
      </p:graphicFrame>
      <p:sp>
        <p:nvSpPr>
          <p:cNvPr id="440737" name="Rectangle 417">
            <a:extLst>
              <a:ext uri="{FF2B5EF4-FFF2-40B4-BE49-F238E27FC236}">
                <a16:creationId xmlns:a16="http://schemas.microsoft.com/office/drawing/2014/main" id="{9F6CEA5B-BA09-4A98-9BB7-F271514A5EAE}"/>
              </a:ext>
            </a:extLst>
          </p:cNvPr>
          <p:cNvSpPr>
            <a:spLocks noGrp="1" noChangeArrowheads="1"/>
          </p:cNvSpPr>
          <p:nvPr>
            <p:ph type="body" idx="4294967295"/>
          </p:nvPr>
        </p:nvSpPr>
        <p:spPr>
          <a:xfrm>
            <a:off x="308769" y="5353992"/>
            <a:ext cx="8563992" cy="792064"/>
          </a:xfrm>
        </p:spPr>
        <p:txBody>
          <a:bodyPr/>
          <a:lstStyle/>
          <a:p>
            <a:r>
              <a:rPr lang="zh-CN" altLang="en-US" sz="2800" dirty="0">
                <a:solidFill>
                  <a:srgbClr val="FF0000"/>
                </a:solidFill>
                <a:effectLst/>
              </a:rPr>
              <a:t>方括号“</a:t>
            </a:r>
            <a:r>
              <a:rPr lang="en-US" altLang="zh-CN" sz="2800" dirty="0">
                <a:solidFill>
                  <a:srgbClr val="FF0000"/>
                </a:solidFill>
                <a:effectLst/>
              </a:rPr>
              <a:t>[ ]”</a:t>
            </a:r>
            <a:r>
              <a:rPr lang="zh-CN" altLang="en-US" sz="2800" dirty="0">
                <a:solidFill>
                  <a:srgbClr val="FF0000"/>
                </a:solidFill>
                <a:effectLst/>
              </a:rPr>
              <a:t>括起来的部分在定义变量时可以省略</a:t>
            </a:r>
          </a:p>
        </p:txBody>
      </p:sp>
    </p:spTree>
    <p:extLst>
      <p:ext uri="{BB962C8B-B14F-4D97-AF65-F5344CB8AC3E}">
        <p14:creationId xmlns:p14="http://schemas.microsoft.com/office/powerpoint/2010/main" val="217759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34D9FB64-227B-4F28-80EA-6DC68CD654E9}"/>
              </a:ext>
            </a:extLst>
          </p:cNvPr>
          <p:cNvSpPr>
            <a:spLocks noGrp="1"/>
          </p:cNvSpPr>
          <p:nvPr>
            <p:ph type="ftr" sz="quarter" idx="10"/>
          </p:nvPr>
        </p:nvSpPr>
        <p:spPr/>
        <p:txBody>
          <a:bodyPr/>
          <a:lstStyle/>
          <a:p>
            <a:fld id="{5015B9AA-D1DE-40F0-AA50-AADA5AF2282A}" type="slidenum">
              <a:rPr lang="en-US" altLang="ko-KR"/>
              <a:pPr/>
              <a:t>23</a:t>
            </a:fld>
            <a:endParaRPr lang="en-US" altLang="ko-KR"/>
          </a:p>
        </p:txBody>
      </p:sp>
      <p:sp>
        <p:nvSpPr>
          <p:cNvPr id="445442" name="Rectangle 2">
            <a:extLst>
              <a:ext uri="{FF2B5EF4-FFF2-40B4-BE49-F238E27FC236}">
                <a16:creationId xmlns:a16="http://schemas.microsoft.com/office/drawing/2014/main" id="{92711CD8-B61A-4261-A1C0-F33014149358}"/>
              </a:ext>
            </a:extLst>
          </p:cNvPr>
          <p:cNvSpPr>
            <a:spLocks noGrp="1" noChangeArrowheads="1"/>
          </p:cNvSpPr>
          <p:nvPr>
            <p:ph type="title"/>
          </p:nvPr>
        </p:nvSpPr>
        <p:spPr/>
        <p:txBody>
          <a:bodyPr/>
          <a:lstStyle/>
          <a:p>
            <a:r>
              <a:rPr lang="zh-CN" altLang="en-US"/>
              <a:t>整型数据的输出 </a:t>
            </a:r>
          </a:p>
        </p:txBody>
      </p:sp>
      <p:sp>
        <p:nvSpPr>
          <p:cNvPr id="445443" name="Rectangle 3">
            <a:extLst>
              <a:ext uri="{FF2B5EF4-FFF2-40B4-BE49-F238E27FC236}">
                <a16:creationId xmlns:a16="http://schemas.microsoft.com/office/drawing/2014/main" id="{ACA7440F-A771-41E7-B93D-3AEB2B67DE95}"/>
              </a:ext>
            </a:extLst>
          </p:cNvPr>
          <p:cNvSpPr>
            <a:spLocks noGrp="1" noChangeArrowheads="1"/>
          </p:cNvSpPr>
          <p:nvPr>
            <p:ph type="body" idx="1"/>
          </p:nvPr>
        </p:nvSpPr>
        <p:spPr>
          <a:xfrm>
            <a:off x="200472" y="1043608"/>
            <a:ext cx="9519836" cy="4959295"/>
          </a:xfrm>
        </p:spPr>
        <p:txBody>
          <a:bodyPr/>
          <a:lstStyle/>
          <a:p>
            <a:pPr>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格式输出函数</a:t>
            </a:r>
            <a:r>
              <a:rPr lang="en-US" altLang="zh-CN" dirty="0" err="1">
                <a:effectLst/>
                <a:latin typeface="黑体" panose="02010609060101010101" pitchFamily="49" charset="-122"/>
                <a:ea typeface="黑体" panose="02010609060101010101" pitchFamily="49" charset="-122"/>
              </a:rPr>
              <a:t>printf</a:t>
            </a:r>
            <a:r>
              <a:rPr lang="zh-CN" altLang="en-US" dirty="0">
                <a:effectLst/>
                <a:latin typeface="黑体" panose="02010609060101010101" pitchFamily="49" charset="-122"/>
                <a:ea typeface="黑体" panose="02010609060101010101" pitchFamily="49" charset="-122"/>
              </a:rPr>
              <a:t>向屏幕输出数据，格式：</a:t>
            </a:r>
          </a:p>
          <a:p>
            <a:pPr lvl="1">
              <a:buFontTx/>
              <a:buNone/>
            </a:pPr>
            <a:r>
              <a:rPr lang="en-US" altLang="zh-CN" sz="3200" dirty="0" err="1">
                <a:solidFill>
                  <a:srgbClr val="FF0000"/>
                </a:solidFill>
                <a:effectLst/>
                <a:latin typeface="黑体" panose="02010609060101010101" pitchFamily="49" charset="-122"/>
                <a:ea typeface="黑体" panose="02010609060101010101" pitchFamily="49" charset="-122"/>
              </a:rPr>
              <a:t>printf</a:t>
            </a:r>
            <a:r>
              <a:rPr lang="en-US" altLang="zh-CN" sz="3200" dirty="0">
                <a:solidFill>
                  <a:srgbClr val="FF0000"/>
                </a:solidFill>
                <a:effectLst/>
                <a:latin typeface="黑体" panose="02010609060101010101" pitchFamily="49" charset="-122"/>
                <a:ea typeface="黑体" panose="02010609060101010101" pitchFamily="49" charset="-122"/>
              </a:rPr>
              <a:t>(</a:t>
            </a:r>
            <a:r>
              <a:rPr lang="zh-CN" altLang="en-US" sz="3200" dirty="0">
                <a:solidFill>
                  <a:srgbClr val="FF0000"/>
                </a:solidFill>
                <a:effectLst/>
                <a:latin typeface="黑体" panose="02010609060101010101" pitchFamily="49" charset="-122"/>
                <a:ea typeface="黑体" panose="02010609060101010101" pitchFamily="49" charset="-122"/>
              </a:rPr>
              <a:t>格式控制字符串，输出项列表</a:t>
            </a:r>
            <a:r>
              <a:rPr lang="en-US" altLang="zh-CN" sz="3200" dirty="0">
                <a:solidFill>
                  <a:srgbClr val="FF0000"/>
                </a:solidFill>
                <a:effectLst/>
                <a:latin typeface="黑体" panose="02010609060101010101" pitchFamily="49" charset="-122"/>
                <a:ea typeface="黑体" panose="02010609060101010101" pitchFamily="49" charset="-122"/>
              </a:rPr>
              <a:t>) </a:t>
            </a:r>
          </a:p>
        </p:txBody>
      </p:sp>
      <p:sp>
        <p:nvSpPr>
          <p:cNvPr id="2" name="矩形 1">
            <a:extLst>
              <a:ext uri="{FF2B5EF4-FFF2-40B4-BE49-F238E27FC236}">
                <a16:creationId xmlns:a16="http://schemas.microsoft.com/office/drawing/2014/main" id="{1C22DA5E-85D1-4BC7-9F2D-7699C020037F}"/>
              </a:ext>
            </a:extLst>
          </p:cNvPr>
          <p:cNvSpPr/>
          <p:nvPr/>
        </p:nvSpPr>
        <p:spPr>
          <a:xfrm>
            <a:off x="416496" y="2708920"/>
            <a:ext cx="9073007" cy="2881238"/>
          </a:xfrm>
          <a:prstGeom prst="rect">
            <a:avLst/>
          </a:prstGeom>
          <a:ln w="28575">
            <a:solidFill>
              <a:srgbClr val="FFC000"/>
            </a:solidFill>
          </a:ln>
        </p:spPr>
        <p:txBody>
          <a:bodyPr wrap="square">
            <a:spAutoFit/>
          </a:bodyPr>
          <a:lstStyle/>
          <a:p>
            <a:pPr>
              <a:lnSpc>
                <a:spcPts val="3700"/>
              </a:lnSpc>
            </a:pP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a:t>
            </a:r>
            <a:r>
              <a:rPr lang="en-US" altLang="zh-CN" sz="2700" b="1" dirty="0">
                <a:solidFill>
                  <a:schemeClr val="tx1">
                    <a:lumMod val="95000"/>
                    <a:lumOff val="5000"/>
                  </a:schemeClr>
                </a:solidFill>
                <a:latin typeface="黑体" panose="02010609060101010101" pitchFamily="49" charset="-122"/>
                <a:ea typeface="黑体" panose="02010609060101010101" pitchFamily="49" charset="-122"/>
              </a:rPr>
              <a:t>1</a:t>
            </a: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）输出项列表列出要输出的数据项。</a:t>
            </a:r>
          </a:p>
          <a:p>
            <a:pPr>
              <a:lnSpc>
                <a:spcPts val="3700"/>
              </a:lnSpc>
            </a:pP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a:t>
            </a:r>
            <a:r>
              <a:rPr lang="en-US" altLang="zh-CN" sz="2700" b="1" dirty="0">
                <a:solidFill>
                  <a:schemeClr val="tx1">
                    <a:lumMod val="95000"/>
                    <a:lumOff val="5000"/>
                  </a:schemeClr>
                </a:solidFill>
                <a:latin typeface="黑体" panose="02010609060101010101" pitchFamily="49" charset="-122"/>
                <a:ea typeface="黑体" panose="02010609060101010101" pitchFamily="49" charset="-122"/>
              </a:rPr>
              <a:t>2</a:t>
            </a: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）格式字符串是由双撇号括起来的字符串，其中包括格式说明符和普通字符。格式说明符由“</a:t>
            </a:r>
            <a:r>
              <a:rPr lang="en-US" altLang="zh-CN" sz="2700" b="1" dirty="0">
                <a:solidFill>
                  <a:schemeClr val="tx1">
                    <a:lumMod val="95000"/>
                    <a:lumOff val="5000"/>
                  </a:schemeClr>
                </a:solidFill>
                <a:latin typeface="黑体" panose="02010609060101010101" pitchFamily="49" charset="-122"/>
                <a:ea typeface="黑体" panose="02010609060101010101" pitchFamily="49" charset="-122"/>
              </a:rPr>
              <a:t>%”</a:t>
            </a: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和格式字符组成，如</a:t>
            </a:r>
            <a:r>
              <a:rPr lang="en-US" altLang="zh-CN" sz="2700" b="1" dirty="0">
                <a:solidFill>
                  <a:schemeClr val="tx1">
                    <a:lumMod val="95000"/>
                    <a:lumOff val="5000"/>
                  </a:schemeClr>
                </a:solidFill>
                <a:latin typeface="黑体" panose="02010609060101010101" pitchFamily="49" charset="-122"/>
                <a:ea typeface="黑体" panose="02010609060101010101" pitchFamily="49" charset="-122"/>
              </a:rPr>
              <a:t>%d</a:t>
            </a: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a:t>
            </a:r>
            <a:r>
              <a:rPr lang="en-US" altLang="zh-CN" sz="2700" b="1" dirty="0">
                <a:solidFill>
                  <a:schemeClr val="tx1">
                    <a:lumMod val="95000"/>
                    <a:lumOff val="5000"/>
                  </a:schemeClr>
                </a:solidFill>
                <a:latin typeface="黑体" panose="02010609060101010101" pitchFamily="49" charset="-122"/>
                <a:ea typeface="黑体" panose="02010609060101010101" pitchFamily="49" charset="-122"/>
              </a:rPr>
              <a:t>%f</a:t>
            </a: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和</a:t>
            </a:r>
            <a:r>
              <a:rPr lang="en-US" altLang="zh-CN" sz="2700" b="1" dirty="0">
                <a:solidFill>
                  <a:schemeClr val="tx1">
                    <a:lumMod val="95000"/>
                    <a:lumOff val="5000"/>
                  </a:schemeClr>
                </a:solidFill>
                <a:latin typeface="黑体" panose="02010609060101010101" pitchFamily="49" charset="-122"/>
                <a:ea typeface="黑体" panose="02010609060101010101" pitchFamily="49" charset="-122"/>
              </a:rPr>
              <a:t>%c</a:t>
            </a: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等</a:t>
            </a:r>
          </a:p>
          <a:p>
            <a:pPr>
              <a:lnSpc>
                <a:spcPts val="3700"/>
              </a:lnSpc>
            </a:pP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a:t>
            </a:r>
            <a:r>
              <a:rPr lang="en-US" altLang="zh-CN" sz="2700" b="1" dirty="0">
                <a:solidFill>
                  <a:schemeClr val="tx1">
                    <a:lumMod val="95000"/>
                    <a:lumOff val="5000"/>
                  </a:schemeClr>
                </a:solidFill>
                <a:latin typeface="黑体" panose="02010609060101010101" pitchFamily="49" charset="-122"/>
                <a:ea typeface="黑体" panose="02010609060101010101" pitchFamily="49" charset="-122"/>
              </a:rPr>
              <a:t>3</a:t>
            </a:r>
            <a:r>
              <a:rPr lang="zh-CN" altLang="en-US" sz="2700" b="1" dirty="0">
                <a:solidFill>
                  <a:schemeClr val="tx1">
                    <a:lumMod val="95000"/>
                    <a:lumOff val="5000"/>
                  </a:schemeClr>
                </a:solidFill>
                <a:latin typeface="黑体" panose="02010609060101010101" pitchFamily="49" charset="-122"/>
                <a:ea typeface="黑体" panose="02010609060101010101" pitchFamily="49" charset="-122"/>
              </a:rPr>
              <a:t>）格式说明符必须与数据类型一致，否则输出结果将会出错。 </a:t>
            </a:r>
          </a:p>
        </p:txBody>
      </p:sp>
    </p:spTree>
    <p:extLst>
      <p:ext uri="{BB962C8B-B14F-4D97-AF65-F5344CB8AC3E}">
        <p14:creationId xmlns:p14="http://schemas.microsoft.com/office/powerpoint/2010/main" val="1092408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34D9FB64-227B-4F28-80EA-6DC68CD654E9}"/>
              </a:ext>
            </a:extLst>
          </p:cNvPr>
          <p:cNvSpPr>
            <a:spLocks noGrp="1"/>
          </p:cNvSpPr>
          <p:nvPr>
            <p:ph type="ftr" sz="quarter" idx="10"/>
          </p:nvPr>
        </p:nvSpPr>
        <p:spPr/>
        <p:txBody>
          <a:bodyPr/>
          <a:lstStyle/>
          <a:p>
            <a:fld id="{5015B9AA-D1DE-40F0-AA50-AADA5AF2282A}" type="slidenum">
              <a:rPr lang="en-US" altLang="ko-KR"/>
              <a:pPr/>
              <a:t>24</a:t>
            </a:fld>
            <a:endParaRPr lang="en-US" altLang="ko-KR" dirty="0"/>
          </a:p>
        </p:txBody>
      </p:sp>
      <p:sp>
        <p:nvSpPr>
          <p:cNvPr id="445442" name="Rectangle 2">
            <a:extLst>
              <a:ext uri="{FF2B5EF4-FFF2-40B4-BE49-F238E27FC236}">
                <a16:creationId xmlns:a16="http://schemas.microsoft.com/office/drawing/2014/main" id="{92711CD8-B61A-4261-A1C0-F33014149358}"/>
              </a:ext>
            </a:extLst>
          </p:cNvPr>
          <p:cNvSpPr>
            <a:spLocks noGrp="1" noChangeArrowheads="1"/>
          </p:cNvSpPr>
          <p:nvPr>
            <p:ph type="title"/>
          </p:nvPr>
        </p:nvSpPr>
        <p:spPr/>
        <p:txBody>
          <a:bodyPr/>
          <a:lstStyle/>
          <a:p>
            <a:r>
              <a:rPr lang="zh-CN" altLang="en-US" dirty="0"/>
              <a:t>整型数据的输出 </a:t>
            </a:r>
          </a:p>
        </p:txBody>
      </p:sp>
      <p:sp>
        <p:nvSpPr>
          <p:cNvPr id="445444" name="Rectangle 4">
            <a:extLst>
              <a:ext uri="{FF2B5EF4-FFF2-40B4-BE49-F238E27FC236}">
                <a16:creationId xmlns:a16="http://schemas.microsoft.com/office/drawing/2014/main" id="{4E87DFEE-17B2-4FF5-8C6F-9B4D20366325}"/>
              </a:ext>
            </a:extLst>
          </p:cNvPr>
          <p:cNvSpPr>
            <a:spLocks noChangeArrowheads="1"/>
          </p:cNvSpPr>
          <p:nvPr/>
        </p:nvSpPr>
        <p:spPr bwMode="auto">
          <a:xfrm>
            <a:off x="276858" y="1218104"/>
            <a:ext cx="8856984" cy="3108543"/>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r>
              <a:rPr lang="en-US" altLang="zh-CN" sz="2800" dirty="0">
                <a:latin typeface="+mn-lt"/>
                <a:ea typeface="黑体" panose="02010609060101010101" pitchFamily="49" charset="-122"/>
              </a:rPr>
              <a:t>【</a:t>
            </a:r>
            <a:r>
              <a:rPr lang="zh-CN" altLang="en-US" sz="2800" dirty="0">
                <a:latin typeface="+mn-lt"/>
                <a:ea typeface="黑体" panose="02010609060101010101" pitchFamily="49" charset="-122"/>
              </a:rPr>
              <a:t>例</a:t>
            </a:r>
            <a:r>
              <a:rPr lang="en-US" altLang="zh-CN" sz="2800" dirty="0">
                <a:latin typeface="+mn-lt"/>
                <a:ea typeface="黑体" panose="02010609060101010101" pitchFamily="49" charset="-122"/>
              </a:rPr>
              <a:t>3. 6】</a:t>
            </a:r>
            <a:r>
              <a:rPr lang="zh-CN" altLang="en-US" sz="2800" dirty="0">
                <a:latin typeface="+mn-lt"/>
                <a:ea typeface="黑体" panose="02010609060101010101" pitchFamily="49" charset="-122"/>
              </a:rPr>
              <a:t>简单的格式输出举例。</a:t>
            </a:r>
          </a:p>
          <a:p>
            <a:r>
              <a:rPr lang="en-US" altLang="zh-CN" sz="2800" dirty="0">
                <a:latin typeface="+mn-lt"/>
                <a:ea typeface="黑体" panose="02010609060101010101" pitchFamily="49" charset="-122"/>
              </a:rPr>
              <a:t>#include&lt;</a:t>
            </a:r>
            <a:r>
              <a:rPr lang="en-US" altLang="zh-CN" sz="2800" dirty="0" err="1">
                <a:latin typeface="+mn-lt"/>
                <a:ea typeface="黑体" panose="02010609060101010101" pitchFamily="49" charset="-122"/>
              </a:rPr>
              <a:t>stdio.h</a:t>
            </a:r>
            <a:r>
              <a:rPr lang="en-US" altLang="zh-CN" sz="2800" dirty="0">
                <a:latin typeface="+mn-lt"/>
                <a:ea typeface="黑体" panose="02010609060101010101" pitchFamily="49" charset="-122"/>
              </a:rPr>
              <a:t>&gt;</a:t>
            </a:r>
          </a:p>
          <a:p>
            <a:r>
              <a:rPr lang="en-US" altLang="zh-CN" sz="2800" dirty="0">
                <a:latin typeface="+mn-lt"/>
                <a:ea typeface="黑体" panose="02010609060101010101" pitchFamily="49" charset="-122"/>
              </a:rPr>
              <a:t>void main()</a:t>
            </a:r>
          </a:p>
          <a:p>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int</a:t>
            </a:r>
            <a:r>
              <a:rPr lang="en-US" altLang="zh-CN" sz="2800" dirty="0">
                <a:latin typeface="+mn-lt"/>
                <a:ea typeface="黑体" panose="02010609060101010101" pitchFamily="49" charset="-122"/>
              </a:rPr>
              <a:t> a=3,b=4,c=5;</a:t>
            </a:r>
          </a:p>
          <a:p>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printf</a:t>
            </a:r>
            <a:r>
              <a:rPr lang="en-US" altLang="zh-CN" sz="2800" dirty="0">
                <a:latin typeface="+mn-lt"/>
                <a:ea typeface="黑体" panose="02010609060101010101" pitchFamily="49" charset="-122"/>
              </a:rPr>
              <a:t>("%d %d %d\n", a, b, c);</a:t>
            </a:r>
          </a:p>
          <a:p>
            <a:r>
              <a:rPr lang="en-US" altLang="zh-CN" sz="2800" dirty="0">
                <a:latin typeface="+mn-lt"/>
                <a:ea typeface="黑体" panose="02010609060101010101" pitchFamily="49" charset="-122"/>
              </a:rPr>
              <a:t>	</a:t>
            </a:r>
            <a:r>
              <a:rPr lang="pt-BR" altLang="zh-CN" sz="2800" dirty="0">
                <a:latin typeface="+mn-lt"/>
                <a:ea typeface="黑体" panose="02010609060101010101" pitchFamily="49" charset="-122"/>
              </a:rPr>
              <a:t>printf("a=%d b=%d c=%d\n", a, b, c);</a:t>
            </a:r>
            <a:endParaRPr lang="en-US" altLang="zh-CN" sz="2800" dirty="0">
              <a:latin typeface="+mn-lt"/>
              <a:ea typeface="黑体" panose="02010609060101010101" pitchFamily="49" charset="-122"/>
            </a:endParaRPr>
          </a:p>
          <a:p>
            <a:r>
              <a:rPr lang="en-US" altLang="zh-CN" sz="2800" dirty="0">
                <a:latin typeface="+mn-lt"/>
                <a:ea typeface="黑体" panose="02010609060101010101" pitchFamily="49" charset="-122"/>
              </a:rPr>
              <a:t>} </a:t>
            </a:r>
          </a:p>
        </p:txBody>
      </p:sp>
      <p:pic>
        <p:nvPicPr>
          <p:cNvPr id="445445" name="Picture 5">
            <a:extLst>
              <a:ext uri="{FF2B5EF4-FFF2-40B4-BE49-F238E27FC236}">
                <a16:creationId xmlns:a16="http://schemas.microsoft.com/office/drawing/2014/main" id="{47A75C91-0EC6-4419-AB18-5DC3BE068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58" y="4653136"/>
            <a:ext cx="4686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67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4">
            <a:extLst>
              <a:ext uri="{FF2B5EF4-FFF2-40B4-BE49-F238E27FC236}">
                <a16:creationId xmlns:a16="http://schemas.microsoft.com/office/drawing/2014/main" id="{0B3B634F-1CFC-4E50-BA69-E0BF904DFE7A}"/>
              </a:ext>
            </a:extLst>
          </p:cNvPr>
          <p:cNvSpPr>
            <a:spLocks noGrp="1"/>
          </p:cNvSpPr>
          <p:nvPr>
            <p:ph type="ftr" sz="quarter" idx="10"/>
          </p:nvPr>
        </p:nvSpPr>
        <p:spPr/>
        <p:txBody>
          <a:bodyPr/>
          <a:lstStyle/>
          <a:p>
            <a:fld id="{5080B999-81DB-4348-BB01-282288353DA3}" type="slidenum">
              <a:rPr lang="en-US" altLang="ko-KR"/>
              <a:pPr/>
              <a:t>25</a:t>
            </a:fld>
            <a:endParaRPr lang="en-US" altLang="ko-KR"/>
          </a:p>
        </p:txBody>
      </p:sp>
      <p:sp>
        <p:nvSpPr>
          <p:cNvPr id="449538" name="Rectangle 2">
            <a:extLst>
              <a:ext uri="{FF2B5EF4-FFF2-40B4-BE49-F238E27FC236}">
                <a16:creationId xmlns:a16="http://schemas.microsoft.com/office/drawing/2014/main" id="{ED330AEB-F996-41FD-B4FD-5EFC4FB4724E}"/>
              </a:ext>
            </a:extLst>
          </p:cNvPr>
          <p:cNvSpPr>
            <a:spLocks noGrp="1" noChangeArrowheads="1"/>
          </p:cNvSpPr>
          <p:nvPr>
            <p:ph type="title"/>
          </p:nvPr>
        </p:nvSpPr>
        <p:spPr>
          <a:xfrm>
            <a:off x="200472" y="116632"/>
            <a:ext cx="8348092" cy="720080"/>
          </a:xfrm>
        </p:spPr>
        <p:txBody>
          <a:bodyPr/>
          <a:lstStyle/>
          <a:p>
            <a:r>
              <a:rPr lang="zh-CN" altLang="en-US" sz="4000" dirty="0"/>
              <a:t>整型数据的输出</a:t>
            </a:r>
          </a:p>
        </p:txBody>
      </p:sp>
      <p:sp>
        <p:nvSpPr>
          <p:cNvPr id="449539" name="Rectangle 3">
            <a:extLst>
              <a:ext uri="{FF2B5EF4-FFF2-40B4-BE49-F238E27FC236}">
                <a16:creationId xmlns:a16="http://schemas.microsoft.com/office/drawing/2014/main" id="{9E52C3C3-75DD-49F0-8757-2AEECF650632}"/>
              </a:ext>
            </a:extLst>
          </p:cNvPr>
          <p:cNvSpPr>
            <a:spLocks noGrp="1" noChangeArrowheads="1"/>
          </p:cNvSpPr>
          <p:nvPr>
            <p:ph type="body" sz="half" idx="1"/>
          </p:nvPr>
        </p:nvSpPr>
        <p:spPr>
          <a:xfrm>
            <a:off x="200472" y="1058070"/>
            <a:ext cx="9035603" cy="4325490"/>
          </a:xfrm>
        </p:spPr>
        <p:txBody>
          <a:bodyPr/>
          <a:lstStyle/>
          <a:p>
            <a:pPr>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整型数据格式说明符的含义</a:t>
            </a:r>
          </a:p>
        </p:txBody>
      </p:sp>
      <p:graphicFrame>
        <p:nvGraphicFramePr>
          <p:cNvPr id="449605" name="Group 69">
            <a:extLst>
              <a:ext uri="{FF2B5EF4-FFF2-40B4-BE49-F238E27FC236}">
                <a16:creationId xmlns:a16="http://schemas.microsoft.com/office/drawing/2014/main" id="{7437F9D1-9FCE-42D4-B23E-AFAB7CD4E726}"/>
              </a:ext>
            </a:extLst>
          </p:cNvPr>
          <p:cNvGraphicFramePr>
            <a:graphicFrameLocks noGrp="1"/>
          </p:cNvGraphicFramePr>
          <p:nvPr>
            <p:ph sz="half" idx="2"/>
            <p:extLst>
              <p:ext uri="{D42A27DB-BD31-4B8C-83A1-F6EECF244321}">
                <p14:modId xmlns:p14="http://schemas.microsoft.com/office/powerpoint/2010/main" val="1432933269"/>
              </p:ext>
            </p:extLst>
          </p:nvPr>
        </p:nvGraphicFramePr>
        <p:xfrm>
          <a:off x="776536" y="2148567"/>
          <a:ext cx="8026152" cy="2737250"/>
        </p:xfrm>
        <a:graphic>
          <a:graphicData uri="http://schemas.openxmlformats.org/drawingml/2006/table">
            <a:tbl>
              <a:tblPr/>
              <a:tblGrid>
                <a:gridCol w="2128887">
                  <a:extLst>
                    <a:ext uri="{9D8B030D-6E8A-4147-A177-3AD203B41FA5}">
                      <a16:colId xmlns:a16="http://schemas.microsoft.com/office/drawing/2014/main" val="3431369954"/>
                    </a:ext>
                  </a:extLst>
                </a:gridCol>
                <a:gridCol w="5897265">
                  <a:extLst>
                    <a:ext uri="{9D8B030D-6E8A-4147-A177-3AD203B41FA5}">
                      <a16:colId xmlns:a16="http://schemas.microsoft.com/office/drawing/2014/main" val="2242583609"/>
                    </a:ext>
                  </a:extLst>
                </a:gridCol>
              </a:tblGrid>
              <a:tr h="5474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格式说明符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说明</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00008798"/>
                  </a:ext>
                </a:extLst>
              </a:tr>
              <a:tr h="5474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%d</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基本整型</a:t>
                      </a: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int</a:t>
                      </a:r>
                      <a:r>
                        <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，十进制输出</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84248754"/>
                  </a:ext>
                </a:extLst>
              </a:tr>
              <a:tr h="5474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%o</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基本整型</a:t>
                      </a: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int</a:t>
                      </a:r>
                      <a:r>
                        <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，八进制输出</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91340466"/>
                  </a:ext>
                </a:extLst>
              </a:tr>
              <a:tr h="5474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%x</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基本整型</a:t>
                      </a: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int</a:t>
                      </a:r>
                      <a:r>
                        <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，十六进制输出</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27646082"/>
                  </a:ext>
                </a:extLst>
              </a:tr>
              <a:tr h="54745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%u</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基本整型</a:t>
                      </a:r>
                      <a:r>
                        <a:rPr kumimoji="1" lang="en-US" altLang="zh-CN" sz="2400" b="0" i="0" u="none" strike="noStrike" cap="none" normalizeH="0" baseline="0" dirty="0" err="1">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int</a:t>
                      </a:r>
                      <a:r>
                        <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，无符号输出</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31676961"/>
                  </a:ext>
                </a:extLst>
              </a:tr>
            </a:tbl>
          </a:graphicData>
        </a:graphic>
      </p:graphicFrame>
    </p:spTree>
    <p:extLst>
      <p:ext uri="{BB962C8B-B14F-4D97-AF65-F5344CB8AC3E}">
        <p14:creationId xmlns:p14="http://schemas.microsoft.com/office/powerpoint/2010/main" val="2706412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4127C803-30C3-49AC-80B1-CE42851B0639}"/>
              </a:ext>
            </a:extLst>
          </p:cNvPr>
          <p:cNvSpPr>
            <a:spLocks noGrp="1"/>
          </p:cNvSpPr>
          <p:nvPr>
            <p:ph type="ftr" sz="quarter" idx="10"/>
          </p:nvPr>
        </p:nvSpPr>
        <p:spPr/>
        <p:txBody>
          <a:bodyPr/>
          <a:lstStyle/>
          <a:p>
            <a:fld id="{6FCEF66A-7216-47EB-95A2-1E9596B5B61C}" type="slidenum">
              <a:rPr lang="en-US" altLang="ko-KR"/>
              <a:pPr/>
              <a:t>26</a:t>
            </a:fld>
            <a:endParaRPr lang="en-US" altLang="ko-KR"/>
          </a:p>
        </p:txBody>
      </p:sp>
      <p:sp>
        <p:nvSpPr>
          <p:cNvPr id="453711" name="Rectangle 79">
            <a:extLst>
              <a:ext uri="{FF2B5EF4-FFF2-40B4-BE49-F238E27FC236}">
                <a16:creationId xmlns:a16="http://schemas.microsoft.com/office/drawing/2014/main" id="{6D311C8E-406E-4B6B-8A83-20D138F53FDC}"/>
              </a:ext>
            </a:extLst>
          </p:cNvPr>
          <p:cNvSpPr>
            <a:spLocks noGrp="1" noChangeArrowheads="1"/>
          </p:cNvSpPr>
          <p:nvPr>
            <p:ph type="title"/>
          </p:nvPr>
        </p:nvSpPr>
        <p:spPr>
          <a:xfrm>
            <a:off x="200472" y="116632"/>
            <a:ext cx="8280920" cy="720080"/>
          </a:xfrm>
        </p:spPr>
        <p:txBody>
          <a:bodyPr/>
          <a:lstStyle/>
          <a:p>
            <a:r>
              <a:rPr lang="zh-CN" altLang="en-US" sz="4000" dirty="0"/>
              <a:t>整型数据的完整输出格式（*）</a:t>
            </a:r>
          </a:p>
        </p:txBody>
      </p:sp>
      <p:sp>
        <p:nvSpPr>
          <p:cNvPr id="453635" name="Rectangle 3">
            <a:extLst>
              <a:ext uri="{FF2B5EF4-FFF2-40B4-BE49-F238E27FC236}">
                <a16:creationId xmlns:a16="http://schemas.microsoft.com/office/drawing/2014/main" id="{177975E9-8EEC-4FC4-A71C-64D6128ABAC3}"/>
              </a:ext>
            </a:extLst>
          </p:cNvPr>
          <p:cNvSpPr>
            <a:spLocks noGrp="1" noChangeArrowheads="1"/>
          </p:cNvSpPr>
          <p:nvPr>
            <p:ph type="body" sz="half" idx="1"/>
          </p:nvPr>
        </p:nvSpPr>
        <p:spPr>
          <a:xfrm>
            <a:off x="200472" y="1196752"/>
            <a:ext cx="9073703" cy="1872208"/>
          </a:xfrm>
        </p:spPr>
        <p:txBody>
          <a:bodyPr/>
          <a:lstStyle/>
          <a:p>
            <a:pPr>
              <a:buFont typeface="Wingdings" panose="05000000000000000000" pitchFamily="2" charset="2"/>
              <a:buChar char="p"/>
            </a:pPr>
            <a:r>
              <a:rPr lang="en-US" altLang="zh-CN" dirty="0" err="1">
                <a:effectLst/>
                <a:ea typeface="黑体" panose="02010609060101010101" pitchFamily="49" charset="-122"/>
              </a:rPr>
              <a:t>printf</a:t>
            </a:r>
            <a:r>
              <a:rPr lang="zh-CN" altLang="en-US" dirty="0">
                <a:effectLst/>
                <a:ea typeface="黑体" panose="02010609060101010101" pitchFamily="49" charset="-122"/>
              </a:rPr>
              <a:t>格式说明符</a:t>
            </a:r>
            <a:r>
              <a:rPr lang="zh-CN" altLang="en-US" dirty="0">
                <a:effectLst/>
                <a:latin typeface="黑体" panose="02010609060101010101" pitchFamily="49" charset="-122"/>
                <a:ea typeface="黑体" panose="02010609060101010101" pitchFamily="49" charset="-122"/>
              </a:rPr>
              <a:t>的完整形式 ：</a:t>
            </a:r>
            <a:endParaRPr lang="en-US" altLang="zh-CN" dirty="0">
              <a:effectLst/>
              <a:latin typeface="黑体" panose="02010609060101010101" pitchFamily="49" charset="-122"/>
              <a:ea typeface="黑体" panose="02010609060101010101" pitchFamily="49" charset="-122"/>
            </a:endParaRPr>
          </a:p>
          <a:p>
            <a:pPr marL="0" indent="0">
              <a:buNone/>
            </a:pPr>
            <a:endParaRPr lang="zh-CN" altLang="en-US" dirty="0">
              <a:effectLst/>
              <a:latin typeface="黑体" panose="02010609060101010101" pitchFamily="49" charset="-122"/>
              <a:ea typeface="黑体" panose="02010609060101010101" pitchFamily="49" charset="-122"/>
            </a:endParaRPr>
          </a:p>
          <a:p>
            <a:pPr>
              <a:buFontTx/>
              <a:buNone/>
            </a:pPr>
            <a:r>
              <a:rPr lang="zh-CN" altLang="en-US" dirty="0">
                <a:solidFill>
                  <a:srgbClr val="FF0000"/>
                </a:solidFill>
              </a:rPr>
              <a:t>			</a:t>
            </a:r>
            <a:r>
              <a:rPr lang="en-US" altLang="zh-CN" sz="3600" dirty="0">
                <a:solidFill>
                  <a:srgbClr val="FF0000"/>
                </a:solidFill>
                <a:ea typeface="黑体" panose="02010609060101010101" pitchFamily="49" charset="-122"/>
              </a:rPr>
              <a:t>% - 0 </a:t>
            </a:r>
            <a:r>
              <a:rPr lang="en-US" altLang="zh-CN" sz="3600" dirty="0" err="1">
                <a:solidFill>
                  <a:srgbClr val="FF0000"/>
                </a:solidFill>
                <a:ea typeface="黑体" panose="02010609060101010101" pitchFamily="49" charset="-122"/>
              </a:rPr>
              <a:t>m.n</a:t>
            </a:r>
            <a:r>
              <a:rPr lang="en-US" altLang="zh-CN" sz="3600" dirty="0">
                <a:solidFill>
                  <a:srgbClr val="FF0000"/>
                </a:solidFill>
                <a:ea typeface="黑体" panose="02010609060101010101" pitchFamily="49" charset="-122"/>
              </a:rPr>
              <a:t>  l</a:t>
            </a:r>
            <a:r>
              <a:rPr lang="zh-CN" altLang="en-US" sz="3600" dirty="0">
                <a:solidFill>
                  <a:srgbClr val="FF0000"/>
                </a:solidFill>
                <a:ea typeface="黑体" panose="02010609060101010101" pitchFamily="49" charset="-122"/>
              </a:rPr>
              <a:t>或</a:t>
            </a:r>
            <a:r>
              <a:rPr lang="en-US" altLang="zh-CN" sz="3600" dirty="0">
                <a:solidFill>
                  <a:srgbClr val="FF0000"/>
                </a:solidFill>
                <a:ea typeface="黑体" panose="02010609060101010101" pitchFamily="49" charset="-122"/>
              </a:rPr>
              <a:t>h </a:t>
            </a:r>
            <a:r>
              <a:rPr lang="zh-CN" altLang="en-US" sz="3600" dirty="0">
                <a:solidFill>
                  <a:srgbClr val="FF0000"/>
                </a:solidFill>
                <a:ea typeface="黑体" panose="02010609060101010101" pitchFamily="49" charset="-122"/>
              </a:rPr>
              <a:t>格式字符</a:t>
            </a:r>
            <a:endParaRPr lang="zh-CN" altLang="en-US" dirty="0">
              <a:solidFill>
                <a:srgbClr val="FF0000"/>
              </a:solidFill>
              <a:ea typeface="黑体" panose="02010609060101010101" pitchFamily="49" charset="-122"/>
            </a:endParaRPr>
          </a:p>
        </p:txBody>
      </p:sp>
    </p:spTree>
    <p:extLst>
      <p:ext uri="{BB962C8B-B14F-4D97-AF65-F5344CB8AC3E}">
        <p14:creationId xmlns:p14="http://schemas.microsoft.com/office/powerpoint/2010/main" val="88974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3">
            <a:extLst>
              <a:ext uri="{FF2B5EF4-FFF2-40B4-BE49-F238E27FC236}">
                <a16:creationId xmlns:a16="http://schemas.microsoft.com/office/drawing/2014/main" id="{95A56942-2630-40A3-BAF9-F7860ED58D2C}"/>
              </a:ext>
            </a:extLst>
          </p:cNvPr>
          <p:cNvSpPr>
            <a:spLocks noGrp="1"/>
          </p:cNvSpPr>
          <p:nvPr>
            <p:ph type="ftr" sz="quarter" idx="10"/>
          </p:nvPr>
        </p:nvSpPr>
        <p:spPr/>
        <p:txBody>
          <a:bodyPr/>
          <a:lstStyle/>
          <a:p>
            <a:fld id="{5B6FE21D-591E-422E-B189-D2A940150708}" type="slidenum">
              <a:rPr lang="en-US" altLang="ko-KR"/>
              <a:pPr/>
              <a:t>27</a:t>
            </a:fld>
            <a:endParaRPr lang="en-US" altLang="ko-KR"/>
          </a:p>
        </p:txBody>
      </p:sp>
      <p:graphicFrame>
        <p:nvGraphicFramePr>
          <p:cNvPr id="455713" name="Group 33">
            <a:extLst>
              <a:ext uri="{FF2B5EF4-FFF2-40B4-BE49-F238E27FC236}">
                <a16:creationId xmlns:a16="http://schemas.microsoft.com/office/drawing/2014/main" id="{79C2E89D-B177-4CD3-8BDF-EFEAC2E9D9FF}"/>
              </a:ext>
            </a:extLst>
          </p:cNvPr>
          <p:cNvGraphicFramePr>
            <a:graphicFrameLocks noGrp="1"/>
          </p:cNvGraphicFramePr>
          <p:nvPr>
            <p:ph idx="1"/>
            <p:extLst>
              <p:ext uri="{D42A27DB-BD31-4B8C-83A1-F6EECF244321}">
                <p14:modId xmlns:p14="http://schemas.microsoft.com/office/powerpoint/2010/main" val="703636171"/>
              </p:ext>
            </p:extLst>
          </p:nvPr>
        </p:nvGraphicFramePr>
        <p:xfrm>
          <a:off x="344488" y="1062691"/>
          <a:ext cx="9145016" cy="5176428"/>
        </p:xfrm>
        <a:graphic>
          <a:graphicData uri="http://schemas.openxmlformats.org/drawingml/2006/table">
            <a:tbl>
              <a:tblPr/>
              <a:tblGrid>
                <a:gridCol w="1016486">
                  <a:extLst>
                    <a:ext uri="{9D8B030D-6E8A-4147-A177-3AD203B41FA5}">
                      <a16:colId xmlns:a16="http://schemas.microsoft.com/office/drawing/2014/main" val="3854573786"/>
                    </a:ext>
                  </a:extLst>
                </a:gridCol>
                <a:gridCol w="8128530">
                  <a:extLst>
                    <a:ext uri="{9D8B030D-6E8A-4147-A177-3AD203B41FA5}">
                      <a16:colId xmlns:a16="http://schemas.microsoft.com/office/drawing/2014/main" val="2770565116"/>
                    </a:ext>
                  </a:extLst>
                </a:gridCol>
              </a:tblGrid>
              <a:tr h="425909">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符号</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含义</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15336019"/>
                  </a:ext>
                </a:extLst>
              </a:tr>
              <a:tr h="425909">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格式说明符的起始符号。</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51051341"/>
                  </a:ext>
                </a:extLst>
              </a:tr>
              <a:tr h="425909">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指定输出左对齐。</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10919184"/>
                  </a:ext>
                </a:extLst>
              </a:tr>
              <a:tr h="425909">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0</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指定空位填</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0</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13052133"/>
                  </a:ext>
                </a:extLst>
              </a:tr>
              <a:tr h="1736396">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m.n</a:t>
                      </a:r>
                      <a:endPar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1270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指定输出域宽及精度。</a:t>
                      </a:r>
                    </a:p>
                    <a:p>
                      <a:pPr marL="0" marR="0" lvl="0" indent="1270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m</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：指域宽，即输出项在输出设备上所占的列宽数。如果数据的列宽比</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m</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大，则忽略域宽</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m</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p>
                    <a:p>
                      <a:pPr marL="0" marR="0" lvl="0" indent="1270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n</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：指精度，表示输出的实型数据小数点后面的位数。不指定</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n</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时，默认的</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n</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为</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6</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endParaRPr kumimoji="1" lang="zh-CN" altLang="en-US" sz="2000" b="0" i="0" u="none" strike="noStrike" cap="none" normalizeH="0" baseline="0" dirty="0">
                        <a:ln>
                          <a:noFill/>
                        </a:ln>
                        <a:solidFill>
                          <a:schemeClr val="tx1"/>
                        </a:solidFill>
                        <a:effectLst/>
                        <a:latin typeface="+mn-lt"/>
                        <a:ea typeface="黑体" panose="02010609060101010101" pitchFamily="49"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32596888"/>
                  </a:ext>
                </a:extLst>
              </a:tr>
              <a:tr h="1736396">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l</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或</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h</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1270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输出长度修正。</a:t>
                      </a:r>
                    </a:p>
                    <a:p>
                      <a:pPr marL="0" marR="0" lvl="0" indent="1270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l</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：长整型，可以有</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ld</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%lo</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%lx</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lu</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；而实型数据可以有</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lf</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p>
                    <a:p>
                      <a:pPr marL="0" marR="0" lvl="0" indent="1270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h</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：将整型的格式字符修正为</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hd</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%ho</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hx</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和</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%hu</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，用于输出</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short</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类型的整数。</a:t>
                      </a:r>
                      <a:endParaRPr kumimoji="1" lang="zh-CN" altLang="en-US" sz="2000" b="0" i="0" u="none" strike="noStrike" cap="none" normalizeH="0" baseline="0" dirty="0">
                        <a:ln>
                          <a:noFill/>
                        </a:ln>
                        <a:solidFill>
                          <a:schemeClr val="tx1"/>
                        </a:solidFill>
                        <a:effectLst/>
                        <a:latin typeface="+mn-lt"/>
                        <a:ea typeface="黑体" panose="02010609060101010101" pitchFamily="49"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02217579"/>
                  </a:ext>
                </a:extLst>
              </a:tr>
            </a:tbl>
          </a:graphicData>
        </a:graphic>
      </p:graphicFrame>
      <p:sp>
        <p:nvSpPr>
          <p:cNvPr id="6" name="Rectangle 79">
            <a:extLst>
              <a:ext uri="{FF2B5EF4-FFF2-40B4-BE49-F238E27FC236}">
                <a16:creationId xmlns:a16="http://schemas.microsoft.com/office/drawing/2014/main" id="{6D311C8E-406E-4B6B-8A83-20D138F53FDC}"/>
              </a:ext>
            </a:extLst>
          </p:cNvPr>
          <p:cNvSpPr txBox="1">
            <a:spLocks noChangeArrowheads="1"/>
          </p:cNvSpPr>
          <p:nvPr/>
        </p:nvSpPr>
        <p:spPr bwMode="auto">
          <a:xfrm>
            <a:off x="200472" y="116632"/>
            <a:ext cx="828092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a:t>整型数据的完整输出格式（*）</a:t>
            </a:r>
            <a:endParaRPr lang="zh-CN" altLang="en-US" sz="4000" dirty="0"/>
          </a:p>
        </p:txBody>
      </p:sp>
    </p:spTree>
    <p:extLst>
      <p:ext uri="{BB962C8B-B14F-4D97-AF65-F5344CB8AC3E}">
        <p14:creationId xmlns:p14="http://schemas.microsoft.com/office/powerpoint/2010/main" val="362958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0BBAD90-BA5C-4214-B464-17A8ACAC91F8}"/>
              </a:ext>
            </a:extLst>
          </p:cNvPr>
          <p:cNvSpPr>
            <a:spLocks noGrp="1"/>
          </p:cNvSpPr>
          <p:nvPr>
            <p:ph type="ftr" sz="quarter" idx="10"/>
          </p:nvPr>
        </p:nvSpPr>
        <p:spPr/>
        <p:txBody>
          <a:bodyPr/>
          <a:lstStyle/>
          <a:p>
            <a:fld id="{0673E050-0D21-4FC9-9A95-E3D7C0493D89}" type="slidenum">
              <a:rPr lang="en-US" altLang="ko-KR"/>
              <a:pPr/>
              <a:t>28</a:t>
            </a:fld>
            <a:endParaRPr lang="en-US" altLang="ko-KR"/>
          </a:p>
        </p:txBody>
      </p:sp>
      <p:sp>
        <p:nvSpPr>
          <p:cNvPr id="457732" name="Rectangle 4">
            <a:extLst>
              <a:ext uri="{FF2B5EF4-FFF2-40B4-BE49-F238E27FC236}">
                <a16:creationId xmlns:a16="http://schemas.microsoft.com/office/drawing/2014/main" id="{930FE639-3D3E-4A7C-A2DF-A6DCA13045E1}"/>
              </a:ext>
            </a:extLst>
          </p:cNvPr>
          <p:cNvSpPr>
            <a:spLocks noChangeArrowheads="1"/>
          </p:cNvSpPr>
          <p:nvPr/>
        </p:nvSpPr>
        <p:spPr bwMode="auto">
          <a:xfrm>
            <a:off x="272481" y="772096"/>
            <a:ext cx="7647422"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dobe 黑体 Std R" panose="020B0400000000000000" pitchFamily="34" charset="-122"/>
                <a:ea typeface="Adobe 黑体 Std R" panose="020B0400000000000000" pitchFamily="34" charset="-122"/>
              </a:rPr>
              <a:t>【</a:t>
            </a:r>
            <a:r>
              <a:rPr lang="zh-CN" altLang="en-US" sz="2000" dirty="0">
                <a:latin typeface="Adobe 黑体 Std R" panose="020B0400000000000000" pitchFamily="34" charset="-122"/>
                <a:ea typeface="Adobe 黑体 Std R" panose="020B0400000000000000" pitchFamily="34" charset="-122"/>
              </a:rPr>
              <a:t>例</a:t>
            </a:r>
            <a:r>
              <a:rPr lang="en-US" altLang="zh-CN" sz="2000" dirty="0">
                <a:latin typeface="Adobe 黑体 Std R" panose="020B0400000000000000" pitchFamily="34" charset="-122"/>
                <a:ea typeface="Adobe 黑体 Std R" panose="020B0400000000000000" pitchFamily="34" charset="-122"/>
              </a:rPr>
              <a:t>3. 7】</a:t>
            </a:r>
            <a:r>
              <a:rPr lang="zh-CN" altLang="en-US" sz="2000" dirty="0">
                <a:latin typeface="Adobe 黑体 Std R" panose="020B0400000000000000" pitchFamily="34" charset="-122"/>
                <a:ea typeface="Adobe 黑体 Std R" panose="020B0400000000000000" pitchFamily="34" charset="-122"/>
              </a:rPr>
              <a:t>短整型、基本整型和长整型整数的输出</a:t>
            </a:r>
            <a:r>
              <a:rPr kumimoji="0" lang="zh-CN" altLang="en-US" b="1" dirty="0">
                <a:solidFill>
                  <a:srgbClr val="00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a:t>
            </a:r>
            <a:endParaRPr lang="zh-CN" altLang="en-US" sz="2000" dirty="0">
              <a:latin typeface="Adobe 黑体 Std R" panose="020B0400000000000000" pitchFamily="34" charset="-122"/>
              <a:ea typeface="Adobe 黑体 Std R" panose="020B0400000000000000" pitchFamily="34" charset="-122"/>
            </a:endParaRPr>
          </a:p>
          <a:p>
            <a:r>
              <a:rPr lang="en-US" altLang="zh-CN" sz="2000" dirty="0">
                <a:latin typeface="Adobe 黑体 Std R" panose="020B0400000000000000" pitchFamily="34" charset="-122"/>
                <a:ea typeface="Adobe 黑体 Std R" panose="020B0400000000000000" pitchFamily="34" charset="-122"/>
              </a:rPr>
              <a:t>#include&lt;</a:t>
            </a:r>
            <a:r>
              <a:rPr lang="en-US" altLang="zh-CN" sz="2000" dirty="0" err="1">
                <a:latin typeface="Adobe 黑体 Std R" panose="020B0400000000000000" pitchFamily="34" charset="-122"/>
                <a:ea typeface="Adobe 黑体 Std R" panose="020B0400000000000000" pitchFamily="34" charset="-122"/>
              </a:rPr>
              <a:t>stdio.h</a:t>
            </a:r>
            <a:r>
              <a:rPr lang="en-US" altLang="zh-CN" sz="2000" dirty="0">
                <a:latin typeface="Adobe 黑体 Std R" panose="020B0400000000000000" pitchFamily="34" charset="-122"/>
                <a:ea typeface="Adobe 黑体 Std R" panose="020B0400000000000000" pitchFamily="34" charset="-122"/>
              </a:rPr>
              <a:t>&gt;</a:t>
            </a:r>
          </a:p>
          <a:p>
            <a:r>
              <a:rPr lang="fr-FR" altLang="zh-CN" sz="2000" dirty="0">
                <a:latin typeface="Adobe 黑体 Std R" panose="020B0400000000000000" pitchFamily="34" charset="-122"/>
                <a:ea typeface="Adobe 黑体 Std R" panose="020B0400000000000000" pitchFamily="34" charset="-122"/>
              </a:rPr>
              <a:t>void main()</a:t>
            </a:r>
          </a:p>
          <a:p>
            <a:r>
              <a:rPr lang="fr-FR" altLang="zh-CN" sz="2000" dirty="0">
                <a:latin typeface="Adobe 黑体 Std R" panose="020B0400000000000000" pitchFamily="34" charset="-122"/>
                <a:ea typeface="Adobe 黑体 Std R" panose="020B0400000000000000" pitchFamily="34" charset="-122"/>
              </a:rPr>
              <a:t>{short int sa=123;  int a=456,b=123,c=-123;  long int la=789;</a:t>
            </a:r>
          </a:p>
          <a:p>
            <a:r>
              <a:rPr lang="fr-FR" altLang="zh-CN" sz="2000" dirty="0">
                <a:latin typeface="Adobe 黑体 Std R" panose="020B0400000000000000" pitchFamily="34" charset="-122"/>
                <a:ea typeface="Adobe 黑体 Std R" panose="020B0400000000000000" pitchFamily="34" charset="-122"/>
              </a:rPr>
              <a:t>printf("%hd,%d,%ld\n",sa,a,la);</a:t>
            </a:r>
          </a:p>
          <a:p>
            <a:r>
              <a:rPr lang="fr-FR" altLang="zh-CN" sz="2000" dirty="0">
                <a:latin typeface="Adobe 黑体 Std R" panose="020B0400000000000000" pitchFamily="34" charset="-122"/>
                <a:ea typeface="Adobe 黑体 Std R" panose="020B0400000000000000" pitchFamily="34" charset="-122"/>
              </a:rPr>
              <a:t>printf("%10hd,%10d,%10ld\n",sa,a,la);</a:t>
            </a:r>
          </a:p>
          <a:p>
            <a:r>
              <a:rPr lang="fr-FR" altLang="zh-CN" sz="2000" dirty="0">
                <a:latin typeface="Adobe 黑体 Std R" panose="020B0400000000000000" pitchFamily="34" charset="-122"/>
                <a:ea typeface="Adobe 黑体 Std R" panose="020B0400000000000000" pitchFamily="34" charset="-122"/>
              </a:rPr>
              <a:t>	//</a:t>
            </a:r>
            <a:r>
              <a:rPr lang="zh-CN" altLang="fr-FR" sz="2000" dirty="0">
                <a:latin typeface="Adobe 黑体 Std R" panose="020B0400000000000000" pitchFamily="34" charset="-122"/>
                <a:ea typeface="Adobe 黑体 Std R" panose="020B0400000000000000" pitchFamily="34" charset="-122"/>
              </a:rPr>
              <a:t>每个输出域宽为</a:t>
            </a:r>
            <a:r>
              <a:rPr lang="fr-FR" altLang="zh-CN" sz="2000" dirty="0">
                <a:latin typeface="Adobe 黑体 Std R" panose="020B0400000000000000" pitchFamily="34" charset="-122"/>
                <a:ea typeface="Adobe 黑体 Std R" panose="020B0400000000000000" pitchFamily="34" charset="-122"/>
              </a:rPr>
              <a:t>10</a:t>
            </a:r>
            <a:r>
              <a:rPr lang="zh-CN" altLang="fr-FR" sz="2000" dirty="0">
                <a:latin typeface="Adobe 黑体 Std R" panose="020B0400000000000000" pitchFamily="34" charset="-122"/>
                <a:ea typeface="Adobe 黑体 Std R" panose="020B0400000000000000" pitchFamily="34" charset="-122"/>
              </a:rPr>
              <a:t>列，右对齐</a:t>
            </a:r>
          </a:p>
          <a:p>
            <a:r>
              <a:rPr lang="fr-FR" altLang="zh-CN" sz="2000" dirty="0">
                <a:latin typeface="Adobe 黑体 Std R" panose="020B0400000000000000" pitchFamily="34" charset="-122"/>
                <a:ea typeface="Adobe 黑体 Std R" panose="020B0400000000000000" pitchFamily="34" charset="-122"/>
              </a:rPr>
              <a:t>printf("%-10hd,%-10d,%-10ld\n",sa,a,la);</a:t>
            </a:r>
          </a:p>
          <a:p>
            <a:r>
              <a:rPr lang="fr-FR" altLang="zh-CN" sz="2000" dirty="0">
                <a:latin typeface="Adobe 黑体 Std R" panose="020B0400000000000000" pitchFamily="34" charset="-122"/>
                <a:ea typeface="Adobe 黑体 Std R" panose="020B0400000000000000" pitchFamily="34" charset="-122"/>
              </a:rPr>
              <a:t>	//</a:t>
            </a:r>
            <a:r>
              <a:rPr lang="zh-CN" altLang="fr-FR" sz="2000" dirty="0">
                <a:latin typeface="Adobe 黑体 Std R" panose="020B0400000000000000" pitchFamily="34" charset="-122"/>
                <a:ea typeface="Adobe 黑体 Std R" panose="020B0400000000000000" pitchFamily="34" charset="-122"/>
              </a:rPr>
              <a:t>每个输出域宽为</a:t>
            </a:r>
            <a:r>
              <a:rPr lang="fr-FR" altLang="zh-CN" sz="2000" dirty="0">
                <a:latin typeface="Adobe 黑体 Std R" panose="020B0400000000000000" pitchFamily="34" charset="-122"/>
                <a:ea typeface="Adobe 黑体 Std R" panose="020B0400000000000000" pitchFamily="34" charset="-122"/>
              </a:rPr>
              <a:t>10</a:t>
            </a:r>
            <a:r>
              <a:rPr lang="zh-CN" altLang="fr-FR" sz="2000" dirty="0">
                <a:latin typeface="Adobe 黑体 Std R" panose="020B0400000000000000" pitchFamily="34" charset="-122"/>
                <a:ea typeface="Adobe 黑体 Std R" panose="020B0400000000000000" pitchFamily="34" charset="-122"/>
              </a:rPr>
              <a:t>列，左对齐</a:t>
            </a:r>
          </a:p>
          <a:p>
            <a:r>
              <a:rPr lang="fr-FR" altLang="zh-CN" sz="2000" dirty="0">
                <a:latin typeface="Adobe 黑体 Std R" panose="020B0400000000000000" pitchFamily="34" charset="-122"/>
                <a:ea typeface="Adobe 黑体 Std R" panose="020B0400000000000000" pitchFamily="34" charset="-122"/>
              </a:rPr>
              <a:t>printf("%010hd,%010d,%010ld\n",sa,a,la);</a:t>
            </a:r>
          </a:p>
          <a:p>
            <a:r>
              <a:rPr lang="fr-FR" altLang="zh-CN" sz="2000" dirty="0">
                <a:latin typeface="Adobe 黑体 Std R" panose="020B0400000000000000" pitchFamily="34" charset="-122"/>
                <a:ea typeface="Adobe 黑体 Std R" panose="020B0400000000000000" pitchFamily="34" charset="-122"/>
              </a:rPr>
              <a:t>	//</a:t>
            </a:r>
            <a:r>
              <a:rPr lang="zh-CN" altLang="fr-FR" sz="2000" dirty="0">
                <a:latin typeface="Adobe 黑体 Std R" panose="020B0400000000000000" pitchFamily="34" charset="-122"/>
                <a:ea typeface="Adobe 黑体 Std R" panose="020B0400000000000000" pitchFamily="34" charset="-122"/>
              </a:rPr>
              <a:t>每个输出域宽为</a:t>
            </a:r>
            <a:r>
              <a:rPr lang="fr-FR" altLang="zh-CN" sz="2000" dirty="0">
                <a:latin typeface="Adobe 黑体 Std R" panose="020B0400000000000000" pitchFamily="34" charset="-122"/>
                <a:ea typeface="Adobe 黑体 Std R" panose="020B0400000000000000" pitchFamily="34" charset="-122"/>
              </a:rPr>
              <a:t>10</a:t>
            </a:r>
            <a:r>
              <a:rPr lang="zh-CN" altLang="fr-FR" sz="2000" dirty="0">
                <a:latin typeface="Adobe 黑体 Std R" panose="020B0400000000000000" pitchFamily="34" charset="-122"/>
                <a:ea typeface="Adobe 黑体 Std R" panose="020B0400000000000000" pitchFamily="34" charset="-122"/>
              </a:rPr>
              <a:t>列，右对齐，空白处补</a:t>
            </a:r>
            <a:r>
              <a:rPr lang="fr-FR" altLang="zh-CN" sz="2000" dirty="0">
                <a:latin typeface="Adobe 黑体 Std R" panose="020B0400000000000000" pitchFamily="34" charset="-122"/>
                <a:ea typeface="Adobe 黑体 Std R" panose="020B0400000000000000" pitchFamily="34" charset="-122"/>
              </a:rPr>
              <a:t>0</a:t>
            </a:r>
          </a:p>
          <a:p>
            <a:r>
              <a:rPr lang="fr-FR" altLang="zh-CN" sz="2000" dirty="0">
                <a:latin typeface="Adobe 黑体 Std R" panose="020B0400000000000000" pitchFamily="34" charset="-122"/>
                <a:ea typeface="Adobe 黑体 Std R" panose="020B0400000000000000" pitchFamily="34" charset="-122"/>
              </a:rPr>
              <a:t>printf("%2hd,%2d,%2ld\n",sa,a,la);</a:t>
            </a:r>
          </a:p>
          <a:p>
            <a:r>
              <a:rPr lang="fr-FR" altLang="zh-CN" sz="2000" dirty="0">
                <a:latin typeface="Adobe 黑体 Std R" panose="020B0400000000000000" pitchFamily="34" charset="-122"/>
                <a:ea typeface="Adobe 黑体 Std R" panose="020B0400000000000000" pitchFamily="34" charset="-122"/>
              </a:rPr>
              <a:t>	//</a:t>
            </a:r>
            <a:r>
              <a:rPr lang="zh-CN" altLang="fr-FR" sz="2000" dirty="0">
                <a:latin typeface="Adobe 黑体 Std R" panose="020B0400000000000000" pitchFamily="34" charset="-122"/>
                <a:ea typeface="Adobe 黑体 Std R" panose="020B0400000000000000" pitchFamily="34" charset="-122"/>
              </a:rPr>
              <a:t>数据列宽大于域宽为</a:t>
            </a:r>
            <a:r>
              <a:rPr lang="fr-FR" altLang="zh-CN" sz="2000" dirty="0">
                <a:latin typeface="Adobe 黑体 Std R" panose="020B0400000000000000" pitchFamily="34" charset="-122"/>
                <a:ea typeface="Adobe 黑体 Std R" panose="020B0400000000000000" pitchFamily="34" charset="-122"/>
              </a:rPr>
              <a:t>2</a:t>
            </a:r>
            <a:r>
              <a:rPr lang="zh-CN" altLang="fr-FR" sz="2000" dirty="0">
                <a:latin typeface="Adobe 黑体 Std R" panose="020B0400000000000000" pitchFamily="34" charset="-122"/>
                <a:ea typeface="Adobe 黑体 Std R" panose="020B0400000000000000" pitchFamily="34" charset="-122"/>
              </a:rPr>
              <a:t>，忽略域宽</a:t>
            </a:r>
            <a:r>
              <a:rPr lang="fr-FR" altLang="zh-CN" sz="2000" dirty="0">
                <a:latin typeface="Adobe 黑体 Std R" panose="020B0400000000000000" pitchFamily="34" charset="-122"/>
                <a:ea typeface="Adobe 黑体 Std R" panose="020B0400000000000000" pitchFamily="34" charset="-122"/>
              </a:rPr>
              <a:t>2</a:t>
            </a:r>
          </a:p>
          <a:p>
            <a:r>
              <a:rPr lang="fr-FR" altLang="zh-CN" sz="2000" dirty="0">
                <a:latin typeface="Adobe 黑体 Std R" panose="020B0400000000000000" pitchFamily="34" charset="-122"/>
                <a:ea typeface="Adobe 黑体 Std R" panose="020B0400000000000000" pitchFamily="34" charset="-122"/>
              </a:rPr>
              <a:t>printf("%d,%o,%x \n", b, b, b);</a:t>
            </a:r>
          </a:p>
          <a:p>
            <a:r>
              <a:rPr lang="fr-FR" altLang="zh-CN" sz="2000" dirty="0">
                <a:latin typeface="Adobe 黑体 Std R" panose="020B0400000000000000" pitchFamily="34" charset="-122"/>
                <a:ea typeface="Adobe 黑体 Std R" panose="020B0400000000000000" pitchFamily="34" charset="-122"/>
              </a:rPr>
              <a:t> //</a:t>
            </a:r>
            <a:r>
              <a:rPr lang="zh-CN" altLang="fr-FR" sz="2000" dirty="0">
                <a:latin typeface="Adobe 黑体 Std R" panose="020B0400000000000000" pitchFamily="34" charset="-122"/>
                <a:ea typeface="Adobe 黑体 Std R" panose="020B0400000000000000" pitchFamily="34" charset="-122"/>
              </a:rPr>
              <a:t>十进制、八进制、十六进制和无符号输出</a:t>
            </a:r>
          </a:p>
          <a:p>
            <a:r>
              <a:rPr lang="fr-FR" altLang="zh-CN" sz="2000" dirty="0">
                <a:latin typeface="Adobe 黑体 Std R" panose="020B0400000000000000" pitchFamily="34" charset="-122"/>
                <a:ea typeface="Adobe 黑体 Std R" panose="020B0400000000000000" pitchFamily="34" charset="-122"/>
              </a:rPr>
              <a:t>printf("%d,%u,%d,%u\n", b, b, c, c);</a:t>
            </a:r>
          </a:p>
          <a:p>
            <a:r>
              <a:rPr lang="fr-FR" altLang="zh-CN" sz="2000" dirty="0">
                <a:latin typeface="Adobe 黑体 Std R" panose="020B0400000000000000" pitchFamily="34" charset="-122"/>
                <a:ea typeface="Adobe 黑体 Std R" panose="020B0400000000000000" pitchFamily="34" charset="-122"/>
              </a:rPr>
              <a:t>		 //%u</a:t>
            </a:r>
            <a:r>
              <a:rPr lang="zh-CN" altLang="fr-FR" sz="2000" dirty="0">
                <a:latin typeface="Adobe 黑体 Std R" panose="020B0400000000000000" pitchFamily="34" charset="-122"/>
                <a:ea typeface="Adobe 黑体 Std R" panose="020B0400000000000000" pitchFamily="34" charset="-122"/>
              </a:rPr>
              <a:t>无符号格式输出</a:t>
            </a:r>
          </a:p>
          <a:p>
            <a:r>
              <a:rPr lang="fr-FR" altLang="zh-CN" sz="2000" dirty="0">
                <a:latin typeface="Adobe 黑体 Std R" panose="020B0400000000000000" pitchFamily="34" charset="-122"/>
                <a:ea typeface="Adobe 黑体 Std R" panose="020B0400000000000000" pitchFamily="34" charset="-122"/>
              </a:rPr>
              <a:t>}</a:t>
            </a:r>
          </a:p>
        </p:txBody>
      </p:sp>
      <p:pic>
        <p:nvPicPr>
          <p:cNvPr id="457734" name="Picture 6">
            <a:extLst>
              <a:ext uri="{FF2B5EF4-FFF2-40B4-BE49-F238E27FC236}">
                <a16:creationId xmlns:a16="http://schemas.microsoft.com/office/drawing/2014/main" id="{9267D18D-2743-409C-8E31-DC02D7FFC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9716"/>
          <a:stretch>
            <a:fillRect/>
          </a:stretch>
        </p:blipFill>
        <p:spPr bwMode="auto">
          <a:xfrm>
            <a:off x="5745088" y="4293096"/>
            <a:ext cx="380365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8">
            <a:extLst>
              <a:ext uri="{FF2B5EF4-FFF2-40B4-BE49-F238E27FC236}">
                <a16:creationId xmlns:a16="http://schemas.microsoft.com/office/drawing/2014/main" id="{42DE74F2-0DFB-4851-A164-AD818FD412EE}"/>
              </a:ext>
            </a:extLst>
          </p:cNvPr>
          <p:cNvSpPr>
            <a:spLocks noGrp="1" noChangeArrowheads="1"/>
          </p:cNvSpPr>
          <p:nvPr>
            <p:ph type="title"/>
          </p:nvPr>
        </p:nvSpPr>
        <p:spPr>
          <a:xfrm>
            <a:off x="128464" y="188640"/>
            <a:ext cx="8424936" cy="583456"/>
          </a:xfrm>
        </p:spPr>
        <p:txBody>
          <a:bodyPr/>
          <a:lstStyle/>
          <a:p>
            <a:r>
              <a:rPr lang="zh-CN" altLang="en-US" dirty="0"/>
              <a:t>整型数据的完整输出格式（*）</a:t>
            </a:r>
          </a:p>
        </p:txBody>
      </p:sp>
    </p:spTree>
    <p:extLst>
      <p:ext uri="{BB962C8B-B14F-4D97-AF65-F5344CB8AC3E}">
        <p14:creationId xmlns:p14="http://schemas.microsoft.com/office/powerpoint/2010/main" val="2660246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CEACC2DC-C8E4-4E03-BC3B-F73BEB9459AC}"/>
              </a:ext>
            </a:extLst>
          </p:cNvPr>
          <p:cNvSpPr>
            <a:spLocks noGrp="1"/>
          </p:cNvSpPr>
          <p:nvPr>
            <p:ph type="ftr" sz="quarter" idx="10"/>
          </p:nvPr>
        </p:nvSpPr>
        <p:spPr/>
        <p:txBody>
          <a:bodyPr/>
          <a:lstStyle/>
          <a:p>
            <a:fld id="{CF149CB9-2143-44D5-978C-886AA3422728}" type="slidenum">
              <a:rPr lang="en-US" altLang="ko-KR"/>
              <a:pPr/>
              <a:t>29</a:t>
            </a:fld>
            <a:endParaRPr lang="en-US" altLang="ko-KR"/>
          </a:p>
        </p:txBody>
      </p:sp>
      <p:sp>
        <p:nvSpPr>
          <p:cNvPr id="458754" name="Rectangle 2">
            <a:extLst>
              <a:ext uri="{FF2B5EF4-FFF2-40B4-BE49-F238E27FC236}">
                <a16:creationId xmlns:a16="http://schemas.microsoft.com/office/drawing/2014/main" id="{0964EA58-5A0E-4463-B1D7-AC813E0FF8D4}"/>
              </a:ext>
            </a:extLst>
          </p:cNvPr>
          <p:cNvSpPr>
            <a:spLocks noGrp="1" noChangeArrowheads="1"/>
          </p:cNvSpPr>
          <p:nvPr>
            <p:ph type="title"/>
          </p:nvPr>
        </p:nvSpPr>
        <p:spPr/>
        <p:txBody>
          <a:bodyPr/>
          <a:lstStyle/>
          <a:p>
            <a:r>
              <a:rPr lang="zh-CN" altLang="en-US" dirty="0"/>
              <a:t>整型数据的输入</a:t>
            </a:r>
          </a:p>
        </p:txBody>
      </p:sp>
      <p:sp>
        <p:nvSpPr>
          <p:cNvPr id="458755" name="Rectangle 3">
            <a:extLst>
              <a:ext uri="{FF2B5EF4-FFF2-40B4-BE49-F238E27FC236}">
                <a16:creationId xmlns:a16="http://schemas.microsoft.com/office/drawing/2014/main" id="{645CB3A0-849F-4752-BA70-DFA23DEC398C}"/>
              </a:ext>
            </a:extLst>
          </p:cNvPr>
          <p:cNvSpPr>
            <a:spLocks noGrp="1" noChangeArrowheads="1"/>
          </p:cNvSpPr>
          <p:nvPr>
            <p:ph type="body" idx="1"/>
          </p:nvPr>
        </p:nvSpPr>
        <p:spPr>
          <a:xfrm>
            <a:off x="200472" y="1043608"/>
            <a:ext cx="9649072" cy="5052392"/>
          </a:xfrm>
        </p:spPr>
        <p:txBody>
          <a:bodyPr/>
          <a:lstStyle/>
          <a:p>
            <a:pPr>
              <a:buFont typeface="Wingdings" panose="05000000000000000000" pitchFamily="2" charset="2"/>
              <a:buChar char="p"/>
            </a:pPr>
            <a:r>
              <a:rPr lang="zh-CN" altLang="en-US" sz="2800" dirty="0">
                <a:effectLst/>
                <a:latin typeface="黑体" panose="02010609060101010101" pitchFamily="49" charset="-122"/>
                <a:ea typeface="黑体" panose="02010609060101010101" pitchFamily="49" charset="-122"/>
              </a:rPr>
              <a:t>格式输入函数</a:t>
            </a:r>
            <a:r>
              <a:rPr lang="en-US" altLang="zh-CN" sz="2800" dirty="0" err="1">
                <a:effectLst/>
                <a:latin typeface="黑体" panose="02010609060101010101" pitchFamily="49" charset="-122"/>
                <a:ea typeface="黑体" panose="02010609060101010101" pitchFamily="49" charset="-122"/>
              </a:rPr>
              <a:t>scanf</a:t>
            </a:r>
            <a:r>
              <a:rPr lang="zh-CN" altLang="en-US" sz="2800" dirty="0">
                <a:effectLst/>
                <a:latin typeface="黑体" panose="02010609060101010101" pitchFamily="49" charset="-122"/>
                <a:ea typeface="黑体" panose="02010609060101010101" pitchFamily="49" charset="-122"/>
              </a:rPr>
              <a:t>通过键盘为变量输入数据。格式为：</a:t>
            </a:r>
          </a:p>
          <a:p>
            <a:pPr>
              <a:spcBef>
                <a:spcPts val="2400"/>
              </a:spcBef>
              <a:buFontTx/>
              <a:buNone/>
            </a:pPr>
            <a:r>
              <a:rPr lang="zh-CN" altLang="en-US" dirty="0">
                <a:solidFill>
                  <a:srgbClr val="FF0000"/>
                </a:solidFill>
              </a:rPr>
              <a:t>	</a:t>
            </a:r>
            <a:r>
              <a:rPr lang="en-US" altLang="zh-CN" dirty="0" err="1">
                <a:solidFill>
                  <a:srgbClr val="FF0000"/>
                </a:solidFill>
                <a:latin typeface="黑体" panose="02010609060101010101" pitchFamily="49" charset="-122"/>
                <a:ea typeface="黑体" panose="02010609060101010101" pitchFamily="49" charset="-122"/>
              </a:rPr>
              <a:t>scanf</a:t>
            </a:r>
            <a:r>
              <a:rPr lang="en-US" altLang="zh-CN"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格式控制字符串，输入项地址列表</a:t>
            </a:r>
            <a:r>
              <a:rPr lang="en-US" altLang="zh-CN" dirty="0">
                <a:solidFill>
                  <a:srgbClr val="FF0000"/>
                </a:solidFill>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p>
        </p:txBody>
      </p:sp>
      <p:sp>
        <p:nvSpPr>
          <p:cNvPr id="458756" name="Rectangle 4">
            <a:extLst>
              <a:ext uri="{FF2B5EF4-FFF2-40B4-BE49-F238E27FC236}">
                <a16:creationId xmlns:a16="http://schemas.microsoft.com/office/drawing/2014/main" id="{EBDABF88-878F-4312-A413-43BB2A8DD56B}"/>
              </a:ext>
            </a:extLst>
          </p:cNvPr>
          <p:cNvSpPr>
            <a:spLocks noChangeArrowheads="1"/>
          </p:cNvSpPr>
          <p:nvPr/>
        </p:nvSpPr>
        <p:spPr bwMode="auto">
          <a:xfrm>
            <a:off x="200472" y="2492896"/>
            <a:ext cx="9505056" cy="3672408"/>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88900"/>
            <a:r>
              <a:rPr lang="en-US" altLang="zh-CN" dirty="0">
                <a:latin typeface="+mn-lt"/>
                <a:ea typeface="Adobe 黑体 Std R" panose="020B0400000000000000" pitchFamily="34" charset="-122"/>
              </a:rPr>
              <a:t>【</a:t>
            </a:r>
            <a:r>
              <a:rPr lang="zh-CN" altLang="en-US" dirty="0">
                <a:latin typeface="+mn-lt"/>
                <a:ea typeface="Adobe 黑体 Std R" panose="020B0400000000000000" pitchFamily="34" charset="-122"/>
              </a:rPr>
              <a:t>例</a:t>
            </a:r>
            <a:r>
              <a:rPr lang="en-US" altLang="zh-CN" dirty="0">
                <a:latin typeface="+mn-lt"/>
                <a:ea typeface="Adobe 黑体 Std R" panose="020B0400000000000000" pitchFamily="34" charset="-122"/>
              </a:rPr>
              <a:t>3. 8】</a:t>
            </a:r>
            <a:r>
              <a:rPr lang="zh-CN" altLang="en-US" dirty="0">
                <a:latin typeface="+mn-lt"/>
                <a:ea typeface="Adobe 黑体 Std R" panose="020B0400000000000000" pitchFamily="34" charset="-122"/>
              </a:rPr>
              <a:t>向整型变量 </a:t>
            </a:r>
            <a:r>
              <a:rPr lang="en-US" altLang="zh-CN" dirty="0">
                <a:latin typeface="+mn-lt"/>
                <a:ea typeface="Adobe 黑体 Std R" panose="020B0400000000000000" pitchFamily="34" charset="-122"/>
              </a:rPr>
              <a:t>a</a:t>
            </a:r>
            <a:r>
              <a:rPr lang="zh-CN" altLang="en-US" dirty="0">
                <a:latin typeface="+mn-lt"/>
                <a:ea typeface="Adobe 黑体 Std R" panose="020B0400000000000000" pitchFamily="34" charset="-122"/>
              </a:rPr>
              <a:t>、</a:t>
            </a:r>
            <a:r>
              <a:rPr lang="en-US" altLang="zh-CN" dirty="0">
                <a:latin typeface="+mn-lt"/>
                <a:ea typeface="Adobe 黑体 Std R" panose="020B0400000000000000" pitchFamily="34" charset="-122"/>
              </a:rPr>
              <a:t>b</a:t>
            </a:r>
            <a:r>
              <a:rPr lang="zh-CN" altLang="en-US" dirty="0">
                <a:latin typeface="+mn-lt"/>
                <a:ea typeface="Adobe 黑体 Std R" panose="020B0400000000000000" pitchFamily="34" charset="-122"/>
              </a:rPr>
              <a:t>和</a:t>
            </a:r>
            <a:r>
              <a:rPr lang="en-US" altLang="zh-CN" dirty="0">
                <a:latin typeface="+mn-lt"/>
                <a:ea typeface="Adobe 黑体 Std R" panose="020B0400000000000000" pitchFamily="34" charset="-122"/>
              </a:rPr>
              <a:t>c</a:t>
            </a:r>
            <a:r>
              <a:rPr lang="zh-CN" altLang="en-US" dirty="0">
                <a:latin typeface="+mn-lt"/>
                <a:ea typeface="Adobe 黑体 Std R" panose="020B0400000000000000" pitchFamily="34" charset="-122"/>
              </a:rPr>
              <a:t>输入数据。</a:t>
            </a:r>
          </a:p>
          <a:p>
            <a:r>
              <a:rPr lang="en-US" altLang="zh-CN" dirty="0">
                <a:latin typeface="+mn-lt"/>
                <a:ea typeface="Adobe 黑体 Std R" panose="020B0400000000000000" pitchFamily="34" charset="-122"/>
              </a:rPr>
              <a:t>#include&lt;</a:t>
            </a:r>
            <a:r>
              <a:rPr lang="en-US" altLang="zh-CN" dirty="0" err="1">
                <a:latin typeface="+mn-lt"/>
                <a:ea typeface="Adobe 黑体 Std R" panose="020B0400000000000000" pitchFamily="34" charset="-122"/>
              </a:rPr>
              <a:t>stdio.h</a:t>
            </a:r>
            <a:r>
              <a:rPr lang="en-US" altLang="zh-CN" dirty="0">
                <a:latin typeface="+mn-lt"/>
                <a:ea typeface="Adobe 黑体 Std R" panose="020B0400000000000000" pitchFamily="34" charset="-122"/>
              </a:rPr>
              <a:t>&gt;</a:t>
            </a:r>
          </a:p>
          <a:p>
            <a:r>
              <a:rPr lang="en-US" altLang="zh-CN" dirty="0">
                <a:latin typeface="+mn-lt"/>
                <a:ea typeface="Adobe 黑体 Std R" panose="020B0400000000000000" pitchFamily="34" charset="-122"/>
              </a:rPr>
              <a:t>void main()</a:t>
            </a:r>
          </a:p>
          <a:p>
            <a:r>
              <a:rPr lang="en-US" altLang="zh-CN" dirty="0">
                <a:latin typeface="+mn-lt"/>
                <a:ea typeface="Adobe 黑体 Std R" panose="020B0400000000000000" pitchFamily="34" charset="-122"/>
              </a:rPr>
              <a:t>{	</a:t>
            </a:r>
            <a:r>
              <a:rPr lang="en-US" altLang="zh-CN" dirty="0" err="1">
                <a:latin typeface="+mn-lt"/>
                <a:ea typeface="Adobe 黑体 Std R" panose="020B0400000000000000" pitchFamily="34" charset="-122"/>
              </a:rPr>
              <a:t>int</a:t>
            </a:r>
            <a:r>
              <a:rPr lang="en-US" altLang="zh-CN" dirty="0">
                <a:latin typeface="+mn-lt"/>
                <a:ea typeface="Adobe 黑体 Std R" panose="020B0400000000000000" pitchFamily="34" charset="-122"/>
              </a:rPr>
              <a:t> </a:t>
            </a:r>
            <a:r>
              <a:rPr lang="en-US" altLang="zh-CN" dirty="0" err="1">
                <a:latin typeface="+mn-lt"/>
                <a:ea typeface="Adobe 黑体 Std R" panose="020B0400000000000000" pitchFamily="34" charset="-122"/>
              </a:rPr>
              <a:t>a,b,c</a:t>
            </a:r>
            <a:r>
              <a:rPr lang="en-US" altLang="zh-CN" dirty="0">
                <a:latin typeface="+mn-lt"/>
                <a:ea typeface="Adobe 黑体 Std R" panose="020B0400000000000000" pitchFamily="34" charset="-122"/>
              </a:rPr>
              <a:t>;</a:t>
            </a:r>
          </a:p>
          <a:p>
            <a:r>
              <a:rPr lang="en-US" altLang="zh-CN" dirty="0">
                <a:latin typeface="+mn-lt"/>
                <a:ea typeface="Adobe 黑体 Std R" panose="020B0400000000000000" pitchFamily="34" charset="-122"/>
              </a:rPr>
              <a:t>	</a:t>
            </a:r>
            <a:r>
              <a:rPr lang="en-US" altLang="zh-CN" dirty="0" err="1">
                <a:latin typeface="+mn-lt"/>
                <a:ea typeface="Adobe 黑体 Std R" panose="020B0400000000000000" pitchFamily="34" charset="-122"/>
              </a:rPr>
              <a:t>scanf</a:t>
            </a:r>
            <a:r>
              <a:rPr lang="en-US" altLang="zh-CN" dirty="0">
                <a:latin typeface="+mn-lt"/>
                <a:ea typeface="Adobe 黑体 Std R" panose="020B0400000000000000" pitchFamily="34" charset="-122"/>
              </a:rPr>
              <a:t>("%</a:t>
            </a:r>
            <a:r>
              <a:rPr lang="en-US" altLang="zh-CN" dirty="0" err="1">
                <a:latin typeface="+mn-lt"/>
                <a:ea typeface="Adobe 黑体 Std R" panose="020B0400000000000000" pitchFamily="34" charset="-122"/>
              </a:rPr>
              <a:t>d%d%d</a:t>
            </a:r>
            <a:r>
              <a:rPr lang="en-US" altLang="zh-CN" dirty="0">
                <a:latin typeface="+mn-lt"/>
                <a:ea typeface="Adobe 黑体 Std R" panose="020B0400000000000000" pitchFamily="34" charset="-122"/>
              </a:rPr>
              <a:t>",&amp;</a:t>
            </a:r>
            <a:r>
              <a:rPr lang="en-US" altLang="zh-CN" dirty="0" err="1">
                <a:latin typeface="+mn-lt"/>
                <a:ea typeface="Adobe 黑体 Std R" panose="020B0400000000000000" pitchFamily="34" charset="-122"/>
              </a:rPr>
              <a:t>a,&amp;b,&amp;c</a:t>
            </a:r>
            <a:r>
              <a:rPr lang="en-US" altLang="zh-CN" dirty="0">
                <a:latin typeface="+mn-lt"/>
                <a:ea typeface="Adobe 黑体 Std R" panose="020B0400000000000000" pitchFamily="34" charset="-122"/>
              </a:rPr>
              <a:t>);//</a:t>
            </a:r>
            <a:r>
              <a:rPr lang="zh-CN" altLang="en-US" dirty="0">
                <a:latin typeface="+mn-lt"/>
                <a:ea typeface="Adobe 黑体 Std R" panose="020B0400000000000000" pitchFamily="34" charset="-122"/>
              </a:rPr>
              <a:t>输入三个变量</a:t>
            </a:r>
          </a:p>
          <a:p>
            <a:r>
              <a:rPr lang="zh-CN" altLang="en-US" dirty="0">
                <a:latin typeface="+mn-lt"/>
                <a:ea typeface="Adobe 黑体 Std R" panose="020B0400000000000000" pitchFamily="34" charset="-122"/>
              </a:rPr>
              <a:t>	</a:t>
            </a:r>
            <a:r>
              <a:rPr lang="en-US" altLang="zh-CN" dirty="0" err="1">
                <a:latin typeface="+mn-lt"/>
                <a:ea typeface="Adobe 黑体 Std R" panose="020B0400000000000000" pitchFamily="34" charset="-122"/>
              </a:rPr>
              <a:t>printf</a:t>
            </a:r>
            <a:r>
              <a:rPr lang="en-US" altLang="zh-CN" dirty="0">
                <a:latin typeface="+mn-lt"/>
                <a:ea typeface="Adobe 黑体 Std R" panose="020B0400000000000000" pitchFamily="34" charset="-122"/>
              </a:rPr>
              <a:t>("%d %d %d\n",</a:t>
            </a:r>
            <a:r>
              <a:rPr lang="en-US" altLang="zh-CN" dirty="0" err="1">
                <a:latin typeface="+mn-lt"/>
                <a:ea typeface="Adobe 黑体 Std R" panose="020B0400000000000000" pitchFamily="34" charset="-122"/>
              </a:rPr>
              <a:t>a,b,c</a:t>
            </a:r>
            <a:r>
              <a:rPr lang="en-US" altLang="zh-CN" dirty="0">
                <a:latin typeface="+mn-lt"/>
                <a:ea typeface="Adobe 黑体 Std R" panose="020B0400000000000000" pitchFamily="34" charset="-122"/>
              </a:rPr>
              <a:t>); //</a:t>
            </a:r>
            <a:r>
              <a:rPr lang="zh-CN" altLang="en-US" dirty="0">
                <a:latin typeface="+mn-lt"/>
                <a:ea typeface="Adobe 黑体 Std R" panose="020B0400000000000000" pitchFamily="34" charset="-122"/>
              </a:rPr>
              <a:t>输出三个变量</a:t>
            </a:r>
          </a:p>
          <a:p>
            <a:r>
              <a:rPr lang="en-US" altLang="zh-CN" dirty="0">
                <a:latin typeface="+mn-lt"/>
                <a:ea typeface="Adobe 黑体 Std R" panose="020B0400000000000000" pitchFamily="34" charset="-122"/>
              </a:rPr>
              <a:t>}</a:t>
            </a:r>
          </a:p>
        </p:txBody>
      </p:sp>
      <p:pic>
        <p:nvPicPr>
          <p:cNvPr id="458757" name="Picture 5">
            <a:extLst>
              <a:ext uri="{FF2B5EF4-FFF2-40B4-BE49-F238E27FC236}">
                <a16:creationId xmlns:a16="http://schemas.microsoft.com/office/drawing/2014/main" id="{AAE71AA6-FD36-49A7-B8E3-7FF9F2231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468" y="5363889"/>
            <a:ext cx="375761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99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AD2F39B-FBF8-4A43-A8C8-E3772F09033C}"/>
              </a:ext>
            </a:extLst>
          </p:cNvPr>
          <p:cNvSpPr>
            <a:spLocks noGrp="1"/>
          </p:cNvSpPr>
          <p:nvPr>
            <p:ph type="ftr" sz="quarter" idx="10"/>
          </p:nvPr>
        </p:nvSpPr>
        <p:spPr/>
        <p:txBody>
          <a:bodyPr/>
          <a:lstStyle/>
          <a:p>
            <a:fld id="{F8A2AFC5-DE74-45A4-80AD-CFAB98572C73}" type="slidenum">
              <a:rPr lang="en-US" altLang="ko-KR"/>
              <a:pPr/>
              <a:t>3</a:t>
            </a:fld>
            <a:endParaRPr lang="en-US" altLang="ko-KR"/>
          </a:p>
        </p:txBody>
      </p:sp>
      <p:sp>
        <p:nvSpPr>
          <p:cNvPr id="384002" name="Rectangle 2">
            <a:extLst>
              <a:ext uri="{FF2B5EF4-FFF2-40B4-BE49-F238E27FC236}">
                <a16:creationId xmlns:a16="http://schemas.microsoft.com/office/drawing/2014/main" id="{9601A4E8-8033-4C1F-95FB-1309A61BA6EE}"/>
              </a:ext>
            </a:extLst>
          </p:cNvPr>
          <p:cNvSpPr>
            <a:spLocks noGrp="1" noChangeArrowheads="1"/>
          </p:cNvSpPr>
          <p:nvPr>
            <p:ph type="title"/>
          </p:nvPr>
        </p:nvSpPr>
        <p:spPr/>
        <p:txBody>
          <a:bodyPr/>
          <a:lstStyle/>
          <a:p>
            <a:pPr algn="ctr">
              <a:lnSpc>
                <a:spcPct val="140000"/>
              </a:lnSpc>
            </a:pPr>
            <a:r>
              <a:rPr lang="zh-CN" altLang="en-US" sz="4000" dirty="0">
                <a:latin typeface="Adobe 黑体 Std R" panose="020B0400000000000000" pitchFamily="34" charset="-122"/>
                <a:ea typeface="Adobe 黑体 Std R" panose="020B0400000000000000" pitchFamily="34" charset="-122"/>
              </a:rPr>
              <a:t>主要内容</a:t>
            </a:r>
          </a:p>
        </p:txBody>
      </p:sp>
      <p:sp>
        <p:nvSpPr>
          <p:cNvPr id="384003" name="Rectangle 3">
            <a:extLst>
              <a:ext uri="{FF2B5EF4-FFF2-40B4-BE49-F238E27FC236}">
                <a16:creationId xmlns:a16="http://schemas.microsoft.com/office/drawing/2014/main" id="{19FBC930-7D11-4522-AF66-851AC1514A6F}"/>
              </a:ext>
            </a:extLst>
          </p:cNvPr>
          <p:cNvSpPr>
            <a:spLocks noGrp="1" noChangeArrowheads="1"/>
          </p:cNvSpPr>
          <p:nvPr>
            <p:ph type="body" idx="1"/>
          </p:nvPr>
        </p:nvSpPr>
        <p:spPr>
          <a:xfrm>
            <a:off x="742950" y="1981200"/>
            <a:ext cx="4282058" cy="2743944"/>
          </a:xfrm>
        </p:spPr>
        <p:txBody>
          <a:bodyPr/>
          <a:lstStyle/>
          <a:p>
            <a:pPr indent="-254000"/>
            <a:r>
              <a:rPr lang="en-US" altLang="zh-CN" sz="2800" b="0" dirty="0">
                <a:latin typeface="+mj-lt"/>
                <a:ea typeface="Adobe 黑体 Std R" panose="020B0400000000000000" pitchFamily="34" charset="-122"/>
              </a:rPr>
              <a:t>C</a:t>
            </a:r>
            <a:r>
              <a:rPr lang="zh-CN" altLang="en-US" sz="2800" b="0" dirty="0">
                <a:latin typeface="Adobe 黑体 Std R" panose="020B0400000000000000" pitchFamily="34" charset="-122"/>
                <a:ea typeface="Adobe 黑体 Std R" panose="020B0400000000000000" pitchFamily="34" charset="-122"/>
              </a:rPr>
              <a:t>语言的数据类型</a:t>
            </a:r>
          </a:p>
          <a:p>
            <a:r>
              <a:rPr lang="zh-CN" altLang="en-US" sz="2800" b="0" dirty="0">
                <a:latin typeface="Adobe 黑体 Std R" panose="020B0400000000000000" pitchFamily="34" charset="-122"/>
                <a:ea typeface="Adobe 黑体 Std R" panose="020B0400000000000000" pitchFamily="34" charset="-122"/>
              </a:rPr>
              <a:t>变量、常量</a:t>
            </a:r>
          </a:p>
          <a:p>
            <a:r>
              <a:rPr lang="zh-CN" altLang="en-US" sz="2800" b="0" dirty="0">
                <a:latin typeface="Adobe 黑体 Std R" panose="020B0400000000000000" pitchFamily="34" charset="-122"/>
                <a:ea typeface="Adobe 黑体 Std R" panose="020B0400000000000000" pitchFamily="34" charset="-122"/>
              </a:rPr>
              <a:t>整型数据</a:t>
            </a:r>
          </a:p>
          <a:p>
            <a:r>
              <a:rPr lang="zh-CN" altLang="en-US" sz="2800" b="0" dirty="0">
                <a:latin typeface="Adobe 黑体 Std R" panose="020B0400000000000000" pitchFamily="34" charset="-122"/>
                <a:ea typeface="Adobe 黑体 Std R" panose="020B0400000000000000" pitchFamily="34" charset="-122"/>
              </a:rPr>
              <a:t>整型数据的输出和输入</a:t>
            </a:r>
          </a:p>
        </p:txBody>
      </p:sp>
      <p:sp>
        <p:nvSpPr>
          <p:cNvPr id="5" name="内容占位符 2">
            <a:extLst>
              <a:ext uri="{FF2B5EF4-FFF2-40B4-BE49-F238E27FC236}">
                <a16:creationId xmlns:a16="http://schemas.microsoft.com/office/drawing/2014/main" id="{230570D2-484A-4312-BCCE-F0479EC1A92D}"/>
              </a:ext>
            </a:extLst>
          </p:cNvPr>
          <p:cNvSpPr txBox="1">
            <a:spLocks/>
          </p:cNvSpPr>
          <p:nvPr/>
        </p:nvSpPr>
        <p:spPr bwMode="auto">
          <a:xfrm>
            <a:off x="5241032" y="1954831"/>
            <a:ext cx="3922018" cy="27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1" kern="1200">
                <a:solidFill>
                  <a:srgbClr val="000099"/>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kern="1200">
                <a:solidFill>
                  <a:srgbClr val="000099"/>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har char="•"/>
              <a:defRPr sz="2400" b="1" kern="1200">
                <a:solidFill>
                  <a:srgbClr val="000099"/>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000" b="1" kern="1200">
                <a:solidFill>
                  <a:srgbClr val="000099"/>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sz="2000" b="1" kern="1200">
                <a:solidFill>
                  <a:srgbClr val="000099"/>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b="0" dirty="0" err="1">
                <a:latin typeface="Adobe 黑体 Std R" panose="020B0400000000000000" pitchFamily="34" charset="-122"/>
                <a:ea typeface="Adobe 黑体 Std R" panose="020B0400000000000000" pitchFamily="34" charset="-122"/>
              </a:rPr>
              <a:t>实型数据</a:t>
            </a:r>
            <a:endParaRPr lang="en-US" altLang="en-US" sz="2800" b="0" dirty="0">
              <a:latin typeface="Adobe 黑体 Std R" panose="020B0400000000000000" pitchFamily="34" charset="-122"/>
              <a:ea typeface="Adobe 黑体 Std R" panose="020B0400000000000000" pitchFamily="34" charset="-122"/>
            </a:endParaRPr>
          </a:p>
          <a:p>
            <a:r>
              <a:rPr lang="en-US" altLang="en-US" sz="2800" b="0" dirty="0" err="1">
                <a:latin typeface="Adobe 黑体 Std R" panose="020B0400000000000000" pitchFamily="34" charset="-122"/>
                <a:ea typeface="Adobe 黑体 Std R" panose="020B0400000000000000" pitchFamily="34" charset="-122"/>
              </a:rPr>
              <a:t>字符型数据</a:t>
            </a:r>
            <a:endParaRPr lang="en-US" altLang="en-US" sz="2800" b="0" dirty="0">
              <a:latin typeface="Adobe 黑体 Std R" panose="020B0400000000000000" pitchFamily="34" charset="-122"/>
              <a:ea typeface="Adobe 黑体 Std R" panose="020B0400000000000000" pitchFamily="34" charset="-122"/>
            </a:endParaRPr>
          </a:p>
          <a:p>
            <a:r>
              <a:rPr lang="en-US" altLang="en-US" sz="2800" b="0" dirty="0" err="1">
                <a:latin typeface="Adobe 黑体 Std R" panose="020B0400000000000000" pitchFamily="34" charset="-122"/>
                <a:ea typeface="Adobe 黑体 Std R" panose="020B0400000000000000" pitchFamily="34" charset="-122"/>
              </a:rPr>
              <a:t>字符串</a:t>
            </a:r>
            <a:endParaRPr lang="en-US" altLang="en-US" sz="2800" b="0" dirty="0">
              <a:latin typeface="Adobe 黑体 Std R" panose="020B0400000000000000" pitchFamily="34" charset="-122"/>
              <a:ea typeface="Adobe 黑体 Std R" panose="020B0400000000000000" pitchFamily="34" charset="-122"/>
            </a:endParaRPr>
          </a:p>
          <a:p>
            <a:r>
              <a:rPr lang="zh-CN" altLang="en-US" sz="2800" b="0" dirty="0">
                <a:latin typeface="Adobe 黑体 Std R" panose="020B0400000000000000" pitchFamily="34" charset="-122"/>
                <a:ea typeface="Adobe 黑体 Std R" panose="020B0400000000000000" pitchFamily="34" charset="-122"/>
              </a:rPr>
              <a:t>运算符和表达式</a:t>
            </a:r>
            <a:endParaRPr lang="en-US" altLang="en-US" sz="2800" b="0" dirty="0">
              <a:latin typeface="Adobe 黑体 Std R" panose="020B0400000000000000" pitchFamily="34" charset="-122"/>
              <a:ea typeface="Adobe 黑体 Std R" panose="020B0400000000000000" pitchFamily="34" charset="-122"/>
            </a:endParaRPr>
          </a:p>
          <a:p>
            <a:r>
              <a:rPr lang="en-US" altLang="en-US" sz="2800" b="0" dirty="0" err="1">
                <a:latin typeface="Adobe 黑体 Std R" panose="020B0400000000000000" pitchFamily="34" charset="-122"/>
                <a:ea typeface="Adobe 黑体 Std R" panose="020B0400000000000000" pitchFamily="34" charset="-122"/>
              </a:rPr>
              <a:t>数据类型的转换</a:t>
            </a:r>
            <a:endParaRPr lang="zh-CN" altLang="en-US" sz="2800" b="0" dirty="0">
              <a:latin typeface="Adobe 黑体 Std R" panose="020B0400000000000000" pitchFamily="34" charset="-122"/>
              <a:ea typeface="Adobe 黑体 Std R" panose="020B0400000000000000" pitchFamily="34" charset="-122"/>
            </a:endParaRPr>
          </a:p>
        </p:txBody>
      </p:sp>
      <p:sp>
        <p:nvSpPr>
          <p:cNvPr id="2" name="矩形 1">
            <a:extLst>
              <a:ext uri="{FF2B5EF4-FFF2-40B4-BE49-F238E27FC236}">
                <a16:creationId xmlns:a16="http://schemas.microsoft.com/office/drawing/2014/main" id="{7FD8F669-C08B-4CA7-8E88-2A4D1648F8BE}"/>
              </a:ext>
            </a:extLst>
          </p:cNvPr>
          <p:cNvSpPr/>
          <p:nvPr/>
        </p:nvSpPr>
        <p:spPr>
          <a:xfrm>
            <a:off x="812540" y="5120356"/>
            <a:ext cx="8424936" cy="461665"/>
          </a:xfrm>
          <a:prstGeom prst="rect">
            <a:avLst/>
          </a:prstGeom>
        </p:spPr>
        <p:txBody>
          <a:bodyPr wrap="square">
            <a:spAutoFit/>
          </a:bodyPr>
          <a:lstStyle/>
          <a:p>
            <a:r>
              <a:rPr lang="zh-CN" altLang="en-US" dirty="0">
                <a:solidFill>
                  <a:srgbClr val="FF0000"/>
                </a:solidFill>
                <a:latin typeface="Adobe 黑体 Std R" panose="020B0400000000000000" pitchFamily="34" charset="-122"/>
                <a:ea typeface="Adobe 黑体 Std R" panose="020B0400000000000000" pitchFamily="34" charset="-122"/>
              </a:rPr>
              <a:t>注意：（*）内容可不必深究，以后再回来仔细研究</a:t>
            </a:r>
          </a:p>
        </p:txBody>
      </p:sp>
    </p:spTree>
    <p:extLst>
      <p:ext uri="{BB962C8B-B14F-4D97-AF65-F5344CB8AC3E}">
        <p14:creationId xmlns:p14="http://schemas.microsoft.com/office/powerpoint/2010/main" val="832691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0650BDA6-977C-42EB-A996-D938B82C931D}"/>
              </a:ext>
            </a:extLst>
          </p:cNvPr>
          <p:cNvSpPr>
            <a:spLocks noGrp="1"/>
          </p:cNvSpPr>
          <p:nvPr>
            <p:ph type="ftr" sz="quarter" idx="10"/>
          </p:nvPr>
        </p:nvSpPr>
        <p:spPr>
          <a:xfrm>
            <a:off x="3296816" y="6535753"/>
            <a:ext cx="3136900" cy="304800"/>
          </a:xfrm>
        </p:spPr>
        <p:txBody>
          <a:bodyPr/>
          <a:lstStyle/>
          <a:p>
            <a:fld id="{9A22B674-83EB-4A88-99FF-15A2FA0C81A1}" type="slidenum">
              <a:rPr lang="en-US" altLang="ko-KR"/>
              <a:pPr/>
              <a:t>30</a:t>
            </a:fld>
            <a:endParaRPr lang="en-US" altLang="ko-KR" dirty="0"/>
          </a:p>
        </p:txBody>
      </p:sp>
      <p:sp>
        <p:nvSpPr>
          <p:cNvPr id="460802" name="Rectangle 2">
            <a:extLst>
              <a:ext uri="{FF2B5EF4-FFF2-40B4-BE49-F238E27FC236}">
                <a16:creationId xmlns:a16="http://schemas.microsoft.com/office/drawing/2014/main" id="{6BEB258E-685C-4238-A87E-FE974ACF98F3}"/>
              </a:ext>
            </a:extLst>
          </p:cNvPr>
          <p:cNvSpPr>
            <a:spLocks noGrp="1" noChangeArrowheads="1"/>
          </p:cNvSpPr>
          <p:nvPr>
            <p:ph type="title"/>
          </p:nvPr>
        </p:nvSpPr>
        <p:spPr/>
        <p:txBody>
          <a:bodyPr/>
          <a:lstStyle/>
          <a:p>
            <a:r>
              <a:rPr lang="zh-CN" altLang="en-US"/>
              <a:t>整型数据的输入</a:t>
            </a:r>
          </a:p>
        </p:txBody>
      </p:sp>
      <p:sp>
        <p:nvSpPr>
          <p:cNvPr id="460803" name="Rectangle 3">
            <a:extLst>
              <a:ext uri="{FF2B5EF4-FFF2-40B4-BE49-F238E27FC236}">
                <a16:creationId xmlns:a16="http://schemas.microsoft.com/office/drawing/2014/main" id="{0BD178C4-0483-44C2-9F65-077A08AE94BE}"/>
              </a:ext>
            </a:extLst>
          </p:cNvPr>
          <p:cNvSpPr>
            <a:spLocks noGrp="1" noChangeArrowheads="1"/>
          </p:cNvSpPr>
          <p:nvPr>
            <p:ph type="body" idx="1"/>
          </p:nvPr>
        </p:nvSpPr>
        <p:spPr>
          <a:xfrm>
            <a:off x="416496" y="1043608"/>
            <a:ext cx="9361040" cy="4339952"/>
          </a:xfrm>
        </p:spPr>
        <p:txBody>
          <a:bodyPr/>
          <a:lstStyle/>
          <a:p>
            <a:pPr>
              <a:buFont typeface="Wingdings" panose="05000000000000000000" pitchFamily="2" charset="2"/>
              <a:buChar char="p"/>
            </a:pPr>
            <a:r>
              <a:rPr lang="zh-CN" altLang="en-US" sz="2800" dirty="0">
                <a:effectLst/>
                <a:latin typeface="黑体" panose="02010609060101010101" pitchFamily="49" charset="-122"/>
                <a:ea typeface="黑体" panose="02010609060101010101" pitchFamily="49" charset="-122"/>
              </a:rPr>
              <a:t>说明：</a:t>
            </a:r>
          </a:p>
          <a:p>
            <a:pPr>
              <a:buFont typeface="Wingdings" panose="05000000000000000000" pitchFamily="2" charset="2"/>
              <a:buChar char="p"/>
            </a:pPr>
            <a:r>
              <a:rPr lang="zh-CN" altLang="en-US" sz="2800" dirty="0">
                <a:effectLst/>
                <a:latin typeface="黑体" panose="02010609060101010101" pitchFamily="49" charset="-122"/>
                <a:ea typeface="黑体" panose="02010609060101010101" pitchFamily="49" charset="-122"/>
              </a:rPr>
              <a:t>（</a:t>
            </a:r>
            <a:r>
              <a:rPr lang="en-US" altLang="zh-CN" sz="2800" dirty="0">
                <a:effectLst/>
                <a:latin typeface="黑体" panose="02010609060101010101" pitchFamily="49" charset="-122"/>
                <a:ea typeface="黑体" panose="02010609060101010101" pitchFamily="49" charset="-122"/>
              </a:rPr>
              <a:t>1</a:t>
            </a:r>
            <a:r>
              <a:rPr lang="zh-CN" altLang="en-US" sz="2800" dirty="0">
                <a:effectLst/>
                <a:latin typeface="黑体" panose="02010609060101010101" pitchFamily="49" charset="-122"/>
                <a:ea typeface="黑体" panose="02010609060101010101" pitchFamily="49" charset="-122"/>
              </a:rPr>
              <a:t>）输入的多个数据之间以一个或多个空格“ ”、</a:t>
            </a:r>
            <a:r>
              <a:rPr lang="en-US" altLang="zh-CN" sz="2800" dirty="0">
                <a:effectLst/>
                <a:latin typeface="黑体" panose="02010609060101010101" pitchFamily="49" charset="-122"/>
                <a:ea typeface="黑体" panose="02010609060101010101" pitchFamily="49" charset="-122"/>
              </a:rPr>
              <a:t>Tab</a:t>
            </a:r>
            <a:r>
              <a:rPr lang="zh-CN" altLang="en-US" sz="2800" dirty="0">
                <a:effectLst/>
                <a:latin typeface="黑体" panose="02010609060101010101" pitchFamily="49" charset="-122"/>
                <a:ea typeface="黑体" panose="02010609060101010101" pitchFamily="49" charset="-122"/>
              </a:rPr>
              <a:t>键或者回车键分隔。</a:t>
            </a:r>
          </a:p>
          <a:p>
            <a:endParaRPr lang="zh-CN" altLang="en-US" sz="2800" dirty="0"/>
          </a:p>
          <a:p>
            <a:endParaRPr lang="zh-CN" altLang="en-US" sz="2800" dirty="0"/>
          </a:p>
          <a:p>
            <a:pPr>
              <a:buFont typeface="Wingdings" panose="05000000000000000000" pitchFamily="2" charset="2"/>
              <a:buChar char="p"/>
            </a:pPr>
            <a:r>
              <a:rPr lang="zh-CN" altLang="en-US" sz="2800" dirty="0">
                <a:effectLst/>
                <a:latin typeface="黑体" panose="02010609060101010101" pitchFamily="49" charset="-122"/>
                <a:ea typeface="黑体" panose="02010609060101010101" pitchFamily="49" charset="-122"/>
              </a:rPr>
              <a:t>（</a:t>
            </a:r>
            <a:r>
              <a:rPr lang="en-US" altLang="zh-CN" sz="2800" dirty="0">
                <a:effectLst/>
                <a:latin typeface="黑体" panose="02010609060101010101" pitchFamily="49" charset="-122"/>
                <a:ea typeface="黑体" panose="02010609060101010101" pitchFamily="49" charset="-122"/>
              </a:rPr>
              <a:t>2</a:t>
            </a:r>
            <a:r>
              <a:rPr lang="zh-CN" altLang="en-US" sz="2800" dirty="0">
                <a:effectLst/>
                <a:latin typeface="黑体" panose="02010609060101010101" pitchFamily="49" charset="-122"/>
                <a:ea typeface="黑体" panose="02010609060101010101" pitchFamily="49" charset="-122"/>
              </a:rPr>
              <a:t>）输入的多个数据之间不能以逗号“</a:t>
            </a:r>
            <a:r>
              <a:rPr lang="en-US" altLang="zh-CN" sz="2800" dirty="0">
                <a:effectLst/>
                <a:latin typeface="黑体" panose="02010609060101010101" pitchFamily="49" charset="-122"/>
                <a:ea typeface="黑体" panose="02010609060101010101" pitchFamily="49" charset="-122"/>
              </a:rPr>
              <a:t>,”</a:t>
            </a:r>
            <a:r>
              <a:rPr lang="zh-CN" altLang="en-US" sz="2800" dirty="0">
                <a:effectLst/>
                <a:latin typeface="黑体" panose="02010609060101010101" pitchFamily="49" charset="-122"/>
                <a:ea typeface="黑体" panose="02010609060101010101" pitchFamily="49" charset="-122"/>
              </a:rPr>
              <a:t>等字符作为分隔。 </a:t>
            </a:r>
          </a:p>
        </p:txBody>
      </p:sp>
      <p:pic>
        <p:nvPicPr>
          <p:cNvPr id="460805" name="Picture 5">
            <a:extLst>
              <a:ext uri="{FF2B5EF4-FFF2-40B4-BE49-F238E27FC236}">
                <a16:creationId xmlns:a16="http://schemas.microsoft.com/office/drawing/2014/main" id="{EFE3BBB5-F0D8-4EF7-BF87-AD4C6CD50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920" y="2221352"/>
            <a:ext cx="3454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06" name="Picture 6">
            <a:extLst>
              <a:ext uri="{FF2B5EF4-FFF2-40B4-BE49-F238E27FC236}">
                <a16:creationId xmlns:a16="http://schemas.microsoft.com/office/drawing/2014/main" id="{EC6C05B3-0FEC-465C-B0AA-56CDC0E88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920" y="4133649"/>
            <a:ext cx="390048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07" name="Rectangle 7">
            <a:extLst>
              <a:ext uri="{FF2B5EF4-FFF2-40B4-BE49-F238E27FC236}">
                <a16:creationId xmlns:a16="http://schemas.microsoft.com/office/drawing/2014/main" id="{5B3E1B18-81F2-4603-868B-0F64440EC5E7}"/>
              </a:ext>
            </a:extLst>
          </p:cNvPr>
          <p:cNvSpPr>
            <a:spLocks noChangeArrowheads="1"/>
          </p:cNvSpPr>
          <p:nvPr/>
        </p:nvSpPr>
        <p:spPr bwMode="auto">
          <a:xfrm>
            <a:off x="416496" y="4950940"/>
            <a:ext cx="89289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en-US" altLang="zh-CN" dirty="0">
                <a:solidFill>
                  <a:srgbClr val="FF0000"/>
                </a:solidFill>
                <a:latin typeface="Adobe 黑体 Std R" panose="020B0400000000000000" pitchFamily="34" charset="-122"/>
                <a:ea typeface="Adobe 黑体 Std R" panose="020B0400000000000000" pitchFamily="34" charset="-122"/>
              </a:rPr>
              <a:t>【</a:t>
            </a:r>
            <a:r>
              <a:rPr kumimoji="1" lang="zh-CN" altLang="en-US" dirty="0">
                <a:solidFill>
                  <a:srgbClr val="FF0000"/>
                </a:solidFill>
                <a:latin typeface="Adobe 黑体 Std R" panose="020B0400000000000000" pitchFamily="34" charset="-122"/>
                <a:ea typeface="Adobe 黑体 Std R" panose="020B0400000000000000" pitchFamily="34" charset="-122"/>
              </a:rPr>
              <a:t>例</a:t>
            </a:r>
            <a:r>
              <a:rPr kumimoji="1" lang="en-US" altLang="zh-CN" dirty="0">
                <a:solidFill>
                  <a:srgbClr val="FF0000"/>
                </a:solidFill>
                <a:latin typeface="Adobe 黑体 Std R" panose="020B0400000000000000" pitchFamily="34" charset="-122"/>
                <a:ea typeface="Adobe 黑体 Std R" panose="020B0400000000000000" pitchFamily="34" charset="-122"/>
              </a:rPr>
              <a:t>3. 8】</a:t>
            </a:r>
            <a:r>
              <a:rPr kumimoji="1" lang="zh-CN" altLang="en-US" dirty="0">
                <a:solidFill>
                  <a:srgbClr val="FF0000"/>
                </a:solidFill>
                <a:latin typeface="Adobe 黑体 Std R" panose="020B0400000000000000" pitchFamily="34" charset="-122"/>
                <a:ea typeface="Adobe 黑体 Std R" panose="020B0400000000000000" pitchFamily="34" charset="-122"/>
              </a:rPr>
              <a:t>是整型变量的简单输入方法，初学者应该先熟练地掌握整型变量的输入方法。</a:t>
            </a:r>
          </a:p>
          <a:p>
            <a:pPr eaLnBrk="1" hangingPunct="1"/>
            <a:r>
              <a:rPr kumimoji="1" lang="zh-CN" altLang="en-US" dirty="0">
                <a:solidFill>
                  <a:srgbClr val="FF0000"/>
                </a:solidFill>
                <a:latin typeface="Adobe 黑体 Std R" panose="020B0400000000000000" pitchFamily="34" charset="-122"/>
                <a:ea typeface="Adobe 黑体 Std R" panose="020B0400000000000000" pitchFamily="34" charset="-122"/>
              </a:rPr>
              <a:t>格式说明符必须与变量的类型严格对应。</a:t>
            </a:r>
            <a:r>
              <a:rPr kumimoji="1" lang="zh-CN" altLang="en-US" dirty="0">
                <a:latin typeface="Adobe 黑体 Std R" panose="020B0400000000000000" pitchFamily="34" charset="-122"/>
                <a:ea typeface="Adobe 黑体 Std R" panose="020B0400000000000000" pitchFamily="34" charset="-122"/>
              </a:rPr>
              <a:t> </a:t>
            </a:r>
          </a:p>
        </p:txBody>
      </p:sp>
    </p:spTree>
    <p:extLst>
      <p:ext uri="{BB962C8B-B14F-4D97-AF65-F5344CB8AC3E}">
        <p14:creationId xmlns:p14="http://schemas.microsoft.com/office/powerpoint/2010/main" val="1645410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2B522198-9074-4BAA-93AB-88DABDE0B391}"/>
              </a:ext>
            </a:extLst>
          </p:cNvPr>
          <p:cNvSpPr>
            <a:spLocks noGrp="1"/>
          </p:cNvSpPr>
          <p:nvPr>
            <p:ph type="ftr" sz="quarter" idx="10"/>
          </p:nvPr>
        </p:nvSpPr>
        <p:spPr/>
        <p:txBody>
          <a:bodyPr/>
          <a:lstStyle/>
          <a:p>
            <a:fld id="{DC91B5D8-4F88-402C-A3F7-F8822F91CFA6}" type="slidenum">
              <a:rPr lang="en-US" altLang="ko-KR"/>
              <a:pPr/>
              <a:t>31</a:t>
            </a:fld>
            <a:endParaRPr lang="en-US" altLang="ko-KR"/>
          </a:p>
        </p:txBody>
      </p:sp>
      <p:sp>
        <p:nvSpPr>
          <p:cNvPr id="467970" name="Rectangle 2">
            <a:extLst>
              <a:ext uri="{FF2B5EF4-FFF2-40B4-BE49-F238E27FC236}">
                <a16:creationId xmlns:a16="http://schemas.microsoft.com/office/drawing/2014/main" id="{80C8CDC0-C3DA-4522-9BA7-4223C469713F}"/>
              </a:ext>
            </a:extLst>
          </p:cNvPr>
          <p:cNvSpPr>
            <a:spLocks noGrp="1" noChangeArrowheads="1"/>
          </p:cNvSpPr>
          <p:nvPr>
            <p:ph type="title"/>
          </p:nvPr>
        </p:nvSpPr>
        <p:spPr/>
        <p:txBody>
          <a:bodyPr/>
          <a:lstStyle/>
          <a:p>
            <a:r>
              <a:rPr lang="zh-CN" altLang="en-US"/>
              <a:t>整型数据的输入</a:t>
            </a:r>
            <a:r>
              <a:rPr lang="en-US" altLang="zh-CN"/>
              <a:t>(*)</a:t>
            </a:r>
          </a:p>
        </p:txBody>
      </p:sp>
      <p:sp>
        <p:nvSpPr>
          <p:cNvPr id="467972" name="Rectangle 4">
            <a:extLst>
              <a:ext uri="{FF2B5EF4-FFF2-40B4-BE49-F238E27FC236}">
                <a16:creationId xmlns:a16="http://schemas.microsoft.com/office/drawing/2014/main" id="{5D4C6C0E-D845-4678-87B5-A3E443B4B7FA}"/>
              </a:ext>
            </a:extLst>
          </p:cNvPr>
          <p:cNvSpPr>
            <a:spLocks noChangeArrowheads="1"/>
          </p:cNvSpPr>
          <p:nvPr/>
        </p:nvSpPr>
        <p:spPr bwMode="auto">
          <a:xfrm>
            <a:off x="272480" y="929277"/>
            <a:ext cx="9256132" cy="3212611"/>
          </a:xfrm>
          <a:prstGeom prst="rect">
            <a:avLst/>
          </a:prstGeom>
          <a:noFill/>
          <a:ln w="19050">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lnSpc>
                <a:spcPts val="3500"/>
              </a:lnSpc>
            </a:pPr>
            <a:r>
              <a:rPr lang="en-US" altLang="zh-CN" sz="2600" dirty="0">
                <a:latin typeface="Adobe 黑体 Std R" panose="020B0400000000000000" pitchFamily="34" charset="-122"/>
                <a:ea typeface="Adobe 黑体 Std R" panose="020B0400000000000000" pitchFamily="34" charset="-122"/>
              </a:rPr>
              <a:t>【</a:t>
            </a:r>
            <a:r>
              <a:rPr lang="zh-CN" altLang="en-US" sz="2600" dirty="0">
                <a:latin typeface="Adobe 黑体 Std R" panose="020B0400000000000000" pitchFamily="34" charset="-122"/>
                <a:ea typeface="Adobe 黑体 Std R" panose="020B0400000000000000" pitchFamily="34" charset="-122"/>
              </a:rPr>
              <a:t>例</a:t>
            </a:r>
            <a:r>
              <a:rPr lang="en-US" altLang="zh-CN" sz="2600" dirty="0">
                <a:latin typeface="Adobe 黑体 Std R" panose="020B0400000000000000" pitchFamily="34" charset="-122"/>
                <a:ea typeface="Adobe 黑体 Std R" panose="020B0400000000000000" pitchFamily="34" charset="-122"/>
              </a:rPr>
              <a:t>3. 9】</a:t>
            </a:r>
            <a:r>
              <a:rPr lang="zh-CN" altLang="en-US" sz="2600" dirty="0">
                <a:latin typeface="Adobe 黑体 Std R" panose="020B0400000000000000" pitchFamily="34" charset="-122"/>
                <a:ea typeface="Adobe 黑体 Std R" panose="020B0400000000000000" pitchFamily="34" charset="-122"/>
              </a:rPr>
              <a:t>采用包含普通字符的格式向整型变量输入数据。</a:t>
            </a:r>
          </a:p>
          <a:p>
            <a:pPr>
              <a:lnSpc>
                <a:spcPts val="3500"/>
              </a:lnSpc>
            </a:pPr>
            <a:r>
              <a:rPr lang="en-US" altLang="zh-CN" sz="2600" dirty="0">
                <a:latin typeface="Adobe 黑体 Std R" panose="020B0400000000000000" pitchFamily="34" charset="-122"/>
                <a:ea typeface="Adobe 黑体 Std R" panose="020B0400000000000000" pitchFamily="34" charset="-122"/>
              </a:rPr>
              <a:t>#include&lt;</a:t>
            </a:r>
            <a:r>
              <a:rPr lang="en-US" altLang="zh-CN" sz="2600" dirty="0" err="1">
                <a:latin typeface="Adobe 黑体 Std R" panose="020B0400000000000000" pitchFamily="34" charset="-122"/>
                <a:ea typeface="Adobe 黑体 Std R" panose="020B0400000000000000" pitchFamily="34" charset="-122"/>
              </a:rPr>
              <a:t>stdio.h</a:t>
            </a:r>
            <a:r>
              <a:rPr lang="en-US" altLang="zh-CN" sz="2600" dirty="0">
                <a:latin typeface="Adobe 黑体 Std R" panose="020B0400000000000000" pitchFamily="34" charset="-122"/>
                <a:ea typeface="Adobe 黑体 Std R" panose="020B0400000000000000" pitchFamily="34" charset="-122"/>
              </a:rPr>
              <a:t>&gt;</a:t>
            </a:r>
          </a:p>
          <a:p>
            <a:pPr>
              <a:lnSpc>
                <a:spcPts val="3500"/>
              </a:lnSpc>
            </a:pPr>
            <a:r>
              <a:rPr lang="en-US" altLang="zh-CN" sz="2600" dirty="0">
                <a:latin typeface="Adobe 黑体 Std R" panose="020B0400000000000000" pitchFamily="34" charset="-122"/>
                <a:ea typeface="Adobe 黑体 Std R" panose="020B0400000000000000" pitchFamily="34" charset="-122"/>
              </a:rPr>
              <a:t>void main()</a:t>
            </a:r>
          </a:p>
          <a:p>
            <a:pPr>
              <a:lnSpc>
                <a:spcPts val="3500"/>
              </a:lnSpc>
            </a:pPr>
            <a:r>
              <a:rPr lang="en-US" altLang="zh-CN" sz="2600" dirty="0">
                <a:latin typeface="Adobe 黑体 Std R" panose="020B0400000000000000" pitchFamily="34" charset="-122"/>
                <a:ea typeface="Adobe 黑体 Std R" panose="020B0400000000000000" pitchFamily="34" charset="-122"/>
              </a:rPr>
              <a:t>{	</a:t>
            </a:r>
            <a:r>
              <a:rPr lang="en-US" altLang="zh-CN" sz="2600" dirty="0" err="1">
                <a:latin typeface="Adobe 黑体 Std R" panose="020B0400000000000000" pitchFamily="34" charset="-122"/>
                <a:ea typeface="Adobe 黑体 Std R" panose="020B0400000000000000" pitchFamily="34" charset="-122"/>
              </a:rPr>
              <a:t>int</a:t>
            </a:r>
            <a:r>
              <a:rPr lang="en-US" altLang="zh-CN" sz="2600" dirty="0">
                <a:latin typeface="Adobe 黑体 Std R" panose="020B0400000000000000" pitchFamily="34" charset="-122"/>
                <a:ea typeface="Adobe 黑体 Std R" panose="020B0400000000000000" pitchFamily="34" charset="-122"/>
              </a:rPr>
              <a:t> </a:t>
            </a:r>
            <a:r>
              <a:rPr lang="en-US" altLang="zh-CN" sz="2600" dirty="0" err="1">
                <a:latin typeface="Adobe 黑体 Std R" panose="020B0400000000000000" pitchFamily="34" charset="-122"/>
                <a:ea typeface="Adobe 黑体 Std R" panose="020B0400000000000000" pitchFamily="34" charset="-122"/>
              </a:rPr>
              <a:t>a,b,c</a:t>
            </a:r>
            <a:r>
              <a:rPr lang="en-US" altLang="zh-CN" sz="2600" dirty="0">
                <a:latin typeface="Adobe 黑体 Std R" panose="020B0400000000000000" pitchFamily="34" charset="-122"/>
                <a:ea typeface="Adobe 黑体 Std R" panose="020B0400000000000000" pitchFamily="34" charset="-122"/>
              </a:rPr>
              <a:t>;</a:t>
            </a:r>
          </a:p>
          <a:p>
            <a:pPr>
              <a:lnSpc>
                <a:spcPts val="3500"/>
              </a:lnSpc>
            </a:pPr>
            <a:r>
              <a:rPr lang="en-US" altLang="zh-CN" sz="2600" dirty="0">
                <a:latin typeface="Adobe 黑体 Std R" panose="020B0400000000000000" pitchFamily="34" charset="-122"/>
                <a:ea typeface="Adobe 黑体 Std R" panose="020B0400000000000000" pitchFamily="34" charset="-122"/>
              </a:rPr>
              <a:t>	</a:t>
            </a:r>
            <a:r>
              <a:rPr lang="en-US" altLang="zh-CN" sz="2600" dirty="0" err="1">
                <a:latin typeface="Adobe 黑体 Std R" panose="020B0400000000000000" pitchFamily="34" charset="-122"/>
                <a:ea typeface="Adobe 黑体 Std R" panose="020B0400000000000000" pitchFamily="34" charset="-122"/>
              </a:rPr>
              <a:t>scanf</a:t>
            </a:r>
            <a:r>
              <a:rPr lang="en-US" altLang="zh-CN" sz="2600" dirty="0">
                <a:latin typeface="Adobe 黑体 Std R" panose="020B0400000000000000" pitchFamily="34" charset="-122"/>
                <a:ea typeface="Adobe 黑体 Std R" panose="020B0400000000000000" pitchFamily="34" charset="-122"/>
              </a:rPr>
              <a:t>("a=%</a:t>
            </a:r>
            <a:r>
              <a:rPr lang="en-US" altLang="zh-CN" sz="2600" dirty="0" err="1">
                <a:latin typeface="Adobe 黑体 Std R" panose="020B0400000000000000" pitchFamily="34" charset="-122"/>
                <a:ea typeface="Adobe 黑体 Std R" panose="020B0400000000000000" pitchFamily="34" charset="-122"/>
              </a:rPr>
              <a:t>d,b</a:t>
            </a:r>
            <a:r>
              <a:rPr lang="en-US" altLang="zh-CN" sz="2600" dirty="0">
                <a:latin typeface="Adobe 黑体 Std R" panose="020B0400000000000000" pitchFamily="34" charset="-122"/>
                <a:ea typeface="Adobe 黑体 Std R" panose="020B0400000000000000" pitchFamily="34" charset="-122"/>
              </a:rPr>
              <a:t>=%</a:t>
            </a:r>
            <a:r>
              <a:rPr lang="en-US" altLang="zh-CN" sz="2600" dirty="0" err="1">
                <a:latin typeface="Adobe 黑体 Std R" panose="020B0400000000000000" pitchFamily="34" charset="-122"/>
                <a:ea typeface="Adobe 黑体 Std R" panose="020B0400000000000000" pitchFamily="34" charset="-122"/>
              </a:rPr>
              <a:t>d,c</a:t>
            </a:r>
            <a:r>
              <a:rPr lang="en-US" altLang="zh-CN" sz="2600" dirty="0">
                <a:latin typeface="Adobe 黑体 Std R" panose="020B0400000000000000" pitchFamily="34" charset="-122"/>
                <a:ea typeface="Adobe 黑体 Std R" panose="020B0400000000000000" pitchFamily="34" charset="-122"/>
              </a:rPr>
              <a:t>=%</a:t>
            </a:r>
            <a:r>
              <a:rPr lang="en-US" altLang="zh-CN" sz="2600" dirty="0" err="1">
                <a:latin typeface="Adobe 黑体 Std R" panose="020B0400000000000000" pitchFamily="34" charset="-122"/>
                <a:ea typeface="Adobe 黑体 Std R" panose="020B0400000000000000" pitchFamily="34" charset="-122"/>
              </a:rPr>
              <a:t>d",&amp;a,&amp;b,&amp;c</a:t>
            </a:r>
            <a:r>
              <a:rPr lang="en-US" altLang="zh-CN" sz="2600" dirty="0">
                <a:latin typeface="Adobe 黑体 Std R" panose="020B0400000000000000" pitchFamily="34" charset="-122"/>
                <a:ea typeface="Adobe 黑体 Std R" panose="020B0400000000000000" pitchFamily="34" charset="-122"/>
              </a:rPr>
              <a:t>);//</a:t>
            </a:r>
            <a:r>
              <a:rPr lang="zh-CN" altLang="en-US" sz="2600" dirty="0">
                <a:latin typeface="Adobe 黑体 Std R" panose="020B0400000000000000" pitchFamily="34" charset="-122"/>
                <a:ea typeface="Adobe 黑体 Std R" panose="020B0400000000000000" pitchFamily="34" charset="-122"/>
              </a:rPr>
              <a:t>输入三个变量</a:t>
            </a:r>
          </a:p>
          <a:p>
            <a:pPr>
              <a:lnSpc>
                <a:spcPts val="3500"/>
              </a:lnSpc>
            </a:pPr>
            <a:r>
              <a:rPr lang="zh-CN" altLang="en-US" sz="2600" dirty="0">
                <a:latin typeface="Adobe 黑体 Std R" panose="020B0400000000000000" pitchFamily="34" charset="-122"/>
                <a:ea typeface="Adobe 黑体 Std R" panose="020B0400000000000000" pitchFamily="34" charset="-122"/>
              </a:rPr>
              <a:t>	</a:t>
            </a:r>
            <a:r>
              <a:rPr lang="en-US" altLang="zh-CN" sz="2600" dirty="0" err="1">
                <a:latin typeface="Adobe 黑体 Std R" panose="020B0400000000000000" pitchFamily="34" charset="-122"/>
                <a:ea typeface="Adobe 黑体 Std R" panose="020B0400000000000000" pitchFamily="34" charset="-122"/>
              </a:rPr>
              <a:t>printf</a:t>
            </a:r>
            <a:r>
              <a:rPr lang="en-US" altLang="zh-CN" sz="2600" dirty="0">
                <a:latin typeface="Adobe 黑体 Std R" panose="020B0400000000000000" pitchFamily="34" charset="-122"/>
                <a:ea typeface="Adobe 黑体 Std R" panose="020B0400000000000000" pitchFamily="34" charset="-122"/>
              </a:rPr>
              <a:t>("%d %d %d\n",</a:t>
            </a:r>
            <a:r>
              <a:rPr lang="en-US" altLang="zh-CN" sz="2600" dirty="0" err="1">
                <a:latin typeface="Adobe 黑体 Std R" panose="020B0400000000000000" pitchFamily="34" charset="-122"/>
                <a:ea typeface="Adobe 黑体 Std R" panose="020B0400000000000000" pitchFamily="34" charset="-122"/>
              </a:rPr>
              <a:t>a,b,c</a:t>
            </a:r>
            <a:r>
              <a:rPr lang="en-US" altLang="zh-CN" sz="2600" dirty="0">
                <a:latin typeface="Adobe 黑体 Std R" panose="020B0400000000000000" pitchFamily="34" charset="-122"/>
                <a:ea typeface="Adobe 黑体 Std R" panose="020B0400000000000000" pitchFamily="34" charset="-122"/>
              </a:rPr>
              <a:t>); //</a:t>
            </a:r>
            <a:r>
              <a:rPr lang="zh-CN" altLang="en-US" sz="2600" dirty="0">
                <a:latin typeface="Adobe 黑体 Std R" panose="020B0400000000000000" pitchFamily="34" charset="-122"/>
                <a:ea typeface="Adobe 黑体 Std R" panose="020B0400000000000000" pitchFamily="34" charset="-122"/>
              </a:rPr>
              <a:t>输出三个变量</a:t>
            </a:r>
          </a:p>
          <a:p>
            <a:pPr>
              <a:lnSpc>
                <a:spcPts val="3500"/>
              </a:lnSpc>
            </a:pPr>
            <a:r>
              <a:rPr lang="en-US" altLang="zh-CN" sz="2600" dirty="0">
                <a:latin typeface="Adobe 黑体 Std R" panose="020B0400000000000000" pitchFamily="34" charset="-122"/>
                <a:ea typeface="Adobe 黑体 Std R" panose="020B0400000000000000" pitchFamily="34" charset="-122"/>
              </a:rPr>
              <a:t>} </a:t>
            </a:r>
          </a:p>
        </p:txBody>
      </p:sp>
      <p:pic>
        <p:nvPicPr>
          <p:cNvPr id="467973" name="Picture 5">
            <a:extLst>
              <a:ext uri="{FF2B5EF4-FFF2-40B4-BE49-F238E27FC236}">
                <a16:creationId xmlns:a16="http://schemas.microsoft.com/office/drawing/2014/main" id="{390E1A9F-93F9-4555-80FC-E69F931FF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87" y="4534744"/>
            <a:ext cx="35702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7974" name="Picture 6">
            <a:extLst>
              <a:ext uri="{FF2B5EF4-FFF2-40B4-BE49-F238E27FC236}">
                <a16:creationId xmlns:a16="http://schemas.microsoft.com/office/drawing/2014/main" id="{5B06B89D-B119-4757-8E1B-D6BF850AA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787" y="4534744"/>
            <a:ext cx="48228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899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4">
            <a:extLst>
              <a:ext uri="{FF2B5EF4-FFF2-40B4-BE49-F238E27FC236}">
                <a16:creationId xmlns:a16="http://schemas.microsoft.com/office/drawing/2014/main" id="{9628DAA8-8D54-40AD-AC52-CC545766E8B3}"/>
              </a:ext>
            </a:extLst>
          </p:cNvPr>
          <p:cNvSpPr>
            <a:spLocks noGrp="1"/>
          </p:cNvSpPr>
          <p:nvPr>
            <p:ph type="ftr" sz="quarter" idx="10"/>
          </p:nvPr>
        </p:nvSpPr>
        <p:spPr/>
        <p:txBody>
          <a:bodyPr/>
          <a:lstStyle/>
          <a:p>
            <a:fld id="{A0902A76-4EA8-4C15-831A-598CBBF1FD75}" type="slidenum">
              <a:rPr lang="en-US" altLang="ko-KR"/>
              <a:pPr/>
              <a:t>32</a:t>
            </a:fld>
            <a:endParaRPr lang="en-US" altLang="ko-KR"/>
          </a:p>
        </p:txBody>
      </p:sp>
      <p:sp>
        <p:nvSpPr>
          <p:cNvPr id="462850" name="Rectangle 2">
            <a:extLst>
              <a:ext uri="{FF2B5EF4-FFF2-40B4-BE49-F238E27FC236}">
                <a16:creationId xmlns:a16="http://schemas.microsoft.com/office/drawing/2014/main" id="{AA513413-7EF4-4CAD-B9CF-6AEEBA75A6EC}"/>
              </a:ext>
            </a:extLst>
          </p:cNvPr>
          <p:cNvSpPr>
            <a:spLocks noGrp="1" noChangeArrowheads="1"/>
          </p:cNvSpPr>
          <p:nvPr>
            <p:ph type="title"/>
          </p:nvPr>
        </p:nvSpPr>
        <p:spPr>
          <a:xfrm>
            <a:off x="200472" y="116632"/>
            <a:ext cx="8348092" cy="806526"/>
          </a:xfrm>
        </p:spPr>
        <p:txBody>
          <a:bodyPr/>
          <a:lstStyle/>
          <a:p>
            <a:r>
              <a:rPr lang="zh-CN" altLang="en-US" sz="4000" dirty="0"/>
              <a:t>整型数据的格式说明符</a:t>
            </a:r>
            <a:r>
              <a:rPr lang="en-US" altLang="zh-CN" sz="4000" dirty="0"/>
              <a:t>(*)</a:t>
            </a:r>
          </a:p>
        </p:txBody>
      </p:sp>
      <p:graphicFrame>
        <p:nvGraphicFramePr>
          <p:cNvPr id="462961" name="Group 113">
            <a:extLst>
              <a:ext uri="{FF2B5EF4-FFF2-40B4-BE49-F238E27FC236}">
                <a16:creationId xmlns:a16="http://schemas.microsoft.com/office/drawing/2014/main" id="{3ADF453C-64CE-497B-962C-D41D25834821}"/>
              </a:ext>
            </a:extLst>
          </p:cNvPr>
          <p:cNvGraphicFramePr>
            <a:graphicFrameLocks noGrp="1"/>
          </p:cNvGraphicFramePr>
          <p:nvPr>
            <p:ph sz="half" idx="2"/>
            <p:extLst>
              <p:ext uri="{D42A27DB-BD31-4B8C-83A1-F6EECF244321}">
                <p14:modId xmlns:p14="http://schemas.microsoft.com/office/powerpoint/2010/main" val="590232689"/>
              </p:ext>
            </p:extLst>
          </p:nvPr>
        </p:nvGraphicFramePr>
        <p:xfrm>
          <a:off x="704528" y="1340768"/>
          <a:ext cx="8280919" cy="4680522"/>
        </p:xfrm>
        <a:graphic>
          <a:graphicData uri="http://schemas.openxmlformats.org/drawingml/2006/table">
            <a:tbl>
              <a:tblPr/>
              <a:tblGrid>
                <a:gridCol w="3077864">
                  <a:extLst>
                    <a:ext uri="{9D8B030D-6E8A-4147-A177-3AD203B41FA5}">
                      <a16:colId xmlns:a16="http://schemas.microsoft.com/office/drawing/2014/main" val="816869070"/>
                    </a:ext>
                  </a:extLst>
                </a:gridCol>
                <a:gridCol w="5203055">
                  <a:extLst>
                    <a:ext uri="{9D8B030D-6E8A-4147-A177-3AD203B41FA5}">
                      <a16:colId xmlns:a16="http://schemas.microsoft.com/office/drawing/2014/main" val="2314146309"/>
                    </a:ext>
                  </a:extLst>
                </a:gridCol>
              </a:tblGrid>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格式说明符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格式</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14522283"/>
                  </a:ext>
                </a:extLst>
              </a:tr>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%d</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或者</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%i</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有符号十进制整型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30055566"/>
                  </a:ext>
                </a:extLst>
              </a:tr>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%ld</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或</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%Ld</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有符号十进制长整型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31440711"/>
                  </a:ext>
                </a:extLst>
              </a:tr>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%hd</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或</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%Hd</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有符号十进制短整型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72560168"/>
                  </a:ext>
                </a:extLst>
              </a:tr>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%ud</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无符号十进制整型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9144014"/>
                  </a:ext>
                </a:extLst>
              </a:tr>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%uld</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或</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%uLd</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无符号十进制长整型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82029095"/>
                  </a:ext>
                </a:extLst>
              </a:tr>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%uhd</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或</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%uHd</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无符号十进制短整型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88843286"/>
                  </a:ext>
                </a:extLst>
              </a:tr>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%o</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八进制整型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85947562"/>
                  </a:ext>
                </a:extLst>
              </a:tr>
              <a:tr h="5200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%lx</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或者</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%Lx</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十六进制长整型</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33334333"/>
                  </a:ext>
                </a:extLst>
              </a:tr>
            </a:tbl>
          </a:graphicData>
        </a:graphic>
      </p:graphicFrame>
    </p:spTree>
    <p:extLst>
      <p:ext uri="{BB962C8B-B14F-4D97-AF65-F5344CB8AC3E}">
        <p14:creationId xmlns:p14="http://schemas.microsoft.com/office/powerpoint/2010/main" val="30741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页脚占位符 4">
            <a:extLst>
              <a:ext uri="{FF2B5EF4-FFF2-40B4-BE49-F238E27FC236}">
                <a16:creationId xmlns:a16="http://schemas.microsoft.com/office/drawing/2014/main" id="{88AB84BA-3E52-4481-859F-F2973A6144D5}"/>
              </a:ext>
            </a:extLst>
          </p:cNvPr>
          <p:cNvSpPr>
            <a:spLocks noGrp="1"/>
          </p:cNvSpPr>
          <p:nvPr>
            <p:ph type="ftr" sz="quarter" idx="10"/>
          </p:nvPr>
        </p:nvSpPr>
        <p:spPr/>
        <p:txBody>
          <a:bodyPr/>
          <a:lstStyle/>
          <a:p>
            <a:fld id="{D68CA34C-4469-45CB-A0BD-5A386C1CF01F}" type="slidenum">
              <a:rPr lang="en-US" altLang="ko-KR"/>
              <a:pPr/>
              <a:t>33</a:t>
            </a:fld>
            <a:endParaRPr lang="en-US" altLang="ko-KR"/>
          </a:p>
        </p:txBody>
      </p:sp>
      <p:sp>
        <p:nvSpPr>
          <p:cNvPr id="465922" name="Rectangle 2">
            <a:extLst>
              <a:ext uri="{FF2B5EF4-FFF2-40B4-BE49-F238E27FC236}">
                <a16:creationId xmlns:a16="http://schemas.microsoft.com/office/drawing/2014/main" id="{4FCC2004-8449-4834-AF97-9DC7CBDED52C}"/>
              </a:ext>
            </a:extLst>
          </p:cNvPr>
          <p:cNvSpPr>
            <a:spLocks noGrp="1" noChangeArrowheads="1"/>
          </p:cNvSpPr>
          <p:nvPr>
            <p:ph type="title"/>
          </p:nvPr>
        </p:nvSpPr>
        <p:spPr>
          <a:xfrm>
            <a:off x="200472" y="188640"/>
            <a:ext cx="8420100" cy="665212"/>
          </a:xfrm>
        </p:spPr>
        <p:txBody>
          <a:bodyPr/>
          <a:lstStyle/>
          <a:p>
            <a:r>
              <a:rPr lang="en-US" altLang="zh-CN" sz="4000" dirty="0" err="1"/>
              <a:t>scanf</a:t>
            </a:r>
            <a:r>
              <a:rPr lang="zh-CN" altLang="en-US" sz="4000" dirty="0"/>
              <a:t>的格式说明符的完整形式</a:t>
            </a:r>
            <a:r>
              <a:rPr lang="en-US" altLang="zh-CN" sz="4000" dirty="0"/>
              <a:t>(*) </a:t>
            </a:r>
          </a:p>
        </p:txBody>
      </p:sp>
      <p:sp>
        <p:nvSpPr>
          <p:cNvPr id="465923" name="Rectangle 3">
            <a:extLst>
              <a:ext uri="{FF2B5EF4-FFF2-40B4-BE49-F238E27FC236}">
                <a16:creationId xmlns:a16="http://schemas.microsoft.com/office/drawing/2014/main" id="{2549F172-9C37-491F-B9B5-92DE0631E5CE}"/>
              </a:ext>
            </a:extLst>
          </p:cNvPr>
          <p:cNvSpPr>
            <a:spLocks noGrp="1" noChangeArrowheads="1"/>
          </p:cNvSpPr>
          <p:nvPr>
            <p:ph type="body" sz="half" idx="1"/>
          </p:nvPr>
        </p:nvSpPr>
        <p:spPr>
          <a:xfrm>
            <a:off x="560512" y="1196752"/>
            <a:ext cx="8785101" cy="4899248"/>
          </a:xfrm>
        </p:spPr>
        <p:txBody>
          <a:bodyPr/>
          <a:lstStyle/>
          <a:p>
            <a:pPr>
              <a:buFontTx/>
              <a:buNone/>
            </a:pPr>
            <a:r>
              <a:rPr lang="en-US" altLang="zh-CN" sz="2800" dirty="0">
                <a:solidFill>
                  <a:srgbClr val="FF0000"/>
                </a:solidFill>
                <a:effectLst/>
              </a:rPr>
              <a:t>%   *   m  l</a:t>
            </a:r>
            <a:r>
              <a:rPr lang="zh-CN" altLang="en-US" sz="2800" dirty="0">
                <a:solidFill>
                  <a:srgbClr val="FF0000"/>
                </a:solidFill>
                <a:effectLst/>
              </a:rPr>
              <a:t>或</a:t>
            </a:r>
            <a:r>
              <a:rPr lang="en-US" altLang="zh-CN" sz="2800" dirty="0">
                <a:solidFill>
                  <a:srgbClr val="FF0000"/>
                </a:solidFill>
                <a:effectLst/>
              </a:rPr>
              <a:t>h   </a:t>
            </a:r>
            <a:r>
              <a:rPr lang="zh-CN" altLang="en-US" sz="2800" dirty="0">
                <a:solidFill>
                  <a:srgbClr val="FF0000"/>
                </a:solidFill>
                <a:effectLst/>
              </a:rPr>
              <a:t>格式字符</a:t>
            </a:r>
            <a:endParaRPr lang="zh-CN" altLang="en-US" sz="2000" dirty="0">
              <a:solidFill>
                <a:srgbClr val="FF0000"/>
              </a:solidFill>
              <a:effectLst/>
            </a:endParaRPr>
          </a:p>
          <a:p>
            <a:endParaRPr lang="en-US" altLang="zh-CN" sz="2000" dirty="0">
              <a:solidFill>
                <a:srgbClr val="FF0000"/>
              </a:solidFill>
            </a:endParaRPr>
          </a:p>
        </p:txBody>
      </p:sp>
      <p:graphicFrame>
        <p:nvGraphicFramePr>
          <p:cNvPr id="466002" name="Group 82">
            <a:extLst>
              <a:ext uri="{FF2B5EF4-FFF2-40B4-BE49-F238E27FC236}">
                <a16:creationId xmlns:a16="http://schemas.microsoft.com/office/drawing/2014/main" id="{422A6313-787C-46CD-9D0E-41152C0204D4}"/>
              </a:ext>
            </a:extLst>
          </p:cNvPr>
          <p:cNvGraphicFramePr>
            <a:graphicFrameLocks noGrp="1"/>
          </p:cNvGraphicFramePr>
          <p:nvPr>
            <p:ph sz="half" idx="2"/>
            <p:extLst>
              <p:ext uri="{D42A27DB-BD31-4B8C-83A1-F6EECF244321}">
                <p14:modId xmlns:p14="http://schemas.microsoft.com/office/powerpoint/2010/main" val="1056489082"/>
              </p:ext>
            </p:extLst>
          </p:nvPr>
        </p:nvGraphicFramePr>
        <p:xfrm>
          <a:off x="560387" y="1988841"/>
          <a:ext cx="8785101" cy="3960439"/>
        </p:xfrm>
        <a:graphic>
          <a:graphicData uri="http://schemas.openxmlformats.org/drawingml/2006/table">
            <a:tbl>
              <a:tblPr/>
              <a:tblGrid>
                <a:gridCol w="1606094">
                  <a:extLst>
                    <a:ext uri="{9D8B030D-6E8A-4147-A177-3AD203B41FA5}">
                      <a16:colId xmlns:a16="http://schemas.microsoft.com/office/drawing/2014/main" val="277275011"/>
                    </a:ext>
                  </a:extLst>
                </a:gridCol>
                <a:gridCol w="7179007">
                  <a:extLst>
                    <a:ext uri="{9D8B030D-6E8A-4147-A177-3AD203B41FA5}">
                      <a16:colId xmlns:a16="http://schemas.microsoft.com/office/drawing/2014/main" val="2434369246"/>
                    </a:ext>
                  </a:extLst>
                </a:gridCol>
              </a:tblGrid>
              <a:tr h="50953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符号</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含义</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56788141"/>
                  </a:ext>
                </a:extLst>
              </a:tr>
              <a:tr h="47033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格式说明符的起始符号。</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86136320"/>
                  </a:ext>
                </a:extLst>
              </a:tr>
              <a:tr h="507749">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赋值抑制符，按照格式读入数据后不赋值给任何变量，虚读。</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76480974"/>
                  </a:ext>
                </a:extLst>
              </a:tr>
              <a:tr h="507749">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m</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为域宽说明符，用于指定输入数据的宽度</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15281245"/>
                  </a:ext>
                </a:extLst>
              </a:tr>
              <a:tr h="823087">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l</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或</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h</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长度修正说明符，在整型与实型中可以使用，加</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l</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（长整型及双精度型），加</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h(</a:t>
                      </a: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短整型</a:t>
                      </a:r>
                      <a:r>
                        <a:rPr kumimoji="1" lang="en-US" altLang="zh-CN"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05675344"/>
                  </a:ext>
                </a:extLst>
              </a:tr>
              <a:tr h="1141989">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格式符号</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215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215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d</a:t>
                      </a: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：十进制整数，</a:t>
                      </a:r>
                      <a:r>
                        <a:rPr kumimoji="1" lang="en-US" altLang="zh-CN"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o</a:t>
                      </a: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：八进制整数，</a:t>
                      </a:r>
                      <a:r>
                        <a:rPr kumimoji="1" lang="en-US" altLang="zh-CN"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x</a:t>
                      </a: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：十六进制整数。</a:t>
                      </a:r>
                    </a:p>
                    <a:p>
                      <a:pPr marL="342900" marR="0" lvl="0" indent="-2159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f</a:t>
                      </a: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：浮点型实数，</a:t>
                      </a:r>
                      <a:r>
                        <a:rPr kumimoji="1" lang="en-US" altLang="zh-CN"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e</a:t>
                      </a: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：指数型实数。</a:t>
                      </a:r>
                    </a:p>
                    <a:p>
                      <a:pPr marL="342900" marR="0" lvl="0" indent="-2159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c</a:t>
                      </a: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：字符型数据。</a:t>
                      </a:r>
                      <a:endParaRPr kumimoji="1" lang="zh-CN" altLang="en-US" sz="2000" b="1" i="0" u="none" strike="noStrike" cap="none" normalizeH="0" baseline="0" dirty="0">
                        <a:ln>
                          <a:noFill/>
                        </a:ln>
                        <a:solidFill>
                          <a:schemeClr val="tx1"/>
                        </a:solidFill>
                        <a:effectLst/>
                        <a:latin typeface="+mn-lt"/>
                        <a:ea typeface="黑体" panose="02010609060101010101" pitchFamily="49"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06663128"/>
                  </a:ext>
                </a:extLst>
              </a:tr>
            </a:tbl>
          </a:graphicData>
        </a:graphic>
      </p:graphicFrame>
    </p:spTree>
    <p:extLst>
      <p:ext uri="{BB962C8B-B14F-4D97-AF65-F5344CB8AC3E}">
        <p14:creationId xmlns:p14="http://schemas.microsoft.com/office/powerpoint/2010/main" val="22050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9F4FDAB9-9786-42C7-BD2A-F314C0FB803A}"/>
              </a:ext>
            </a:extLst>
          </p:cNvPr>
          <p:cNvSpPr>
            <a:spLocks noGrp="1"/>
          </p:cNvSpPr>
          <p:nvPr>
            <p:ph type="ftr" sz="quarter" idx="10"/>
          </p:nvPr>
        </p:nvSpPr>
        <p:spPr>
          <a:xfrm>
            <a:off x="3136900" y="6439619"/>
            <a:ext cx="3136900" cy="304800"/>
          </a:xfrm>
        </p:spPr>
        <p:txBody>
          <a:bodyPr/>
          <a:lstStyle/>
          <a:p>
            <a:fld id="{79636005-D18C-4304-8D28-8F3DEC9E9F75}" type="slidenum">
              <a:rPr lang="en-US" altLang="ko-KR"/>
              <a:pPr/>
              <a:t>34</a:t>
            </a:fld>
            <a:endParaRPr lang="en-US" altLang="ko-KR"/>
          </a:p>
        </p:txBody>
      </p:sp>
      <p:sp>
        <p:nvSpPr>
          <p:cNvPr id="470018" name="Rectangle 2">
            <a:extLst>
              <a:ext uri="{FF2B5EF4-FFF2-40B4-BE49-F238E27FC236}">
                <a16:creationId xmlns:a16="http://schemas.microsoft.com/office/drawing/2014/main" id="{D85B3B8D-CF5D-44C3-AD3D-B7C8C2AAD602}"/>
              </a:ext>
            </a:extLst>
          </p:cNvPr>
          <p:cNvSpPr>
            <a:spLocks noGrp="1" noChangeArrowheads="1"/>
          </p:cNvSpPr>
          <p:nvPr>
            <p:ph type="title"/>
          </p:nvPr>
        </p:nvSpPr>
        <p:spPr/>
        <p:txBody>
          <a:bodyPr/>
          <a:lstStyle/>
          <a:p>
            <a:r>
              <a:rPr lang="zh-CN" altLang="en-US"/>
              <a:t>整型数据的输入</a:t>
            </a:r>
            <a:r>
              <a:rPr lang="en-US" altLang="zh-CN"/>
              <a:t>(*)</a:t>
            </a:r>
          </a:p>
        </p:txBody>
      </p:sp>
      <p:sp>
        <p:nvSpPr>
          <p:cNvPr id="470020" name="Rectangle 4">
            <a:extLst>
              <a:ext uri="{FF2B5EF4-FFF2-40B4-BE49-F238E27FC236}">
                <a16:creationId xmlns:a16="http://schemas.microsoft.com/office/drawing/2014/main" id="{95C9608B-42D6-40D3-BE35-9C2209583976}"/>
              </a:ext>
            </a:extLst>
          </p:cNvPr>
          <p:cNvSpPr>
            <a:spLocks noChangeArrowheads="1"/>
          </p:cNvSpPr>
          <p:nvPr/>
        </p:nvSpPr>
        <p:spPr bwMode="auto">
          <a:xfrm>
            <a:off x="308484" y="1304858"/>
            <a:ext cx="9325036" cy="4572414"/>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lnSpc>
                <a:spcPts val="3700"/>
              </a:lnSpc>
            </a:pPr>
            <a:r>
              <a:rPr lang="en-US" altLang="zh-CN" dirty="0">
                <a:latin typeface="+mn-lt"/>
                <a:ea typeface="黑体" panose="02010609060101010101" pitchFamily="49" charset="-122"/>
              </a:rPr>
              <a:t>【</a:t>
            </a:r>
            <a:r>
              <a:rPr lang="zh-CN" altLang="en-US" dirty="0">
                <a:latin typeface="+mn-lt"/>
                <a:ea typeface="黑体" panose="02010609060101010101" pitchFamily="49" charset="-122"/>
              </a:rPr>
              <a:t>例</a:t>
            </a:r>
            <a:r>
              <a:rPr lang="en-US" altLang="zh-CN" dirty="0">
                <a:latin typeface="+mn-lt"/>
                <a:ea typeface="黑体" panose="02010609060101010101" pitchFamily="49" charset="-122"/>
              </a:rPr>
              <a:t>3. 10】</a:t>
            </a:r>
            <a:r>
              <a:rPr lang="zh-CN" altLang="en-US" dirty="0">
                <a:latin typeface="+mn-lt"/>
                <a:ea typeface="黑体" panose="02010609060101010101" pitchFamily="49" charset="-122"/>
              </a:rPr>
              <a:t>向</a:t>
            </a:r>
            <a:r>
              <a:rPr lang="en-US" altLang="zh-CN" dirty="0">
                <a:latin typeface="+mn-lt"/>
                <a:ea typeface="黑体" panose="02010609060101010101" pitchFamily="49" charset="-122"/>
              </a:rPr>
              <a:t>short</a:t>
            </a:r>
            <a:r>
              <a:rPr lang="zh-CN" altLang="en-US" dirty="0">
                <a:latin typeface="+mn-lt"/>
                <a:ea typeface="黑体" panose="02010609060101010101" pitchFamily="49" charset="-122"/>
              </a:rPr>
              <a:t>、</a:t>
            </a:r>
            <a:r>
              <a:rPr lang="en-US" altLang="zh-CN" dirty="0" err="1">
                <a:latin typeface="+mn-lt"/>
                <a:ea typeface="黑体" panose="02010609060101010101" pitchFamily="49" charset="-122"/>
              </a:rPr>
              <a:t>int</a:t>
            </a:r>
            <a:r>
              <a:rPr lang="zh-CN" altLang="en-US" dirty="0">
                <a:latin typeface="+mn-lt"/>
                <a:ea typeface="黑体" panose="02010609060101010101" pitchFamily="49" charset="-122"/>
              </a:rPr>
              <a:t>、</a:t>
            </a:r>
            <a:r>
              <a:rPr lang="en-US" altLang="zh-CN" dirty="0">
                <a:latin typeface="+mn-lt"/>
                <a:ea typeface="黑体" panose="02010609060101010101" pitchFamily="49" charset="-122"/>
              </a:rPr>
              <a:t>long</a:t>
            </a:r>
            <a:r>
              <a:rPr lang="zh-CN" altLang="en-US" dirty="0">
                <a:latin typeface="+mn-lt"/>
                <a:ea typeface="黑体" panose="02010609060101010101" pitchFamily="49" charset="-122"/>
              </a:rPr>
              <a:t>整型变量输入数据。</a:t>
            </a:r>
          </a:p>
          <a:p>
            <a:pPr>
              <a:lnSpc>
                <a:spcPts val="3700"/>
              </a:lnSpc>
            </a:pPr>
            <a:r>
              <a:rPr lang="en-US" altLang="zh-CN" dirty="0">
                <a:latin typeface="+mn-lt"/>
                <a:ea typeface="黑体" panose="02010609060101010101" pitchFamily="49" charset="-122"/>
              </a:rPr>
              <a:t>#include&lt;</a:t>
            </a:r>
            <a:r>
              <a:rPr lang="en-US" altLang="zh-CN" dirty="0" err="1">
                <a:latin typeface="+mn-lt"/>
                <a:ea typeface="黑体" panose="02010609060101010101" pitchFamily="49" charset="-122"/>
              </a:rPr>
              <a:t>stdio.h</a:t>
            </a:r>
            <a:r>
              <a:rPr lang="en-US" altLang="zh-CN" dirty="0">
                <a:latin typeface="+mn-lt"/>
                <a:ea typeface="黑体" panose="02010609060101010101" pitchFamily="49" charset="-122"/>
              </a:rPr>
              <a:t>&gt;</a:t>
            </a:r>
          </a:p>
          <a:p>
            <a:pPr>
              <a:lnSpc>
                <a:spcPts val="3700"/>
              </a:lnSpc>
            </a:pPr>
            <a:r>
              <a:rPr lang="en-US" altLang="zh-CN" dirty="0">
                <a:latin typeface="+mn-lt"/>
                <a:ea typeface="黑体" panose="02010609060101010101" pitchFamily="49" charset="-122"/>
              </a:rPr>
              <a:t>void main()</a:t>
            </a:r>
          </a:p>
          <a:p>
            <a:pPr>
              <a:lnSpc>
                <a:spcPts val="3700"/>
              </a:lnSpc>
            </a:pPr>
            <a:r>
              <a:rPr lang="en-US" altLang="zh-CN" dirty="0">
                <a:latin typeface="+mn-lt"/>
                <a:ea typeface="黑体" panose="02010609060101010101" pitchFamily="49" charset="-122"/>
              </a:rPr>
              <a:t>{	short </a:t>
            </a:r>
            <a:r>
              <a:rPr lang="en-US" altLang="zh-CN" dirty="0" err="1">
                <a:latin typeface="+mn-lt"/>
                <a:ea typeface="黑体" panose="02010609060101010101" pitchFamily="49" charset="-122"/>
              </a:rPr>
              <a:t>int</a:t>
            </a:r>
            <a:r>
              <a:rPr lang="en-US" altLang="zh-CN" dirty="0">
                <a:latin typeface="+mn-lt"/>
                <a:ea typeface="黑体" panose="02010609060101010101" pitchFamily="49" charset="-122"/>
              </a:rPr>
              <a:t> ha;  </a:t>
            </a:r>
            <a:r>
              <a:rPr lang="en-US" altLang="zh-CN" dirty="0" err="1">
                <a:latin typeface="+mn-lt"/>
                <a:ea typeface="黑体" panose="02010609060101010101" pitchFamily="49" charset="-122"/>
              </a:rPr>
              <a:t>int</a:t>
            </a:r>
            <a:r>
              <a:rPr lang="en-US" altLang="zh-CN" dirty="0">
                <a:latin typeface="+mn-lt"/>
                <a:ea typeface="黑体" panose="02010609060101010101" pitchFamily="49" charset="-122"/>
              </a:rPr>
              <a:t> a;  long </a:t>
            </a:r>
            <a:r>
              <a:rPr lang="en-US" altLang="zh-CN" dirty="0" err="1">
                <a:latin typeface="+mn-lt"/>
                <a:ea typeface="黑体" panose="02010609060101010101" pitchFamily="49" charset="-122"/>
              </a:rPr>
              <a:t>int</a:t>
            </a:r>
            <a:r>
              <a:rPr lang="en-US" altLang="zh-CN" dirty="0">
                <a:latin typeface="+mn-lt"/>
                <a:ea typeface="黑体" panose="02010609060101010101" pitchFamily="49" charset="-122"/>
              </a:rPr>
              <a:t> la;</a:t>
            </a:r>
          </a:p>
          <a:p>
            <a:pPr>
              <a:lnSpc>
                <a:spcPts val="3700"/>
              </a:lnSpc>
            </a:pP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scanf</a:t>
            </a:r>
            <a:r>
              <a:rPr lang="en-US" altLang="zh-CN" dirty="0">
                <a:latin typeface="+mn-lt"/>
                <a:ea typeface="黑体" panose="02010609060101010101" pitchFamily="49" charset="-122"/>
              </a:rPr>
              <a:t>("%</a:t>
            </a:r>
            <a:r>
              <a:rPr lang="en-US" altLang="zh-CN" dirty="0" err="1">
                <a:latin typeface="+mn-lt"/>
                <a:ea typeface="黑体" panose="02010609060101010101" pitchFamily="49" charset="-122"/>
              </a:rPr>
              <a:t>hd%d%ld</a:t>
            </a:r>
            <a:r>
              <a:rPr lang="en-US" altLang="zh-CN" dirty="0">
                <a:latin typeface="+mn-lt"/>
                <a:ea typeface="黑体" panose="02010609060101010101" pitchFamily="49" charset="-122"/>
              </a:rPr>
              <a:t>",&amp;</a:t>
            </a:r>
            <a:r>
              <a:rPr lang="en-US" altLang="zh-CN" dirty="0" err="1">
                <a:latin typeface="+mn-lt"/>
                <a:ea typeface="黑体" panose="02010609060101010101" pitchFamily="49" charset="-122"/>
              </a:rPr>
              <a:t>ha,&amp;a,&amp;la</a:t>
            </a:r>
            <a:r>
              <a:rPr lang="en-US" altLang="zh-CN" dirty="0">
                <a:latin typeface="+mn-lt"/>
                <a:ea typeface="黑体" panose="02010609060101010101" pitchFamily="49" charset="-122"/>
              </a:rPr>
              <a:t>);</a:t>
            </a:r>
          </a:p>
          <a:p>
            <a:pPr>
              <a:lnSpc>
                <a:spcPts val="3700"/>
              </a:lnSpc>
            </a:pPr>
            <a:r>
              <a:rPr lang="en-US" altLang="zh-CN" dirty="0">
                <a:latin typeface="+mn-lt"/>
                <a:ea typeface="黑体" panose="02010609060101010101" pitchFamily="49" charset="-122"/>
              </a:rPr>
              <a:t>//short</a:t>
            </a:r>
            <a:r>
              <a:rPr lang="zh-CN" altLang="en-US" dirty="0">
                <a:latin typeface="+mn-lt"/>
                <a:ea typeface="黑体" panose="02010609060101010101" pitchFamily="49" charset="-122"/>
              </a:rPr>
              <a:t>、</a:t>
            </a:r>
            <a:r>
              <a:rPr lang="en-US" altLang="zh-CN" dirty="0" err="1">
                <a:latin typeface="+mn-lt"/>
                <a:ea typeface="黑体" panose="02010609060101010101" pitchFamily="49" charset="-122"/>
              </a:rPr>
              <a:t>int</a:t>
            </a:r>
            <a:r>
              <a:rPr lang="zh-CN" altLang="en-US" dirty="0">
                <a:latin typeface="+mn-lt"/>
                <a:ea typeface="黑体" panose="02010609060101010101" pitchFamily="49" charset="-122"/>
              </a:rPr>
              <a:t>、</a:t>
            </a:r>
            <a:r>
              <a:rPr lang="en-US" altLang="zh-CN" dirty="0">
                <a:latin typeface="+mn-lt"/>
                <a:ea typeface="黑体" panose="02010609060101010101" pitchFamily="49" charset="-122"/>
              </a:rPr>
              <a:t>long</a:t>
            </a:r>
            <a:r>
              <a:rPr lang="zh-CN" altLang="en-US" dirty="0">
                <a:latin typeface="+mn-lt"/>
                <a:ea typeface="黑体" panose="02010609060101010101" pitchFamily="49" charset="-122"/>
              </a:rPr>
              <a:t>变量的输入格式分别为</a:t>
            </a:r>
            <a:r>
              <a:rPr lang="en-US" altLang="zh-CN" dirty="0">
                <a:latin typeface="+mn-lt"/>
                <a:ea typeface="黑体" panose="02010609060101010101" pitchFamily="49" charset="-122"/>
              </a:rPr>
              <a:t>%</a:t>
            </a:r>
            <a:r>
              <a:rPr lang="en-US" altLang="zh-CN" dirty="0" err="1">
                <a:latin typeface="+mn-lt"/>
                <a:ea typeface="黑体" panose="02010609060101010101" pitchFamily="49" charset="-122"/>
              </a:rPr>
              <a:t>hd</a:t>
            </a:r>
            <a:r>
              <a:rPr lang="zh-CN" altLang="en-US" dirty="0">
                <a:latin typeface="+mn-lt"/>
                <a:ea typeface="黑体" panose="02010609060101010101" pitchFamily="49" charset="-122"/>
              </a:rPr>
              <a:t>、</a:t>
            </a:r>
            <a:r>
              <a:rPr lang="en-US" altLang="zh-CN" dirty="0">
                <a:latin typeface="+mn-lt"/>
                <a:ea typeface="黑体" panose="02010609060101010101" pitchFamily="49" charset="-122"/>
              </a:rPr>
              <a:t>%d</a:t>
            </a:r>
            <a:r>
              <a:rPr lang="zh-CN" altLang="en-US" dirty="0">
                <a:latin typeface="+mn-lt"/>
                <a:ea typeface="黑体" panose="02010609060101010101" pitchFamily="49" charset="-122"/>
              </a:rPr>
              <a:t>和</a:t>
            </a:r>
            <a:r>
              <a:rPr lang="en-US" altLang="zh-CN" dirty="0">
                <a:latin typeface="+mn-lt"/>
                <a:ea typeface="黑体" panose="02010609060101010101" pitchFamily="49" charset="-122"/>
              </a:rPr>
              <a:t>%</a:t>
            </a:r>
            <a:r>
              <a:rPr lang="en-US" altLang="zh-CN" dirty="0" err="1">
                <a:latin typeface="+mn-lt"/>
                <a:ea typeface="黑体" panose="02010609060101010101" pitchFamily="49" charset="-122"/>
              </a:rPr>
              <a:t>ld</a:t>
            </a:r>
            <a:endParaRPr lang="en-US" altLang="zh-CN" dirty="0">
              <a:latin typeface="+mn-lt"/>
              <a:ea typeface="黑体" panose="02010609060101010101" pitchFamily="49" charset="-122"/>
            </a:endParaRPr>
          </a:p>
          <a:p>
            <a:pPr>
              <a:lnSpc>
                <a:spcPts val="3700"/>
              </a:lnSpc>
            </a:pP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printf</a:t>
            </a:r>
            <a:r>
              <a:rPr lang="en-US" altLang="zh-CN" dirty="0">
                <a:latin typeface="+mn-lt"/>
                <a:ea typeface="黑体" panose="02010609060101010101" pitchFamily="49" charset="-122"/>
              </a:rPr>
              <a:t>("%</a:t>
            </a:r>
            <a:r>
              <a:rPr lang="en-US" altLang="zh-CN" dirty="0" err="1">
                <a:latin typeface="+mn-lt"/>
                <a:ea typeface="黑体" panose="02010609060101010101" pitchFamily="49" charset="-122"/>
              </a:rPr>
              <a:t>hd</a:t>
            </a:r>
            <a:r>
              <a:rPr lang="en-US" altLang="zh-CN" dirty="0">
                <a:latin typeface="+mn-lt"/>
                <a:ea typeface="黑体" panose="02010609060101010101" pitchFamily="49" charset="-122"/>
              </a:rPr>
              <a:t> %d %</a:t>
            </a:r>
            <a:r>
              <a:rPr lang="en-US" altLang="zh-CN" dirty="0" err="1">
                <a:latin typeface="+mn-lt"/>
                <a:ea typeface="黑体" panose="02010609060101010101" pitchFamily="49" charset="-122"/>
              </a:rPr>
              <a:t>ld</a:t>
            </a:r>
            <a:r>
              <a:rPr lang="en-US" altLang="zh-CN" dirty="0">
                <a:latin typeface="+mn-lt"/>
                <a:ea typeface="黑体" panose="02010609060101010101" pitchFamily="49" charset="-122"/>
              </a:rPr>
              <a:t>\n",</a:t>
            </a:r>
            <a:r>
              <a:rPr lang="en-US" altLang="zh-CN" dirty="0" err="1">
                <a:latin typeface="+mn-lt"/>
                <a:ea typeface="黑体" panose="02010609060101010101" pitchFamily="49" charset="-122"/>
              </a:rPr>
              <a:t>ha,a,la</a:t>
            </a:r>
            <a:r>
              <a:rPr lang="en-US" altLang="zh-CN" dirty="0">
                <a:latin typeface="+mn-lt"/>
                <a:ea typeface="黑体" panose="02010609060101010101" pitchFamily="49" charset="-122"/>
              </a:rPr>
              <a:t>);</a:t>
            </a:r>
          </a:p>
          <a:p>
            <a:pPr>
              <a:lnSpc>
                <a:spcPts val="3700"/>
              </a:lnSpc>
            </a:pPr>
            <a:r>
              <a:rPr lang="en-US" altLang="zh-CN" dirty="0">
                <a:latin typeface="+mn-lt"/>
                <a:ea typeface="黑体" panose="02010609060101010101" pitchFamily="49" charset="-122"/>
              </a:rPr>
              <a:t>} </a:t>
            </a:r>
          </a:p>
          <a:p>
            <a:pPr>
              <a:lnSpc>
                <a:spcPts val="3700"/>
              </a:lnSpc>
            </a:pPr>
            <a:endParaRPr lang="en-US" altLang="zh-CN" dirty="0">
              <a:latin typeface="+mn-lt"/>
              <a:ea typeface="黑体" panose="02010609060101010101" pitchFamily="49" charset="-122"/>
            </a:endParaRPr>
          </a:p>
        </p:txBody>
      </p:sp>
      <p:pic>
        <p:nvPicPr>
          <p:cNvPr id="470021" name="Picture 5">
            <a:extLst>
              <a:ext uri="{FF2B5EF4-FFF2-40B4-BE49-F238E27FC236}">
                <a16:creationId xmlns:a16="http://schemas.microsoft.com/office/drawing/2014/main" id="{6EB37B65-1BCE-4D0A-B46E-F9EDA9CAA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398" y="4953034"/>
            <a:ext cx="4468797" cy="9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610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F776D4F5-8CAD-49C6-98BA-AEC9F0E020B2}"/>
              </a:ext>
            </a:extLst>
          </p:cNvPr>
          <p:cNvSpPr>
            <a:spLocks noGrp="1"/>
          </p:cNvSpPr>
          <p:nvPr>
            <p:ph type="ftr" sz="quarter" idx="10"/>
          </p:nvPr>
        </p:nvSpPr>
        <p:spPr/>
        <p:txBody>
          <a:bodyPr/>
          <a:lstStyle/>
          <a:p>
            <a:fld id="{48625B3B-1541-470F-BAC2-F9EC4CCC366C}" type="slidenum">
              <a:rPr lang="en-US" altLang="ko-KR"/>
              <a:pPr/>
              <a:t>35</a:t>
            </a:fld>
            <a:endParaRPr lang="en-US" altLang="ko-KR"/>
          </a:p>
        </p:txBody>
      </p:sp>
      <p:sp>
        <p:nvSpPr>
          <p:cNvPr id="471042" name="Rectangle 2">
            <a:extLst>
              <a:ext uri="{FF2B5EF4-FFF2-40B4-BE49-F238E27FC236}">
                <a16:creationId xmlns:a16="http://schemas.microsoft.com/office/drawing/2014/main" id="{57EB926F-6962-48B4-A61B-9240981FEA4E}"/>
              </a:ext>
            </a:extLst>
          </p:cNvPr>
          <p:cNvSpPr>
            <a:spLocks noGrp="1" noChangeArrowheads="1"/>
          </p:cNvSpPr>
          <p:nvPr>
            <p:ph type="title"/>
          </p:nvPr>
        </p:nvSpPr>
        <p:spPr/>
        <p:txBody>
          <a:bodyPr/>
          <a:lstStyle/>
          <a:p>
            <a:r>
              <a:rPr lang="zh-CN" altLang="en-US"/>
              <a:t>整型数据的输入</a:t>
            </a:r>
            <a:r>
              <a:rPr lang="en-US" altLang="zh-CN"/>
              <a:t>(*)</a:t>
            </a:r>
          </a:p>
        </p:txBody>
      </p:sp>
      <p:sp>
        <p:nvSpPr>
          <p:cNvPr id="471044" name="Rectangle 4">
            <a:extLst>
              <a:ext uri="{FF2B5EF4-FFF2-40B4-BE49-F238E27FC236}">
                <a16:creationId xmlns:a16="http://schemas.microsoft.com/office/drawing/2014/main" id="{D4066B38-6038-4448-B31B-D59139694BC6}"/>
              </a:ext>
            </a:extLst>
          </p:cNvPr>
          <p:cNvSpPr>
            <a:spLocks noChangeArrowheads="1"/>
          </p:cNvSpPr>
          <p:nvPr/>
        </p:nvSpPr>
        <p:spPr bwMode="auto">
          <a:xfrm>
            <a:off x="200472" y="874431"/>
            <a:ext cx="9505055" cy="3234219"/>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lnSpc>
                <a:spcPts val="3500"/>
              </a:lnSpc>
            </a:pPr>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11】</a:t>
            </a:r>
            <a:r>
              <a:rPr lang="zh-CN" altLang="en-US" sz="2600" dirty="0">
                <a:latin typeface="+mn-lt"/>
                <a:ea typeface="黑体" panose="02010609060101010101" pitchFamily="49" charset="-122"/>
              </a:rPr>
              <a:t>采用指定数据宽度的格式向整型变量输入数据。</a:t>
            </a:r>
          </a:p>
          <a:p>
            <a:pPr>
              <a:lnSpc>
                <a:spcPts val="3500"/>
              </a:lnSpc>
            </a:pPr>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pPr>
              <a:lnSpc>
                <a:spcPts val="3500"/>
              </a:lnSpc>
            </a:pPr>
            <a:r>
              <a:rPr lang="en-US" altLang="zh-CN" sz="2600" dirty="0">
                <a:latin typeface="+mn-lt"/>
                <a:ea typeface="黑体" panose="02010609060101010101" pitchFamily="49" charset="-122"/>
              </a:rPr>
              <a:t>void main()</a:t>
            </a:r>
          </a:p>
          <a:p>
            <a:pPr>
              <a:lnSpc>
                <a:spcPts val="3500"/>
              </a:lnSpc>
            </a:pPr>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int</a:t>
            </a:r>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a,b,c</a:t>
            </a:r>
            <a:r>
              <a:rPr lang="en-US" altLang="zh-CN" sz="2600" dirty="0">
                <a:latin typeface="+mn-lt"/>
                <a:ea typeface="黑体" panose="02010609060101010101" pitchFamily="49" charset="-122"/>
              </a:rPr>
              <a:t>;</a:t>
            </a:r>
          </a:p>
          <a:p>
            <a:pPr>
              <a:lnSpc>
                <a:spcPts val="3500"/>
              </a:lnSpc>
            </a:pPr>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scanf</a:t>
            </a:r>
            <a:r>
              <a:rPr lang="en-US" altLang="zh-CN" sz="2600" dirty="0">
                <a:latin typeface="+mn-lt"/>
                <a:ea typeface="黑体" panose="02010609060101010101" pitchFamily="49" charset="-122"/>
              </a:rPr>
              <a:t>("%5d%5d%5d",&amp;a,&amp;b,&amp;c);</a:t>
            </a:r>
          </a:p>
          <a:p>
            <a:pPr>
              <a:lnSpc>
                <a:spcPts val="3500"/>
              </a:lnSpc>
            </a:pPr>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("%d %d %d\n",</a:t>
            </a:r>
            <a:r>
              <a:rPr lang="en-US" altLang="zh-CN" sz="2600" dirty="0" err="1">
                <a:latin typeface="+mn-lt"/>
                <a:ea typeface="黑体" panose="02010609060101010101" pitchFamily="49" charset="-122"/>
              </a:rPr>
              <a:t>a,b,c</a:t>
            </a:r>
            <a:r>
              <a:rPr lang="en-US" altLang="zh-CN" sz="2600" dirty="0">
                <a:latin typeface="+mn-lt"/>
                <a:ea typeface="黑体" panose="02010609060101010101" pitchFamily="49" charset="-122"/>
              </a:rPr>
              <a:t>); //</a:t>
            </a:r>
            <a:r>
              <a:rPr lang="zh-CN" altLang="en-US" sz="2600" dirty="0">
                <a:latin typeface="+mn-lt"/>
                <a:ea typeface="黑体" panose="02010609060101010101" pitchFamily="49" charset="-122"/>
              </a:rPr>
              <a:t>输出三个变量</a:t>
            </a:r>
          </a:p>
          <a:p>
            <a:pPr>
              <a:lnSpc>
                <a:spcPts val="3500"/>
              </a:lnSpc>
            </a:pPr>
            <a:r>
              <a:rPr lang="en-US" altLang="zh-CN" sz="2600" dirty="0">
                <a:latin typeface="+mn-lt"/>
                <a:ea typeface="黑体" panose="02010609060101010101" pitchFamily="49" charset="-122"/>
              </a:rPr>
              <a:t>} </a:t>
            </a:r>
          </a:p>
        </p:txBody>
      </p:sp>
      <p:pic>
        <p:nvPicPr>
          <p:cNvPr id="471045" name="Picture 5">
            <a:extLst>
              <a:ext uri="{FF2B5EF4-FFF2-40B4-BE49-F238E27FC236}">
                <a16:creationId xmlns:a16="http://schemas.microsoft.com/office/drawing/2014/main" id="{A489D8AF-E8AC-4CD3-A47F-9274F4BF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2" y="4295039"/>
            <a:ext cx="354488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46" name="Rectangle 6">
            <a:extLst>
              <a:ext uri="{FF2B5EF4-FFF2-40B4-BE49-F238E27FC236}">
                <a16:creationId xmlns:a16="http://schemas.microsoft.com/office/drawing/2014/main" id="{05683EC7-85C9-488D-A5BA-B8FBC20BB807}"/>
              </a:ext>
            </a:extLst>
          </p:cNvPr>
          <p:cNvSpPr>
            <a:spLocks noChangeArrowheads="1"/>
          </p:cNvSpPr>
          <p:nvPr/>
        </p:nvSpPr>
        <p:spPr bwMode="auto">
          <a:xfrm>
            <a:off x="4697750" y="4326195"/>
            <a:ext cx="47408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zh-CN" altLang="en-US" dirty="0">
                <a:solidFill>
                  <a:srgbClr val="FF0000"/>
                </a:solidFill>
                <a:latin typeface="黑体" panose="02010609060101010101" pitchFamily="49" charset="-122"/>
                <a:ea typeface="黑体" panose="02010609060101010101" pitchFamily="49" charset="-122"/>
              </a:rPr>
              <a:t>如果输入“</a:t>
            </a:r>
            <a:r>
              <a:rPr kumimoji="1" lang="en-US" altLang="zh-CN" dirty="0">
                <a:solidFill>
                  <a:srgbClr val="FF0000"/>
                </a:solidFill>
                <a:latin typeface="黑体" panose="02010609060101010101" pitchFamily="49" charset="-122"/>
                <a:ea typeface="黑体" panose="02010609060101010101" pitchFamily="49" charset="-122"/>
              </a:rPr>
              <a:t>123  456  789”</a:t>
            </a:r>
            <a:r>
              <a:rPr kumimoji="1" lang="zh-CN" altLang="en-US" dirty="0">
                <a:solidFill>
                  <a:srgbClr val="FF0000"/>
                </a:solidFill>
                <a:latin typeface="黑体" panose="02010609060101010101" pitchFamily="49" charset="-122"/>
                <a:ea typeface="黑体" panose="02010609060101010101" pitchFamily="49" charset="-122"/>
              </a:rPr>
              <a:t>，仍然是取得每</a:t>
            </a:r>
            <a:r>
              <a:rPr kumimoji="1" lang="en-US" altLang="zh-CN" dirty="0">
                <a:solidFill>
                  <a:srgbClr val="FF0000"/>
                </a:solidFill>
                <a:latin typeface="黑体" panose="02010609060101010101" pitchFamily="49" charset="-122"/>
                <a:ea typeface="黑体" panose="02010609060101010101" pitchFamily="49" charset="-122"/>
              </a:rPr>
              <a:t>5</a:t>
            </a:r>
            <a:r>
              <a:rPr kumimoji="1" lang="zh-CN" altLang="en-US" dirty="0">
                <a:solidFill>
                  <a:srgbClr val="FF0000"/>
                </a:solidFill>
                <a:latin typeface="黑体" panose="02010609060101010101" pitchFamily="49" charset="-122"/>
                <a:ea typeface="黑体" panose="02010609060101010101" pitchFamily="49" charset="-122"/>
              </a:rPr>
              <a:t>位赋给对应变量 </a:t>
            </a:r>
          </a:p>
        </p:txBody>
      </p:sp>
      <p:pic>
        <p:nvPicPr>
          <p:cNvPr id="471047" name="Picture 7">
            <a:extLst>
              <a:ext uri="{FF2B5EF4-FFF2-40B4-BE49-F238E27FC236}">
                <a16:creationId xmlns:a16="http://schemas.microsoft.com/office/drawing/2014/main" id="{8278E06F-DF0C-43DC-962E-B0B12D0E6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288" y="5374159"/>
            <a:ext cx="349408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827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0B93B1BB-1B74-4BFA-9CF6-CE778DD9F419}"/>
              </a:ext>
            </a:extLst>
          </p:cNvPr>
          <p:cNvSpPr>
            <a:spLocks noGrp="1"/>
          </p:cNvSpPr>
          <p:nvPr>
            <p:ph type="ftr" sz="quarter" idx="10"/>
          </p:nvPr>
        </p:nvSpPr>
        <p:spPr/>
        <p:txBody>
          <a:bodyPr/>
          <a:lstStyle/>
          <a:p>
            <a:fld id="{EEF44FA7-429A-44F8-ABC2-19464AA16B75}" type="slidenum">
              <a:rPr lang="en-US" altLang="ko-KR"/>
              <a:pPr/>
              <a:t>36</a:t>
            </a:fld>
            <a:endParaRPr lang="en-US" altLang="ko-KR"/>
          </a:p>
        </p:txBody>
      </p:sp>
      <p:sp>
        <p:nvSpPr>
          <p:cNvPr id="473090" name="Rectangle 2">
            <a:extLst>
              <a:ext uri="{FF2B5EF4-FFF2-40B4-BE49-F238E27FC236}">
                <a16:creationId xmlns:a16="http://schemas.microsoft.com/office/drawing/2014/main" id="{7043BE37-F94D-4B4F-9B1B-73FC04C5B565}"/>
              </a:ext>
            </a:extLst>
          </p:cNvPr>
          <p:cNvSpPr>
            <a:spLocks noGrp="1" noChangeArrowheads="1"/>
          </p:cNvSpPr>
          <p:nvPr>
            <p:ph type="title"/>
          </p:nvPr>
        </p:nvSpPr>
        <p:spPr/>
        <p:txBody>
          <a:bodyPr/>
          <a:lstStyle/>
          <a:p>
            <a:r>
              <a:rPr lang="zh-CN" altLang="en-US"/>
              <a:t>整型数据的输入</a:t>
            </a:r>
            <a:r>
              <a:rPr lang="en-US" altLang="zh-CN"/>
              <a:t>(*)</a:t>
            </a:r>
          </a:p>
        </p:txBody>
      </p:sp>
      <p:sp>
        <p:nvSpPr>
          <p:cNvPr id="473092" name="Rectangle 4">
            <a:extLst>
              <a:ext uri="{FF2B5EF4-FFF2-40B4-BE49-F238E27FC236}">
                <a16:creationId xmlns:a16="http://schemas.microsoft.com/office/drawing/2014/main" id="{CD53C313-8950-4616-9C69-A309468C618B}"/>
              </a:ext>
            </a:extLst>
          </p:cNvPr>
          <p:cNvSpPr>
            <a:spLocks noChangeArrowheads="1"/>
          </p:cNvSpPr>
          <p:nvPr/>
        </p:nvSpPr>
        <p:spPr bwMode="auto">
          <a:xfrm>
            <a:off x="272480" y="1043608"/>
            <a:ext cx="9289032" cy="2925998"/>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12】</a:t>
            </a:r>
            <a:r>
              <a:rPr lang="zh-CN" altLang="en-US" sz="2600" dirty="0">
                <a:latin typeface="+mn-lt"/>
                <a:ea typeface="黑体" panose="02010609060101010101" pitchFamily="49" charset="-122"/>
              </a:rPr>
              <a:t>含有抑制符的格式说明符输入整型数据。</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int</a:t>
            </a:r>
            <a:r>
              <a:rPr lang="en-US" altLang="zh-CN" sz="2600" dirty="0">
                <a:latin typeface="+mn-lt"/>
                <a:ea typeface="黑体" panose="02010609060101010101" pitchFamily="49" charset="-122"/>
              </a:rPr>
              <a:t> a;</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scanf</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d",&amp;a</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("%d\</a:t>
            </a:r>
            <a:r>
              <a:rPr lang="en-US" altLang="zh-CN" sz="2600" dirty="0" err="1">
                <a:latin typeface="+mn-lt"/>
                <a:ea typeface="黑体" panose="02010609060101010101" pitchFamily="49" charset="-122"/>
              </a:rPr>
              <a:t>n",a</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a:t>
            </a:r>
          </a:p>
        </p:txBody>
      </p:sp>
      <p:pic>
        <p:nvPicPr>
          <p:cNvPr id="473093" name="Picture 5">
            <a:extLst>
              <a:ext uri="{FF2B5EF4-FFF2-40B4-BE49-F238E27FC236}">
                <a16:creationId xmlns:a16="http://schemas.microsoft.com/office/drawing/2014/main" id="{9F7CE421-9D4A-4425-A3E5-945BA5E98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173" y="3108408"/>
            <a:ext cx="40843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3094" name="Rectangle 6">
            <a:extLst>
              <a:ext uri="{FF2B5EF4-FFF2-40B4-BE49-F238E27FC236}">
                <a16:creationId xmlns:a16="http://schemas.microsoft.com/office/drawing/2014/main" id="{63FE46A1-7E34-4003-8C79-E01C57CC02A6}"/>
              </a:ext>
            </a:extLst>
          </p:cNvPr>
          <p:cNvSpPr>
            <a:spLocks noChangeArrowheads="1"/>
          </p:cNvSpPr>
          <p:nvPr/>
        </p:nvSpPr>
        <p:spPr bwMode="auto">
          <a:xfrm>
            <a:off x="272480" y="4367736"/>
            <a:ext cx="9145016"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lnSpc>
                <a:spcPct val="150000"/>
              </a:lnSpc>
            </a:pPr>
            <a:r>
              <a:rPr kumimoji="1" lang="zh-CN" altLang="en-US" dirty="0">
                <a:solidFill>
                  <a:srgbClr val="FF0000"/>
                </a:solidFill>
                <a:latin typeface="黑体" panose="02010609060101010101" pitchFamily="49" charset="-122"/>
                <a:ea typeface="黑体" panose="02010609060101010101" pitchFamily="49" charset="-122"/>
              </a:rPr>
              <a:t>含有抑制符的格式说明符“</a:t>
            </a:r>
            <a:r>
              <a:rPr kumimoji="1" lang="en-US" altLang="zh-CN" dirty="0">
                <a:solidFill>
                  <a:srgbClr val="FF0000"/>
                </a:solidFill>
                <a:latin typeface="黑体" panose="02010609060101010101" pitchFamily="49" charset="-122"/>
                <a:ea typeface="黑体" panose="02010609060101010101" pitchFamily="49" charset="-122"/>
              </a:rPr>
              <a:t>%*d”</a:t>
            </a:r>
            <a:r>
              <a:rPr kumimoji="1" lang="zh-CN" altLang="en-US" dirty="0">
                <a:solidFill>
                  <a:srgbClr val="FF0000"/>
                </a:solidFill>
                <a:latin typeface="黑体" panose="02010609060101010101" pitchFamily="49" charset="-122"/>
                <a:ea typeface="黑体" panose="02010609060101010101" pitchFamily="49" charset="-122"/>
              </a:rPr>
              <a:t>获得的输入“</a:t>
            </a:r>
            <a:r>
              <a:rPr kumimoji="1" lang="en-US" altLang="zh-CN" dirty="0">
                <a:solidFill>
                  <a:srgbClr val="FF0000"/>
                </a:solidFill>
                <a:latin typeface="黑体" panose="02010609060101010101" pitchFamily="49" charset="-122"/>
                <a:ea typeface="黑体" panose="02010609060101010101" pitchFamily="49" charset="-122"/>
              </a:rPr>
              <a:t>123”</a:t>
            </a:r>
            <a:r>
              <a:rPr kumimoji="1" lang="zh-CN" altLang="en-US" dirty="0">
                <a:solidFill>
                  <a:srgbClr val="FF0000"/>
                </a:solidFill>
                <a:latin typeface="黑体" panose="02010609060101010101" pitchFamily="49" charset="-122"/>
                <a:ea typeface="黑体" panose="02010609060101010101" pitchFamily="49" charset="-122"/>
              </a:rPr>
              <a:t>会被省略，变量</a:t>
            </a:r>
            <a:r>
              <a:rPr kumimoji="1" lang="en-US" altLang="zh-CN" dirty="0">
                <a:solidFill>
                  <a:srgbClr val="FF0000"/>
                </a:solidFill>
                <a:latin typeface="黑体" panose="02010609060101010101" pitchFamily="49" charset="-122"/>
                <a:ea typeface="黑体" panose="02010609060101010101" pitchFamily="49" charset="-122"/>
              </a:rPr>
              <a:t>a</a:t>
            </a:r>
            <a:r>
              <a:rPr kumimoji="1" lang="zh-CN" altLang="en-US" dirty="0">
                <a:solidFill>
                  <a:srgbClr val="FF0000"/>
                </a:solidFill>
                <a:latin typeface="黑体" panose="02010609060101010101" pitchFamily="49" charset="-122"/>
                <a:ea typeface="黑体" panose="02010609060101010101" pitchFamily="49" charset="-122"/>
              </a:rPr>
              <a:t>得不到任何输入 </a:t>
            </a:r>
          </a:p>
        </p:txBody>
      </p:sp>
    </p:spTree>
    <p:extLst>
      <p:ext uri="{BB962C8B-B14F-4D97-AF65-F5344CB8AC3E}">
        <p14:creationId xmlns:p14="http://schemas.microsoft.com/office/powerpoint/2010/main" val="2943961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1AC43278-A767-46AB-8D51-29E368EAA14E}"/>
              </a:ext>
            </a:extLst>
          </p:cNvPr>
          <p:cNvSpPr>
            <a:spLocks noGrp="1"/>
          </p:cNvSpPr>
          <p:nvPr>
            <p:ph type="ftr" sz="quarter" idx="10"/>
          </p:nvPr>
        </p:nvSpPr>
        <p:spPr/>
        <p:txBody>
          <a:bodyPr/>
          <a:lstStyle/>
          <a:p>
            <a:fld id="{F946F765-5A45-402E-BC95-25A48099BAA7}" type="slidenum">
              <a:rPr lang="en-US" altLang="ko-KR"/>
              <a:pPr/>
              <a:t>37</a:t>
            </a:fld>
            <a:endParaRPr lang="en-US" altLang="ko-KR"/>
          </a:p>
        </p:txBody>
      </p:sp>
      <p:sp>
        <p:nvSpPr>
          <p:cNvPr id="474114" name="Rectangle 2">
            <a:extLst>
              <a:ext uri="{FF2B5EF4-FFF2-40B4-BE49-F238E27FC236}">
                <a16:creationId xmlns:a16="http://schemas.microsoft.com/office/drawing/2014/main" id="{6F474A09-D7ED-4099-8F68-1CAC9A4D18F3}"/>
              </a:ext>
            </a:extLst>
          </p:cNvPr>
          <p:cNvSpPr>
            <a:spLocks noGrp="1" noChangeArrowheads="1"/>
          </p:cNvSpPr>
          <p:nvPr>
            <p:ph type="title"/>
          </p:nvPr>
        </p:nvSpPr>
        <p:spPr/>
        <p:txBody>
          <a:bodyPr/>
          <a:lstStyle/>
          <a:p>
            <a:r>
              <a:rPr lang="zh-CN" altLang="en-US"/>
              <a:t>整型数据的输入</a:t>
            </a:r>
            <a:r>
              <a:rPr lang="en-US" altLang="zh-CN"/>
              <a:t>(*)</a:t>
            </a:r>
          </a:p>
        </p:txBody>
      </p:sp>
      <p:sp>
        <p:nvSpPr>
          <p:cNvPr id="474116" name="Rectangle 4">
            <a:extLst>
              <a:ext uri="{FF2B5EF4-FFF2-40B4-BE49-F238E27FC236}">
                <a16:creationId xmlns:a16="http://schemas.microsoft.com/office/drawing/2014/main" id="{2D57C2CF-19B0-4A0A-8687-023FD9D6FA62}"/>
              </a:ext>
            </a:extLst>
          </p:cNvPr>
          <p:cNvSpPr>
            <a:spLocks noChangeArrowheads="1"/>
          </p:cNvSpPr>
          <p:nvPr/>
        </p:nvSpPr>
        <p:spPr bwMode="auto">
          <a:xfrm>
            <a:off x="272480" y="1038644"/>
            <a:ext cx="9217024" cy="4046540"/>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88900">
              <a:lnSpc>
                <a:spcPts val="3300"/>
              </a:lnSpc>
            </a:pPr>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13】</a:t>
            </a:r>
            <a:r>
              <a:rPr lang="zh-CN" altLang="en-US" sz="2600" dirty="0">
                <a:latin typeface="+mn-lt"/>
                <a:ea typeface="黑体" panose="02010609060101010101" pitchFamily="49" charset="-122"/>
              </a:rPr>
              <a:t>采用含有抑制符的格式向整型变量输入数据。</a:t>
            </a:r>
          </a:p>
          <a:p>
            <a:pPr>
              <a:lnSpc>
                <a:spcPts val="3300"/>
              </a:lnSpc>
            </a:pPr>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pPr>
              <a:lnSpc>
                <a:spcPts val="3300"/>
              </a:lnSpc>
            </a:pPr>
            <a:r>
              <a:rPr lang="en-US" altLang="zh-CN" sz="2600" dirty="0">
                <a:latin typeface="+mn-lt"/>
                <a:ea typeface="黑体" panose="02010609060101010101" pitchFamily="49" charset="-122"/>
              </a:rPr>
              <a:t>void main()</a:t>
            </a:r>
          </a:p>
          <a:p>
            <a:pPr>
              <a:lnSpc>
                <a:spcPts val="3300"/>
              </a:lnSpc>
            </a:pPr>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int</a:t>
            </a:r>
            <a:r>
              <a:rPr lang="en-US" altLang="zh-CN" sz="2600" dirty="0">
                <a:latin typeface="+mn-lt"/>
                <a:ea typeface="黑体" panose="02010609060101010101" pitchFamily="49" charset="-122"/>
              </a:rPr>
              <a:t> a;</a:t>
            </a:r>
          </a:p>
          <a:p>
            <a:pPr>
              <a:lnSpc>
                <a:spcPts val="3300"/>
              </a:lnSpc>
            </a:pPr>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scanf</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d%d</a:t>
            </a:r>
            <a:r>
              <a:rPr lang="en-US" altLang="zh-CN" sz="2600" dirty="0">
                <a:latin typeface="+mn-lt"/>
                <a:ea typeface="黑体" panose="02010609060101010101" pitchFamily="49" charset="-122"/>
              </a:rPr>
              <a:t>",&amp;a);</a:t>
            </a:r>
          </a:p>
          <a:p>
            <a:pPr>
              <a:lnSpc>
                <a:spcPts val="3300"/>
              </a:lnSpc>
            </a:pPr>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("%d\</a:t>
            </a:r>
            <a:r>
              <a:rPr lang="en-US" altLang="zh-CN" sz="2600" dirty="0" err="1">
                <a:latin typeface="+mn-lt"/>
                <a:ea typeface="黑体" panose="02010609060101010101" pitchFamily="49" charset="-122"/>
              </a:rPr>
              <a:t>n",a</a:t>
            </a:r>
            <a:r>
              <a:rPr lang="en-US" altLang="zh-CN" sz="2600" dirty="0">
                <a:latin typeface="+mn-lt"/>
                <a:ea typeface="黑体" panose="02010609060101010101" pitchFamily="49" charset="-122"/>
              </a:rPr>
              <a:t>);</a:t>
            </a:r>
          </a:p>
          <a:p>
            <a:pPr>
              <a:lnSpc>
                <a:spcPts val="3300"/>
              </a:lnSpc>
            </a:pPr>
            <a:r>
              <a:rPr lang="en-US" altLang="zh-CN" sz="2600" dirty="0">
                <a:latin typeface="+mn-lt"/>
                <a:ea typeface="黑体" panose="02010609060101010101" pitchFamily="49" charset="-122"/>
              </a:rPr>
              <a:t>} </a:t>
            </a:r>
          </a:p>
          <a:p>
            <a:pPr>
              <a:lnSpc>
                <a:spcPts val="3300"/>
              </a:lnSpc>
            </a:pPr>
            <a:endParaRPr lang="en-US" altLang="zh-CN" sz="2600" dirty="0">
              <a:latin typeface="+mn-lt"/>
              <a:ea typeface="黑体" panose="02010609060101010101" pitchFamily="49" charset="-122"/>
            </a:endParaRPr>
          </a:p>
          <a:p>
            <a:pPr>
              <a:lnSpc>
                <a:spcPts val="3300"/>
              </a:lnSpc>
            </a:pPr>
            <a:endParaRPr lang="en-US" altLang="zh-CN" sz="2600" dirty="0">
              <a:latin typeface="+mn-lt"/>
              <a:ea typeface="黑体" panose="02010609060101010101" pitchFamily="49" charset="-122"/>
            </a:endParaRPr>
          </a:p>
        </p:txBody>
      </p:sp>
      <p:pic>
        <p:nvPicPr>
          <p:cNvPr id="474117" name="Picture 5">
            <a:extLst>
              <a:ext uri="{FF2B5EF4-FFF2-40B4-BE49-F238E27FC236}">
                <a16:creationId xmlns:a16="http://schemas.microsoft.com/office/drawing/2014/main" id="{CB6EA2B3-5672-4832-9E9E-2123A2203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424" y="4268818"/>
            <a:ext cx="3972080" cy="81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745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52C6C7B-69F1-491E-98AD-BC2C13F8D6F2}"/>
              </a:ext>
            </a:extLst>
          </p:cNvPr>
          <p:cNvSpPr>
            <a:spLocks noGrp="1"/>
          </p:cNvSpPr>
          <p:nvPr>
            <p:ph type="ftr" sz="quarter" idx="10"/>
          </p:nvPr>
        </p:nvSpPr>
        <p:spPr/>
        <p:txBody>
          <a:bodyPr/>
          <a:lstStyle/>
          <a:p>
            <a:fld id="{289B7085-350D-4CDA-A4DF-31311DB7B310}" type="slidenum">
              <a:rPr lang="en-US" altLang="ko-KR"/>
              <a:pPr/>
              <a:t>38</a:t>
            </a:fld>
            <a:endParaRPr lang="en-US" altLang="ko-KR"/>
          </a:p>
        </p:txBody>
      </p:sp>
      <p:sp>
        <p:nvSpPr>
          <p:cNvPr id="475138" name="Rectangle 2">
            <a:extLst>
              <a:ext uri="{FF2B5EF4-FFF2-40B4-BE49-F238E27FC236}">
                <a16:creationId xmlns:a16="http://schemas.microsoft.com/office/drawing/2014/main" id="{FC3CD6AF-7FCA-431C-A3DA-6F47C3E3A14F}"/>
              </a:ext>
            </a:extLst>
          </p:cNvPr>
          <p:cNvSpPr>
            <a:spLocks noGrp="1" noChangeArrowheads="1"/>
          </p:cNvSpPr>
          <p:nvPr>
            <p:ph type="title"/>
          </p:nvPr>
        </p:nvSpPr>
        <p:spPr/>
        <p:txBody>
          <a:bodyPr/>
          <a:lstStyle/>
          <a:p>
            <a:r>
              <a:rPr lang="zh-CN" altLang="en-US"/>
              <a:t>输入函数的实现原理</a:t>
            </a:r>
            <a:r>
              <a:rPr lang="en-US" altLang="zh-CN"/>
              <a:t>(*)</a:t>
            </a:r>
          </a:p>
        </p:txBody>
      </p:sp>
      <p:sp>
        <p:nvSpPr>
          <p:cNvPr id="475139" name="Rectangle 3">
            <a:extLst>
              <a:ext uri="{FF2B5EF4-FFF2-40B4-BE49-F238E27FC236}">
                <a16:creationId xmlns:a16="http://schemas.microsoft.com/office/drawing/2014/main" id="{50B086F6-C86C-47F5-990A-67D9362ECA7D}"/>
              </a:ext>
            </a:extLst>
          </p:cNvPr>
          <p:cNvSpPr>
            <a:spLocks noGrp="1" noChangeArrowheads="1"/>
          </p:cNvSpPr>
          <p:nvPr>
            <p:ph type="body" idx="1"/>
          </p:nvPr>
        </p:nvSpPr>
        <p:spPr>
          <a:xfrm>
            <a:off x="344488" y="1268760"/>
            <a:ext cx="8928992" cy="4827240"/>
          </a:xfrm>
        </p:spPr>
        <p:txBody>
          <a:bodyPr/>
          <a:lstStyle/>
          <a:p>
            <a:pPr>
              <a:lnSpc>
                <a:spcPct val="150000"/>
              </a:lnSpc>
              <a:buFont typeface="Wingdings" panose="05000000000000000000" pitchFamily="2" charset="2"/>
              <a:buChar char="p"/>
            </a:pPr>
            <a:r>
              <a:rPr lang="en-US" altLang="zh-CN" dirty="0" err="1">
                <a:effectLst/>
                <a:latin typeface="黑体" panose="02010609060101010101" pitchFamily="49" charset="-122"/>
                <a:ea typeface="黑体" panose="02010609060101010101" pitchFamily="49" charset="-122"/>
              </a:rPr>
              <a:t>scanf</a:t>
            </a:r>
            <a:r>
              <a:rPr lang="zh-CN" altLang="en-US" dirty="0">
                <a:effectLst/>
                <a:latin typeface="黑体" panose="02010609060101010101" pitchFamily="49" charset="-122"/>
                <a:ea typeface="黑体" panose="02010609060101010101" pitchFamily="49" charset="-122"/>
              </a:rPr>
              <a:t>函数在执行中遇到以下两种情况后结束</a:t>
            </a:r>
          </a:p>
          <a:p>
            <a:pPr lvl="1">
              <a:lnSpc>
                <a:spcPct val="150000"/>
              </a:lnSpc>
            </a:pPr>
            <a:r>
              <a:rPr lang="zh-CN" altLang="en-US" dirty="0">
                <a:effectLst/>
                <a:latin typeface="黑体" panose="02010609060101010101" pitchFamily="49" charset="-122"/>
                <a:ea typeface="黑体" panose="02010609060101010101" pitchFamily="49" charset="-122"/>
              </a:rPr>
              <a:t>格式参数中的格式项用完</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正常结束。</a:t>
            </a:r>
          </a:p>
          <a:p>
            <a:pPr lvl="1">
              <a:lnSpc>
                <a:spcPct val="150000"/>
              </a:lnSpc>
            </a:pPr>
            <a:r>
              <a:rPr lang="zh-CN" altLang="en-US" dirty="0">
                <a:effectLst/>
                <a:latin typeface="黑体" panose="02010609060101010101" pitchFamily="49" charset="-122"/>
                <a:ea typeface="黑体" panose="02010609060101010101" pitchFamily="49" charset="-122"/>
              </a:rPr>
              <a:t>发生格式项与输入域不匹配时</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非正常结束。例如从键盘输入的数据数目不足。</a:t>
            </a:r>
          </a:p>
        </p:txBody>
      </p:sp>
    </p:spTree>
    <p:extLst>
      <p:ext uri="{BB962C8B-B14F-4D97-AF65-F5344CB8AC3E}">
        <p14:creationId xmlns:p14="http://schemas.microsoft.com/office/powerpoint/2010/main" val="882538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2914367-7990-4EC8-B094-DD3AAA0D92B2}"/>
              </a:ext>
            </a:extLst>
          </p:cNvPr>
          <p:cNvSpPr>
            <a:spLocks noGrp="1"/>
          </p:cNvSpPr>
          <p:nvPr>
            <p:ph type="ftr" sz="quarter" idx="10"/>
          </p:nvPr>
        </p:nvSpPr>
        <p:spPr/>
        <p:txBody>
          <a:bodyPr/>
          <a:lstStyle/>
          <a:p>
            <a:fld id="{41CFD018-DC8E-480C-BAA0-85A9DF5D4DB0}" type="slidenum">
              <a:rPr lang="en-US" altLang="ko-KR"/>
              <a:pPr/>
              <a:t>39</a:t>
            </a:fld>
            <a:endParaRPr lang="en-US" altLang="ko-KR"/>
          </a:p>
        </p:txBody>
      </p:sp>
      <p:sp>
        <p:nvSpPr>
          <p:cNvPr id="477186" name="Rectangle 2">
            <a:extLst>
              <a:ext uri="{FF2B5EF4-FFF2-40B4-BE49-F238E27FC236}">
                <a16:creationId xmlns:a16="http://schemas.microsoft.com/office/drawing/2014/main" id="{0B2A8416-4824-43E0-81AB-CBA40AAE8B9D}"/>
              </a:ext>
            </a:extLst>
          </p:cNvPr>
          <p:cNvSpPr>
            <a:spLocks noGrp="1" noChangeArrowheads="1"/>
          </p:cNvSpPr>
          <p:nvPr>
            <p:ph type="title"/>
          </p:nvPr>
        </p:nvSpPr>
        <p:spPr>
          <a:xfrm>
            <a:off x="200472" y="114300"/>
            <a:ext cx="7776864" cy="647700"/>
          </a:xfrm>
        </p:spPr>
        <p:txBody>
          <a:bodyPr/>
          <a:lstStyle/>
          <a:p>
            <a:r>
              <a:rPr lang="zh-CN" altLang="en-US" dirty="0"/>
              <a:t>整型数据在内存中的存储方式 </a:t>
            </a:r>
            <a:r>
              <a:rPr lang="en-US" altLang="zh-CN" dirty="0"/>
              <a:t>(*)</a:t>
            </a:r>
          </a:p>
        </p:txBody>
      </p:sp>
      <p:sp>
        <p:nvSpPr>
          <p:cNvPr id="477187" name="Rectangle 3">
            <a:extLst>
              <a:ext uri="{FF2B5EF4-FFF2-40B4-BE49-F238E27FC236}">
                <a16:creationId xmlns:a16="http://schemas.microsoft.com/office/drawing/2014/main" id="{299E71DD-AD8F-4A03-B47D-6A11CD924727}"/>
              </a:ext>
            </a:extLst>
          </p:cNvPr>
          <p:cNvSpPr>
            <a:spLocks noGrp="1" noChangeArrowheads="1"/>
          </p:cNvSpPr>
          <p:nvPr>
            <p:ph type="body" idx="1"/>
          </p:nvPr>
        </p:nvSpPr>
        <p:spPr>
          <a:xfrm>
            <a:off x="344488" y="1196752"/>
            <a:ext cx="9217024" cy="4899248"/>
          </a:xfrm>
        </p:spPr>
        <p:txBody>
          <a:bodyPr/>
          <a:lstStyle/>
          <a:p>
            <a:pPr>
              <a:lnSpc>
                <a:spcPct val="150000"/>
              </a:lnSpc>
              <a:buFont typeface="Wingdings" panose="05000000000000000000" pitchFamily="2" charset="2"/>
              <a:buChar char="p"/>
            </a:pPr>
            <a:r>
              <a:rPr lang="zh-CN" altLang="en-US" sz="3000" dirty="0">
                <a:effectLst/>
                <a:latin typeface="黑体" panose="02010609060101010101" pitchFamily="49" charset="-122"/>
                <a:ea typeface="黑体" panose="02010609060101010101" pitchFamily="49" charset="-122"/>
              </a:rPr>
              <a:t>整数在存储单元中存储的是该数的补码。</a:t>
            </a:r>
          </a:p>
          <a:p>
            <a:pPr>
              <a:lnSpc>
                <a:spcPct val="150000"/>
              </a:lnSpc>
              <a:buFont typeface="Wingdings" panose="05000000000000000000" pitchFamily="2" charset="2"/>
              <a:buChar char="p"/>
            </a:pPr>
            <a:r>
              <a:rPr lang="zh-CN" altLang="en-US" sz="3000" dirty="0">
                <a:effectLst/>
                <a:latin typeface="黑体" panose="02010609060101010101" pitchFamily="49" charset="-122"/>
                <a:ea typeface="黑体" panose="02010609060101010101" pitchFamily="49" charset="-122"/>
              </a:rPr>
              <a:t>一个正数的补码和原码相同，正数的原码就是该数的二进制形式。正数的原码、反码和补码相同。负数的补码是该数绝对值的原码取反后加一。 </a:t>
            </a:r>
          </a:p>
        </p:txBody>
      </p:sp>
    </p:spTree>
    <p:extLst>
      <p:ext uri="{BB962C8B-B14F-4D97-AF65-F5344CB8AC3E}">
        <p14:creationId xmlns:p14="http://schemas.microsoft.com/office/powerpoint/2010/main" val="367594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4012201D-F1AD-482F-8817-9EE981EA7F26}"/>
              </a:ext>
            </a:extLst>
          </p:cNvPr>
          <p:cNvSpPr>
            <a:spLocks noGrp="1"/>
          </p:cNvSpPr>
          <p:nvPr>
            <p:ph type="ftr" sz="quarter" idx="10"/>
          </p:nvPr>
        </p:nvSpPr>
        <p:spPr/>
        <p:txBody>
          <a:bodyPr/>
          <a:lstStyle/>
          <a:p>
            <a:fld id="{BC43D748-DF3A-4829-ADD3-11557ABA493B}" type="slidenum">
              <a:rPr lang="en-US" altLang="ko-KR"/>
              <a:pPr/>
              <a:t>4</a:t>
            </a:fld>
            <a:endParaRPr lang="en-US" altLang="ko-KR"/>
          </a:p>
        </p:txBody>
      </p:sp>
      <p:sp>
        <p:nvSpPr>
          <p:cNvPr id="401410" name="Rectangle 2">
            <a:extLst>
              <a:ext uri="{FF2B5EF4-FFF2-40B4-BE49-F238E27FC236}">
                <a16:creationId xmlns:a16="http://schemas.microsoft.com/office/drawing/2014/main" id="{ABB2687E-C322-4653-99A2-94AE4FB9E5A7}"/>
              </a:ext>
            </a:extLst>
          </p:cNvPr>
          <p:cNvSpPr>
            <a:spLocks noGrp="1" noChangeArrowheads="1"/>
          </p:cNvSpPr>
          <p:nvPr>
            <p:ph type="title"/>
          </p:nvPr>
        </p:nvSpPr>
        <p:spPr/>
        <p:txBody>
          <a:bodyPr/>
          <a:lstStyle/>
          <a:p>
            <a:r>
              <a:rPr lang="en-US" altLang="zh-CN" b="0" dirty="0"/>
              <a:t>C</a:t>
            </a:r>
            <a:r>
              <a:rPr lang="zh-CN" altLang="en-US" b="0" dirty="0"/>
              <a:t>语言的数据类型</a:t>
            </a:r>
          </a:p>
        </p:txBody>
      </p:sp>
      <p:sp>
        <p:nvSpPr>
          <p:cNvPr id="401411" name="Rectangle 3">
            <a:extLst>
              <a:ext uri="{FF2B5EF4-FFF2-40B4-BE49-F238E27FC236}">
                <a16:creationId xmlns:a16="http://schemas.microsoft.com/office/drawing/2014/main" id="{08FD1354-1CC9-4705-A507-CADB47E6311E}"/>
              </a:ext>
            </a:extLst>
          </p:cNvPr>
          <p:cNvSpPr>
            <a:spLocks noGrp="1" noChangeArrowheads="1"/>
          </p:cNvSpPr>
          <p:nvPr>
            <p:ph type="body" idx="1"/>
          </p:nvPr>
        </p:nvSpPr>
        <p:spPr>
          <a:xfrm>
            <a:off x="272481" y="1043608"/>
            <a:ext cx="9217024" cy="4618261"/>
          </a:xfrm>
        </p:spPr>
        <p:txBody>
          <a:bodyPr/>
          <a:lstStyle/>
          <a:p>
            <a:pPr>
              <a:buFont typeface="Wingdings" panose="05000000000000000000" pitchFamily="2" charset="2"/>
              <a:buChar char="p"/>
            </a:pPr>
            <a:r>
              <a:rPr lang="zh-CN" altLang="en-US" sz="2800" b="0" dirty="0">
                <a:solidFill>
                  <a:schemeClr val="tx1">
                    <a:lumMod val="85000"/>
                    <a:lumOff val="15000"/>
                  </a:schemeClr>
                </a:solidFill>
                <a:effectLst/>
                <a:latin typeface="黑体" panose="02010609060101010101" pitchFamily="49" charset="-122"/>
                <a:ea typeface="黑体" panose="02010609060101010101" pitchFamily="49" charset="-122"/>
              </a:rPr>
              <a:t>为了便于分配存储空间和运算，将数据分为多种类型；</a:t>
            </a:r>
          </a:p>
          <a:p>
            <a:pPr>
              <a:buFont typeface="Wingdings" panose="05000000000000000000" pitchFamily="2" charset="2"/>
              <a:buChar char="p"/>
            </a:pPr>
            <a:r>
              <a:rPr lang="zh-CN" altLang="en-US" sz="2800" b="0" dirty="0">
                <a:solidFill>
                  <a:schemeClr val="tx1">
                    <a:lumMod val="85000"/>
                    <a:lumOff val="15000"/>
                  </a:schemeClr>
                </a:solidFill>
                <a:effectLst/>
                <a:latin typeface="黑体" panose="02010609060101010101" pitchFamily="49" charset="-122"/>
                <a:ea typeface="黑体" panose="02010609060101010101" pitchFamily="49" charset="-122"/>
              </a:rPr>
              <a:t>不同数据类型，其存储长度、取值范围和允许的操作都不同；</a:t>
            </a:r>
            <a:endParaRPr lang="zh-CN" altLang="en-US" sz="2800" dirty="0">
              <a:solidFill>
                <a:schemeClr val="tx1">
                  <a:lumMod val="85000"/>
                  <a:lumOff val="15000"/>
                </a:schemeClr>
              </a:solidFill>
              <a:effectLst/>
              <a:latin typeface="黑体" panose="02010609060101010101" pitchFamily="49" charset="-122"/>
              <a:ea typeface="黑体" panose="02010609060101010101" pitchFamily="49" charset="-122"/>
            </a:endParaRPr>
          </a:p>
        </p:txBody>
      </p:sp>
      <p:pic>
        <p:nvPicPr>
          <p:cNvPr id="401412" name="Picture 4">
            <a:extLst>
              <a:ext uri="{FF2B5EF4-FFF2-40B4-BE49-F238E27FC236}">
                <a16:creationId xmlns:a16="http://schemas.microsoft.com/office/drawing/2014/main" id="{719C9E8E-13E0-4E25-8007-AFA51CCFA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685" y="2276872"/>
            <a:ext cx="3733454" cy="396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033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BEC7CD3F-018B-4FB9-B2CF-92DB5B8D3C2F}"/>
              </a:ext>
            </a:extLst>
          </p:cNvPr>
          <p:cNvSpPr>
            <a:spLocks noGrp="1"/>
          </p:cNvSpPr>
          <p:nvPr>
            <p:ph type="ftr" sz="quarter" idx="10"/>
          </p:nvPr>
        </p:nvSpPr>
        <p:spPr/>
        <p:txBody>
          <a:bodyPr/>
          <a:lstStyle/>
          <a:p>
            <a:fld id="{930F0C9B-C736-499E-9F3C-08448CCE786A}" type="slidenum">
              <a:rPr lang="en-US" altLang="ko-KR"/>
              <a:pPr/>
              <a:t>40</a:t>
            </a:fld>
            <a:endParaRPr lang="en-US" altLang="ko-KR"/>
          </a:p>
        </p:txBody>
      </p:sp>
      <p:sp>
        <p:nvSpPr>
          <p:cNvPr id="479234" name="Rectangle 2">
            <a:extLst>
              <a:ext uri="{FF2B5EF4-FFF2-40B4-BE49-F238E27FC236}">
                <a16:creationId xmlns:a16="http://schemas.microsoft.com/office/drawing/2014/main" id="{5C9BAB76-F343-41F3-8F68-028A8E0FCE67}"/>
              </a:ext>
            </a:extLst>
          </p:cNvPr>
          <p:cNvSpPr>
            <a:spLocks noGrp="1" noChangeArrowheads="1"/>
          </p:cNvSpPr>
          <p:nvPr>
            <p:ph type="title"/>
          </p:nvPr>
        </p:nvSpPr>
        <p:spPr/>
        <p:txBody>
          <a:bodyPr/>
          <a:lstStyle/>
          <a:p>
            <a:r>
              <a:rPr lang="zh-CN" altLang="en-US"/>
              <a:t>整型数据的溢出（*）</a:t>
            </a:r>
          </a:p>
        </p:txBody>
      </p:sp>
      <p:sp>
        <p:nvSpPr>
          <p:cNvPr id="479236" name="Rectangle 4">
            <a:extLst>
              <a:ext uri="{FF2B5EF4-FFF2-40B4-BE49-F238E27FC236}">
                <a16:creationId xmlns:a16="http://schemas.microsoft.com/office/drawing/2014/main" id="{17213EDC-7BA0-48AE-B42D-32964521F9BB}"/>
              </a:ext>
            </a:extLst>
          </p:cNvPr>
          <p:cNvSpPr>
            <a:spLocks noChangeArrowheads="1"/>
          </p:cNvSpPr>
          <p:nvPr/>
        </p:nvSpPr>
        <p:spPr bwMode="auto">
          <a:xfrm>
            <a:off x="488504" y="1200052"/>
            <a:ext cx="7992888" cy="374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lnSpc>
                <a:spcPts val="3500"/>
              </a:lnSpc>
            </a:pPr>
            <a:r>
              <a:rPr lang="en-US" altLang="zh-CN" sz="2800" dirty="0">
                <a:latin typeface="+mn-lt"/>
                <a:ea typeface="黑体" panose="02010609060101010101" pitchFamily="49" charset="-122"/>
              </a:rPr>
              <a:t>【</a:t>
            </a:r>
            <a:r>
              <a:rPr lang="zh-CN" altLang="en-US" sz="2800" dirty="0">
                <a:latin typeface="+mn-lt"/>
                <a:ea typeface="黑体" panose="02010609060101010101" pitchFamily="49" charset="-122"/>
              </a:rPr>
              <a:t>例</a:t>
            </a:r>
            <a:r>
              <a:rPr lang="en-US" altLang="zh-CN" sz="2800" dirty="0">
                <a:latin typeface="+mn-lt"/>
                <a:ea typeface="黑体" panose="02010609060101010101" pitchFamily="49" charset="-122"/>
              </a:rPr>
              <a:t>3. 15】</a:t>
            </a:r>
            <a:r>
              <a:rPr lang="zh-CN" altLang="en-US" sz="2800" dirty="0">
                <a:latin typeface="+mn-lt"/>
                <a:ea typeface="黑体" panose="02010609060101010101" pitchFamily="49" charset="-122"/>
              </a:rPr>
              <a:t>整型数据溢出举例。</a:t>
            </a:r>
          </a:p>
          <a:p>
            <a:pPr>
              <a:lnSpc>
                <a:spcPts val="3500"/>
              </a:lnSpc>
            </a:pPr>
            <a:r>
              <a:rPr lang="en-US" altLang="zh-CN" sz="2800" dirty="0">
                <a:latin typeface="+mn-lt"/>
                <a:ea typeface="黑体" panose="02010609060101010101" pitchFamily="49" charset="-122"/>
              </a:rPr>
              <a:t>#include&lt;</a:t>
            </a:r>
            <a:r>
              <a:rPr lang="en-US" altLang="zh-CN" sz="2800" dirty="0" err="1">
                <a:latin typeface="+mn-lt"/>
                <a:ea typeface="黑体" panose="02010609060101010101" pitchFamily="49" charset="-122"/>
              </a:rPr>
              <a:t>stdio.h</a:t>
            </a:r>
            <a:r>
              <a:rPr lang="en-US" altLang="zh-CN" sz="2800" dirty="0">
                <a:latin typeface="+mn-lt"/>
                <a:ea typeface="黑体" panose="02010609060101010101" pitchFamily="49" charset="-122"/>
              </a:rPr>
              <a:t>&gt;</a:t>
            </a:r>
          </a:p>
          <a:p>
            <a:pPr>
              <a:lnSpc>
                <a:spcPts val="3500"/>
              </a:lnSpc>
            </a:pPr>
            <a:r>
              <a:rPr lang="en-US" altLang="zh-CN" sz="2800" dirty="0">
                <a:latin typeface="+mn-lt"/>
                <a:ea typeface="黑体" panose="02010609060101010101" pitchFamily="49" charset="-122"/>
              </a:rPr>
              <a:t>void main()</a:t>
            </a:r>
          </a:p>
          <a:p>
            <a:pPr>
              <a:lnSpc>
                <a:spcPts val="3500"/>
              </a:lnSpc>
            </a:pPr>
            <a:r>
              <a:rPr lang="en-US" altLang="zh-CN" sz="2800" dirty="0">
                <a:latin typeface="+mn-lt"/>
                <a:ea typeface="黑体" panose="02010609060101010101" pitchFamily="49" charset="-122"/>
              </a:rPr>
              <a:t>{	short </a:t>
            </a:r>
            <a:r>
              <a:rPr lang="en-US" altLang="zh-CN" sz="2800" dirty="0" err="1">
                <a:latin typeface="+mn-lt"/>
                <a:ea typeface="黑体" panose="02010609060101010101" pitchFamily="49" charset="-122"/>
              </a:rPr>
              <a:t>a,b</a:t>
            </a:r>
            <a:r>
              <a:rPr lang="en-US" altLang="zh-CN" sz="2800" dirty="0">
                <a:latin typeface="+mn-lt"/>
                <a:ea typeface="黑体" panose="02010609060101010101" pitchFamily="49" charset="-122"/>
              </a:rPr>
              <a:t>;</a:t>
            </a:r>
          </a:p>
          <a:p>
            <a:pPr>
              <a:lnSpc>
                <a:spcPts val="3500"/>
              </a:lnSpc>
            </a:pPr>
            <a:r>
              <a:rPr lang="en-US" altLang="zh-CN" sz="2800" dirty="0">
                <a:latin typeface="+mn-lt"/>
                <a:ea typeface="黑体" panose="02010609060101010101" pitchFamily="49" charset="-122"/>
              </a:rPr>
              <a:t>     a=32767;</a:t>
            </a:r>
          </a:p>
          <a:p>
            <a:pPr>
              <a:lnSpc>
                <a:spcPts val="3500"/>
              </a:lnSpc>
            </a:pPr>
            <a:r>
              <a:rPr lang="en-US" altLang="zh-CN" sz="2800" dirty="0">
                <a:latin typeface="+mn-lt"/>
                <a:ea typeface="黑体" panose="02010609060101010101" pitchFamily="49" charset="-122"/>
              </a:rPr>
              <a:t>    b=a+1;</a:t>
            </a:r>
          </a:p>
          <a:p>
            <a:pPr>
              <a:lnSpc>
                <a:spcPts val="3500"/>
              </a:lnSpc>
            </a:pPr>
            <a:r>
              <a:rPr lang="pt-BR" altLang="zh-CN" sz="2800" dirty="0">
                <a:latin typeface="+mn-lt"/>
                <a:ea typeface="黑体" panose="02010609060101010101" pitchFamily="49" charset="-122"/>
              </a:rPr>
              <a:t>     printf("a=%hd b=%hd\n", a, b);</a:t>
            </a:r>
          </a:p>
          <a:p>
            <a:pPr>
              <a:lnSpc>
                <a:spcPts val="3500"/>
              </a:lnSpc>
            </a:pPr>
            <a:r>
              <a:rPr lang="en-US" altLang="zh-CN" sz="2800" dirty="0">
                <a:latin typeface="+mn-lt"/>
                <a:ea typeface="黑体" panose="02010609060101010101" pitchFamily="49" charset="-122"/>
              </a:rPr>
              <a:t>}</a:t>
            </a:r>
          </a:p>
        </p:txBody>
      </p:sp>
      <p:pic>
        <p:nvPicPr>
          <p:cNvPr id="479237" name="Picture 5">
            <a:extLst>
              <a:ext uri="{FF2B5EF4-FFF2-40B4-BE49-F238E27FC236}">
                <a16:creationId xmlns:a16="http://schemas.microsoft.com/office/drawing/2014/main" id="{59019C16-A4E3-4793-AE5D-2B5B5AA8E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4" y="5388232"/>
            <a:ext cx="3798981" cy="57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930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4">
            <a:extLst>
              <a:ext uri="{FF2B5EF4-FFF2-40B4-BE49-F238E27FC236}">
                <a16:creationId xmlns:a16="http://schemas.microsoft.com/office/drawing/2014/main" id="{F4116AA8-B62A-4FCE-A4AF-682F96E994E0}"/>
              </a:ext>
            </a:extLst>
          </p:cNvPr>
          <p:cNvSpPr>
            <a:spLocks noGrp="1"/>
          </p:cNvSpPr>
          <p:nvPr>
            <p:ph type="ftr" sz="quarter" idx="10"/>
          </p:nvPr>
        </p:nvSpPr>
        <p:spPr/>
        <p:txBody>
          <a:bodyPr/>
          <a:lstStyle/>
          <a:p>
            <a:fld id="{2F9F6031-37A1-45D9-BD1E-007DEDDA5AC8}" type="slidenum">
              <a:rPr lang="en-US" altLang="ko-KR"/>
              <a:pPr/>
              <a:t>41</a:t>
            </a:fld>
            <a:endParaRPr lang="en-US" altLang="ko-KR"/>
          </a:p>
        </p:txBody>
      </p:sp>
      <p:sp>
        <p:nvSpPr>
          <p:cNvPr id="675842" name="Rectangle 2">
            <a:extLst>
              <a:ext uri="{FF2B5EF4-FFF2-40B4-BE49-F238E27FC236}">
                <a16:creationId xmlns:a16="http://schemas.microsoft.com/office/drawing/2014/main" id="{08C34BB5-CE93-457F-B541-28DAF5552A62}"/>
              </a:ext>
            </a:extLst>
          </p:cNvPr>
          <p:cNvSpPr>
            <a:spLocks noGrp="1" noChangeArrowheads="1"/>
          </p:cNvSpPr>
          <p:nvPr>
            <p:ph type="title"/>
          </p:nvPr>
        </p:nvSpPr>
        <p:spPr>
          <a:xfrm>
            <a:off x="272480" y="-99392"/>
            <a:ext cx="8420100" cy="1143000"/>
          </a:xfrm>
        </p:spPr>
        <p:txBody>
          <a:bodyPr/>
          <a:lstStyle/>
          <a:p>
            <a:r>
              <a:rPr lang="zh-CN" altLang="en-US" b="0" dirty="0"/>
              <a:t>实型数据</a:t>
            </a:r>
            <a:r>
              <a:rPr lang="zh-CN" altLang="en-US" dirty="0"/>
              <a:t> </a:t>
            </a:r>
          </a:p>
        </p:txBody>
      </p:sp>
      <p:graphicFrame>
        <p:nvGraphicFramePr>
          <p:cNvPr id="676098" name="Group 258">
            <a:extLst>
              <a:ext uri="{FF2B5EF4-FFF2-40B4-BE49-F238E27FC236}">
                <a16:creationId xmlns:a16="http://schemas.microsoft.com/office/drawing/2014/main" id="{92E2A8B9-90DF-4EFD-BF09-710F81D8E91D}"/>
              </a:ext>
            </a:extLst>
          </p:cNvPr>
          <p:cNvGraphicFramePr>
            <a:graphicFrameLocks noGrp="1"/>
          </p:cNvGraphicFramePr>
          <p:nvPr>
            <p:ph sz="half" idx="2"/>
            <p:extLst>
              <p:ext uri="{D42A27DB-BD31-4B8C-83A1-F6EECF244321}">
                <p14:modId xmlns:p14="http://schemas.microsoft.com/office/powerpoint/2010/main" val="1216657427"/>
              </p:ext>
            </p:extLst>
          </p:nvPr>
        </p:nvGraphicFramePr>
        <p:xfrm>
          <a:off x="416496" y="1556793"/>
          <a:ext cx="9178354" cy="3595442"/>
        </p:xfrm>
        <a:graphic>
          <a:graphicData uri="http://schemas.openxmlformats.org/drawingml/2006/table">
            <a:tbl>
              <a:tblPr/>
              <a:tblGrid>
                <a:gridCol w="2547799">
                  <a:extLst>
                    <a:ext uri="{9D8B030D-6E8A-4147-A177-3AD203B41FA5}">
                      <a16:colId xmlns:a16="http://schemas.microsoft.com/office/drawing/2014/main" val="2857456632"/>
                    </a:ext>
                  </a:extLst>
                </a:gridCol>
                <a:gridCol w="1873673">
                  <a:extLst>
                    <a:ext uri="{9D8B030D-6E8A-4147-A177-3AD203B41FA5}">
                      <a16:colId xmlns:a16="http://schemas.microsoft.com/office/drawing/2014/main" val="2252931214"/>
                    </a:ext>
                  </a:extLst>
                </a:gridCol>
                <a:gridCol w="1349903">
                  <a:extLst>
                    <a:ext uri="{9D8B030D-6E8A-4147-A177-3AD203B41FA5}">
                      <a16:colId xmlns:a16="http://schemas.microsoft.com/office/drawing/2014/main" val="2265046954"/>
                    </a:ext>
                  </a:extLst>
                </a:gridCol>
                <a:gridCol w="3406979">
                  <a:extLst>
                    <a:ext uri="{9D8B030D-6E8A-4147-A177-3AD203B41FA5}">
                      <a16:colId xmlns:a16="http://schemas.microsoft.com/office/drawing/2014/main" val="3729014851"/>
                    </a:ext>
                  </a:extLst>
                </a:gridCol>
              </a:tblGrid>
              <a:tr h="1035721">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实数类型</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比特（位）数</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有效数字</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数值范围</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33056848"/>
                  </a:ext>
                </a:extLst>
              </a:tr>
              <a:tr h="585607">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单精度浮点型</a:t>
                      </a:r>
                      <a:r>
                        <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float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正负</a:t>
                      </a:r>
                      <a:r>
                        <a:rPr kumimoji="1" lang="en-US" altLang="zh-CN" sz="2200" b="0" i="0" u="none" strike="noStrike" cap="none" normalizeH="0" baseline="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3.4*10</a:t>
                      </a:r>
                      <a:r>
                        <a:rPr kumimoji="1" lang="en-US" altLang="zh-CN" sz="2200" b="0" i="0" u="none" strike="noStrike" cap="none" normalizeH="0" baseline="3000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-38</a:t>
                      </a:r>
                      <a:r>
                        <a:rPr kumimoji="1" lang="en-US" altLang="zh-CN" sz="2200" b="0" i="0" u="none" strike="noStrike" cap="none" normalizeH="0" baseline="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~3.4*10</a:t>
                      </a:r>
                      <a:r>
                        <a:rPr kumimoji="1" lang="en-US" altLang="zh-CN" sz="2200" b="0" i="0" u="none" strike="noStrike" cap="none" normalizeH="0" baseline="3000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38</a:t>
                      </a:r>
                      <a:endPar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01869602"/>
                  </a:ext>
                </a:extLst>
              </a:tr>
              <a:tr h="583311">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双精度浮点型</a:t>
                      </a:r>
                      <a:r>
                        <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double</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15~16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正负</a:t>
                      </a:r>
                      <a:r>
                        <a:rPr kumimoji="1" lang="en-US" altLang="zh-CN" sz="2200" b="0" i="0" u="none" strike="noStrike" cap="none" normalizeH="0" baseline="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1.7*10</a:t>
                      </a:r>
                      <a:r>
                        <a:rPr kumimoji="1" lang="en-US" altLang="zh-CN" sz="2200" b="0" i="0" u="none" strike="noStrike" cap="none" normalizeH="0" baseline="3000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-308</a:t>
                      </a:r>
                      <a:r>
                        <a:rPr kumimoji="1" lang="en-US" altLang="zh-CN" sz="2200" b="0" i="0" u="none" strike="noStrike" cap="none" normalizeH="0" baseline="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~1.7*10</a:t>
                      </a:r>
                      <a:r>
                        <a:rPr kumimoji="1" lang="en-US" altLang="zh-CN" sz="2200" b="0" i="0" u="none" strike="noStrike" cap="none" normalizeH="0" baseline="3000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308</a:t>
                      </a:r>
                      <a:endPar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29376512"/>
                  </a:ext>
                </a:extLst>
              </a:tr>
              <a:tr h="1035721">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长双精度浮点型</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long double</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15~16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正负</a:t>
                      </a:r>
                      <a:r>
                        <a:rPr kumimoji="1" lang="en-US" altLang="zh-CN" sz="22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1.7*10</a:t>
                      </a:r>
                      <a:r>
                        <a:rPr kumimoji="1" lang="en-US" altLang="zh-CN" sz="2200" b="0" i="0" u="none" strike="noStrike" cap="none" normalizeH="0" baseline="3000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-308</a:t>
                      </a:r>
                      <a:r>
                        <a:rPr kumimoji="1" lang="en-US" altLang="zh-CN" sz="22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~1.7*10</a:t>
                      </a:r>
                      <a:r>
                        <a:rPr kumimoji="1" lang="en-US" altLang="zh-CN" sz="2200" b="0" i="0" u="none" strike="noStrike" cap="none" normalizeH="0" baseline="3000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308</a:t>
                      </a:r>
                      <a:endParaRPr kumimoji="1" lang="en-US" altLang="zh-CN" sz="2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05533483"/>
                  </a:ext>
                </a:extLst>
              </a:tr>
            </a:tbl>
          </a:graphicData>
        </a:graphic>
      </p:graphicFrame>
    </p:spTree>
    <p:extLst>
      <p:ext uri="{BB962C8B-B14F-4D97-AF65-F5344CB8AC3E}">
        <p14:creationId xmlns:p14="http://schemas.microsoft.com/office/powerpoint/2010/main" val="1700707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CB52722-F8E2-4122-A285-744CF1F907A6}"/>
              </a:ext>
            </a:extLst>
          </p:cNvPr>
          <p:cNvSpPr>
            <a:spLocks noGrp="1"/>
          </p:cNvSpPr>
          <p:nvPr>
            <p:ph type="ftr" sz="quarter" idx="10"/>
          </p:nvPr>
        </p:nvSpPr>
        <p:spPr/>
        <p:txBody>
          <a:bodyPr/>
          <a:lstStyle/>
          <a:p>
            <a:fld id="{82872EE3-08FE-40E2-A917-238D8D15A5E3}" type="slidenum">
              <a:rPr lang="en-US" altLang="ko-KR"/>
              <a:pPr/>
              <a:t>42</a:t>
            </a:fld>
            <a:endParaRPr lang="en-US" altLang="ko-KR"/>
          </a:p>
        </p:txBody>
      </p:sp>
      <p:sp>
        <p:nvSpPr>
          <p:cNvPr id="766978" name="Rectangle 2">
            <a:extLst>
              <a:ext uri="{FF2B5EF4-FFF2-40B4-BE49-F238E27FC236}">
                <a16:creationId xmlns:a16="http://schemas.microsoft.com/office/drawing/2014/main" id="{59A6AE26-B6E6-4605-A739-ACF3C6242931}"/>
              </a:ext>
            </a:extLst>
          </p:cNvPr>
          <p:cNvSpPr>
            <a:spLocks noGrp="1" noChangeArrowheads="1"/>
          </p:cNvSpPr>
          <p:nvPr>
            <p:ph type="title"/>
          </p:nvPr>
        </p:nvSpPr>
        <p:spPr/>
        <p:txBody>
          <a:bodyPr/>
          <a:lstStyle/>
          <a:p>
            <a:r>
              <a:rPr lang="zh-CN" altLang="en-US" b="0"/>
              <a:t>实型数据</a:t>
            </a:r>
          </a:p>
        </p:txBody>
      </p:sp>
      <p:sp>
        <p:nvSpPr>
          <p:cNvPr id="766979" name="Rectangle 3">
            <a:extLst>
              <a:ext uri="{FF2B5EF4-FFF2-40B4-BE49-F238E27FC236}">
                <a16:creationId xmlns:a16="http://schemas.microsoft.com/office/drawing/2014/main" id="{21D552AC-EC76-4817-BBE3-BF63B4730006}"/>
              </a:ext>
            </a:extLst>
          </p:cNvPr>
          <p:cNvSpPr>
            <a:spLocks noGrp="1" noChangeArrowheads="1"/>
          </p:cNvSpPr>
          <p:nvPr>
            <p:ph type="body" idx="1"/>
          </p:nvPr>
        </p:nvSpPr>
        <p:spPr>
          <a:xfrm>
            <a:off x="632520" y="1484784"/>
            <a:ext cx="8420100" cy="4114800"/>
          </a:xfrm>
        </p:spPr>
        <p:txBody>
          <a:bodyPr/>
          <a:lstStyle/>
          <a:p>
            <a:r>
              <a:rPr lang="zh-CN" altLang="en-US" dirty="0"/>
              <a:t>实型数据常量：</a:t>
            </a:r>
          </a:p>
          <a:p>
            <a:pPr lvl="1"/>
            <a:r>
              <a:rPr lang="zh-CN" altLang="en-US" dirty="0"/>
              <a:t>默认为双精度浮点型（</a:t>
            </a:r>
            <a:r>
              <a:rPr lang="en-US" altLang="zh-CN" dirty="0"/>
              <a:t>double</a:t>
            </a:r>
            <a:r>
              <a:rPr lang="zh-CN" altLang="en-US" dirty="0"/>
              <a:t>）：</a:t>
            </a:r>
          </a:p>
          <a:p>
            <a:pPr lvl="1">
              <a:buFontTx/>
              <a:buNone/>
            </a:pPr>
            <a:r>
              <a:rPr lang="zh-CN" altLang="en-US" dirty="0">
                <a:solidFill>
                  <a:srgbClr val="FF0000"/>
                </a:solidFill>
              </a:rPr>
              <a:t>		</a:t>
            </a:r>
            <a:r>
              <a:rPr lang="en-US" altLang="zh-CN" dirty="0">
                <a:solidFill>
                  <a:srgbClr val="FF0000"/>
                </a:solidFill>
              </a:rPr>
              <a:t>12.345 </a:t>
            </a:r>
          </a:p>
          <a:p>
            <a:pPr lvl="1"/>
            <a:r>
              <a:rPr lang="zh-CN" altLang="en-US" dirty="0"/>
              <a:t>单精度浮点型（</a:t>
            </a:r>
            <a:r>
              <a:rPr lang="en-US" altLang="zh-CN" dirty="0"/>
              <a:t>float</a:t>
            </a:r>
            <a:r>
              <a:rPr lang="zh-CN" altLang="en-US" dirty="0"/>
              <a:t>）（后缀</a:t>
            </a:r>
            <a:r>
              <a:rPr lang="en-US" altLang="zh-CN" dirty="0"/>
              <a:t>F</a:t>
            </a:r>
            <a:r>
              <a:rPr lang="zh-CN" altLang="en-US" dirty="0"/>
              <a:t>或</a:t>
            </a:r>
            <a:r>
              <a:rPr lang="en-US" altLang="zh-CN" dirty="0"/>
              <a:t>f</a:t>
            </a:r>
            <a:r>
              <a:rPr lang="zh-CN" altLang="en-US" dirty="0"/>
              <a:t>）：			</a:t>
            </a:r>
            <a:r>
              <a:rPr lang="en-US" altLang="zh-CN" dirty="0">
                <a:solidFill>
                  <a:srgbClr val="FF0000"/>
                </a:solidFill>
              </a:rPr>
              <a:t>12.345F</a:t>
            </a:r>
            <a:r>
              <a:rPr lang="zh-CN" altLang="en-US" dirty="0">
                <a:solidFill>
                  <a:srgbClr val="FF0000"/>
                </a:solidFill>
              </a:rPr>
              <a:t>或</a:t>
            </a:r>
            <a:r>
              <a:rPr lang="en-US" altLang="zh-CN" dirty="0">
                <a:solidFill>
                  <a:srgbClr val="FF0000"/>
                </a:solidFill>
              </a:rPr>
              <a:t>12.345f </a:t>
            </a:r>
          </a:p>
          <a:p>
            <a:pPr lvl="1"/>
            <a:r>
              <a:rPr lang="zh-CN" altLang="en-US" dirty="0"/>
              <a:t>长双精度浮点型（</a:t>
            </a:r>
            <a:r>
              <a:rPr lang="en-US" altLang="zh-CN" dirty="0"/>
              <a:t>long double</a:t>
            </a:r>
            <a:r>
              <a:rPr lang="zh-CN" altLang="en-US" dirty="0"/>
              <a:t>）常量（后缀</a:t>
            </a:r>
            <a:r>
              <a:rPr lang="en-US" altLang="zh-CN" dirty="0"/>
              <a:t>L</a:t>
            </a:r>
            <a:r>
              <a:rPr lang="zh-CN" altLang="en-US" dirty="0"/>
              <a:t>或</a:t>
            </a:r>
            <a:r>
              <a:rPr lang="en-US" altLang="zh-CN" dirty="0"/>
              <a:t>l</a:t>
            </a:r>
            <a:r>
              <a:rPr lang="zh-CN" altLang="en-US" dirty="0"/>
              <a:t>）：</a:t>
            </a:r>
          </a:p>
          <a:p>
            <a:pPr lvl="1">
              <a:buFontTx/>
              <a:buNone/>
            </a:pPr>
            <a:r>
              <a:rPr lang="zh-CN" altLang="en-US" dirty="0">
                <a:solidFill>
                  <a:srgbClr val="FF0000"/>
                </a:solidFill>
              </a:rPr>
              <a:t>	</a:t>
            </a:r>
            <a:r>
              <a:rPr lang="en-US" altLang="zh-CN" dirty="0">
                <a:solidFill>
                  <a:srgbClr val="FF0000"/>
                </a:solidFill>
              </a:rPr>
              <a:t>12.345L</a:t>
            </a:r>
            <a:r>
              <a:rPr lang="zh-CN" altLang="en-US" dirty="0">
                <a:solidFill>
                  <a:srgbClr val="FF0000"/>
                </a:solidFill>
              </a:rPr>
              <a:t>或</a:t>
            </a:r>
            <a:r>
              <a:rPr lang="en-US" altLang="zh-CN" dirty="0">
                <a:solidFill>
                  <a:srgbClr val="FF0000"/>
                </a:solidFill>
              </a:rPr>
              <a:t>12.345l </a:t>
            </a:r>
          </a:p>
        </p:txBody>
      </p:sp>
    </p:spTree>
    <p:extLst>
      <p:ext uri="{BB962C8B-B14F-4D97-AF65-F5344CB8AC3E}">
        <p14:creationId xmlns:p14="http://schemas.microsoft.com/office/powerpoint/2010/main" val="3112056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E64BABA-284D-41F7-BCE8-D6629BEF9C14}"/>
              </a:ext>
            </a:extLst>
          </p:cNvPr>
          <p:cNvSpPr>
            <a:spLocks noGrp="1"/>
          </p:cNvSpPr>
          <p:nvPr>
            <p:ph type="ftr" sz="quarter" idx="10"/>
          </p:nvPr>
        </p:nvSpPr>
        <p:spPr/>
        <p:txBody>
          <a:bodyPr/>
          <a:lstStyle/>
          <a:p>
            <a:fld id="{2334AB6F-772E-4D69-905F-F44D0525A2BF}" type="slidenum">
              <a:rPr lang="en-US" altLang="ko-KR"/>
              <a:pPr/>
              <a:t>43</a:t>
            </a:fld>
            <a:endParaRPr lang="en-US" altLang="ko-KR"/>
          </a:p>
        </p:txBody>
      </p:sp>
      <p:sp>
        <p:nvSpPr>
          <p:cNvPr id="734210" name="Rectangle 2">
            <a:extLst>
              <a:ext uri="{FF2B5EF4-FFF2-40B4-BE49-F238E27FC236}">
                <a16:creationId xmlns:a16="http://schemas.microsoft.com/office/drawing/2014/main" id="{9749DA1F-5F1F-480C-BAFB-B95A41501650}"/>
              </a:ext>
            </a:extLst>
          </p:cNvPr>
          <p:cNvSpPr>
            <a:spLocks noGrp="1" noChangeArrowheads="1"/>
          </p:cNvSpPr>
          <p:nvPr>
            <p:ph type="title"/>
          </p:nvPr>
        </p:nvSpPr>
        <p:spPr/>
        <p:txBody>
          <a:bodyPr/>
          <a:lstStyle/>
          <a:p>
            <a:r>
              <a:rPr lang="zh-CN" altLang="en-US" b="0"/>
              <a:t>实型数据</a:t>
            </a:r>
          </a:p>
        </p:txBody>
      </p:sp>
      <p:sp>
        <p:nvSpPr>
          <p:cNvPr id="734211" name="Rectangle 3">
            <a:extLst>
              <a:ext uri="{FF2B5EF4-FFF2-40B4-BE49-F238E27FC236}">
                <a16:creationId xmlns:a16="http://schemas.microsoft.com/office/drawing/2014/main" id="{C04811DC-8353-4FB7-9F1F-06E6539AF7DE}"/>
              </a:ext>
            </a:extLst>
          </p:cNvPr>
          <p:cNvSpPr>
            <a:spLocks noGrp="1" noChangeArrowheads="1"/>
          </p:cNvSpPr>
          <p:nvPr>
            <p:ph type="body" idx="1"/>
          </p:nvPr>
        </p:nvSpPr>
        <p:spPr>
          <a:xfrm>
            <a:off x="742950" y="1412776"/>
            <a:ext cx="8420100" cy="4683224"/>
          </a:xfrm>
        </p:spPr>
        <p:txBody>
          <a:bodyPr/>
          <a:lstStyle/>
          <a:p>
            <a:r>
              <a:rPr lang="zh-CN" altLang="en-US" dirty="0"/>
              <a:t>实型数据有两种表示方式 </a:t>
            </a:r>
          </a:p>
          <a:p>
            <a:r>
              <a:rPr lang="zh-CN" altLang="en-US" dirty="0"/>
              <a:t>定点格式：直接用小数点分开整数与小数部分 </a:t>
            </a:r>
          </a:p>
          <a:p>
            <a:pPr lvl="1">
              <a:buFontTx/>
              <a:buNone/>
            </a:pPr>
            <a:r>
              <a:rPr lang="zh-CN" altLang="en-US" dirty="0"/>
              <a:t>	</a:t>
            </a:r>
            <a:r>
              <a:rPr lang="en-US" altLang="zh-CN" dirty="0">
                <a:solidFill>
                  <a:srgbClr val="FF0000"/>
                </a:solidFill>
              </a:rPr>
              <a:t>21.67 </a:t>
            </a:r>
          </a:p>
          <a:p>
            <a:r>
              <a:rPr lang="zh-CN" altLang="en-US" dirty="0"/>
              <a:t>指数格式：用科学计数法将实数分为尾数和指数两部分，用</a:t>
            </a:r>
            <a:r>
              <a:rPr lang="en-US" altLang="zh-CN" dirty="0"/>
              <a:t>E</a:t>
            </a:r>
            <a:r>
              <a:rPr lang="zh-CN" altLang="en-US" dirty="0"/>
              <a:t>或</a:t>
            </a:r>
            <a:r>
              <a:rPr lang="en-US" altLang="zh-CN" dirty="0"/>
              <a:t>e</a:t>
            </a:r>
            <a:r>
              <a:rPr lang="zh-CN" altLang="en-US" dirty="0"/>
              <a:t>隔开 </a:t>
            </a:r>
          </a:p>
          <a:p>
            <a:pPr>
              <a:buFontTx/>
              <a:buNone/>
            </a:pPr>
            <a:r>
              <a:rPr lang="zh-CN" altLang="en-US" dirty="0">
                <a:solidFill>
                  <a:srgbClr val="FF0000"/>
                </a:solidFill>
              </a:rPr>
              <a:t>		</a:t>
            </a:r>
            <a:r>
              <a:rPr lang="en-US" altLang="zh-CN" dirty="0">
                <a:solidFill>
                  <a:srgbClr val="FF0000"/>
                </a:solidFill>
              </a:rPr>
              <a:t>1234.5 </a:t>
            </a:r>
            <a:r>
              <a:rPr lang="zh-CN" altLang="en-US" dirty="0">
                <a:solidFill>
                  <a:srgbClr val="FF0000"/>
                </a:solidFill>
              </a:rPr>
              <a:t>，写为</a:t>
            </a:r>
            <a:r>
              <a:rPr lang="en-US" altLang="zh-CN" dirty="0">
                <a:solidFill>
                  <a:srgbClr val="FF0000"/>
                </a:solidFill>
              </a:rPr>
              <a:t>1.2345E3</a:t>
            </a:r>
            <a:r>
              <a:rPr lang="en-US" altLang="zh-CN" dirty="0"/>
              <a:t> </a:t>
            </a:r>
          </a:p>
        </p:txBody>
      </p:sp>
    </p:spTree>
    <p:extLst>
      <p:ext uri="{BB962C8B-B14F-4D97-AF65-F5344CB8AC3E}">
        <p14:creationId xmlns:p14="http://schemas.microsoft.com/office/powerpoint/2010/main" val="1596064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53CBF573-4643-4B35-9426-1616032FE2CA}"/>
              </a:ext>
            </a:extLst>
          </p:cNvPr>
          <p:cNvSpPr>
            <a:spLocks noGrp="1"/>
          </p:cNvSpPr>
          <p:nvPr>
            <p:ph type="ftr" sz="quarter" idx="10"/>
          </p:nvPr>
        </p:nvSpPr>
        <p:spPr/>
        <p:txBody>
          <a:bodyPr/>
          <a:lstStyle/>
          <a:p>
            <a:fld id="{B039F4AE-5AE5-43A0-B161-9D2BCF4EAA05}" type="slidenum">
              <a:rPr lang="en-US" altLang="ko-KR"/>
              <a:pPr/>
              <a:t>44</a:t>
            </a:fld>
            <a:endParaRPr lang="en-US" altLang="ko-KR"/>
          </a:p>
        </p:txBody>
      </p:sp>
      <p:sp>
        <p:nvSpPr>
          <p:cNvPr id="735234" name="Rectangle 2">
            <a:extLst>
              <a:ext uri="{FF2B5EF4-FFF2-40B4-BE49-F238E27FC236}">
                <a16:creationId xmlns:a16="http://schemas.microsoft.com/office/drawing/2014/main" id="{CFBC98BD-A368-4A08-B52F-9EF1FC117B64}"/>
              </a:ext>
            </a:extLst>
          </p:cNvPr>
          <p:cNvSpPr>
            <a:spLocks noGrp="1" noChangeArrowheads="1"/>
          </p:cNvSpPr>
          <p:nvPr>
            <p:ph type="title"/>
          </p:nvPr>
        </p:nvSpPr>
        <p:spPr/>
        <p:txBody>
          <a:bodyPr/>
          <a:lstStyle/>
          <a:p>
            <a:r>
              <a:rPr lang="zh-CN" altLang="en-US" b="0"/>
              <a:t>实型数据</a:t>
            </a:r>
          </a:p>
        </p:txBody>
      </p:sp>
      <p:sp>
        <p:nvSpPr>
          <p:cNvPr id="735236" name="Rectangle 4">
            <a:extLst>
              <a:ext uri="{FF2B5EF4-FFF2-40B4-BE49-F238E27FC236}">
                <a16:creationId xmlns:a16="http://schemas.microsoft.com/office/drawing/2014/main" id="{72A01B50-D72E-4D77-A213-E68CAA96F9AC}"/>
              </a:ext>
            </a:extLst>
          </p:cNvPr>
          <p:cNvSpPr>
            <a:spLocks noChangeArrowheads="1"/>
          </p:cNvSpPr>
          <p:nvPr/>
        </p:nvSpPr>
        <p:spPr bwMode="auto">
          <a:xfrm>
            <a:off x="344488" y="1043608"/>
            <a:ext cx="504889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例</a:t>
            </a:r>
            <a:r>
              <a:rPr lang="en-US" altLang="zh-CN" sz="2600" dirty="0">
                <a:latin typeface="黑体" panose="02010609060101010101" pitchFamily="49" charset="-122"/>
                <a:ea typeface="黑体" panose="02010609060101010101" pitchFamily="49" charset="-122"/>
              </a:rPr>
              <a:t>3. 16】</a:t>
            </a:r>
            <a:r>
              <a:rPr lang="zh-CN" altLang="en-US" sz="2600" dirty="0">
                <a:latin typeface="黑体" panose="02010609060101010101" pitchFamily="49" charset="-122"/>
                <a:ea typeface="黑体" panose="02010609060101010101" pitchFamily="49" charset="-122"/>
              </a:rPr>
              <a:t>实型变量举例。</a:t>
            </a:r>
          </a:p>
          <a:p>
            <a:r>
              <a:rPr lang="en-US" altLang="zh-CN" sz="2600" b="1" dirty="0">
                <a:ea typeface="굴림" panose="020B0600000101010101" pitchFamily="34" charset="-127"/>
              </a:rPr>
              <a:t>#include&lt;</a:t>
            </a:r>
            <a:r>
              <a:rPr lang="en-US" altLang="zh-CN" sz="2600" b="1" dirty="0" err="1">
                <a:ea typeface="굴림" panose="020B0600000101010101" pitchFamily="34" charset="-127"/>
              </a:rPr>
              <a:t>stdio.h</a:t>
            </a:r>
            <a:r>
              <a:rPr lang="en-US" altLang="zh-CN" sz="2600" b="1" dirty="0">
                <a:ea typeface="굴림" panose="020B0600000101010101" pitchFamily="34" charset="-127"/>
              </a:rPr>
              <a:t>&gt;</a:t>
            </a:r>
          </a:p>
          <a:p>
            <a:r>
              <a:rPr lang="en-US" altLang="zh-CN" sz="2600" b="1" dirty="0">
                <a:ea typeface="굴림" panose="020B0600000101010101" pitchFamily="34" charset="-127"/>
              </a:rPr>
              <a:t>void main()</a:t>
            </a:r>
          </a:p>
          <a:p>
            <a:r>
              <a:rPr lang="en-US" altLang="zh-CN" sz="2600" b="1" dirty="0">
                <a:ea typeface="굴림" panose="020B0600000101010101" pitchFamily="34" charset="-127"/>
              </a:rPr>
              <a:t>{	float </a:t>
            </a:r>
            <a:r>
              <a:rPr lang="en-US" altLang="zh-CN" sz="2600" b="1" dirty="0" err="1">
                <a:ea typeface="굴림" panose="020B0600000101010101" pitchFamily="34" charset="-127"/>
              </a:rPr>
              <a:t>a,b</a:t>
            </a:r>
            <a:r>
              <a:rPr lang="en-US" altLang="zh-CN" sz="2600" b="1" dirty="0">
                <a:ea typeface="굴림" panose="020B0600000101010101" pitchFamily="34" charset="-127"/>
              </a:rPr>
              <a:t>;</a:t>
            </a:r>
          </a:p>
          <a:p>
            <a:r>
              <a:rPr lang="en-US" altLang="zh-CN" sz="2600" b="1" dirty="0">
                <a:ea typeface="굴림" panose="020B0600000101010101" pitchFamily="34" charset="-127"/>
              </a:rPr>
              <a:t>	double </a:t>
            </a:r>
            <a:r>
              <a:rPr lang="en-US" altLang="zh-CN" sz="2600" b="1" dirty="0" err="1">
                <a:ea typeface="굴림" panose="020B0600000101010101" pitchFamily="34" charset="-127"/>
              </a:rPr>
              <a:t>c,d</a:t>
            </a:r>
            <a:r>
              <a:rPr lang="en-US" altLang="zh-CN" sz="2600" b="1" dirty="0">
                <a:ea typeface="굴림" panose="020B0600000101010101" pitchFamily="34" charset="-127"/>
              </a:rPr>
              <a:t>;</a:t>
            </a:r>
          </a:p>
          <a:p>
            <a:r>
              <a:rPr lang="en-US" altLang="zh-CN" sz="2600" b="1" dirty="0">
                <a:ea typeface="굴림" panose="020B0600000101010101" pitchFamily="34" charset="-127"/>
              </a:rPr>
              <a:t>	long double </a:t>
            </a:r>
            <a:r>
              <a:rPr lang="en-US" altLang="zh-CN" sz="2600" b="1" dirty="0" err="1">
                <a:ea typeface="굴림" panose="020B0600000101010101" pitchFamily="34" charset="-127"/>
              </a:rPr>
              <a:t>e,f</a:t>
            </a:r>
            <a:r>
              <a:rPr lang="en-US" altLang="zh-CN" sz="2600" b="1" dirty="0">
                <a:ea typeface="굴림" panose="020B0600000101010101" pitchFamily="34" charset="-127"/>
              </a:rPr>
              <a:t>;</a:t>
            </a:r>
          </a:p>
          <a:p>
            <a:r>
              <a:rPr lang="en-US" altLang="zh-CN" sz="2600" b="1" dirty="0">
                <a:ea typeface="굴림" panose="020B0600000101010101" pitchFamily="34" charset="-127"/>
              </a:rPr>
              <a:t>	a=1234.56789F;</a:t>
            </a:r>
          </a:p>
          <a:p>
            <a:r>
              <a:rPr lang="en-US" altLang="zh-CN" sz="2600" b="1" dirty="0">
                <a:ea typeface="굴림" panose="020B0600000101010101" pitchFamily="34" charset="-127"/>
              </a:rPr>
              <a:t>	b=1.23456789E5;</a:t>
            </a:r>
          </a:p>
          <a:p>
            <a:r>
              <a:rPr lang="en-US" altLang="zh-CN" sz="2600" b="1" dirty="0">
                <a:ea typeface="굴림" panose="020B0600000101010101" pitchFamily="34" charset="-127"/>
              </a:rPr>
              <a:t>	c=1234.56789;</a:t>
            </a:r>
          </a:p>
          <a:p>
            <a:r>
              <a:rPr lang="en-US" altLang="zh-CN" sz="2600" b="1" dirty="0">
                <a:ea typeface="굴림" panose="020B0600000101010101" pitchFamily="34" charset="-127"/>
              </a:rPr>
              <a:t>	d=1.23456789E5;</a:t>
            </a:r>
          </a:p>
          <a:p>
            <a:r>
              <a:rPr lang="en-US" altLang="zh-CN" sz="2600" b="1" dirty="0">
                <a:ea typeface="굴림" panose="020B0600000101010101" pitchFamily="34" charset="-127"/>
              </a:rPr>
              <a:t>	e=1234.56789;</a:t>
            </a:r>
          </a:p>
          <a:p>
            <a:r>
              <a:rPr lang="en-US" altLang="zh-CN" sz="2600" b="1" dirty="0">
                <a:ea typeface="굴림" panose="020B0600000101010101" pitchFamily="34" charset="-127"/>
              </a:rPr>
              <a:t>	f=1.23456789E5;</a:t>
            </a:r>
          </a:p>
          <a:p>
            <a:r>
              <a:rPr lang="en-US" altLang="zh-CN" sz="2600" b="1" dirty="0">
                <a:ea typeface="굴림" panose="020B0600000101010101" pitchFamily="34" charset="-127"/>
              </a:rPr>
              <a:t>} </a:t>
            </a:r>
          </a:p>
        </p:txBody>
      </p:sp>
      <p:pic>
        <p:nvPicPr>
          <p:cNvPr id="735237" name="Picture 5">
            <a:extLst>
              <a:ext uri="{FF2B5EF4-FFF2-40B4-BE49-F238E27FC236}">
                <a16:creationId xmlns:a16="http://schemas.microsoft.com/office/drawing/2014/main" id="{5E2521DD-CA9F-4318-9FC9-EB0971FA1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2" y="3717032"/>
            <a:ext cx="4226075" cy="223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137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页脚占位符 4">
            <a:extLst>
              <a:ext uri="{FF2B5EF4-FFF2-40B4-BE49-F238E27FC236}">
                <a16:creationId xmlns:a16="http://schemas.microsoft.com/office/drawing/2014/main" id="{E2255105-64C1-4420-9C91-7628773A3E64}"/>
              </a:ext>
            </a:extLst>
          </p:cNvPr>
          <p:cNvSpPr>
            <a:spLocks noGrp="1"/>
          </p:cNvSpPr>
          <p:nvPr>
            <p:ph type="ftr" sz="quarter" idx="10"/>
          </p:nvPr>
        </p:nvSpPr>
        <p:spPr/>
        <p:txBody>
          <a:bodyPr/>
          <a:lstStyle/>
          <a:p>
            <a:fld id="{8FE5E91C-DD99-4D12-88ED-87E7E7592276}" type="slidenum">
              <a:rPr lang="en-US" altLang="ko-KR"/>
              <a:pPr/>
              <a:t>45</a:t>
            </a:fld>
            <a:endParaRPr lang="en-US" altLang="ko-KR"/>
          </a:p>
        </p:txBody>
      </p:sp>
      <p:sp>
        <p:nvSpPr>
          <p:cNvPr id="739331" name="Rectangle 3">
            <a:extLst>
              <a:ext uri="{FF2B5EF4-FFF2-40B4-BE49-F238E27FC236}">
                <a16:creationId xmlns:a16="http://schemas.microsoft.com/office/drawing/2014/main" id="{34BAB7E7-A48F-42C6-8015-8BCC4EB1B1A4}"/>
              </a:ext>
            </a:extLst>
          </p:cNvPr>
          <p:cNvSpPr>
            <a:spLocks noGrp="1" noChangeArrowheads="1"/>
          </p:cNvSpPr>
          <p:nvPr>
            <p:ph type="body" sz="half" idx="1"/>
          </p:nvPr>
        </p:nvSpPr>
        <p:spPr>
          <a:xfrm>
            <a:off x="488504" y="1149733"/>
            <a:ext cx="5530850" cy="4114800"/>
          </a:xfrm>
        </p:spPr>
        <p:txBody>
          <a:bodyPr/>
          <a:lstStyle/>
          <a:p>
            <a:r>
              <a:rPr lang="zh-CN" altLang="en-US" b="0" dirty="0"/>
              <a:t>实型数据的输入和输出</a:t>
            </a:r>
            <a:r>
              <a:rPr lang="zh-CN" altLang="en-US" dirty="0"/>
              <a:t> </a:t>
            </a:r>
          </a:p>
        </p:txBody>
      </p:sp>
      <p:graphicFrame>
        <p:nvGraphicFramePr>
          <p:cNvPr id="739396" name="Group 68">
            <a:extLst>
              <a:ext uri="{FF2B5EF4-FFF2-40B4-BE49-F238E27FC236}">
                <a16:creationId xmlns:a16="http://schemas.microsoft.com/office/drawing/2014/main" id="{ECD6C1D9-0D3D-4792-899E-069C6F76745B}"/>
              </a:ext>
            </a:extLst>
          </p:cNvPr>
          <p:cNvGraphicFramePr>
            <a:graphicFrameLocks noGrp="1"/>
          </p:cNvGraphicFramePr>
          <p:nvPr>
            <p:ph sz="half" idx="2"/>
            <p:extLst>
              <p:ext uri="{D42A27DB-BD31-4B8C-83A1-F6EECF244321}">
                <p14:modId xmlns:p14="http://schemas.microsoft.com/office/powerpoint/2010/main" val="2034333855"/>
              </p:ext>
            </p:extLst>
          </p:nvPr>
        </p:nvGraphicFramePr>
        <p:xfrm>
          <a:off x="632520" y="2217976"/>
          <a:ext cx="8568952" cy="3046557"/>
        </p:xfrm>
        <a:graphic>
          <a:graphicData uri="http://schemas.openxmlformats.org/drawingml/2006/table">
            <a:tbl>
              <a:tblPr/>
              <a:tblGrid>
                <a:gridCol w="1929524">
                  <a:extLst>
                    <a:ext uri="{9D8B030D-6E8A-4147-A177-3AD203B41FA5}">
                      <a16:colId xmlns:a16="http://schemas.microsoft.com/office/drawing/2014/main" val="1802460192"/>
                    </a:ext>
                  </a:extLst>
                </a:gridCol>
                <a:gridCol w="6639428">
                  <a:extLst>
                    <a:ext uri="{9D8B030D-6E8A-4147-A177-3AD203B41FA5}">
                      <a16:colId xmlns:a16="http://schemas.microsoft.com/office/drawing/2014/main" val="1848502519"/>
                    </a:ext>
                  </a:extLst>
                </a:gridCol>
              </a:tblGrid>
              <a:tr h="564937">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格式说明符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含义</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08167104"/>
                  </a:ext>
                </a:extLst>
              </a:tr>
              <a:tr h="934637">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%f</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定点格式输入单精度数，输出单、双精度数，</a:t>
                      </a:r>
                      <a:r>
                        <a:rPr kumimoji="1" lang="zh-CN" altLang="en-US" sz="2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默认小数点后</a:t>
                      </a:r>
                      <a:r>
                        <a:rPr kumimoji="1" lang="en-US" altLang="zh-CN" sz="2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6</a:t>
                      </a:r>
                      <a:r>
                        <a:rPr kumimoji="1" lang="zh-CN" altLang="en-US" sz="2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位</a:t>
                      </a:r>
                      <a:r>
                        <a:rPr kumimoji="1"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，不够用</a:t>
                      </a:r>
                      <a:r>
                        <a:rPr kumimoji="1" lang="en-US"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0</a:t>
                      </a:r>
                      <a:r>
                        <a:rPr kumimoji="1"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补充。</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43328803"/>
                  </a:ext>
                </a:extLst>
              </a:tr>
              <a:tr h="515661">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%lf</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定点格式方式输入或输出双精度型实数。</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9763701"/>
                  </a:ext>
                </a:extLst>
              </a:tr>
              <a:tr h="515661">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%g</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定点格式输出，去掉小数点后无效的</a:t>
                      </a:r>
                      <a:r>
                        <a:rPr kumimoji="1" lang="en-US" altLang="zh-CN"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0</a:t>
                      </a:r>
                      <a:r>
                        <a:rPr kumimoji="1" lang="zh-CN" altLang="en-US"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67805096"/>
                  </a:ext>
                </a:extLst>
              </a:tr>
              <a:tr h="515661">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%E</a:t>
                      </a:r>
                      <a:r>
                        <a:rPr kumimoji="1" lang="zh-CN" altLang="en-US"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或</a:t>
                      </a:r>
                      <a:r>
                        <a:rPr kumimoji="1" lang="en-US" altLang="zh-CN"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%e</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以指数形式输出。</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23195230"/>
                  </a:ext>
                </a:extLst>
              </a:tr>
            </a:tbl>
          </a:graphicData>
        </a:graphic>
      </p:graphicFrame>
      <p:sp>
        <p:nvSpPr>
          <p:cNvPr id="8" name="Rectangle 2">
            <a:extLst>
              <a:ext uri="{FF2B5EF4-FFF2-40B4-BE49-F238E27FC236}">
                <a16:creationId xmlns:a16="http://schemas.microsoft.com/office/drawing/2014/main" id="{4991BD6D-2AE4-4BEB-B916-CE797CE11BDB}"/>
              </a:ext>
            </a:extLst>
          </p:cNvPr>
          <p:cNvSpPr txBox="1">
            <a:spLocks noChangeArrowheads="1"/>
          </p:cNvSpPr>
          <p:nvPr/>
        </p:nvSpPr>
        <p:spPr bwMode="auto">
          <a:xfrm>
            <a:off x="272480" y="-99392"/>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b="0" dirty="0"/>
              <a:t>实型数据</a:t>
            </a:r>
            <a:r>
              <a:rPr lang="zh-CN" altLang="en-US" dirty="0"/>
              <a:t> </a:t>
            </a:r>
          </a:p>
        </p:txBody>
      </p:sp>
    </p:spTree>
    <p:extLst>
      <p:ext uri="{BB962C8B-B14F-4D97-AF65-F5344CB8AC3E}">
        <p14:creationId xmlns:p14="http://schemas.microsoft.com/office/powerpoint/2010/main" val="1417583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93B4BF71-E41C-4531-AC0A-FB2C767CD7B7}"/>
              </a:ext>
            </a:extLst>
          </p:cNvPr>
          <p:cNvSpPr>
            <a:spLocks noGrp="1"/>
          </p:cNvSpPr>
          <p:nvPr>
            <p:ph type="ftr" sz="quarter" idx="10"/>
          </p:nvPr>
        </p:nvSpPr>
        <p:spPr/>
        <p:txBody>
          <a:bodyPr/>
          <a:lstStyle/>
          <a:p>
            <a:fld id="{7F96C5E5-D972-4B8B-AB6F-D01A5B7ACFC0}" type="slidenum">
              <a:rPr lang="en-US" altLang="ko-KR"/>
              <a:pPr/>
              <a:t>46</a:t>
            </a:fld>
            <a:endParaRPr lang="en-US" altLang="ko-KR"/>
          </a:p>
        </p:txBody>
      </p:sp>
      <p:sp>
        <p:nvSpPr>
          <p:cNvPr id="738306" name="Rectangle 2">
            <a:extLst>
              <a:ext uri="{FF2B5EF4-FFF2-40B4-BE49-F238E27FC236}">
                <a16:creationId xmlns:a16="http://schemas.microsoft.com/office/drawing/2014/main" id="{66D008CD-4BB1-4820-8811-0A52987BFED7}"/>
              </a:ext>
            </a:extLst>
          </p:cNvPr>
          <p:cNvSpPr>
            <a:spLocks noGrp="1" noChangeArrowheads="1"/>
          </p:cNvSpPr>
          <p:nvPr>
            <p:ph type="title"/>
          </p:nvPr>
        </p:nvSpPr>
        <p:spPr/>
        <p:txBody>
          <a:bodyPr/>
          <a:lstStyle/>
          <a:p>
            <a:r>
              <a:rPr lang="zh-CN" altLang="en-US" b="0"/>
              <a:t>实型数据的输出</a:t>
            </a:r>
            <a:r>
              <a:rPr lang="zh-CN" altLang="en-US"/>
              <a:t> </a:t>
            </a:r>
          </a:p>
        </p:txBody>
      </p:sp>
      <p:sp>
        <p:nvSpPr>
          <p:cNvPr id="738307" name="Rectangle 3">
            <a:extLst>
              <a:ext uri="{FF2B5EF4-FFF2-40B4-BE49-F238E27FC236}">
                <a16:creationId xmlns:a16="http://schemas.microsoft.com/office/drawing/2014/main" id="{BF3E3BB0-6328-4432-9263-26F288F3DDB7}"/>
              </a:ext>
            </a:extLst>
          </p:cNvPr>
          <p:cNvSpPr>
            <a:spLocks noGrp="1" noChangeArrowheads="1"/>
          </p:cNvSpPr>
          <p:nvPr>
            <p:ph type="body" idx="1"/>
          </p:nvPr>
        </p:nvSpPr>
        <p:spPr>
          <a:xfrm>
            <a:off x="495300" y="1173783"/>
            <a:ext cx="8420100" cy="4114800"/>
          </a:xfrm>
        </p:spPr>
        <p:txBody>
          <a:bodyPr/>
          <a:lstStyle/>
          <a:p>
            <a:r>
              <a:rPr lang="zh-CN" altLang="en-US" dirty="0"/>
              <a:t>使用格式输出函数</a:t>
            </a:r>
            <a:r>
              <a:rPr lang="en-US" altLang="zh-CN" dirty="0" err="1"/>
              <a:t>printf</a:t>
            </a:r>
            <a:r>
              <a:rPr lang="zh-CN" altLang="en-US" dirty="0"/>
              <a:t>来 输出</a:t>
            </a:r>
          </a:p>
        </p:txBody>
      </p:sp>
      <p:sp>
        <p:nvSpPr>
          <p:cNvPr id="738308" name="Rectangle 4">
            <a:extLst>
              <a:ext uri="{FF2B5EF4-FFF2-40B4-BE49-F238E27FC236}">
                <a16:creationId xmlns:a16="http://schemas.microsoft.com/office/drawing/2014/main" id="{39F73AC6-8D93-4FAA-A7E2-70DC5373D32C}"/>
              </a:ext>
            </a:extLst>
          </p:cNvPr>
          <p:cNvSpPr>
            <a:spLocks noChangeArrowheads="1"/>
          </p:cNvSpPr>
          <p:nvPr/>
        </p:nvSpPr>
        <p:spPr bwMode="auto">
          <a:xfrm>
            <a:off x="344488" y="1916832"/>
            <a:ext cx="7875601" cy="425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270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200" dirty="0">
                <a:latin typeface="+mn-lt"/>
                <a:ea typeface="黑体" panose="02010609060101010101" pitchFamily="49" charset="-122"/>
              </a:rPr>
              <a:t>【</a:t>
            </a:r>
            <a:r>
              <a:rPr lang="zh-CN" altLang="en-US" sz="2200" dirty="0">
                <a:latin typeface="+mn-lt"/>
                <a:ea typeface="黑体" panose="02010609060101010101" pitchFamily="49" charset="-122"/>
              </a:rPr>
              <a:t>例</a:t>
            </a:r>
            <a:r>
              <a:rPr lang="en-US" altLang="zh-CN" sz="2200" dirty="0">
                <a:latin typeface="+mn-lt"/>
                <a:ea typeface="黑体" panose="02010609060101010101" pitchFamily="49" charset="-122"/>
              </a:rPr>
              <a:t>3. 17】</a:t>
            </a:r>
            <a:r>
              <a:rPr lang="zh-CN" altLang="en-US" sz="2200" dirty="0">
                <a:latin typeface="+mn-lt"/>
                <a:ea typeface="黑体" panose="02010609060101010101" pitchFamily="49" charset="-122"/>
              </a:rPr>
              <a:t>按照不同格式输出实型变量。</a:t>
            </a:r>
          </a:p>
          <a:p>
            <a:r>
              <a:rPr lang="en-US" altLang="zh-CN" sz="2200" dirty="0">
                <a:latin typeface="+mn-lt"/>
                <a:ea typeface="黑体" panose="02010609060101010101" pitchFamily="49" charset="-122"/>
              </a:rPr>
              <a:t>#include&lt;</a:t>
            </a:r>
            <a:r>
              <a:rPr lang="en-US" altLang="zh-CN" sz="2200" dirty="0" err="1">
                <a:latin typeface="+mn-lt"/>
                <a:ea typeface="黑体" panose="02010609060101010101" pitchFamily="49" charset="-122"/>
              </a:rPr>
              <a:t>stdio.h</a:t>
            </a:r>
            <a:r>
              <a:rPr lang="en-US" altLang="zh-CN" sz="2200" dirty="0">
                <a:latin typeface="+mn-lt"/>
                <a:ea typeface="黑体" panose="02010609060101010101" pitchFamily="49" charset="-122"/>
              </a:rPr>
              <a:t>&gt;</a:t>
            </a:r>
          </a:p>
          <a:p>
            <a:r>
              <a:rPr lang="en-US" altLang="zh-CN" sz="2200" dirty="0">
                <a:latin typeface="+mn-lt"/>
                <a:ea typeface="黑体" panose="02010609060101010101" pitchFamily="49" charset="-122"/>
              </a:rPr>
              <a:t>void main()</a:t>
            </a:r>
          </a:p>
          <a:p>
            <a:r>
              <a:rPr lang="en-US" altLang="zh-CN" sz="2200" dirty="0">
                <a:latin typeface="+mn-lt"/>
                <a:ea typeface="黑体" panose="02010609060101010101" pitchFamily="49" charset="-122"/>
              </a:rPr>
              <a:t>{	float a=1234.56789,b=1.23456789E5;</a:t>
            </a:r>
          </a:p>
          <a:p>
            <a:r>
              <a:rPr lang="en-US" altLang="zh-CN" sz="2200" dirty="0">
                <a:latin typeface="+mn-lt"/>
                <a:ea typeface="黑体" panose="02010609060101010101" pitchFamily="49" charset="-122"/>
              </a:rPr>
              <a:t>	double c=1234.56789,d=1.23456789E5;</a:t>
            </a:r>
          </a:p>
          <a:p>
            <a:r>
              <a:rPr lang="en-US" altLang="zh-CN" sz="2200" dirty="0">
                <a:latin typeface="+mn-lt"/>
                <a:ea typeface="黑体" panose="02010609060101010101" pitchFamily="49" charset="-122"/>
              </a:rPr>
              <a:t>	</a:t>
            </a:r>
            <a:r>
              <a:rPr lang="en-US" altLang="zh-CN" sz="2200" dirty="0" err="1">
                <a:latin typeface="+mn-lt"/>
                <a:ea typeface="黑体" panose="02010609060101010101" pitchFamily="49" charset="-122"/>
              </a:rPr>
              <a:t>printf</a:t>
            </a:r>
            <a:r>
              <a:rPr lang="en-US" altLang="zh-CN" sz="2200" dirty="0">
                <a:latin typeface="+mn-lt"/>
                <a:ea typeface="黑体" panose="02010609060101010101" pitchFamily="49" charset="-122"/>
              </a:rPr>
              <a:t>("%f, %f\n",</a:t>
            </a:r>
            <a:r>
              <a:rPr lang="en-US" altLang="zh-CN" sz="2200" dirty="0" err="1">
                <a:latin typeface="+mn-lt"/>
                <a:ea typeface="黑体" panose="02010609060101010101" pitchFamily="49" charset="-122"/>
              </a:rPr>
              <a:t>a,b</a:t>
            </a:r>
            <a:r>
              <a:rPr lang="en-US" altLang="zh-CN" sz="2200" dirty="0">
                <a:latin typeface="+mn-lt"/>
                <a:ea typeface="黑体" panose="02010609060101010101" pitchFamily="49" charset="-122"/>
              </a:rPr>
              <a:t>);  </a:t>
            </a:r>
          </a:p>
          <a:p>
            <a:r>
              <a:rPr lang="en-US" altLang="zh-CN" sz="2200" dirty="0">
                <a:latin typeface="+mn-lt"/>
                <a:ea typeface="黑体" panose="02010609060101010101" pitchFamily="49" charset="-122"/>
              </a:rPr>
              <a:t>		//%f</a:t>
            </a:r>
            <a:r>
              <a:rPr lang="zh-CN" altLang="en-US" sz="2200" dirty="0">
                <a:latin typeface="+mn-lt"/>
                <a:ea typeface="黑体" panose="02010609060101010101" pitchFamily="49" charset="-122"/>
              </a:rPr>
              <a:t>格式输出的小数点后的位数默认为</a:t>
            </a:r>
            <a:r>
              <a:rPr lang="en-US" altLang="zh-CN" sz="2200" dirty="0">
                <a:latin typeface="+mn-lt"/>
                <a:ea typeface="黑体" panose="02010609060101010101" pitchFamily="49" charset="-122"/>
              </a:rPr>
              <a:t>6</a:t>
            </a:r>
            <a:r>
              <a:rPr lang="zh-CN" altLang="en-US" sz="2200" dirty="0">
                <a:latin typeface="+mn-lt"/>
                <a:ea typeface="黑体" panose="02010609060101010101" pitchFamily="49" charset="-122"/>
              </a:rPr>
              <a:t>位</a:t>
            </a:r>
          </a:p>
          <a:p>
            <a:r>
              <a:rPr lang="zh-CN" altLang="en-US" sz="2200" dirty="0">
                <a:latin typeface="+mn-lt"/>
                <a:ea typeface="黑体" panose="02010609060101010101" pitchFamily="49" charset="-122"/>
              </a:rPr>
              <a:t>	</a:t>
            </a:r>
            <a:r>
              <a:rPr lang="en-US" altLang="zh-CN" sz="2200" dirty="0" err="1">
                <a:latin typeface="+mn-lt"/>
                <a:ea typeface="黑体" panose="02010609060101010101" pitchFamily="49" charset="-122"/>
              </a:rPr>
              <a:t>printf</a:t>
            </a:r>
            <a:r>
              <a:rPr lang="en-US" altLang="zh-CN" sz="2200" dirty="0">
                <a:latin typeface="+mn-lt"/>
                <a:ea typeface="黑体" panose="02010609060101010101" pitchFamily="49" charset="-122"/>
              </a:rPr>
              <a:t>("%g, %g\n",</a:t>
            </a:r>
            <a:r>
              <a:rPr lang="en-US" altLang="zh-CN" sz="2200" dirty="0" err="1">
                <a:latin typeface="+mn-lt"/>
                <a:ea typeface="黑体" panose="02010609060101010101" pitchFamily="49" charset="-122"/>
              </a:rPr>
              <a:t>a,b</a:t>
            </a:r>
            <a:r>
              <a:rPr lang="en-US" altLang="zh-CN" sz="2200" dirty="0">
                <a:latin typeface="+mn-lt"/>
                <a:ea typeface="黑体" panose="02010609060101010101" pitchFamily="49" charset="-122"/>
              </a:rPr>
              <a:t>);  </a:t>
            </a:r>
          </a:p>
          <a:p>
            <a:r>
              <a:rPr lang="en-US" altLang="zh-CN" sz="2200" dirty="0">
                <a:latin typeface="+mn-lt"/>
                <a:ea typeface="黑体" panose="02010609060101010101" pitchFamily="49" charset="-122"/>
              </a:rPr>
              <a:t>		//%g</a:t>
            </a:r>
            <a:r>
              <a:rPr lang="zh-CN" altLang="en-US" sz="2200" dirty="0">
                <a:latin typeface="+mn-lt"/>
                <a:ea typeface="黑体" panose="02010609060101010101" pitchFamily="49" charset="-122"/>
              </a:rPr>
              <a:t>格式的输出省略了后边不影响精度的</a:t>
            </a:r>
            <a:r>
              <a:rPr lang="en-US" altLang="zh-CN" sz="2200" dirty="0">
                <a:latin typeface="+mn-lt"/>
                <a:ea typeface="黑体" panose="02010609060101010101" pitchFamily="49" charset="-122"/>
              </a:rPr>
              <a:t>0</a:t>
            </a:r>
          </a:p>
          <a:p>
            <a:r>
              <a:rPr lang="en-US" altLang="zh-CN" sz="2200" dirty="0">
                <a:latin typeface="+mn-lt"/>
                <a:ea typeface="黑体" panose="02010609060101010101" pitchFamily="49" charset="-122"/>
              </a:rPr>
              <a:t>	</a:t>
            </a:r>
            <a:r>
              <a:rPr lang="en-US" altLang="zh-CN" sz="2200" dirty="0" err="1">
                <a:latin typeface="+mn-lt"/>
                <a:ea typeface="黑体" panose="02010609060101010101" pitchFamily="49" charset="-122"/>
              </a:rPr>
              <a:t>printf</a:t>
            </a:r>
            <a:r>
              <a:rPr lang="en-US" altLang="zh-CN" sz="2200" dirty="0">
                <a:latin typeface="+mn-lt"/>
                <a:ea typeface="黑体" panose="02010609060101010101" pitchFamily="49" charset="-122"/>
              </a:rPr>
              <a:t>("%e, %e\n",</a:t>
            </a:r>
            <a:r>
              <a:rPr lang="en-US" altLang="zh-CN" sz="2200" dirty="0" err="1">
                <a:latin typeface="+mn-lt"/>
                <a:ea typeface="黑体" panose="02010609060101010101" pitchFamily="49" charset="-122"/>
              </a:rPr>
              <a:t>a,b</a:t>
            </a:r>
            <a:r>
              <a:rPr lang="en-US" altLang="zh-CN" sz="2200" dirty="0">
                <a:latin typeface="+mn-lt"/>
                <a:ea typeface="黑体" panose="02010609060101010101" pitchFamily="49" charset="-122"/>
              </a:rPr>
              <a:t>);  //%e</a:t>
            </a:r>
            <a:r>
              <a:rPr lang="zh-CN" altLang="en-US" sz="2200" dirty="0">
                <a:latin typeface="+mn-lt"/>
                <a:ea typeface="黑体" panose="02010609060101010101" pitchFamily="49" charset="-122"/>
              </a:rPr>
              <a:t>格式的输出为指数形式</a:t>
            </a:r>
          </a:p>
          <a:p>
            <a:r>
              <a:rPr lang="zh-CN" altLang="en-US" sz="2200" dirty="0">
                <a:latin typeface="+mn-lt"/>
                <a:ea typeface="黑体" panose="02010609060101010101" pitchFamily="49" charset="-122"/>
              </a:rPr>
              <a:t>	</a:t>
            </a:r>
            <a:r>
              <a:rPr lang="en-US" altLang="zh-CN" sz="2200" dirty="0" err="1">
                <a:latin typeface="+mn-lt"/>
                <a:ea typeface="黑体" panose="02010609060101010101" pitchFamily="49" charset="-122"/>
              </a:rPr>
              <a:t>printf</a:t>
            </a:r>
            <a:r>
              <a:rPr lang="en-US" altLang="zh-CN" sz="2200" dirty="0">
                <a:latin typeface="+mn-lt"/>
                <a:ea typeface="黑体" panose="02010609060101010101" pitchFamily="49" charset="-122"/>
              </a:rPr>
              <a:t>("%</a:t>
            </a:r>
            <a:r>
              <a:rPr lang="en-US" altLang="zh-CN" sz="2200" dirty="0" err="1">
                <a:latin typeface="+mn-lt"/>
                <a:ea typeface="黑体" panose="02010609060101010101" pitchFamily="49" charset="-122"/>
              </a:rPr>
              <a:t>lf</a:t>
            </a:r>
            <a:r>
              <a:rPr lang="en-US" altLang="zh-CN" sz="2200" dirty="0">
                <a:latin typeface="+mn-lt"/>
                <a:ea typeface="黑体" panose="02010609060101010101" pitchFamily="49" charset="-122"/>
              </a:rPr>
              <a:t>, %</a:t>
            </a:r>
            <a:r>
              <a:rPr lang="en-US" altLang="zh-CN" sz="2200" dirty="0" err="1">
                <a:latin typeface="+mn-lt"/>
                <a:ea typeface="黑体" panose="02010609060101010101" pitchFamily="49" charset="-122"/>
              </a:rPr>
              <a:t>lf</a:t>
            </a:r>
            <a:r>
              <a:rPr lang="en-US" altLang="zh-CN" sz="2200" dirty="0">
                <a:latin typeface="+mn-lt"/>
                <a:ea typeface="黑体" panose="02010609060101010101" pitchFamily="49" charset="-122"/>
              </a:rPr>
              <a:t>\n",</a:t>
            </a:r>
            <a:r>
              <a:rPr lang="en-US" altLang="zh-CN" sz="2200" dirty="0" err="1">
                <a:latin typeface="+mn-lt"/>
                <a:ea typeface="黑体" panose="02010609060101010101" pitchFamily="49" charset="-122"/>
              </a:rPr>
              <a:t>c,d</a:t>
            </a:r>
            <a:r>
              <a:rPr lang="en-US" altLang="zh-CN" sz="2200" dirty="0">
                <a:latin typeface="+mn-lt"/>
                <a:ea typeface="黑体" panose="02010609060101010101" pitchFamily="49" charset="-122"/>
              </a:rPr>
              <a:t>);  //%</a:t>
            </a:r>
            <a:r>
              <a:rPr lang="en-US" altLang="zh-CN" sz="2200" dirty="0" err="1">
                <a:latin typeface="+mn-lt"/>
                <a:ea typeface="黑体" panose="02010609060101010101" pitchFamily="49" charset="-122"/>
              </a:rPr>
              <a:t>lf</a:t>
            </a:r>
            <a:r>
              <a:rPr lang="zh-CN" altLang="en-US" sz="2200" dirty="0">
                <a:latin typeface="+mn-lt"/>
                <a:ea typeface="黑体" panose="02010609060101010101" pitchFamily="49" charset="-122"/>
              </a:rPr>
              <a:t>格式的输出双精度浮点数</a:t>
            </a:r>
          </a:p>
          <a:p>
            <a:r>
              <a:rPr lang="en-US" altLang="zh-CN" sz="2200" dirty="0">
                <a:latin typeface="+mn-lt"/>
                <a:ea typeface="黑体" panose="02010609060101010101" pitchFamily="49" charset="-122"/>
              </a:rPr>
              <a:t>} </a:t>
            </a:r>
          </a:p>
        </p:txBody>
      </p:sp>
      <p:pic>
        <p:nvPicPr>
          <p:cNvPr id="738309" name="Picture 5">
            <a:extLst>
              <a:ext uri="{FF2B5EF4-FFF2-40B4-BE49-F238E27FC236}">
                <a16:creationId xmlns:a16="http://schemas.microsoft.com/office/drawing/2014/main" id="{A5D396CB-ED64-4F60-90BC-A4C4F0B25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382" y="1916832"/>
            <a:ext cx="40322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694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DB36787F-2A6A-4EA2-82F7-B4A155C821DD}"/>
              </a:ext>
            </a:extLst>
          </p:cNvPr>
          <p:cNvSpPr>
            <a:spLocks noGrp="1"/>
          </p:cNvSpPr>
          <p:nvPr>
            <p:ph type="ftr" sz="quarter" idx="10"/>
          </p:nvPr>
        </p:nvSpPr>
        <p:spPr/>
        <p:txBody>
          <a:bodyPr/>
          <a:lstStyle/>
          <a:p>
            <a:fld id="{F229D780-31AA-4655-B442-4BC479BA47BC}" type="slidenum">
              <a:rPr lang="en-US" altLang="ko-KR"/>
              <a:pPr/>
              <a:t>47</a:t>
            </a:fld>
            <a:endParaRPr lang="en-US" altLang="ko-KR"/>
          </a:p>
        </p:txBody>
      </p:sp>
      <p:sp>
        <p:nvSpPr>
          <p:cNvPr id="737282" name="Rectangle 2">
            <a:extLst>
              <a:ext uri="{FF2B5EF4-FFF2-40B4-BE49-F238E27FC236}">
                <a16:creationId xmlns:a16="http://schemas.microsoft.com/office/drawing/2014/main" id="{560093FD-4929-431A-8B40-478204BA5EF2}"/>
              </a:ext>
            </a:extLst>
          </p:cNvPr>
          <p:cNvSpPr>
            <a:spLocks noGrp="1" noChangeArrowheads="1"/>
          </p:cNvSpPr>
          <p:nvPr>
            <p:ph type="title"/>
          </p:nvPr>
        </p:nvSpPr>
        <p:spPr/>
        <p:txBody>
          <a:bodyPr/>
          <a:lstStyle/>
          <a:p>
            <a:r>
              <a:rPr lang="zh-CN" altLang="en-US" b="0"/>
              <a:t>实型数据的输出</a:t>
            </a:r>
          </a:p>
        </p:txBody>
      </p:sp>
      <p:sp>
        <p:nvSpPr>
          <p:cNvPr id="737284" name="Rectangle 4">
            <a:extLst>
              <a:ext uri="{FF2B5EF4-FFF2-40B4-BE49-F238E27FC236}">
                <a16:creationId xmlns:a16="http://schemas.microsoft.com/office/drawing/2014/main" id="{D14C89D4-2A57-44C5-A163-C33DF934F685}"/>
              </a:ext>
            </a:extLst>
          </p:cNvPr>
          <p:cNvSpPr>
            <a:spLocks noChangeArrowheads="1"/>
          </p:cNvSpPr>
          <p:nvPr/>
        </p:nvSpPr>
        <p:spPr bwMode="auto">
          <a:xfrm>
            <a:off x="272480" y="1261333"/>
            <a:ext cx="885698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r>
              <a:rPr lang="en-US" altLang="zh-CN" dirty="0">
                <a:latin typeface="+mn-lt"/>
                <a:ea typeface="黑体" panose="02010609060101010101" pitchFamily="49" charset="-122"/>
              </a:rPr>
              <a:t>【</a:t>
            </a:r>
            <a:r>
              <a:rPr lang="zh-CN" altLang="en-US" dirty="0">
                <a:latin typeface="+mn-lt"/>
                <a:ea typeface="黑体" panose="02010609060101010101" pitchFamily="49" charset="-122"/>
              </a:rPr>
              <a:t>例</a:t>
            </a:r>
            <a:r>
              <a:rPr lang="en-US" altLang="zh-CN" dirty="0">
                <a:latin typeface="+mn-lt"/>
                <a:ea typeface="黑体" panose="02010609060101010101" pitchFamily="49" charset="-122"/>
              </a:rPr>
              <a:t>3. 18】</a:t>
            </a:r>
            <a:r>
              <a:rPr lang="zh-CN" altLang="en-US" dirty="0">
                <a:latin typeface="+mn-lt"/>
                <a:ea typeface="黑体" panose="02010609060101010101" pitchFamily="49" charset="-122"/>
              </a:rPr>
              <a:t>输出实型变量，设置输出宽度与小数点后显示的位数和对齐方式。</a:t>
            </a:r>
          </a:p>
          <a:p>
            <a:r>
              <a:rPr lang="en-US" altLang="zh-CN" dirty="0">
                <a:latin typeface="+mn-lt"/>
                <a:ea typeface="黑体" panose="02010609060101010101" pitchFamily="49" charset="-122"/>
              </a:rPr>
              <a:t>#include&lt;</a:t>
            </a:r>
            <a:r>
              <a:rPr lang="en-US" altLang="zh-CN" dirty="0" err="1">
                <a:latin typeface="+mn-lt"/>
                <a:ea typeface="黑体" panose="02010609060101010101" pitchFamily="49" charset="-122"/>
              </a:rPr>
              <a:t>stdio.h</a:t>
            </a:r>
            <a:r>
              <a:rPr lang="en-US" altLang="zh-CN" dirty="0">
                <a:latin typeface="+mn-lt"/>
                <a:ea typeface="黑体" panose="02010609060101010101" pitchFamily="49" charset="-122"/>
              </a:rPr>
              <a:t>&gt;</a:t>
            </a:r>
          </a:p>
          <a:p>
            <a:r>
              <a:rPr lang="en-US" altLang="zh-CN" dirty="0">
                <a:latin typeface="+mn-lt"/>
                <a:ea typeface="黑体" panose="02010609060101010101" pitchFamily="49" charset="-122"/>
              </a:rPr>
              <a:t>void main()</a:t>
            </a:r>
          </a:p>
          <a:p>
            <a:r>
              <a:rPr lang="en-US" altLang="zh-CN" dirty="0">
                <a:latin typeface="+mn-lt"/>
                <a:ea typeface="黑体" panose="02010609060101010101" pitchFamily="49" charset="-122"/>
              </a:rPr>
              <a:t>{	float a=1234.56789;</a:t>
            </a:r>
          </a:p>
          <a:p>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printf</a:t>
            </a:r>
            <a:r>
              <a:rPr lang="en-US" altLang="zh-CN" dirty="0">
                <a:latin typeface="+mn-lt"/>
                <a:ea typeface="黑体" panose="02010609060101010101" pitchFamily="49" charset="-122"/>
              </a:rPr>
              <a:t>("%f,%10.1f,%-10.1f,\n", a, a, a);</a:t>
            </a:r>
          </a:p>
          <a:p>
            <a:r>
              <a:rPr lang="en-US" altLang="zh-CN" dirty="0">
                <a:latin typeface="+mn-lt"/>
                <a:ea typeface="黑体" panose="02010609060101010101" pitchFamily="49" charset="-122"/>
              </a:rPr>
              <a:t>}</a:t>
            </a:r>
          </a:p>
        </p:txBody>
      </p:sp>
      <p:pic>
        <p:nvPicPr>
          <p:cNvPr id="737285" name="Picture 5">
            <a:extLst>
              <a:ext uri="{FF2B5EF4-FFF2-40B4-BE49-F238E27FC236}">
                <a16:creationId xmlns:a16="http://schemas.microsoft.com/office/drawing/2014/main" id="{4A90C8ED-818D-4918-A375-1E667653A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4" y="4512468"/>
            <a:ext cx="64801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286" name="Rectangle 6">
            <a:extLst>
              <a:ext uri="{FF2B5EF4-FFF2-40B4-BE49-F238E27FC236}">
                <a16:creationId xmlns:a16="http://schemas.microsoft.com/office/drawing/2014/main" id="{C7E5B32F-3001-412C-9E0A-EF881C9C825D}"/>
              </a:ext>
            </a:extLst>
          </p:cNvPr>
          <p:cNvSpPr>
            <a:spLocks noChangeArrowheads="1"/>
          </p:cNvSpPr>
          <p:nvPr/>
        </p:nvSpPr>
        <p:spPr bwMode="auto">
          <a:xfrm>
            <a:off x="704850" y="5699125"/>
            <a:ext cx="7586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dirty="0">
                <a:solidFill>
                  <a:srgbClr val="FF0000"/>
                </a:solidFill>
                <a:latin typeface="+mn-lt"/>
                <a:ea typeface="黑体" panose="02010609060101010101" pitchFamily="49" charset="-122"/>
              </a:rPr>
              <a:t>注意：初学者掌握</a:t>
            </a:r>
            <a:r>
              <a:rPr kumimoji="1" lang="en-US" altLang="zh-CN" dirty="0">
                <a:solidFill>
                  <a:srgbClr val="FF0000"/>
                </a:solidFill>
                <a:latin typeface="+mn-lt"/>
                <a:ea typeface="黑体" panose="02010609060101010101" pitchFamily="49" charset="-122"/>
              </a:rPr>
              <a:t>%f </a:t>
            </a:r>
            <a:r>
              <a:rPr kumimoji="1" lang="zh-CN" altLang="en-US" dirty="0">
                <a:solidFill>
                  <a:srgbClr val="FF0000"/>
                </a:solidFill>
                <a:latin typeface="+mn-lt"/>
                <a:ea typeface="黑体" panose="02010609060101010101" pitchFamily="49" charset="-122"/>
              </a:rPr>
              <a:t>格式的输出即可。</a:t>
            </a:r>
          </a:p>
        </p:txBody>
      </p:sp>
    </p:spTree>
    <p:extLst>
      <p:ext uri="{BB962C8B-B14F-4D97-AF65-F5344CB8AC3E}">
        <p14:creationId xmlns:p14="http://schemas.microsoft.com/office/powerpoint/2010/main" val="107358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9DF57373-B54A-4E70-8206-4641EBA4CF3A}"/>
              </a:ext>
            </a:extLst>
          </p:cNvPr>
          <p:cNvSpPr>
            <a:spLocks noGrp="1"/>
          </p:cNvSpPr>
          <p:nvPr>
            <p:ph type="ftr" sz="quarter" idx="10"/>
          </p:nvPr>
        </p:nvSpPr>
        <p:spPr/>
        <p:txBody>
          <a:bodyPr/>
          <a:lstStyle/>
          <a:p>
            <a:fld id="{428F6663-2643-4B79-A753-86AE03653F30}" type="slidenum">
              <a:rPr lang="en-US" altLang="ko-KR"/>
              <a:pPr/>
              <a:t>48</a:t>
            </a:fld>
            <a:endParaRPr lang="en-US" altLang="ko-KR"/>
          </a:p>
        </p:txBody>
      </p:sp>
      <p:sp>
        <p:nvSpPr>
          <p:cNvPr id="736258" name="Rectangle 2">
            <a:extLst>
              <a:ext uri="{FF2B5EF4-FFF2-40B4-BE49-F238E27FC236}">
                <a16:creationId xmlns:a16="http://schemas.microsoft.com/office/drawing/2014/main" id="{2537A1FF-06FD-4E40-B74B-70A88DD547A4}"/>
              </a:ext>
            </a:extLst>
          </p:cNvPr>
          <p:cNvSpPr>
            <a:spLocks noGrp="1" noChangeArrowheads="1"/>
          </p:cNvSpPr>
          <p:nvPr>
            <p:ph type="title"/>
          </p:nvPr>
        </p:nvSpPr>
        <p:spPr/>
        <p:txBody>
          <a:bodyPr/>
          <a:lstStyle/>
          <a:p>
            <a:r>
              <a:rPr lang="zh-CN" altLang="en-US" b="0"/>
              <a:t>实型数据的输入</a:t>
            </a:r>
            <a:r>
              <a:rPr lang="zh-CN" altLang="en-US"/>
              <a:t> </a:t>
            </a:r>
          </a:p>
        </p:txBody>
      </p:sp>
      <p:sp>
        <p:nvSpPr>
          <p:cNvPr id="736260" name="Rectangle 4">
            <a:extLst>
              <a:ext uri="{FF2B5EF4-FFF2-40B4-BE49-F238E27FC236}">
                <a16:creationId xmlns:a16="http://schemas.microsoft.com/office/drawing/2014/main" id="{EE50955E-0059-405B-93CE-8A27E257DA86}"/>
              </a:ext>
            </a:extLst>
          </p:cNvPr>
          <p:cNvSpPr>
            <a:spLocks noChangeArrowheads="1"/>
          </p:cNvSpPr>
          <p:nvPr/>
        </p:nvSpPr>
        <p:spPr bwMode="auto">
          <a:xfrm>
            <a:off x="344488" y="1095205"/>
            <a:ext cx="940809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19】</a:t>
            </a:r>
            <a:r>
              <a:rPr lang="zh-CN" altLang="en-US" sz="2600" dirty="0">
                <a:latin typeface="+mn-lt"/>
                <a:ea typeface="黑体" panose="02010609060101010101" pitchFamily="49" charset="-122"/>
              </a:rPr>
              <a:t>输入多个实型数据。</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float </a:t>
            </a:r>
            <a:r>
              <a:rPr lang="en-US" altLang="zh-CN" sz="2600" dirty="0" err="1">
                <a:latin typeface="+mn-lt"/>
                <a:ea typeface="黑体" panose="02010609060101010101" pitchFamily="49" charset="-122"/>
              </a:rPr>
              <a:t>a,b</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double c;</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scanf</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f%f%lf</a:t>
            </a:r>
            <a:r>
              <a:rPr lang="en-US" altLang="zh-CN" sz="2600" dirty="0">
                <a:latin typeface="+mn-lt"/>
                <a:ea typeface="黑体" panose="02010609060101010101" pitchFamily="49" charset="-122"/>
              </a:rPr>
              <a:t>",&amp;</a:t>
            </a:r>
            <a:r>
              <a:rPr lang="en-US" altLang="zh-CN" sz="2600" dirty="0" err="1">
                <a:latin typeface="+mn-lt"/>
                <a:ea typeface="黑体" panose="02010609060101010101" pitchFamily="49" charset="-122"/>
              </a:rPr>
              <a:t>a,&amp;b,&amp;c</a:t>
            </a:r>
            <a:r>
              <a:rPr lang="en-US" altLang="zh-CN" sz="2600" dirty="0">
                <a:latin typeface="+mn-lt"/>
                <a:ea typeface="黑体" panose="02010609060101010101" pitchFamily="49" charset="-122"/>
              </a:rPr>
              <a:t>); </a:t>
            </a:r>
          </a:p>
          <a:p>
            <a:r>
              <a:rPr lang="en-US" altLang="zh-CN" sz="2600" dirty="0">
                <a:latin typeface="+mn-lt"/>
                <a:ea typeface="黑体" panose="02010609060101010101" pitchFamily="49" charset="-122"/>
              </a:rPr>
              <a:t>	//</a:t>
            </a:r>
            <a:r>
              <a:rPr lang="zh-CN" altLang="en-US" sz="2600" dirty="0">
                <a:latin typeface="+mn-lt"/>
                <a:ea typeface="黑体" panose="02010609060101010101" pitchFamily="49" charset="-122"/>
              </a:rPr>
              <a:t>输入双精度数必须用</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lf</a:t>
            </a:r>
            <a:r>
              <a:rPr lang="zh-CN" altLang="en-US" sz="2600" dirty="0">
                <a:latin typeface="+mn-lt"/>
                <a:ea typeface="黑体" panose="02010609060101010101" pitchFamily="49" charset="-122"/>
              </a:rPr>
              <a:t>格式</a:t>
            </a:r>
          </a:p>
          <a:p>
            <a:r>
              <a:rPr lang="zh-CN" altLang="en-US"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("%f %f %</a:t>
            </a:r>
            <a:r>
              <a:rPr lang="en-US" altLang="zh-CN" sz="2600" dirty="0" err="1">
                <a:latin typeface="+mn-lt"/>
                <a:ea typeface="黑体" panose="02010609060101010101" pitchFamily="49" charset="-122"/>
              </a:rPr>
              <a:t>lf</a:t>
            </a:r>
            <a:r>
              <a:rPr lang="en-US" altLang="zh-CN" sz="2600" dirty="0">
                <a:latin typeface="+mn-lt"/>
                <a:ea typeface="黑体" panose="02010609060101010101" pitchFamily="49" charset="-122"/>
              </a:rPr>
              <a:t>\n",</a:t>
            </a:r>
            <a:r>
              <a:rPr lang="en-US" altLang="zh-CN" sz="2600" dirty="0" err="1">
                <a:latin typeface="+mn-lt"/>
                <a:ea typeface="黑体" panose="02010609060101010101" pitchFamily="49" charset="-122"/>
              </a:rPr>
              <a:t>a,b,c</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zh-CN" altLang="en-US" sz="2600" dirty="0">
                <a:latin typeface="+mn-lt"/>
                <a:ea typeface="黑体" panose="02010609060101010101" pitchFamily="49" charset="-122"/>
              </a:rPr>
              <a:t>各格式说明符之间要用空格隔开，便于区分各个数</a:t>
            </a:r>
          </a:p>
          <a:p>
            <a:r>
              <a:rPr lang="en-US" altLang="zh-CN" sz="2600" dirty="0">
                <a:latin typeface="+mn-lt"/>
                <a:ea typeface="黑体" panose="02010609060101010101" pitchFamily="49" charset="-122"/>
              </a:rPr>
              <a:t>}</a:t>
            </a:r>
          </a:p>
        </p:txBody>
      </p:sp>
      <p:pic>
        <p:nvPicPr>
          <p:cNvPr id="736261" name="Picture 5">
            <a:extLst>
              <a:ext uri="{FF2B5EF4-FFF2-40B4-BE49-F238E27FC236}">
                <a16:creationId xmlns:a16="http://schemas.microsoft.com/office/drawing/2014/main" id="{855F415C-C0FF-4855-AC97-DD7BE2F3E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93" y="5229200"/>
            <a:ext cx="482441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941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41E8AC2D-F88C-47E9-AE3F-CF9DA2247AD0}"/>
              </a:ext>
            </a:extLst>
          </p:cNvPr>
          <p:cNvSpPr>
            <a:spLocks noGrp="1"/>
          </p:cNvSpPr>
          <p:nvPr>
            <p:ph type="ftr" sz="quarter" idx="10"/>
          </p:nvPr>
        </p:nvSpPr>
        <p:spPr/>
        <p:txBody>
          <a:bodyPr/>
          <a:lstStyle/>
          <a:p>
            <a:fld id="{7B75CB85-2019-44FC-9FC4-031B7FD91A08}" type="slidenum">
              <a:rPr lang="en-US" altLang="ko-KR"/>
              <a:pPr/>
              <a:t>49</a:t>
            </a:fld>
            <a:endParaRPr lang="en-US" altLang="ko-KR"/>
          </a:p>
        </p:txBody>
      </p:sp>
      <p:sp>
        <p:nvSpPr>
          <p:cNvPr id="743426" name="Rectangle 2">
            <a:extLst>
              <a:ext uri="{FF2B5EF4-FFF2-40B4-BE49-F238E27FC236}">
                <a16:creationId xmlns:a16="http://schemas.microsoft.com/office/drawing/2014/main" id="{4A3AC0F8-15A9-46D3-B92F-AEF89061A432}"/>
              </a:ext>
            </a:extLst>
          </p:cNvPr>
          <p:cNvSpPr>
            <a:spLocks noGrp="1" noChangeArrowheads="1"/>
          </p:cNvSpPr>
          <p:nvPr>
            <p:ph type="title"/>
          </p:nvPr>
        </p:nvSpPr>
        <p:spPr/>
        <p:txBody>
          <a:bodyPr/>
          <a:lstStyle/>
          <a:p>
            <a:r>
              <a:rPr lang="zh-CN" altLang="en-US" b="0"/>
              <a:t>实型数据的输入</a:t>
            </a:r>
            <a:r>
              <a:rPr lang="en-US" altLang="zh-CN" b="0"/>
              <a:t>(*)</a:t>
            </a:r>
          </a:p>
        </p:txBody>
      </p:sp>
      <p:sp>
        <p:nvSpPr>
          <p:cNvPr id="743428" name="Rectangle 4">
            <a:extLst>
              <a:ext uri="{FF2B5EF4-FFF2-40B4-BE49-F238E27FC236}">
                <a16:creationId xmlns:a16="http://schemas.microsoft.com/office/drawing/2014/main" id="{3DBCBDE9-EE33-43E1-A216-6C2B4430AE33}"/>
              </a:ext>
            </a:extLst>
          </p:cNvPr>
          <p:cNvSpPr>
            <a:spLocks noChangeArrowheads="1"/>
          </p:cNvSpPr>
          <p:nvPr/>
        </p:nvSpPr>
        <p:spPr bwMode="auto">
          <a:xfrm>
            <a:off x="272480" y="1145650"/>
            <a:ext cx="910031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20】</a:t>
            </a:r>
            <a:r>
              <a:rPr lang="zh-CN" altLang="en-US" sz="2600" dirty="0">
                <a:latin typeface="+mn-lt"/>
                <a:ea typeface="黑体" panose="02010609060101010101" pitchFamily="49" charset="-122"/>
              </a:rPr>
              <a:t>使用指数形式输入多个实型数据。</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float </a:t>
            </a:r>
            <a:r>
              <a:rPr lang="en-US" altLang="zh-CN" sz="2600" dirty="0" err="1">
                <a:latin typeface="+mn-lt"/>
                <a:ea typeface="黑体" panose="02010609060101010101" pitchFamily="49" charset="-122"/>
              </a:rPr>
              <a:t>a,b,c</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scanf</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e%e%e</a:t>
            </a:r>
            <a:r>
              <a:rPr lang="en-US" altLang="zh-CN" sz="2600" dirty="0">
                <a:latin typeface="+mn-lt"/>
                <a:ea typeface="黑体" panose="02010609060101010101" pitchFamily="49" charset="-122"/>
              </a:rPr>
              <a:t>",&amp;</a:t>
            </a:r>
            <a:r>
              <a:rPr lang="en-US" altLang="zh-CN" sz="2600" dirty="0" err="1">
                <a:latin typeface="+mn-lt"/>
                <a:ea typeface="黑体" panose="02010609060101010101" pitchFamily="49" charset="-122"/>
              </a:rPr>
              <a:t>a,&amp;b,&amp;c</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("%f %f %f\n",</a:t>
            </a:r>
            <a:r>
              <a:rPr lang="en-US" altLang="zh-CN" sz="2600" dirty="0" err="1">
                <a:latin typeface="+mn-lt"/>
                <a:ea typeface="黑体" panose="02010609060101010101" pitchFamily="49" charset="-122"/>
              </a:rPr>
              <a:t>a,b,c</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zh-CN" altLang="en-US" sz="2600" dirty="0">
                <a:latin typeface="+mn-lt"/>
                <a:ea typeface="黑体" panose="02010609060101010101" pitchFamily="49" charset="-122"/>
              </a:rPr>
              <a:t>各格式说明符之间要用空格隔开，便于区分各数</a:t>
            </a:r>
          </a:p>
          <a:p>
            <a:r>
              <a:rPr lang="en-US" altLang="zh-CN" sz="2600" dirty="0">
                <a:latin typeface="+mn-lt"/>
                <a:ea typeface="黑体" panose="02010609060101010101" pitchFamily="49" charset="-122"/>
              </a:rPr>
              <a:t>}</a:t>
            </a:r>
          </a:p>
        </p:txBody>
      </p:sp>
      <p:pic>
        <p:nvPicPr>
          <p:cNvPr id="743429" name="Picture 5">
            <a:extLst>
              <a:ext uri="{FF2B5EF4-FFF2-40B4-BE49-F238E27FC236}">
                <a16:creationId xmlns:a16="http://schemas.microsoft.com/office/drawing/2014/main" id="{5C7CBE68-2F67-4A34-A900-B4F2B3A53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5084763"/>
            <a:ext cx="4940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49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BF38EA43-5BEA-4467-8DE9-864DD6789BC4}"/>
              </a:ext>
            </a:extLst>
          </p:cNvPr>
          <p:cNvSpPr>
            <a:spLocks noGrp="1"/>
          </p:cNvSpPr>
          <p:nvPr>
            <p:ph type="ftr" sz="quarter" idx="10"/>
          </p:nvPr>
        </p:nvSpPr>
        <p:spPr/>
        <p:txBody>
          <a:bodyPr/>
          <a:lstStyle/>
          <a:p>
            <a:fld id="{13FAB815-4D87-4BF2-8A93-0B6B04AB43C9}" type="slidenum">
              <a:rPr lang="en-US" altLang="ko-KR"/>
              <a:pPr/>
              <a:t>5</a:t>
            </a:fld>
            <a:endParaRPr lang="en-US" altLang="ko-KR"/>
          </a:p>
        </p:txBody>
      </p:sp>
      <p:sp>
        <p:nvSpPr>
          <p:cNvPr id="403458" name="Rectangle 2">
            <a:extLst>
              <a:ext uri="{FF2B5EF4-FFF2-40B4-BE49-F238E27FC236}">
                <a16:creationId xmlns:a16="http://schemas.microsoft.com/office/drawing/2014/main" id="{5B42282B-48DA-4E30-A5AF-99FEBA9DC416}"/>
              </a:ext>
            </a:extLst>
          </p:cNvPr>
          <p:cNvSpPr>
            <a:spLocks noGrp="1" noChangeArrowheads="1"/>
          </p:cNvSpPr>
          <p:nvPr>
            <p:ph type="title"/>
          </p:nvPr>
        </p:nvSpPr>
        <p:spPr/>
        <p:txBody>
          <a:bodyPr/>
          <a:lstStyle/>
          <a:p>
            <a:r>
              <a:rPr lang="zh-CN" altLang="en-US"/>
              <a:t>变量 </a:t>
            </a:r>
          </a:p>
        </p:txBody>
      </p:sp>
      <p:sp>
        <p:nvSpPr>
          <p:cNvPr id="403459" name="Rectangle 3">
            <a:extLst>
              <a:ext uri="{FF2B5EF4-FFF2-40B4-BE49-F238E27FC236}">
                <a16:creationId xmlns:a16="http://schemas.microsoft.com/office/drawing/2014/main" id="{5926299E-A156-4C08-9433-D6DBA987814E}"/>
              </a:ext>
            </a:extLst>
          </p:cNvPr>
          <p:cNvSpPr>
            <a:spLocks noGrp="1" noChangeArrowheads="1"/>
          </p:cNvSpPr>
          <p:nvPr>
            <p:ph type="body" idx="1"/>
          </p:nvPr>
        </p:nvSpPr>
        <p:spPr>
          <a:xfrm>
            <a:off x="742950" y="1231404"/>
            <a:ext cx="8674546" cy="4395192"/>
          </a:xfrm>
        </p:spPr>
        <p:txBody>
          <a:bodyPr/>
          <a:lstStyle/>
          <a:p>
            <a:pPr>
              <a:lnSpc>
                <a:spcPts val="3700"/>
              </a:lnSpc>
            </a:pPr>
            <a:r>
              <a:rPr lang="zh-CN" altLang="en-US" sz="2800" dirty="0">
                <a:latin typeface="黑体" panose="02010609060101010101" pitchFamily="49" charset="-122"/>
                <a:ea typeface="黑体" panose="02010609060101010101" pitchFamily="49" charset="-122"/>
              </a:rPr>
              <a:t>变量</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在程序执行过程中，其值可以改变的量</a:t>
            </a:r>
          </a:p>
          <a:p>
            <a:pPr>
              <a:lnSpc>
                <a:spcPts val="3700"/>
              </a:lnSpc>
            </a:pPr>
            <a:r>
              <a:rPr lang="zh-CN" altLang="en-US" sz="2800" dirty="0">
                <a:latin typeface="黑体" panose="02010609060101010101" pitchFamily="49" charset="-122"/>
                <a:ea typeface="黑体" panose="02010609060101010101" pitchFamily="49" charset="-122"/>
              </a:rPr>
              <a:t>变量占据内存中的一块存储单元，用来存放数据，存储单元内的数据可以改变 </a:t>
            </a:r>
          </a:p>
          <a:p>
            <a:pPr>
              <a:lnSpc>
                <a:spcPts val="3700"/>
              </a:lnSpc>
            </a:pPr>
            <a:r>
              <a:rPr lang="zh-CN" altLang="en-US" sz="2800" dirty="0">
                <a:latin typeface="黑体" panose="02010609060101010101" pitchFamily="49" charset="-122"/>
                <a:ea typeface="黑体" panose="02010609060101010101" pitchFamily="49" charset="-122"/>
              </a:rPr>
              <a:t>给存储单元起的名字，就是变量名 </a:t>
            </a:r>
          </a:p>
          <a:p>
            <a:pPr>
              <a:lnSpc>
                <a:spcPts val="3700"/>
              </a:lnSpc>
            </a:pPr>
            <a:r>
              <a:rPr lang="zh-CN" altLang="en-US" sz="2800" dirty="0">
                <a:latin typeface="黑体" panose="02010609060101010101" pitchFamily="49" charset="-122"/>
                <a:ea typeface="黑体" panose="02010609060101010101" pitchFamily="49" charset="-122"/>
              </a:rPr>
              <a:t>在存储单元里存放的数据就是变量的值。 </a:t>
            </a:r>
          </a:p>
        </p:txBody>
      </p:sp>
      <p:pic>
        <p:nvPicPr>
          <p:cNvPr id="403460" name="Picture 4">
            <a:extLst>
              <a:ext uri="{FF2B5EF4-FFF2-40B4-BE49-F238E27FC236}">
                <a16:creationId xmlns:a16="http://schemas.microsoft.com/office/drawing/2014/main" id="{A3DA421E-FF47-40FF-AF2F-BF8053120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664" y="4899273"/>
            <a:ext cx="5184775" cy="75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568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页脚占位符 5">
            <a:extLst>
              <a:ext uri="{FF2B5EF4-FFF2-40B4-BE49-F238E27FC236}">
                <a16:creationId xmlns:a16="http://schemas.microsoft.com/office/drawing/2014/main" id="{4A2C006B-6190-4B77-AF46-9D50F6469F34}"/>
              </a:ext>
            </a:extLst>
          </p:cNvPr>
          <p:cNvSpPr>
            <a:spLocks noGrp="1"/>
          </p:cNvSpPr>
          <p:nvPr>
            <p:ph type="ftr" sz="quarter" idx="10"/>
          </p:nvPr>
        </p:nvSpPr>
        <p:spPr/>
        <p:txBody>
          <a:bodyPr/>
          <a:lstStyle/>
          <a:p>
            <a:fld id="{A75EA241-639E-4D16-9F04-1A0C2A002041}" type="slidenum">
              <a:rPr lang="en-US" altLang="ko-KR"/>
              <a:pPr/>
              <a:t>50</a:t>
            </a:fld>
            <a:endParaRPr lang="en-US" altLang="ko-KR"/>
          </a:p>
        </p:txBody>
      </p:sp>
      <p:sp>
        <p:nvSpPr>
          <p:cNvPr id="741378" name="Rectangle 2">
            <a:extLst>
              <a:ext uri="{FF2B5EF4-FFF2-40B4-BE49-F238E27FC236}">
                <a16:creationId xmlns:a16="http://schemas.microsoft.com/office/drawing/2014/main" id="{AA8F45AF-5329-45D3-AC8C-7CABDE32F5E3}"/>
              </a:ext>
            </a:extLst>
          </p:cNvPr>
          <p:cNvSpPr>
            <a:spLocks noGrp="1" noChangeArrowheads="1"/>
          </p:cNvSpPr>
          <p:nvPr>
            <p:ph type="title"/>
          </p:nvPr>
        </p:nvSpPr>
        <p:spPr>
          <a:xfrm>
            <a:off x="128464" y="260648"/>
            <a:ext cx="7776864" cy="504056"/>
          </a:xfrm>
        </p:spPr>
        <p:txBody>
          <a:bodyPr/>
          <a:lstStyle/>
          <a:p>
            <a:r>
              <a:rPr lang="zh-CN" altLang="en-US" sz="4000" b="0" dirty="0"/>
              <a:t>实型数据在内存中的存储方式</a:t>
            </a:r>
            <a:r>
              <a:rPr lang="zh-CN" altLang="en-US" sz="4000" dirty="0"/>
              <a:t> </a:t>
            </a:r>
          </a:p>
        </p:txBody>
      </p:sp>
      <p:sp>
        <p:nvSpPr>
          <p:cNvPr id="741382" name="Rectangle 6">
            <a:extLst>
              <a:ext uri="{FF2B5EF4-FFF2-40B4-BE49-F238E27FC236}">
                <a16:creationId xmlns:a16="http://schemas.microsoft.com/office/drawing/2014/main" id="{8D0BAD47-4F8F-4711-84B3-640D1A475045}"/>
              </a:ext>
            </a:extLst>
          </p:cNvPr>
          <p:cNvSpPr>
            <a:spLocks noGrp="1" noChangeArrowheads="1"/>
          </p:cNvSpPr>
          <p:nvPr>
            <p:ph type="body" sz="half" idx="1"/>
          </p:nvPr>
        </p:nvSpPr>
        <p:spPr>
          <a:xfrm>
            <a:off x="742950" y="1772816"/>
            <a:ext cx="7018362" cy="4323184"/>
          </a:xfrm>
        </p:spPr>
        <p:txBody>
          <a:bodyPr/>
          <a:lstStyle/>
          <a:p>
            <a:r>
              <a:rPr lang="zh-CN" altLang="en-US" dirty="0"/>
              <a:t>实型数据按照指数形式存放 </a:t>
            </a:r>
          </a:p>
          <a:p>
            <a:endParaRPr lang="en-US" altLang="zh-CN" dirty="0"/>
          </a:p>
          <a:p>
            <a:endParaRPr lang="zh-CN" altLang="en-US" dirty="0"/>
          </a:p>
          <a:p>
            <a:r>
              <a:rPr lang="zh-CN" altLang="en-US" dirty="0"/>
              <a:t>实数</a:t>
            </a:r>
            <a:r>
              <a:rPr lang="en-US" altLang="zh-CN" dirty="0"/>
              <a:t>+123.567</a:t>
            </a:r>
            <a:r>
              <a:rPr lang="zh-CN" altLang="en-US" dirty="0"/>
              <a:t>的存储 </a:t>
            </a:r>
            <a:endParaRPr lang="zh-CN" altLang="en-US" b="0" dirty="0"/>
          </a:p>
        </p:txBody>
      </p:sp>
      <p:graphicFrame>
        <p:nvGraphicFramePr>
          <p:cNvPr id="741433" name="Group 57">
            <a:extLst>
              <a:ext uri="{FF2B5EF4-FFF2-40B4-BE49-F238E27FC236}">
                <a16:creationId xmlns:a16="http://schemas.microsoft.com/office/drawing/2014/main" id="{CD74DBE4-FF90-4BB5-A3CA-71A756A54777}"/>
              </a:ext>
            </a:extLst>
          </p:cNvPr>
          <p:cNvGraphicFramePr>
            <a:graphicFrameLocks noGrp="1"/>
          </p:cNvGraphicFramePr>
          <p:nvPr>
            <p:ph sz="quarter" idx="2"/>
            <p:extLst>
              <p:ext uri="{D42A27DB-BD31-4B8C-83A1-F6EECF244321}">
                <p14:modId xmlns:p14="http://schemas.microsoft.com/office/powerpoint/2010/main" val="1383444378"/>
              </p:ext>
            </p:extLst>
          </p:nvPr>
        </p:nvGraphicFramePr>
        <p:xfrm>
          <a:off x="1118281" y="2636912"/>
          <a:ext cx="7561263" cy="511175"/>
        </p:xfrm>
        <a:graphic>
          <a:graphicData uri="http://schemas.openxmlformats.org/drawingml/2006/table">
            <a:tbl>
              <a:tblPr/>
              <a:tblGrid>
                <a:gridCol w="1893888">
                  <a:extLst>
                    <a:ext uri="{9D8B030D-6E8A-4147-A177-3AD203B41FA5}">
                      <a16:colId xmlns:a16="http://schemas.microsoft.com/office/drawing/2014/main" val="1862597028"/>
                    </a:ext>
                  </a:extLst>
                </a:gridCol>
                <a:gridCol w="1887537">
                  <a:extLst>
                    <a:ext uri="{9D8B030D-6E8A-4147-A177-3AD203B41FA5}">
                      <a16:colId xmlns:a16="http://schemas.microsoft.com/office/drawing/2014/main" val="452510984"/>
                    </a:ext>
                  </a:extLst>
                </a:gridCol>
                <a:gridCol w="1889125">
                  <a:extLst>
                    <a:ext uri="{9D8B030D-6E8A-4147-A177-3AD203B41FA5}">
                      <a16:colId xmlns:a16="http://schemas.microsoft.com/office/drawing/2014/main" val="2529227611"/>
                    </a:ext>
                  </a:extLst>
                </a:gridCol>
                <a:gridCol w="1890713">
                  <a:extLst>
                    <a:ext uri="{9D8B030D-6E8A-4147-A177-3AD203B41FA5}">
                      <a16:colId xmlns:a16="http://schemas.microsoft.com/office/drawing/2014/main" val="2880172834"/>
                    </a:ext>
                  </a:extLst>
                </a:gridCol>
              </a:tblGrid>
              <a:tr h="5111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数的符号位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小数部分</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指数的符号位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指数</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460892"/>
                  </a:ext>
                </a:extLst>
              </a:tr>
            </a:tbl>
          </a:graphicData>
        </a:graphic>
      </p:graphicFrame>
      <p:graphicFrame>
        <p:nvGraphicFramePr>
          <p:cNvPr id="741436" name="Group 60">
            <a:extLst>
              <a:ext uri="{FF2B5EF4-FFF2-40B4-BE49-F238E27FC236}">
                <a16:creationId xmlns:a16="http://schemas.microsoft.com/office/drawing/2014/main" id="{B7E8C014-EA48-4E51-8CCD-482ED2CE1A4D}"/>
              </a:ext>
            </a:extLst>
          </p:cNvPr>
          <p:cNvGraphicFramePr>
            <a:graphicFrameLocks noGrp="1"/>
          </p:cNvGraphicFramePr>
          <p:nvPr>
            <p:ph sz="quarter" idx="3"/>
            <p:extLst>
              <p:ext uri="{D42A27DB-BD31-4B8C-83A1-F6EECF244321}">
                <p14:modId xmlns:p14="http://schemas.microsoft.com/office/powerpoint/2010/main" val="1707353229"/>
              </p:ext>
            </p:extLst>
          </p:nvPr>
        </p:nvGraphicFramePr>
        <p:xfrm>
          <a:off x="1139712" y="4298926"/>
          <a:ext cx="7518400" cy="396240"/>
        </p:xfrm>
        <a:graphic>
          <a:graphicData uri="http://schemas.openxmlformats.org/drawingml/2006/table">
            <a:tbl>
              <a:tblPr/>
              <a:tblGrid>
                <a:gridCol w="1854200">
                  <a:extLst>
                    <a:ext uri="{9D8B030D-6E8A-4147-A177-3AD203B41FA5}">
                      <a16:colId xmlns:a16="http://schemas.microsoft.com/office/drawing/2014/main" val="118119573"/>
                    </a:ext>
                  </a:extLst>
                </a:gridCol>
                <a:gridCol w="1957388">
                  <a:extLst>
                    <a:ext uri="{9D8B030D-6E8A-4147-A177-3AD203B41FA5}">
                      <a16:colId xmlns:a16="http://schemas.microsoft.com/office/drawing/2014/main" val="3596952921"/>
                    </a:ext>
                  </a:extLst>
                </a:gridCol>
                <a:gridCol w="1854200">
                  <a:extLst>
                    <a:ext uri="{9D8B030D-6E8A-4147-A177-3AD203B41FA5}">
                      <a16:colId xmlns:a16="http://schemas.microsoft.com/office/drawing/2014/main" val="3906333082"/>
                    </a:ext>
                  </a:extLst>
                </a:gridCol>
                <a:gridCol w="1852612">
                  <a:extLst>
                    <a:ext uri="{9D8B030D-6E8A-4147-A177-3AD203B41FA5}">
                      <a16:colId xmlns:a16="http://schemas.microsoft.com/office/drawing/2014/main" val="386530972"/>
                    </a:ext>
                  </a:extLst>
                </a:gridCol>
              </a:tblGrid>
              <a:tr h="360363">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.123567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18953172"/>
                  </a:ext>
                </a:extLst>
              </a:tr>
            </a:tbl>
          </a:graphicData>
        </a:graphic>
      </p:graphicFrame>
    </p:spTree>
    <p:extLst>
      <p:ext uri="{BB962C8B-B14F-4D97-AF65-F5344CB8AC3E}">
        <p14:creationId xmlns:p14="http://schemas.microsoft.com/office/powerpoint/2010/main" val="1471313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D40395AE-F675-4B68-A85B-BF81A989CC2A}"/>
              </a:ext>
            </a:extLst>
          </p:cNvPr>
          <p:cNvSpPr>
            <a:spLocks noGrp="1"/>
          </p:cNvSpPr>
          <p:nvPr>
            <p:ph type="ftr" sz="quarter" idx="10"/>
          </p:nvPr>
        </p:nvSpPr>
        <p:spPr/>
        <p:txBody>
          <a:bodyPr/>
          <a:lstStyle/>
          <a:p>
            <a:fld id="{BB3BEFD0-6002-406F-8B74-BCA539B85965}" type="slidenum">
              <a:rPr lang="en-US" altLang="ko-KR"/>
              <a:pPr/>
              <a:t>51</a:t>
            </a:fld>
            <a:endParaRPr lang="en-US" altLang="ko-KR"/>
          </a:p>
        </p:txBody>
      </p:sp>
      <p:sp>
        <p:nvSpPr>
          <p:cNvPr id="776194" name="Rectangle 2">
            <a:extLst>
              <a:ext uri="{FF2B5EF4-FFF2-40B4-BE49-F238E27FC236}">
                <a16:creationId xmlns:a16="http://schemas.microsoft.com/office/drawing/2014/main" id="{32723B37-12B6-4644-A16A-133C84CF0F41}"/>
              </a:ext>
            </a:extLst>
          </p:cNvPr>
          <p:cNvSpPr>
            <a:spLocks noGrp="1" noChangeArrowheads="1"/>
          </p:cNvSpPr>
          <p:nvPr>
            <p:ph type="title"/>
          </p:nvPr>
        </p:nvSpPr>
        <p:spPr/>
        <p:txBody>
          <a:bodyPr/>
          <a:lstStyle/>
          <a:p>
            <a:r>
              <a:rPr lang="zh-CN" altLang="en-US" b="0"/>
              <a:t>实型数据的有效数字位数</a:t>
            </a:r>
            <a:r>
              <a:rPr lang="zh-CN" altLang="en-US"/>
              <a:t> </a:t>
            </a:r>
          </a:p>
        </p:txBody>
      </p:sp>
      <p:sp>
        <p:nvSpPr>
          <p:cNvPr id="776196" name="Rectangle 4">
            <a:extLst>
              <a:ext uri="{FF2B5EF4-FFF2-40B4-BE49-F238E27FC236}">
                <a16:creationId xmlns:a16="http://schemas.microsoft.com/office/drawing/2014/main" id="{F17C6AB6-E8B8-4BD4-A834-BAA1E84B8772}"/>
              </a:ext>
            </a:extLst>
          </p:cNvPr>
          <p:cNvSpPr>
            <a:spLocks noChangeArrowheads="1"/>
          </p:cNvSpPr>
          <p:nvPr/>
        </p:nvSpPr>
        <p:spPr bwMode="auto">
          <a:xfrm>
            <a:off x="344488" y="1038300"/>
            <a:ext cx="633918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21】</a:t>
            </a:r>
            <a:r>
              <a:rPr lang="zh-CN" altLang="en-US" sz="2600" dirty="0">
                <a:latin typeface="+mn-lt"/>
                <a:ea typeface="黑体" panose="02010609060101010101" pitchFamily="49" charset="-122"/>
              </a:rPr>
              <a:t>实型数据的有效数字位数。</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float a;</a:t>
            </a:r>
          </a:p>
          <a:p>
            <a:r>
              <a:rPr lang="en-US" altLang="zh-CN" sz="2600" dirty="0">
                <a:latin typeface="+mn-lt"/>
                <a:ea typeface="黑体" panose="02010609060101010101" pitchFamily="49" charset="-122"/>
              </a:rPr>
              <a:t>	double b;</a:t>
            </a:r>
          </a:p>
          <a:p>
            <a:r>
              <a:rPr lang="en-US" altLang="zh-CN" sz="2600" dirty="0">
                <a:latin typeface="+mn-lt"/>
                <a:ea typeface="黑体" panose="02010609060101010101" pitchFamily="49" charset="-122"/>
              </a:rPr>
              <a:t>	a=1234567890.1234567;</a:t>
            </a:r>
          </a:p>
          <a:p>
            <a:r>
              <a:rPr lang="en-US" altLang="zh-CN" sz="2600" dirty="0">
                <a:latin typeface="+mn-lt"/>
                <a:ea typeface="黑体" panose="02010609060101010101" pitchFamily="49" charset="-122"/>
              </a:rPr>
              <a:t>	b=1234567890.1234567;</a:t>
            </a:r>
          </a:p>
          <a:p>
            <a:r>
              <a:rPr lang="en-US" altLang="zh-CN" sz="2600" dirty="0">
                <a:latin typeface="+mn-lt"/>
                <a:ea typeface="黑体" panose="02010609060101010101" pitchFamily="49" charset="-122"/>
              </a:rPr>
              <a:t>	</a:t>
            </a:r>
            <a:r>
              <a:rPr lang="pt-BR" altLang="zh-CN" sz="2600" dirty="0">
                <a:latin typeface="+mn-lt"/>
                <a:ea typeface="黑体" panose="02010609060101010101" pitchFamily="49" charset="-122"/>
              </a:rPr>
              <a:t>printf("%f %lf\n", a, b);</a:t>
            </a:r>
          </a:p>
          <a:p>
            <a:r>
              <a:rPr lang="pt-BR" altLang="zh-CN" sz="2600" dirty="0">
                <a:latin typeface="+mn-lt"/>
                <a:ea typeface="黑体" panose="02010609060101010101" pitchFamily="49" charset="-122"/>
              </a:rPr>
              <a:t>	printf("%.10f %.10lf\n", a, b);</a:t>
            </a:r>
            <a:endParaRPr lang="en-US" altLang="zh-CN" sz="2600" dirty="0">
              <a:latin typeface="+mn-lt"/>
              <a:ea typeface="黑体" panose="02010609060101010101" pitchFamily="49" charset="-122"/>
            </a:endParaRPr>
          </a:p>
          <a:p>
            <a:r>
              <a:rPr lang="en-US" altLang="zh-CN" sz="2600" dirty="0">
                <a:latin typeface="+mn-lt"/>
                <a:ea typeface="黑体" panose="02010609060101010101" pitchFamily="49" charset="-122"/>
              </a:rPr>
              <a:t>} </a:t>
            </a:r>
          </a:p>
        </p:txBody>
      </p:sp>
      <p:pic>
        <p:nvPicPr>
          <p:cNvPr id="776197" name="Picture 5">
            <a:extLst>
              <a:ext uri="{FF2B5EF4-FFF2-40B4-BE49-F238E27FC236}">
                <a16:creationId xmlns:a16="http://schemas.microsoft.com/office/drawing/2014/main" id="{EBA8BE1F-2733-48E5-96C3-FCD45509188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889625" y="2585893"/>
            <a:ext cx="3240088" cy="2141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6198" name="Picture 6">
            <a:extLst>
              <a:ext uri="{FF2B5EF4-FFF2-40B4-BE49-F238E27FC236}">
                <a16:creationId xmlns:a16="http://schemas.microsoft.com/office/drawing/2014/main" id="{D8FAF7F3-28AD-455B-AD25-DBA850483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643" y="5331634"/>
            <a:ext cx="54006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6463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a:extLst>
              <a:ext uri="{FF2B5EF4-FFF2-40B4-BE49-F238E27FC236}">
                <a16:creationId xmlns:a16="http://schemas.microsoft.com/office/drawing/2014/main" id="{969C227C-F452-4BED-B133-400B4CE0C3F9}"/>
              </a:ext>
            </a:extLst>
          </p:cNvPr>
          <p:cNvSpPr>
            <a:spLocks noGrp="1"/>
          </p:cNvSpPr>
          <p:nvPr>
            <p:ph type="ftr" sz="quarter" idx="10"/>
          </p:nvPr>
        </p:nvSpPr>
        <p:spPr/>
        <p:txBody>
          <a:bodyPr/>
          <a:lstStyle/>
          <a:p>
            <a:fld id="{8FD8BCD4-8506-49E5-8743-52514D409DD8}" type="slidenum">
              <a:rPr lang="en-US" altLang="ko-KR"/>
              <a:pPr/>
              <a:t>52</a:t>
            </a:fld>
            <a:endParaRPr lang="en-US" altLang="ko-KR"/>
          </a:p>
        </p:txBody>
      </p:sp>
      <p:sp>
        <p:nvSpPr>
          <p:cNvPr id="744450" name="Rectangle 2">
            <a:extLst>
              <a:ext uri="{FF2B5EF4-FFF2-40B4-BE49-F238E27FC236}">
                <a16:creationId xmlns:a16="http://schemas.microsoft.com/office/drawing/2014/main" id="{6D881002-2576-4116-AFDA-C1CCDA884260}"/>
              </a:ext>
            </a:extLst>
          </p:cNvPr>
          <p:cNvSpPr>
            <a:spLocks noGrp="1" noChangeArrowheads="1"/>
          </p:cNvSpPr>
          <p:nvPr>
            <p:ph type="title"/>
          </p:nvPr>
        </p:nvSpPr>
        <p:spPr/>
        <p:txBody>
          <a:bodyPr/>
          <a:lstStyle/>
          <a:p>
            <a:r>
              <a:rPr lang="zh-CN" altLang="en-US" b="0"/>
              <a:t>实型数据的有效数字位数</a:t>
            </a:r>
          </a:p>
        </p:txBody>
      </p:sp>
      <p:sp>
        <p:nvSpPr>
          <p:cNvPr id="744452" name="Rectangle 4">
            <a:extLst>
              <a:ext uri="{FF2B5EF4-FFF2-40B4-BE49-F238E27FC236}">
                <a16:creationId xmlns:a16="http://schemas.microsoft.com/office/drawing/2014/main" id="{5AD93E96-B964-4845-B4F1-311B757CA9A4}"/>
              </a:ext>
            </a:extLst>
          </p:cNvPr>
          <p:cNvSpPr>
            <a:spLocks noChangeArrowheads="1"/>
          </p:cNvSpPr>
          <p:nvPr/>
        </p:nvSpPr>
        <p:spPr bwMode="auto">
          <a:xfrm>
            <a:off x="279311" y="968177"/>
            <a:ext cx="540238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500" dirty="0">
                <a:latin typeface="+mn-lt"/>
                <a:ea typeface="黑体" panose="02010609060101010101" pitchFamily="49" charset="-122"/>
              </a:rPr>
              <a:t>【</a:t>
            </a:r>
            <a:r>
              <a:rPr lang="zh-CN" altLang="en-US" sz="2500" dirty="0">
                <a:latin typeface="+mn-lt"/>
                <a:ea typeface="黑体" panose="02010609060101010101" pitchFamily="49" charset="-122"/>
              </a:rPr>
              <a:t>例</a:t>
            </a:r>
            <a:r>
              <a:rPr lang="en-US" altLang="zh-CN" sz="2500" dirty="0">
                <a:latin typeface="+mn-lt"/>
                <a:ea typeface="黑体" panose="02010609060101010101" pitchFamily="49" charset="-122"/>
              </a:rPr>
              <a:t>3. 22】</a:t>
            </a:r>
            <a:r>
              <a:rPr lang="zh-CN" altLang="en-US" sz="2500" dirty="0">
                <a:latin typeface="+mn-lt"/>
                <a:ea typeface="黑体" panose="02010609060101010101" pitchFamily="49" charset="-122"/>
              </a:rPr>
              <a:t>实型数据的有效位数。</a:t>
            </a:r>
          </a:p>
          <a:p>
            <a:r>
              <a:rPr lang="en-US" altLang="zh-CN" sz="2500" dirty="0">
                <a:latin typeface="+mn-lt"/>
                <a:ea typeface="黑体" panose="02010609060101010101" pitchFamily="49" charset="-122"/>
              </a:rPr>
              <a:t>#include&lt;</a:t>
            </a:r>
            <a:r>
              <a:rPr lang="en-US" altLang="zh-CN" sz="2500" dirty="0" err="1">
                <a:latin typeface="+mn-lt"/>
                <a:ea typeface="黑体" panose="02010609060101010101" pitchFamily="49" charset="-122"/>
              </a:rPr>
              <a:t>stdio.h</a:t>
            </a:r>
            <a:r>
              <a:rPr lang="en-US" altLang="zh-CN" sz="2500" dirty="0">
                <a:latin typeface="+mn-lt"/>
                <a:ea typeface="黑体" panose="02010609060101010101" pitchFamily="49" charset="-122"/>
              </a:rPr>
              <a:t>&gt;</a:t>
            </a:r>
          </a:p>
          <a:p>
            <a:r>
              <a:rPr lang="en-US" altLang="zh-CN" sz="2500" dirty="0">
                <a:latin typeface="+mn-lt"/>
                <a:ea typeface="黑体" panose="02010609060101010101" pitchFamily="49" charset="-122"/>
              </a:rPr>
              <a:t>void main()</a:t>
            </a:r>
          </a:p>
          <a:p>
            <a:r>
              <a:rPr lang="en-US" altLang="zh-CN" sz="2500" dirty="0">
                <a:latin typeface="+mn-lt"/>
                <a:ea typeface="黑体" panose="02010609060101010101" pitchFamily="49" charset="-122"/>
              </a:rPr>
              <a:t>{	float a;</a:t>
            </a:r>
          </a:p>
          <a:p>
            <a:r>
              <a:rPr lang="en-US" altLang="zh-CN" sz="2500" dirty="0">
                <a:latin typeface="+mn-lt"/>
                <a:ea typeface="黑体" panose="02010609060101010101" pitchFamily="49" charset="-122"/>
              </a:rPr>
              <a:t>	double b;</a:t>
            </a:r>
          </a:p>
          <a:p>
            <a:r>
              <a:rPr lang="en-US" altLang="zh-CN" sz="2500" dirty="0">
                <a:latin typeface="+mn-lt"/>
                <a:ea typeface="黑体" panose="02010609060101010101" pitchFamily="49" charset="-122"/>
              </a:rPr>
              <a:t>	a=1234567890.1234567;</a:t>
            </a:r>
          </a:p>
          <a:p>
            <a:r>
              <a:rPr lang="en-US" altLang="zh-CN" sz="2500" dirty="0">
                <a:latin typeface="+mn-lt"/>
                <a:ea typeface="黑体" panose="02010609060101010101" pitchFamily="49" charset="-122"/>
              </a:rPr>
              <a:t>	b=1234567890.1234567;</a:t>
            </a:r>
          </a:p>
          <a:p>
            <a:r>
              <a:rPr lang="en-US" altLang="zh-CN" sz="2500" dirty="0">
                <a:latin typeface="+mn-lt"/>
                <a:ea typeface="黑体" panose="02010609060101010101" pitchFamily="49" charset="-122"/>
              </a:rPr>
              <a:t>	</a:t>
            </a:r>
            <a:r>
              <a:rPr lang="pt-BR" altLang="zh-CN" sz="2500" dirty="0">
                <a:latin typeface="+mn-lt"/>
                <a:ea typeface="黑体" panose="02010609060101010101" pitchFamily="49" charset="-122"/>
              </a:rPr>
              <a:t>printf("%.10f %.10lf\n", a, b);</a:t>
            </a:r>
          </a:p>
          <a:p>
            <a:r>
              <a:rPr lang="pt-BR" altLang="zh-CN" sz="2500" dirty="0">
                <a:latin typeface="+mn-lt"/>
                <a:ea typeface="黑体" panose="02010609060101010101" pitchFamily="49" charset="-122"/>
              </a:rPr>
              <a:t>	</a:t>
            </a:r>
            <a:r>
              <a:rPr lang="en-US" altLang="zh-CN" sz="2500" dirty="0">
                <a:latin typeface="+mn-lt"/>
                <a:ea typeface="黑体" panose="02010609060101010101" pitchFamily="49" charset="-122"/>
              </a:rPr>
              <a:t>a=a+1000;</a:t>
            </a:r>
          </a:p>
          <a:p>
            <a:r>
              <a:rPr lang="en-US" altLang="zh-CN" sz="2500" dirty="0">
                <a:latin typeface="+mn-lt"/>
                <a:ea typeface="黑体" panose="02010609060101010101" pitchFamily="49" charset="-122"/>
              </a:rPr>
              <a:t>	b=b+1000;</a:t>
            </a:r>
          </a:p>
          <a:p>
            <a:r>
              <a:rPr lang="en-US" altLang="zh-CN" sz="2500" dirty="0">
                <a:latin typeface="+mn-lt"/>
                <a:ea typeface="黑体" panose="02010609060101010101" pitchFamily="49" charset="-122"/>
              </a:rPr>
              <a:t>	</a:t>
            </a:r>
            <a:r>
              <a:rPr lang="pt-BR" altLang="zh-CN" sz="2500" dirty="0">
                <a:latin typeface="+mn-lt"/>
                <a:ea typeface="黑体" panose="02010609060101010101" pitchFamily="49" charset="-122"/>
              </a:rPr>
              <a:t>printf("%.10f %.10lf\n", a, b);</a:t>
            </a:r>
            <a:endParaRPr lang="en-US" altLang="zh-CN" sz="2500" dirty="0">
              <a:latin typeface="+mn-lt"/>
              <a:ea typeface="黑体" panose="02010609060101010101" pitchFamily="49" charset="-122"/>
            </a:endParaRPr>
          </a:p>
          <a:p>
            <a:r>
              <a:rPr lang="en-US" altLang="zh-CN" sz="2500" dirty="0">
                <a:latin typeface="+mn-lt"/>
                <a:ea typeface="黑体" panose="02010609060101010101" pitchFamily="49" charset="-122"/>
              </a:rPr>
              <a:t>} </a:t>
            </a:r>
          </a:p>
        </p:txBody>
      </p:sp>
      <p:pic>
        <p:nvPicPr>
          <p:cNvPr id="744453" name="Picture 5">
            <a:extLst>
              <a:ext uri="{FF2B5EF4-FFF2-40B4-BE49-F238E27FC236}">
                <a16:creationId xmlns:a16="http://schemas.microsoft.com/office/drawing/2014/main" id="{C6965F07-C1E5-4C15-9699-56DE5AD4C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75" y="1474788"/>
            <a:ext cx="2593975"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54" name="Picture 6">
            <a:extLst>
              <a:ext uri="{FF2B5EF4-FFF2-40B4-BE49-F238E27FC236}">
                <a16:creationId xmlns:a16="http://schemas.microsoft.com/office/drawing/2014/main" id="{437F965E-5D3E-4B34-A2D1-85873B02A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75" y="4006850"/>
            <a:ext cx="25939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4455" name="Rectangle 7">
            <a:extLst>
              <a:ext uri="{FF2B5EF4-FFF2-40B4-BE49-F238E27FC236}">
                <a16:creationId xmlns:a16="http://schemas.microsoft.com/office/drawing/2014/main" id="{AB124F11-36D6-4B7F-8DAE-79B6D870A6B7}"/>
              </a:ext>
            </a:extLst>
          </p:cNvPr>
          <p:cNvSpPr>
            <a:spLocks noChangeArrowheads="1"/>
          </p:cNvSpPr>
          <p:nvPr/>
        </p:nvSpPr>
        <p:spPr bwMode="auto">
          <a:xfrm>
            <a:off x="5600700" y="3429000"/>
            <a:ext cx="347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0000"/>
                </a:solidFill>
                <a:latin typeface="Copperplate Gothic Bold" panose="020E0705020206020404" pitchFamily="34" charset="0"/>
                <a:ea typeface="宋体" panose="02010600030101010101" pitchFamily="2" charset="-122"/>
              </a:rPr>
              <a:t>分别</a:t>
            </a:r>
            <a:r>
              <a:rPr lang="en-US" altLang="zh-CN">
                <a:solidFill>
                  <a:srgbClr val="FF0000"/>
                </a:solidFill>
                <a:latin typeface="Copperplate Gothic Bold" panose="020E0705020206020404" pitchFamily="34" charset="0"/>
                <a:ea typeface="宋体" panose="02010600030101010101" pitchFamily="2" charset="-122"/>
              </a:rPr>
              <a:t>+1000</a:t>
            </a:r>
            <a:r>
              <a:rPr lang="zh-CN" altLang="en-US">
                <a:solidFill>
                  <a:srgbClr val="FF0000"/>
                </a:solidFill>
                <a:latin typeface="Copperplate Gothic Bold" panose="020E0705020206020404" pitchFamily="34" charset="0"/>
                <a:ea typeface="宋体" panose="02010600030101010101" pitchFamily="2" charset="-122"/>
              </a:rPr>
              <a:t>后的变量情况</a:t>
            </a:r>
          </a:p>
        </p:txBody>
      </p:sp>
      <p:sp>
        <p:nvSpPr>
          <p:cNvPr id="744456" name="Line 8">
            <a:extLst>
              <a:ext uri="{FF2B5EF4-FFF2-40B4-BE49-F238E27FC236}">
                <a16:creationId xmlns:a16="http://schemas.microsoft.com/office/drawing/2014/main" id="{316F1194-404B-4F64-8E33-823AC83D8E4B}"/>
              </a:ext>
            </a:extLst>
          </p:cNvPr>
          <p:cNvSpPr>
            <a:spLocks noChangeShapeType="1"/>
          </p:cNvSpPr>
          <p:nvPr/>
        </p:nvSpPr>
        <p:spPr bwMode="auto">
          <a:xfrm flipH="1">
            <a:off x="7040563" y="3716338"/>
            <a:ext cx="576262" cy="10080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744457" name="Picture 9">
            <a:extLst>
              <a:ext uri="{FF2B5EF4-FFF2-40B4-BE49-F238E27FC236}">
                <a16:creationId xmlns:a16="http://schemas.microsoft.com/office/drawing/2014/main" id="{6F137945-C09B-430F-9C1D-C05102CF5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5646738"/>
            <a:ext cx="5040312"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579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9B89F0D-7E59-4F26-B731-8F52AE917C90}"/>
              </a:ext>
            </a:extLst>
          </p:cNvPr>
          <p:cNvSpPr>
            <a:spLocks noGrp="1"/>
          </p:cNvSpPr>
          <p:nvPr>
            <p:ph type="ftr" sz="quarter" idx="10"/>
          </p:nvPr>
        </p:nvSpPr>
        <p:spPr/>
        <p:txBody>
          <a:bodyPr/>
          <a:lstStyle/>
          <a:p>
            <a:fld id="{2B3A8745-D08D-4166-A79C-8835440EF215}" type="slidenum">
              <a:rPr lang="en-US" altLang="ko-KR"/>
              <a:pPr/>
              <a:t>53</a:t>
            </a:fld>
            <a:endParaRPr lang="en-US" altLang="ko-KR"/>
          </a:p>
        </p:txBody>
      </p:sp>
      <p:sp>
        <p:nvSpPr>
          <p:cNvPr id="748546" name="Rectangle 2">
            <a:extLst>
              <a:ext uri="{FF2B5EF4-FFF2-40B4-BE49-F238E27FC236}">
                <a16:creationId xmlns:a16="http://schemas.microsoft.com/office/drawing/2014/main" id="{76EF54D5-F0D8-446F-893C-077A1BD40E79}"/>
              </a:ext>
            </a:extLst>
          </p:cNvPr>
          <p:cNvSpPr>
            <a:spLocks noGrp="1" noChangeArrowheads="1"/>
          </p:cNvSpPr>
          <p:nvPr>
            <p:ph type="title"/>
          </p:nvPr>
        </p:nvSpPr>
        <p:spPr/>
        <p:txBody>
          <a:bodyPr/>
          <a:lstStyle/>
          <a:p>
            <a:r>
              <a:rPr lang="zh-CN" altLang="en-US" b="0"/>
              <a:t>字符型数据</a:t>
            </a:r>
            <a:r>
              <a:rPr lang="en-US" altLang="zh-CN"/>
              <a:t>-</a:t>
            </a:r>
            <a:r>
              <a:rPr lang="zh-CN" altLang="en-US"/>
              <a:t>常量</a:t>
            </a:r>
          </a:p>
        </p:txBody>
      </p:sp>
      <p:sp>
        <p:nvSpPr>
          <p:cNvPr id="748547" name="Rectangle 3">
            <a:extLst>
              <a:ext uri="{FF2B5EF4-FFF2-40B4-BE49-F238E27FC236}">
                <a16:creationId xmlns:a16="http://schemas.microsoft.com/office/drawing/2014/main" id="{F076456D-E46F-46D1-8051-05B7746B2C24}"/>
              </a:ext>
            </a:extLst>
          </p:cNvPr>
          <p:cNvSpPr>
            <a:spLocks noGrp="1" noChangeArrowheads="1"/>
          </p:cNvSpPr>
          <p:nvPr>
            <p:ph type="body" idx="1"/>
          </p:nvPr>
        </p:nvSpPr>
        <p:spPr>
          <a:xfrm>
            <a:off x="742950" y="1700808"/>
            <a:ext cx="8420100" cy="4395192"/>
          </a:xfrm>
        </p:spPr>
        <p:txBody>
          <a:bodyPr/>
          <a:lstStyle/>
          <a:p>
            <a:r>
              <a:rPr lang="zh-CN" altLang="en-US" dirty="0"/>
              <a:t>字符型常量：</a:t>
            </a:r>
          </a:p>
          <a:p>
            <a:pPr lvl="1"/>
            <a:r>
              <a:rPr lang="zh-CN" altLang="en-US" sz="3200" dirty="0"/>
              <a:t>字符型常量表示单个字符，用一对单撇号“‘ ’”将字符括起来 。</a:t>
            </a:r>
          </a:p>
          <a:p>
            <a:pPr lvl="1"/>
            <a:r>
              <a:rPr lang="zh-CN" altLang="en-US" sz="3200" dirty="0"/>
              <a:t>如 </a:t>
            </a:r>
            <a:r>
              <a:rPr lang="zh-CN" altLang="en-US" sz="3200" dirty="0">
                <a:solidFill>
                  <a:srgbClr val="FF0000"/>
                </a:solidFill>
              </a:rPr>
              <a:t>‘</a:t>
            </a:r>
            <a:r>
              <a:rPr lang="en-US" altLang="zh-CN" sz="3200" dirty="0">
                <a:solidFill>
                  <a:srgbClr val="FF0000"/>
                </a:solidFill>
              </a:rPr>
              <a:t>a’</a:t>
            </a:r>
            <a:r>
              <a:rPr lang="zh-CN" altLang="en-US" sz="3200" dirty="0">
                <a:solidFill>
                  <a:srgbClr val="FF0000"/>
                </a:solidFill>
              </a:rPr>
              <a:t>、‘</a:t>
            </a:r>
            <a:r>
              <a:rPr lang="en-US" altLang="zh-CN" sz="3200" dirty="0">
                <a:solidFill>
                  <a:srgbClr val="FF0000"/>
                </a:solidFill>
              </a:rPr>
              <a:t>B’</a:t>
            </a:r>
            <a:r>
              <a:rPr lang="zh-CN" altLang="en-US" sz="3200" dirty="0">
                <a:solidFill>
                  <a:srgbClr val="FF0000"/>
                </a:solidFill>
              </a:rPr>
              <a:t>、‘</a:t>
            </a:r>
            <a:r>
              <a:rPr lang="en-US" altLang="zh-CN" sz="3200" dirty="0">
                <a:solidFill>
                  <a:srgbClr val="FF0000"/>
                </a:solidFill>
              </a:rPr>
              <a:t>$’</a:t>
            </a:r>
            <a:r>
              <a:rPr lang="zh-CN" altLang="en-US" sz="3200" dirty="0">
                <a:solidFill>
                  <a:srgbClr val="FF0000"/>
                </a:solidFill>
              </a:rPr>
              <a:t>、‘*’、‘</a:t>
            </a:r>
            <a:r>
              <a:rPr lang="en-US" altLang="zh-CN" sz="3200" dirty="0">
                <a:solidFill>
                  <a:srgbClr val="FF0000"/>
                </a:solidFill>
              </a:rPr>
              <a:t>5'  </a:t>
            </a:r>
            <a:r>
              <a:rPr lang="zh-CN" altLang="en-US" sz="3200" dirty="0">
                <a:solidFill>
                  <a:srgbClr val="FF0000"/>
                </a:solidFill>
              </a:rPr>
              <a:t>和 </a:t>
            </a:r>
            <a:r>
              <a:rPr lang="en-US" altLang="zh-CN" sz="3200" dirty="0">
                <a:solidFill>
                  <a:srgbClr val="FF0000"/>
                </a:solidFill>
              </a:rPr>
              <a:t>'8'</a:t>
            </a:r>
          </a:p>
        </p:txBody>
      </p:sp>
    </p:spTree>
    <p:extLst>
      <p:ext uri="{BB962C8B-B14F-4D97-AF65-F5344CB8AC3E}">
        <p14:creationId xmlns:p14="http://schemas.microsoft.com/office/powerpoint/2010/main" val="1467848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
            <a:extLst>
              <a:ext uri="{FF2B5EF4-FFF2-40B4-BE49-F238E27FC236}">
                <a16:creationId xmlns:a16="http://schemas.microsoft.com/office/drawing/2014/main" id="{DEB67115-E8DF-4018-91C0-EECF73D02CE6}"/>
              </a:ext>
            </a:extLst>
          </p:cNvPr>
          <p:cNvSpPr>
            <a:spLocks noGrp="1"/>
          </p:cNvSpPr>
          <p:nvPr>
            <p:ph type="ftr" sz="quarter" idx="10"/>
          </p:nvPr>
        </p:nvSpPr>
        <p:spPr/>
        <p:txBody>
          <a:bodyPr/>
          <a:lstStyle/>
          <a:p>
            <a:fld id="{143A637F-5C19-489D-A69E-3FFADFEEC10A}" type="slidenum">
              <a:rPr lang="en-US" altLang="ko-KR"/>
              <a:pPr/>
              <a:t>54</a:t>
            </a:fld>
            <a:endParaRPr lang="en-US" altLang="ko-KR"/>
          </a:p>
        </p:txBody>
      </p:sp>
      <p:sp>
        <p:nvSpPr>
          <p:cNvPr id="747522" name="Rectangle 2">
            <a:extLst>
              <a:ext uri="{FF2B5EF4-FFF2-40B4-BE49-F238E27FC236}">
                <a16:creationId xmlns:a16="http://schemas.microsoft.com/office/drawing/2014/main" id="{3ACB2C05-F603-4895-8F60-C0E3B6469FCB}"/>
              </a:ext>
            </a:extLst>
          </p:cNvPr>
          <p:cNvSpPr>
            <a:spLocks noGrp="1" noChangeArrowheads="1"/>
          </p:cNvSpPr>
          <p:nvPr>
            <p:ph type="title"/>
          </p:nvPr>
        </p:nvSpPr>
        <p:spPr>
          <a:xfrm>
            <a:off x="272480" y="0"/>
            <a:ext cx="8352928" cy="999102"/>
          </a:xfrm>
        </p:spPr>
        <p:txBody>
          <a:bodyPr/>
          <a:lstStyle/>
          <a:p>
            <a:r>
              <a:rPr lang="zh-CN" altLang="en-US" sz="4000" b="0" dirty="0">
                <a:effectLst/>
              </a:rPr>
              <a:t>字符型数据</a:t>
            </a:r>
            <a:r>
              <a:rPr lang="en-US" altLang="zh-CN" sz="4000" dirty="0">
                <a:effectLst/>
              </a:rPr>
              <a:t>-</a:t>
            </a:r>
            <a:r>
              <a:rPr lang="zh-CN" altLang="en-US" sz="4000" dirty="0">
                <a:effectLst/>
              </a:rPr>
              <a:t>转义字符 </a:t>
            </a:r>
          </a:p>
        </p:txBody>
      </p:sp>
      <p:sp>
        <p:nvSpPr>
          <p:cNvPr id="747523" name="Rectangle 3">
            <a:extLst>
              <a:ext uri="{FF2B5EF4-FFF2-40B4-BE49-F238E27FC236}">
                <a16:creationId xmlns:a16="http://schemas.microsoft.com/office/drawing/2014/main" id="{DE30C0E1-6685-4D60-8115-BC3309404E50}"/>
              </a:ext>
            </a:extLst>
          </p:cNvPr>
          <p:cNvSpPr>
            <a:spLocks noGrp="1" noChangeArrowheads="1"/>
          </p:cNvSpPr>
          <p:nvPr>
            <p:ph type="body" sz="half" idx="1"/>
          </p:nvPr>
        </p:nvSpPr>
        <p:spPr>
          <a:xfrm>
            <a:off x="488504" y="1011237"/>
            <a:ext cx="8784976" cy="1055124"/>
          </a:xfrm>
        </p:spPr>
        <p:txBody>
          <a:bodyPr/>
          <a:lstStyle/>
          <a:p>
            <a:pPr>
              <a:lnSpc>
                <a:spcPct val="90000"/>
              </a:lnSpc>
            </a:pPr>
            <a:r>
              <a:rPr lang="zh-CN" altLang="en-US" sz="2800" dirty="0">
                <a:effectLst/>
              </a:rPr>
              <a:t>在“</a:t>
            </a:r>
            <a:r>
              <a:rPr lang="en-US" altLang="zh-CN" sz="2800" dirty="0">
                <a:effectLst/>
              </a:rPr>
              <a:t>\”</a:t>
            </a:r>
            <a:r>
              <a:rPr lang="zh-CN" altLang="en-US" sz="2800" dirty="0">
                <a:effectLst/>
              </a:rPr>
              <a:t>后跟一个字符，代表特殊控制字符，称为转义字符 </a:t>
            </a:r>
          </a:p>
        </p:txBody>
      </p:sp>
      <p:graphicFrame>
        <p:nvGraphicFramePr>
          <p:cNvPr id="747665" name="Group 145">
            <a:extLst>
              <a:ext uri="{FF2B5EF4-FFF2-40B4-BE49-F238E27FC236}">
                <a16:creationId xmlns:a16="http://schemas.microsoft.com/office/drawing/2014/main" id="{1E548AAA-3566-4973-A8E6-EDA4DD6F3532}"/>
              </a:ext>
            </a:extLst>
          </p:cNvPr>
          <p:cNvGraphicFramePr>
            <a:graphicFrameLocks noGrp="1"/>
          </p:cNvGraphicFramePr>
          <p:nvPr>
            <p:ph sz="half" idx="2"/>
            <p:extLst>
              <p:ext uri="{D42A27DB-BD31-4B8C-83A1-F6EECF244321}">
                <p14:modId xmlns:p14="http://schemas.microsoft.com/office/powerpoint/2010/main" val="2830628486"/>
              </p:ext>
            </p:extLst>
          </p:nvPr>
        </p:nvGraphicFramePr>
        <p:xfrm>
          <a:off x="920552" y="1916832"/>
          <a:ext cx="8169473" cy="4460029"/>
        </p:xfrm>
        <a:graphic>
          <a:graphicData uri="http://schemas.openxmlformats.org/drawingml/2006/table">
            <a:tbl>
              <a:tblPr/>
              <a:tblGrid>
                <a:gridCol w="1670409">
                  <a:extLst>
                    <a:ext uri="{9D8B030D-6E8A-4147-A177-3AD203B41FA5}">
                      <a16:colId xmlns:a16="http://schemas.microsoft.com/office/drawing/2014/main" val="3377017186"/>
                    </a:ext>
                  </a:extLst>
                </a:gridCol>
                <a:gridCol w="6499064">
                  <a:extLst>
                    <a:ext uri="{9D8B030D-6E8A-4147-A177-3AD203B41FA5}">
                      <a16:colId xmlns:a16="http://schemas.microsoft.com/office/drawing/2014/main" val="526312122"/>
                    </a:ext>
                  </a:extLst>
                </a:gridCol>
              </a:tblGrid>
              <a:tr h="432449">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字符形式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功能</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76623418"/>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\n</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换行</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4861057"/>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横向跳格</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41622375"/>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\v</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竖向跳格</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0168583"/>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\b</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退格</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87853420"/>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\r</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回车</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36375490"/>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\f</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走纸换页</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50961728"/>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反斜杠字符</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16192436"/>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单引号（撇号）</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85159501"/>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\ddd</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到</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3</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位八进制数所代表的字符，如</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'\141'</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表示字符</a:t>
                      </a: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3510221"/>
                  </a:ext>
                </a:extLst>
              </a:tr>
              <a:tr h="402758">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xhh</a:t>
                      </a:r>
                      <a:endPar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到</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位十六进制数所代表的字符，如</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'\x61'</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表示字符</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02288662"/>
                  </a:ext>
                </a:extLst>
              </a:tr>
            </a:tbl>
          </a:graphicData>
        </a:graphic>
      </p:graphicFrame>
    </p:spTree>
    <p:extLst>
      <p:ext uri="{BB962C8B-B14F-4D97-AF65-F5344CB8AC3E}">
        <p14:creationId xmlns:p14="http://schemas.microsoft.com/office/powerpoint/2010/main" val="4052820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4143B87-0D2B-49AC-8294-305496AF4477}"/>
              </a:ext>
            </a:extLst>
          </p:cNvPr>
          <p:cNvSpPr>
            <a:spLocks noGrp="1"/>
          </p:cNvSpPr>
          <p:nvPr>
            <p:ph type="ftr" sz="quarter" idx="10"/>
          </p:nvPr>
        </p:nvSpPr>
        <p:spPr/>
        <p:txBody>
          <a:bodyPr/>
          <a:lstStyle/>
          <a:p>
            <a:fld id="{3BB68170-6E61-431D-8CC7-BAE7FFC914CB}" type="slidenum">
              <a:rPr lang="en-US" altLang="ko-KR"/>
              <a:pPr/>
              <a:t>55</a:t>
            </a:fld>
            <a:endParaRPr lang="en-US" altLang="ko-KR"/>
          </a:p>
        </p:txBody>
      </p:sp>
      <p:sp>
        <p:nvSpPr>
          <p:cNvPr id="746498" name="Rectangle 2">
            <a:extLst>
              <a:ext uri="{FF2B5EF4-FFF2-40B4-BE49-F238E27FC236}">
                <a16:creationId xmlns:a16="http://schemas.microsoft.com/office/drawing/2014/main" id="{EE628B1F-E2C0-4E24-9A04-25BB9C083870}"/>
              </a:ext>
            </a:extLst>
          </p:cNvPr>
          <p:cNvSpPr>
            <a:spLocks noGrp="1" noChangeArrowheads="1"/>
          </p:cNvSpPr>
          <p:nvPr>
            <p:ph type="title"/>
          </p:nvPr>
        </p:nvSpPr>
        <p:spPr/>
        <p:txBody>
          <a:bodyPr/>
          <a:lstStyle/>
          <a:p>
            <a:r>
              <a:rPr lang="zh-CN" altLang="en-US" dirty="0">
                <a:effectLst/>
              </a:rPr>
              <a:t>字符型变量</a:t>
            </a:r>
          </a:p>
        </p:txBody>
      </p:sp>
      <p:sp>
        <p:nvSpPr>
          <p:cNvPr id="746499" name="Rectangle 3">
            <a:extLst>
              <a:ext uri="{FF2B5EF4-FFF2-40B4-BE49-F238E27FC236}">
                <a16:creationId xmlns:a16="http://schemas.microsoft.com/office/drawing/2014/main" id="{75EB88A4-4054-4143-AFF8-ED23D28F7087}"/>
              </a:ext>
            </a:extLst>
          </p:cNvPr>
          <p:cNvSpPr>
            <a:spLocks noGrp="1" noChangeArrowheads="1"/>
          </p:cNvSpPr>
          <p:nvPr>
            <p:ph type="body" idx="1"/>
          </p:nvPr>
        </p:nvSpPr>
        <p:spPr>
          <a:xfrm>
            <a:off x="742950" y="1412776"/>
            <a:ext cx="8530530" cy="4683224"/>
          </a:xfrm>
        </p:spPr>
        <p:txBody>
          <a:bodyPr/>
          <a:lstStyle/>
          <a:p>
            <a:r>
              <a:rPr lang="zh-CN" altLang="en-US" sz="3600" dirty="0">
                <a:effectLst/>
              </a:rPr>
              <a:t>字符数据的类型名为</a:t>
            </a:r>
            <a:r>
              <a:rPr lang="en-US" altLang="zh-CN" sz="3600" dirty="0">
                <a:effectLst/>
              </a:rPr>
              <a:t>char </a:t>
            </a:r>
          </a:p>
          <a:p>
            <a:r>
              <a:rPr lang="zh-CN" altLang="en-US" sz="3600" dirty="0">
                <a:effectLst/>
              </a:rPr>
              <a:t>一个字符型变量占据一个字节的内存空间，它可以存放一个字符 </a:t>
            </a:r>
          </a:p>
          <a:p>
            <a:r>
              <a:rPr lang="zh-CN" altLang="en-US" sz="3600" dirty="0">
                <a:effectLst/>
              </a:rPr>
              <a:t>在内存中实际存放的是字符的</a:t>
            </a:r>
            <a:r>
              <a:rPr lang="en-US" altLang="zh-CN" sz="3600" dirty="0">
                <a:effectLst/>
              </a:rPr>
              <a:t>ASCII</a:t>
            </a:r>
            <a:r>
              <a:rPr lang="zh-CN" altLang="en-US" sz="3600" dirty="0">
                <a:effectLst/>
              </a:rPr>
              <a:t>码 </a:t>
            </a:r>
          </a:p>
          <a:p>
            <a:pPr>
              <a:buFontTx/>
              <a:buNone/>
            </a:pPr>
            <a:r>
              <a:rPr lang="zh-CN" altLang="en-US" sz="3600" dirty="0">
                <a:effectLst/>
              </a:rPr>
              <a:t>		</a:t>
            </a:r>
            <a:r>
              <a:rPr lang="zh-CN" altLang="en-US" sz="3600" dirty="0">
                <a:solidFill>
                  <a:srgbClr val="FF0000"/>
                </a:solidFill>
                <a:effectLst/>
              </a:rPr>
              <a:t>字符</a:t>
            </a:r>
            <a:r>
              <a:rPr lang="en-US" altLang="zh-CN" sz="3600" dirty="0">
                <a:solidFill>
                  <a:srgbClr val="FF0000"/>
                </a:solidFill>
                <a:effectLst/>
              </a:rPr>
              <a:t>'a'---ASCII</a:t>
            </a:r>
            <a:r>
              <a:rPr lang="zh-CN" altLang="en-US" sz="3600" dirty="0">
                <a:solidFill>
                  <a:srgbClr val="FF0000"/>
                </a:solidFill>
                <a:effectLst/>
              </a:rPr>
              <a:t>码</a:t>
            </a:r>
            <a:r>
              <a:rPr lang="en-US" altLang="zh-CN" sz="3600" dirty="0">
                <a:solidFill>
                  <a:srgbClr val="FF0000"/>
                </a:solidFill>
                <a:effectLst/>
              </a:rPr>
              <a:t>97 </a:t>
            </a:r>
          </a:p>
          <a:p>
            <a:r>
              <a:rPr lang="en-US" altLang="zh-CN" sz="3600" dirty="0">
                <a:effectLst/>
              </a:rPr>
              <a:t>ASCII</a:t>
            </a:r>
            <a:r>
              <a:rPr lang="zh-CN" altLang="en-US" sz="3600" dirty="0">
                <a:effectLst/>
              </a:rPr>
              <a:t>码也可以看成是整数 </a:t>
            </a:r>
          </a:p>
          <a:p>
            <a:r>
              <a:rPr lang="zh-CN" altLang="en-US" sz="3600" dirty="0">
                <a:effectLst/>
              </a:rPr>
              <a:t>字符的</a:t>
            </a:r>
            <a:r>
              <a:rPr lang="en-US" altLang="zh-CN" sz="3600" dirty="0">
                <a:effectLst/>
              </a:rPr>
              <a:t>ASCII</a:t>
            </a:r>
            <a:r>
              <a:rPr lang="zh-CN" altLang="en-US" sz="3600" dirty="0">
                <a:effectLst/>
              </a:rPr>
              <a:t>码 </a:t>
            </a:r>
            <a:r>
              <a:rPr lang="en-US" altLang="zh-CN" sz="3600" dirty="0">
                <a:effectLst/>
              </a:rPr>
              <a:t>,</a:t>
            </a:r>
            <a:r>
              <a:rPr lang="zh-CN" altLang="en-US" sz="3600" dirty="0">
                <a:effectLst/>
              </a:rPr>
              <a:t>参考教材</a:t>
            </a:r>
            <a:r>
              <a:rPr lang="en-US" altLang="zh-CN" sz="3600" dirty="0">
                <a:effectLst/>
              </a:rPr>
              <a:t>P37.</a:t>
            </a:r>
          </a:p>
        </p:txBody>
      </p:sp>
    </p:spTree>
    <p:extLst>
      <p:ext uri="{BB962C8B-B14F-4D97-AF65-F5344CB8AC3E}">
        <p14:creationId xmlns:p14="http://schemas.microsoft.com/office/powerpoint/2010/main" val="1904198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176A3CFF-B308-4599-82E2-AD93BBF70128}"/>
              </a:ext>
            </a:extLst>
          </p:cNvPr>
          <p:cNvSpPr>
            <a:spLocks noGrp="1"/>
          </p:cNvSpPr>
          <p:nvPr>
            <p:ph type="ftr" sz="quarter" idx="10"/>
          </p:nvPr>
        </p:nvSpPr>
        <p:spPr/>
        <p:txBody>
          <a:bodyPr/>
          <a:lstStyle/>
          <a:p>
            <a:fld id="{AE23169F-AD8F-4F42-AC07-A4166D3BA61B}" type="slidenum">
              <a:rPr lang="en-US" altLang="ko-KR"/>
              <a:pPr/>
              <a:t>56</a:t>
            </a:fld>
            <a:endParaRPr lang="en-US" altLang="ko-KR"/>
          </a:p>
        </p:txBody>
      </p:sp>
      <p:sp>
        <p:nvSpPr>
          <p:cNvPr id="745474" name="Rectangle 2">
            <a:extLst>
              <a:ext uri="{FF2B5EF4-FFF2-40B4-BE49-F238E27FC236}">
                <a16:creationId xmlns:a16="http://schemas.microsoft.com/office/drawing/2014/main" id="{81A7CF16-555B-4749-9CBB-8DB7303DC00A}"/>
              </a:ext>
            </a:extLst>
          </p:cNvPr>
          <p:cNvSpPr>
            <a:spLocks noGrp="1" noChangeArrowheads="1"/>
          </p:cNvSpPr>
          <p:nvPr>
            <p:ph type="title"/>
          </p:nvPr>
        </p:nvSpPr>
        <p:spPr/>
        <p:txBody>
          <a:bodyPr/>
          <a:lstStyle/>
          <a:p>
            <a:r>
              <a:rPr lang="zh-CN" altLang="en-US" dirty="0">
                <a:effectLst/>
              </a:rPr>
              <a:t>字符型变量</a:t>
            </a:r>
          </a:p>
        </p:txBody>
      </p:sp>
      <p:sp>
        <p:nvSpPr>
          <p:cNvPr id="745476" name="Rectangle 4">
            <a:extLst>
              <a:ext uri="{FF2B5EF4-FFF2-40B4-BE49-F238E27FC236}">
                <a16:creationId xmlns:a16="http://schemas.microsoft.com/office/drawing/2014/main" id="{8ECB500B-664A-491D-85F0-35583F28EA22}"/>
              </a:ext>
            </a:extLst>
          </p:cNvPr>
          <p:cNvSpPr>
            <a:spLocks noChangeArrowheads="1"/>
          </p:cNvSpPr>
          <p:nvPr/>
        </p:nvSpPr>
        <p:spPr bwMode="auto">
          <a:xfrm>
            <a:off x="416496" y="1196752"/>
            <a:ext cx="5650525" cy="2993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23】</a:t>
            </a:r>
            <a:r>
              <a:rPr lang="zh-CN" altLang="en-US" sz="2600" dirty="0">
                <a:latin typeface="+mn-lt"/>
                <a:ea typeface="黑体" panose="02010609060101010101" pitchFamily="49" charset="-122"/>
              </a:rPr>
              <a:t>字符型变量。</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char c1,c2,c3;</a:t>
            </a:r>
          </a:p>
          <a:p>
            <a:r>
              <a:rPr lang="en-US" altLang="zh-CN" sz="2600" dirty="0">
                <a:latin typeface="+mn-lt"/>
                <a:ea typeface="黑体" panose="02010609060101010101" pitchFamily="49" charset="-122"/>
              </a:rPr>
              <a:t>	c1='a';  //</a:t>
            </a:r>
            <a:r>
              <a:rPr lang="zh-CN" altLang="en-US" sz="2600" dirty="0">
                <a:latin typeface="+mn-lt"/>
                <a:ea typeface="黑体" panose="02010609060101010101" pitchFamily="49" charset="-122"/>
              </a:rPr>
              <a:t>常量字符</a:t>
            </a:r>
          </a:p>
          <a:p>
            <a:r>
              <a:rPr lang="zh-CN" altLang="en-US" sz="2600" dirty="0">
                <a:latin typeface="+mn-lt"/>
                <a:ea typeface="黑体" panose="02010609060101010101" pitchFamily="49" charset="-122"/>
              </a:rPr>
              <a:t>	</a:t>
            </a:r>
            <a:r>
              <a:rPr lang="en-US" altLang="zh-CN" sz="2600" dirty="0">
                <a:latin typeface="+mn-lt"/>
                <a:ea typeface="黑体" panose="02010609060101010101" pitchFamily="49" charset="-122"/>
              </a:rPr>
              <a:t>c2=97;   //</a:t>
            </a:r>
            <a:r>
              <a:rPr lang="zh-CN" altLang="en-US" sz="2600" dirty="0">
                <a:latin typeface="+mn-lt"/>
                <a:ea typeface="黑体" panose="02010609060101010101" pitchFamily="49" charset="-122"/>
              </a:rPr>
              <a:t>常量</a:t>
            </a:r>
            <a:r>
              <a:rPr lang="en-US" altLang="zh-CN" sz="2600" dirty="0">
                <a:latin typeface="+mn-lt"/>
                <a:ea typeface="黑体" panose="02010609060101010101" pitchFamily="49" charset="-122"/>
              </a:rPr>
              <a:t>ASCII</a:t>
            </a:r>
            <a:r>
              <a:rPr lang="zh-CN" altLang="en-US" sz="2600" dirty="0">
                <a:latin typeface="+mn-lt"/>
                <a:ea typeface="黑体" panose="02010609060101010101" pitchFamily="49" charset="-122"/>
              </a:rPr>
              <a:t>值</a:t>
            </a:r>
          </a:p>
          <a:p>
            <a:r>
              <a:rPr lang="zh-CN" altLang="en-US" sz="2600" dirty="0">
                <a:latin typeface="+mn-lt"/>
                <a:ea typeface="黑体" panose="02010609060101010101" pitchFamily="49" charset="-122"/>
              </a:rPr>
              <a:t>	</a:t>
            </a:r>
            <a:r>
              <a:rPr lang="en-US" altLang="zh-CN" sz="2600" dirty="0">
                <a:latin typeface="+mn-lt"/>
                <a:ea typeface="黑体" panose="02010609060101010101" pitchFamily="49" charset="-122"/>
              </a:rPr>
              <a:t>c3='\141';  //</a:t>
            </a:r>
            <a:r>
              <a:rPr lang="zh-CN" altLang="en-US" sz="2600" dirty="0">
                <a:latin typeface="+mn-lt"/>
                <a:ea typeface="黑体" panose="02010609060101010101" pitchFamily="49" charset="-122"/>
              </a:rPr>
              <a:t>八进制数转义字符</a:t>
            </a:r>
          </a:p>
          <a:p>
            <a:r>
              <a:rPr lang="en-US" altLang="zh-CN" sz="2600" dirty="0">
                <a:latin typeface="+mn-lt"/>
                <a:ea typeface="黑体" panose="02010609060101010101" pitchFamily="49" charset="-122"/>
              </a:rPr>
              <a:t>} </a:t>
            </a:r>
          </a:p>
        </p:txBody>
      </p:sp>
      <p:pic>
        <p:nvPicPr>
          <p:cNvPr id="745477" name="Picture 5">
            <a:extLst>
              <a:ext uri="{FF2B5EF4-FFF2-40B4-BE49-F238E27FC236}">
                <a16:creationId xmlns:a16="http://schemas.microsoft.com/office/drawing/2014/main" id="{6F34A804-70BB-4046-B3DE-982A66907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963" y="1700684"/>
            <a:ext cx="27368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781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AF96776-4078-48A9-A92D-240412A995C5}"/>
              </a:ext>
            </a:extLst>
          </p:cNvPr>
          <p:cNvSpPr>
            <a:spLocks noGrp="1"/>
          </p:cNvSpPr>
          <p:nvPr>
            <p:ph type="ftr" sz="quarter" idx="10"/>
          </p:nvPr>
        </p:nvSpPr>
        <p:spPr/>
        <p:txBody>
          <a:bodyPr/>
          <a:lstStyle/>
          <a:p>
            <a:fld id="{EAF2F588-EA84-461E-9841-C3D469998FD9}" type="slidenum">
              <a:rPr lang="en-US" altLang="ko-KR"/>
              <a:pPr/>
              <a:t>57</a:t>
            </a:fld>
            <a:endParaRPr lang="en-US" altLang="ko-KR"/>
          </a:p>
        </p:txBody>
      </p:sp>
      <p:sp>
        <p:nvSpPr>
          <p:cNvPr id="752642" name="Rectangle 2">
            <a:extLst>
              <a:ext uri="{FF2B5EF4-FFF2-40B4-BE49-F238E27FC236}">
                <a16:creationId xmlns:a16="http://schemas.microsoft.com/office/drawing/2014/main" id="{7768FCC1-8A27-402D-8F0B-62E6FB577978}"/>
              </a:ext>
            </a:extLst>
          </p:cNvPr>
          <p:cNvSpPr>
            <a:spLocks noGrp="1" noChangeArrowheads="1"/>
          </p:cNvSpPr>
          <p:nvPr>
            <p:ph type="title"/>
          </p:nvPr>
        </p:nvSpPr>
        <p:spPr/>
        <p:txBody>
          <a:bodyPr/>
          <a:lstStyle/>
          <a:p>
            <a:r>
              <a:rPr lang="zh-CN" altLang="en-US" dirty="0">
                <a:effectLst/>
              </a:rPr>
              <a:t>字符型数据的输入和输出 </a:t>
            </a:r>
          </a:p>
        </p:txBody>
      </p:sp>
      <p:sp>
        <p:nvSpPr>
          <p:cNvPr id="752643" name="Rectangle 3">
            <a:extLst>
              <a:ext uri="{FF2B5EF4-FFF2-40B4-BE49-F238E27FC236}">
                <a16:creationId xmlns:a16="http://schemas.microsoft.com/office/drawing/2014/main" id="{F3211823-81DE-4C1C-9F2F-B9803C4945F7}"/>
              </a:ext>
            </a:extLst>
          </p:cNvPr>
          <p:cNvSpPr>
            <a:spLocks noGrp="1" noChangeArrowheads="1"/>
          </p:cNvSpPr>
          <p:nvPr>
            <p:ph type="body" idx="1"/>
          </p:nvPr>
        </p:nvSpPr>
        <p:spPr>
          <a:xfrm>
            <a:off x="742950" y="1484784"/>
            <a:ext cx="8420100" cy="4611216"/>
          </a:xfrm>
        </p:spPr>
        <p:txBody>
          <a:bodyPr/>
          <a:lstStyle/>
          <a:p>
            <a:r>
              <a:rPr lang="zh-CN" altLang="en-US" dirty="0">
                <a:effectLst/>
              </a:rPr>
              <a:t>利用基本输入输出函数输入输出字符：</a:t>
            </a:r>
          </a:p>
          <a:p>
            <a:pPr lvl="1"/>
            <a:r>
              <a:rPr lang="en-US" altLang="zh-CN" dirty="0" err="1">
                <a:effectLst/>
              </a:rPr>
              <a:t>getchar</a:t>
            </a:r>
            <a:r>
              <a:rPr lang="en-US" altLang="zh-CN" dirty="0">
                <a:effectLst/>
              </a:rPr>
              <a:t>()</a:t>
            </a:r>
            <a:r>
              <a:rPr lang="zh-CN" altLang="en-US" dirty="0">
                <a:effectLst/>
              </a:rPr>
              <a:t>函数 </a:t>
            </a:r>
          </a:p>
          <a:p>
            <a:pPr lvl="1"/>
            <a:r>
              <a:rPr lang="en-US" altLang="zh-CN" dirty="0" err="1">
                <a:effectLst/>
              </a:rPr>
              <a:t>putchar</a:t>
            </a:r>
            <a:r>
              <a:rPr lang="en-US" altLang="zh-CN" dirty="0">
                <a:effectLst/>
              </a:rPr>
              <a:t>(c)</a:t>
            </a:r>
            <a:r>
              <a:rPr lang="zh-CN" altLang="en-US" dirty="0">
                <a:effectLst/>
              </a:rPr>
              <a:t>函数 </a:t>
            </a:r>
          </a:p>
          <a:p>
            <a:pPr lvl="1"/>
            <a:endParaRPr lang="en-US" altLang="zh-CN" dirty="0">
              <a:effectLst/>
            </a:endParaRPr>
          </a:p>
        </p:txBody>
      </p:sp>
    </p:spTree>
    <p:extLst>
      <p:ext uri="{BB962C8B-B14F-4D97-AF65-F5344CB8AC3E}">
        <p14:creationId xmlns:p14="http://schemas.microsoft.com/office/powerpoint/2010/main" val="365153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a:extLst>
              <a:ext uri="{FF2B5EF4-FFF2-40B4-BE49-F238E27FC236}">
                <a16:creationId xmlns:a16="http://schemas.microsoft.com/office/drawing/2014/main" id="{33CB7DA3-EFEF-4883-B2D8-2E7AA8FCC680}"/>
              </a:ext>
            </a:extLst>
          </p:cNvPr>
          <p:cNvSpPr>
            <a:spLocks noGrp="1"/>
          </p:cNvSpPr>
          <p:nvPr>
            <p:ph type="ftr" sz="quarter" idx="10"/>
          </p:nvPr>
        </p:nvSpPr>
        <p:spPr/>
        <p:txBody>
          <a:bodyPr/>
          <a:lstStyle/>
          <a:p>
            <a:fld id="{77263B51-DEEA-49A9-98B6-3D454442432C}" type="slidenum">
              <a:rPr lang="en-US" altLang="ko-KR"/>
              <a:pPr/>
              <a:t>58</a:t>
            </a:fld>
            <a:endParaRPr lang="en-US" altLang="ko-KR"/>
          </a:p>
        </p:txBody>
      </p:sp>
      <p:sp>
        <p:nvSpPr>
          <p:cNvPr id="751618" name="Rectangle 2">
            <a:extLst>
              <a:ext uri="{FF2B5EF4-FFF2-40B4-BE49-F238E27FC236}">
                <a16:creationId xmlns:a16="http://schemas.microsoft.com/office/drawing/2014/main" id="{4F96E2BB-041F-4804-B998-B92EF9E09370}"/>
              </a:ext>
            </a:extLst>
          </p:cNvPr>
          <p:cNvSpPr>
            <a:spLocks noGrp="1" noChangeArrowheads="1"/>
          </p:cNvSpPr>
          <p:nvPr>
            <p:ph type="title"/>
          </p:nvPr>
        </p:nvSpPr>
        <p:spPr/>
        <p:txBody>
          <a:bodyPr/>
          <a:lstStyle/>
          <a:p>
            <a:r>
              <a:rPr lang="zh-CN" altLang="en-US" dirty="0">
                <a:effectLst/>
              </a:rPr>
              <a:t>字符型数据的输入和输出</a:t>
            </a:r>
          </a:p>
        </p:txBody>
      </p:sp>
      <p:pic>
        <p:nvPicPr>
          <p:cNvPr id="751620" name="Picture 4">
            <a:extLst>
              <a:ext uri="{FF2B5EF4-FFF2-40B4-BE49-F238E27FC236}">
                <a16:creationId xmlns:a16="http://schemas.microsoft.com/office/drawing/2014/main" id="{926A921F-9A65-463B-BB51-13FBC4E57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900" y="4850606"/>
            <a:ext cx="3744913"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21" name="Rectangle 5">
            <a:extLst>
              <a:ext uri="{FF2B5EF4-FFF2-40B4-BE49-F238E27FC236}">
                <a16:creationId xmlns:a16="http://schemas.microsoft.com/office/drawing/2014/main" id="{1E13C9EF-66A1-430B-ADDA-AAAAC7E89AE3}"/>
              </a:ext>
            </a:extLst>
          </p:cNvPr>
          <p:cNvSpPr>
            <a:spLocks noChangeArrowheads="1"/>
          </p:cNvSpPr>
          <p:nvPr/>
        </p:nvSpPr>
        <p:spPr bwMode="auto">
          <a:xfrm>
            <a:off x="416496" y="952588"/>
            <a:ext cx="79208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24】 </a:t>
            </a:r>
            <a:r>
              <a:rPr lang="zh-CN" altLang="en-US" sz="2600" dirty="0">
                <a:latin typeface="+mn-lt"/>
                <a:ea typeface="黑体" panose="02010609060101010101" pitchFamily="49" charset="-122"/>
              </a:rPr>
              <a:t>输入一个字符，并输出该字符。</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char c;</a:t>
            </a:r>
          </a:p>
          <a:p>
            <a:r>
              <a:rPr lang="en-US" altLang="zh-CN" sz="2600" dirty="0">
                <a:latin typeface="+mn-lt"/>
                <a:ea typeface="黑体" panose="02010609060101010101" pitchFamily="49" charset="-122"/>
              </a:rPr>
              <a:t>	c=</a:t>
            </a:r>
            <a:r>
              <a:rPr lang="en-US" altLang="zh-CN" sz="2600" dirty="0" err="1">
                <a:latin typeface="+mn-lt"/>
                <a:ea typeface="黑体" panose="02010609060101010101" pitchFamily="49" charset="-122"/>
              </a:rPr>
              <a:t>getchar</a:t>
            </a:r>
            <a:r>
              <a:rPr lang="en-US" altLang="zh-CN" sz="2600" dirty="0">
                <a:latin typeface="+mn-lt"/>
                <a:ea typeface="黑体" panose="02010609060101010101" pitchFamily="49" charset="-122"/>
              </a:rPr>
              <a:t>();   //</a:t>
            </a:r>
            <a:r>
              <a:rPr lang="zh-CN" altLang="en-US" sz="2600" dirty="0">
                <a:latin typeface="+mn-lt"/>
                <a:ea typeface="黑体" panose="02010609060101010101" pitchFamily="49" charset="-122"/>
              </a:rPr>
              <a:t>输入字符，赋给变量</a:t>
            </a:r>
            <a:r>
              <a:rPr lang="en-US" altLang="zh-CN" sz="2600" dirty="0">
                <a:latin typeface="+mn-lt"/>
                <a:ea typeface="黑体" panose="02010609060101010101" pitchFamily="49" charset="-122"/>
              </a:rPr>
              <a:t>c</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(c);    //</a:t>
            </a:r>
            <a:r>
              <a:rPr lang="zh-CN" altLang="en-US" sz="2600" dirty="0">
                <a:latin typeface="+mn-lt"/>
                <a:ea typeface="黑体" panose="02010609060101010101" pitchFamily="49" charset="-122"/>
              </a:rPr>
              <a:t>将字符变量</a:t>
            </a:r>
            <a:r>
              <a:rPr lang="en-US" altLang="zh-CN" sz="2600" dirty="0">
                <a:latin typeface="+mn-lt"/>
                <a:ea typeface="黑体" panose="02010609060101010101" pitchFamily="49" charset="-122"/>
              </a:rPr>
              <a:t>c</a:t>
            </a:r>
            <a:r>
              <a:rPr lang="zh-CN" altLang="en-US" sz="2600" dirty="0">
                <a:latin typeface="+mn-lt"/>
                <a:ea typeface="黑体" panose="02010609060101010101" pitchFamily="49" charset="-122"/>
              </a:rPr>
              <a:t>输出</a:t>
            </a:r>
          </a:p>
          <a:p>
            <a:r>
              <a:rPr lang="zh-CN" altLang="en-US" sz="2600" dirty="0">
                <a:latin typeface="+mn-lt"/>
                <a:ea typeface="黑体" panose="02010609060101010101" pitchFamily="49" charset="-122"/>
              </a:rPr>
              <a:t>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('\n'); //</a:t>
            </a:r>
            <a:r>
              <a:rPr lang="zh-CN" altLang="en-US" sz="2600" dirty="0">
                <a:latin typeface="+mn-lt"/>
                <a:ea typeface="黑体" panose="02010609060101010101" pitchFamily="49" charset="-122"/>
              </a:rPr>
              <a:t>输出转义字符</a:t>
            </a:r>
            <a:r>
              <a:rPr lang="en-US" altLang="zh-CN" sz="2600" dirty="0">
                <a:latin typeface="+mn-lt"/>
                <a:ea typeface="黑体" panose="02010609060101010101" pitchFamily="49" charset="-122"/>
              </a:rPr>
              <a:t>'\n',</a:t>
            </a:r>
            <a:r>
              <a:rPr lang="zh-CN" altLang="en-US" sz="2600" dirty="0">
                <a:latin typeface="+mn-lt"/>
                <a:ea typeface="黑体" panose="02010609060101010101" pitchFamily="49" charset="-122"/>
              </a:rPr>
              <a:t>即输出一个换行</a:t>
            </a:r>
          </a:p>
          <a:p>
            <a:r>
              <a:rPr lang="en-US" altLang="zh-CN" sz="2600" dirty="0">
                <a:latin typeface="+mn-lt"/>
                <a:ea typeface="黑体" panose="02010609060101010101" pitchFamily="49" charset="-122"/>
              </a:rPr>
              <a:t>} </a:t>
            </a:r>
          </a:p>
        </p:txBody>
      </p:sp>
      <p:pic>
        <p:nvPicPr>
          <p:cNvPr id="751622" name="Picture 6">
            <a:extLst>
              <a:ext uri="{FF2B5EF4-FFF2-40B4-BE49-F238E27FC236}">
                <a16:creationId xmlns:a16="http://schemas.microsoft.com/office/drawing/2014/main" id="{DEBFE38E-7E5F-4E75-B2EB-BD10043E9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4850606"/>
            <a:ext cx="4176712"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23" name="Rectangle 7">
            <a:extLst>
              <a:ext uri="{FF2B5EF4-FFF2-40B4-BE49-F238E27FC236}">
                <a16:creationId xmlns:a16="http://schemas.microsoft.com/office/drawing/2014/main" id="{3977347F-96C2-491E-9EA3-193FE0E19E67}"/>
              </a:ext>
            </a:extLst>
          </p:cNvPr>
          <p:cNvSpPr>
            <a:spLocks noChangeArrowheads="1"/>
          </p:cNvSpPr>
          <p:nvPr/>
        </p:nvSpPr>
        <p:spPr bwMode="auto">
          <a:xfrm>
            <a:off x="5313363" y="3861594"/>
            <a:ext cx="3778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FF0000"/>
                </a:solidFill>
                <a:latin typeface="+mn-lt"/>
                <a:ea typeface="黑体" panose="02010609060101010101" pitchFamily="49" charset="-122"/>
              </a:rPr>
              <a:t>一条</a:t>
            </a:r>
            <a:r>
              <a:rPr lang="en-US" altLang="zh-CN" dirty="0" err="1">
                <a:solidFill>
                  <a:srgbClr val="FF0000"/>
                </a:solidFill>
                <a:latin typeface="+mn-lt"/>
                <a:ea typeface="黑体" panose="02010609060101010101" pitchFamily="49" charset="-122"/>
              </a:rPr>
              <a:t>getchar</a:t>
            </a:r>
            <a:r>
              <a:rPr lang="en-US" altLang="zh-CN" dirty="0">
                <a:solidFill>
                  <a:srgbClr val="FF0000"/>
                </a:solidFill>
                <a:latin typeface="+mn-lt"/>
                <a:ea typeface="黑体" panose="02010609060101010101" pitchFamily="49" charset="-122"/>
              </a:rPr>
              <a:t>()</a:t>
            </a:r>
            <a:r>
              <a:rPr lang="zh-CN" altLang="en-US" dirty="0">
                <a:solidFill>
                  <a:srgbClr val="FF0000"/>
                </a:solidFill>
                <a:latin typeface="+mn-lt"/>
                <a:ea typeface="黑体" panose="02010609060101010101" pitchFamily="49" charset="-122"/>
              </a:rPr>
              <a:t>语句只能读入一个字符 </a:t>
            </a:r>
          </a:p>
        </p:txBody>
      </p:sp>
      <p:sp>
        <p:nvSpPr>
          <p:cNvPr id="751624" name="Line 8">
            <a:extLst>
              <a:ext uri="{FF2B5EF4-FFF2-40B4-BE49-F238E27FC236}">
                <a16:creationId xmlns:a16="http://schemas.microsoft.com/office/drawing/2014/main" id="{704CFE2B-3721-4B8F-8418-7D34D9B6EA36}"/>
              </a:ext>
            </a:extLst>
          </p:cNvPr>
          <p:cNvSpPr>
            <a:spLocks noChangeShapeType="1"/>
          </p:cNvSpPr>
          <p:nvPr/>
        </p:nvSpPr>
        <p:spPr bwMode="auto">
          <a:xfrm flipH="1">
            <a:off x="6824663" y="4293394"/>
            <a:ext cx="215900" cy="7921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338336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2B43780D-D4D4-4A8E-8E3B-CE9A1CEBEF11}"/>
              </a:ext>
            </a:extLst>
          </p:cNvPr>
          <p:cNvSpPr>
            <a:spLocks noGrp="1"/>
          </p:cNvSpPr>
          <p:nvPr>
            <p:ph type="ftr" sz="quarter" idx="10"/>
          </p:nvPr>
        </p:nvSpPr>
        <p:spPr/>
        <p:txBody>
          <a:bodyPr/>
          <a:lstStyle/>
          <a:p>
            <a:fld id="{2733A9EB-E002-48CD-A849-FFF632F89D2A}" type="slidenum">
              <a:rPr lang="en-US" altLang="ko-KR"/>
              <a:pPr/>
              <a:t>59</a:t>
            </a:fld>
            <a:endParaRPr lang="en-US" altLang="ko-KR"/>
          </a:p>
        </p:txBody>
      </p:sp>
      <p:sp>
        <p:nvSpPr>
          <p:cNvPr id="750594" name="Rectangle 2">
            <a:extLst>
              <a:ext uri="{FF2B5EF4-FFF2-40B4-BE49-F238E27FC236}">
                <a16:creationId xmlns:a16="http://schemas.microsoft.com/office/drawing/2014/main" id="{766113C2-F726-4BFD-AA80-28215E127394}"/>
              </a:ext>
            </a:extLst>
          </p:cNvPr>
          <p:cNvSpPr>
            <a:spLocks noGrp="1" noChangeArrowheads="1"/>
          </p:cNvSpPr>
          <p:nvPr>
            <p:ph type="title"/>
          </p:nvPr>
        </p:nvSpPr>
        <p:spPr/>
        <p:txBody>
          <a:bodyPr/>
          <a:lstStyle/>
          <a:p>
            <a:r>
              <a:rPr lang="zh-CN" altLang="en-US" dirty="0">
                <a:effectLst/>
              </a:rPr>
              <a:t>字符型数据的输入和输出</a:t>
            </a:r>
          </a:p>
        </p:txBody>
      </p:sp>
      <p:sp>
        <p:nvSpPr>
          <p:cNvPr id="750596" name="Rectangle 4">
            <a:extLst>
              <a:ext uri="{FF2B5EF4-FFF2-40B4-BE49-F238E27FC236}">
                <a16:creationId xmlns:a16="http://schemas.microsoft.com/office/drawing/2014/main" id="{22A54C43-5C1A-492F-9880-639C4A67DF64}"/>
              </a:ext>
            </a:extLst>
          </p:cNvPr>
          <p:cNvSpPr>
            <a:spLocks noChangeArrowheads="1"/>
          </p:cNvSpPr>
          <p:nvPr/>
        </p:nvSpPr>
        <p:spPr bwMode="auto">
          <a:xfrm>
            <a:off x="272480" y="988592"/>
            <a:ext cx="770485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25】</a:t>
            </a:r>
            <a:r>
              <a:rPr lang="zh-CN" altLang="en-US" sz="2600" dirty="0">
                <a:latin typeface="+mn-lt"/>
                <a:ea typeface="黑体" panose="02010609060101010101" pitchFamily="49" charset="-122"/>
              </a:rPr>
              <a:t>输入与输出多个字符。</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char c1,c2,c3;</a:t>
            </a:r>
          </a:p>
          <a:p>
            <a:r>
              <a:rPr lang="en-US" altLang="zh-CN" sz="2600" dirty="0">
                <a:latin typeface="+mn-lt"/>
                <a:ea typeface="黑体" panose="02010609060101010101" pitchFamily="49" charset="-122"/>
              </a:rPr>
              <a:t>  c1=</a:t>
            </a:r>
            <a:r>
              <a:rPr lang="en-US" altLang="zh-CN" sz="2600" dirty="0" err="1">
                <a:latin typeface="+mn-lt"/>
                <a:ea typeface="黑体" panose="02010609060101010101" pitchFamily="49" charset="-122"/>
              </a:rPr>
              <a:t>getchar</a:t>
            </a:r>
            <a:r>
              <a:rPr lang="en-US" altLang="zh-CN" sz="2600" dirty="0">
                <a:latin typeface="+mn-lt"/>
                <a:ea typeface="黑体" panose="02010609060101010101" pitchFamily="49" charset="-122"/>
              </a:rPr>
              <a:t>();  c2=</a:t>
            </a:r>
            <a:r>
              <a:rPr lang="en-US" altLang="zh-CN" sz="2600" dirty="0" err="1">
                <a:latin typeface="+mn-lt"/>
                <a:ea typeface="黑体" panose="02010609060101010101" pitchFamily="49" charset="-122"/>
              </a:rPr>
              <a:t>getchar</a:t>
            </a:r>
            <a:r>
              <a:rPr lang="en-US" altLang="zh-CN" sz="2600" dirty="0">
                <a:latin typeface="+mn-lt"/>
                <a:ea typeface="黑体" panose="02010609060101010101" pitchFamily="49" charset="-122"/>
              </a:rPr>
              <a:t>();	c3=</a:t>
            </a:r>
            <a:r>
              <a:rPr lang="en-US" altLang="zh-CN" sz="2600" dirty="0" err="1">
                <a:latin typeface="+mn-lt"/>
                <a:ea typeface="黑体" panose="02010609060101010101" pitchFamily="49" charset="-122"/>
              </a:rPr>
              <a:t>getchar</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(c1);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(c2);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(c3);</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('\n');</a:t>
            </a:r>
          </a:p>
          <a:p>
            <a:r>
              <a:rPr lang="en-US" altLang="zh-CN" sz="2600" dirty="0">
                <a:latin typeface="+mn-lt"/>
                <a:ea typeface="黑体" panose="02010609060101010101" pitchFamily="49" charset="-122"/>
              </a:rPr>
              <a:t>}</a:t>
            </a:r>
          </a:p>
        </p:txBody>
      </p:sp>
      <p:pic>
        <p:nvPicPr>
          <p:cNvPr id="750597" name="Picture 5">
            <a:extLst>
              <a:ext uri="{FF2B5EF4-FFF2-40B4-BE49-F238E27FC236}">
                <a16:creationId xmlns:a16="http://schemas.microsoft.com/office/drawing/2014/main" id="{DD008551-A845-48DB-B245-F2C4A657F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4647977"/>
            <a:ext cx="388937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0598" name="Picture 6">
            <a:extLst>
              <a:ext uri="{FF2B5EF4-FFF2-40B4-BE49-F238E27FC236}">
                <a16:creationId xmlns:a16="http://schemas.microsoft.com/office/drawing/2014/main" id="{2640E3CE-0376-4CB6-93EA-9B190D8E3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63" y="4647977"/>
            <a:ext cx="3743325"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59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A95E1BBF-9F73-45D4-8173-71811EFF5C32}"/>
              </a:ext>
            </a:extLst>
          </p:cNvPr>
          <p:cNvSpPr>
            <a:spLocks noGrp="1"/>
          </p:cNvSpPr>
          <p:nvPr>
            <p:ph type="ftr" sz="quarter" idx="10"/>
          </p:nvPr>
        </p:nvSpPr>
        <p:spPr/>
        <p:txBody>
          <a:bodyPr/>
          <a:lstStyle/>
          <a:p>
            <a:fld id="{7F8EC3B3-C023-41E2-83ED-1662EE7E2664}" type="slidenum">
              <a:rPr lang="en-US" altLang="ko-KR"/>
              <a:pPr/>
              <a:t>6</a:t>
            </a:fld>
            <a:endParaRPr lang="en-US" altLang="ko-KR"/>
          </a:p>
        </p:txBody>
      </p:sp>
      <p:sp>
        <p:nvSpPr>
          <p:cNvPr id="404482" name="Rectangle 2">
            <a:extLst>
              <a:ext uri="{FF2B5EF4-FFF2-40B4-BE49-F238E27FC236}">
                <a16:creationId xmlns:a16="http://schemas.microsoft.com/office/drawing/2014/main" id="{D5D45616-28F6-4359-A0D1-BBA73D41E148}"/>
              </a:ext>
            </a:extLst>
          </p:cNvPr>
          <p:cNvSpPr>
            <a:spLocks noGrp="1" noChangeArrowheads="1"/>
          </p:cNvSpPr>
          <p:nvPr>
            <p:ph type="title"/>
          </p:nvPr>
        </p:nvSpPr>
        <p:spPr>
          <a:xfrm>
            <a:off x="200472" y="114300"/>
            <a:ext cx="7560840" cy="647700"/>
          </a:xfrm>
        </p:spPr>
        <p:txBody>
          <a:bodyPr/>
          <a:lstStyle/>
          <a:p>
            <a:r>
              <a:rPr lang="zh-CN" altLang="en-US" sz="3600" dirty="0"/>
              <a:t>变量名、变量值与存储单元间的关系</a:t>
            </a:r>
          </a:p>
        </p:txBody>
      </p:sp>
      <p:pic>
        <p:nvPicPr>
          <p:cNvPr id="404484" name="Picture 4">
            <a:extLst>
              <a:ext uri="{FF2B5EF4-FFF2-40B4-BE49-F238E27FC236}">
                <a16:creationId xmlns:a16="http://schemas.microsoft.com/office/drawing/2014/main" id="{1DDAE3B6-7777-41A4-BDF1-ED2CB88F7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49" y="1916832"/>
            <a:ext cx="5100481" cy="411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750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A8CAC469-C59F-45C5-955A-27EA5D057A68}"/>
              </a:ext>
            </a:extLst>
          </p:cNvPr>
          <p:cNvSpPr>
            <a:spLocks noGrp="1"/>
          </p:cNvSpPr>
          <p:nvPr>
            <p:ph type="ftr" sz="quarter" idx="10"/>
          </p:nvPr>
        </p:nvSpPr>
        <p:spPr/>
        <p:txBody>
          <a:bodyPr/>
          <a:lstStyle/>
          <a:p>
            <a:fld id="{1502D8D1-7587-4AC5-B4AE-9EA6E4EC9C2E}" type="slidenum">
              <a:rPr lang="en-US" altLang="ko-KR"/>
              <a:pPr/>
              <a:t>60</a:t>
            </a:fld>
            <a:endParaRPr lang="en-US" altLang="ko-KR"/>
          </a:p>
        </p:txBody>
      </p:sp>
      <p:sp>
        <p:nvSpPr>
          <p:cNvPr id="749570" name="Rectangle 2">
            <a:extLst>
              <a:ext uri="{FF2B5EF4-FFF2-40B4-BE49-F238E27FC236}">
                <a16:creationId xmlns:a16="http://schemas.microsoft.com/office/drawing/2014/main" id="{D9DE6726-5ACE-40A7-AF4C-1D5374FF67B5}"/>
              </a:ext>
            </a:extLst>
          </p:cNvPr>
          <p:cNvSpPr>
            <a:spLocks noGrp="1" noChangeArrowheads="1"/>
          </p:cNvSpPr>
          <p:nvPr>
            <p:ph type="title"/>
          </p:nvPr>
        </p:nvSpPr>
        <p:spPr/>
        <p:txBody>
          <a:bodyPr/>
          <a:lstStyle/>
          <a:p>
            <a:r>
              <a:rPr lang="zh-CN" altLang="en-US" dirty="0">
                <a:effectLst/>
              </a:rPr>
              <a:t>字符型数据的输入和输出</a:t>
            </a:r>
          </a:p>
        </p:txBody>
      </p:sp>
      <p:sp>
        <p:nvSpPr>
          <p:cNvPr id="749572" name="Rectangle 4">
            <a:extLst>
              <a:ext uri="{FF2B5EF4-FFF2-40B4-BE49-F238E27FC236}">
                <a16:creationId xmlns:a16="http://schemas.microsoft.com/office/drawing/2014/main" id="{8852B87C-5569-4183-9B10-2F688357965C}"/>
              </a:ext>
            </a:extLst>
          </p:cNvPr>
          <p:cNvSpPr>
            <a:spLocks noChangeArrowheads="1"/>
          </p:cNvSpPr>
          <p:nvPr/>
        </p:nvSpPr>
        <p:spPr bwMode="auto">
          <a:xfrm>
            <a:off x="488504" y="1380155"/>
            <a:ext cx="864096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26】</a:t>
            </a:r>
            <a:r>
              <a:rPr lang="zh-CN" altLang="en-US" sz="2600" dirty="0">
                <a:latin typeface="+mn-lt"/>
                <a:ea typeface="黑体" panose="02010609060101010101" pitchFamily="49" charset="-122"/>
              </a:rPr>
              <a:t>使用</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getchar</a:t>
            </a:r>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输入与输出字符</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getchar</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getchar</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getchar</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putchar</a:t>
            </a:r>
            <a:r>
              <a:rPr lang="en-US" altLang="zh-CN" sz="2600" dirty="0">
                <a:latin typeface="+mn-lt"/>
                <a:ea typeface="黑体" panose="02010609060101010101" pitchFamily="49" charset="-122"/>
              </a:rPr>
              <a:t>('\n');</a:t>
            </a:r>
          </a:p>
          <a:p>
            <a:r>
              <a:rPr lang="en-US" altLang="zh-CN" sz="2600" dirty="0">
                <a:latin typeface="+mn-lt"/>
                <a:ea typeface="黑体" panose="02010609060101010101" pitchFamily="49" charset="-122"/>
              </a:rPr>
              <a:t>} </a:t>
            </a:r>
          </a:p>
        </p:txBody>
      </p:sp>
      <p:pic>
        <p:nvPicPr>
          <p:cNvPr id="749573" name="Picture 5">
            <a:extLst>
              <a:ext uri="{FF2B5EF4-FFF2-40B4-BE49-F238E27FC236}">
                <a16:creationId xmlns:a16="http://schemas.microsoft.com/office/drawing/2014/main" id="{23509B36-4060-4BA7-A225-6D0E1761B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5087938"/>
            <a:ext cx="5099450" cy="86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417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E798281-1DCB-4B9E-933D-BA63BA9F7132}"/>
              </a:ext>
            </a:extLst>
          </p:cNvPr>
          <p:cNvSpPr>
            <a:spLocks noGrp="1"/>
          </p:cNvSpPr>
          <p:nvPr>
            <p:ph type="ftr" sz="quarter" idx="10"/>
          </p:nvPr>
        </p:nvSpPr>
        <p:spPr/>
        <p:txBody>
          <a:bodyPr/>
          <a:lstStyle/>
          <a:p>
            <a:fld id="{FAB358F6-173C-4FD9-BD61-49E2C9728FF8}" type="slidenum">
              <a:rPr lang="en-US" altLang="ko-KR"/>
              <a:pPr/>
              <a:t>61</a:t>
            </a:fld>
            <a:endParaRPr lang="en-US" altLang="ko-KR"/>
          </a:p>
        </p:txBody>
      </p:sp>
      <p:sp>
        <p:nvSpPr>
          <p:cNvPr id="784386" name="Rectangle 2">
            <a:extLst>
              <a:ext uri="{FF2B5EF4-FFF2-40B4-BE49-F238E27FC236}">
                <a16:creationId xmlns:a16="http://schemas.microsoft.com/office/drawing/2014/main" id="{22699582-188E-4875-A53D-B785620A7DA4}"/>
              </a:ext>
            </a:extLst>
          </p:cNvPr>
          <p:cNvSpPr>
            <a:spLocks noGrp="1" noChangeArrowheads="1"/>
          </p:cNvSpPr>
          <p:nvPr>
            <p:ph type="title"/>
          </p:nvPr>
        </p:nvSpPr>
        <p:spPr/>
        <p:txBody>
          <a:bodyPr/>
          <a:lstStyle/>
          <a:p>
            <a:r>
              <a:rPr lang="zh-CN" altLang="en-US" dirty="0">
                <a:effectLst/>
              </a:rPr>
              <a:t>字符型数据的输入和输出</a:t>
            </a:r>
          </a:p>
        </p:txBody>
      </p:sp>
      <p:sp>
        <p:nvSpPr>
          <p:cNvPr id="784387" name="Rectangle 3">
            <a:extLst>
              <a:ext uri="{FF2B5EF4-FFF2-40B4-BE49-F238E27FC236}">
                <a16:creationId xmlns:a16="http://schemas.microsoft.com/office/drawing/2014/main" id="{B72F0D77-9B92-43FF-B7E1-55909BB2C2C6}"/>
              </a:ext>
            </a:extLst>
          </p:cNvPr>
          <p:cNvSpPr>
            <a:spLocks noGrp="1" noChangeArrowheads="1"/>
          </p:cNvSpPr>
          <p:nvPr>
            <p:ph type="body" idx="1"/>
          </p:nvPr>
        </p:nvSpPr>
        <p:spPr>
          <a:xfrm>
            <a:off x="742950" y="1340768"/>
            <a:ext cx="8420100" cy="4755232"/>
          </a:xfrm>
        </p:spPr>
        <p:txBody>
          <a:bodyPr/>
          <a:lstStyle/>
          <a:p>
            <a:r>
              <a:rPr lang="zh-CN" altLang="en-US" dirty="0">
                <a:effectLst/>
              </a:rPr>
              <a:t>利用格式输入输出函数输入输出字符数据 </a:t>
            </a:r>
          </a:p>
          <a:p>
            <a:pPr>
              <a:buFontTx/>
              <a:buNone/>
            </a:pPr>
            <a:r>
              <a:rPr lang="zh-CN" altLang="en-US" dirty="0">
                <a:effectLst/>
              </a:rPr>
              <a:t>	格式说明符为“</a:t>
            </a:r>
            <a:r>
              <a:rPr lang="en-US" altLang="zh-CN" dirty="0">
                <a:effectLst/>
              </a:rPr>
              <a:t>%c” </a:t>
            </a:r>
          </a:p>
          <a:p>
            <a:r>
              <a:rPr lang="zh-CN" altLang="en-US" dirty="0">
                <a:effectLst/>
              </a:rPr>
              <a:t>字符型数据在内存中以</a:t>
            </a:r>
            <a:r>
              <a:rPr lang="en-US" altLang="zh-CN" dirty="0">
                <a:effectLst/>
              </a:rPr>
              <a:t>ASCII</a:t>
            </a:r>
            <a:r>
              <a:rPr lang="zh-CN" altLang="en-US" dirty="0">
                <a:effectLst/>
              </a:rPr>
              <a:t>码存放</a:t>
            </a:r>
            <a:r>
              <a:rPr lang="en-US" altLang="zh-CN" dirty="0">
                <a:effectLst/>
              </a:rPr>
              <a:t>.</a:t>
            </a:r>
            <a:r>
              <a:rPr lang="zh-CN" altLang="en-US" dirty="0">
                <a:effectLst/>
              </a:rPr>
              <a:t>也可以整型的格式说明符如“</a:t>
            </a:r>
            <a:r>
              <a:rPr lang="en-US" altLang="zh-CN" dirty="0">
                <a:effectLst/>
              </a:rPr>
              <a:t>%d”</a:t>
            </a:r>
            <a:r>
              <a:rPr lang="zh-CN" altLang="en-US" dirty="0">
                <a:effectLst/>
              </a:rPr>
              <a:t>、“</a:t>
            </a:r>
            <a:r>
              <a:rPr lang="en-US" altLang="zh-CN" dirty="0">
                <a:effectLst/>
              </a:rPr>
              <a:t>%o”</a:t>
            </a:r>
            <a:r>
              <a:rPr lang="zh-CN" altLang="en-US" dirty="0">
                <a:effectLst/>
              </a:rPr>
              <a:t>和“</a:t>
            </a:r>
            <a:r>
              <a:rPr lang="en-US" altLang="zh-CN" dirty="0">
                <a:effectLst/>
              </a:rPr>
              <a:t>%x”</a:t>
            </a:r>
            <a:r>
              <a:rPr lang="zh-CN" altLang="en-US" dirty="0">
                <a:effectLst/>
              </a:rPr>
              <a:t>等输入和输出字符型数据 </a:t>
            </a:r>
          </a:p>
        </p:txBody>
      </p:sp>
    </p:spTree>
    <p:extLst>
      <p:ext uri="{BB962C8B-B14F-4D97-AF65-F5344CB8AC3E}">
        <p14:creationId xmlns:p14="http://schemas.microsoft.com/office/powerpoint/2010/main" val="1270792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7DDC48F6-22E4-4BCB-8050-AC4C4E06FA30}"/>
              </a:ext>
            </a:extLst>
          </p:cNvPr>
          <p:cNvSpPr>
            <a:spLocks noGrp="1"/>
          </p:cNvSpPr>
          <p:nvPr>
            <p:ph type="ftr" sz="quarter" idx="10"/>
          </p:nvPr>
        </p:nvSpPr>
        <p:spPr/>
        <p:txBody>
          <a:bodyPr/>
          <a:lstStyle/>
          <a:p>
            <a:fld id="{E9E03985-31D4-4FE1-ACC7-FACA9F9665E6}" type="slidenum">
              <a:rPr lang="en-US" altLang="ko-KR"/>
              <a:pPr/>
              <a:t>62</a:t>
            </a:fld>
            <a:endParaRPr lang="en-US" altLang="ko-KR"/>
          </a:p>
        </p:txBody>
      </p:sp>
      <p:sp>
        <p:nvSpPr>
          <p:cNvPr id="757762" name="Rectangle 2">
            <a:extLst>
              <a:ext uri="{FF2B5EF4-FFF2-40B4-BE49-F238E27FC236}">
                <a16:creationId xmlns:a16="http://schemas.microsoft.com/office/drawing/2014/main" id="{F7F29665-7B95-4A9B-8ABF-F86DD937FA2E}"/>
              </a:ext>
            </a:extLst>
          </p:cNvPr>
          <p:cNvSpPr>
            <a:spLocks noGrp="1" noChangeArrowheads="1"/>
          </p:cNvSpPr>
          <p:nvPr>
            <p:ph type="title"/>
          </p:nvPr>
        </p:nvSpPr>
        <p:spPr/>
        <p:txBody>
          <a:bodyPr/>
          <a:lstStyle/>
          <a:p>
            <a:r>
              <a:rPr lang="zh-CN" altLang="en-US" dirty="0">
                <a:effectLst/>
              </a:rPr>
              <a:t>字符型数据的输入和输出</a:t>
            </a:r>
          </a:p>
        </p:txBody>
      </p:sp>
      <p:sp>
        <p:nvSpPr>
          <p:cNvPr id="757764" name="Rectangle 4">
            <a:extLst>
              <a:ext uri="{FF2B5EF4-FFF2-40B4-BE49-F238E27FC236}">
                <a16:creationId xmlns:a16="http://schemas.microsoft.com/office/drawing/2014/main" id="{38E9123E-6CA0-41DE-8F7D-F2067429956E}"/>
              </a:ext>
            </a:extLst>
          </p:cNvPr>
          <p:cNvSpPr>
            <a:spLocks noChangeArrowheads="1"/>
          </p:cNvSpPr>
          <p:nvPr/>
        </p:nvSpPr>
        <p:spPr bwMode="auto">
          <a:xfrm>
            <a:off x="776536" y="1290201"/>
            <a:ext cx="72008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27】</a:t>
            </a:r>
            <a:r>
              <a:rPr lang="zh-CN" altLang="en-US" sz="2600" dirty="0">
                <a:latin typeface="+mn-lt"/>
                <a:ea typeface="黑体" panose="02010609060101010101" pitchFamily="49" charset="-122"/>
              </a:rPr>
              <a:t>字符型数据的格式输入与输出。</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char c;</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scanf</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c",&amp;c</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("%c %d %o %x \</a:t>
            </a:r>
            <a:r>
              <a:rPr lang="en-US" altLang="zh-CN" sz="2600" dirty="0" err="1">
                <a:latin typeface="+mn-lt"/>
                <a:ea typeface="黑体" panose="02010609060101010101" pitchFamily="49" charset="-122"/>
              </a:rPr>
              <a:t>n",c</a:t>
            </a:r>
            <a:r>
              <a:rPr lang="en-US" altLang="zh-CN" sz="2600" dirty="0">
                <a:latin typeface="+mn-lt"/>
                <a:ea typeface="黑体" panose="02010609060101010101" pitchFamily="49" charset="-122"/>
              </a:rPr>
              <a:t>, c, c, c);</a:t>
            </a:r>
          </a:p>
          <a:p>
            <a:r>
              <a:rPr lang="en-US" altLang="zh-CN" sz="2600" dirty="0">
                <a:latin typeface="+mn-lt"/>
                <a:ea typeface="黑体" panose="02010609060101010101" pitchFamily="49" charset="-122"/>
              </a:rPr>
              <a:t>}</a:t>
            </a:r>
          </a:p>
        </p:txBody>
      </p:sp>
      <p:pic>
        <p:nvPicPr>
          <p:cNvPr id="757765" name="Picture 5">
            <a:extLst>
              <a:ext uri="{FF2B5EF4-FFF2-40B4-BE49-F238E27FC236}">
                <a16:creationId xmlns:a16="http://schemas.microsoft.com/office/drawing/2014/main" id="{18812939-4461-4260-A314-EF824DAF6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4941888"/>
            <a:ext cx="4465637"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202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6683C51D-641C-4D42-9F39-1FCEBE4C6FB5}"/>
              </a:ext>
            </a:extLst>
          </p:cNvPr>
          <p:cNvSpPr>
            <a:spLocks noGrp="1"/>
          </p:cNvSpPr>
          <p:nvPr>
            <p:ph type="ftr" sz="quarter" idx="10"/>
          </p:nvPr>
        </p:nvSpPr>
        <p:spPr/>
        <p:txBody>
          <a:bodyPr/>
          <a:lstStyle/>
          <a:p>
            <a:fld id="{6961FFD3-C7EC-4B5D-82F9-A0DE034E149E}" type="slidenum">
              <a:rPr lang="en-US" altLang="ko-KR"/>
              <a:pPr/>
              <a:t>63</a:t>
            </a:fld>
            <a:endParaRPr lang="en-US" altLang="ko-KR"/>
          </a:p>
        </p:txBody>
      </p:sp>
      <p:sp>
        <p:nvSpPr>
          <p:cNvPr id="756738" name="Rectangle 2">
            <a:extLst>
              <a:ext uri="{FF2B5EF4-FFF2-40B4-BE49-F238E27FC236}">
                <a16:creationId xmlns:a16="http://schemas.microsoft.com/office/drawing/2014/main" id="{8AE9695D-CCF4-486A-8594-4EA212388014}"/>
              </a:ext>
            </a:extLst>
          </p:cNvPr>
          <p:cNvSpPr>
            <a:spLocks noGrp="1" noChangeArrowheads="1"/>
          </p:cNvSpPr>
          <p:nvPr>
            <p:ph type="title"/>
          </p:nvPr>
        </p:nvSpPr>
        <p:spPr/>
        <p:txBody>
          <a:bodyPr/>
          <a:lstStyle/>
          <a:p>
            <a:r>
              <a:rPr lang="zh-CN" altLang="en-US" dirty="0">
                <a:effectLst/>
              </a:rPr>
              <a:t>字符型数据的输入和输出</a:t>
            </a:r>
          </a:p>
        </p:txBody>
      </p:sp>
      <p:sp>
        <p:nvSpPr>
          <p:cNvPr id="756740" name="Rectangle 4">
            <a:extLst>
              <a:ext uri="{FF2B5EF4-FFF2-40B4-BE49-F238E27FC236}">
                <a16:creationId xmlns:a16="http://schemas.microsoft.com/office/drawing/2014/main" id="{18B394C7-F442-49F0-AC67-D62CCE8AD8FD}"/>
              </a:ext>
            </a:extLst>
          </p:cNvPr>
          <p:cNvSpPr>
            <a:spLocks noChangeArrowheads="1"/>
          </p:cNvSpPr>
          <p:nvPr/>
        </p:nvSpPr>
        <p:spPr bwMode="auto">
          <a:xfrm>
            <a:off x="838993" y="1164355"/>
            <a:ext cx="692231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28】</a:t>
            </a:r>
            <a:r>
              <a:rPr lang="zh-CN" altLang="en-US" sz="2600" dirty="0">
                <a:latin typeface="+mn-lt"/>
                <a:ea typeface="黑体" panose="02010609060101010101" pitchFamily="49" charset="-122"/>
              </a:rPr>
              <a:t>字符型数据的运算。</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char c;</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scanf</a:t>
            </a:r>
            <a:r>
              <a:rPr lang="en-US" altLang="zh-CN" sz="2600" dirty="0">
                <a:latin typeface="+mn-lt"/>
                <a:ea typeface="黑体" panose="02010609060101010101" pitchFamily="49" charset="-122"/>
              </a:rPr>
              <a:t>("%</a:t>
            </a:r>
            <a:r>
              <a:rPr lang="en-US" altLang="zh-CN" sz="2600" dirty="0" err="1">
                <a:latin typeface="+mn-lt"/>
                <a:ea typeface="黑体" panose="02010609060101010101" pitchFamily="49" charset="-122"/>
              </a:rPr>
              <a:t>c",&amp;c</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("%c %d\n", c, c);</a:t>
            </a:r>
          </a:p>
          <a:p>
            <a:r>
              <a:rPr lang="en-US" altLang="zh-CN" sz="2600" dirty="0">
                <a:latin typeface="+mn-lt"/>
                <a:ea typeface="黑体" panose="02010609060101010101" pitchFamily="49" charset="-122"/>
              </a:rPr>
              <a:t>	c=c-32;   //</a:t>
            </a:r>
            <a:r>
              <a:rPr lang="zh-CN" altLang="en-US" sz="2600" dirty="0">
                <a:latin typeface="+mn-lt"/>
                <a:ea typeface="黑体" panose="02010609060101010101" pitchFamily="49" charset="-122"/>
              </a:rPr>
              <a:t>小写字母转换为大写字母</a:t>
            </a:r>
          </a:p>
          <a:p>
            <a:r>
              <a:rPr lang="zh-CN" altLang="en-US" sz="2600" dirty="0">
                <a:latin typeface="+mn-lt"/>
                <a:ea typeface="黑体" panose="02010609060101010101" pitchFamily="49" charset="-122"/>
              </a:rPr>
              <a:t>	</a:t>
            </a:r>
            <a:r>
              <a:rPr lang="pt-BR" altLang="zh-CN" sz="2600" dirty="0">
                <a:latin typeface="+mn-lt"/>
                <a:ea typeface="黑体" panose="02010609060101010101" pitchFamily="49" charset="-122"/>
              </a:rPr>
              <a:t>printf("%c %d\n", c, c);</a:t>
            </a:r>
            <a:endParaRPr lang="en-US" altLang="zh-CN" sz="2600" dirty="0">
              <a:latin typeface="+mn-lt"/>
              <a:ea typeface="黑体" panose="02010609060101010101" pitchFamily="49" charset="-122"/>
            </a:endParaRPr>
          </a:p>
          <a:p>
            <a:r>
              <a:rPr lang="en-US" altLang="zh-CN" sz="2600" dirty="0">
                <a:latin typeface="+mn-lt"/>
                <a:ea typeface="黑体" panose="02010609060101010101" pitchFamily="49" charset="-122"/>
              </a:rPr>
              <a:t>} </a:t>
            </a:r>
          </a:p>
        </p:txBody>
      </p:sp>
      <p:pic>
        <p:nvPicPr>
          <p:cNvPr id="756741" name="Picture 5">
            <a:extLst>
              <a:ext uri="{FF2B5EF4-FFF2-40B4-BE49-F238E27FC236}">
                <a16:creationId xmlns:a16="http://schemas.microsoft.com/office/drawing/2014/main" id="{B91993EF-A3C4-49E6-B977-CD7A1058A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5157788"/>
            <a:ext cx="4752975"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093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8622667C-DEF9-4529-8BD0-5D8613A70C6A}"/>
              </a:ext>
            </a:extLst>
          </p:cNvPr>
          <p:cNvSpPr>
            <a:spLocks noGrp="1"/>
          </p:cNvSpPr>
          <p:nvPr>
            <p:ph type="ftr" sz="quarter" idx="10"/>
          </p:nvPr>
        </p:nvSpPr>
        <p:spPr/>
        <p:txBody>
          <a:bodyPr/>
          <a:lstStyle/>
          <a:p>
            <a:fld id="{00FC17F0-0268-433E-9306-3F97EB38E1C6}" type="slidenum">
              <a:rPr lang="en-US" altLang="ko-KR"/>
              <a:pPr/>
              <a:t>64</a:t>
            </a:fld>
            <a:endParaRPr lang="en-US" altLang="ko-KR"/>
          </a:p>
        </p:txBody>
      </p:sp>
      <p:sp>
        <p:nvSpPr>
          <p:cNvPr id="755714" name="Rectangle 2">
            <a:extLst>
              <a:ext uri="{FF2B5EF4-FFF2-40B4-BE49-F238E27FC236}">
                <a16:creationId xmlns:a16="http://schemas.microsoft.com/office/drawing/2014/main" id="{8DEAE16F-C668-43D2-8AB4-1639D4B192A2}"/>
              </a:ext>
            </a:extLst>
          </p:cNvPr>
          <p:cNvSpPr>
            <a:spLocks noGrp="1" noChangeArrowheads="1"/>
          </p:cNvSpPr>
          <p:nvPr>
            <p:ph type="title"/>
          </p:nvPr>
        </p:nvSpPr>
        <p:spPr>
          <a:xfrm>
            <a:off x="200472" y="116633"/>
            <a:ext cx="8420100" cy="720080"/>
          </a:xfrm>
        </p:spPr>
        <p:txBody>
          <a:bodyPr/>
          <a:lstStyle/>
          <a:p>
            <a:r>
              <a:rPr lang="zh-CN" altLang="en-US" dirty="0">
                <a:effectLst/>
              </a:rPr>
              <a:t>字符串 </a:t>
            </a:r>
          </a:p>
        </p:txBody>
      </p:sp>
      <p:sp>
        <p:nvSpPr>
          <p:cNvPr id="755715" name="Rectangle 3">
            <a:extLst>
              <a:ext uri="{FF2B5EF4-FFF2-40B4-BE49-F238E27FC236}">
                <a16:creationId xmlns:a16="http://schemas.microsoft.com/office/drawing/2014/main" id="{6B02293F-47D8-4692-A37E-880481B006F5}"/>
              </a:ext>
            </a:extLst>
          </p:cNvPr>
          <p:cNvSpPr>
            <a:spLocks noGrp="1" noChangeArrowheads="1"/>
          </p:cNvSpPr>
          <p:nvPr>
            <p:ph type="body" idx="1"/>
          </p:nvPr>
        </p:nvSpPr>
        <p:spPr>
          <a:xfrm>
            <a:off x="742950" y="1844824"/>
            <a:ext cx="8420100" cy="4251176"/>
          </a:xfrm>
        </p:spPr>
        <p:txBody>
          <a:bodyPr/>
          <a:lstStyle/>
          <a:p>
            <a:r>
              <a:rPr lang="zh-CN" altLang="en-US" dirty="0">
                <a:effectLst/>
              </a:rPr>
              <a:t>字符串常量是用一对双撇号“”  “”括起来的零个或多个字符 </a:t>
            </a:r>
          </a:p>
          <a:p>
            <a:r>
              <a:rPr lang="zh-CN" altLang="en-US" dirty="0">
                <a:effectLst/>
              </a:rPr>
              <a:t>字符串中可以包括转义字符 </a:t>
            </a:r>
          </a:p>
        </p:txBody>
      </p:sp>
      <p:sp>
        <p:nvSpPr>
          <p:cNvPr id="755716" name="Rectangle 4">
            <a:extLst>
              <a:ext uri="{FF2B5EF4-FFF2-40B4-BE49-F238E27FC236}">
                <a16:creationId xmlns:a16="http://schemas.microsoft.com/office/drawing/2014/main" id="{C168ED54-4291-4B9D-B66E-59CE4B20E248}"/>
              </a:ext>
            </a:extLst>
          </p:cNvPr>
          <p:cNvSpPr>
            <a:spLocks noChangeArrowheads="1"/>
          </p:cNvSpPr>
          <p:nvPr/>
        </p:nvSpPr>
        <p:spPr bwMode="auto">
          <a:xfrm>
            <a:off x="1136576" y="3985333"/>
            <a:ext cx="6408315" cy="95410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ea typeface="굴림" panose="020B0600000101010101" pitchFamily="34" charset="-127"/>
              </a:rPr>
              <a:t>"I like programming!\n"</a:t>
            </a:r>
          </a:p>
          <a:p>
            <a:r>
              <a:rPr lang="en-US" altLang="zh-CN" sz="2800" dirty="0">
                <a:solidFill>
                  <a:srgbClr val="FF0000"/>
                </a:solidFill>
                <a:ea typeface="굴림" panose="020B0600000101010101" pitchFamily="34" charset="-127"/>
              </a:rPr>
              <a:t>" </a:t>
            </a:r>
            <a:r>
              <a:rPr lang="en-US" altLang="zh-CN" sz="2800" dirty="0" err="1">
                <a:solidFill>
                  <a:srgbClr val="FF0000"/>
                </a:solidFill>
                <a:ea typeface="굴림" panose="020B0600000101010101" pitchFamily="34" charset="-127"/>
              </a:rPr>
              <a:t>Abc</a:t>
            </a:r>
            <a:r>
              <a:rPr lang="en-US" altLang="zh-CN" sz="2800" dirty="0">
                <a:solidFill>
                  <a:srgbClr val="FF0000"/>
                </a:solidFill>
                <a:ea typeface="굴림" panose="020B0600000101010101" pitchFamily="34" charset="-127"/>
              </a:rPr>
              <a:t> \' def \" \141 Tianjin \\! \n"</a:t>
            </a:r>
          </a:p>
        </p:txBody>
      </p:sp>
    </p:spTree>
    <p:extLst>
      <p:ext uri="{BB962C8B-B14F-4D97-AF65-F5344CB8AC3E}">
        <p14:creationId xmlns:p14="http://schemas.microsoft.com/office/powerpoint/2010/main" val="284498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8B85A61E-E952-4A51-83BA-ED7198348914}"/>
              </a:ext>
            </a:extLst>
          </p:cNvPr>
          <p:cNvSpPr>
            <a:spLocks noGrp="1"/>
          </p:cNvSpPr>
          <p:nvPr>
            <p:ph type="ftr" sz="quarter" idx="10"/>
          </p:nvPr>
        </p:nvSpPr>
        <p:spPr/>
        <p:txBody>
          <a:bodyPr/>
          <a:lstStyle/>
          <a:p>
            <a:fld id="{F34A8268-726B-405B-97E9-4F41706B4C97}" type="slidenum">
              <a:rPr lang="en-US" altLang="ko-KR"/>
              <a:pPr/>
              <a:t>65</a:t>
            </a:fld>
            <a:endParaRPr lang="en-US" altLang="ko-KR"/>
          </a:p>
        </p:txBody>
      </p:sp>
      <p:sp>
        <p:nvSpPr>
          <p:cNvPr id="754692" name="Rectangle 4">
            <a:extLst>
              <a:ext uri="{FF2B5EF4-FFF2-40B4-BE49-F238E27FC236}">
                <a16:creationId xmlns:a16="http://schemas.microsoft.com/office/drawing/2014/main" id="{FB121169-AF7D-4E93-8315-FD2A9E01EADC}"/>
              </a:ext>
            </a:extLst>
          </p:cNvPr>
          <p:cNvSpPr>
            <a:spLocks noChangeArrowheads="1"/>
          </p:cNvSpPr>
          <p:nvPr/>
        </p:nvSpPr>
        <p:spPr bwMode="auto">
          <a:xfrm>
            <a:off x="229225" y="1353346"/>
            <a:ext cx="9476377"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29】</a:t>
            </a:r>
            <a:r>
              <a:rPr lang="zh-CN" altLang="en-US" sz="2600" dirty="0">
                <a:latin typeface="+mn-lt"/>
                <a:ea typeface="黑体" panose="02010609060101010101" pitchFamily="49" charset="-122"/>
              </a:rPr>
              <a:t>常量字符串举例。</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 I like programming! \n");</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Abc</a:t>
            </a:r>
            <a:r>
              <a:rPr lang="en-US" altLang="zh-CN" sz="2600" dirty="0">
                <a:latin typeface="+mn-lt"/>
                <a:ea typeface="黑体" panose="02010609060101010101" pitchFamily="49" charset="-122"/>
              </a:rPr>
              <a:t> \' def \" \141 Tianjin \\! \n"); //</a:t>
            </a:r>
            <a:r>
              <a:rPr lang="zh-CN" altLang="en-US" sz="2600" dirty="0">
                <a:latin typeface="+mn-lt"/>
                <a:ea typeface="黑体" panose="02010609060101010101" pitchFamily="49" charset="-122"/>
              </a:rPr>
              <a:t>其中包括转义字符</a:t>
            </a:r>
          </a:p>
          <a:p>
            <a:r>
              <a:rPr lang="en-US" altLang="zh-CN" sz="2600" dirty="0">
                <a:latin typeface="+mn-lt"/>
                <a:ea typeface="黑体" panose="02010609060101010101" pitchFamily="49" charset="-122"/>
              </a:rPr>
              <a:t>} </a:t>
            </a:r>
          </a:p>
        </p:txBody>
      </p:sp>
      <p:pic>
        <p:nvPicPr>
          <p:cNvPr id="754693" name="Picture 5">
            <a:extLst>
              <a:ext uri="{FF2B5EF4-FFF2-40B4-BE49-F238E27FC236}">
                <a16:creationId xmlns:a16="http://schemas.microsoft.com/office/drawing/2014/main" id="{267CE205-DEEC-4CC1-8F57-E31D8C231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4652963"/>
            <a:ext cx="43926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8DEAE16F-C668-43D2-8AB4-1639D4B192A2}"/>
              </a:ext>
            </a:extLst>
          </p:cNvPr>
          <p:cNvSpPr>
            <a:spLocks noGrp="1" noChangeArrowheads="1"/>
          </p:cNvSpPr>
          <p:nvPr>
            <p:ph type="title"/>
          </p:nvPr>
        </p:nvSpPr>
        <p:spPr>
          <a:xfrm>
            <a:off x="200472" y="116633"/>
            <a:ext cx="8420100" cy="720080"/>
          </a:xfrm>
        </p:spPr>
        <p:txBody>
          <a:bodyPr/>
          <a:lstStyle/>
          <a:p>
            <a:r>
              <a:rPr lang="zh-CN" altLang="en-US" dirty="0">
                <a:effectLst/>
              </a:rPr>
              <a:t>字符串 </a:t>
            </a:r>
          </a:p>
        </p:txBody>
      </p:sp>
    </p:spTree>
    <p:extLst>
      <p:ext uri="{BB962C8B-B14F-4D97-AF65-F5344CB8AC3E}">
        <p14:creationId xmlns:p14="http://schemas.microsoft.com/office/powerpoint/2010/main" val="93592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5CBA53F-2C20-4ABF-BCFD-6D8B493E2B7F}"/>
              </a:ext>
            </a:extLst>
          </p:cNvPr>
          <p:cNvSpPr>
            <a:spLocks noGrp="1"/>
          </p:cNvSpPr>
          <p:nvPr>
            <p:ph type="ftr" sz="quarter" idx="10"/>
          </p:nvPr>
        </p:nvSpPr>
        <p:spPr/>
        <p:txBody>
          <a:bodyPr/>
          <a:lstStyle/>
          <a:p>
            <a:fld id="{C736CC03-412D-4C92-B7F3-E3A9D8AE390C}" type="slidenum">
              <a:rPr lang="en-US" altLang="ko-KR"/>
              <a:pPr/>
              <a:t>66</a:t>
            </a:fld>
            <a:endParaRPr lang="en-US" altLang="ko-KR"/>
          </a:p>
        </p:txBody>
      </p:sp>
      <p:sp>
        <p:nvSpPr>
          <p:cNvPr id="753666" name="Rectangle 2">
            <a:extLst>
              <a:ext uri="{FF2B5EF4-FFF2-40B4-BE49-F238E27FC236}">
                <a16:creationId xmlns:a16="http://schemas.microsoft.com/office/drawing/2014/main" id="{8C4F5BB2-49C3-4807-AA4B-A53D1C03D173}"/>
              </a:ext>
            </a:extLst>
          </p:cNvPr>
          <p:cNvSpPr>
            <a:spLocks noGrp="1" noChangeArrowheads="1"/>
          </p:cNvSpPr>
          <p:nvPr>
            <p:ph type="title"/>
          </p:nvPr>
        </p:nvSpPr>
        <p:spPr/>
        <p:txBody>
          <a:bodyPr/>
          <a:lstStyle/>
          <a:p>
            <a:r>
              <a:rPr lang="en-US" altLang="zh-CN" dirty="0">
                <a:effectLst/>
              </a:rPr>
              <a:t>C</a:t>
            </a:r>
            <a:r>
              <a:rPr lang="zh-CN" altLang="en-US" dirty="0">
                <a:effectLst/>
              </a:rPr>
              <a:t>语言运算符与表达式 </a:t>
            </a:r>
          </a:p>
        </p:txBody>
      </p:sp>
      <p:sp>
        <p:nvSpPr>
          <p:cNvPr id="753667" name="Rectangle 3">
            <a:extLst>
              <a:ext uri="{FF2B5EF4-FFF2-40B4-BE49-F238E27FC236}">
                <a16:creationId xmlns:a16="http://schemas.microsoft.com/office/drawing/2014/main" id="{54E03067-1D3B-4BC7-A2B3-62D7C6D5D2A3}"/>
              </a:ext>
            </a:extLst>
          </p:cNvPr>
          <p:cNvSpPr>
            <a:spLocks noGrp="1" noChangeArrowheads="1"/>
          </p:cNvSpPr>
          <p:nvPr>
            <p:ph type="body" idx="1"/>
          </p:nvPr>
        </p:nvSpPr>
        <p:spPr>
          <a:xfrm>
            <a:off x="742950" y="1700808"/>
            <a:ext cx="8420100" cy="4395192"/>
          </a:xfrm>
        </p:spPr>
        <p:txBody>
          <a:bodyPr/>
          <a:lstStyle/>
          <a:p>
            <a:r>
              <a:rPr lang="zh-CN" altLang="en-US" dirty="0">
                <a:effectLst/>
              </a:rPr>
              <a:t>表达式描述对哪些数据、进行什么样的运算，它由运算符和运算量组成 </a:t>
            </a:r>
            <a:r>
              <a:rPr lang="en-US" altLang="zh-CN" dirty="0">
                <a:effectLst/>
              </a:rPr>
              <a:t>.</a:t>
            </a:r>
          </a:p>
          <a:p>
            <a:r>
              <a:rPr lang="zh-CN" altLang="en-US" dirty="0">
                <a:effectLst/>
              </a:rPr>
              <a:t>运算符表示进行的运算操作 </a:t>
            </a:r>
          </a:p>
          <a:p>
            <a:r>
              <a:rPr lang="zh-CN" altLang="en-US" dirty="0">
                <a:effectLst/>
              </a:rPr>
              <a:t>运算符表示进行的运算操作 </a:t>
            </a:r>
          </a:p>
        </p:txBody>
      </p:sp>
    </p:spTree>
    <p:extLst>
      <p:ext uri="{BB962C8B-B14F-4D97-AF65-F5344CB8AC3E}">
        <p14:creationId xmlns:p14="http://schemas.microsoft.com/office/powerpoint/2010/main" val="3399414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页脚占位符 3">
            <a:extLst>
              <a:ext uri="{FF2B5EF4-FFF2-40B4-BE49-F238E27FC236}">
                <a16:creationId xmlns:a16="http://schemas.microsoft.com/office/drawing/2014/main" id="{969024D4-D2A9-4C75-8FC7-D395559CD4BB}"/>
              </a:ext>
            </a:extLst>
          </p:cNvPr>
          <p:cNvSpPr>
            <a:spLocks noGrp="1"/>
          </p:cNvSpPr>
          <p:nvPr>
            <p:ph type="ftr" sz="quarter" idx="10"/>
          </p:nvPr>
        </p:nvSpPr>
        <p:spPr/>
        <p:txBody>
          <a:bodyPr/>
          <a:lstStyle/>
          <a:p>
            <a:fld id="{BC912672-DFCE-457B-9314-3BDD3D0D80C7}" type="slidenum">
              <a:rPr lang="en-US" altLang="ko-KR"/>
              <a:pPr/>
              <a:t>67</a:t>
            </a:fld>
            <a:endParaRPr lang="en-US" altLang="ko-KR"/>
          </a:p>
        </p:txBody>
      </p:sp>
      <p:sp>
        <p:nvSpPr>
          <p:cNvPr id="762127" name="Rectangle 271">
            <a:extLst>
              <a:ext uri="{FF2B5EF4-FFF2-40B4-BE49-F238E27FC236}">
                <a16:creationId xmlns:a16="http://schemas.microsoft.com/office/drawing/2014/main" id="{8B765690-5943-4995-8CD3-4A2961B977EE}"/>
              </a:ext>
            </a:extLst>
          </p:cNvPr>
          <p:cNvSpPr>
            <a:spLocks noGrp="1" noChangeArrowheads="1"/>
          </p:cNvSpPr>
          <p:nvPr>
            <p:ph type="title"/>
          </p:nvPr>
        </p:nvSpPr>
        <p:spPr>
          <a:xfrm>
            <a:off x="272480" y="116632"/>
            <a:ext cx="8496944" cy="720080"/>
          </a:xfrm>
        </p:spPr>
        <p:txBody>
          <a:bodyPr/>
          <a:lstStyle/>
          <a:p>
            <a:r>
              <a:rPr lang="en-US" altLang="zh-CN" sz="4000" dirty="0">
                <a:effectLst/>
              </a:rPr>
              <a:t>C</a:t>
            </a:r>
            <a:r>
              <a:rPr lang="zh-CN" altLang="en-US" sz="4000" dirty="0">
                <a:effectLst/>
              </a:rPr>
              <a:t>语言运算符</a:t>
            </a:r>
          </a:p>
        </p:txBody>
      </p:sp>
      <p:graphicFrame>
        <p:nvGraphicFramePr>
          <p:cNvPr id="762132" name="Group 276">
            <a:extLst>
              <a:ext uri="{FF2B5EF4-FFF2-40B4-BE49-F238E27FC236}">
                <a16:creationId xmlns:a16="http://schemas.microsoft.com/office/drawing/2014/main" id="{DB6B5514-4220-48A0-95E7-72118960D649}"/>
              </a:ext>
            </a:extLst>
          </p:cNvPr>
          <p:cNvGraphicFramePr>
            <a:graphicFrameLocks noGrp="1"/>
          </p:cNvGraphicFramePr>
          <p:nvPr>
            <p:ph idx="1"/>
            <p:extLst>
              <p:ext uri="{D42A27DB-BD31-4B8C-83A1-F6EECF244321}">
                <p14:modId xmlns:p14="http://schemas.microsoft.com/office/powerpoint/2010/main" val="3914227793"/>
              </p:ext>
            </p:extLst>
          </p:nvPr>
        </p:nvGraphicFramePr>
        <p:xfrm>
          <a:off x="632520" y="1077486"/>
          <a:ext cx="8420100" cy="5120640"/>
        </p:xfrm>
        <a:graphic>
          <a:graphicData uri="http://schemas.openxmlformats.org/drawingml/2006/table">
            <a:tbl>
              <a:tblPr/>
              <a:tblGrid>
                <a:gridCol w="1116013">
                  <a:extLst>
                    <a:ext uri="{9D8B030D-6E8A-4147-A177-3AD203B41FA5}">
                      <a16:colId xmlns:a16="http://schemas.microsoft.com/office/drawing/2014/main" val="3235181101"/>
                    </a:ext>
                  </a:extLst>
                </a:gridCol>
                <a:gridCol w="2922587">
                  <a:extLst>
                    <a:ext uri="{9D8B030D-6E8A-4147-A177-3AD203B41FA5}">
                      <a16:colId xmlns:a16="http://schemas.microsoft.com/office/drawing/2014/main" val="400702961"/>
                    </a:ext>
                  </a:extLst>
                </a:gridCol>
                <a:gridCol w="4381500">
                  <a:extLst>
                    <a:ext uri="{9D8B030D-6E8A-4147-A177-3AD203B41FA5}">
                      <a16:colId xmlns:a16="http://schemas.microsoft.com/office/drawing/2014/main" val="2324749824"/>
                    </a:ext>
                  </a:extLst>
                </a:gridCol>
              </a:tblGrid>
              <a:tr h="354013">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编号</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类名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包含的运算符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37895637"/>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算术运算符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  *  /  %   ++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41583839"/>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关系运算符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&gt;  &lt;  = =  &gt;=  &lt;=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08625154"/>
                  </a:ext>
                </a:extLst>
              </a:tr>
              <a:tr h="271463">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赋值运算符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27864590"/>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逻辑运算符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&amp;&amp;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96042228"/>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位运算符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&lt;&lt;  &gt;&gt;  ~  |  ^  &amp;</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18467939"/>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条件运算符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77802154"/>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逗号运算符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61508967"/>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指针运算符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1" lang="en-US" altLang="zh-CN" sz="1800" b="0" i="0" u="none" strike="noStrike" cap="none" normalizeH="0" baseline="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 </a:t>
                      </a: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&amp;</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62024303"/>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求字节运算符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sizeof</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177546"/>
                  </a:ext>
                </a:extLst>
              </a:tr>
              <a:tr h="355600">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强制类型转换运算符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（类型）</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91768848"/>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分量运算符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–&gt;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16789497"/>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下标运算符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42923002"/>
                  </a:ext>
                </a:extLst>
              </a:tr>
              <a:tr h="269875">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其他</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marL="742950" indent="-285750">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marL="1143000" indent="-228600">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marL="16002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marL="2057400" indent="-228600">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如函数调用运算符（）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61870055"/>
                  </a:ext>
                </a:extLst>
              </a:tr>
            </a:tbl>
          </a:graphicData>
        </a:graphic>
      </p:graphicFrame>
    </p:spTree>
    <p:extLst>
      <p:ext uri="{BB962C8B-B14F-4D97-AF65-F5344CB8AC3E}">
        <p14:creationId xmlns:p14="http://schemas.microsoft.com/office/powerpoint/2010/main" val="423671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097478B-CFC1-4590-8234-C7DA7ECBCB8F}"/>
              </a:ext>
            </a:extLst>
          </p:cNvPr>
          <p:cNvSpPr>
            <a:spLocks noGrp="1"/>
          </p:cNvSpPr>
          <p:nvPr>
            <p:ph type="ftr" sz="quarter" idx="10"/>
          </p:nvPr>
        </p:nvSpPr>
        <p:spPr/>
        <p:txBody>
          <a:bodyPr/>
          <a:lstStyle/>
          <a:p>
            <a:fld id="{481EB2D9-DE6A-4AF1-9703-BB6D5403575A}" type="slidenum">
              <a:rPr lang="en-US" altLang="ko-KR"/>
              <a:pPr/>
              <a:t>68</a:t>
            </a:fld>
            <a:endParaRPr lang="en-US" altLang="ko-KR"/>
          </a:p>
        </p:txBody>
      </p:sp>
      <p:sp>
        <p:nvSpPr>
          <p:cNvPr id="760834" name="Rectangle 2">
            <a:extLst>
              <a:ext uri="{FF2B5EF4-FFF2-40B4-BE49-F238E27FC236}">
                <a16:creationId xmlns:a16="http://schemas.microsoft.com/office/drawing/2014/main" id="{C8D39258-CBFA-4463-A94F-B02BB0B2911C}"/>
              </a:ext>
            </a:extLst>
          </p:cNvPr>
          <p:cNvSpPr>
            <a:spLocks noGrp="1" noChangeArrowheads="1"/>
          </p:cNvSpPr>
          <p:nvPr>
            <p:ph type="title"/>
          </p:nvPr>
        </p:nvSpPr>
        <p:spPr>
          <a:xfrm>
            <a:off x="200472" y="0"/>
            <a:ext cx="8420100" cy="1052736"/>
          </a:xfrm>
        </p:spPr>
        <p:txBody>
          <a:bodyPr/>
          <a:lstStyle/>
          <a:p>
            <a:r>
              <a:rPr lang="en-US" altLang="zh-CN" dirty="0">
                <a:effectLst/>
              </a:rPr>
              <a:t>C</a:t>
            </a:r>
            <a:r>
              <a:rPr lang="zh-CN" altLang="en-US" dirty="0">
                <a:effectLst/>
              </a:rPr>
              <a:t>语言运算符</a:t>
            </a:r>
          </a:p>
        </p:txBody>
      </p:sp>
      <p:sp>
        <p:nvSpPr>
          <p:cNvPr id="760836" name="Rectangle 4">
            <a:extLst>
              <a:ext uri="{FF2B5EF4-FFF2-40B4-BE49-F238E27FC236}">
                <a16:creationId xmlns:a16="http://schemas.microsoft.com/office/drawing/2014/main" id="{752F17B0-05CF-429C-A0B2-1A38A3D24F97}"/>
              </a:ext>
            </a:extLst>
          </p:cNvPr>
          <p:cNvSpPr>
            <a:spLocks noChangeArrowheads="1"/>
          </p:cNvSpPr>
          <p:nvPr/>
        </p:nvSpPr>
        <p:spPr bwMode="auto">
          <a:xfrm>
            <a:off x="776536" y="1844824"/>
            <a:ext cx="83534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dirty="0">
                <a:solidFill>
                  <a:srgbClr val="FF0000"/>
                </a:solidFill>
                <a:latin typeface="Adobe 黑体 Std R" panose="020B0400000000000000" pitchFamily="34" charset="-122"/>
                <a:ea typeface="Adobe 黑体 Std R" panose="020B0400000000000000" pitchFamily="34" charset="-122"/>
              </a:rPr>
              <a:t>学习提示：</a:t>
            </a:r>
          </a:p>
          <a:p>
            <a:r>
              <a:rPr kumimoji="1" lang="zh-CN" altLang="en-US" sz="2800" dirty="0">
                <a:solidFill>
                  <a:srgbClr val="FF0000"/>
                </a:solidFill>
                <a:latin typeface="Adobe 黑体 Std R" panose="020B0400000000000000" pitchFamily="34" charset="-122"/>
                <a:ea typeface="Adobe 黑体 Std R" panose="020B0400000000000000" pitchFamily="34" charset="-122"/>
              </a:rPr>
              <a:t>（</a:t>
            </a:r>
            <a:r>
              <a:rPr kumimoji="1" lang="en-US" altLang="zh-CN" sz="2800" dirty="0">
                <a:solidFill>
                  <a:srgbClr val="FF0000"/>
                </a:solidFill>
                <a:latin typeface="Adobe 黑体 Std R" panose="020B0400000000000000" pitchFamily="34" charset="-122"/>
                <a:ea typeface="Adobe 黑体 Std R" panose="020B0400000000000000" pitchFamily="34" charset="-122"/>
              </a:rPr>
              <a:t>1</a:t>
            </a:r>
            <a:r>
              <a:rPr kumimoji="1" lang="zh-CN" altLang="en-US" sz="2800" dirty="0">
                <a:solidFill>
                  <a:srgbClr val="FF0000"/>
                </a:solidFill>
                <a:latin typeface="Adobe 黑体 Std R" panose="020B0400000000000000" pitchFamily="34" charset="-122"/>
                <a:ea typeface="Adobe 黑体 Std R" panose="020B0400000000000000" pitchFamily="34" charset="-122"/>
              </a:rPr>
              <a:t>）运算符的学习比较容易，但需要细致和耐心。</a:t>
            </a:r>
          </a:p>
          <a:p>
            <a:r>
              <a:rPr kumimoji="1" lang="zh-CN" altLang="en-US" sz="2800" dirty="0">
                <a:solidFill>
                  <a:srgbClr val="FF0000"/>
                </a:solidFill>
                <a:latin typeface="Adobe 黑体 Std R" panose="020B0400000000000000" pitchFamily="34" charset="-122"/>
                <a:ea typeface="Adobe 黑体 Std R" panose="020B0400000000000000" pitchFamily="34" charset="-122"/>
              </a:rPr>
              <a:t>（</a:t>
            </a:r>
            <a:r>
              <a:rPr kumimoji="1" lang="en-US" altLang="zh-CN" sz="2800" dirty="0">
                <a:solidFill>
                  <a:srgbClr val="FF0000"/>
                </a:solidFill>
                <a:latin typeface="Adobe 黑体 Std R" panose="020B0400000000000000" pitchFamily="34" charset="-122"/>
                <a:ea typeface="Adobe 黑体 Std R" panose="020B0400000000000000" pitchFamily="34" charset="-122"/>
              </a:rPr>
              <a:t>2</a:t>
            </a:r>
            <a:r>
              <a:rPr kumimoji="1" lang="zh-CN" altLang="en-US" sz="2800" dirty="0">
                <a:solidFill>
                  <a:srgbClr val="FF0000"/>
                </a:solidFill>
                <a:latin typeface="Adobe 黑体 Std R" panose="020B0400000000000000" pitchFamily="34" charset="-122"/>
                <a:ea typeface="Adobe 黑体 Std R" panose="020B0400000000000000" pitchFamily="34" charset="-122"/>
              </a:rPr>
              <a:t>）要学会通过编写小程序来验证运算结果，加深对运算符优先级、结合方向和结果类型的理解 </a:t>
            </a:r>
          </a:p>
        </p:txBody>
      </p:sp>
    </p:spTree>
    <p:extLst>
      <p:ext uri="{BB962C8B-B14F-4D97-AF65-F5344CB8AC3E}">
        <p14:creationId xmlns:p14="http://schemas.microsoft.com/office/powerpoint/2010/main" val="28132723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020763" y="1000125"/>
            <a:ext cx="8253412" cy="1117600"/>
          </a:xfrm>
          <a:prstGeom prst="rect">
            <a:avLst/>
          </a:prstGeom>
          <a:noFill/>
          <a:ln w="9525">
            <a:noFill/>
            <a:miter lim="800000"/>
            <a:headEnd/>
            <a:tailEnd/>
          </a:ln>
        </p:spPr>
        <p:txBody>
          <a:bodyPr>
            <a:spAutoFit/>
          </a:bodyPr>
          <a:lstStyle/>
          <a:p>
            <a:pPr marL="514350" indent="-514350">
              <a:lnSpc>
                <a:spcPct val="120000"/>
              </a:lnSpc>
            </a:pPr>
            <a:r>
              <a:rPr lang="zh-CN" altLang="en-US" sz="2800" b="1">
                <a:solidFill>
                  <a:srgbClr val="000090"/>
                </a:solidFill>
                <a:latin typeface="黑体" pitchFamily="49" charset="-122"/>
                <a:ea typeface="黑体" pitchFamily="49" charset="-122"/>
              </a:rPr>
              <a:t>什么是程序语言的表达式</a:t>
            </a:r>
            <a:r>
              <a:rPr lang="en-US" altLang="zh-CN" sz="2800" b="1">
                <a:solidFill>
                  <a:srgbClr val="000090"/>
                </a:solidFill>
                <a:latin typeface="黑体" pitchFamily="49" charset="-122"/>
                <a:ea typeface="黑体" pitchFamily="49" charset="-122"/>
              </a:rPr>
              <a:t>?</a:t>
            </a:r>
          </a:p>
          <a:p>
            <a:pPr marL="514350" indent="-514350">
              <a:lnSpc>
                <a:spcPct val="120000"/>
              </a:lnSpc>
            </a:pPr>
            <a:endParaRPr lang="en-US" altLang="zh-CN" sz="2800" b="1">
              <a:solidFill>
                <a:srgbClr val="006600"/>
              </a:solidFill>
              <a:latin typeface="楷体" pitchFamily="49" charset="-122"/>
              <a:ea typeface="楷体" pitchFamily="49" charset="-122"/>
            </a:endParaRPr>
          </a:p>
        </p:txBody>
      </p:sp>
      <p:sp>
        <p:nvSpPr>
          <p:cNvPr id="31748" name="Rectangle 4"/>
          <p:cNvSpPr>
            <a:spLocks noChangeArrowheads="1"/>
          </p:cNvSpPr>
          <p:nvPr/>
        </p:nvSpPr>
        <p:spPr bwMode="auto">
          <a:xfrm>
            <a:off x="1136650" y="1773239"/>
            <a:ext cx="7848600" cy="1520825"/>
          </a:xfrm>
          <a:prstGeom prst="rect">
            <a:avLst/>
          </a:prstGeom>
          <a:noFill/>
          <a:ln w="9525">
            <a:solidFill>
              <a:srgbClr val="666699"/>
            </a:solidFill>
            <a:miter lim="800000"/>
            <a:headEnd/>
            <a:tailEnd/>
          </a:ln>
        </p:spPr>
        <p:txBody>
          <a:bodyPr>
            <a:spAutoFit/>
          </a:bodyPr>
          <a:lstStyle/>
          <a:p>
            <a:pPr>
              <a:lnSpc>
                <a:spcPts val="3738"/>
              </a:lnSpc>
            </a:pPr>
            <a:r>
              <a:rPr lang="zh-CN" altLang="en-US" sz="2600">
                <a:latin typeface="黑体" pitchFamily="49" charset="-122"/>
                <a:ea typeface="黑体" pitchFamily="49" charset="-122"/>
              </a:rPr>
              <a:t>由各种运算符、变量、常量、函数调用和小括号组成的实现某种运算含义并且符合书写格式要求的</a:t>
            </a:r>
            <a:r>
              <a:rPr lang="zh-CN" altLang="en-US" sz="2600">
                <a:solidFill>
                  <a:srgbClr val="CC0000"/>
                </a:solidFill>
                <a:latin typeface="黑体" pitchFamily="49" charset="-122"/>
                <a:ea typeface="黑体" pitchFamily="49" charset="-122"/>
              </a:rPr>
              <a:t>符号串</a:t>
            </a:r>
            <a:r>
              <a:rPr lang="zh-CN" altLang="en-US" sz="2600">
                <a:latin typeface="黑体" pitchFamily="49" charset="-122"/>
                <a:ea typeface="黑体" pitchFamily="49" charset="-122"/>
              </a:rPr>
              <a:t>称为</a:t>
            </a:r>
            <a:r>
              <a:rPr lang="zh-CN" altLang="en-US" sz="2600" b="1">
                <a:solidFill>
                  <a:srgbClr val="FF0000"/>
                </a:solidFill>
                <a:latin typeface="黑体" pitchFamily="49" charset="-122"/>
                <a:ea typeface="黑体" pitchFamily="49" charset="-122"/>
              </a:rPr>
              <a:t>表达式</a:t>
            </a:r>
            <a:r>
              <a:rPr lang="zh-CN" altLang="en-US" sz="2600">
                <a:latin typeface="黑体" pitchFamily="49" charset="-122"/>
                <a:ea typeface="黑体" pitchFamily="49" charset="-122"/>
              </a:rPr>
              <a:t>。</a:t>
            </a:r>
          </a:p>
        </p:txBody>
      </p:sp>
      <p:sp>
        <p:nvSpPr>
          <p:cNvPr id="31749" name="Rectangle 5"/>
          <p:cNvSpPr>
            <a:spLocks noChangeArrowheads="1"/>
          </p:cNvSpPr>
          <p:nvPr/>
        </p:nvSpPr>
        <p:spPr bwMode="auto">
          <a:xfrm>
            <a:off x="1136650" y="3429001"/>
            <a:ext cx="7850188" cy="1546225"/>
          </a:xfrm>
          <a:prstGeom prst="rect">
            <a:avLst/>
          </a:prstGeom>
          <a:noFill/>
          <a:ln w="15875">
            <a:solidFill>
              <a:srgbClr val="666699"/>
            </a:solidFill>
            <a:miter lim="800000"/>
            <a:headEnd/>
            <a:tailEnd/>
          </a:ln>
        </p:spPr>
        <p:txBody>
          <a:bodyPr>
            <a:spAutoFit/>
          </a:bodyPr>
          <a:lstStyle/>
          <a:p>
            <a:pPr>
              <a:lnSpc>
                <a:spcPts val="3825"/>
              </a:lnSpc>
            </a:pPr>
            <a:r>
              <a:rPr lang="zh-CN" altLang="en-US" sz="2600">
                <a:latin typeface="黑体" pitchFamily="49" charset="-122"/>
                <a:ea typeface="黑体" pitchFamily="49" charset="-122"/>
              </a:rPr>
              <a:t> 在高级语言中，单个的变量或常量也可以称为表达式。表达式的运算结果（求值结果）称为表达式的</a:t>
            </a:r>
            <a:r>
              <a:rPr lang="zh-CN" altLang="en-US" sz="2600" b="1">
                <a:solidFill>
                  <a:srgbClr val="FF0000"/>
                </a:solidFill>
                <a:latin typeface="黑体" pitchFamily="49" charset="-122"/>
                <a:ea typeface="黑体" pitchFamily="49" charset="-122"/>
              </a:rPr>
              <a:t>返回值</a:t>
            </a:r>
            <a:r>
              <a:rPr lang="zh-CN" altLang="en-US" sz="2600">
                <a:latin typeface="黑体" pitchFamily="49" charset="-122"/>
                <a:ea typeface="黑体" pitchFamily="49" charset="-122"/>
              </a:rPr>
              <a:t>，返回值的数据类型称为</a:t>
            </a:r>
            <a:r>
              <a:rPr lang="zh-CN" altLang="en-US" sz="2600" b="1">
                <a:solidFill>
                  <a:srgbClr val="FF0000"/>
                </a:solidFill>
                <a:latin typeface="黑体" pitchFamily="49" charset="-122"/>
                <a:ea typeface="黑体" pitchFamily="49" charset="-122"/>
              </a:rPr>
              <a:t>表达式类型</a:t>
            </a:r>
            <a:r>
              <a:rPr lang="zh-CN" altLang="en-US" sz="2600">
                <a:latin typeface="黑体" pitchFamily="49" charset="-122"/>
                <a:ea typeface="黑体" pitchFamily="49" charset="-122"/>
              </a:rPr>
              <a:t>。</a:t>
            </a:r>
          </a:p>
        </p:txBody>
      </p:sp>
      <p:sp>
        <p:nvSpPr>
          <p:cNvPr id="6" name="Rectangle 2">
            <a:extLst>
              <a:ext uri="{FF2B5EF4-FFF2-40B4-BE49-F238E27FC236}">
                <a16:creationId xmlns:a16="http://schemas.microsoft.com/office/drawing/2014/main" id="{C6014100-462B-451B-AA6A-4CBA4AC3AF23}"/>
              </a:ext>
            </a:extLst>
          </p:cNvPr>
          <p:cNvSpPr txBox="1">
            <a:spLocks noChangeArrowheads="1"/>
          </p:cNvSpPr>
          <p:nvPr/>
        </p:nvSpPr>
        <p:spPr>
          <a:xfrm>
            <a:off x="200472" y="116632"/>
            <a:ext cx="8420100" cy="64807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en-US" altLang="zh-CN" sz="4000" dirty="0">
                <a:effectLst/>
              </a:rPr>
              <a:t>C</a:t>
            </a:r>
            <a:r>
              <a:rPr lang="zh-CN" altLang="en-US" sz="4000" dirty="0">
                <a:effectLst/>
              </a:rPr>
              <a:t>语言运算符</a:t>
            </a:r>
          </a:p>
        </p:txBody>
      </p:sp>
    </p:spTree>
    <p:extLst>
      <p:ext uri="{BB962C8B-B14F-4D97-AF65-F5344CB8AC3E}">
        <p14:creationId xmlns:p14="http://schemas.microsoft.com/office/powerpoint/2010/main" val="204711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80D5FE49-3588-4D43-8F0F-8FB1571180D4}"/>
              </a:ext>
            </a:extLst>
          </p:cNvPr>
          <p:cNvSpPr>
            <a:spLocks noGrp="1"/>
          </p:cNvSpPr>
          <p:nvPr>
            <p:ph type="ftr" sz="quarter" idx="10"/>
          </p:nvPr>
        </p:nvSpPr>
        <p:spPr/>
        <p:txBody>
          <a:bodyPr/>
          <a:lstStyle/>
          <a:p>
            <a:fld id="{4CAD3A53-6EBB-4901-97C6-4CA0C9B2F74C}" type="slidenum">
              <a:rPr lang="en-US" altLang="ko-KR"/>
              <a:pPr/>
              <a:t>7</a:t>
            </a:fld>
            <a:endParaRPr lang="en-US" altLang="ko-KR"/>
          </a:p>
        </p:txBody>
      </p:sp>
      <p:sp>
        <p:nvSpPr>
          <p:cNvPr id="405506" name="Rectangle 2">
            <a:extLst>
              <a:ext uri="{FF2B5EF4-FFF2-40B4-BE49-F238E27FC236}">
                <a16:creationId xmlns:a16="http://schemas.microsoft.com/office/drawing/2014/main" id="{3B98AC53-E9D5-428C-A26E-09FB9BC2782B}"/>
              </a:ext>
            </a:extLst>
          </p:cNvPr>
          <p:cNvSpPr>
            <a:spLocks noGrp="1" noChangeArrowheads="1"/>
          </p:cNvSpPr>
          <p:nvPr>
            <p:ph type="title"/>
          </p:nvPr>
        </p:nvSpPr>
        <p:spPr/>
        <p:txBody>
          <a:bodyPr/>
          <a:lstStyle/>
          <a:p>
            <a:r>
              <a:rPr lang="zh-CN" altLang="en-US"/>
              <a:t>定义变量 </a:t>
            </a:r>
          </a:p>
        </p:txBody>
      </p:sp>
      <p:sp>
        <p:nvSpPr>
          <p:cNvPr id="405507" name="Rectangle 3">
            <a:extLst>
              <a:ext uri="{FF2B5EF4-FFF2-40B4-BE49-F238E27FC236}">
                <a16:creationId xmlns:a16="http://schemas.microsoft.com/office/drawing/2014/main" id="{33EAFF97-48D5-47EB-81E9-317DB7A5CC4A}"/>
              </a:ext>
            </a:extLst>
          </p:cNvPr>
          <p:cNvSpPr>
            <a:spLocks noGrp="1" noChangeArrowheads="1"/>
          </p:cNvSpPr>
          <p:nvPr>
            <p:ph type="body" idx="1"/>
          </p:nvPr>
        </p:nvSpPr>
        <p:spPr>
          <a:xfrm>
            <a:off x="344488" y="1340768"/>
            <a:ext cx="9361040" cy="4755232"/>
          </a:xfrm>
        </p:spPr>
        <p:txBody>
          <a:bodyPr/>
          <a:lstStyle/>
          <a:p>
            <a:pPr>
              <a:lnSpc>
                <a:spcPct val="150000"/>
              </a:lnSpc>
              <a:buFont typeface="Wingdings" panose="05000000000000000000" pitchFamily="2" charset="2"/>
              <a:buChar char="p"/>
            </a:pPr>
            <a:r>
              <a:rPr lang="zh-CN" altLang="en-US" sz="3000" dirty="0">
                <a:effectLst/>
                <a:latin typeface="黑体" panose="02010609060101010101" pitchFamily="49" charset="-122"/>
                <a:ea typeface="黑体" panose="02010609060101010101" pitchFamily="49" charset="-122"/>
              </a:rPr>
              <a:t> 变量必须先定义后使用 </a:t>
            </a:r>
          </a:p>
          <a:p>
            <a:pPr>
              <a:lnSpc>
                <a:spcPct val="150000"/>
              </a:lnSpc>
              <a:buFont typeface="Wingdings" panose="05000000000000000000" pitchFamily="2" charset="2"/>
              <a:buChar char="p"/>
            </a:pPr>
            <a:r>
              <a:rPr lang="zh-CN" altLang="en-US" sz="3000" dirty="0">
                <a:effectLst/>
                <a:latin typeface="黑体" panose="02010609060101010101" pitchFamily="49" charset="-122"/>
                <a:ea typeface="黑体" panose="02010609060101010101" pitchFamily="49" charset="-122"/>
              </a:rPr>
              <a:t> 变量的定义格式为： </a:t>
            </a:r>
          </a:p>
          <a:p>
            <a:pPr>
              <a:lnSpc>
                <a:spcPct val="150000"/>
              </a:lnSpc>
              <a:buFontTx/>
              <a:buNone/>
            </a:pPr>
            <a:r>
              <a:rPr lang="zh-CN" altLang="en-US" sz="3000" dirty="0">
                <a:solidFill>
                  <a:srgbClr val="FF0000"/>
                </a:solidFill>
                <a:effectLst/>
                <a:latin typeface="黑体" panose="02010609060101010101" pitchFamily="49" charset="-122"/>
                <a:ea typeface="黑体" panose="02010609060101010101" pitchFamily="49" charset="-122"/>
              </a:rPr>
              <a:t>数据类型  变量名</a:t>
            </a:r>
            <a:r>
              <a:rPr lang="en-US" altLang="zh-CN" sz="3000" dirty="0">
                <a:solidFill>
                  <a:srgbClr val="FF0000"/>
                </a:solidFill>
                <a:effectLst/>
                <a:latin typeface="黑体" panose="02010609060101010101" pitchFamily="49" charset="-122"/>
                <a:ea typeface="黑体" panose="02010609060101010101" pitchFamily="49" charset="-122"/>
              </a:rPr>
              <a:t>1 [ ,</a:t>
            </a:r>
            <a:r>
              <a:rPr lang="zh-CN" altLang="en-US" sz="3000" dirty="0">
                <a:solidFill>
                  <a:srgbClr val="FF0000"/>
                </a:solidFill>
                <a:effectLst/>
                <a:latin typeface="黑体" panose="02010609060101010101" pitchFamily="49" charset="-122"/>
                <a:ea typeface="黑体" panose="02010609060101010101" pitchFamily="49" charset="-122"/>
              </a:rPr>
              <a:t>变量名</a:t>
            </a:r>
            <a:r>
              <a:rPr lang="en-US" altLang="zh-CN" sz="3000" dirty="0">
                <a:solidFill>
                  <a:srgbClr val="FF0000"/>
                </a:solidFill>
                <a:effectLst/>
                <a:latin typeface="黑体" panose="02010609060101010101" pitchFamily="49" charset="-122"/>
                <a:ea typeface="黑体" panose="02010609060101010101" pitchFamily="49" charset="-122"/>
              </a:rPr>
              <a:t>2] ……[ ,</a:t>
            </a:r>
            <a:r>
              <a:rPr lang="zh-CN" altLang="en-US" sz="3000" dirty="0">
                <a:solidFill>
                  <a:srgbClr val="FF0000"/>
                </a:solidFill>
                <a:effectLst/>
                <a:latin typeface="黑体" panose="02010609060101010101" pitchFamily="49" charset="-122"/>
                <a:ea typeface="黑体" panose="02010609060101010101" pitchFamily="49" charset="-122"/>
              </a:rPr>
              <a:t>变量名</a:t>
            </a:r>
            <a:r>
              <a:rPr lang="en-US" altLang="zh-CN" sz="3000" dirty="0">
                <a:solidFill>
                  <a:srgbClr val="FF0000"/>
                </a:solidFill>
                <a:effectLst/>
                <a:latin typeface="黑体" panose="02010609060101010101" pitchFamily="49" charset="-122"/>
                <a:ea typeface="黑体" panose="02010609060101010101" pitchFamily="49" charset="-122"/>
              </a:rPr>
              <a:t>n];</a:t>
            </a:r>
          </a:p>
        </p:txBody>
      </p:sp>
    </p:spTree>
    <p:extLst>
      <p:ext uri="{BB962C8B-B14F-4D97-AF65-F5344CB8AC3E}">
        <p14:creationId xmlns:p14="http://schemas.microsoft.com/office/powerpoint/2010/main" val="2754215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60512" y="1043609"/>
            <a:ext cx="8678738" cy="4708981"/>
          </a:xfrm>
          <a:prstGeom prst="rect">
            <a:avLst/>
          </a:prstGeom>
          <a:noFill/>
          <a:ln w="9525">
            <a:noFill/>
            <a:miter lim="800000"/>
            <a:headEnd/>
            <a:tailEnd/>
          </a:ln>
        </p:spPr>
        <p:txBody>
          <a:bodyPr wrap="square">
            <a:spAutoFit/>
          </a:bodyPr>
          <a:lstStyle/>
          <a:p>
            <a:pPr marL="514350" indent="-514350">
              <a:lnSpc>
                <a:spcPts val="3638"/>
              </a:lnSpc>
            </a:pPr>
            <a:r>
              <a:rPr lang="en-US" altLang="zh-CN" sz="2600" b="1" dirty="0">
                <a:solidFill>
                  <a:srgbClr val="2D2DB9"/>
                </a:solidFill>
                <a:ea typeface="黑体" pitchFamily="49" charset="-122"/>
              </a:rPr>
              <a:t>1. </a:t>
            </a:r>
            <a:r>
              <a:rPr lang="zh-CN" altLang="en-US" sz="2600" b="1" dirty="0">
                <a:solidFill>
                  <a:srgbClr val="2D2DB9"/>
                </a:solidFill>
                <a:ea typeface="黑体" pitchFamily="49" charset="-122"/>
              </a:rPr>
              <a:t>算术基本运算符</a:t>
            </a:r>
            <a:endParaRPr lang="en-US" altLang="zh-CN" sz="2600" b="1" dirty="0">
              <a:solidFill>
                <a:srgbClr val="2D2DB9"/>
              </a:solidFill>
              <a:ea typeface="黑体" pitchFamily="49" charset="-122"/>
            </a:endParaRPr>
          </a:p>
          <a:p>
            <a:pPr marL="514350" indent="-514350">
              <a:lnSpc>
                <a:spcPts val="3638"/>
              </a:lnSpc>
            </a:pPr>
            <a:r>
              <a:rPr lang="en-US" altLang="zh-CN" sz="2600" b="1" dirty="0">
                <a:solidFill>
                  <a:srgbClr val="006600"/>
                </a:solidFill>
                <a:ea typeface="黑体" pitchFamily="49" charset="-122"/>
              </a:rPr>
              <a:t>  </a:t>
            </a:r>
            <a:r>
              <a:rPr lang="en-US" altLang="zh-CN" sz="2600" dirty="0">
                <a:ea typeface="黑体" pitchFamily="49" charset="-122"/>
              </a:rPr>
              <a:t>+(</a:t>
            </a:r>
            <a:r>
              <a:rPr lang="zh-CN" altLang="en-US" sz="2600" dirty="0">
                <a:ea typeface="黑体" pitchFamily="49" charset="-122"/>
              </a:rPr>
              <a:t>加</a:t>
            </a:r>
            <a:r>
              <a:rPr lang="en-US" altLang="zh-CN" sz="2600" dirty="0">
                <a:ea typeface="黑体" pitchFamily="49" charset="-122"/>
              </a:rPr>
              <a:t>)  -(</a:t>
            </a:r>
            <a:r>
              <a:rPr lang="zh-CN" altLang="en-US" sz="2600" dirty="0">
                <a:ea typeface="黑体" pitchFamily="49" charset="-122"/>
              </a:rPr>
              <a:t>减</a:t>
            </a:r>
            <a:r>
              <a:rPr lang="en-US" altLang="zh-CN" sz="2600" dirty="0">
                <a:ea typeface="黑体" pitchFamily="49" charset="-122"/>
              </a:rPr>
              <a:t>)  *(</a:t>
            </a:r>
            <a:r>
              <a:rPr lang="zh-CN" altLang="en-US" sz="2600" dirty="0">
                <a:ea typeface="黑体" pitchFamily="49" charset="-122"/>
              </a:rPr>
              <a:t>乘</a:t>
            </a:r>
            <a:r>
              <a:rPr lang="en-US" altLang="zh-CN" sz="2600" dirty="0">
                <a:ea typeface="黑体" pitchFamily="49" charset="-122"/>
              </a:rPr>
              <a:t>)  /(</a:t>
            </a:r>
            <a:r>
              <a:rPr lang="zh-CN" altLang="en-US" sz="2600" dirty="0">
                <a:ea typeface="黑体" pitchFamily="49" charset="-122"/>
              </a:rPr>
              <a:t>除</a:t>
            </a:r>
            <a:r>
              <a:rPr lang="en-US" altLang="zh-CN" sz="2600" dirty="0">
                <a:ea typeface="黑体" pitchFamily="49" charset="-122"/>
              </a:rPr>
              <a:t>)  %(</a:t>
            </a:r>
            <a:r>
              <a:rPr lang="zh-CN" altLang="en-US" sz="2600" dirty="0">
                <a:ea typeface="黑体" pitchFamily="49" charset="-122"/>
              </a:rPr>
              <a:t>求模</a:t>
            </a:r>
            <a:r>
              <a:rPr lang="en-US" altLang="zh-CN" sz="2600" dirty="0">
                <a:ea typeface="黑体" pitchFamily="49" charset="-122"/>
              </a:rPr>
              <a:t>)</a:t>
            </a:r>
          </a:p>
          <a:p>
            <a:pPr marL="514350" indent="-514350">
              <a:lnSpc>
                <a:spcPts val="3638"/>
              </a:lnSpc>
            </a:pPr>
            <a:r>
              <a:rPr lang="zh-CN" altLang="en-US" sz="2600" b="1" dirty="0">
                <a:solidFill>
                  <a:srgbClr val="FF0000"/>
                </a:solidFill>
                <a:ea typeface="黑体" pitchFamily="49" charset="-122"/>
              </a:rPr>
              <a:t>注意</a:t>
            </a:r>
            <a:r>
              <a:rPr lang="en-US" altLang="zh-CN" sz="2600" b="1" dirty="0">
                <a:solidFill>
                  <a:srgbClr val="FF0000"/>
                </a:solidFill>
                <a:ea typeface="黑体" pitchFamily="49" charset="-122"/>
              </a:rPr>
              <a:t>:   </a:t>
            </a:r>
            <a:r>
              <a:rPr lang="en-US" altLang="zh-CN" sz="2600" dirty="0">
                <a:ea typeface="黑体" pitchFamily="49" charset="-122"/>
              </a:rPr>
              <a:t>1/2 = 0   1.0/2 = 0.5   7/3=2</a:t>
            </a:r>
          </a:p>
          <a:p>
            <a:pPr marL="514350" indent="-514350">
              <a:lnSpc>
                <a:spcPts val="3638"/>
              </a:lnSpc>
            </a:pPr>
            <a:r>
              <a:rPr lang="en-US" altLang="zh-CN" sz="2600" dirty="0">
                <a:ea typeface="黑体" pitchFamily="49" charset="-122"/>
              </a:rPr>
              <a:t>             </a:t>
            </a:r>
            <a:r>
              <a:rPr lang="en-US" altLang="zh-CN" sz="2600" b="1" dirty="0">
                <a:solidFill>
                  <a:srgbClr val="006600"/>
                </a:solidFill>
                <a:ea typeface="黑体" pitchFamily="49" charset="-122"/>
              </a:rPr>
              <a:t>/* </a:t>
            </a:r>
            <a:r>
              <a:rPr lang="zh-CN" altLang="en-US" sz="2600" b="1" dirty="0">
                <a:solidFill>
                  <a:srgbClr val="006600"/>
                </a:solidFill>
                <a:ea typeface="黑体" pitchFamily="49" charset="-122"/>
              </a:rPr>
              <a:t>除号两边为整型时，结果为整型</a:t>
            </a:r>
            <a:r>
              <a:rPr lang="en-US" altLang="zh-CN" sz="2600" b="1" dirty="0">
                <a:solidFill>
                  <a:srgbClr val="006600"/>
                </a:solidFill>
                <a:ea typeface="黑体" pitchFamily="49" charset="-122"/>
              </a:rPr>
              <a:t> */</a:t>
            </a:r>
          </a:p>
          <a:p>
            <a:pPr marL="514350" indent="-514350">
              <a:lnSpc>
                <a:spcPts val="3638"/>
              </a:lnSpc>
            </a:pPr>
            <a:r>
              <a:rPr lang="en-US" altLang="zh-CN" sz="2600" dirty="0">
                <a:ea typeface="黑体" pitchFamily="49" charset="-122"/>
              </a:rPr>
              <a:t>             5%3=2   1%2=0   </a:t>
            </a:r>
            <a:r>
              <a:rPr lang="en-US" altLang="zh-CN" sz="2600" b="1" dirty="0">
                <a:solidFill>
                  <a:srgbClr val="006600"/>
                </a:solidFill>
                <a:ea typeface="黑体" pitchFamily="49" charset="-122"/>
              </a:rPr>
              <a:t>/* </a:t>
            </a:r>
            <a:r>
              <a:rPr lang="zh-CN" altLang="en-US" sz="2600" b="1" dirty="0">
                <a:solidFill>
                  <a:srgbClr val="006600"/>
                </a:solidFill>
                <a:ea typeface="黑体" pitchFamily="49" charset="-122"/>
              </a:rPr>
              <a:t>求模就是求余数 </a:t>
            </a:r>
            <a:r>
              <a:rPr lang="en-US" altLang="zh-CN" sz="2600" b="1" dirty="0">
                <a:solidFill>
                  <a:srgbClr val="006600"/>
                </a:solidFill>
                <a:ea typeface="黑体" pitchFamily="49" charset="-122"/>
              </a:rPr>
              <a:t>*/</a:t>
            </a:r>
          </a:p>
          <a:p>
            <a:pPr marL="514350" indent="-514350">
              <a:lnSpc>
                <a:spcPts val="3638"/>
              </a:lnSpc>
            </a:pPr>
            <a:r>
              <a:rPr lang="en-US" altLang="zh-CN" sz="2600" b="1" dirty="0">
                <a:solidFill>
                  <a:srgbClr val="2D2DB9"/>
                </a:solidFill>
                <a:ea typeface="黑体" pitchFamily="49" charset="-122"/>
              </a:rPr>
              <a:t>2. </a:t>
            </a:r>
            <a:r>
              <a:rPr lang="zh-CN" altLang="en-US" sz="2600" b="1" dirty="0">
                <a:solidFill>
                  <a:srgbClr val="2D2DB9"/>
                </a:solidFill>
                <a:ea typeface="黑体" pitchFamily="49" charset="-122"/>
              </a:rPr>
              <a:t>常用数学库函数</a:t>
            </a:r>
            <a:endParaRPr lang="en-US" altLang="zh-CN" sz="2600" b="1" dirty="0">
              <a:solidFill>
                <a:srgbClr val="2D2DB9"/>
              </a:solidFill>
              <a:ea typeface="黑体" pitchFamily="49" charset="-122"/>
            </a:endParaRPr>
          </a:p>
          <a:p>
            <a:pPr marL="514350" indent="-514350">
              <a:lnSpc>
                <a:spcPts val="3638"/>
              </a:lnSpc>
            </a:pPr>
            <a:r>
              <a:rPr lang="en-US" altLang="zh-CN" sz="2600" dirty="0">
                <a:ea typeface="黑体" pitchFamily="49" charset="-122"/>
              </a:rPr>
              <a:t>    </a:t>
            </a:r>
            <a:r>
              <a:rPr lang="zh-CN" altLang="en-US" sz="2600" dirty="0">
                <a:ea typeface="黑体" pitchFamily="49" charset="-122"/>
              </a:rPr>
              <a:t>使用数学库函数请包含头文件</a:t>
            </a:r>
            <a:r>
              <a:rPr lang="en-US" altLang="zh-CN" sz="2600" b="1" dirty="0" err="1">
                <a:solidFill>
                  <a:srgbClr val="FF0000"/>
                </a:solidFill>
                <a:ea typeface="黑体" pitchFamily="49" charset="-122"/>
              </a:rPr>
              <a:t>math.h</a:t>
            </a:r>
            <a:r>
              <a:rPr lang="zh-CN" altLang="en-US" sz="2600" dirty="0">
                <a:ea typeface="黑体" pitchFamily="49" charset="-122"/>
              </a:rPr>
              <a:t>，即</a:t>
            </a:r>
            <a:endParaRPr lang="en-US" altLang="zh-CN" sz="2600" dirty="0">
              <a:ea typeface="黑体" pitchFamily="49" charset="-122"/>
            </a:endParaRPr>
          </a:p>
          <a:p>
            <a:pPr marL="514350" indent="-514350">
              <a:lnSpc>
                <a:spcPts val="3638"/>
              </a:lnSpc>
            </a:pPr>
            <a:r>
              <a:rPr lang="en-US" altLang="zh-CN" sz="2600" dirty="0">
                <a:ea typeface="黑体" pitchFamily="49" charset="-122"/>
              </a:rPr>
              <a:t>     #include "</a:t>
            </a:r>
            <a:r>
              <a:rPr lang="en-US" altLang="zh-CN" sz="2600" dirty="0" err="1">
                <a:ea typeface="黑体" pitchFamily="49" charset="-122"/>
              </a:rPr>
              <a:t>math.h</a:t>
            </a:r>
            <a:r>
              <a:rPr lang="en-US" altLang="zh-CN" sz="2600" dirty="0">
                <a:ea typeface="黑体" pitchFamily="49" charset="-122"/>
              </a:rPr>
              <a:t>" </a:t>
            </a:r>
            <a:r>
              <a:rPr lang="zh-CN" altLang="en-US" sz="2600" dirty="0">
                <a:ea typeface="黑体" pitchFamily="49" charset="-122"/>
              </a:rPr>
              <a:t>或者  </a:t>
            </a:r>
            <a:r>
              <a:rPr lang="en-US" altLang="zh-CN" sz="2600" dirty="0">
                <a:ea typeface="黑体" pitchFamily="49" charset="-122"/>
              </a:rPr>
              <a:t>#include &lt;</a:t>
            </a:r>
            <a:r>
              <a:rPr lang="en-US" altLang="zh-CN" sz="2600" dirty="0" err="1">
                <a:ea typeface="黑体" pitchFamily="49" charset="-122"/>
              </a:rPr>
              <a:t>math.h</a:t>
            </a:r>
            <a:r>
              <a:rPr lang="en-US" altLang="zh-CN" sz="2600" dirty="0">
                <a:ea typeface="黑体" pitchFamily="49" charset="-122"/>
              </a:rPr>
              <a:t>&gt;</a:t>
            </a:r>
          </a:p>
          <a:p>
            <a:pPr marL="514350" indent="-514350">
              <a:lnSpc>
                <a:spcPts val="3638"/>
              </a:lnSpc>
              <a:buFontTx/>
              <a:buAutoNum type="arabicParenBoth"/>
            </a:pPr>
            <a:r>
              <a:rPr lang="en-US" altLang="zh-CN" sz="2600" b="1" dirty="0">
                <a:solidFill>
                  <a:srgbClr val="993300"/>
                </a:solidFill>
                <a:ea typeface="黑体" pitchFamily="49" charset="-122"/>
              </a:rPr>
              <a:t>double</a:t>
            </a:r>
            <a:r>
              <a:rPr lang="zh-CN" altLang="en-US" sz="2600" b="1" dirty="0">
                <a:solidFill>
                  <a:srgbClr val="993300"/>
                </a:solidFill>
                <a:ea typeface="黑体" pitchFamily="49" charset="-122"/>
              </a:rPr>
              <a:t>型数学函数</a:t>
            </a:r>
            <a:endParaRPr lang="en-US" altLang="zh-CN" sz="2600" b="1" dirty="0">
              <a:solidFill>
                <a:srgbClr val="993300"/>
              </a:solidFill>
              <a:ea typeface="黑体" pitchFamily="49" charset="-122"/>
            </a:endParaRPr>
          </a:p>
          <a:p>
            <a:pPr marL="514350" indent="-514350">
              <a:lnSpc>
                <a:spcPts val="3638"/>
              </a:lnSpc>
            </a:pPr>
            <a:r>
              <a:rPr lang="en-US" altLang="zh-CN" sz="2600" dirty="0">
                <a:ea typeface="黑体" pitchFamily="49" charset="-122"/>
              </a:rPr>
              <a:t>      </a:t>
            </a:r>
            <a:r>
              <a:rPr lang="zh-CN" altLang="en-US" sz="2600" dirty="0">
                <a:ea typeface="黑体" pitchFamily="49" charset="-122"/>
              </a:rPr>
              <a:t>以下函数自变量均为</a:t>
            </a:r>
            <a:r>
              <a:rPr lang="en-US" altLang="zh-CN" sz="2600" dirty="0">
                <a:ea typeface="黑体" pitchFamily="49" charset="-122"/>
              </a:rPr>
              <a:t>double</a:t>
            </a:r>
            <a:r>
              <a:rPr lang="zh-CN" altLang="en-US" sz="2600" dirty="0">
                <a:ea typeface="黑体" pitchFamily="49" charset="-122"/>
              </a:rPr>
              <a:t>型，返回值也是</a:t>
            </a:r>
            <a:r>
              <a:rPr lang="en-US" altLang="zh-CN" sz="2600" dirty="0">
                <a:ea typeface="黑体" pitchFamily="49" charset="-122"/>
              </a:rPr>
              <a:t>double</a:t>
            </a:r>
            <a:r>
              <a:rPr lang="zh-CN" altLang="en-US" sz="2600" dirty="0">
                <a:ea typeface="黑体" pitchFamily="49" charset="-122"/>
              </a:rPr>
              <a:t>型。</a:t>
            </a:r>
            <a:endParaRPr lang="en-US" altLang="zh-CN" sz="2600" dirty="0">
              <a:ea typeface="黑体" pitchFamily="49" charset="-122"/>
            </a:endParaRPr>
          </a:p>
        </p:txBody>
      </p:sp>
      <p:sp>
        <p:nvSpPr>
          <p:cNvPr id="4" name="Rectangle 2">
            <a:extLst>
              <a:ext uri="{FF2B5EF4-FFF2-40B4-BE49-F238E27FC236}">
                <a16:creationId xmlns:a16="http://schemas.microsoft.com/office/drawing/2014/main" id="{8B96A9AE-7B94-4D7E-B914-797AC76DCB18}"/>
              </a:ext>
            </a:extLst>
          </p:cNvPr>
          <p:cNvSpPr txBox="1">
            <a:spLocks noChangeArrowheads="1"/>
          </p:cNvSpPr>
          <p:nvPr/>
        </p:nvSpPr>
        <p:spPr>
          <a:xfrm>
            <a:off x="200472" y="89520"/>
            <a:ext cx="5688632" cy="687413"/>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算术运算符和表达式</a:t>
            </a:r>
          </a:p>
        </p:txBody>
      </p:sp>
    </p:spTree>
    <p:extLst>
      <p:ext uri="{BB962C8B-B14F-4D97-AF65-F5344CB8AC3E}">
        <p14:creationId xmlns:p14="http://schemas.microsoft.com/office/powerpoint/2010/main" val="42115191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32520" y="908720"/>
            <a:ext cx="8784976" cy="4832092"/>
          </a:xfrm>
          <a:prstGeom prst="rect">
            <a:avLst/>
          </a:prstGeom>
          <a:noFill/>
          <a:ln w="9525">
            <a:noFill/>
            <a:miter lim="800000"/>
            <a:headEnd/>
            <a:tailEnd/>
          </a:ln>
        </p:spPr>
        <p:txBody>
          <a:bodyPr wrap="square">
            <a:spAutoFit/>
          </a:bodyPr>
          <a:lstStyle/>
          <a:p>
            <a:r>
              <a:rPr lang="en-US" altLang="zh-CN" sz="2200" dirty="0">
                <a:ea typeface="黑体" pitchFamily="49" charset="-122"/>
              </a:rPr>
              <a:t>sin(x)       </a:t>
            </a:r>
            <a:r>
              <a:rPr lang="zh-CN" altLang="en-US" sz="2200" dirty="0">
                <a:ea typeface="黑体" pitchFamily="49" charset="-122"/>
              </a:rPr>
              <a:t>求正弦值，</a:t>
            </a:r>
            <a:r>
              <a:rPr lang="en-US" altLang="zh-CN" sz="2200" i="1" dirty="0">
                <a:ea typeface="黑体" pitchFamily="49" charset="-122"/>
              </a:rPr>
              <a:t>x</a:t>
            </a:r>
            <a:r>
              <a:rPr lang="zh-CN" altLang="en-US" sz="2200" dirty="0">
                <a:ea typeface="黑体" pitchFamily="49" charset="-122"/>
              </a:rPr>
              <a:t>必须是弧度</a:t>
            </a:r>
          </a:p>
          <a:p>
            <a:r>
              <a:rPr lang="en-US" altLang="zh-CN" sz="2200" dirty="0">
                <a:ea typeface="黑体" pitchFamily="49" charset="-122"/>
              </a:rPr>
              <a:t>cos(x)      </a:t>
            </a:r>
            <a:r>
              <a:rPr lang="zh-CN" altLang="en-US" sz="2200" dirty="0">
                <a:ea typeface="黑体" pitchFamily="49" charset="-122"/>
              </a:rPr>
              <a:t>求余弦值，</a:t>
            </a:r>
            <a:r>
              <a:rPr lang="en-US" altLang="zh-CN" sz="2200" i="1" dirty="0">
                <a:ea typeface="黑体" pitchFamily="49" charset="-122"/>
              </a:rPr>
              <a:t>x</a:t>
            </a:r>
            <a:r>
              <a:rPr lang="zh-CN" altLang="en-US" sz="2200" dirty="0">
                <a:ea typeface="黑体" pitchFamily="49" charset="-122"/>
              </a:rPr>
              <a:t>必须是弧度</a:t>
            </a:r>
            <a:endParaRPr lang="en-US" altLang="zh-CN" sz="2200" dirty="0">
              <a:ea typeface="黑体" pitchFamily="49" charset="-122"/>
            </a:endParaRPr>
          </a:p>
          <a:p>
            <a:r>
              <a:rPr lang="en-US" altLang="zh-CN" sz="2200" dirty="0">
                <a:ea typeface="黑体" pitchFamily="49" charset="-122"/>
              </a:rPr>
              <a:t>tan(x)      </a:t>
            </a:r>
            <a:r>
              <a:rPr lang="zh-CN" altLang="en-US" sz="2200" dirty="0">
                <a:ea typeface="黑体" pitchFamily="49" charset="-122"/>
              </a:rPr>
              <a:t>求正切值，</a:t>
            </a:r>
            <a:r>
              <a:rPr lang="en-US" altLang="zh-CN" sz="2200" i="1" dirty="0">
                <a:ea typeface="黑体" pitchFamily="49" charset="-122"/>
              </a:rPr>
              <a:t>x</a:t>
            </a:r>
            <a:r>
              <a:rPr lang="zh-CN" altLang="en-US" sz="2200" dirty="0">
                <a:ea typeface="黑体" pitchFamily="49" charset="-122"/>
              </a:rPr>
              <a:t>必须是弧度</a:t>
            </a:r>
            <a:endParaRPr lang="en-US" altLang="zh-CN" sz="2200" dirty="0">
              <a:ea typeface="黑体" pitchFamily="49" charset="-122"/>
            </a:endParaRPr>
          </a:p>
          <a:p>
            <a:r>
              <a:rPr lang="en-US" altLang="zh-CN" sz="2200" dirty="0" err="1">
                <a:ea typeface="黑体" pitchFamily="49" charset="-122"/>
              </a:rPr>
              <a:t>asin</a:t>
            </a:r>
            <a:r>
              <a:rPr lang="en-US" altLang="zh-CN" sz="2200" dirty="0">
                <a:ea typeface="黑体" pitchFamily="49" charset="-122"/>
              </a:rPr>
              <a:t>(x)     </a:t>
            </a:r>
            <a:r>
              <a:rPr lang="zh-CN" altLang="en-US" sz="2200" dirty="0">
                <a:ea typeface="黑体" pitchFamily="49" charset="-122"/>
              </a:rPr>
              <a:t>反正弦，</a:t>
            </a:r>
            <a:r>
              <a:rPr lang="en-US" altLang="zh-CN" sz="2200" i="1" dirty="0">
                <a:ea typeface="黑体" pitchFamily="49" charset="-122"/>
              </a:rPr>
              <a:t>x</a:t>
            </a:r>
            <a:r>
              <a:rPr lang="en-US" altLang="zh-CN" sz="2200" dirty="0">
                <a:ea typeface="黑体" pitchFamily="49" charset="-122"/>
                <a:sym typeface="Symbol" pitchFamily="18" charset="2"/>
              </a:rPr>
              <a:t></a:t>
            </a:r>
            <a:r>
              <a:rPr lang="en-US" altLang="zh-CN" sz="2200" dirty="0">
                <a:ea typeface="黑体" pitchFamily="49" charset="-122"/>
              </a:rPr>
              <a:t>[</a:t>
            </a:r>
            <a:r>
              <a:rPr lang="en-US" altLang="zh-CN" sz="2200" dirty="0">
                <a:ea typeface="黑体" pitchFamily="49" charset="-122"/>
                <a:sym typeface="Symbol" pitchFamily="18" charset="2"/>
              </a:rPr>
              <a:t></a:t>
            </a:r>
            <a:r>
              <a:rPr lang="en-US" altLang="zh-CN" sz="2200" dirty="0">
                <a:ea typeface="黑体" pitchFamily="49" charset="-122"/>
              </a:rPr>
              <a:t>1,1]</a:t>
            </a:r>
            <a:r>
              <a:rPr lang="zh-CN" altLang="en-US" sz="2200" dirty="0">
                <a:ea typeface="黑体" pitchFamily="49" charset="-122"/>
              </a:rPr>
              <a:t>，函数值</a:t>
            </a:r>
            <a:r>
              <a:rPr lang="en-US" altLang="zh-CN" sz="2200" dirty="0">
                <a:ea typeface="黑体" pitchFamily="49" charset="-122"/>
                <a:sym typeface="Symbol" pitchFamily="18" charset="2"/>
              </a:rPr>
              <a:t></a:t>
            </a:r>
            <a:r>
              <a:rPr lang="en-US" altLang="zh-CN" sz="2200" dirty="0">
                <a:ea typeface="黑体" pitchFamily="49" charset="-122"/>
              </a:rPr>
              <a:t>[</a:t>
            </a:r>
            <a:r>
              <a:rPr lang="en-US" altLang="zh-CN" sz="2200" dirty="0">
                <a:ea typeface="黑体" pitchFamily="49" charset="-122"/>
                <a:sym typeface="Symbol" pitchFamily="18" charset="2"/>
              </a:rPr>
              <a:t></a:t>
            </a:r>
            <a:r>
              <a:rPr lang="en-US" altLang="zh-CN" sz="2200" dirty="0">
                <a:ea typeface="黑体" pitchFamily="49" charset="-122"/>
              </a:rPr>
              <a:t>/2, </a:t>
            </a:r>
            <a:r>
              <a:rPr lang="en-US" altLang="zh-CN" sz="2200" dirty="0">
                <a:ea typeface="黑体" pitchFamily="49" charset="-122"/>
                <a:sym typeface="Symbol" pitchFamily="18" charset="2"/>
              </a:rPr>
              <a:t></a:t>
            </a:r>
            <a:r>
              <a:rPr lang="en-US" altLang="zh-CN" sz="2200" dirty="0">
                <a:ea typeface="黑体" pitchFamily="49" charset="-122"/>
              </a:rPr>
              <a:t>/2]</a:t>
            </a:r>
            <a:endParaRPr lang="zh-CN" altLang="en-US" sz="2200" dirty="0">
              <a:ea typeface="黑体" pitchFamily="49" charset="-122"/>
            </a:endParaRPr>
          </a:p>
          <a:p>
            <a:r>
              <a:rPr lang="en-US" altLang="zh-CN" sz="2200" dirty="0" err="1">
                <a:ea typeface="黑体" pitchFamily="49" charset="-122"/>
              </a:rPr>
              <a:t>acos</a:t>
            </a:r>
            <a:r>
              <a:rPr lang="en-US" altLang="zh-CN" sz="2200" dirty="0">
                <a:ea typeface="黑体" pitchFamily="49" charset="-122"/>
              </a:rPr>
              <a:t>(x)    </a:t>
            </a:r>
            <a:r>
              <a:rPr lang="zh-CN" altLang="en-US" sz="2200" dirty="0">
                <a:ea typeface="黑体" pitchFamily="49" charset="-122"/>
              </a:rPr>
              <a:t>反余弦，</a:t>
            </a:r>
            <a:r>
              <a:rPr lang="en-US" altLang="zh-CN" sz="2200" i="1" dirty="0">
                <a:ea typeface="黑体" pitchFamily="49" charset="-122"/>
              </a:rPr>
              <a:t>x</a:t>
            </a:r>
            <a:r>
              <a:rPr lang="en-US" altLang="zh-CN" sz="2200" dirty="0">
                <a:ea typeface="黑体" pitchFamily="49" charset="-122"/>
                <a:sym typeface="Symbol" pitchFamily="18" charset="2"/>
              </a:rPr>
              <a:t></a:t>
            </a:r>
            <a:r>
              <a:rPr lang="en-US" altLang="zh-CN" sz="2200" dirty="0">
                <a:ea typeface="黑体" pitchFamily="49" charset="-122"/>
              </a:rPr>
              <a:t>[</a:t>
            </a:r>
            <a:r>
              <a:rPr lang="en-US" altLang="zh-CN" sz="2200" dirty="0">
                <a:ea typeface="黑体" pitchFamily="49" charset="-122"/>
                <a:sym typeface="Symbol" pitchFamily="18" charset="2"/>
              </a:rPr>
              <a:t></a:t>
            </a:r>
            <a:r>
              <a:rPr lang="en-US" altLang="zh-CN" sz="2200" dirty="0">
                <a:ea typeface="黑体" pitchFamily="49" charset="-122"/>
              </a:rPr>
              <a:t>1,1]</a:t>
            </a:r>
            <a:r>
              <a:rPr lang="zh-CN" altLang="en-US" sz="2200" dirty="0">
                <a:ea typeface="黑体" pitchFamily="49" charset="-122"/>
              </a:rPr>
              <a:t>，函数值</a:t>
            </a:r>
            <a:r>
              <a:rPr lang="en-US" altLang="zh-CN" sz="2200" dirty="0">
                <a:ea typeface="黑体" pitchFamily="49" charset="-122"/>
                <a:sym typeface="Symbol" pitchFamily="18" charset="2"/>
              </a:rPr>
              <a:t></a:t>
            </a:r>
            <a:r>
              <a:rPr lang="en-US" altLang="zh-CN" sz="2200" dirty="0">
                <a:ea typeface="黑体" pitchFamily="49" charset="-122"/>
              </a:rPr>
              <a:t>[0, </a:t>
            </a:r>
            <a:r>
              <a:rPr lang="en-US" altLang="zh-CN" sz="2200" dirty="0">
                <a:ea typeface="黑体" pitchFamily="49" charset="-122"/>
                <a:sym typeface="Symbol" pitchFamily="18" charset="2"/>
              </a:rPr>
              <a:t></a:t>
            </a:r>
            <a:r>
              <a:rPr lang="en-US" altLang="zh-CN" sz="2200" dirty="0">
                <a:ea typeface="黑体" pitchFamily="49" charset="-122"/>
              </a:rPr>
              <a:t>]</a:t>
            </a:r>
            <a:endParaRPr lang="zh-CN" altLang="en-US" sz="2200" dirty="0">
              <a:ea typeface="黑体" pitchFamily="49" charset="-122"/>
            </a:endParaRPr>
          </a:p>
          <a:p>
            <a:r>
              <a:rPr lang="en-US" altLang="zh-CN" sz="2200" dirty="0" err="1">
                <a:ea typeface="黑体" pitchFamily="49" charset="-122"/>
              </a:rPr>
              <a:t>atan</a:t>
            </a:r>
            <a:r>
              <a:rPr lang="en-US" altLang="zh-CN" sz="2200" dirty="0">
                <a:ea typeface="黑体" pitchFamily="49" charset="-122"/>
              </a:rPr>
              <a:t>(x)     </a:t>
            </a:r>
            <a:r>
              <a:rPr lang="zh-CN" altLang="en-US" sz="2200" dirty="0">
                <a:ea typeface="黑体" pitchFamily="49" charset="-122"/>
              </a:rPr>
              <a:t>反正切，函数值</a:t>
            </a:r>
            <a:r>
              <a:rPr lang="en-US" altLang="zh-CN" sz="2200" dirty="0">
                <a:ea typeface="黑体" pitchFamily="49" charset="-122"/>
                <a:sym typeface="Symbol" pitchFamily="18" charset="2"/>
              </a:rPr>
              <a:t></a:t>
            </a:r>
            <a:r>
              <a:rPr lang="en-US" altLang="zh-CN" sz="2200" dirty="0">
                <a:ea typeface="黑体" pitchFamily="49" charset="-122"/>
              </a:rPr>
              <a:t>[</a:t>
            </a:r>
            <a:r>
              <a:rPr lang="en-US" altLang="zh-CN" sz="2200" dirty="0">
                <a:ea typeface="黑体" pitchFamily="49" charset="-122"/>
                <a:sym typeface="Symbol" pitchFamily="18" charset="2"/>
              </a:rPr>
              <a:t></a:t>
            </a:r>
            <a:r>
              <a:rPr lang="en-US" altLang="zh-CN" sz="2200" dirty="0">
                <a:ea typeface="黑体" pitchFamily="49" charset="-122"/>
              </a:rPr>
              <a:t>/2, </a:t>
            </a:r>
            <a:r>
              <a:rPr lang="en-US" altLang="zh-CN" sz="2200" dirty="0">
                <a:ea typeface="黑体" pitchFamily="49" charset="-122"/>
                <a:sym typeface="Symbol" pitchFamily="18" charset="2"/>
              </a:rPr>
              <a:t></a:t>
            </a:r>
            <a:r>
              <a:rPr lang="en-US" altLang="zh-CN" sz="2200" dirty="0">
                <a:ea typeface="黑体" pitchFamily="49" charset="-122"/>
              </a:rPr>
              <a:t>/2]</a:t>
            </a:r>
            <a:endParaRPr lang="zh-CN" altLang="en-US" sz="2200" dirty="0">
              <a:ea typeface="黑体" pitchFamily="49" charset="-122"/>
            </a:endParaRPr>
          </a:p>
          <a:p>
            <a:r>
              <a:rPr lang="en-US" altLang="zh-CN" sz="2200" dirty="0" err="1">
                <a:ea typeface="黑体" pitchFamily="49" charset="-122"/>
              </a:rPr>
              <a:t>exp</a:t>
            </a:r>
            <a:r>
              <a:rPr lang="en-US" altLang="zh-CN" sz="2200" dirty="0">
                <a:ea typeface="黑体" pitchFamily="49" charset="-122"/>
              </a:rPr>
              <a:t>(x)     </a:t>
            </a:r>
            <a:r>
              <a:rPr lang="zh-CN" altLang="en-US" sz="2200" dirty="0">
                <a:ea typeface="黑体" pitchFamily="49" charset="-122"/>
              </a:rPr>
              <a:t>计算</a:t>
            </a:r>
            <a:r>
              <a:rPr lang="en-US" altLang="zh-CN" sz="2200" dirty="0">
                <a:ea typeface="黑体" pitchFamily="49" charset="-122"/>
              </a:rPr>
              <a:t>e</a:t>
            </a:r>
            <a:r>
              <a:rPr lang="en-US" altLang="zh-CN" sz="2200" i="1" baseline="30000" dirty="0">
                <a:ea typeface="黑体" pitchFamily="49" charset="-122"/>
              </a:rPr>
              <a:t>x</a:t>
            </a:r>
            <a:endParaRPr lang="zh-CN" altLang="en-US" sz="2200" dirty="0">
              <a:ea typeface="黑体" pitchFamily="49" charset="-122"/>
            </a:endParaRPr>
          </a:p>
          <a:p>
            <a:r>
              <a:rPr lang="en-US" altLang="zh-CN" sz="2200" dirty="0">
                <a:ea typeface="黑体" pitchFamily="49" charset="-122"/>
              </a:rPr>
              <a:t>log(x)      </a:t>
            </a:r>
            <a:r>
              <a:rPr lang="zh-CN" altLang="en-US" sz="2200" dirty="0">
                <a:ea typeface="黑体" pitchFamily="49" charset="-122"/>
              </a:rPr>
              <a:t>计算</a:t>
            </a:r>
            <a:r>
              <a:rPr lang="en-US" altLang="zh-CN" sz="2200" dirty="0">
                <a:ea typeface="黑体" pitchFamily="49" charset="-122"/>
              </a:rPr>
              <a:t>ln(</a:t>
            </a:r>
            <a:r>
              <a:rPr lang="en-US" altLang="zh-CN" sz="2200" i="1" dirty="0">
                <a:ea typeface="黑体" pitchFamily="49" charset="-122"/>
              </a:rPr>
              <a:t>x</a:t>
            </a:r>
            <a:r>
              <a:rPr lang="en-US" altLang="zh-CN" sz="2200" dirty="0">
                <a:ea typeface="黑体" pitchFamily="49" charset="-122"/>
              </a:rPr>
              <a:t>)</a:t>
            </a:r>
            <a:endParaRPr lang="zh-CN" altLang="en-US" sz="2200" dirty="0">
              <a:ea typeface="黑体" pitchFamily="49" charset="-122"/>
            </a:endParaRPr>
          </a:p>
          <a:p>
            <a:r>
              <a:rPr lang="en-US" altLang="zh-CN" sz="2200" dirty="0">
                <a:ea typeface="黑体" pitchFamily="49" charset="-122"/>
              </a:rPr>
              <a:t>log10(x)  </a:t>
            </a:r>
            <a:r>
              <a:rPr lang="zh-CN" altLang="en-US" sz="2200" dirty="0">
                <a:ea typeface="黑体" pitchFamily="49" charset="-122"/>
              </a:rPr>
              <a:t>计算</a:t>
            </a:r>
            <a:r>
              <a:rPr lang="en-US" altLang="zh-CN" sz="2200" dirty="0">
                <a:ea typeface="黑体" pitchFamily="49" charset="-122"/>
              </a:rPr>
              <a:t>log</a:t>
            </a:r>
            <a:r>
              <a:rPr lang="en-US" altLang="zh-CN" sz="2200" baseline="-25000" dirty="0">
                <a:ea typeface="黑体" pitchFamily="49" charset="-122"/>
              </a:rPr>
              <a:t>10</a:t>
            </a:r>
            <a:r>
              <a:rPr lang="en-US" altLang="zh-CN" sz="2200" dirty="0">
                <a:ea typeface="黑体" pitchFamily="49" charset="-122"/>
              </a:rPr>
              <a:t>(</a:t>
            </a:r>
            <a:r>
              <a:rPr lang="en-US" altLang="zh-CN" sz="2200" i="1" dirty="0">
                <a:ea typeface="黑体" pitchFamily="49" charset="-122"/>
              </a:rPr>
              <a:t>x</a:t>
            </a:r>
            <a:r>
              <a:rPr lang="en-US" altLang="zh-CN" sz="2200" dirty="0">
                <a:ea typeface="黑体" pitchFamily="49" charset="-122"/>
              </a:rPr>
              <a:t>)</a:t>
            </a:r>
            <a:endParaRPr lang="zh-CN" altLang="en-US" sz="2200" dirty="0">
              <a:ea typeface="黑体" pitchFamily="49" charset="-122"/>
            </a:endParaRPr>
          </a:p>
          <a:p>
            <a:r>
              <a:rPr lang="en-US" altLang="zh-CN" sz="2200" dirty="0">
                <a:solidFill>
                  <a:srgbClr val="FF0000"/>
                </a:solidFill>
                <a:ea typeface="黑体" pitchFamily="49" charset="-122"/>
              </a:rPr>
              <a:t>pow(</a:t>
            </a:r>
            <a:r>
              <a:rPr lang="en-US" altLang="zh-CN" sz="2200" dirty="0" err="1">
                <a:solidFill>
                  <a:srgbClr val="FF0000"/>
                </a:solidFill>
                <a:ea typeface="黑体" pitchFamily="49" charset="-122"/>
              </a:rPr>
              <a:t>x,y</a:t>
            </a:r>
            <a:r>
              <a:rPr lang="en-US" altLang="zh-CN" sz="2200" dirty="0">
                <a:solidFill>
                  <a:srgbClr val="FF0000"/>
                </a:solidFill>
                <a:ea typeface="黑体" pitchFamily="49" charset="-122"/>
              </a:rPr>
              <a:t>) </a:t>
            </a:r>
            <a:r>
              <a:rPr lang="zh-CN" altLang="en-US" sz="2200" dirty="0">
                <a:solidFill>
                  <a:srgbClr val="FF0000"/>
                </a:solidFill>
                <a:ea typeface="黑体" pitchFamily="49" charset="-122"/>
              </a:rPr>
              <a:t>计算</a:t>
            </a:r>
            <a:r>
              <a:rPr lang="en-US" altLang="zh-CN" sz="2200" i="1" dirty="0" err="1">
                <a:solidFill>
                  <a:srgbClr val="FF0000"/>
                </a:solidFill>
                <a:ea typeface="黑体" pitchFamily="49" charset="-122"/>
              </a:rPr>
              <a:t>x</a:t>
            </a:r>
            <a:r>
              <a:rPr lang="en-US" altLang="zh-CN" sz="2200" i="1" baseline="30000" dirty="0" err="1">
                <a:solidFill>
                  <a:srgbClr val="FF0000"/>
                </a:solidFill>
                <a:ea typeface="黑体" pitchFamily="49" charset="-122"/>
              </a:rPr>
              <a:t>y</a:t>
            </a:r>
            <a:r>
              <a:rPr lang="zh-CN" altLang="en-US" sz="2200" dirty="0">
                <a:solidFill>
                  <a:srgbClr val="FF0000"/>
                </a:solidFill>
                <a:ea typeface="黑体" pitchFamily="49" charset="-122"/>
              </a:rPr>
              <a:t>，当</a:t>
            </a:r>
            <a:r>
              <a:rPr lang="en-US" altLang="zh-CN" sz="2200" i="1" dirty="0">
                <a:solidFill>
                  <a:srgbClr val="FF0000"/>
                </a:solidFill>
                <a:ea typeface="黑体" pitchFamily="49" charset="-122"/>
              </a:rPr>
              <a:t>x</a:t>
            </a:r>
            <a:r>
              <a:rPr lang="en-US" altLang="zh-CN" sz="2200" dirty="0">
                <a:solidFill>
                  <a:srgbClr val="FF0000"/>
                </a:solidFill>
                <a:ea typeface="黑体" pitchFamily="49" charset="-122"/>
              </a:rPr>
              <a:t>=0</a:t>
            </a:r>
            <a:r>
              <a:rPr lang="zh-CN" altLang="en-US" sz="2200" dirty="0">
                <a:solidFill>
                  <a:srgbClr val="FF0000"/>
                </a:solidFill>
                <a:ea typeface="黑体" pitchFamily="49" charset="-122"/>
              </a:rPr>
              <a:t>且</a:t>
            </a:r>
            <a:r>
              <a:rPr lang="en-US" altLang="zh-CN" sz="2200" i="1" dirty="0">
                <a:solidFill>
                  <a:srgbClr val="FF0000"/>
                </a:solidFill>
                <a:ea typeface="黑体" pitchFamily="49" charset="-122"/>
              </a:rPr>
              <a:t>y</a:t>
            </a:r>
            <a:r>
              <a:rPr lang="en-US" altLang="zh-CN" sz="2200" dirty="0">
                <a:solidFill>
                  <a:srgbClr val="FF0000"/>
                </a:solidFill>
                <a:ea typeface="黑体" pitchFamily="49" charset="-122"/>
              </a:rPr>
              <a:t>≤0</a:t>
            </a:r>
            <a:r>
              <a:rPr lang="zh-CN" altLang="en-US" sz="2200" dirty="0">
                <a:solidFill>
                  <a:srgbClr val="FF0000"/>
                </a:solidFill>
                <a:ea typeface="黑体" pitchFamily="49" charset="-122"/>
              </a:rPr>
              <a:t>时或者</a:t>
            </a:r>
            <a:r>
              <a:rPr lang="en-US" altLang="zh-CN" sz="2200" i="1" dirty="0">
                <a:solidFill>
                  <a:srgbClr val="FF0000"/>
                </a:solidFill>
                <a:ea typeface="黑体" pitchFamily="49" charset="-122"/>
              </a:rPr>
              <a:t>x</a:t>
            </a:r>
            <a:r>
              <a:rPr lang="en-US" altLang="zh-CN" sz="2200" dirty="0">
                <a:solidFill>
                  <a:srgbClr val="FF0000"/>
                </a:solidFill>
                <a:ea typeface="黑体" pitchFamily="49" charset="-122"/>
              </a:rPr>
              <a:t>&lt;0</a:t>
            </a:r>
            <a:r>
              <a:rPr lang="zh-CN" altLang="en-US" sz="2200" dirty="0">
                <a:solidFill>
                  <a:srgbClr val="FF0000"/>
                </a:solidFill>
                <a:ea typeface="黑体" pitchFamily="49" charset="-122"/>
              </a:rPr>
              <a:t>而</a:t>
            </a:r>
            <a:r>
              <a:rPr lang="en-US" altLang="zh-CN" sz="2200" i="1" dirty="0">
                <a:solidFill>
                  <a:srgbClr val="FF0000"/>
                </a:solidFill>
                <a:ea typeface="黑体" pitchFamily="49" charset="-122"/>
              </a:rPr>
              <a:t>y</a:t>
            </a:r>
            <a:r>
              <a:rPr lang="zh-CN" altLang="en-US" sz="2200" dirty="0">
                <a:solidFill>
                  <a:srgbClr val="FF0000"/>
                </a:solidFill>
                <a:ea typeface="黑体" pitchFamily="49" charset="-122"/>
              </a:rPr>
              <a:t>不是整数时，会出现错误</a:t>
            </a:r>
          </a:p>
          <a:p>
            <a:r>
              <a:rPr lang="en-US" altLang="zh-CN" sz="2200" dirty="0">
                <a:ea typeface="黑体" pitchFamily="49" charset="-122"/>
              </a:rPr>
              <a:t>sqrt(x)     </a:t>
            </a:r>
            <a:r>
              <a:rPr lang="zh-CN" altLang="en-US" sz="2200" dirty="0">
                <a:ea typeface="黑体" pitchFamily="49" charset="-122"/>
              </a:rPr>
              <a:t>计算</a:t>
            </a:r>
            <a:r>
              <a:rPr lang="en-US" altLang="zh-CN" sz="2200" i="1" dirty="0">
                <a:ea typeface="黑体" pitchFamily="49" charset="-122"/>
              </a:rPr>
              <a:t>x</a:t>
            </a:r>
            <a:r>
              <a:rPr lang="zh-CN" altLang="en-US" sz="2200" dirty="0">
                <a:ea typeface="黑体" pitchFamily="49" charset="-122"/>
              </a:rPr>
              <a:t>的平方根，要求</a:t>
            </a:r>
            <a:r>
              <a:rPr lang="en-US" altLang="zh-CN" sz="2200" i="1" dirty="0">
                <a:ea typeface="黑体" pitchFamily="49" charset="-122"/>
              </a:rPr>
              <a:t>x</a:t>
            </a:r>
            <a:r>
              <a:rPr lang="en-US" altLang="zh-CN" sz="2200" dirty="0">
                <a:ea typeface="黑体" pitchFamily="49" charset="-122"/>
              </a:rPr>
              <a:t>≥0</a:t>
            </a:r>
            <a:endParaRPr lang="zh-CN" altLang="en-US" sz="2200" dirty="0">
              <a:ea typeface="黑体" pitchFamily="49" charset="-122"/>
            </a:endParaRPr>
          </a:p>
          <a:p>
            <a:r>
              <a:rPr lang="en-US" altLang="zh-CN" sz="2200" dirty="0">
                <a:ea typeface="黑体" pitchFamily="49" charset="-122"/>
              </a:rPr>
              <a:t>fabs(x)    </a:t>
            </a:r>
            <a:r>
              <a:rPr lang="zh-CN" altLang="en-US" sz="2200" dirty="0">
                <a:ea typeface="黑体" pitchFamily="49" charset="-122"/>
              </a:rPr>
              <a:t>求</a:t>
            </a:r>
            <a:r>
              <a:rPr lang="en-US" altLang="zh-CN" sz="2200" i="1" dirty="0">
                <a:ea typeface="黑体" pitchFamily="49" charset="-122"/>
              </a:rPr>
              <a:t>x</a:t>
            </a:r>
            <a:r>
              <a:rPr lang="zh-CN" altLang="en-US" sz="2200" dirty="0">
                <a:ea typeface="黑体" pitchFamily="49" charset="-122"/>
              </a:rPr>
              <a:t>的绝对值</a:t>
            </a:r>
          </a:p>
          <a:p>
            <a:r>
              <a:rPr lang="en-US" altLang="zh-CN" sz="2200" dirty="0">
                <a:ea typeface="黑体" pitchFamily="49" charset="-122"/>
              </a:rPr>
              <a:t>ceil(x)      </a:t>
            </a:r>
            <a:r>
              <a:rPr lang="zh-CN" altLang="en-US" sz="2200" dirty="0">
                <a:ea typeface="黑体" pitchFamily="49" charset="-122"/>
              </a:rPr>
              <a:t>求大于或等于</a:t>
            </a:r>
            <a:r>
              <a:rPr lang="en-US" altLang="zh-CN" sz="2200" i="1" dirty="0">
                <a:ea typeface="黑体" pitchFamily="49" charset="-122"/>
              </a:rPr>
              <a:t>x</a:t>
            </a:r>
            <a:r>
              <a:rPr lang="zh-CN" altLang="en-US" sz="2200" dirty="0">
                <a:ea typeface="黑体" pitchFamily="49" charset="-122"/>
              </a:rPr>
              <a:t>的最小整数，注意求出的整数值是</a:t>
            </a:r>
            <a:r>
              <a:rPr lang="en-US" altLang="zh-CN" sz="2200" dirty="0">
                <a:ea typeface="黑体" pitchFamily="49" charset="-122"/>
              </a:rPr>
              <a:t>double</a:t>
            </a:r>
            <a:r>
              <a:rPr lang="zh-CN" altLang="en-US" sz="2200" dirty="0">
                <a:ea typeface="黑体" pitchFamily="49" charset="-122"/>
              </a:rPr>
              <a:t>类型</a:t>
            </a:r>
          </a:p>
          <a:p>
            <a:r>
              <a:rPr lang="en-US" altLang="zh-CN" sz="2200" dirty="0">
                <a:ea typeface="黑体" pitchFamily="49" charset="-122"/>
              </a:rPr>
              <a:t>floor(x)   </a:t>
            </a:r>
            <a:r>
              <a:rPr lang="zh-CN" altLang="en-US" sz="2200" dirty="0">
                <a:ea typeface="黑体" pitchFamily="49" charset="-122"/>
              </a:rPr>
              <a:t>求小于或等于</a:t>
            </a:r>
            <a:r>
              <a:rPr lang="en-US" altLang="zh-CN" sz="2200" i="1" dirty="0">
                <a:ea typeface="黑体" pitchFamily="49" charset="-122"/>
              </a:rPr>
              <a:t>x</a:t>
            </a:r>
            <a:r>
              <a:rPr lang="zh-CN" altLang="en-US" sz="2200" dirty="0">
                <a:ea typeface="黑体" pitchFamily="49" charset="-122"/>
              </a:rPr>
              <a:t>的最大整数，注意求出的整数值是</a:t>
            </a:r>
            <a:r>
              <a:rPr lang="en-US" altLang="zh-CN" sz="2200" dirty="0">
                <a:ea typeface="黑体" pitchFamily="49" charset="-122"/>
              </a:rPr>
              <a:t>double</a:t>
            </a:r>
            <a:r>
              <a:rPr lang="zh-CN" altLang="en-US" sz="2200" dirty="0">
                <a:ea typeface="黑体" pitchFamily="49" charset="-122"/>
              </a:rPr>
              <a:t>类型</a:t>
            </a:r>
            <a:endParaRPr lang="en-US" altLang="zh-CN" sz="2200" b="1" dirty="0">
              <a:solidFill>
                <a:srgbClr val="993300"/>
              </a:solidFill>
              <a:ea typeface="黑体" pitchFamily="49" charset="-122"/>
            </a:endParaRPr>
          </a:p>
        </p:txBody>
      </p:sp>
      <p:sp>
        <p:nvSpPr>
          <p:cNvPr id="5" name="Rectangle 2">
            <a:extLst>
              <a:ext uri="{FF2B5EF4-FFF2-40B4-BE49-F238E27FC236}">
                <a16:creationId xmlns:a16="http://schemas.microsoft.com/office/drawing/2014/main" id="{8B96A9AE-7B94-4D7E-B914-797AC76DCB18}"/>
              </a:ext>
            </a:extLst>
          </p:cNvPr>
          <p:cNvSpPr txBox="1">
            <a:spLocks noChangeArrowheads="1"/>
          </p:cNvSpPr>
          <p:nvPr/>
        </p:nvSpPr>
        <p:spPr>
          <a:xfrm>
            <a:off x="200472" y="89520"/>
            <a:ext cx="5688632" cy="687413"/>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算术运算符和表达式</a:t>
            </a:r>
          </a:p>
        </p:txBody>
      </p:sp>
    </p:spTree>
    <p:extLst>
      <p:ext uri="{BB962C8B-B14F-4D97-AF65-F5344CB8AC3E}">
        <p14:creationId xmlns:p14="http://schemas.microsoft.com/office/powerpoint/2010/main" val="23443215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416496" y="980728"/>
            <a:ext cx="9289032" cy="5170646"/>
          </a:xfrm>
          <a:prstGeom prst="rect">
            <a:avLst/>
          </a:prstGeom>
          <a:noFill/>
          <a:ln w="9525">
            <a:noFill/>
            <a:miter lim="800000"/>
            <a:headEnd/>
            <a:tailEnd/>
          </a:ln>
        </p:spPr>
        <p:txBody>
          <a:bodyPr wrap="square">
            <a:spAutoFit/>
          </a:bodyPr>
          <a:lstStyle/>
          <a:p>
            <a:pPr marL="514350" indent="-514350">
              <a:lnSpc>
                <a:spcPts val="3300"/>
              </a:lnSpc>
            </a:pPr>
            <a:r>
              <a:rPr lang="en-US" altLang="zh-CN" sz="2500" b="1" dirty="0">
                <a:solidFill>
                  <a:srgbClr val="993300"/>
                </a:solidFill>
                <a:ea typeface="黑体" pitchFamily="49" charset="-122"/>
              </a:rPr>
              <a:t>(2) </a:t>
            </a:r>
            <a:r>
              <a:rPr lang="zh-CN" altLang="en-US" sz="2500" b="1" dirty="0">
                <a:solidFill>
                  <a:srgbClr val="993300"/>
                </a:solidFill>
                <a:ea typeface="黑体" pitchFamily="49" charset="-122"/>
              </a:rPr>
              <a:t>整型数学函数</a:t>
            </a:r>
            <a:endParaRPr lang="en-US" altLang="zh-CN" sz="2500" b="1" dirty="0">
              <a:solidFill>
                <a:srgbClr val="993300"/>
              </a:solidFill>
              <a:ea typeface="黑体" pitchFamily="49" charset="-122"/>
            </a:endParaRPr>
          </a:p>
          <a:p>
            <a:pPr marL="514350" indent="-514350">
              <a:lnSpc>
                <a:spcPts val="3300"/>
              </a:lnSpc>
            </a:pPr>
            <a:r>
              <a:rPr lang="en-US" altLang="zh-CN" sz="2500" dirty="0">
                <a:ea typeface="黑体" pitchFamily="49" charset="-122"/>
              </a:rPr>
              <a:t>      </a:t>
            </a:r>
            <a:r>
              <a:rPr lang="en-US" altLang="zh-CN" sz="2500" dirty="0" err="1">
                <a:ea typeface="黑体" pitchFamily="49" charset="-122"/>
              </a:rPr>
              <a:t>int</a:t>
            </a:r>
            <a:r>
              <a:rPr lang="en-US" altLang="zh-CN" sz="2500" dirty="0">
                <a:ea typeface="黑体" pitchFamily="49" charset="-122"/>
              </a:rPr>
              <a:t> abs(</a:t>
            </a:r>
            <a:r>
              <a:rPr lang="en-US" altLang="zh-CN" sz="2500" dirty="0" err="1">
                <a:ea typeface="黑体" pitchFamily="49" charset="-122"/>
              </a:rPr>
              <a:t>int</a:t>
            </a:r>
            <a:r>
              <a:rPr lang="en-US" altLang="zh-CN" sz="2500" dirty="0">
                <a:ea typeface="黑体" pitchFamily="49" charset="-122"/>
              </a:rPr>
              <a:t> x)         </a:t>
            </a:r>
            <a:r>
              <a:rPr lang="en-US" altLang="zh-CN" sz="2500" b="1" dirty="0">
                <a:solidFill>
                  <a:srgbClr val="006600"/>
                </a:solidFill>
                <a:ea typeface="黑体" pitchFamily="49" charset="-122"/>
              </a:rPr>
              <a:t>/* </a:t>
            </a:r>
            <a:r>
              <a:rPr lang="en-US" altLang="zh-CN" sz="2500" b="1" dirty="0" err="1">
                <a:solidFill>
                  <a:srgbClr val="006600"/>
                </a:solidFill>
                <a:ea typeface="黑体" pitchFamily="49" charset="-122"/>
              </a:rPr>
              <a:t>int</a:t>
            </a:r>
            <a:r>
              <a:rPr lang="zh-CN" altLang="en-US" sz="2500" b="1" dirty="0">
                <a:solidFill>
                  <a:srgbClr val="006600"/>
                </a:solidFill>
                <a:ea typeface="黑体" pitchFamily="49" charset="-122"/>
              </a:rPr>
              <a:t>型表达式</a:t>
            </a:r>
            <a:r>
              <a:rPr lang="en-US" altLang="zh-CN" sz="2500" b="1" dirty="0">
                <a:solidFill>
                  <a:srgbClr val="006600"/>
                </a:solidFill>
                <a:ea typeface="黑体" pitchFamily="49" charset="-122"/>
              </a:rPr>
              <a:t>x</a:t>
            </a:r>
            <a:r>
              <a:rPr lang="zh-CN" altLang="en-US" sz="2500" b="1" dirty="0">
                <a:solidFill>
                  <a:srgbClr val="006600"/>
                </a:solidFill>
                <a:ea typeface="黑体" pitchFamily="49" charset="-122"/>
              </a:rPr>
              <a:t>求绝对值 </a:t>
            </a:r>
            <a:r>
              <a:rPr lang="en-US" altLang="zh-CN" sz="2500" b="1" dirty="0">
                <a:solidFill>
                  <a:srgbClr val="006600"/>
                </a:solidFill>
                <a:ea typeface="黑体" pitchFamily="49" charset="-122"/>
              </a:rPr>
              <a:t> */</a:t>
            </a:r>
          </a:p>
          <a:p>
            <a:pPr marL="514350" indent="-514350">
              <a:lnSpc>
                <a:spcPts val="3300"/>
              </a:lnSpc>
            </a:pPr>
            <a:r>
              <a:rPr lang="en-US" altLang="zh-CN" sz="2500" dirty="0">
                <a:ea typeface="黑体" pitchFamily="49" charset="-122"/>
              </a:rPr>
              <a:t>      long labs(long x)  </a:t>
            </a:r>
            <a:r>
              <a:rPr lang="en-US" altLang="zh-CN" sz="2500" b="1" dirty="0">
                <a:solidFill>
                  <a:srgbClr val="006600"/>
                </a:solidFill>
                <a:ea typeface="黑体" pitchFamily="49" charset="-122"/>
              </a:rPr>
              <a:t>/* long</a:t>
            </a:r>
            <a:r>
              <a:rPr lang="zh-CN" altLang="en-US" sz="2500" b="1" dirty="0">
                <a:solidFill>
                  <a:srgbClr val="006600"/>
                </a:solidFill>
                <a:ea typeface="黑体" pitchFamily="49" charset="-122"/>
              </a:rPr>
              <a:t>型表达式求绝对值 </a:t>
            </a:r>
            <a:r>
              <a:rPr lang="en-US" altLang="zh-CN" sz="2500" b="1" dirty="0">
                <a:solidFill>
                  <a:srgbClr val="006600"/>
                </a:solidFill>
                <a:ea typeface="黑体" pitchFamily="49" charset="-122"/>
              </a:rPr>
              <a:t>*/</a:t>
            </a:r>
          </a:p>
          <a:p>
            <a:pPr marL="514350" indent="-514350">
              <a:lnSpc>
                <a:spcPts val="3300"/>
              </a:lnSpc>
            </a:pPr>
            <a:r>
              <a:rPr lang="en-US" altLang="zh-CN" sz="2500" b="1" dirty="0">
                <a:solidFill>
                  <a:srgbClr val="2D2DB9"/>
                </a:solidFill>
                <a:ea typeface="黑体" pitchFamily="49" charset="-122"/>
              </a:rPr>
              <a:t>3. </a:t>
            </a:r>
            <a:r>
              <a:rPr lang="zh-CN" altLang="en-US" sz="2500" b="1" dirty="0">
                <a:solidFill>
                  <a:srgbClr val="2D2DB9"/>
                </a:solidFill>
                <a:ea typeface="黑体" pitchFamily="49" charset="-122"/>
              </a:rPr>
              <a:t>数学表达式的 书写规则</a:t>
            </a:r>
            <a:endParaRPr lang="en-US" altLang="zh-CN" sz="2500" b="1" dirty="0">
              <a:solidFill>
                <a:srgbClr val="2D2DB9"/>
              </a:solidFill>
              <a:ea typeface="黑体" pitchFamily="49" charset="-122"/>
            </a:endParaRPr>
          </a:p>
          <a:p>
            <a:pPr marL="514350" indent="-514350">
              <a:lnSpc>
                <a:spcPts val="3300"/>
              </a:lnSpc>
            </a:pPr>
            <a:r>
              <a:rPr lang="en-US" altLang="zh-CN" dirty="0">
                <a:ea typeface="黑体" pitchFamily="49" charset="-122"/>
              </a:rPr>
              <a:t>1) </a:t>
            </a:r>
            <a:r>
              <a:rPr lang="zh-CN" altLang="en-US" dirty="0">
                <a:ea typeface="黑体" pitchFamily="49" charset="-122"/>
              </a:rPr>
              <a:t>所有变量、常量、运算符和函数调用都必须书写在一行。</a:t>
            </a:r>
          </a:p>
          <a:p>
            <a:pPr marL="514350" indent="-514350">
              <a:lnSpc>
                <a:spcPts val="3300"/>
              </a:lnSpc>
            </a:pPr>
            <a:r>
              <a:rPr lang="en-US" altLang="zh-CN" dirty="0">
                <a:ea typeface="黑体" pitchFamily="49" charset="-122"/>
              </a:rPr>
              <a:t>2) </a:t>
            </a:r>
            <a:r>
              <a:rPr lang="zh-CN" altLang="en-US" dirty="0">
                <a:ea typeface="黑体" pitchFamily="49" charset="-122"/>
              </a:rPr>
              <a:t>改变运算优先级只能使用小括号。</a:t>
            </a:r>
          </a:p>
          <a:p>
            <a:pPr marL="354013" indent="-354013">
              <a:lnSpc>
                <a:spcPts val="3300"/>
              </a:lnSpc>
            </a:pPr>
            <a:r>
              <a:rPr lang="en-US" altLang="zh-CN" dirty="0">
                <a:ea typeface="黑体" pitchFamily="49" charset="-122"/>
              </a:rPr>
              <a:t>3) </a:t>
            </a:r>
            <a:r>
              <a:rPr lang="zh-CN" altLang="en-US" dirty="0">
                <a:ea typeface="黑体" pitchFamily="49" charset="-122"/>
              </a:rPr>
              <a:t>变量名与函数名都是标识符，不能使用其它数学符号以及上标、下标等标记。</a:t>
            </a:r>
          </a:p>
          <a:p>
            <a:pPr marL="354013" indent="-354013">
              <a:lnSpc>
                <a:spcPts val="3300"/>
              </a:lnSpc>
            </a:pPr>
            <a:r>
              <a:rPr lang="en-US" altLang="zh-CN" dirty="0">
                <a:ea typeface="黑体" pitchFamily="49" charset="-122"/>
              </a:rPr>
              <a:t>4) </a:t>
            </a:r>
            <a:r>
              <a:rPr lang="zh-CN" altLang="en-US" dirty="0">
                <a:ea typeface="黑体" pitchFamily="49" charset="-122"/>
              </a:rPr>
              <a:t>数学表达式中，常常缺省乘法运算符，而</a:t>
            </a:r>
            <a:r>
              <a:rPr lang="en-US" altLang="zh-CN" dirty="0">
                <a:ea typeface="黑体" pitchFamily="49" charset="-122"/>
              </a:rPr>
              <a:t>C</a:t>
            </a:r>
            <a:r>
              <a:rPr lang="zh-CN" altLang="en-US" dirty="0">
                <a:ea typeface="黑体" pitchFamily="49" charset="-122"/>
              </a:rPr>
              <a:t>表达式必须写出所有的运算符。</a:t>
            </a:r>
          </a:p>
          <a:p>
            <a:pPr marL="354013" indent="-354013">
              <a:lnSpc>
                <a:spcPts val="3300"/>
              </a:lnSpc>
            </a:pPr>
            <a:r>
              <a:rPr lang="en-US" altLang="zh-CN" dirty="0">
                <a:ea typeface="黑体" pitchFamily="49" charset="-122"/>
              </a:rPr>
              <a:t>5) C</a:t>
            </a:r>
            <a:r>
              <a:rPr lang="zh-CN" altLang="en-US" dirty="0">
                <a:ea typeface="黑体" pitchFamily="49" charset="-122"/>
              </a:rPr>
              <a:t>表达式必须符合数学限定条件，比如：负数不能开平方，</a:t>
            </a:r>
            <a:r>
              <a:rPr lang="en-US" altLang="zh-CN" dirty="0">
                <a:ea typeface="黑体" pitchFamily="49" charset="-122"/>
              </a:rPr>
              <a:t> </a:t>
            </a:r>
            <a:r>
              <a:rPr lang="zh-CN" altLang="en-US" dirty="0">
                <a:ea typeface="黑体" pitchFamily="49" charset="-122"/>
              </a:rPr>
              <a:t>对数函数自变量不能是负数，除数不能是</a:t>
            </a:r>
            <a:r>
              <a:rPr lang="en-US" altLang="zh-CN" dirty="0">
                <a:ea typeface="黑体" pitchFamily="49" charset="-122"/>
              </a:rPr>
              <a:t>0</a:t>
            </a:r>
            <a:r>
              <a:rPr lang="zh-CN" altLang="en-US" dirty="0">
                <a:ea typeface="黑体" pitchFamily="49" charset="-122"/>
              </a:rPr>
              <a:t>等。</a:t>
            </a:r>
          </a:p>
        </p:txBody>
      </p:sp>
      <p:sp>
        <p:nvSpPr>
          <p:cNvPr id="5" name="Rectangle 2">
            <a:extLst>
              <a:ext uri="{FF2B5EF4-FFF2-40B4-BE49-F238E27FC236}">
                <a16:creationId xmlns:a16="http://schemas.microsoft.com/office/drawing/2014/main" id="{8B96A9AE-7B94-4D7E-B914-797AC76DCB18}"/>
              </a:ext>
            </a:extLst>
          </p:cNvPr>
          <p:cNvSpPr txBox="1">
            <a:spLocks noChangeArrowheads="1"/>
          </p:cNvSpPr>
          <p:nvPr/>
        </p:nvSpPr>
        <p:spPr>
          <a:xfrm>
            <a:off x="200472" y="89520"/>
            <a:ext cx="5688632" cy="687413"/>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算术运算符和表达式</a:t>
            </a:r>
          </a:p>
        </p:txBody>
      </p:sp>
    </p:spTree>
    <p:extLst>
      <p:ext uri="{BB962C8B-B14F-4D97-AF65-F5344CB8AC3E}">
        <p14:creationId xmlns:p14="http://schemas.microsoft.com/office/powerpoint/2010/main" val="484123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a:extLst>
              <a:ext uri="{FF2B5EF4-FFF2-40B4-BE49-F238E27FC236}">
                <a16:creationId xmlns:a16="http://schemas.microsoft.com/office/drawing/2014/main" id="{CF6AF8F5-1C4F-47B6-8398-760DA975A277}"/>
              </a:ext>
            </a:extLst>
          </p:cNvPr>
          <p:cNvSpPr>
            <a:spLocks noGrp="1"/>
          </p:cNvSpPr>
          <p:nvPr>
            <p:ph type="ftr" sz="quarter" idx="10"/>
          </p:nvPr>
        </p:nvSpPr>
        <p:spPr/>
        <p:txBody>
          <a:bodyPr/>
          <a:lstStyle/>
          <a:p>
            <a:fld id="{81280DE7-6A52-40C8-A34F-B6D63B72522E}" type="slidenum">
              <a:rPr lang="en-US" altLang="ko-KR"/>
              <a:pPr/>
              <a:t>73</a:t>
            </a:fld>
            <a:endParaRPr lang="en-US" altLang="ko-KR"/>
          </a:p>
        </p:txBody>
      </p:sp>
      <p:sp>
        <p:nvSpPr>
          <p:cNvPr id="762883" name="Rectangle 3">
            <a:extLst>
              <a:ext uri="{FF2B5EF4-FFF2-40B4-BE49-F238E27FC236}">
                <a16:creationId xmlns:a16="http://schemas.microsoft.com/office/drawing/2014/main" id="{4AB0799E-6083-4762-AEDB-F741FDED8F37}"/>
              </a:ext>
            </a:extLst>
          </p:cNvPr>
          <p:cNvSpPr>
            <a:spLocks noGrp="1" noChangeArrowheads="1"/>
          </p:cNvSpPr>
          <p:nvPr>
            <p:ph type="body" idx="1"/>
          </p:nvPr>
        </p:nvSpPr>
        <p:spPr/>
        <p:txBody>
          <a:bodyPr/>
          <a:lstStyle/>
          <a:p>
            <a:r>
              <a:rPr lang="zh-CN" altLang="en-US" dirty="0">
                <a:latin typeface="黑体" panose="02010609060101010101" pitchFamily="49" charset="-122"/>
                <a:ea typeface="黑体" panose="02010609060101010101" pitchFamily="49" charset="-122"/>
              </a:rPr>
              <a:t>数学表达式</a:t>
            </a:r>
          </a:p>
          <a:p>
            <a:endParaRPr lang="zh-CN" altLang="en-US" dirty="0"/>
          </a:p>
          <a:p>
            <a:endParaRPr lang="zh-CN" altLang="en-US" dirty="0"/>
          </a:p>
          <a:p>
            <a:r>
              <a:rPr lang="en-US" altLang="zh-CN" dirty="0"/>
              <a:t>C</a:t>
            </a:r>
            <a:r>
              <a:rPr lang="zh-CN" altLang="en-US" dirty="0">
                <a:latin typeface="黑体" panose="02010609060101010101" pitchFamily="49" charset="-122"/>
                <a:ea typeface="黑体" panose="02010609060101010101" pitchFamily="49" charset="-122"/>
              </a:rPr>
              <a:t>语言算术表达式为 </a:t>
            </a:r>
          </a:p>
          <a:p>
            <a:endParaRPr lang="en-US" altLang="zh-CN" dirty="0"/>
          </a:p>
        </p:txBody>
      </p:sp>
      <p:sp>
        <p:nvSpPr>
          <p:cNvPr id="762885" name="Rectangle 5">
            <a:extLst>
              <a:ext uri="{FF2B5EF4-FFF2-40B4-BE49-F238E27FC236}">
                <a16:creationId xmlns:a16="http://schemas.microsoft.com/office/drawing/2014/main" id="{C9BEAF27-A3E4-4FA2-8133-2B6058FE91A5}"/>
              </a:ext>
            </a:extLst>
          </p:cNvPr>
          <p:cNvSpPr>
            <a:spLocks noChangeArrowheads="1"/>
          </p:cNvSpPr>
          <p:nvPr/>
        </p:nvSpPr>
        <p:spPr bwMode="auto">
          <a:xfrm>
            <a:off x="0" y="3205163"/>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62884" name="Object 4">
            <a:extLst>
              <a:ext uri="{FF2B5EF4-FFF2-40B4-BE49-F238E27FC236}">
                <a16:creationId xmlns:a16="http://schemas.microsoft.com/office/drawing/2014/main" id="{E59FBBDB-F355-4A9E-A9E0-40AAA0DC72B0}"/>
              </a:ext>
            </a:extLst>
          </p:cNvPr>
          <p:cNvGraphicFramePr>
            <a:graphicFrameLocks noChangeAspect="1"/>
          </p:cNvGraphicFramePr>
          <p:nvPr>
            <p:extLst>
              <p:ext uri="{D42A27DB-BD31-4B8C-83A1-F6EECF244321}">
                <p14:modId xmlns:p14="http://schemas.microsoft.com/office/powerpoint/2010/main" val="1003468224"/>
              </p:ext>
            </p:extLst>
          </p:nvPr>
        </p:nvGraphicFramePr>
        <p:xfrm>
          <a:off x="3873500" y="1700213"/>
          <a:ext cx="1583556" cy="1261742"/>
        </p:xfrm>
        <a:graphic>
          <a:graphicData uri="http://schemas.openxmlformats.org/presentationml/2006/ole">
            <mc:AlternateContent xmlns:mc="http://schemas.openxmlformats.org/markup-compatibility/2006">
              <mc:Choice xmlns:v="urn:schemas-microsoft-com:vml" Requires="v">
                <p:oleObj spid="_x0000_s35872" name="公式" r:id="rId3" imgW="558558" imgH="444307" progId="Equation.3">
                  <p:embed/>
                </p:oleObj>
              </mc:Choice>
              <mc:Fallback>
                <p:oleObj name="公式" r:id="rId3" imgW="558558" imgH="444307" progId="Equation.3">
                  <p:embed/>
                  <p:pic>
                    <p:nvPicPr>
                      <p:cNvPr id="762884" name="Object 4">
                        <a:extLst>
                          <a:ext uri="{FF2B5EF4-FFF2-40B4-BE49-F238E27FC236}">
                            <a16:creationId xmlns:a16="http://schemas.microsoft.com/office/drawing/2014/main" id="{E59FBBDB-F355-4A9E-A9E0-40AAA0DC7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0" y="1700213"/>
                        <a:ext cx="1583556" cy="1261742"/>
                      </a:xfrm>
                      <a:prstGeom prst="rect">
                        <a:avLst/>
                      </a:prstGeom>
                      <a:noFill/>
                      <a:extLst/>
                    </p:spPr>
                  </p:pic>
                </p:oleObj>
              </mc:Fallback>
            </mc:AlternateContent>
          </a:graphicData>
        </a:graphic>
      </p:graphicFrame>
      <p:sp>
        <p:nvSpPr>
          <p:cNvPr id="762887" name="Rectangle 7">
            <a:extLst>
              <a:ext uri="{FF2B5EF4-FFF2-40B4-BE49-F238E27FC236}">
                <a16:creationId xmlns:a16="http://schemas.microsoft.com/office/drawing/2014/main" id="{A9E44B73-CA5E-409E-B27A-7D481FE4BA31}"/>
              </a:ext>
            </a:extLst>
          </p:cNvPr>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2888" name="Rectangle 8">
            <a:extLst>
              <a:ext uri="{FF2B5EF4-FFF2-40B4-BE49-F238E27FC236}">
                <a16:creationId xmlns:a16="http://schemas.microsoft.com/office/drawing/2014/main" id="{22FA9840-6D87-4E8F-9689-459812987B3C}"/>
              </a:ext>
            </a:extLst>
          </p:cNvPr>
          <p:cNvSpPr>
            <a:spLocks noChangeArrowheads="1"/>
          </p:cNvSpPr>
          <p:nvPr/>
        </p:nvSpPr>
        <p:spPr bwMode="auto">
          <a:xfrm>
            <a:off x="3440113" y="4404053"/>
            <a:ext cx="5180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en-US" altLang="zh-CN" sz="2800" dirty="0">
                <a:latin typeface="Copperplate Gothic Bold" panose="020E0705020206020404" pitchFamily="34" charset="0"/>
              </a:rPr>
              <a:t>(a + b)* (a + b) / (a * (b + c)) </a:t>
            </a:r>
          </a:p>
        </p:txBody>
      </p:sp>
      <p:sp>
        <p:nvSpPr>
          <p:cNvPr id="10" name="Rectangle 2">
            <a:extLst>
              <a:ext uri="{FF2B5EF4-FFF2-40B4-BE49-F238E27FC236}">
                <a16:creationId xmlns:a16="http://schemas.microsoft.com/office/drawing/2014/main" id="{8B96A9AE-7B94-4D7E-B914-797AC76DCB18}"/>
              </a:ext>
            </a:extLst>
          </p:cNvPr>
          <p:cNvSpPr txBox="1">
            <a:spLocks noChangeArrowheads="1"/>
          </p:cNvSpPr>
          <p:nvPr/>
        </p:nvSpPr>
        <p:spPr>
          <a:xfrm>
            <a:off x="200472" y="89520"/>
            <a:ext cx="5688632" cy="687413"/>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算术运算符和表达式</a:t>
            </a:r>
          </a:p>
        </p:txBody>
      </p:sp>
    </p:spTree>
    <p:extLst>
      <p:ext uri="{BB962C8B-B14F-4D97-AF65-F5344CB8AC3E}">
        <p14:creationId xmlns:p14="http://schemas.microsoft.com/office/powerpoint/2010/main" val="28189286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985838" y="928689"/>
            <a:ext cx="8253412" cy="954087"/>
          </a:xfrm>
          <a:prstGeom prst="rect">
            <a:avLst/>
          </a:prstGeom>
          <a:noFill/>
          <a:ln w="9525">
            <a:noFill/>
            <a:miter lim="800000"/>
            <a:headEnd/>
            <a:tailEnd/>
          </a:ln>
        </p:spPr>
        <p:txBody>
          <a:bodyPr>
            <a:spAutoFit/>
          </a:bodyPr>
          <a:lstStyle/>
          <a:p>
            <a:pPr marL="514350" indent="-514350"/>
            <a:r>
              <a:rPr lang="en-US" altLang="zh-CN" sz="2800" b="1" dirty="0">
                <a:solidFill>
                  <a:srgbClr val="2D2DB9"/>
                </a:solidFill>
                <a:latin typeface="黑体" panose="02010609060101010101" pitchFamily="49" charset="-122"/>
                <a:ea typeface="黑体" panose="02010609060101010101" pitchFamily="49" charset="-122"/>
              </a:rPr>
              <a:t>4. </a:t>
            </a:r>
            <a:r>
              <a:rPr lang="zh-CN" altLang="en-US" sz="2800" b="1" dirty="0">
                <a:solidFill>
                  <a:srgbClr val="2D2DB9"/>
                </a:solidFill>
                <a:latin typeface="黑体" panose="02010609060101010101" pitchFamily="49" charset="-122"/>
                <a:ea typeface="黑体" panose="02010609060101010101" pitchFamily="49" charset="-122"/>
              </a:rPr>
              <a:t>数学表达式的例子</a:t>
            </a:r>
            <a:endParaRPr lang="en-US" altLang="zh-CN" sz="2800" b="1" dirty="0">
              <a:solidFill>
                <a:srgbClr val="2D2DB9"/>
              </a:solidFill>
              <a:latin typeface="黑体" panose="02010609060101010101" pitchFamily="49" charset="-122"/>
              <a:ea typeface="黑体" panose="02010609060101010101" pitchFamily="49" charset="-122"/>
            </a:endParaRPr>
          </a:p>
          <a:p>
            <a:pPr marL="514350" indent="-514350"/>
            <a:r>
              <a:rPr lang="zh-CN" altLang="en-US" sz="2800" b="1" dirty="0">
                <a:solidFill>
                  <a:srgbClr val="C00000"/>
                </a:solidFill>
                <a:ea typeface="楷体" pitchFamily="49" charset="-122"/>
              </a:rPr>
              <a:t>例子</a:t>
            </a:r>
            <a:r>
              <a:rPr lang="en-US" altLang="zh-CN" sz="2800" b="1" dirty="0">
                <a:solidFill>
                  <a:srgbClr val="C00000"/>
                </a:solidFill>
                <a:ea typeface="楷体" pitchFamily="49" charset="-122"/>
              </a:rPr>
              <a:t>1</a:t>
            </a:r>
            <a:r>
              <a:rPr lang="en-US" altLang="zh-CN" sz="2800" b="1" dirty="0">
                <a:solidFill>
                  <a:schemeClr val="accent2"/>
                </a:solidFill>
                <a:ea typeface="楷体" pitchFamily="49" charset="-122"/>
              </a:rPr>
              <a:t>     </a:t>
            </a:r>
          </a:p>
        </p:txBody>
      </p:sp>
      <p:sp>
        <p:nvSpPr>
          <p:cNvPr id="2055" name="Rectangle 2"/>
          <p:cNvSpPr>
            <a:spLocks noChangeArrowheads="1"/>
          </p:cNvSpPr>
          <p:nvPr/>
        </p:nvSpPr>
        <p:spPr bwMode="auto">
          <a:xfrm>
            <a:off x="381001" y="-230832"/>
            <a:ext cx="184731" cy="461665"/>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
          <p:cNvGraphicFramePr>
            <a:graphicFrameLocks noChangeAspect="1"/>
          </p:cNvGraphicFramePr>
          <p:nvPr/>
        </p:nvGraphicFramePr>
        <p:xfrm>
          <a:off x="2452689" y="1428750"/>
          <a:ext cx="2193925" cy="928688"/>
        </p:xfrm>
        <a:graphic>
          <a:graphicData uri="http://schemas.openxmlformats.org/presentationml/2006/ole">
            <mc:AlternateContent xmlns:mc="http://schemas.openxmlformats.org/markup-compatibility/2006">
              <mc:Choice xmlns:v="urn:schemas-microsoft-com:vml" Requires="v">
                <p:oleObj spid="_x0000_s34923" name="Equation" r:id="rId3" imgW="1054100" imgH="444500" progId="Equation.3">
                  <p:embed/>
                </p:oleObj>
              </mc:Choice>
              <mc:Fallback>
                <p:oleObj name="Equation" r:id="rId3" imgW="1054100" imgH="444500" progId="Equation.3">
                  <p:embed/>
                  <p:pic>
                    <p:nvPicPr>
                      <p:cNvPr id="205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9" y="1428750"/>
                        <a:ext cx="219392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TextBox 5"/>
          <p:cNvSpPr txBox="1">
            <a:spLocks noChangeArrowheads="1"/>
          </p:cNvSpPr>
          <p:nvPr/>
        </p:nvSpPr>
        <p:spPr bwMode="auto">
          <a:xfrm>
            <a:off x="4881563" y="1643064"/>
            <a:ext cx="4286250" cy="523875"/>
          </a:xfrm>
          <a:prstGeom prst="rect">
            <a:avLst/>
          </a:prstGeom>
          <a:noFill/>
          <a:ln w="9525">
            <a:noFill/>
            <a:miter lim="800000"/>
            <a:headEnd/>
            <a:tailEnd/>
          </a:ln>
        </p:spPr>
        <p:txBody>
          <a:bodyPr>
            <a:spAutoFit/>
          </a:bodyPr>
          <a:lstStyle/>
          <a:p>
            <a:r>
              <a:rPr lang="en-US" altLang="zh-CN" sz="2800" dirty="0"/>
              <a:t>(-</a:t>
            </a:r>
            <a:r>
              <a:rPr lang="en-US" altLang="zh-CN" sz="2800" dirty="0" err="1"/>
              <a:t>b+sqrt</a:t>
            </a:r>
            <a:r>
              <a:rPr lang="en-US" altLang="zh-CN" sz="2800" dirty="0"/>
              <a:t>(b*b-4*a*c))/(2*a)</a:t>
            </a:r>
            <a:endParaRPr lang="zh-CN" altLang="en-US" sz="2800" dirty="0"/>
          </a:p>
        </p:txBody>
      </p:sp>
      <p:sp>
        <p:nvSpPr>
          <p:cNvPr id="2057" name="矩形 6"/>
          <p:cNvSpPr>
            <a:spLocks noChangeArrowheads="1"/>
          </p:cNvSpPr>
          <p:nvPr/>
        </p:nvSpPr>
        <p:spPr bwMode="auto">
          <a:xfrm>
            <a:off x="952501" y="3143251"/>
            <a:ext cx="1444625" cy="523875"/>
          </a:xfrm>
          <a:prstGeom prst="rect">
            <a:avLst/>
          </a:prstGeom>
          <a:noFill/>
          <a:ln w="9525">
            <a:noFill/>
            <a:miter lim="800000"/>
            <a:headEnd/>
            <a:tailEnd/>
          </a:ln>
        </p:spPr>
        <p:txBody>
          <a:bodyPr wrap="none">
            <a:spAutoFit/>
          </a:bodyPr>
          <a:lstStyle/>
          <a:p>
            <a:pPr marL="514350" indent="-514350"/>
            <a:r>
              <a:rPr lang="zh-CN" altLang="en-US" sz="2800" b="1">
                <a:solidFill>
                  <a:srgbClr val="C00000"/>
                </a:solidFill>
                <a:ea typeface="楷体" pitchFamily="49" charset="-122"/>
              </a:rPr>
              <a:t>例子</a:t>
            </a:r>
            <a:r>
              <a:rPr lang="en-US" altLang="zh-CN" sz="2800" b="1">
                <a:solidFill>
                  <a:srgbClr val="C00000"/>
                </a:solidFill>
                <a:ea typeface="楷体" pitchFamily="49" charset="-122"/>
              </a:rPr>
              <a:t>2</a:t>
            </a:r>
            <a:r>
              <a:rPr lang="en-US" altLang="zh-CN" sz="2800" b="1">
                <a:solidFill>
                  <a:schemeClr val="accent2"/>
                </a:solidFill>
                <a:ea typeface="楷体" pitchFamily="49" charset="-122"/>
              </a:rPr>
              <a:t>    </a:t>
            </a:r>
          </a:p>
        </p:txBody>
      </p:sp>
      <p:graphicFrame>
        <p:nvGraphicFramePr>
          <p:cNvPr id="2051" name="Object 3"/>
          <p:cNvGraphicFramePr>
            <a:graphicFrameLocks noChangeAspect="1"/>
          </p:cNvGraphicFramePr>
          <p:nvPr/>
        </p:nvGraphicFramePr>
        <p:xfrm>
          <a:off x="2397126" y="2928938"/>
          <a:ext cx="1177925" cy="785812"/>
        </p:xfrm>
        <a:graphic>
          <a:graphicData uri="http://schemas.openxmlformats.org/presentationml/2006/ole">
            <mc:AlternateContent xmlns:mc="http://schemas.openxmlformats.org/markup-compatibility/2006">
              <mc:Choice xmlns:v="urn:schemas-microsoft-com:vml" Requires="v">
                <p:oleObj spid="_x0000_s34924" name="公式" r:id="rId5" imgW="495300" imgH="330200" progId="Equation.3">
                  <p:embed/>
                </p:oleObj>
              </mc:Choice>
              <mc:Fallback>
                <p:oleObj name="公式" r:id="rId5" imgW="495300" imgH="330200" progId="Equation.3">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126" y="2928938"/>
                        <a:ext cx="1177925" cy="78581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8" name="TextBox 8"/>
          <p:cNvSpPr txBox="1">
            <a:spLocks noChangeArrowheads="1"/>
          </p:cNvSpPr>
          <p:nvPr/>
        </p:nvSpPr>
        <p:spPr bwMode="auto">
          <a:xfrm>
            <a:off x="4238626" y="3071814"/>
            <a:ext cx="2786063" cy="954087"/>
          </a:xfrm>
          <a:prstGeom prst="rect">
            <a:avLst/>
          </a:prstGeom>
          <a:noFill/>
          <a:ln w="9525">
            <a:noFill/>
            <a:miter lim="800000"/>
            <a:headEnd/>
            <a:tailEnd/>
          </a:ln>
        </p:spPr>
        <p:txBody>
          <a:bodyPr>
            <a:spAutoFit/>
          </a:bodyPr>
          <a:lstStyle/>
          <a:p>
            <a:r>
              <a:rPr lang="en-US" altLang="zh-CN" sz="2800"/>
              <a:t>-exp(-log(10)/3)</a:t>
            </a:r>
          </a:p>
          <a:p>
            <a:r>
              <a:rPr lang="en-US" altLang="zh-CN" sz="2800"/>
              <a:t>-pow(10,-1.0/3)</a:t>
            </a:r>
            <a:endParaRPr lang="zh-CN" altLang="en-US" sz="2800"/>
          </a:p>
        </p:txBody>
      </p:sp>
      <p:sp>
        <p:nvSpPr>
          <p:cNvPr id="2059" name="TextBox 9"/>
          <p:cNvSpPr txBox="1">
            <a:spLocks noChangeArrowheads="1"/>
          </p:cNvSpPr>
          <p:nvPr/>
        </p:nvSpPr>
        <p:spPr bwMode="auto">
          <a:xfrm>
            <a:off x="2289175" y="2428876"/>
            <a:ext cx="6288088" cy="523875"/>
          </a:xfrm>
          <a:prstGeom prst="rect">
            <a:avLst/>
          </a:prstGeom>
          <a:solidFill>
            <a:srgbClr val="D6D6F5"/>
          </a:solidFill>
          <a:ln w="9525">
            <a:noFill/>
            <a:miter lim="800000"/>
            <a:headEnd/>
            <a:tailEnd/>
          </a:ln>
          <a:effectLst>
            <a:outerShdw dist="38100" dir="2700000" algn="tl" rotWithShape="0">
              <a:srgbClr val="808080">
                <a:alpha val="39999"/>
              </a:srgbClr>
            </a:outerShdw>
          </a:effectLst>
        </p:spPr>
        <p:txBody>
          <a:bodyPr>
            <a:spAutoFit/>
          </a:bodyPr>
          <a:lstStyle/>
          <a:p>
            <a:pPr>
              <a:defRPr/>
            </a:pPr>
            <a:r>
              <a:rPr lang="zh-CN" altLang="en-US" sz="2800" b="1" dirty="0">
                <a:solidFill>
                  <a:srgbClr val="FF0000"/>
                </a:solidFill>
                <a:latin typeface="Adobe 黑体 Std R" panose="020B0400000000000000" pitchFamily="34" charset="-122"/>
                <a:ea typeface="Adobe 黑体 Std R" panose="020B0400000000000000" pitchFamily="34" charset="-122"/>
              </a:rPr>
              <a:t>常见错误</a:t>
            </a:r>
            <a:r>
              <a:rPr lang="zh-CN" altLang="en-US" sz="2800" dirty="0">
                <a:latin typeface="Adobe 黑体 Std R" panose="020B0400000000000000" pitchFamily="34" charset="-122"/>
                <a:ea typeface="Adobe 黑体 Std R" panose="020B0400000000000000" pitchFamily="34" charset="-122"/>
              </a:rPr>
              <a:t>：</a:t>
            </a:r>
            <a:r>
              <a:rPr lang="en-US" altLang="zh-CN" sz="2800" dirty="0">
                <a:latin typeface="+mn-lt"/>
                <a:ea typeface="Adobe 黑体 Std R" panose="020B0400000000000000" pitchFamily="34" charset="-122"/>
              </a:rPr>
              <a:t>(-</a:t>
            </a:r>
            <a:r>
              <a:rPr lang="en-US" altLang="zh-CN" sz="2800" dirty="0" err="1">
                <a:latin typeface="+mn-lt"/>
                <a:ea typeface="Adobe 黑体 Std R" panose="020B0400000000000000" pitchFamily="34" charset="-122"/>
              </a:rPr>
              <a:t>b+sqrt</a:t>
            </a:r>
            <a:r>
              <a:rPr lang="en-US" altLang="zh-CN" sz="2800" dirty="0">
                <a:latin typeface="+mn-lt"/>
                <a:ea typeface="Adobe 黑体 Std R" panose="020B0400000000000000" pitchFamily="34" charset="-122"/>
              </a:rPr>
              <a:t>(b*b-4*a*c))/2*a</a:t>
            </a:r>
            <a:endParaRPr lang="zh-CN" altLang="en-US" sz="2800" dirty="0">
              <a:latin typeface="+mn-lt"/>
              <a:ea typeface="Adobe 黑体 Std R" panose="020B0400000000000000" pitchFamily="34" charset="-122"/>
            </a:endParaRPr>
          </a:p>
        </p:txBody>
      </p:sp>
      <p:sp>
        <p:nvSpPr>
          <p:cNvPr id="2060" name="TextBox 10"/>
          <p:cNvSpPr txBox="1">
            <a:spLocks noChangeArrowheads="1"/>
          </p:cNvSpPr>
          <p:nvPr/>
        </p:nvSpPr>
        <p:spPr bwMode="auto">
          <a:xfrm>
            <a:off x="2360614" y="4005264"/>
            <a:ext cx="6288087" cy="954087"/>
          </a:xfrm>
          <a:prstGeom prst="rect">
            <a:avLst/>
          </a:prstGeom>
          <a:solidFill>
            <a:srgbClr val="D6D6F5"/>
          </a:solidFill>
          <a:ln w="9525">
            <a:noFill/>
            <a:miter lim="800000"/>
            <a:headEnd/>
            <a:tailEnd/>
          </a:ln>
          <a:effectLst>
            <a:outerShdw dist="38100" dir="2700000" algn="tl" rotWithShape="0">
              <a:srgbClr val="808080">
                <a:alpha val="39999"/>
              </a:srgbClr>
            </a:outerShdw>
          </a:effectLst>
        </p:spPr>
        <p:txBody>
          <a:bodyPr>
            <a:spAutoFit/>
          </a:bodyPr>
          <a:lstStyle/>
          <a:p>
            <a:pPr>
              <a:defRPr/>
            </a:pPr>
            <a:r>
              <a:rPr lang="zh-CN" altLang="en-US" sz="2800" b="1" dirty="0">
                <a:solidFill>
                  <a:srgbClr val="FF0000"/>
                </a:solidFill>
                <a:latin typeface="Adobe 黑体 Std R" panose="020B0400000000000000" pitchFamily="34" charset="-122"/>
                <a:ea typeface="Adobe 黑体 Std R" panose="020B0400000000000000" pitchFamily="34" charset="-122"/>
              </a:rPr>
              <a:t>常见错误</a:t>
            </a:r>
            <a:r>
              <a:rPr lang="zh-CN" altLang="en-US" sz="2800" dirty="0">
                <a:latin typeface="Adobe 黑体 Std R" panose="020B0400000000000000" pitchFamily="34" charset="-122"/>
                <a:ea typeface="Adobe 黑体 Std R" panose="020B0400000000000000" pitchFamily="34" charset="-122"/>
              </a:rPr>
              <a:t>：</a:t>
            </a:r>
            <a:r>
              <a:rPr lang="en-US" altLang="zh-CN" sz="2800" dirty="0">
                <a:latin typeface="+mn-lt"/>
                <a:ea typeface="Adobe 黑体 Std R" panose="020B0400000000000000" pitchFamily="34" charset="-122"/>
              </a:rPr>
              <a:t>pow(-10, -1.0/3)</a:t>
            </a:r>
          </a:p>
          <a:p>
            <a:pPr>
              <a:defRPr/>
            </a:pPr>
            <a:r>
              <a:rPr lang="en-US" altLang="zh-CN" sz="2800" dirty="0">
                <a:latin typeface="+mn-lt"/>
                <a:ea typeface="Adobe 黑体 Std R" panose="020B0400000000000000" pitchFamily="34" charset="-122"/>
              </a:rPr>
              <a:t>                     -pow(10, -1/3)</a:t>
            </a:r>
            <a:endParaRPr lang="zh-CN" altLang="en-US" sz="2800" dirty="0">
              <a:latin typeface="+mn-lt"/>
              <a:ea typeface="Adobe 黑体 Std R" panose="020B0400000000000000" pitchFamily="34" charset="-122"/>
            </a:endParaRPr>
          </a:p>
        </p:txBody>
      </p:sp>
      <p:sp>
        <p:nvSpPr>
          <p:cNvPr id="2061" name="矩形 11"/>
          <p:cNvSpPr>
            <a:spLocks noChangeArrowheads="1"/>
          </p:cNvSpPr>
          <p:nvPr/>
        </p:nvSpPr>
        <p:spPr bwMode="auto">
          <a:xfrm>
            <a:off x="920751" y="5013326"/>
            <a:ext cx="1444625" cy="523875"/>
          </a:xfrm>
          <a:prstGeom prst="rect">
            <a:avLst/>
          </a:prstGeom>
          <a:noFill/>
          <a:ln w="9525">
            <a:noFill/>
            <a:miter lim="800000"/>
            <a:headEnd/>
            <a:tailEnd/>
          </a:ln>
        </p:spPr>
        <p:txBody>
          <a:bodyPr wrap="none">
            <a:spAutoFit/>
          </a:bodyPr>
          <a:lstStyle/>
          <a:p>
            <a:pPr marL="514350" indent="-514350"/>
            <a:r>
              <a:rPr lang="zh-CN" altLang="en-US" sz="2800" b="1">
                <a:solidFill>
                  <a:srgbClr val="C00000"/>
                </a:solidFill>
                <a:ea typeface="楷体" pitchFamily="49" charset="-122"/>
              </a:rPr>
              <a:t>例子</a:t>
            </a:r>
            <a:r>
              <a:rPr lang="en-US" altLang="zh-CN" sz="2800" b="1">
                <a:solidFill>
                  <a:srgbClr val="C00000"/>
                </a:solidFill>
                <a:ea typeface="楷体" pitchFamily="49" charset="-122"/>
              </a:rPr>
              <a:t>3</a:t>
            </a:r>
            <a:r>
              <a:rPr lang="en-US" altLang="zh-CN" sz="2800" b="1">
                <a:solidFill>
                  <a:schemeClr val="accent2"/>
                </a:solidFill>
                <a:ea typeface="楷体" pitchFamily="49" charset="-122"/>
              </a:rPr>
              <a:t>    </a:t>
            </a:r>
          </a:p>
        </p:txBody>
      </p:sp>
      <p:graphicFrame>
        <p:nvGraphicFramePr>
          <p:cNvPr id="2052" name="Object 4"/>
          <p:cNvGraphicFramePr>
            <a:graphicFrameLocks noChangeAspect="1"/>
          </p:cNvGraphicFramePr>
          <p:nvPr/>
        </p:nvGraphicFramePr>
        <p:xfrm>
          <a:off x="2533650" y="5019676"/>
          <a:ext cx="1771650" cy="569913"/>
        </p:xfrm>
        <a:graphic>
          <a:graphicData uri="http://schemas.openxmlformats.org/presentationml/2006/ole">
            <mc:AlternateContent xmlns:mc="http://schemas.openxmlformats.org/markup-compatibility/2006">
              <mc:Choice xmlns:v="urn:schemas-microsoft-com:vml" Requires="v">
                <p:oleObj spid="_x0000_s34925" name="Equation" r:id="rId7" imgW="711200" imgH="228600" progId="Equation.3">
                  <p:embed/>
                </p:oleObj>
              </mc:Choice>
              <mc:Fallback>
                <p:oleObj name="Equation" r:id="rId7" imgW="711200" imgH="228600" progId="Equation.3">
                  <p:embed/>
                  <p:pic>
                    <p:nvPicPr>
                      <p:cNvPr id="20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3650" y="5019676"/>
                        <a:ext cx="1771650" cy="5699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62" name="TextBox 13"/>
          <p:cNvSpPr txBox="1">
            <a:spLocks noChangeArrowheads="1"/>
          </p:cNvSpPr>
          <p:nvPr/>
        </p:nvSpPr>
        <p:spPr bwMode="auto">
          <a:xfrm>
            <a:off x="4438650" y="5008564"/>
            <a:ext cx="4286250" cy="523875"/>
          </a:xfrm>
          <a:prstGeom prst="rect">
            <a:avLst/>
          </a:prstGeom>
          <a:noFill/>
          <a:ln w="9525">
            <a:noFill/>
            <a:miter lim="800000"/>
            <a:headEnd/>
            <a:tailEnd/>
          </a:ln>
        </p:spPr>
        <p:txBody>
          <a:bodyPr>
            <a:spAutoFit/>
          </a:bodyPr>
          <a:lstStyle/>
          <a:p>
            <a:r>
              <a:rPr lang="en-US" altLang="zh-CN" sz="2800"/>
              <a:t>sin(48.5/180*PI)</a:t>
            </a:r>
            <a:endParaRPr lang="zh-CN" altLang="en-US" sz="2800"/>
          </a:p>
        </p:txBody>
      </p:sp>
      <p:sp>
        <p:nvSpPr>
          <p:cNvPr id="2063" name="TextBox 14"/>
          <p:cNvSpPr txBox="1">
            <a:spLocks noChangeArrowheads="1"/>
          </p:cNvSpPr>
          <p:nvPr/>
        </p:nvSpPr>
        <p:spPr bwMode="auto">
          <a:xfrm>
            <a:off x="2360614" y="5589589"/>
            <a:ext cx="6288087" cy="523875"/>
          </a:xfrm>
          <a:prstGeom prst="rect">
            <a:avLst/>
          </a:prstGeom>
          <a:solidFill>
            <a:srgbClr val="D6D6F5"/>
          </a:solidFill>
          <a:ln w="9525">
            <a:noFill/>
            <a:miter lim="800000"/>
            <a:headEnd/>
            <a:tailEnd/>
          </a:ln>
          <a:effectLst>
            <a:outerShdw dist="38100" dir="2700000" algn="tl" rotWithShape="0">
              <a:srgbClr val="808080">
                <a:alpha val="39999"/>
              </a:srgbClr>
            </a:outerShdw>
          </a:effectLst>
        </p:spPr>
        <p:txBody>
          <a:bodyPr>
            <a:spAutoFit/>
          </a:bodyPr>
          <a:lstStyle/>
          <a:p>
            <a:pPr>
              <a:defRPr/>
            </a:pPr>
            <a:r>
              <a:rPr lang="zh-CN" altLang="en-US" sz="2800" b="1" dirty="0">
                <a:solidFill>
                  <a:srgbClr val="FF0000"/>
                </a:solidFill>
                <a:latin typeface="Adobe 黑体 Std R" panose="020B0400000000000000" pitchFamily="34" charset="-122"/>
                <a:ea typeface="Adobe 黑体 Std R" panose="020B0400000000000000" pitchFamily="34" charset="-122"/>
              </a:rPr>
              <a:t>常见错误</a:t>
            </a:r>
            <a:r>
              <a:rPr lang="zh-CN" altLang="en-US" sz="2800" dirty="0"/>
              <a:t>：</a:t>
            </a:r>
            <a:r>
              <a:rPr lang="en-US" altLang="zh-CN" sz="2800" dirty="0"/>
              <a:t>sin(48.5) </a:t>
            </a:r>
            <a:r>
              <a:rPr lang="zh-CN" altLang="en-US" sz="2800" dirty="0"/>
              <a:t>或 </a:t>
            </a:r>
            <a:r>
              <a:rPr lang="en-US" altLang="zh-CN" sz="2800" dirty="0"/>
              <a:t>sin(48.3/180*PI) </a:t>
            </a:r>
            <a:endParaRPr lang="zh-CN" altLang="en-US" sz="2800" dirty="0"/>
          </a:p>
        </p:txBody>
      </p:sp>
      <p:sp>
        <p:nvSpPr>
          <p:cNvPr id="16" name="Rectangle 2">
            <a:extLst>
              <a:ext uri="{FF2B5EF4-FFF2-40B4-BE49-F238E27FC236}">
                <a16:creationId xmlns:a16="http://schemas.microsoft.com/office/drawing/2014/main" id="{8B96A9AE-7B94-4D7E-B914-797AC76DCB18}"/>
              </a:ext>
            </a:extLst>
          </p:cNvPr>
          <p:cNvSpPr txBox="1">
            <a:spLocks noChangeArrowheads="1"/>
          </p:cNvSpPr>
          <p:nvPr/>
        </p:nvSpPr>
        <p:spPr>
          <a:xfrm>
            <a:off x="200472" y="89520"/>
            <a:ext cx="5688632" cy="687413"/>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算术运算符和表达式</a:t>
            </a:r>
          </a:p>
        </p:txBody>
      </p:sp>
    </p:spTree>
    <p:extLst>
      <p:ext uri="{BB962C8B-B14F-4D97-AF65-F5344CB8AC3E}">
        <p14:creationId xmlns:p14="http://schemas.microsoft.com/office/powerpoint/2010/main" val="35996125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88504" y="1043608"/>
            <a:ext cx="9145016" cy="4997137"/>
          </a:xfrm>
          <a:prstGeom prst="rect">
            <a:avLst/>
          </a:prstGeom>
          <a:noFill/>
          <a:ln w="9525">
            <a:noFill/>
            <a:miter lim="800000"/>
            <a:headEnd/>
            <a:tailEnd/>
          </a:ln>
        </p:spPr>
        <p:txBody>
          <a:bodyPr wrap="square">
            <a:spAutoFit/>
          </a:bodyPr>
          <a:lstStyle/>
          <a:p>
            <a:pPr marL="514350" indent="-514350">
              <a:lnSpc>
                <a:spcPts val="3500"/>
              </a:lnSpc>
            </a:pPr>
            <a:r>
              <a:rPr lang="en-US" altLang="zh-CN" sz="2700" b="1" dirty="0">
                <a:solidFill>
                  <a:srgbClr val="FF0000"/>
                </a:solidFill>
                <a:ea typeface="楷体" pitchFamily="49" charset="-122"/>
              </a:rPr>
              <a:t>syntax:  </a:t>
            </a:r>
            <a:r>
              <a:rPr lang="en-US" altLang="zh-CN" sz="2700" dirty="0">
                <a:latin typeface="楷体" pitchFamily="49" charset="-122"/>
                <a:ea typeface="楷体" pitchFamily="49" charset="-122"/>
              </a:rPr>
              <a:t>++</a:t>
            </a:r>
            <a:r>
              <a:rPr lang="en-US" altLang="zh-CN" sz="2700" dirty="0" err="1">
                <a:ea typeface="楷体" pitchFamily="49" charset="-122"/>
              </a:rPr>
              <a:t>L_value</a:t>
            </a:r>
            <a:r>
              <a:rPr lang="en-US" altLang="zh-CN" sz="2700" dirty="0">
                <a:ea typeface="楷体" pitchFamily="49" charset="-122"/>
              </a:rPr>
              <a:t>      </a:t>
            </a:r>
            <a:r>
              <a:rPr lang="en-US" altLang="zh-CN" sz="2700" dirty="0" err="1">
                <a:ea typeface="楷体" pitchFamily="49" charset="-122"/>
              </a:rPr>
              <a:t>L_value</a:t>
            </a:r>
            <a:r>
              <a:rPr lang="en-US" altLang="zh-CN" sz="2700" dirty="0">
                <a:latin typeface="楷体" pitchFamily="49" charset="-122"/>
                <a:ea typeface="楷体" pitchFamily="49" charset="-122"/>
              </a:rPr>
              <a:t>++</a:t>
            </a:r>
          </a:p>
          <a:p>
            <a:pPr marL="514350" indent="-514350">
              <a:lnSpc>
                <a:spcPts val="3500"/>
              </a:lnSpc>
            </a:pPr>
            <a:r>
              <a:rPr lang="en-US" altLang="zh-CN" sz="2700" dirty="0">
                <a:ea typeface="楷体" pitchFamily="49" charset="-122"/>
              </a:rPr>
              <a:t>                    </a:t>
            </a:r>
            <a:r>
              <a:rPr lang="en-US" altLang="zh-CN" sz="2700" dirty="0">
                <a:latin typeface="楷体" pitchFamily="49" charset="-122"/>
                <a:ea typeface="楷体" pitchFamily="49" charset="-122"/>
                <a:sym typeface="Symbol" pitchFamily="18" charset="2"/>
              </a:rPr>
              <a:t>--</a:t>
            </a:r>
            <a:r>
              <a:rPr lang="en-US" altLang="zh-CN" sz="2700" dirty="0" err="1">
                <a:ea typeface="楷体" pitchFamily="49" charset="-122"/>
                <a:sym typeface="Symbol" pitchFamily="18" charset="2"/>
              </a:rPr>
              <a:t>L_value</a:t>
            </a:r>
            <a:r>
              <a:rPr lang="en-US" altLang="zh-CN" sz="2700" dirty="0">
                <a:ea typeface="楷体" pitchFamily="49" charset="-122"/>
                <a:sym typeface="Symbol" pitchFamily="18" charset="2"/>
              </a:rPr>
              <a:t>      </a:t>
            </a:r>
            <a:r>
              <a:rPr lang="en-US" altLang="zh-CN" sz="2700" dirty="0" err="1">
                <a:ea typeface="楷体" pitchFamily="49" charset="-122"/>
                <a:sym typeface="Symbol" pitchFamily="18" charset="2"/>
              </a:rPr>
              <a:t>L_value</a:t>
            </a:r>
            <a:r>
              <a:rPr lang="en-US" altLang="zh-CN" sz="2700" dirty="0">
                <a:latin typeface="楷体" pitchFamily="49" charset="-122"/>
                <a:ea typeface="楷体" pitchFamily="49" charset="-122"/>
                <a:sym typeface="Symbol" pitchFamily="18" charset="2"/>
              </a:rPr>
              <a:t>--</a:t>
            </a:r>
          </a:p>
          <a:p>
            <a:pPr marL="514350" indent="-514350">
              <a:lnSpc>
                <a:spcPts val="3500"/>
              </a:lnSpc>
            </a:pPr>
            <a:r>
              <a:rPr lang="en-US" altLang="zh-CN" sz="2700" dirty="0">
                <a:latin typeface="黑体" panose="02010609060101010101" pitchFamily="49" charset="-122"/>
                <a:ea typeface="黑体" panose="02010609060101010101" pitchFamily="49" charset="-122"/>
                <a:sym typeface="Symbol" pitchFamily="18" charset="2"/>
              </a:rPr>
              <a:t>   ++</a:t>
            </a:r>
            <a:r>
              <a:rPr lang="zh-CN" altLang="en-US" sz="2700" dirty="0">
                <a:latin typeface="黑体" panose="02010609060101010101" pitchFamily="49" charset="-122"/>
                <a:ea typeface="黑体" panose="02010609060101010101" pitchFamily="49" charset="-122"/>
                <a:sym typeface="Symbol" pitchFamily="18" charset="2"/>
              </a:rPr>
              <a:t>的功能是使</a:t>
            </a:r>
            <a:r>
              <a:rPr lang="en-US" altLang="zh-CN" sz="2700" dirty="0" err="1">
                <a:latin typeface="黑体" panose="02010609060101010101" pitchFamily="49" charset="-122"/>
                <a:ea typeface="黑体" panose="02010609060101010101" pitchFamily="49" charset="-122"/>
                <a:sym typeface="Symbol" pitchFamily="18" charset="2"/>
              </a:rPr>
              <a:t>L_value</a:t>
            </a:r>
            <a:r>
              <a:rPr lang="zh-CN" altLang="en-US" sz="2700" dirty="0">
                <a:latin typeface="黑体" panose="02010609060101010101" pitchFamily="49" charset="-122"/>
                <a:ea typeface="黑体" panose="02010609060101010101" pitchFamily="49" charset="-122"/>
                <a:sym typeface="Symbol" pitchFamily="18" charset="2"/>
              </a:rPr>
              <a:t>的值自加</a:t>
            </a:r>
            <a:r>
              <a:rPr lang="en-US" altLang="zh-CN" sz="2700" dirty="0">
                <a:latin typeface="黑体" panose="02010609060101010101" pitchFamily="49" charset="-122"/>
                <a:ea typeface="黑体" panose="02010609060101010101" pitchFamily="49" charset="-122"/>
                <a:sym typeface="Symbol" pitchFamily="18" charset="2"/>
              </a:rPr>
              <a:t>1</a:t>
            </a:r>
            <a:r>
              <a:rPr lang="zh-CN" altLang="en-US" sz="2700" dirty="0">
                <a:latin typeface="黑体" panose="02010609060101010101" pitchFamily="49" charset="-122"/>
                <a:ea typeface="黑体" panose="02010609060101010101" pitchFamily="49" charset="-122"/>
                <a:sym typeface="Symbol" pitchFamily="18" charset="2"/>
              </a:rPr>
              <a:t>；</a:t>
            </a:r>
            <a:endParaRPr lang="en-US" altLang="zh-CN" sz="2700" dirty="0">
              <a:latin typeface="黑体" panose="02010609060101010101" pitchFamily="49" charset="-122"/>
              <a:ea typeface="黑体" panose="02010609060101010101" pitchFamily="49" charset="-122"/>
              <a:sym typeface="Symbol" pitchFamily="18" charset="2"/>
            </a:endParaRPr>
          </a:p>
          <a:p>
            <a:pPr marL="514350" indent="-514350">
              <a:lnSpc>
                <a:spcPts val="3500"/>
              </a:lnSpc>
            </a:pPr>
            <a:r>
              <a:rPr lang="en-US" altLang="zh-CN" sz="2700" dirty="0">
                <a:latin typeface="黑体" panose="02010609060101010101" pitchFamily="49" charset="-122"/>
                <a:ea typeface="黑体" panose="02010609060101010101" pitchFamily="49" charset="-122"/>
                <a:sym typeface="Symbol" pitchFamily="18" charset="2"/>
              </a:rPr>
              <a:t>   --</a:t>
            </a:r>
            <a:r>
              <a:rPr lang="zh-CN" altLang="en-US" sz="2700" dirty="0">
                <a:latin typeface="黑体" panose="02010609060101010101" pitchFamily="49" charset="-122"/>
                <a:ea typeface="黑体" panose="02010609060101010101" pitchFamily="49" charset="-122"/>
                <a:sym typeface="Symbol" pitchFamily="18" charset="2"/>
              </a:rPr>
              <a:t>的功能是使</a:t>
            </a:r>
            <a:r>
              <a:rPr lang="en-US" altLang="zh-CN" sz="2700" dirty="0" err="1">
                <a:latin typeface="黑体" panose="02010609060101010101" pitchFamily="49" charset="-122"/>
                <a:ea typeface="黑体" panose="02010609060101010101" pitchFamily="49" charset="-122"/>
                <a:sym typeface="Symbol" pitchFamily="18" charset="2"/>
              </a:rPr>
              <a:t>L_value</a:t>
            </a:r>
            <a:r>
              <a:rPr lang="zh-CN" altLang="en-US" sz="2700" dirty="0">
                <a:latin typeface="黑体" panose="02010609060101010101" pitchFamily="49" charset="-122"/>
                <a:ea typeface="黑体" panose="02010609060101010101" pitchFamily="49" charset="-122"/>
                <a:sym typeface="Symbol" pitchFamily="18" charset="2"/>
              </a:rPr>
              <a:t>的值自减</a:t>
            </a:r>
            <a:r>
              <a:rPr lang="en-US" altLang="zh-CN" sz="2700" dirty="0">
                <a:latin typeface="黑体" panose="02010609060101010101" pitchFamily="49" charset="-122"/>
                <a:ea typeface="黑体" panose="02010609060101010101" pitchFamily="49" charset="-122"/>
                <a:sym typeface="Symbol" pitchFamily="18" charset="2"/>
              </a:rPr>
              <a:t>1</a:t>
            </a:r>
            <a:r>
              <a:rPr lang="zh-CN" altLang="en-US" sz="2700" dirty="0">
                <a:latin typeface="黑体" panose="02010609060101010101" pitchFamily="49" charset="-122"/>
                <a:ea typeface="黑体" panose="02010609060101010101" pitchFamily="49" charset="-122"/>
                <a:sym typeface="Symbol" pitchFamily="18" charset="2"/>
              </a:rPr>
              <a:t>。</a:t>
            </a:r>
            <a:endParaRPr lang="en-US" altLang="zh-CN" sz="2700" dirty="0">
              <a:latin typeface="黑体" panose="02010609060101010101" pitchFamily="49" charset="-122"/>
              <a:ea typeface="黑体" panose="02010609060101010101" pitchFamily="49" charset="-122"/>
              <a:sym typeface="Symbol" pitchFamily="18" charset="2"/>
            </a:endParaRPr>
          </a:p>
          <a:p>
            <a:pPr marL="514350" indent="-514350">
              <a:lnSpc>
                <a:spcPts val="3500"/>
              </a:lnSpc>
              <a:buFontTx/>
              <a:buAutoNum type="arabicParenBoth"/>
            </a:pPr>
            <a:r>
              <a:rPr lang="zh-CN" altLang="en-US" sz="2700" b="1" dirty="0">
                <a:solidFill>
                  <a:srgbClr val="0000FF"/>
                </a:solidFill>
                <a:latin typeface="黑体" panose="02010609060101010101" pitchFamily="49" charset="-122"/>
                <a:ea typeface="黑体" panose="02010609060101010101" pitchFamily="49" charset="-122"/>
              </a:rPr>
              <a:t>什么是</a:t>
            </a:r>
            <a:r>
              <a:rPr lang="en-US" altLang="zh-CN" sz="2700" b="1" dirty="0" err="1">
                <a:solidFill>
                  <a:srgbClr val="0000FF"/>
                </a:solidFill>
                <a:latin typeface="黑体" panose="02010609060101010101" pitchFamily="49" charset="-122"/>
                <a:ea typeface="黑体" panose="02010609060101010101" pitchFamily="49" charset="-122"/>
              </a:rPr>
              <a:t>L_value</a:t>
            </a:r>
            <a:r>
              <a:rPr lang="en-US" altLang="zh-CN" sz="2700" b="1" dirty="0">
                <a:solidFill>
                  <a:srgbClr val="0000FF"/>
                </a:solidFill>
                <a:latin typeface="黑体" panose="02010609060101010101" pitchFamily="49" charset="-122"/>
                <a:ea typeface="黑体" panose="02010609060101010101" pitchFamily="49" charset="-122"/>
              </a:rPr>
              <a:t>?</a:t>
            </a:r>
          </a:p>
          <a:p>
            <a:pPr>
              <a:lnSpc>
                <a:spcPts val="3500"/>
              </a:lnSpc>
              <a:tabLst>
                <a:tab pos="0" algn="l"/>
              </a:tabLst>
            </a:pPr>
            <a:r>
              <a:rPr lang="en-US" altLang="zh-CN" sz="2700" dirty="0">
                <a:latin typeface="黑体" panose="02010609060101010101" pitchFamily="49" charset="-122"/>
                <a:ea typeface="黑体" panose="02010609060101010101" pitchFamily="49" charset="-122"/>
              </a:rPr>
              <a:t>   </a:t>
            </a:r>
            <a:r>
              <a:rPr lang="en-US" altLang="zh-CN" sz="2700" dirty="0" err="1">
                <a:latin typeface="黑体" panose="02010609060101010101" pitchFamily="49" charset="-122"/>
                <a:ea typeface="黑体" panose="02010609060101010101" pitchFamily="49" charset="-122"/>
              </a:rPr>
              <a:t>L_value</a:t>
            </a:r>
            <a:r>
              <a:rPr lang="zh-CN" altLang="en-US" sz="2700" dirty="0">
                <a:latin typeface="黑体" panose="02010609060101010101" pitchFamily="49" charset="-122"/>
                <a:ea typeface="黑体" panose="02010609060101010101" pitchFamily="49" charset="-122"/>
              </a:rPr>
              <a:t>即左值，它指</a:t>
            </a:r>
            <a:r>
              <a:rPr lang="zh-CN" altLang="en-US" sz="2700" dirty="0">
                <a:solidFill>
                  <a:srgbClr val="FF0000"/>
                </a:solidFill>
                <a:latin typeface="黑体" panose="02010609060101010101" pitchFamily="49" charset="-122"/>
                <a:ea typeface="黑体" panose="02010609060101010101" pitchFamily="49" charset="-122"/>
              </a:rPr>
              <a:t>变量、数组元素</a:t>
            </a:r>
            <a:r>
              <a:rPr lang="zh-CN" altLang="en-US" sz="2700" dirty="0">
                <a:latin typeface="黑体" panose="02010609060101010101" pitchFamily="49" charset="-122"/>
                <a:ea typeface="黑体" panose="02010609060101010101" pitchFamily="49" charset="-122"/>
              </a:rPr>
              <a:t>和</a:t>
            </a:r>
            <a:r>
              <a:rPr lang="zh-CN" altLang="en-US" sz="2700" dirty="0">
                <a:solidFill>
                  <a:srgbClr val="FF0000"/>
                </a:solidFill>
                <a:latin typeface="黑体" panose="02010609060101010101" pitchFamily="49" charset="-122"/>
                <a:ea typeface="黑体" panose="02010609060101010101" pitchFamily="49" charset="-122"/>
              </a:rPr>
              <a:t>指针对象</a:t>
            </a:r>
            <a:r>
              <a:rPr lang="zh-CN" altLang="en-US" sz="2700" dirty="0">
                <a:latin typeface="黑体" panose="02010609060101010101" pitchFamily="49" charset="-122"/>
                <a:ea typeface="黑体" panose="02010609060101010101" pitchFamily="49" charset="-122"/>
              </a:rPr>
              <a:t>。因为这些对象可以放在赋值运算符</a:t>
            </a:r>
            <a:r>
              <a:rPr lang="en-US" altLang="zh-CN" sz="2700" dirty="0">
                <a:latin typeface="黑体" panose="02010609060101010101" pitchFamily="49" charset="-122"/>
                <a:ea typeface="黑体" panose="02010609060101010101" pitchFamily="49" charset="-122"/>
              </a:rPr>
              <a:t>(=)</a:t>
            </a:r>
            <a:r>
              <a:rPr lang="zh-CN" altLang="en-US" sz="2700" dirty="0">
                <a:latin typeface="黑体" panose="02010609060101010101" pitchFamily="49" charset="-122"/>
                <a:ea typeface="黑体" panose="02010609060101010101" pitchFamily="49" charset="-122"/>
              </a:rPr>
              <a:t>左边接收数据</a:t>
            </a:r>
            <a:r>
              <a:rPr lang="en-US" altLang="zh-CN" sz="2700" dirty="0">
                <a:latin typeface="黑体" panose="02010609060101010101" pitchFamily="49" charset="-122"/>
                <a:ea typeface="黑体" panose="02010609060101010101" pitchFamily="49" charset="-122"/>
              </a:rPr>
              <a:t>(</a:t>
            </a:r>
            <a:r>
              <a:rPr lang="zh-CN" altLang="en-US" sz="2700" dirty="0">
                <a:latin typeface="黑体" panose="02010609060101010101" pitchFamily="49" charset="-122"/>
                <a:ea typeface="黑体" panose="02010609060101010101" pitchFamily="49" charset="-122"/>
              </a:rPr>
              <a:t>即被赋值</a:t>
            </a:r>
            <a:r>
              <a:rPr lang="en-US" altLang="zh-CN" sz="2700" dirty="0">
                <a:latin typeface="黑体" panose="02010609060101010101" pitchFamily="49" charset="-122"/>
                <a:ea typeface="黑体" panose="02010609060101010101" pitchFamily="49" charset="-122"/>
              </a:rPr>
              <a:t>)</a:t>
            </a:r>
            <a:r>
              <a:rPr lang="zh-CN" altLang="en-US" sz="2700" dirty="0">
                <a:latin typeface="黑体" panose="02010609060101010101" pitchFamily="49" charset="-122"/>
                <a:ea typeface="黑体" panose="02010609060101010101" pitchFamily="49" charset="-122"/>
              </a:rPr>
              <a:t>，因此得名。</a:t>
            </a:r>
            <a:endParaRPr lang="en-US" altLang="zh-CN" sz="2700" dirty="0">
              <a:latin typeface="黑体" panose="02010609060101010101" pitchFamily="49" charset="-122"/>
              <a:ea typeface="黑体" panose="02010609060101010101" pitchFamily="49" charset="-122"/>
            </a:endParaRPr>
          </a:p>
          <a:p>
            <a:pPr marL="514350" indent="-514350">
              <a:lnSpc>
                <a:spcPts val="3500"/>
              </a:lnSpc>
            </a:pPr>
            <a:r>
              <a:rPr lang="zh-CN" altLang="en-US" sz="2700" b="1" dirty="0">
                <a:solidFill>
                  <a:srgbClr val="CC0000"/>
                </a:solidFill>
                <a:latin typeface="黑体" panose="02010609060101010101" pitchFamily="49" charset="-122"/>
                <a:ea typeface="黑体" panose="02010609060101010101" pitchFamily="49" charset="-122"/>
              </a:rPr>
              <a:t>例如</a:t>
            </a:r>
            <a:r>
              <a:rPr lang="zh-CN" altLang="en-US" sz="2700" dirty="0">
                <a:ea typeface="楷体" pitchFamily="49" charset="-122"/>
              </a:rPr>
              <a:t>：</a:t>
            </a:r>
            <a:r>
              <a:rPr lang="en-US" altLang="zh-CN" sz="2800" dirty="0" err="1">
                <a:ea typeface="楷体" pitchFamily="49" charset="-122"/>
              </a:rPr>
              <a:t>int</a:t>
            </a:r>
            <a:r>
              <a:rPr lang="en-US" altLang="zh-CN" sz="2800" dirty="0">
                <a:ea typeface="楷体" pitchFamily="49" charset="-122"/>
              </a:rPr>
              <a:t>  a=1; </a:t>
            </a:r>
          </a:p>
          <a:p>
            <a:pPr marL="514350" indent="-514350">
              <a:lnSpc>
                <a:spcPts val="3500"/>
              </a:lnSpc>
            </a:pPr>
            <a:r>
              <a:rPr lang="en-US" altLang="zh-CN" sz="2700" dirty="0">
                <a:ea typeface="楷体" pitchFamily="49" charset="-122"/>
              </a:rPr>
              <a:t>         </a:t>
            </a:r>
            <a:r>
              <a:rPr lang="en-US" altLang="zh-CN" sz="2800" dirty="0">
                <a:ea typeface="楷体" pitchFamily="49" charset="-122"/>
              </a:rPr>
              <a:t>a</a:t>
            </a:r>
            <a:r>
              <a:rPr lang="en-US" altLang="zh-CN" sz="2800" dirty="0">
                <a:latin typeface="楷体" pitchFamily="49" charset="-122"/>
                <a:ea typeface="楷体" pitchFamily="49" charset="-122"/>
              </a:rPr>
              <a:t>++</a:t>
            </a:r>
            <a:r>
              <a:rPr lang="en-US" altLang="zh-CN" sz="2800" dirty="0">
                <a:ea typeface="楷体" pitchFamily="49" charset="-122"/>
              </a:rPr>
              <a:t>; </a:t>
            </a:r>
            <a:r>
              <a:rPr lang="en-US" altLang="zh-CN" sz="2800" dirty="0">
                <a:ea typeface="楷体" pitchFamily="49" charset="-122"/>
                <a:sym typeface="Symbol" pitchFamily="18" charset="2"/>
              </a:rPr>
              <a:t> </a:t>
            </a:r>
            <a:r>
              <a:rPr lang="en-US" altLang="zh-CN" sz="2800" dirty="0">
                <a:latin typeface="楷体" pitchFamily="49" charset="-122"/>
                <a:ea typeface="楷体" pitchFamily="49" charset="-122"/>
              </a:rPr>
              <a:t>++</a:t>
            </a:r>
            <a:r>
              <a:rPr lang="en-US" altLang="zh-CN" sz="2800" dirty="0">
                <a:ea typeface="楷体" pitchFamily="49" charset="-122"/>
                <a:sym typeface="Symbol" pitchFamily="18" charset="2"/>
              </a:rPr>
              <a:t>a;   a=a+1;  </a:t>
            </a:r>
            <a:r>
              <a:rPr lang="en-US" altLang="zh-CN" sz="2600" b="1" dirty="0">
                <a:solidFill>
                  <a:srgbClr val="006600"/>
                </a:solidFill>
                <a:latin typeface="黑体" panose="02010609060101010101" pitchFamily="49" charset="-122"/>
                <a:ea typeface="黑体" panose="02010609060101010101" pitchFamily="49" charset="-122"/>
                <a:sym typeface="Symbol" pitchFamily="18" charset="2"/>
              </a:rPr>
              <a:t>/* a</a:t>
            </a:r>
            <a:r>
              <a:rPr lang="zh-CN" altLang="en-US" sz="2600" b="1" dirty="0">
                <a:solidFill>
                  <a:srgbClr val="006600"/>
                </a:solidFill>
                <a:latin typeface="黑体" panose="02010609060101010101" pitchFamily="49" charset="-122"/>
                <a:ea typeface="黑体" panose="02010609060101010101" pitchFamily="49" charset="-122"/>
                <a:sym typeface="Symbol" pitchFamily="18" charset="2"/>
              </a:rPr>
              <a:t>的值自加</a:t>
            </a:r>
            <a:r>
              <a:rPr lang="en-US" altLang="zh-CN" sz="2600" b="1" dirty="0">
                <a:solidFill>
                  <a:srgbClr val="006600"/>
                </a:solidFill>
                <a:latin typeface="黑体" panose="02010609060101010101" pitchFamily="49" charset="-122"/>
                <a:ea typeface="黑体" panose="02010609060101010101" pitchFamily="49" charset="-122"/>
                <a:sym typeface="Symbol" pitchFamily="18" charset="2"/>
              </a:rPr>
              <a:t>1</a:t>
            </a:r>
            <a:r>
              <a:rPr lang="zh-CN" altLang="en-US" sz="2600" b="1" dirty="0">
                <a:solidFill>
                  <a:srgbClr val="006600"/>
                </a:solidFill>
                <a:latin typeface="黑体" panose="02010609060101010101" pitchFamily="49" charset="-122"/>
                <a:ea typeface="黑体" panose="02010609060101010101" pitchFamily="49" charset="-122"/>
                <a:sym typeface="Symbol" pitchFamily="18" charset="2"/>
              </a:rPr>
              <a:t>变成</a:t>
            </a:r>
            <a:r>
              <a:rPr lang="en-US" altLang="zh-CN" sz="2600" b="1" dirty="0">
                <a:solidFill>
                  <a:srgbClr val="006600"/>
                </a:solidFill>
                <a:latin typeface="黑体" panose="02010609060101010101" pitchFamily="49" charset="-122"/>
                <a:ea typeface="黑体" panose="02010609060101010101" pitchFamily="49" charset="-122"/>
                <a:sym typeface="Symbol" pitchFamily="18" charset="2"/>
              </a:rPr>
              <a:t>2*/</a:t>
            </a:r>
            <a:endParaRPr lang="en-US" altLang="zh-CN" sz="2600" b="1" dirty="0">
              <a:solidFill>
                <a:srgbClr val="006600"/>
              </a:solidFill>
              <a:latin typeface="黑体" panose="02010609060101010101" pitchFamily="49" charset="-122"/>
              <a:ea typeface="黑体" panose="02010609060101010101" pitchFamily="49" charset="-122"/>
            </a:endParaRPr>
          </a:p>
          <a:p>
            <a:pPr marL="514350" indent="-514350">
              <a:lnSpc>
                <a:spcPts val="3500"/>
              </a:lnSpc>
            </a:pPr>
            <a:r>
              <a:rPr lang="en-US" altLang="zh-CN" sz="2700" dirty="0">
                <a:ea typeface="楷体" pitchFamily="49" charset="-122"/>
              </a:rPr>
              <a:t>         </a:t>
            </a:r>
            <a:r>
              <a:rPr lang="en-US" altLang="zh-CN" sz="2800" dirty="0">
                <a:ea typeface="楷体" pitchFamily="49" charset="-122"/>
              </a:rPr>
              <a:t>a</a:t>
            </a:r>
            <a:r>
              <a:rPr lang="en-US" altLang="zh-CN" sz="2800" dirty="0">
                <a:latin typeface="楷体" pitchFamily="49" charset="-122"/>
                <a:ea typeface="楷体" pitchFamily="49" charset="-122"/>
                <a:sym typeface="Symbol" pitchFamily="18" charset="2"/>
              </a:rPr>
              <a:t>--</a:t>
            </a:r>
            <a:r>
              <a:rPr lang="en-US" altLang="zh-CN" sz="2800" dirty="0">
                <a:ea typeface="楷体" pitchFamily="49" charset="-122"/>
              </a:rPr>
              <a:t>; </a:t>
            </a:r>
            <a:r>
              <a:rPr lang="en-US" altLang="zh-CN" sz="2800" dirty="0">
                <a:ea typeface="楷体" pitchFamily="49" charset="-122"/>
                <a:sym typeface="Symbol" pitchFamily="18" charset="2"/>
              </a:rPr>
              <a:t> </a:t>
            </a:r>
            <a:r>
              <a:rPr lang="en-US" altLang="zh-CN" sz="2800" dirty="0">
                <a:latin typeface="楷体" pitchFamily="49" charset="-122"/>
                <a:ea typeface="楷体" pitchFamily="49" charset="-122"/>
                <a:sym typeface="Symbol" pitchFamily="18" charset="2"/>
              </a:rPr>
              <a:t>--</a:t>
            </a:r>
            <a:r>
              <a:rPr lang="en-US" altLang="zh-CN" sz="2800" dirty="0">
                <a:ea typeface="楷体" pitchFamily="49" charset="-122"/>
                <a:sym typeface="Symbol" pitchFamily="18" charset="2"/>
              </a:rPr>
              <a:t>a;   a=a</a:t>
            </a:r>
            <a:r>
              <a:rPr lang="en-US" altLang="zh-CN" sz="2800" dirty="0">
                <a:latin typeface="楷体" pitchFamily="49" charset="-122"/>
                <a:ea typeface="楷体" pitchFamily="49" charset="-122"/>
                <a:sym typeface="Symbol" pitchFamily="18" charset="2"/>
              </a:rPr>
              <a:t>-</a:t>
            </a:r>
            <a:r>
              <a:rPr lang="en-US" altLang="zh-CN" sz="2800" dirty="0">
                <a:ea typeface="楷体" pitchFamily="49" charset="-122"/>
                <a:sym typeface="Symbol" pitchFamily="18" charset="2"/>
              </a:rPr>
              <a:t>1; </a:t>
            </a:r>
            <a:r>
              <a:rPr lang="en-US" altLang="zh-CN" sz="2600" b="1" dirty="0">
                <a:solidFill>
                  <a:srgbClr val="006600"/>
                </a:solidFill>
                <a:latin typeface="黑体" panose="02010609060101010101" pitchFamily="49" charset="-122"/>
                <a:ea typeface="黑体" panose="02010609060101010101" pitchFamily="49" charset="-122"/>
                <a:sym typeface="Symbol" pitchFamily="18" charset="2"/>
              </a:rPr>
              <a:t>/* a</a:t>
            </a:r>
            <a:r>
              <a:rPr lang="zh-CN" altLang="en-US" sz="2600" b="1" dirty="0">
                <a:solidFill>
                  <a:srgbClr val="006600"/>
                </a:solidFill>
                <a:latin typeface="黑体" panose="02010609060101010101" pitchFamily="49" charset="-122"/>
                <a:ea typeface="黑体" panose="02010609060101010101" pitchFamily="49" charset="-122"/>
                <a:sym typeface="Symbol" pitchFamily="18" charset="2"/>
              </a:rPr>
              <a:t>的值自减</a:t>
            </a:r>
            <a:r>
              <a:rPr lang="en-US" altLang="zh-CN" sz="2600" b="1" dirty="0">
                <a:solidFill>
                  <a:srgbClr val="006600"/>
                </a:solidFill>
                <a:latin typeface="黑体" panose="02010609060101010101" pitchFamily="49" charset="-122"/>
                <a:ea typeface="黑体" panose="02010609060101010101" pitchFamily="49" charset="-122"/>
                <a:sym typeface="Symbol" pitchFamily="18" charset="2"/>
              </a:rPr>
              <a:t>1</a:t>
            </a:r>
            <a:r>
              <a:rPr lang="zh-CN" altLang="en-US" sz="2600" b="1" dirty="0">
                <a:solidFill>
                  <a:srgbClr val="006600"/>
                </a:solidFill>
                <a:latin typeface="黑体" panose="02010609060101010101" pitchFamily="49" charset="-122"/>
                <a:ea typeface="黑体" panose="02010609060101010101" pitchFamily="49" charset="-122"/>
                <a:sym typeface="Symbol" pitchFamily="18" charset="2"/>
              </a:rPr>
              <a:t>变成</a:t>
            </a:r>
            <a:r>
              <a:rPr lang="en-US" altLang="zh-CN" sz="2600" b="1" dirty="0">
                <a:solidFill>
                  <a:srgbClr val="006600"/>
                </a:solidFill>
                <a:latin typeface="黑体" panose="02010609060101010101" pitchFamily="49" charset="-122"/>
                <a:ea typeface="黑体" panose="02010609060101010101" pitchFamily="49" charset="-122"/>
                <a:sym typeface="Symbol" pitchFamily="18" charset="2"/>
              </a:rPr>
              <a:t>0*/</a:t>
            </a:r>
            <a:endParaRPr lang="en-US" altLang="zh-CN" sz="2600" b="1" dirty="0">
              <a:solidFill>
                <a:srgbClr val="006600"/>
              </a:solidFill>
              <a:latin typeface="黑体" panose="02010609060101010101" pitchFamily="49" charset="-122"/>
              <a:ea typeface="黑体" panose="02010609060101010101" pitchFamily="49" charset="-122"/>
            </a:endParaRPr>
          </a:p>
        </p:txBody>
      </p:sp>
      <p:sp>
        <p:nvSpPr>
          <p:cNvPr id="5" name="Rectangle 2">
            <a:extLst>
              <a:ext uri="{FF2B5EF4-FFF2-40B4-BE49-F238E27FC236}">
                <a16:creationId xmlns:a16="http://schemas.microsoft.com/office/drawing/2014/main" id="{FDD0315C-2933-41E2-8DFF-32465CF6241C}"/>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自增与自减运算符运算符</a:t>
            </a:r>
          </a:p>
        </p:txBody>
      </p:sp>
    </p:spTree>
    <p:extLst>
      <p:ext uri="{BB962C8B-B14F-4D97-AF65-F5344CB8AC3E}">
        <p14:creationId xmlns:p14="http://schemas.microsoft.com/office/powerpoint/2010/main" val="42217499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88504" y="980728"/>
            <a:ext cx="9073008" cy="5320060"/>
          </a:xfrm>
          <a:prstGeom prst="rect">
            <a:avLst/>
          </a:prstGeom>
          <a:noFill/>
          <a:ln w="9525">
            <a:noFill/>
            <a:miter lim="800000"/>
            <a:headEnd/>
            <a:tailEnd/>
          </a:ln>
        </p:spPr>
        <p:txBody>
          <a:bodyPr wrap="square">
            <a:spAutoFit/>
          </a:bodyPr>
          <a:lstStyle/>
          <a:p>
            <a:r>
              <a:rPr lang="en-US" altLang="zh-CN" sz="2600" dirty="0">
                <a:latin typeface="黑体" pitchFamily="49" charset="-122"/>
                <a:ea typeface="黑体" pitchFamily="49" charset="-122"/>
              </a:rPr>
              <a:t>5++;    </a:t>
            </a:r>
            <a:r>
              <a:rPr lang="en-US" altLang="zh-CN" sz="2600" dirty="0">
                <a:latin typeface="黑体" pitchFamily="49" charset="-122"/>
                <a:ea typeface="黑体" pitchFamily="49" charset="-122"/>
                <a:sym typeface="Symbol" pitchFamily="18" charset="2"/>
              </a:rPr>
              <a:t>--</a:t>
            </a:r>
            <a:r>
              <a:rPr lang="en-US" altLang="zh-CN" sz="2600" dirty="0">
                <a:latin typeface="黑体" pitchFamily="49" charset="-122"/>
                <a:ea typeface="黑体" pitchFamily="49" charset="-122"/>
              </a:rPr>
              <a:t>(</a:t>
            </a:r>
            <a:r>
              <a:rPr lang="en-US" altLang="zh-CN" sz="2600" dirty="0" err="1">
                <a:latin typeface="黑体" pitchFamily="49" charset="-122"/>
                <a:ea typeface="黑体" pitchFamily="49" charset="-122"/>
              </a:rPr>
              <a:t>a+b</a:t>
            </a:r>
            <a:r>
              <a:rPr lang="en-US" altLang="zh-CN" sz="2600" dirty="0">
                <a:latin typeface="黑体" pitchFamily="49" charset="-122"/>
                <a:ea typeface="黑体" pitchFamily="49" charset="-122"/>
              </a:rPr>
              <a:t>); </a:t>
            </a:r>
          </a:p>
          <a:p>
            <a:r>
              <a:rPr lang="en-US" altLang="zh-CN" sz="2600" dirty="0">
                <a:latin typeface="黑体" pitchFamily="49" charset="-122"/>
                <a:ea typeface="黑体" pitchFamily="49" charset="-122"/>
              </a:rPr>
              <a:t>      </a:t>
            </a:r>
            <a:r>
              <a:rPr lang="en-US" altLang="zh-CN" sz="2600" b="1" dirty="0">
                <a:solidFill>
                  <a:srgbClr val="006600"/>
                </a:solidFill>
                <a:latin typeface="黑体" pitchFamily="49" charset="-122"/>
                <a:ea typeface="黑体" pitchFamily="49" charset="-122"/>
              </a:rPr>
              <a:t>/</a:t>
            </a:r>
            <a:r>
              <a:rPr lang="en-US" altLang="zh-CN" sz="2600" b="1" dirty="0">
                <a:solidFill>
                  <a:srgbClr val="006600"/>
                </a:solidFill>
                <a:latin typeface="黑体" pitchFamily="49" charset="-122"/>
                <a:ea typeface="黑体" pitchFamily="49" charset="-122"/>
                <a:sym typeface="Symbol" pitchFamily="18" charset="2"/>
              </a:rPr>
              <a:t></a:t>
            </a:r>
            <a:r>
              <a:rPr lang="zh-CN" altLang="en-US" sz="2600" b="1" dirty="0">
                <a:solidFill>
                  <a:srgbClr val="006600"/>
                </a:solidFill>
                <a:latin typeface="黑体" pitchFamily="49" charset="-122"/>
                <a:ea typeface="黑体" pitchFamily="49" charset="-122"/>
              </a:rPr>
              <a:t>对非</a:t>
            </a:r>
            <a:r>
              <a:rPr lang="en-US" altLang="zh-CN" sz="2600" b="1" dirty="0">
                <a:solidFill>
                  <a:srgbClr val="006600"/>
                </a:solidFill>
                <a:latin typeface="黑体" pitchFamily="49" charset="-122"/>
                <a:ea typeface="黑体" pitchFamily="49" charset="-122"/>
              </a:rPr>
              <a:t>L-value</a:t>
            </a:r>
            <a:r>
              <a:rPr lang="zh-CN" altLang="en-US" sz="2600" b="1" dirty="0">
                <a:solidFill>
                  <a:srgbClr val="006600"/>
                </a:solidFill>
                <a:latin typeface="黑体" pitchFamily="49" charset="-122"/>
                <a:ea typeface="黑体" pitchFamily="49" charset="-122"/>
              </a:rPr>
              <a:t>表达式进行自减</a:t>
            </a:r>
            <a:r>
              <a:rPr lang="en-US" altLang="zh-CN" sz="2600" b="1" dirty="0">
                <a:solidFill>
                  <a:srgbClr val="006600"/>
                </a:solidFill>
                <a:latin typeface="黑体" pitchFamily="49" charset="-122"/>
                <a:ea typeface="黑体" pitchFamily="49" charset="-122"/>
              </a:rPr>
              <a:t>1</a:t>
            </a:r>
            <a:r>
              <a:rPr lang="zh-CN" altLang="en-US" sz="2600" b="1" dirty="0">
                <a:solidFill>
                  <a:srgbClr val="006600"/>
                </a:solidFill>
                <a:latin typeface="黑体" pitchFamily="49" charset="-122"/>
                <a:ea typeface="黑体" pitchFamily="49" charset="-122"/>
              </a:rPr>
              <a:t>操作 </a:t>
            </a:r>
            <a:r>
              <a:rPr lang="en-US" altLang="zh-CN" sz="2600" b="1" dirty="0">
                <a:solidFill>
                  <a:srgbClr val="006600"/>
                </a:solidFill>
                <a:latin typeface="黑体" pitchFamily="49" charset="-122"/>
                <a:ea typeface="黑体" pitchFamily="49" charset="-122"/>
                <a:sym typeface="Symbol" pitchFamily="18" charset="2"/>
              </a:rPr>
              <a:t></a:t>
            </a:r>
            <a:r>
              <a:rPr lang="en-US" altLang="zh-CN" sz="2600" b="1" dirty="0">
                <a:solidFill>
                  <a:srgbClr val="006600"/>
                </a:solidFill>
                <a:latin typeface="黑体" pitchFamily="49" charset="-122"/>
                <a:ea typeface="黑体" pitchFamily="49" charset="-122"/>
              </a:rPr>
              <a:t>/</a:t>
            </a:r>
            <a:r>
              <a:rPr lang="zh-CN" altLang="en-US" sz="2600" dirty="0">
                <a:latin typeface="黑体" pitchFamily="49" charset="-122"/>
                <a:ea typeface="黑体" pitchFamily="49" charset="-122"/>
              </a:rPr>
              <a:t>　</a:t>
            </a:r>
          </a:p>
          <a:p>
            <a:r>
              <a:rPr lang="en-US" altLang="zh-CN" sz="2600" dirty="0">
                <a:latin typeface="黑体" pitchFamily="49" charset="-122"/>
                <a:ea typeface="黑体" pitchFamily="49" charset="-122"/>
              </a:rPr>
              <a:t>++a++;   </a:t>
            </a:r>
          </a:p>
          <a:p>
            <a:r>
              <a:rPr lang="en-US" altLang="zh-CN" sz="2600" dirty="0">
                <a:latin typeface="黑体" pitchFamily="49" charset="-122"/>
                <a:ea typeface="黑体" pitchFamily="49" charset="-122"/>
              </a:rPr>
              <a:t>      </a:t>
            </a:r>
            <a:r>
              <a:rPr lang="en-US" altLang="zh-CN" sz="2600" b="1" dirty="0">
                <a:solidFill>
                  <a:srgbClr val="006600"/>
                </a:solidFill>
                <a:latin typeface="黑体" pitchFamily="49" charset="-122"/>
                <a:ea typeface="黑体" pitchFamily="49" charset="-122"/>
              </a:rPr>
              <a:t>/</a:t>
            </a:r>
            <a:r>
              <a:rPr lang="en-US" altLang="zh-CN" sz="2600" b="1" dirty="0">
                <a:solidFill>
                  <a:srgbClr val="006600"/>
                </a:solidFill>
                <a:latin typeface="黑体" pitchFamily="49" charset="-122"/>
                <a:ea typeface="黑体" pitchFamily="49" charset="-122"/>
                <a:sym typeface="Symbol" pitchFamily="18" charset="2"/>
              </a:rPr>
              <a:t></a:t>
            </a:r>
            <a:r>
              <a:rPr lang="zh-CN" altLang="en-US" sz="2600" b="1" dirty="0">
                <a:solidFill>
                  <a:srgbClr val="006600"/>
                </a:solidFill>
                <a:latin typeface="黑体" pitchFamily="49" charset="-122"/>
                <a:ea typeface="黑体" pitchFamily="49" charset="-122"/>
              </a:rPr>
              <a:t>不允许同时使用前置和后置自增自减运算 </a:t>
            </a:r>
            <a:r>
              <a:rPr lang="en-US" altLang="zh-CN" sz="2600" b="1" dirty="0">
                <a:solidFill>
                  <a:srgbClr val="006600"/>
                </a:solidFill>
                <a:latin typeface="黑体" pitchFamily="49" charset="-122"/>
                <a:ea typeface="黑体" pitchFamily="49" charset="-122"/>
                <a:sym typeface="Symbol" pitchFamily="18" charset="2"/>
              </a:rPr>
              <a:t></a:t>
            </a:r>
            <a:r>
              <a:rPr lang="en-US" altLang="zh-CN" sz="2600" b="1" dirty="0">
                <a:solidFill>
                  <a:srgbClr val="006600"/>
                </a:solidFill>
                <a:latin typeface="黑体" pitchFamily="49" charset="-122"/>
                <a:ea typeface="黑体" pitchFamily="49" charset="-122"/>
              </a:rPr>
              <a:t>/</a:t>
            </a:r>
          </a:p>
          <a:p>
            <a:endParaRPr lang="zh-CN" altLang="en-US" sz="2700" b="1" dirty="0">
              <a:solidFill>
                <a:srgbClr val="006600"/>
              </a:solidFill>
              <a:latin typeface="黑体" pitchFamily="49" charset="-122"/>
              <a:ea typeface="黑体" pitchFamily="49" charset="-122"/>
            </a:endParaRPr>
          </a:p>
          <a:p>
            <a:pPr>
              <a:lnSpc>
                <a:spcPts val="3600"/>
              </a:lnSpc>
            </a:pPr>
            <a:r>
              <a:rPr lang="en-US" altLang="zh-CN" sz="2600" b="1" dirty="0">
                <a:solidFill>
                  <a:srgbClr val="000099"/>
                </a:solidFill>
                <a:latin typeface="黑体" pitchFamily="49" charset="-122"/>
                <a:ea typeface="黑体" pitchFamily="49" charset="-122"/>
              </a:rPr>
              <a:t>(2) </a:t>
            </a:r>
            <a:r>
              <a:rPr lang="zh-CN" altLang="en-US" sz="2600" b="1" dirty="0">
                <a:solidFill>
                  <a:srgbClr val="000099"/>
                </a:solidFill>
                <a:latin typeface="黑体" pitchFamily="49" charset="-122"/>
                <a:ea typeface="黑体" pitchFamily="49" charset="-122"/>
              </a:rPr>
              <a:t>前置与后置形式的区别是什么？</a:t>
            </a:r>
            <a:endParaRPr lang="en-US" altLang="zh-CN" sz="2600" b="1" dirty="0">
              <a:solidFill>
                <a:srgbClr val="000099"/>
              </a:solidFill>
              <a:latin typeface="黑体" pitchFamily="49" charset="-122"/>
              <a:ea typeface="黑体" pitchFamily="49" charset="-122"/>
            </a:endParaRPr>
          </a:p>
          <a:p>
            <a:pPr>
              <a:lnSpc>
                <a:spcPts val="3600"/>
              </a:lnSpc>
            </a:pPr>
            <a:r>
              <a:rPr lang="zh-CN" altLang="en-US" sz="2600" b="1" dirty="0">
                <a:solidFill>
                  <a:srgbClr val="FF0000"/>
                </a:solidFill>
                <a:latin typeface="黑体" pitchFamily="49" charset="-122"/>
                <a:ea typeface="黑体" pitchFamily="49" charset="-122"/>
              </a:rPr>
              <a:t>前置形式运算规则：</a:t>
            </a:r>
            <a:r>
              <a:rPr lang="zh-CN" altLang="en-US" sz="2600" dirty="0">
                <a:latin typeface="黑体" pitchFamily="49" charset="-122"/>
                <a:ea typeface="黑体" pitchFamily="49" charset="-122"/>
              </a:rPr>
              <a:t>先对表达式中含有前置自增（减）运算符的变量进行自加（减）</a:t>
            </a:r>
            <a:r>
              <a:rPr lang="en-US" altLang="zh-CN" sz="2600" dirty="0">
                <a:latin typeface="黑体" pitchFamily="49" charset="-122"/>
                <a:ea typeface="黑体" pitchFamily="49" charset="-122"/>
              </a:rPr>
              <a:t>1</a:t>
            </a:r>
            <a:r>
              <a:rPr lang="zh-CN" altLang="en-US" sz="2600" dirty="0">
                <a:latin typeface="黑体" pitchFamily="49" charset="-122"/>
                <a:ea typeface="黑体" pitchFamily="49" charset="-122"/>
              </a:rPr>
              <a:t>，然后用这些变量的新值参与表达式运算。</a:t>
            </a:r>
          </a:p>
          <a:p>
            <a:pPr>
              <a:lnSpc>
                <a:spcPts val="3600"/>
              </a:lnSpc>
            </a:pPr>
            <a:r>
              <a:rPr lang="zh-CN" altLang="en-US" sz="2600" b="1" dirty="0">
                <a:solidFill>
                  <a:srgbClr val="FF0000"/>
                </a:solidFill>
                <a:latin typeface="黑体" pitchFamily="49" charset="-122"/>
                <a:ea typeface="黑体" pitchFamily="49" charset="-122"/>
              </a:rPr>
              <a:t>后置形式运算规则：</a:t>
            </a:r>
            <a:r>
              <a:rPr lang="zh-CN" altLang="en-US" sz="2600" dirty="0">
                <a:latin typeface="黑体" pitchFamily="49" charset="-122"/>
                <a:ea typeface="黑体" pitchFamily="49" charset="-122"/>
              </a:rPr>
              <a:t>先用变量原来的值参与表达式运算，然后对含有后置自加（减）运算符的变量进行自加（减）</a:t>
            </a:r>
            <a:r>
              <a:rPr lang="en-US" altLang="zh-CN" sz="2600" dirty="0">
                <a:latin typeface="黑体" pitchFamily="49" charset="-122"/>
                <a:ea typeface="黑体" pitchFamily="49" charset="-122"/>
              </a:rPr>
              <a:t>1</a:t>
            </a:r>
            <a:r>
              <a:rPr lang="zh-CN" altLang="en-US" sz="2600" dirty="0">
                <a:latin typeface="黑体" pitchFamily="49" charset="-122"/>
                <a:ea typeface="黑体" pitchFamily="49" charset="-122"/>
              </a:rPr>
              <a:t>运算。</a:t>
            </a:r>
            <a:endParaRPr lang="en-US" altLang="zh-CN" sz="2600" dirty="0">
              <a:latin typeface="黑体" pitchFamily="49" charset="-122"/>
              <a:ea typeface="黑体" pitchFamily="49" charset="-122"/>
            </a:endParaRPr>
          </a:p>
        </p:txBody>
      </p:sp>
      <p:sp>
        <p:nvSpPr>
          <p:cNvPr id="6" name="Rectangle 2">
            <a:extLst>
              <a:ext uri="{FF2B5EF4-FFF2-40B4-BE49-F238E27FC236}">
                <a16:creationId xmlns:a16="http://schemas.microsoft.com/office/drawing/2014/main" id="{072D9928-1EB0-4C5A-B8C8-095D7F2CE4D6}"/>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自增与自减运算符运算符</a:t>
            </a:r>
          </a:p>
        </p:txBody>
      </p:sp>
    </p:spTree>
    <p:extLst>
      <p:ext uri="{BB962C8B-B14F-4D97-AF65-F5344CB8AC3E}">
        <p14:creationId xmlns:p14="http://schemas.microsoft.com/office/powerpoint/2010/main" val="34083797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32520" y="958851"/>
            <a:ext cx="8606730" cy="5694363"/>
          </a:xfrm>
          <a:prstGeom prst="rect">
            <a:avLst/>
          </a:prstGeom>
          <a:noFill/>
          <a:ln w="9525">
            <a:noFill/>
            <a:miter lim="800000"/>
            <a:headEnd/>
            <a:tailEnd/>
          </a:ln>
        </p:spPr>
        <p:txBody>
          <a:bodyPr wrap="square">
            <a:spAutoFit/>
          </a:bodyPr>
          <a:lstStyle/>
          <a:p>
            <a:pPr>
              <a:defRPr/>
            </a:pPr>
            <a:r>
              <a:rPr lang="zh-CN" altLang="en-US" sz="2800" b="1" dirty="0">
                <a:solidFill>
                  <a:srgbClr val="CC0000"/>
                </a:solidFill>
                <a:latin typeface="+mn-lt"/>
                <a:ea typeface="黑体"/>
                <a:cs typeface="黑体"/>
              </a:rPr>
              <a:t>例</a:t>
            </a:r>
            <a:r>
              <a:rPr lang="zh-CN" altLang="en-US" sz="2800" dirty="0">
                <a:latin typeface="+mn-lt"/>
                <a:ea typeface="黑体"/>
                <a:cs typeface="黑体"/>
              </a:rPr>
              <a:t>：</a:t>
            </a:r>
            <a:r>
              <a:rPr lang="en-US" altLang="zh-CN" sz="2800" dirty="0">
                <a:latin typeface="+mn-lt"/>
                <a:ea typeface="黑体"/>
                <a:cs typeface="黑体"/>
              </a:rPr>
              <a:t>1) </a:t>
            </a:r>
            <a:r>
              <a:rPr lang="en-US" altLang="zh-CN" sz="2800" dirty="0" err="1">
                <a:latin typeface="+mn-lt"/>
                <a:ea typeface="黑体"/>
                <a:cs typeface="黑体"/>
              </a:rPr>
              <a:t>int</a:t>
            </a:r>
            <a:r>
              <a:rPr lang="en-US" altLang="zh-CN" sz="2800" dirty="0">
                <a:latin typeface="+mn-lt"/>
                <a:ea typeface="黑体"/>
                <a:cs typeface="黑体"/>
              </a:rPr>
              <a:t> a=2, b; </a:t>
            </a:r>
          </a:p>
          <a:p>
            <a:pPr>
              <a:defRPr/>
            </a:pPr>
            <a:r>
              <a:rPr lang="en-US" altLang="zh-CN" sz="2800" dirty="0">
                <a:latin typeface="+mn-lt"/>
                <a:ea typeface="黑体"/>
                <a:cs typeface="黑体"/>
              </a:rPr>
              <a:t>             b=a--;</a:t>
            </a:r>
          </a:p>
          <a:p>
            <a:pPr>
              <a:defRPr/>
            </a:pPr>
            <a:r>
              <a:rPr lang="en-US" altLang="zh-CN" sz="2800" dirty="0">
                <a:latin typeface="+mn-lt"/>
                <a:ea typeface="黑体"/>
                <a:cs typeface="黑体"/>
              </a:rPr>
              <a:t>            </a:t>
            </a:r>
            <a:r>
              <a:rPr lang="zh-CN" altLang="en-US" sz="2800" dirty="0">
                <a:solidFill>
                  <a:srgbClr val="7030A0"/>
                </a:solidFill>
                <a:latin typeface="+mn-lt"/>
                <a:ea typeface="黑体"/>
                <a:cs typeface="黑体"/>
              </a:rPr>
              <a:t>等效于  </a:t>
            </a:r>
            <a:r>
              <a:rPr lang="en-US" altLang="zh-CN" sz="2800" dirty="0">
                <a:solidFill>
                  <a:srgbClr val="7030A0"/>
                </a:solidFill>
                <a:latin typeface="+mn-lt"/>
                <a:ea typeface="黑体"/>
                <a:cs typeface="黑体"/>
              </a:rPr>
              <a:t>b=a; a--;</a:t>
            </a:r>
          </a:p>
          <a:p>
            <a:pPr>
              <a:defRPr/>
            </a:pPr>
            <a:r>
              <a:rPr lang="en-US" altLang="zh-CN" sz="2800" dirty="0">
                <a:solidFill>
                  <a:srgbClr val="7030A0"/>
                </a:solidFill>
                <a:latin typeface="+mn-lt"/>
                <a:ea typeface="黑体"/>
                <a:cs typeface="黑体"/>
              </a:rPr>
              <a:t>            </a:t>
            </a:r>
            <a:r>
              <a:rPr lang="zh-CN" altLang="en-US" sz="2800" dirty="0">
                <a:solidFill>
                  <a:srgbClr val="7030A0"/>
                </a:solidFill>
                <a:latin typeface="+mn-lt"/>
                <a:ea typeface="黑体"/>
                <a:cs typeface="黑体"/>
              </a:rPr>
              <a:t>故 </a:t>
            </a:r>
            <a:r>
              <a:rPr lang="en-US" altLang="zh-CN" sz="2800" dirty="0">
                <a:solidFill>
                  <a:srgbClr val="7030A0"/>
                </a:solidFill>
                <a:latin typeface="+mn-lt"/>
                <a:ea typeface="黑体"/>
                <a:cs typeface="黑体"/>
              </a:rPr>
              <a:t>a= </a:t>
            </a:r>
            <a:r>
              <a:rPr lang="en-US" altLang="zh-CN" sz="2800" u="sng" dirty="0">
                <a:solidFill>
                  <a:srgbClr val="7030A0"/>
                </a:solidFill>
                <a:latin typeface="+mn-lt"/>
                <a:ea typeface="黑体"/>
                <a:cs typeface="黑体"/>
              </a:rPr>
              <a:t>   </a:t>
            </a:r>
            <a:r>
              <a:rPr lang="en-US" altLang="zh-CN" sz="2800" u="sng" dirty="0">
                <a:solidFill>
                  <a:srgbClr val="FF0000"/>
                </a:solidFill>
                <a:latin typeface="+mn-lt"/>
                <a:ea typeface="黑体"/>
                <a:cs typeface="黑体"/>
              </a:rPr>
              <a:t>1</a:t>
            </a:r>
            <a:r>
              <a:rPr lang="en-US" altLang="zh-CN" sz="2800" u="sng" dirty="0">
                <a:solidFill>
                  <a:srgbClr val="7030A0"/>
                </a:solidFill>
                <a:latin typeface="+mn-lt"/>
                <a:ea typeface="黑体"/>
                <a:cs typeface="黑体"/>
              </a:rPr>
              <a:t>   </a:t>
            </a:r>
            <a:r>
              <a:rPr lang="en-US" altLang="zh-CN" sz="2800" dirty="0">
                <a:solidFill>
                  <a:srgbClr val="7030A0"/>
                </a:solidFill>
                <a:latin typeface="+mn-lt"/>
                <a:ea typeface="黑体"/>
                <a:cs typeface="黑体"/>
              </a:rPr>
              <a:t>,    b= </a:t>
            </a:r>
            <a:r>
              <a:rPr lang="en-US" altLang="zh-CN" sz="2800" u="sng" dirty="0">
                <a:solidFill>
                  <a:srgbClr val="7030A0"/>
                </a:solidFill>
                <a:latin typeface="+mn-lt"/>
                <a:ea typeface="黑体"/>
                <a:cs typeface="黑体"/>
              </a:rPr>
              <a:t>   </a:t>
            </a:r>
            <a:r>
              <a:rPr lang="en-US" altLang="zh-CN" sz="2800" u="sng" dirty="0">
                <a:solidFill>
                  <a:srgbClr val="FF0000"/>
                </a:solidFill>
                <a:latin typeface="+mn-lt"/>
                <a:ea typeface="黑体"/>
                <a:cs typeface="黑体"/>
              </a:rPr>
              <a:t>2</a:t>
            </a:r>
            <a:r>
              <a:rPr lang="en-US" altLang="zh-CN" sz="2800" u="sng" dirty="0">
                <a:solidFill>
                  <a:srgbClr val="7030A0"/>
                </a:solidFill>
                <a:latin typeface="+mn-lt"/>
                <a:ea typeface="黑体"/>
                <a:cs typeface="黑体"/>
              </a:rPr>
              <a:t>   </a:t>
            </a:r>
            <a:r>
              <a:rPr lang="en-US" altLang="zh-CN" sz="2800" dirty="0">
                <a:solidFill>
                  <a:srgbClr val="7030A0"/>
                </a:solidFill>
                <a:latin typeface="+mn-lt"/>
                <a:ea typeface="黑体"/>
                <a:cs typeface="黑体"/>
              </a:rPr>
              <a:t> </a:t>
            </a:r>
            <a:r>
              <a:rPr lang="zh-CN" altLang="en-US" sz="2800" dirty="0">
                <a:solidFill>
                  <a:srgbClr val="7030A0"/>
                </a:solidFill>
                <a:latin typeface="+mn-lt"/>
                <a:ea typeface="黑体"/>
                <a:cs typeface="黑体"/>
              </a:rPr>
              <a:t>。</a:t>
            </a:r>
            <a:endParaRPr lang="en-US" altLang="zh-CN" sz="2800" dirty="0">
              <a:solidFill>
                <a:srgbClr val="7030A0"/>
              </a:solidFill>
              <a:latin typeface="+mn-lt"/>
              <a:ea typeface="黑体"/>
              <a:cs typeface="黑体"/>
            </a:endParaRPr>
          </a:p>
          <a:p>
            <a:pPr>
              <a:defRPr/>
            </a:pPr>
            <a:r>
              <a:rPr lang="en-US" altLang="zh-CN" sz="2800" dirty="0">
                <a:solidFill>
                  <a:srgbClr val="7030A0"/>
                </a:solidFill>
                <a:latin typeface="+mn-lt"/>
                <a:ea typeface="黑体"/>
                <a:cs typeface="黑体"/>
              </a:rPr>
              <a:t>        </a:t>
            </a:r>
            <a:r>
              <a:rPr lang="en-US" altLang="zh-CN" sz="2800" dirty="0">
                <a:latin typeface="+mn-lt"/>
                <a:ea typeface="黑体"/>
                <a:cs typeface="黑体"/>
              </a:rPr>
              <a:t>2) </a:t>
            </a:r>
            <a:r>
              <a:rPr lang="en-US" altLang="zh-CN" sz="2800" dirty="0" err="1">
                <a:latin typeface="+mn-lt"/>
                <a:ea typeface="黑体"/>
                <a:cs typeface="黑体"/>
              </a:rPr>
              <a:t>int</a:t>
            </a:r>
            <a:r>
              <a:rPr lang="en-US" altLang="zh-CN" sz="2800" dirty="0">
                <a:latin typeface="+mn-lt"/>
                <a:ea typeface="黑体"/>
                <a:cs typeface="黑体"/>
              </a:rPr>
              <a:t> a=2, b; </a:t>
            </a:r>
          </a:p>
          <a:p>
            <a:pPr>
              <a:defRPr/>
            </a:pPr>
            <a:r>
              <a:rPr lang="en-US" altLang="zh-CN" sz="2800" dirty="0">
                <a:latin typeface="+mn-lt"/>
                <a:ea typeface="黑体"/>
                <a:cs typeface="黑体"/>
              </a:rPr>
              <a:t>             b=++a;</a:t>
            </a:r>
          </a:p>
          <a:p>
            <a:pPr>
              <a:defRPr/>
            </a:pPr>
            <a:r>
              <a:rPr lang="en-US" altLang="zh-CN" sz="2800" dirty="0">
                <a:latin typeface="+mn-lt"/>
                <a:ea typeface="黑体"/>
                <a:cs typeface="黑体"/>
              </a:rPr>
              <a:t>            </a:t>
            </a:r>
            <a:r>
              <a:rPr lang="zh-CN" altLang="en-US" sz="2800" dirty="0">
                <a:solidFill>
                  <a:srgbClr val="7030A0"/>
                </a:solidFill>
                <a:latin typeface="+mn-lt"/>
                <a:ea typeface="黑体"/>
                <a:cs typeface="黑体"/>
              </a:rPr>
              <a:t>等效于  </a:t>
            </a:r>
            <a:r>
              <a:rPr lang="en-US" altLang="zh-CN" sz="2800" dirty="0">
                <a:solidFill>
                  <a:srgbClr val="7030A0"/>
                </a:solidFill>
                <a:latin typeface="+mn-lt"/>
                <a:ea typeface="黑体"/>
                <a:cs typeface="黑体"/>
              </a:rPr>
              <a:t>++a; b=a;</a:t>
            </a:r>
          </a:p>
          <a:p>
            <a:pPr>
              <a:defRPr/>
            </a:pPr>
            <a:r>
              <a:rPr lang="en-US" altLang="zh-CN" sz="2800" dirty="0">
                <a:solidFill>
                  <a:srgbClr val="7030A0"/>
                </a:solidFill>
                <a:latin typeface="+mn-lt"/>
                <a:ea typeface="黑体"/>
                <a:cs typeface="黑体"/>
              </a:rPr>
              <a:t>            </a:t>
            </a:r>
            <a:r>
              <a:rPr lang="zh-CN" altLang="en-US" sz="2800" dirty="0">
                <a:solidFill>
                  <a:srgbClr val="7030A0"/>
                </a:solidFill>
                <a:latin typeface="+mn-lt"/>
                <a:ea typeface="黑体"/>
                <a:cs typeface="黑体"/>
              </a:rPr>
              <a:t>故 </a:t>
            </a:r>
            <a:r>
              <a:rPr lang="en-US" altLang="zh-CN" sz="2800" dirty="0">
                <a:solidFill>
                  <a:srgbClr val="7030A0"/>
                </a:solidFill>
                <a:latin typeface="+mn-lt"/>
                <a:ea typeface="黑体"/>
                <a:cs typeface="黑体"/>
              </a:rPr>
              <a:t>a= </a:t>
            </a:r>
            <a:r>
              <a:rPr lang="en-US" altLang="zh-CN" sz="2800" u="sng" dirty="0">
                <a:solidFill>
                  <a:srgbClr val="7030A0"/>
                </a:solidFill>
                <a:latin typeface="+mn-lt"/>
                <a:ea typeface="黑体"/>
                <a:cs typeface="黑体"/>
              </a:rPr>
              <a:t>   </a:t>
            </a:r>
            <a:r>
              <a:rPr lang="en-US" altLang="zh-CN" sz="2800" u="sng" dirty="0">
                <a:solidFill>
                  <a:srgbClr val="FF0000"/>
                </a:solidFill>
                <a:latin typeface="+mn-lt"/>
                <a:ea typeface="黑体"/>
                <a:cs typeface="黑体"/>
              </a:rPr>
              <a:t>3</a:t>
            </a:r>
            <a:r>
              <a:rPr lang="en-US" altLang="zh-CN" sz="2800" u="sng" dirty="0">
                <a:solidFill>
                  <a:srgbClr val="7030A0"/>
                </a:solidFill>
                <a:latin typeface="+mn-lt"/>
                <a:ea typeface="黑体"/>
                <a:cs typeface="黑体"/>
              </a:rPr>
              <a:t>   </a:t>
            </a:r>
            <a:r>
              <a:rPr lang="en-US" altLang="zh-CN" sz="2800" dirty="0">
                <a:solidFill>
                  <a:srgbClr val="7030A0"/>
                </a:solidFill>
                <a:latin typeface="+mn-lt"/>
                <a:ea typeface="黑体"/>
                <a:cs typeface="黑体"/>
              </a:rPr>
              <a:t>,    b= </a:t>
            </a:r>
            <a:r>
              <a:rPr lang="en-US" altLang="zh-CN" sz="2800" u="sng" dirty="0">
                <a:solidFill>
                  <a:srgbClr val="7030A0"/>
                </a:solidFill>
                <a:latin typeface="+mn-lt"/>
                <a:ea typeface="黑体"/>
                <a:cs typeface="黑体"/>
              </a:rPr>
              <a:t>   </a:t>
            </a:r>
            <a:r>
              <a:rPr lang="en-US" altLang="zh-CN" sz="2800" u="sng" dirty="0">
                <a:solidFill>
                  <a:srgbClr val="FF0000"/>
                </a:solidFill>
                <a:latin typeface="+mn-lt"/>
                <a:ea typeface="黑体"/>
                <a:cs typeface="黑体"/>
              </a:rPr>
              <a:t>3</a:t>
            </a:r>
            <a:r>
              <a:rPr lang="en-US" altLang="zh-CN" sz="2800" u="sng" dirty="0">
                <a:solidFill>
                  <a:srgbClr val="7030A0"/>
                </a:solidFill>
                <a:latin typeface="+mn-lt"/>
                <a:ea typeface="黑体"/>
                <a:cs typeface="黑体"/>
              </a:rPr>
              <a:t>   </a:t>
            </a:r>
            <a:r>
              <a:rPr lang="en-US" altLang="zh-CN" sz="2800" dirty="0">
                <a:solidFill>
                  <a:srgbClr val="7030A0"/>
                </a:solidFill>
                <a:latin typeface="+mn-lt"/>
                <a:ea typeface="黑体"/>
                <a:cs typeface="黑体"/>
              </a:rPr>
              <a:t> </a:t>
            </a:r>
            <a:r>
              <a:rPr lang="zh-CN" altLang="en-US" sz="2800" dirty="0">
                <a:solidFill>
                  <a:srgbClr val="7030A0"/>
                </a:solidFill>
                <a:latin typeface="+mn-lt"/>
                <a:ea typeface="黑体"/>
                <a:cs typeface="黑体"/>
              </a:rPr>
              <a:t>。</a:t>
            </a:r>
            <a:endParaRPr lang="en-US" altLang="zh-CN" sz="2800" dirty="0">
              <a:solidFill>
                <a:srgbClr val="7030A0"/>
              </a:solidFill>
              <a:latin typeface="+mn-lt"/>
              <a:ea typeface="黑体"/>
              <a:cs typeface="黑体"/>
            </a:endParaRPr>
          </a:p>
          <a:p>
            <a:pPr>
              <a:defRPr/>
            </a:pPr>
            <a:r>
              <a:rPr lang="en-US" altLang="zh-CN" sz="2800" dirty="0">
                <a:solidFill>
                  <a:srgbClr val="7030A0"/>
                </a:solidFill>
                <a:latin typeface="+mn-lt"/>
                <a:ea typeface="黑体"/>
                <a:cs typeface="黑体"/>
              </a:rPr>
              <a:t>       </a:t>
            </a:r>
            <a:r>
              <a:rPr lang="en-US" altLang="zh-CN" sz="2800" dirty="0">
                <a:latin typeface="+mn-lt"/>
                <a:ea typeface="黑体"/>
                <a:cs typeface="黑体"/>
              </a:rPr>
              <a:t>3) </a:t>
            </a:r>
            <a:r>
              <a:rPr lang="en-US" altLang="zh-CN" sz="2800" dirty="0" err="1">
                <a:latin typeface="+mn-lt"/>
                <a:ea typeface="黑体"/>
                <a:cs typeface="黑体"/>
              </a:rPr>
              <a:t>int</a:t>
            </a:r>
            <a:r>
              <a:rPr lang="en-US" altLang="zh-CN" sz="2800" dirty="0">
                <a:latin typeface="+mn-lt"/>
                <a:ea typeface="黑体"/>
                <a:cs typeface="黑体"/>
              </a:rPr>
              <a:t> a=2, b=1, c; </a:t>
            </a:r>
          </a:p>
          <a:p>
            <a:pPr>
              <a:defRPr/>
            </a:pPr>
            <a:r>
              <a:rPr lang="en-US" altLang="zh-CN" sz="2800" dirty="0">
                <a:latin typeface="+mn-lt"/>
                <a:ea typeface="黑体"/>
                <a:cs typeface="黑体"/>
              </a:rPr>
              <a:t>            c=a++-b--;</a:t>
            </a:r>
          </a:p>
          <a:p>
            <a:pPr>
              <a:defRPr/>
            </a:pPr>
            <a:r>
              <a:rPr lang="en-US" altLang="zh-CN" sz="2800" dirty="0">
                <a:latin typeface="+mn-lt"/>
                <a:ea typeface="黑体"/>
                <a:cs typeface="黑体"/>
              </a:rPr>
              <a:t>           </a:t>
            </a:r>
            <a:r>
              <a:rPr lang="zh-CN" altLang="en-US" sz="2800" dirty="0">
                <a:solidFill>
                  <a:srgbClr val="7030A0"/>
                </a:solidFill>
                <a:latin typeface="+mn-lt"/>
                <a:ea typeface="黑体"/>
                <a:cs typeface="黑体"/>
              </a:rPr>
              <a:t>等效于</a:t>
            </a:r>
            <a:r>
              <a:rPr lang="en-US" altLang="zh-CN" sz="2800" dirty="0">
                <a:solidFill>
                  <a:srgbClr val="7030A0"/>
                </a:solidFill>
                <a:latin typeface="+mn-lt"/>
                <a:ea typeface="黑体"/>
                <a:cs typeface="黑体"/>
              </a:rPr>
              <a:t>c=a-b;</a:t>
            </a:r>
            <a:r>
              <a:rPr lang="zh-CN" altLang="en-US" sz="2800" dirty="0">
                <a:solidFill>
                  <a:srgbClr val="7030A0"/>
                </a:solidFill>
                <a:latin typeface="+mn-lt"/>
                <a:ea typeface="黑体"/>
                <a:cs typeface="黑体"/>
              </a:rPr>
              <a:t>  </a:t>
            </a:r>
            <a:r>
              <a:rPr lang="en-US" altLang="zh-CN" sz="2800" dirty="0">
                <a:solidFill>
                  <a:srgbClr val="7030A0"/>
                </a:solidFill>
                <a:latin typeface="+mn-lt"/>
                <a:ea typeface="黑体"/>
                <a:cs typeface="黑体"/>
              </a:rPr>
              <a:t>a++; b--;</a:t>
            </a:r>
          </a:p>
          <a:p>
            <a:pPr>
              <a:defRPr/>
            </a:pPr>
            <a:r>
              <a:rPr lang="en-US" altLang="zh-CN" sz="2800" dirty="0">
                <a:solidFill>
                  <a:srgbClr val="7030A0"/>
                </a:solidFill>
                <a:latin typeface="+mn-lt"/>
                <a:ea typeface="黑体"/>
                <a:cs typeface="黑体"/>
              </a:rPr>
              <a:t>           </a:t>
            </a:r>
            <a:r>
              <a:rPr lang="zh-CN" altLang="en-US" sz="2800" dirty="0">
                <a:solidFill>
                  <a:srgbClr val="7030A0"/>
                </a:solidFill>
                <a:latin typeface="+mn-lt"/>
                <a:ea typeface="黑体"/>
                <a:cs typeface="黑体"/>
              </a:rPr>
              <a:t>故 </a:t>
            </a:r>
            <a:r>
              <a:rPr lang="en-US" altLang="zh-CN" sz="2800" dirty="0">
                <a:solidFill>
                  <a:srgbClr val="7030A0"/>
                </a:solidFill>
                <a:latin typeface="+mn-lt"/>
                <a:ea typeface="黑体"/>
                <a:cs typeface="黑体"/>
              </a:rPr>
              <a:t>a= </a:t>
            </a:r>
            <a:r>
              <a:rPr lang="en-US" altLang="zh-CN" sz="2800" u="sng" dirty="0">
                <a:solidFill>
                  <a:srgbClr val="7030A0"/>
                </a:solidFill>
                <a:latin typeface="+mn-lt"/>
                <a:ea typeface="黑体"/>
                <a:cs typeface="黑体"/>
              </a:rPr>
              <a:t>   </a:t>
            </a:r>
            <a:r>
              <a:rPr lang="en-US" altLang="zh-CN" sz="2800" u="sng" dirty="0">
                <a:solidFill>
                  <a:srgbClr val="FF0000"/>
                </a:solidFill>
                <a:latin typeface="+mn-lt"/>
                <a:ea typeface="黑体"/>
                <a:cs typeface="黑体"/>
              </a:rPr>
              <a:t>3</a:t>
            </a:r>
            <a:r>
              <a:rPr lang="en-US" altLang="zh-CN" sz="2800" u="sng" dirty="0">
                <a:solidFill>
                  <a:srgbClr val="7030A0"/>
                </a:solidFill>
                <a:latin typeface="+mn-lt"/>
                <a:ea typeface="黑体"/>
                <a:cs typeface="黑体"/>
              </a:rPr>
              <a:t>   </a:t>
            </a:r>
            <a:r>
              <a:rPr lang="en-US" altLang="zh-CN" sz="2800" dirty="0">
                <a:solidFill>
                  <a:srgbClr val="7030A0"/>
                </a:solidFill>
                <a:latin typeface="+mn-lt"/>
                <a:ea typeface="黑体"/>
                <a:cs typeface="黑体"/>
              </a:rPr>
              <a:t>,    b= </a:t>
            </a:r>
            <a:r>
              <a:rPr lang="en-US" altLang="zh-CN" sz="2800" u="sng" dirty="0">
                <a:solidFill>
                  <a:srgbClr val="7030A0"/>
                </a:solidFill>
                <a:latin typeface="+mn-lt"/>
                <a:ea typeface="黑体"/>
                <a:cs typeface="黑体"/>
              </a:rPr>
              <a:t>   </a:t>
            </a:r>
            <a:r>
              <a:rPr lang="en-US" altLang="zh-CN" sz="2800" u="sng" dirty="0">
                <a:solidFill>
                  <a:srgbClr val="FF0000"/>
                </a:solidFill>
                <a:latin typeface="+mn-lt"/>
                <a:ea typeface="黑体"/>
                <a:cs typeface="黑体"/>
              </a:rPr>
              <a:t>0</a:t>
            </a:r>
            <a:r>
              <a:rPr lang="en-US" altLang="zh-CN" sz="2800" u="sng" dirty="0">
                <a:solidFill>
                  <a:srgbClr val="7030A0"/>
                </a:solidFill>
                <a:latin typeface="+mn-lt"/>
                <a:ea typeface="黑体"/>
                <a:cs typeface="黑体"/>
              </a:rPr>
              <a:t>   </a:t>
            </a:r>
            <a:r>
              <a:rPr lang="en-US" altLang="zh-CN" sz="2800" dirty="0">
                <a:solidFill>
                  <a:srgbClr val="7030A0"/>
                </a:solidFill>
                <a:latin typeface="+mn-lt"/>
                <a:ea typeface="黑体"/>
                <a:cs typeface="黑体"/>
              </a:rPr>
              <a:t> , c= </a:t>
            </a:r>
            <a:r>
              <a:rPr lang="en-US" altLang="zh-CN" sz="2800" u="sng" dirty="0">
                <a:solidFill>
                  <a:srgbClr val="7030A0"/>
                </a:solidFill>
                <a:latin typeface="+mn-lt"/>
                <a:ea typeface="黑体"/>
                <a:cs typeface="黑体"/>
              </a:rPr>
              <a:t>   </a:t>
            </a:r>
            <a:r>
              <a:rPr lang="en-US" altLang="zh-CN" sz="2800" u="sng" dirty="0">
                <a:solidFill>
                  <a:srgbClr val="FF0000"/>
                </a:solidFill>
                <a:latin typeface="+mn-lt"/>
                <a:ea typeface="黑体"/>
                <a:cs typeface="黑体"/>
              </a:rPr>
              <a:t>1</a:t>
            </a:r>
            <a:r>
              <a:rPr lang="en-US" altLang="zh-CN" sz="2800" u="sng" dirty="0">
                <a:solidFill>
                  <a:srgbClr val="7030A0"/>
                </a:solidFill>
                <a:latin typeface="+mn-lt"/>
                <a:ea typeface="黑体"/>
                <a:cs typeface="黑体"/>
              </a:rPr>
              <a:t>   </a:t>
            </a:r>
            <a:r>
              <a:rPr lang="zh-CN" altLang="en-US" sz="2800" dirty="0">
                <a:solidFill>
                  <a:srgbClr val="7030A0"/>
                </a:solidFill>
                <a:latin typeface="+mn-lt"/>
                <a:ea typeface="黑体"/>
                <a:cs typeface="黑体"/>
              </a:rPr>
              <a:t>。</a:t>
            </a:r>
            <a:endParaRPr lang="en-US" altLang="zh-CN" sz="2800" dirty="0">
              <a:solidFill>
                <a:srgbClr val="7030A0"/>
              </a:solidFill>
              <a:latin typeface="+mn-lt"/>
              <a:ea typeface="黑体"/>
              <a:cs typeface="黑体"/>
            </a:endParaRPr>
          </a:p>
          <a:p>
            <a:pPr>
              <a:defRPr/>
            </a:pPr>
            <a:endParaRPr lang="en-US" altLang="zh-CN" sz="2800" u="sng" dirty="0">
              <a:solidFill>
                <a:srgbClr val="7030A0"/>
              </a:solidFill>
              <a:latin typeface="+mn-lt"/>
              <a:ea typeface="黑体"/>
              <a:cs typeface="黑体"/>
            </a:endParaRPr>
          </a:p>
        </p:txBody>
      </p:sp>
      <p:sp>
        <p:nvSpPr>
          <p:cNvPr id="6" name="Rectangle 2">
            <a:extLst>
              <a:ext uri="{FF2B5EF4-FFF2-40B4-BE49-F238E27FC236}">
                <a16:creationId xmlns:a16="http://schemas.microsoft.com/office/drawing/2014/main" id="{F77A0E8F-29CC-4EC9-8CCE-949585D9B4DA}"/>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自增与自减运算符运算符</a:t>
            </a:r>
          </a:p>
        </p:txBody>
      </p:sp>
    </p:spTree>
    <p:extLst>
      <p:ext uri="{BB962C8B-B14F-4D97-AF65-F5344CB8AC3E}">
        <p14:creationId xmlns:p14="http://schemas.microsoft.com/office/powerpoint/2010/main" val="1290646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04528" y="958851"/>
            <a:ext cx="8712968" cy="5711820"/>
          </a:xfrm>
          <a:prstGeom prst="rect">
            <a:avLst/>
          </a:prstGeom>
          <a:noFill/>
          <a:ln w="9525">
            <a:noFill/>
            <a:miter lim="800000"/>
            <a:headEnd/>
            <a:tailEnd/>
          </a:ln>
        </p:spPr>
        <p:txBody>
          <a:bodyPr wrap="square">
            <a:spAutoFit/>
          </a:bodyPr>
          <a:lstStyle/>
          <a:p>
            <a:pPr>
              <a:lnSpc>
                <a:spcPts val="3700"/>
              </a:lnSpc>
            </a:pPr>
            <a:r>
              <a:rPr lang="zh-CN" altLang="en-US" sz="2600" b="1" dirty="0">
                <a:solidFill>
                  <a:srgbClr val="CC0000"/>
                </a:solidFill>
                <a:ea typeface="黑体" pitchFamily="49" charset="-122"/>
              </a:rPr>
              <a:t>例</a:t>
            </a:r>
            <a:r>
              <a:rPr lang="zh-CN" altLang="en-US" sz="2600" dirty="0">
                <a:ea typeface="黑体" pitchFamily="49" charset="-122"/>
              </a:rPr>
              <a:t>：</a:t>
            </a:r>
            <a:r>
              <a:rPr lang="en-US" altLang="zh-CN" sz="2600" dirty="0">
                <a:ea typeface="黑体" pitchFamily="49" charset="-122"/>
              </a:rPr>
              <a:t>4) </a:t>
            </a:r>
            <a:r>
              <a:rPr lang="en-US" altLang="zh-CN" sz="2600" dirty="0" err="1">
                <a:ea typeface="黑体" pitchFamily="49" charset="-122"/>
              </a:rPr>
              <a:t>int</a:t>
            </a:r>
            <a:r>
              <a:rPr lang="en-US" altLang="zh-CN" sz="2600" dirty="0">
                <a:ea typeface="黑体" pitchFamily="49" charset="-122"/>
              </a:rPr>
              <a:t> x=5, y=1; </a:t>
            </a:r>
          </a:p>
          <a:p>
            <a:pPr>
              <a:lnSpc>
                <a:spcPts val="3700"/>
              </a:lnSpc>
            </a:pPr>
            <a:r>
              <a:rPr lang="en-US" altLang="zh-CN" sz="2600" dirty="0">
                <a:ea typeface="黑体" pitchFamily="49" charset="-122"/>
              </a:rPr>
              <a:t>             y=--</a:t>
            </a:r>
            <a:r>
              <a:rPr lang="en-US" altLang="zh-CN" sz="2600" dirty="0" err="1">
                <a:ea typeface="黑体" pitchFamily="49" charset="-122"/>
              </a:rPr>
              <a:t>x+y</a:t>
            </a:r>
            <a:r>
              <a:rPr lang="en-US" altLang="zh-CN" sz="2600" dirty="0">
                <a:ea typeface="黑体" pitchFamily="49" charset="-122"/>
              </a:rPr>
              <a:t>++;</a:t>
            </a:r>
          </a:p>
          <a:p>
            <a:pPr>
              <a:lnSpc>
                <a:spcPts val="3700"/>
              </a:lnSpc>
            </a:pPr>
            <a:r>
              <a:rPr lang="en-US" altLang="zh-CN" sz="2600" dirty="0">
                <a:ea typeface="黑体" pitchFamily="49" charset="-122"/>
              </a:rPr>
              <a:t>            </a:t>
            </a:r>
            <a:r>
              <a:rPr lang="zh-CN" altLang="en-US" sz="2600" dirty="0">
                <a:solidFill>
                  <a:srgbClr val="7030A0"/>
                </a:solidFill>
                <a:ea typeface="黑体" pitchFamily="49" charset="-122"/>
              </a:rPr>
              <a:t>等效于</a:t>
            </a:r>
            <a:r>
              <a:rPr lang="en-US" altLang="zh-CN" sz="2600" dirty="0">
                <a:solidFill>
                  <a:srgbClr val="7030A0"/>
                </a:solidFill>
                <a:ea typeface="黑体" pitchFamily="49" charset="-122"/>
              </a:rPr>
              <a:t>--x;</a:t>
            </a:r>
            <a:r>
              <a:rPr lang="zh-CN" altLang="en-US" sz="2600" dirty="0">
                <a:solidFill>
                  <a:srgbClr val="7030A0"/>
                </a:solidFill>
                <a:ea typeface="黑体" pitchFamily="49" charset="-122"/>
              </a:rPr>
              <a:t>  </a:t>
            </a:r>
            <a:r>
              <a:rPr lang="en-US" altLang="zh-CN" sz="2600" dirty="0">
                <a:solidFill>
                  <a:srgbClr val="7030A0"/>
                </a:solidFill>
                <a:ea typeface="黑体" pitchFamily="49" charset="-122"/>
              </a:rPr>
              <a:t>y=</a:t>
            </a:r>
            <a:r>
              <a:rPr lang="en-US" altLang="zh-CN" sz="2600" dirty="0" err="1">
                <a:solidFill>
                  <a:srgbClr val="7030A0"/>
                </a:solidFill>
                <a:ea typeface="黑体" pitchFamily="49" charset="-122"/>
              </a:rPr>
              <a:t>x+y</a:t>
            </a:r>
            <a:r>
              <a:rPr lang="en-US" altLang="zh-CN" sz="2600" dirty="0">
                <a:solidFill>
                  <a:srgbClr val="7030A0"/>
                </a:solidFill>
                <a:ea typeface="黑体" pitchFamily="49" charset="-122"/>
              </a:rPr>
              <a:t>;  y++;</a:t>
            </a:r>
          </a:p>
          <a:p>
            <a:pPr>
              <a:lnSpc>
                <a:spcPts val="3700"/>
              </a:lnSpc>
            </a:pPr>
            <a:r>
              <a:rPr lang="en-US" altLang="zh-CN" sz="2600" dirty="0">
                <a:solidFill>
                  <a:srgbClr val="7030A0"/>
                </a:solidFill>
                <a:ea typeface="黑体" pitchFamily="49" charset="-122"/>
              </a:rPr>
              <a:t>            </a:t>
            </a:r>
            <a:r>
              <a:rPr lang="zh-CN" altLang="en-US" sz="2600" dirty="0">
                <a:solidFill>
                  <a:srgbClr val="7030A0"/>
                </a:solidFill>
                <a:ea typeface="黑体" pitchFamily="49" charset="-122"/>
              </a:rPr>
              <a:t>故 </a:t>
            </a:r>
            <a:r>
              <a:rPr lang="en-US" altLang="zh-CN" sz="2600" dirty="0">
                <a:solidFill>
                  <a:srgbClr val="7030A0"/>
                </a:solidFill>
                <a:ea typeface="黑体" pitchFamily="49" charset="-122"/>
              </a:rPr>
              <a:t>x= </a:t>
            </a:r>
            <a:r>
              <a:rPr lang="en-US" altLang="zh-CN" sz="2600" u="sng" dirty="0">
                <a:solidFill>
                  <a:srgbClr val="7030A0"/>
                </a:solidFill>
                <a:ea typeface="黑体" pitchFamily="49" charset="-122"/>
              </a:rPr>
              <a:t>   </a:t>
            </a:r>
            <a:r>
              <a:rPr lang="en-US" altLang="zh-CN" sz="2600" u="sng" dirty="0">
                <a:solidFill>
                  <a:srgbClr val="FF0000"/>
                </a:solidFill>
                <a:ea typeface="黑体" pitchFamily="49" charset="-122"/>
              </a:rPr>
              <a:t>4</a:t>
            </a:r>
            <a:r>
              <a:rPr lang="en-US" altLang="zh-CN" sz="2600" u="sng" dirty="0">
                <a:solidFill>
                  <a:srgbClr val="7030A0"/>
                </a:solidFill>
                <a:ea typeface="黑体" pitchFamily="49" charset="-122"/>
              </a:rPr>
              <a:t>   </a:t>
            </a:r>
            <a:r>
              <a:rPr lang="en-US" altLang="zh-CN" sz="2600" dirty="0">
                <a:solidFill>
                  <a:srgbClr val="7030A0"/>
                </a:solidFill>
                <a:ea typeface="黑体" pitchFamily="49" charset="-122"/>
              </a:rPr>
              <a:t>,    y= </a:t>
            </a:r>
            <a:r>
              <a:rPr lang="en-US" altLang="zh-CN" sz="2600" u="sng" dirty="0">
                <a:solidFill>
                  <a:srgbClr val="7030A0"/>
                </a:solidFill>
                <a:ea typeface="黑体" pitchFamily="49" charset="-122"/>
              </a:rPr>
              <a:t>   </a:t>
            </a:r>
            <a:r>
              <a:rPr lang="en-US" altLang="zh-CN" sz="2600" u="sng" dirty="0">
                <a:solidFill>
                  <a:srgbClr val="FF0000"/>
                </a:solidFill>
                <a:ea typeface="黑体" pitchFamily="49" charset="-122"/>
              </a:rPr>
              <a:t>6</a:t>
            </a:r>
            <a:r>
              <a:rPr lang="en-US" altLang="zh-CN" sz="2600" u="sng" dirty="0">
                <a:solidFill>
                  <a:srgbClr val="7030A0"/>
                </a:solidFill>
                <a:ea typeface="黑体" pitchFamily="49" charset="-122"/>
              </a:rPr>
              <a:t>   </a:t>
            </a:r>
            <a:r>
              <a:rPr lang="en-US" altLang="zh-CN" sz="2600" dirty="0">
                <a:solidFill>
                  <a:srgbClr val="7030A0"/>
                </a:solidFill>
                <a:ea typeface="黑体" pitchFamily="49" charset="-122"/>
              </a:rPr>
              <a:t> </a:t>
            </a:r>
            <a:r>
              <a:rPr lang="zh-CN" altLang="en-US" sz="2600" dirty="0">
                <a:solidFill>
                  <a:srgbClr val="7030A0"/>
                </a:solidFill>
                <a:ea typeface="黑体" pitchFamily="49" charset="-122"/>
              </a:rPr>
              <a:t>。</a:t>
            </a:r>
            <a:endParaRPr lang="en-US" altLang="zh-CN" sz="2600" dirty="0">
              <a:solidFill>
                <a:srgbClr val="7030A0"/>
              </a:solidFill>
              <a:ea typeface="黑体" pitchFamily="49" charset="-122"/>
            </a:endParaRPr>
          </a:p>
          <a:p>
            <a:pPr>
              <a:lnSpc>
                <a:spcPts val="3700"/>
              </a:lnSpc>
            </a:pPr>
            <a:r>
              <a:rPr lang="en-US" altLang="zh-CN" sz="2600" b="1" dirty="0">
                <a:solidFill>
                  <a:srgbClr val="000099"/>
                </a:solidFill>
                <a:ea typeface="黑体" pitchFamily="49" charset="-122"/>
              </a:rPr>
              <a:t>(3) </a:t>
            </a:r>
            <a:r>
              <a:rPr lang="zh-CN" altLang="en-US" sz="2600" b="1" dirty="0">
                <a:solidFill>
                  <a:srgbClr val="000099"/>
                </a:solidFill>
                <a:ea typeface="黑体" pitchFamily="49" charset="-122"/>
              </a:rPr>
              <a:t>自增自减运算符的结合性</a:t>
            </a:r>
            <a:endParaRPr lang="en-US" altLang="zh-CN" sz="2600" b="1" dirty="0">
              <a:solidFill>
                <a:srgbClr val="000099"/>
              </a:solidFill>
              <a:ea typeface="黑体" pitchFamily="49" charset="-122"/>
            </a:endParaRPr>
          </a:p>
          <a:p>
            <a:pPr>
              <a:lnSpc>
                <a:spcPts val="3700"/>
              </a:lnSpc>
            </a:pPr>
            <a:r>
              <a:rPr lang="en-US" altLang="zh-CN" sz="2600" dirty="0">
                <a:ea typeface="黑体" pitchFamily="49" charset="-122"/>
              </a:rPr>
              <a:t>         ++</a:t>
            </a:r>
            <a:r>
              <a:rPr lang="zh-CN" altLang="en-US" sz="2600" dirty="0">
                <a:ea typeface="黑体" pitchFamily="49" charset="-122"/>
              </a:rPr>
              <a:t>，</a:t>
            </a:r>
            <a:r>
              <a:rPr lang="en-US" altLang="zh-CN" sz="2600" dirty="0">
                <a:ea typeface="黑体" pitchFamily="49" charset="-122"/>
                <a:sym typeface="Symbol" pitchFamily="18" charset="2"/>
              </a:rPr>
              <a:t>--</a:t>
            </a:r>
            <a:r>
              <a:rPr lang="zh-CN" altLang="en-US" sz="2600" dirty="0">
                <a:ea typeface="黑体" pitchFamily="49" charset="-122"/>
              </a:rPr>
              <a:t>总是与它前面的</a:t>
            </a:r>
            <a:r>
              <a:rPr lang="en-US" altLang="zh-CN" sz="2600" dirty="0">
                <a:ea typeface="黑体" pitchFamily="49" charset="-122"/>
              </a:rPr>
              <a:t>L-value</a:t>
            </a:r>
            <a:r>
              <a:rPr lang="zh-CN" altLang="en-US" sz="2600" dirty="0">
                <a:ea typeface="黑体" pitchFamily="49" charset="-122"/>
              </a:rPr>
              <a:t>尽量匹配，即尽量向左结合。</a:t>
            </a:r>
          </a:p>
          <a:p>
            <a:pPr>
              <a:lnSpc>
                <a:spcPts val="3700"/>
              </a:lnSpc>
            </a:pPr>
            <a:r>
              <a:rPr lang="zh-CN" altLang="en-US" sz="2600" b="1" dirty="0">
                <a:solidFill>
                  <a:srgbClr val="CC0000"/>
                </a:solidFill>
                <a:ea typeface="黑体" pitchFamily="49" charset="-122"/>
              </a:rPr>
              <a:t>例如</a:t>
            </a:r>
            <a:r>
              <a:rPr lang="zh-CN" altLang="en-US" sz="2600" dirty="0">
                <a:ea typeface="黑体" pitchFamily="49" charset="-122"/>
              </a:rPr>
              <a:t>：</a:t>
            </a:r>
            <a:r>
              <a:rPr lang="en-US" altLang="zh-CN" sz="2600" dirty="0">
                <a:ea typeface="黑体" pitchFamily="49" charset="-122"/>
              </a:rPr>
              <a:t>c=a+++b; </a:t>
            </a:r>
          </a:p>
          <a:p>
            <a:pPr>
              <a:lnSpc>
                <a:spcPts val="3700"/>
              </a:lnSpc>
            </a:pPr>
            <a:r>
              <a:rPr lang="en-US" altLang="zh-CN" sz="2600" dirty="0">
                <a:ea typeface="黑体" pitchFamily="49" charset="-122"/>
              </a:rPr>
              <a:t>            </a:t>
            </a:r>
            <a:r>
              <a:rPr lang="zh-CN" altLang="en-US" sz="2600" dirty="0">
                <a:ea typeface="黑体" pitchFamily="49" charset="-122"/>
              </a:rPr>
              <a:t>应理解为</a:t>
            </a:r>
            <a:r>
              <a:rPr lang="en-US" altLang="zh-CN" sz="2600" dirty="0">
                <a:ea typeface="黑体" pitchFamily="49" charset="-122"/>
              </a:rPr>
              <a:t>c=</a:t>
            </a:r>
            <a:r>
              <a:rPr lang="en-US" altLang="zh-CN" sz="2600" dirty="0" err="1">
                <a:ea typeface="黑体" pitchFamily="49" charset="-122"/>
              </a:rPr>
              <a:t>a+b</a:t>
            </a:r>
            <a:r>
              <a:rPr lang="en-US" altLang="zh-CN" sz="2600" dirty="0">
                <a:ea typeface="黑体" pitchFamily="49" charset="-122"/>
              </a:rPr>
              <a:t>; a++; </a:t>
            </a:r>
            <a:r>
              <a:rPr lang="zh-CN" altLang="en-US" sz="2600" dirty="0">
                <a:ea typeface="黑体" pitchFamily="49" charset="-122"/>
              </a:rPr>
              <a:t>而不是</a:t>
            </a:r>
            <a:r>
              <a:rPr lang="en-US" altLang="zh-CN" sz="2600" dirty="0">
                <a:ea typeface="黑体" pitchFamily="49" charset="-122"/>
              </a:rPr>
              <a:t>++b; c=</a:t>
            </a:r>
            <a:r>
              <a:rPr lang="en-US" altLang="zh-CN" sz="2600" dirty="0" err="1">
                <a:ea typeface="黑体" pitchFamily="49" charset="-122"/>
              </a:rPr>
              <a:t>a+b</a:t>
            </a:r>
            <a:r>
              <a:rPr lang="en-US" altLang="zh-CN" sz="2600" dirty="0">
                <a:ea typeface="黑体" pitchFamily="49" charset="-122"/>
              </a:rPr>
              <a:t>;</a:t>
            </a:r>
          </a:p>
          <a:p>
            <a:pPr>
              <a:lnSpc>
                <a:spcPts val="3700"/>
              </a:lnSpc>
            </a:pPr>
            <a:endParaRPr lang="en-US" altLang="zh-CN" sz="2600" dirty="0">
              <a:ea typeface="黑体" pitchFamily="49" charset="-122"/>
            </a:endParaRPr>
          </a:p>
          <a:p>
            <a:pPr>
              <a:lnSpc>
                <a:spcPts val="3700"/>
              </a:lnSpc>
            </a:pPr>
            <a:r>
              <a:rPr lang="zh-CN" altLang="en-US" sz="2600" b="1" dirty="0">
                <a:solidFill>
                  <a:srgbClr val="FF0000"/>
                </a:solidFill>
                <a:ea typeface="黑体" pitchFamily="49" charset="-122"/>
              </a:rPr>
              <a:t>使用小括号可以改变自加减运算符的结合性</a:t>
            </a:r>
            <a:r>
              <a:rPr lang="zh-CN" altLang="en-US" sz="2600" dirty="0">
                <a:ea typeface="黑体" pitchFamily="49" charset="-122"/>
              </a:rPr>
              <a:t>。</a:t>
            </a:r>
          </a:p>
          <a:p>
            <a:endParaRPr lang="en-US" altLang="zh-CN" sz="2600" dirty="0">
              <a:ea typeface="黑体" pitchFamily="49" charset="-122"/>
            </a:endParaRPr>
          </a:p>
        </p:txBody>
      </p:sp>
      <p:sp>
        <p:nvSpPr>
          <p:cNvPr id="5" name="Rectangle 2">
            <a:extLst>
              <a:ext uri="{FF2B5EF4-FFF2-40B4-BE49-F238E27FC236}">
                <a16:creationId xmlns:a16="http://schemas.microsoft.com/office/drawing/2014/main" id="{642A37BC-C126-41FF-8D0A-71A8942C4467}"/>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自增与自减运算符运算符</a:t>
            </a:r>
          </a:p>
        </p:txBody>
      </p:sp>
    </p:spTree>
    <p:extLst>
      <p:ext uri="{BB962C8B-B14F-4D97-AF65-F5344CB8AC3E}">
        <p14:creationId xmlns:p14="http://schemas.microsoft.com/office/powerpoint/2010/main" val="41103195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16496" y="958851"/>
            <a:ext cx="8822754" cy="5262563"/>
          </a:xfrm>
          <a:prstGeom prst="rect">
            <a:avLst/>
          </a:prstGeom>
          <a:noFill/>
          <a:ln w="9525">
            <a:noFill/>
            <a:miter lim="800000"/>
            <a:headEnd/>
            <a:tailEnd/>
          </a:ln>
        </p:spPr>
        <p:txBody>
          <a:bodyPr wrap="square">
            <a:spAutoFit/>
          </a:bodyPr>
          <a:lstStyle/>
          <a:p>
            <a:r>
              <a:rPr lang="zh-CN" altLang="en-US" sz="2800" b="1" dirty="0">
                <a:solidFill>
                  <a:srgbClr val="CC0000"/>
                </a:solidFill>
                <a:latin typeface="黑体" panose="02010609060101010101" pitchFamily="49" charset="-122"/>
                <a:ea typeface="黑体" panose="02010609060101010101" pitchFamily="49" charset="-122"/>
              </a:rPr>
              <a:t>例如</a:t>
            </a:r>
            <a:r>
              <a:rPr lang="zh-CN" altLang="en-US" sz="2800" dirty="0">
                <a:ea typeface="楷体" pitchFamily="49" charset="-122"/>
              </a:rPr>
              <a:t>：已知</a:t>
            </a:r>
            <a:r>
              <a:rPr lang="en-US" altLang="zh-CN" sz="2800" dirty="0" err="1">
                <a:ea typeface="楷体" pitchFamily="49" charset="-122"/>
              </a:rPr>
              <a:t>int</a:t>
            </a:r>
            <a:r>
              <a:rPr lang="en-US" altLang="zh-CN" sz="2800" dirty="0">
                <a:ea typeface="楷体" pitchFamily="49" charset="-122"/>
              </a:rPr>
              <a:t> a=1,b=2,c;</a:t>
            </a:r>
            <a:endParaRPr lang="zh-CN" altLang="en-US" sz="2800" dirty="0">
              <a:ea typeface="楷体" pitchFamily="49" charset="-122"/>
            </a:endParaRPr>
          </a:p>
          <a:p>
            <a:r>
              <a:rPr lang="en-US" altLang="zh-CN" sz="2800" dirty="0">
                <a:ea typeface="楷体" pitchFamily="49" charset="-122"/>
              </a:rPr>
              <a:t>             c=a+++b;      </a:t>
            </a:r>
            <a:r>
              <a:rPr lang="en-US" altLang="zh-CN" sz="2800" b="1" dirty="0">
                <a:solidFill>
                  <a:srgbClr val="006600"/>
                </a:solidFill>
                <a:ea typeface="楷体" pitchFamily="49" charset="-122"/>
              </a:rPr>
              <a:t>/*</a:t>
            </a:r>
            <a:r>
              <a:rPr lang="zh-CN" altLang="en-US" sz="2800" b="1" dirty="0">
                <a:solidFill>
                  <a:srgbClr val="006600"/>
                </a:solidFill>
                <a:ea typeface="楷体" pitchFamily="49" charset="-122"/>
              </a:rPr>
              <a:t>则</a:t>
            </a:r>
            <a:r>
              <a:rPr lang="en-US" altLang="zh-CN" sz="2800" b="1" dirty="0">
                <a:solidFill>
                  <a:srgbClr val="006600"/>
                </a:solidFill>
                <a:ea typeface="楷体" pitchFamily="49" charset="-122"/>
              </a:rPr>
              <a:t>a=2, c=3 */</a:t>
            </a:r>
            <a:endParaRPr lang="zh-CN" altLang="en-US" sz="2800" b="1" dirty="0">
              <a:solidFill>
                <a:srgbClr val="006600"/>
              </a:solidFill>
              <a:ea typeface="楷体" pitchFamily="49" charset="-122"/>
            </a:endParaRPr>
          </a:p>
          <a:p>
            <a:r>
              <a:rPr lang="en-US" altLang="zh-CN" sz="2800" dirty="0">
                <a:ea typeface="楷体" pitchFamily="49" charset="-122"/>
              </a:rPr>
              <a:t>             c=(a++)+b;   </a:t>
            </a:r>
            <a:r>
              <a:rPr lang="en-US" altLang="zh-CN" sz="2800" b="1" dirty="0">
                <a:solidFill>
                  <a:srgbClr val="006600"/>
                </a:solidFill>
                <a:ea typeface="楷体" pitchFamily="49" charset="-122"/>
              </a:rPr>
              <a:t>/</a:t>
            </a:r>
            <a:r>
              <a:rPr lang="en-US" altLang="zh-CN" sz="2800" b="1" dirty="0">
                <a:solidFill>
                  <a:srgbClr val="006600"/>
                </a:solidFill>
                <a:ea typeface="楷体" pitchFamily="49" charset="-122"/>
                <a:sym typeface="Symbol" pitchFamily="18" charset="2"/>
              </a:rPr>
              <a:t></a:t>
            </a:r>
            <a:r>
              <a:rPr lang="zh-CN" altLang="en-US" sz="2800" b="1" dirty="0">
                <a:solidFill>
                  <a:srgbClr val="006600"/>
                </a:solidFill>
                <a:ea typeface="楷体" pitchFamily="49" charset="-122"/>
              </a:rPr>
              <a:t>同</a:t>
            </a:r>
            <a:r>
              <a:rPr lang="en-US" altLang="zh-CN" sz="2800" b="1" dirty="0">
                <a:solidFill>
                  <a:srgbClr val="006600"/>
                </a:solidFill>
                <a:ea typeface="楷体" pitchFamily="49" charset="-122"/>
              </a:rPr>
              <a:t> c=a+++b; </a:t>
            </a:r>
            <a:r>
              <a:rPr lang="en-US" altLang="zh-CN" sz="2800" b="1" dirty="0">
                <a:solidFill>
                  <a:srgbClr val="006600"/>
                </a:solidFill>
                <a:ea typeface="楷体" pitchFamily="49" charset="-122"/>
                <a:sym typeface="Symbol" pitchFamily="18" charset="2"/>
              </a:rPr>
              <a:t></a:t>
            </a:r>
            <a:r>
              <a:rPr lang="en-US" altLang="zh-CN" sz="2800" b="1" dirty="0">
                <a:solidFill>
                  <a:srgbClr val="006600"/>
                </a:solidFill>
                <a:ea typeface="楷体" pitchFamily="49" charset="-122"/>
              </a:rPr>
              <a:t>/</a:t>
            </a:r>
            <a:endParaRPr lang="zh-CN" altLang="en-US" sz="2800" b="1" dirty="0">
              <a:solidFill>
                <a:srgbClr val="006600"/>
              </a:solidFill>
              <a:ea typeface="楷体" pitchFamily="49" charset="-122"/>
            </a:endParaRPr>
          </a:p>
          <a:p>
            <a:r>
              <a:rPr lang="en-US" altLang="zh-CN" sz="2800" dirty="0">
                <a:ea typeface="楷体" pitchFamily="49" charset="-122"/>
              </a:rPr>
              <a:t>             c=a+(++b);   </a:t>
            </a:r>
            <a:r>
              <a:rPr lang="en-US" altLang="zh-CN" sz="2800" b="1" dirty="0">
                <a:solidFill>
                  <a:srgbClr val="006600"/>
                </a:solidFill>
                <a:ea typeface="楷体" pitchFamily="49" charset="-122"/>
              </a:rPr>
              <a:t>/*</a:t>
            </a:r>
            <a:r>
              <a:rPr lang="zh-CN" altLang="en-US" sz="2800" b="1" dirty="0">
                <a:solidFill>
                  <a:srgbClr val="006600"/>
                </a:solidFill>
                <a:ea typeface="楷体" pitchFamily="49" charset="-122"/>
              </a:rPr>
              <a:t>则</a:t>
            </a:r>
            <a:r>
              <a:rPr lang="en-US" altLang="zh-CN" sz="2800" b="1" dirty="0">
                <a:solidFill>
                  <a:srgbClr val="006600"/>
                </a:solidFill>
                <a:ea typeface="楷体" pitchFamily="49" charset="-122"/>
              </a:rPr>
              <a:t>b=3,c=4</a:t>
            </a:r>
            <a:r>
              <a:rPr lang="en-US" altLang="zh-CN" sz="2800" b="1" dirty="0">
                <a:solidFill>
                  <a:srgbClr val="006600"/>
                </a:solidFill>
                <a:ea typeface="楷体" pitchFamily="49" charset="-122"/>
                <a:sym typeface="Symbol" pitchFamily="18" charset="2"/>
              </a:rPr>
              <a:t></a:t>
            </a:r>
            <a:r>
              <a:rPr lang="en-US" altLang="zh-CN" sz="2800" b="1" dirty="0">
                <a:solidFill>
                  <a:srgbClr val="006600"/>
                </a:solidFill>
                <a:ea typeface="楷体" pitchFamily="49" charset="-122"/>
              </a:rPr>
              <a:t>/</a:t>
            </a:r>
            <a:endParaRPr lang="zh-CN" altLang="en-US" sz="2800" b="1" dirty="0">
              <a:solidFill>
                <a:srgbClr val="006600"/>
              </a:solidFill>
              <a:ea typeface="楷体" pitchFamily="49" charset="-122"/>
            </a:endParaRPr>
          </a:p>
          <a:p>
            <a:r>
              <a:rPr lang="en-US" altLang="zh-CN" sz="2800" dirty="0">
                <a:ea typeface="楷体" pitchFamily="49" charset="-122"/>
              </a:rPr>
              <a:t>             c=++</a:t>
            </a:r>
            <a:r>
              <a:rPr lang="en-US" altLang="zh-CN" sz="2800" dirty="0" err="1">
                <a:ea typeface="楷体" pitchFamily="49" charset="-122"/>
              </a:rPr>
              <a:t>a+b</a:t>
            </a:r>
            <a:r>
              <a:rPr lang="en-US" altLang="zh-CN" sz="2800" dirty="0">
                <a:ea typeface="楷体" pitchFamily="49" charset="-122"/>
              </a:rPr>
              <a:t>;      </a:t>
            </a:r>
            <a:r>
              <a:rPr lang="en-US" altLang="zh-CN" sz="2800" b="1" dirty="0">
                <a:solidFill>
                  <a:srgbClr val="006600"/>
                </a:solidFill>
                <a:ea typeface="楷体" pitchFamily="49" charset="-122"/>
              </a:rPr>
              <a:t>/*</a:t>
            </a:r>
            <a:r>
              <a:rPr lang="zh-CN" altLang="en-US" sz="2800" b="1" dirty="0">
                <a:solidFill>
                  <a:srgbClr val="006600"/>
                </a:solidFill>
                <a:ea typeface="楷体" pitchFamily="49" charset="-122"/>
              </a:rPr>
              <a:t>则</a:t>
            </a:r>
            <a:r>
              <a:rPr lang="en-US" altLang="zh-CN" sz="2800" b="1" dirty="0">
                <a:solidFill>
                  <a:srgbClr val="006600"/>
                </a:solidFill>
                <a:ea typeface="楷体" pitchFamily="49" charset="-122"/>
              </a:rPr>
              <a:t>a=2,c=4*/</a:t>
            </a:r>
            <a:endParaRPr lang="zh-CN" altLang="en-US" sz="2800" b="1" dirty="0">
              <a:solidFill>
                <a:srgbClr val="006600"/>
              </a:solidFill>
              <a:ea typeface="楷体" pitchFamily="49" charset="-122"/>
            </a:endParaRPr>
          </a:p>
          <a:p>
            <a:r>
              <a:rPr lang="en-US" altLang="zh-CN" sz="2800" dirty="0">
                <a:ea typeface="楷体" pitchFamily="49" charset="-122"/>
              </a:rPr>
              <a:t>             c=(++a)+b;   </a:t>
            </a:r>
            <a:r>
              <a:rPr lang="en-US" altLang="zh-CN" sz="2800" b="1" dirty="0">
                <a:solidFill>
                  <a:srgbClr val="006600"/>
                </a:solidFill>
                <a:ea typeface="楷体" pitchFamily="49" charset="-122"/>
              </a:rPr>
              <a:t>/</a:t>
            </a:r>
            <a:r>
              <a:rPr lang="en-US" altLang="zh-CN" sz="2800" b="1" dirty="0">
                <a:solidFill>
                  <a:srgbClr val="006600"/>
                </a:solidFill>
                <a:ea typeface="楷体" pitchFamily="49" charset="-122"/>
                <a:sym typeface="Symbol" pitchFamily="18" charset="2"/>
              </a:rPr>
              <a:t></a:t>
            </a:r>
            <a:r>
              <a:rPr lang="zh-CN" altLang="en-US" sz="2800" b="1" dirty="0">
                <a:solidFill>
                  <a:srgbClr val="006600"/>
                </a:solidFill>
                <a:ea typeface="楷体" pitchFamily="49" charset="-122"/>
              </a:rPr>
              <a:t>同</a:t>
            </a:r>
            <a:r>
              <a:rPr lang="en-US" altLang="zh-CN" sz="2800" b="1" dirty="0">
                <a:solidFill>
                  <a:srgbClr val="006600"/>
                </a:solidFill>
                <a:ea typeface="楷体" pitchFamily="49" charset="-122"/>
              </a:rPr>
              <a:t> c=++</a:t>
            </a:r>
            <a:r>
              <a:rPr lang="en-US" altLang="zh-CN" sz="2800" b="1" dirty="0" err="1">
                <a:solidFill>
                  <a:srgbClr val="006600"/>
                </a:solidFill>
                <a:ea typeface="楷体" pitchFamily="49" charset="-122"/>
              </a:rPr>
              <a:t>a+b</a:t>
            </a:r>
            <a:r>
              <a:rPr lang="en-US" altLang="zh-CN" sz="2800" b="1" dirty="0">
                <a:solidFill>
                  <a:srgbClr val="006600"/>
                </a:solidFill>
                <a:ea typeface="楷体" pitchFamily="49" charset="-122"/>
              </a:rPr>
              <a:t>; </a:t>
            </a:r>
            <a:r>
              <a:rPr lang="en-US" altLang="zh-CN" sz="2800" b="1" dirty="0">
                <a:solidFill>
                  <a:srgbClr val="006600"/>
                </a:solidFill>
                <a:ea typeface="楷体" pitchFamily="49" charset="-122"/>
                <a:sym typeface="Symbol" pitchFamily="18" charset="2"/>
              </a:rPr>
              <a:t></a:t>
            </a:r>
            <a:r>
              <a:rPr lang="en-US" altLang="zh-CN" sz="2800" b="1" dirty="0">
                <a:solidFill>
                  <a:srgbClr val="006600"/>
                </a:solidFill>
                <a:ea typeface="楷体" pitchFamily="49" charset="-122"/>
              </a:rPr>
              <a:t>/</a:t>
            </a:r>
          </a:p>
          <a:p>
            <a:r>
              <a:rPr lang="zh-CN" altLang="en-US" sz="2800" b="1" dirty="0">
                <a:solidFill>
                  <a:srgbClr val="CC0000"/>
                </a:solidFill>
                <a:latin typeface="黑体" panose="02010609060101010101" pitchFamily="49" charset="-122"/>
                <a:ea typeface="黑体" panose="02010609060101010101" pitchFamily="49" charset="-122"/>
              </a:rPr>
              <a:t>特殊情况</a:t>
            </a:r>
            <a:r>
              <a:rPr lang="zh-CN" altLang="en-US" sz="2800" b="1" dirty="0">
                <a:solidFill>
                  <a:srgbClr val="006600"/>
                </a:solidFill>
                <a:latin typeface="黑体" panose="02010609060101010101" pitchFamily="49" charset="-122"/>
                <a:ea typeface="黑体" panose="02010609060101010101" pitchFamily="49" charset="-122"/>
              </a:rPr>
              <a:t>：</a:t>
            </a:r>
            <a:endParaRPr lang="en-US" altLang="zh-CN" sz="2800" b="1" dirty="0">
              <a:solidFill>
                <a:srgbClr val="006600"/>
              </a:solidFill>
              <a:latin typeface="黑体" panose="02010609060101010101" pitchFamily="49" charset="-122"/>
              <a:ea typeface="黑体" panose="02010609060101010101" pitchFamily="49" charset="-122"/>
            </a:endParaRPr>
          </a:p>
          <a:p>
            <a:r>
              <a:rPr lang="en-US" altLang="zh-CN" sz="2800" dirty="0" err="1">
                <a:ea typeface="楷体" pitchFamily="49" charset="-122"/>
              </a:rPr>
              <a:t>int</a:t>
            </a:r>
            <a:r>
              <a:rPr lang="en-US" altLang="zh-CN" sz="2800" dirty="0">
                <a:ea typeface="楷体" pitchFamily="49" charset="-122"/>
              </a:rPr>
              <a:t> k=3;</a:t>
            </a:r>
          </a:p>
          <a:p>
            <a:r>
              <a:rPr lang="en-US" altLang="zh-CN" sz="2800" dirty="0">
                <a:ea typeface="楷体" pitchFamily="49" charset="-122"/>
              </a:rPr>
              <a:t>1)  (k++)+(k++)+(k++)      </a:t>
            </a:r>
            <a:r>
              <a:rPr lang="en-US" altLang="zh-CN" sz="2800" b="1" dirty="0">
                <a:solidFill>
                  <a:srgbClr val="006600"/>
                </a:solidFill>
                <a:ea typeface="楷体" pitchFamily="49" charset="-122"/>
              </a:rPr>
              <a:t>/* </a:t>
            </a:r>
            <a:r>
              <a:rPr lang="zh-CN" altLang="en-US" sz="2800" b="1" dirty="0">
                <a:solidFill>
                  <a:srgbClr val="006600"/>
                </a:solidFill>
                <a:ea typeface="楷体" pitchFamily="49" charset="-122"/>
              </a:rPr>
              <a:t>则</a:t>
            </a:r>
            <a:r>
              <a:rPr lang="en-US" altLang="zh-CN" sz="2800" b="1" dirty="0">
                <a:solidFill>
                  <a:srgbClr val="006600"/>
                </a:solidFill>
                <a:ea typeface="楷体" pitchFamily="49" charset="-122"/>
              </a:rPr>
              <a:t>k=6,  </a:t>
            </a:r>
            <a:r>
              <a:rPr lang="zh-CN" altLang="en-US" sz="2800" b="1" dirty="0">
                <a:solidFill>
                  <a:srgbClr val="006600"/>
                </a:solidFill>
                <a:ea typeface="楷体" pitchFamily="49" charset="-122"/>
              </a:rPr>
              <a:t>表达式</a:t>
            </a:r>
            <a:r>
              <a:rPr lang="en-US" altLang="zh-CN" sz="2800" b="1" dirty="0">
                <a:solidFill>
                  <a:srgbClr val="006600"/>
                </a:solidFill>
                <a:ea typeface="楷体" pitchFamily="49" charset="-122"/>
              </a:rPr>
              <a:t>=9 */</a:t>
            </a:r>
          </a:p>
          <a:p>
            <a:pPr>
              <a:buFontTx/>
              <a:buAutoNum type="arabicParenR" startAt="2"/>
            </a:pPr>
            <a:r>
              <a:rPr lang="en-US" altLang="zh-CN" sz="2800" dirty="0">
                <a:ea typeface="楷体" pitchFamily="49" charset="-122"/>
              </a:rPr>
              <a:t>(++k)+(++k)+(++k)      </a:t>
            </a:r>
          </a:p>
          <a:p>
            <a:r>
              <a:rPr lang="en-US" altLang="zh-CN" sz="2800" b="1" dirty="0">
                <a:solidFill>
                  <a:srgbClr val="006600"/>
                </a:solidFill>
                <a:ea typeface="楷体" pitchFamily="49" charset="-122"/>
              </a:rPr>
              <a:t>      /* TC2.0: </a:t>
            </a:r>
            <a:r>
              <a:rPr lang="zh-CN" altLang="en-US" sz="2800" b="1" dirty="0">
                <a:solidFill>
                  <a:srgbClr val="006600"/>
                </a:solidFill>
                <a:ea typeface="楷体" pitchFamily="49" charset="-122"/>
              </a:rPr>
              <a:t> </a:t>
            </a:r>
            <a:r>
              <a:rPr lang="en-US" altLang="zh-CN" sz="2800" b="1" dirty="0">
                <a:solidFill>
                  <a:srgbClr val="006600"/>
                </a:solidFill>
                <a:ea typeface="楷体" pitchFamily="49" charset="-122"/>
              </a:rPr>
              <a:t>k=6,  </a:t>
            </a:r>
            <a:r>
              <a:rPr lang="zh-CN" altLang="en-US" sz="2800" b="1" dirty="0">
                <a:solidFill>
                  <a:srgbClr val="006600"/>
                </a:solidFill>
                <a:ea typeface="楷体" pitchFamily="49" charset="-122"/>
              </a:rPr>
              <a:t>表达式</a:t>
            </a:r>
            <a:r>
              <a:rPr lang="en-US" altLang="zh-CN" sz="2800" b="1" dirty="0">
                <a:solidFill>
                  <a:srgbClr val="006600"/>
                </a:solidFill>
                <a:ea typeface="楷体" pitchFamily="49" charset="-122"/>
              </a:rPr>
              <a:t>=4+5+6=15 */</a:t>
            </a:r>
          </a:p>
          <a:p>
            <a:r>
              <a:rPr lang="en-US" altLang="zh-CN" sz="2800" b="1" dirty="0">
                <a:solidFill>
                  <a:srgbClr val="006600"/>
                </a:solidFill>
                <a:ea typeface="楷体" pitchFamily="49" charset="-122"/>
              </a:rPr>
              <a:t>      /* VC++6.0: k=6, </a:t>
            </a:r>
            <a:r>
              <a:rPr lang="zh-CN" altLang="en-US" sz="2800" b="1" dirty="0">
                <a:solidFill>
                  <a:srgbClr val="006600"/>
                </a:solidFill>
                <a:ea typeface="楷体" pitchFamily="49" charset="-122"/>
              </a:rPr>
              <a:t>表达式</a:t>
            </a:r>
            <a:r>
              <a:rPr lang="en-US" altLang="zh-CN" sz="2800" b="1" dirty="0">
                <a:solidFill>
                  <a:srgbClr val="006600"/>
                </a:solidFill>
                <a:ea typeface="楷体" pitchFamily="49" charset="-122"/>
              </a:rPr>
              <a:t>=5+5+6=16 */</a:t>
            </a:r>
          </a:p>
        </p:txBody>
      </p:sp>
      <p:sp>
        <p:nvSpPr>
          <p:cNvPr id="5" name="Rectangle 2">
            <a:extLst>
              <a:ext uri="{FF2B5EF4-FFF2-40B4-BE49-F238E27FC236}">
                <a16:creationId xmlns:a16="http://schemas.microsoft.com/office/drawing/2014/main" id="{3DDA6F5E-5A7E-4259-AED7-4A1959110158}"/>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自增与自减运算符运算符</a:t>
            </a:r>
          </a:p>
        </p:txBody>
      </p:sp>
    </p:spTree>
    <p:extLst>
      <p:ext uri="{BB962C8B-B14F-4D97-AF65-F5344CB8AC3E}">
        <p14:creationId xmlns:p14="http://schemas.microsoft.com/office/powerpoint/2010/main" val="96767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a:extLst>
              <a:ext uri="{FF2B5EF4-FFF2-40B4-BE49-F238E27FC236}">
                <a16:creationId xmlns:a16="http://schemas.microsoft.com/office/drawing/2014/main" id="{3B5597E6-41F0-41E6-AC46-1AD0F0E5932F}"/>
              </a:ext>
            </a:extLst>
          </p:cNvPr>
          <p:cNvSpPr>
            <a:spLocks noGrp="1"/>
          </p:cNvSpPr>
          <p:nvPr>
            <p:ph type="ftr" sz="quarter" idx="10"/>
          </p:nvPr>
        </p:nvSpPr>
        <p:spPr/>
        <p:txBody>
          <a:bodyPr/>
          <a:lstStyle/>
          <a:p>
            <a:fld id="{A0FA2B5B-BF71-4463-A15F-C08E81B99837}" type="slidenum">
              <a:rPr lang="en-US" altLang="ko-KR"/>
              <a:pPr/>
              <a:t>8</a:t>
            </a:fld>
            <a:endParaRPr lang="en-US" altLang="ko-KR"/>
          </a:p>
        </p:txBody>
      </p:sp>
      <p:sp>
        <p:nvSpPr>
          <p:cNvPr id="407554" name="Rectangle 2">
            <a:extLst>
              <a:ext uri="{FF2B5EF4-FFF2-40B4-BE49-F238E27FC236}">
                <a16:creationId xmlns:a16="http://schemas.microsoft.com/office/drawing/2014/main" id="{0D9EF06A-06FA-4802-86FA-18C0F508D162}"/>
              </a:ext>
            </a:extLst>
          </p:cNvPr>
          <p:cNvSpPr>
            <a:spLocks noGrp="1" noChangeArrowheads="1"/>
          </p:cNvSpPr>
          <p:nvPr>
            <p:ph type="title"/>
          </p:nvPr>
        </p:nvSpPr>
        <p:spPr>
          <a:xfrm>
            <a:off x="166688" y="67918"/>
            <a:ext cx="8420100" cy="814662"/>
          </a:xfrm>
        </p:spPr>
        <p:txBody>
          <a:bodyPr/>
          <a:lstStyle/>
          <a:p>
            <a:r>
              <a:rPr lang="zh-CN" altLang="en-US" dirty="0"/>
              <a:t>定义变量 </a:t>
            </a:r>
          </a:p>
        </p:txBody>
      </p:sp>
      <p:pic>
        <p:nvPicPr>
          <p:cNvPr id="407556" name="Picture 4">
            <a:extLst>
              <a:ext uri="{FF2B5EF4-FFF2-40B4-BE49-F238E27FC236}">
                <a16:creationId xmlns:a16="http://schemas.microsoft.com/office/drawing/2014/main" id="{EF3D1760-4E01-4998-9E8C-0485621E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83" y="4120951"/>
            <a:ext cx="29114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7558" name="Rectangle 6">
            <a:extLst>
              <a:ext uri="{FF2B5EF4-FFF2-40B4-BE49-F238E27FC236}">
                <a16:creationId xmlns:a16="http://schemas.microsoft.com/office/drawing/2014/main" id="{A3A655D8-3964-484C-B3CD-CBF9660530BD}"/>
              </a:ext>
            </a:extLst>
          </p:cNvPr>
          <p:cNvSpPr>
            <a:spLocks noChangeArrowheads="1"/>
          </p:cNvSpPr>
          <p:nvPr/>
        </p:nvSpPr>
        <p:spPr bwMode="auto">
          <a:xfrm>
            <a:off x="272480" y="986337"/>
            <a:ext cx="9034784" cy="3030857"/>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lnSpc>
                <a:spcPts val="3200"/>
              </a:lnSpc>
            </a:pPr>
            <a:r>
              <a:rPr lang="en-US" altLang="zh-CN" dirty="0">
                <a:latin typeface="Adobe 黑体 Std R" panose="020B0400000000000000" pitchFamily="34" charset="-122"/>
                <a:ea typeface="Adobe 黑体 Std R" panose="020B0400000000000000" pitchFamily="34" charset="-122"/>
              </a:rPr>
              <a:t>【</a:t>
            </a:r>
            <a:r>
              <a:rPr lang="zh-CN" altLang="en-US" dirty="0">
                <a:latin typeface="Adobe 黑体 Std R" panose="020B0400000000000000" pitchFamily="34" charset="-122"/>
                <a:ea typeface="Adobe 黑体 Std R" panose="020B0400000000000000" pitchFamily="34" charset="-122"/>
              </a:rPr>
              <a:t>例</a:t>
            </a:r>
            <a:r>
              <a:rPr lang="en-US" altLang="zh-CN" dirty="0">
                <a:latin typeface="Adobe 黑体 Std R" panose="020B0400000000000000" pitchFamily="34" charset="-122"/>
                <a:ea typeface="Adobe 黑体 Std R" panose="020B0400000000000000" pitchFamily="34" charset="-122"/>
              </a:rPr>
              <a:t>3. 1】</a:t>
            </a:r>
            <a:r>
              <a:rPr lang="zh-CN" altLang="en-US" dirty="0">
                <a:latin typeface="Adobe 黑体 Std R" panose="020B0400000000000000" pitchFamily="34" charset="-122"/>
                <a:ea typeface="Adobe 黑体 Std R" panose="020B0400000000000000" pitchFamily="34" charset="-122"/>
              </a:rPr>
              <a:t>定义变量。</a:t>
            </a:r>
          </a:p>
          <a:p>
            <a:pPr>
              <a:lnSpc>
                <a:spcPts val="3200"/>
              </a:lnSpc>
            </a:pPr>
            <a:r>
              <a:rPr lang="en-US" altLang="zh-CN" dirty="0">
                <a:latin typeface="Adobe 黑体 Std R" panose="020B0400000000000000" pitchFamily="34" charset="-122"/>
                <a:ea typeface="Adobe 黑体 Std R" panose="020B0400000000000000" pitchFamily="34" charset="-122"/>
              </a:rPr>
              <a:t>void main()</a:t>
            </a:r>
          </a:p>
          <a:p>
            <a:pPr>
              <a:lnSpc>
                <a:spcPts val="3200"/>
              </a:lnSpc>
            </a:pPr>
            <a:r>
              <a:rPr lang="en-US" altLang="zh-CN" dirty="0">
                <a:latin typeface="Adobe 黑体 Std R" panose="020B0400000000000000" pitchFamily="34" charset="-122"/>
                <a:ea typeface="Adobe 黑体 Std R" panose="020B0400000000000000" pitchFamily="34" charset="-122"/>
              </a:rPr>
              <a:t>{	</a:t>
            </a:r>
            <a:r>
              <a:rPr lang="en-US" altLang="zh-CN" dirty="0" err="1">
                <a:latin typeface="Adobe 黑体 Std R" panose="020B0400000000000000" pitchFamily="34" charset="-122"/>
                <a:ea typeface="Adobe 黑体 Std R" panose="020B0400000000000000" pitchFamily="34" charset="-122"/>
              </a:rPr>
              <a:t>int</a:t>
            </a:r>
            <a:r>
              <a:rPr lang="en-US" altLang="zh-CN" dirty="0">
                <a:latin typeface="Adobe 黑体 Std R" panose="020B0400000000000000" pitchFamily="34" charset="-122"/>
                <a:ea typeface="Adobe 黑体 Std R" panose="020B0400000000000000" pitchFamily="34" charset="-122"/>
              </a:rPr>
              <a:t> </a:t>
            </a:r>
            <a:r>
              <a:rPr lang="en-US" altLang="zh-CN" dirty="0" err="1">
                <a:latin typeface="Adobe 黑体 Std R" panose="020B0400000000000000" pitchFamily="34" charset="-122"/>
                <a:ea typeface="Adobe 黑体 Std R" panose="020B0400000000000000" pitchFamily="34" charset="-122"/>
              </a:rPr>
              <a:t>a,b</a:t>
            </a:r>
            <a:r>
              <a:rPr lang="en-US" altLang="zh-CN" dirty="0">
                <a:latin typeface="Adobe 黑体 Std R" panose="020B0400000000000000" pitchFamily="34" charset="-122"/>
                <a:ea typeface="Adobe 黑体 Std R" panose="020B0400000000000000" pitchFamily="34" charset="-122"/>
              </a:rPr>
              <a:t>;                     //</a:t>
            </a:r>
            <a:r>
              <a:rPr lang="zh-CN" altLang="en-US" dirty="0">
                <a:latin typeface="Adobe 黑体 Std R" panose="020B0400000000000000" pitchFamily="34" charset="-122"/>
                <a:ea typeface="Adobe 黑体 Std R" panose="020B0400000000000000" pitchFamily="34" charset="-122"/>
              </a:rPr>
              <a:t>定义两个整型变量</a:t>
            </a:r>
            <a:r>
              <a:rPr lang="en-US" altLang="zh-CN" dirty="0" err="1">
                <a:latin typeface="Adobe 黑体 Std R" panose="020B0400000000000000" pitchFamily="34" charset="-122"/>
                <a:ea typeface="Adobe 黑体 Std R" panose="020B0400000000000000" pitchFamily="34" charset="-122"/>
              </a:rPr>
              <a:t>a,b</a:t>
            </a:r>
            <a:endParaRPr lang="en-US" altLang="zh-CN" dirty="0">
              <a:latin typeface="Adobe 黑体 Std R" panose="020B0400000000000000" pitchFamily="34" charset="-122"/>
              <a:ea typeface="Adobe 黑体 Std R" panose="020B0400000000000000" pitchFamily="34" charset="-122"/>
            </a:endParaRPr>
          </a:p>
          <a:p>
            <a:pPr>
              <a:lnSpc>
                <a:spcPts val="3200"/>
              </a:lnSpc>
            </a:pPr>
            <a:r>
              <a:rPr lang="en-US" altLang="zh-CN" dirty="0">
                <a:latin typeface="Adobe 黑体 Std R" panose="020B0400000000000000" pitchFamily="34" charset="-122"/>
                <a:ea typeface="Adobe 黑体 Std R" panose="020B0400000000000000" pitchFamily="34" charset="-122"/>
              </a:rPr>
              <a:t>	float f1,f2;              //</a:t>
            </a:r>
            <a:r>
              <a:rPr lang="zh-CN" altLang="en-US" dirty="0">
                <a:latin typeface="Adobe 黑体 Std R" panose="020B0400000000000000" pitchFamily="34" charset="-122"/>
                <a:ea typeface="Adobe 黑体 Std R" panose="020B0400000000000000" pitchFamily="34" charset="-122"/>
              </a:rPr>
              <a:t>定义两个单精度浮点型变量</a:t>
            </a:r>
            <a:r>
              <a:rPr lang="en-US" altLang="zh-CN" dirty="0">
                <a:latin typeface="Adobe 黑体 Std R" panose="020B0400000000000000" pitchFamily="34" charset="-122"/>
                <a:ea typeface="Adobe 黑体 Std R" panose="020B0400000000000000" pitchFamily="34" charset="-122"/>
              </a:rPr>
              <a:t>f1,f2</a:t>
            </a:r>
          </a:p>
          <a:p>
            <a:pPr>
              <a:lnSpc>
                <a:spcPts val="3200"/>
              </a:lnSpc>
            </a:pPr>
            <a:r>
              <a:rPr lang="en-US" altLang="zh-CN" dirty="0">
                <a:latin typeface="Adobe 黑体 Std R" panose="020B0400000000000000" pitchFamily="34" charset="-122"/>
                <a:ea typeface="Adobe 黑体 Std R" panose="020B0400000000000000" pitchFamily="34" charset="-122"/>
              </a:rPr>
              <a:t>	double d1,d2;      //</a:t>
            </a:r>
            <a:r>
              <a:rPr lang="zh-CN" altLang="en-US" dirty="0">
                <a:latin typeface="Adobe 黑体 Std R" panose="020B0400000000000000" pitchFamily="34" charset="-122"/>
                <a:ea typeface="Adobe 黑体 Std R" panose="020B0400000000000000" pitchFamily="34" charset="-122"/>
              </a:rPr>
              <a:t>定义两个双精度浮点型变量</a:t>
            </a:r>
            <a:r>
              <a:rPr lang="en-US" altLang="zh-CN" dirty="0">
                <a:latin typeface="Adobe 黑体 Std R" panose="020B0400000000000000" pitchFamily="34" charset="-122"/>
                <a:ea typeface="Adobe 黑体 Std R" panose="020B0400000000000000" pitchFamily="34" charset="-122"/>
              </a:rPr>
              <a:t>d1,d2</a:t>
            </a:r>
          </a:p>
          <a:p>
            <a:pPr>
              <a:lnSpc>
                <a:spcPts val="3200"/>
              </a:lnSpc>
            </a:pPr>
            <a:r>
              <a:rPr lang="en-US" altLang="zh-CN" dirty="0">
                <a:latin typeface="Adobe 黑体 Std R" panose="020B0400000000000000" pitchFamily="34" charset="-122"/>
                <a:ea typeface="Adobe 黑体 Std R" panose="020B0400000000000000" pitchFamily="34" charset="-122"/>
              </a:rPr>
              <a:t>	char c1,c2;             //</a:t>
            </a:r>
            <a:r>
              <a:rPr lang="zh-CN" altLang="en-US" dirty="0">
                <a:latin typeface="Adobe 黑体 Std R" panose="020B0400000000000000" pitchFamily="34" charset="-122"/>
                <a:ea typeface="Adobe 黑体 Std R" panose="020B0400000000000000" pitchFamily="34" charset="-122"/>
              </a:rPr>
              <a:t>定义两个字符型变量</a:t>
            </a:r>
            <a:r>
              <a:rPr lang="en-US" altLang="zh-CN" dirty="0">
                <a:latin typeface="Adobe 黑体 Std R" panose="020B0400000000000000" pitchFamily="34" charset="-122"/>
                <a:ea typeface="Adobe 黑体 Std R" panose="020B0400000000000000" pitchFamily="34" charset="-122"/>
              </a:rPr>
              <a:t>c1,c2</a:t>
            </a:r>
          </a:p>
          <a:p>
            <a:pPr>
              <a:lnSpc>
                <a:spcPts val="3200"/>
              </a:lnSpc>
            </a:pPr>
            <a:r>
              <a:rPr lang="en-US" altLang="zh-CN" dirty="0">
                <a:latin typeface="Adobe 黑体 Std R" panose="020B0400000000000000" pitchFamily="34" charset="-122"/>
                <a:ea typeface="Adobe 黑体 Std R" panose="020B0400000000000000" pitchFamily="34" charset="-122"/>
              </a:rPr>
              <a:t>}</a:t>
            </a:r>
          </a:p>
        </p:txBody>
      </p:sp>
      <p:sp>
        <p:nvSpPr>
          <p:cNvPr id="407559" name="Rectangle 7">
            <a:extLst>
              <a:ext uri="{FF2B5EF4-FFF2-40B4-BE49-F238E27FC236}">
                <a16:creationId xmlns:a16="http://schemas.microsoft.com/office/drawing/2014/main" id="{9A58869C-D505-4BD0-9568-8D31EAC77691}"/>
              </a:ext>
            </a:extLst>
          </p:cNvPr>
          <p:cNvSpPr>
            <a:spLocks noChangeArrowheads="1"/>
          </p:cNvSpPr>
          <p:nvPr/>
        </p:nvSpPr>
        <p:spPr bwMode="auto">
          <a:xfrm>
            <a:off x="3330600" y="5203447"/>
            <a:ext cx="59766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solidFill>
                  <a:srgbClr val="FF0000"/>
                </a:solidFill>
                <a:latin typeface="Adobe 黑体 Std R" panose="020B0400000000000000" pitchFamily="34" charset="-122"/>
                <a:ea typeface="Adobe 黑体 Std R" panose="020B0400000000000000" pitchFamily="34" charset="-122"/>
              </a:rPr>
              <a:t>按快捷键</a:t>
            </a:r>
            <a:r>
              <a:rPr lang="en-US" altLang="zh-CN" dirty="0">
                <a:solidFill>
                  <a:srgbClr val="FF0000"/>
                </a:solidFill>
                <a:latin typeface="Adobe 黑体 Std R" panose="020B0400000000000000" pitchFamily="34" charset="-122"/>
                <a:ea typeface="Adobe 黑体 Std R" panose="020B0400000000000000" pitchFamily="34" charset="-122"/>
              </a:rPr>
              <a:t>F10</a:t>
            </a:r>
            <a:r>
              <a:rPr lang="zh-CN" altLang="en-US" dirty="0">
                <a:solidFill>
                  <a:srgbClr val="FF0000"/>
                </a:solidFill>
                <a:latin typeface="Adobe 黑体 Std R" panose="020B0400000000000000" pitchFamily="34" charset="-122"/>
                <a:ea typeface="Adobe 黑体 Std R" panose="020B0400000000000000" pitchFamily="34" charset="-122"/>
              </a:rPr>
              <a:t>（</a:t>
            </a:r>
            <a:r>
              <a:rPr lang="en-US" altLang="zh-CN" dirty="0">
                <a:solidFill>
                  <a:srgbClr val="FF0000"/>
                </a:solidFill>
                <a:latin typeface="Adobe 黑体 Std R" panose="020B0400000000000000" pitchFamily="34" charset="-122"/>
                <a:ea typeface="Adobe 黑体 Std R" panose="020B0400000000000000" pitchFamily="34" charset="-122"/>
              </a:rPr>
              <a:t>Step Over</a:t>
            </a:r>
            <a:r>
              <a:rPr lang="zh-CN" altLang="en-US" dirty="0">
                <a:solidFill>
                  <a:srgbClr val="FF0000"/>
                </a:solidFill>
                <a:latin typeface="Adobe 黑体 Std R" panose="020B0400000000000000" pitchFamily="34" charset="-122"/>
                <a:ea typeface="Adobe 黑体 Std R" panose="020B0400000000000000" pitchFamily="34" charset="-122"/>
              </a:rPr>
              <a:t>）追踪执行程序 </a:t>
            </a:r>
          </a:p>
          <a:p>
            <a:r>
              <a:rPr lang="zh-CN" altLang="en-US" dirty="0">
                <a:solidFill>
                  <a:srgbClr val="FF0000"/>
                </a:solidFill>
                <a:latin typeface="Adobe 黑体 Std R" panose="020B0400000000000000" pitchFamily="34" charset="-122"/>
                <a:ea typeface="Adobe 黑体 Std R" panose="020B0400000000000000" pitchFamily="34" charset="-122"/>
              </a:rPr>
              <a:t>在</a:t>
            </a:r>
            <a:r>
              <a:rPr lang="en-US" altLang="zh-CN" dirty="0">
                <a:solidFill>
                  <a:srgbClr val="FF0000"/>
                </a:solidFill>
                <a:latin typeface="Adobe 黑体 Std R" panose="020B0400000000000000" pitchFamily="34" charset="-122"/>
                <a:ea typeface="Adobe 黑体 Std R" panose="020B0400000000000000" pitchFamily="34" charset="-122"/>
              </a:rPr>
              <a:t>VC6.0</a:t>
            </a:r>
            <a:r>
              <a:rPr lang="zh-CN" altLang="en-US" dirty="0">
                <a:solidFill>
                  <a:srgbClr val="FF0000"/>
                </a:solidFill>
                <a:latin typeface="Adobe 黑体 Std R" panose="020B0400000000000000" pitchFamily="34" charset="-122"/>
                <a:ea typeface="Adobe 黑体 Std R" panose="020B0400000000000000" pitchFamily="34" charset="-122"/>
              </a:rPr>
              <a:t>的“</a:t>
            </a:r>
            <a:r>
              <a:rPr lang="en-US" altLang="zh-CN" dirty="0">
                <a:solidFill>
                  <a:srgbClr val="FF0000"/>
                </a:solidFill>
                <a:latin typeface="Adobe 黑体 Std R" panose="020B0400000000000000" pitchFamily="34" charset="-122"/>
                <a:ea typeface="Adobe 黑体 Std R" panose="020B0400000000000000" pitchFamily="34" charset="-122"/>
              </a:rPr>
              <a:t>Variables”</a:t>
            </a:r>
            <a:r>
              <a:rPr lang="zh-CN" altLang="en-US" dirty="0">
                <a:solidFill>
                  <a:srgbClr val="FF0000"/>
                </a:solidFill>
                <a:latin typeface="Adobe 黑体 Std R" panose="020B0400000000000000" pitchFamily="34" charset="-122"/>
                <a:ea typeface="Adobe 黑体 Std R" panose="020B0400000000000000" pitchFamily="34" charset="-122"/>
              </a:rPr>
              <a:t>窗口的“</a:t>
            </a:r>
            <a:r>
              <a:rPr lang="en-US" altLang="zh-CN" dirty="0">
                <a:solidFill>
                  <a:srgbClr val="FF0000"/>
                </a:solidFill>
                <a:latin typeface="Adobe 黑体 Std R" panose="020B0400000000000000" pitchFamily="34" charset="-122"/>
                <a:ea typeface="Adobe 黑体 Std R" panose="020B0400000000000000" pitchFamily="34" charset="-122"/>
              </a:rPr>
              <a:t>Locals”</a:t>
            </a:r>
            <a:r>
              <a:rPr lang="zh-CN" altLang="en-US" dirty="0">
                <a:solidFill>
                  <a:srgbClr val="FF0000"/>
                </a:solidFill>
                <a:latin typeface="Adobe 黑体 Std R" panose="020B0400000000000000" pitchFamily="34" charset="-122"/>
                <a:ea typeface="Adobe 黑体 Std R" panose="020B0400000000000000" pitchFamily="34" charset="-122"/>
              </a:rPr>
              <a:t>选项卡中观察变量</a:t>
            </a:r>
          </a:p>
        </p:txBody>
      </p:sp>
    </p:spTree>
    <p:extLst>
      <p:ext uri="{BB962C8B-B14F-4D97-AF65-F5344CB8AC3E}">
        <p14:creationId xmlns:p14="http://schemas.microsoft.com/office/powerpoint/2010/main" val="12269048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1"/>
          <p:cNvSpPr>
            <a:spLocks noChangeArrowheads="1"/>
          </p:cNvSpPr>
          <p:nvPr/>
        </p:nvSpPr>
        <p:spPr bwMode="auto">
          <a:xfrm>
            <a:off x="344488" y="928688"/>
            <a:ext cx="8966200" cy="1384300"/>
          </a:xfrm>
          <a:prstGeom prst="rect">
            <a:avLst/>
          </a:prstGeom>
          <a:noFill/>
          <a:ln w="9525">
            <a:noFill/>
            <a:miter lim="800000"/>
            <a:headEnd/>
            <a:tailEnd/>
          </a:ln>
        </p:spPr>
        <p:txBody>
          <a:bodyPr wrap="square">
            <a:spAutoFit/>
          </a:bodyPr>
          <a:lstStyle/>
          <a:p>
            <a:r>
              <a:rPr lang="en-US" altLang="zh-CN" sz="2800" b="1" dirty="0">
                <a:solidFill>
                  <a:srgbClr val="000090"/>
                </a:solidFill>
                <a:ea typeface="楷体" pitchFamily="49" charset="-122"/>
              </a:rPr>
              <a:t>2.3.2  </a:t>
            </a:r>
            <a:r>
              <a:rPr lang="zh-CN" altLang="en-US" sz="2800" b="1" dirty="0">
                <a:solidFill>
                  <a:srgbClr val="000090"/>
                </a:solidFill>
                <a:ea typeface="楷体" pitchFamily="49" charset="-122"/>
              </a:rPr>
              <a:t>二进制位运算与位运算表达式</a:t>
            </a:r>
            <a:endParaRPr lang="en-US" altLang="zh-CN" sz="2800" b="1" dirty="0">
              <a:solidFill>
                <a:srgbClr val="000090"/>
              </a:solidFill>
              <a:ea typeface="楷体" pitchFamily="49" charset="-122"/>
            </a:endParaRPr>
          </a:p>
          <a:p>
            <a:r>
              <a:rPr lang="en-US" altLang="zh-CN" sz="2800" dirty="0">
                <a:ea typeface="楷体" pitchFamily="49" charset="-122"/>
              </a:rPr>
              <a:t> </a:t>
            </a:r>
            <a:r>
              <a:rPr lang="en-US" altLang="zh-CN" b="1" dirty="0">
                <a:solidFill>
                  <a:srgbClr val="FF0000"/>
                </a:solidFill>
                <a:ea typeface="楷体" pitchFamily="49" charset="-122"/>
              </a:rPr>
              <a:t>&amp;</a:t>
            </a:r>
            <a:r>
              <a:rPr lang="en-US" altLang="zh-CN" dirty="0">
                <a:ea typeface="楷体" pitchFamily="49" charset="-122"/>
              </a:rPr>
              <a:t>(</a:t>
            </a:r>
            <a:r>
              <a:rPr lang="zh-CN" altLang="en-US" dirty="0">
                <a:ea typeface="楷体" pitchFamily="49" charset="-122"/>
              </a:rPr>
              <a:t>位与</a:t>
            </a:r>
            <a:r>
              <a:rPr lang="en-US" altLang="zh-CN" dirty="0">
                <a:ea typeface="楷体" pitchFamily="49" charset="-122"/>
              </a:rPr>
              <a:t>)   </a:t>
            </a:r>
            <a:r>
              <a:rPr lang="en-US" altLang="zh-CN" b="1" dirty="0">
                <a:solidFill>
                  <a:srgbClr val="FF0000"/>
                </a:solidFill>
                <a:ea typeface="楷体" pitchFamily="49" charset="-122"/>
              </a:rPr>
              <a:t>| </a:t>
            </a:r>
            <a:r>
              <a:rPr lang="en-US" altLang="zh-CN" dirty="0">
                <a:ea typeface="楷体" pitchFamily="49" charset="-122"/>
              </a:rPr>
              <a:t>(</a:t>
            </a:r>
            <a:r>
              <a:rPr lang="zh-CN" altLang="en-US" dirty="0">
                <a:ea typeface="楷体" pitchFamily="49" charset="-122"/>
              </a:rPr>
              <a:t>位或</a:t>
            </a:r>
            <a:r>
              <a:rPr lang="en-US" altLang="zh-CN" dirty="0">
                <a:ea typeface="楷体" pitchFamily="49" charset="-122"/>
              </a:rPr>
              <a:t>)   </a:t>
            </a:r>
            <a:r>
              <a:rPr lang="en-US" altLang="zh-CN" b="1" dirty="0">
                <a:solidFill>
                  <a:srgbClr val="FF0000"/>
                </a:solidFill>
                <a:ea typeface="楷体" pitchFamily="49" charset="-122"/>
              </a:rPr>
              <a:t>^</a:t>
            </a:r>
            <a:r>
              <a:rPr lang="en-US" altLang="zh-CN" dirty="0">
                <a:ea typeface="楷体" pitchFamily="49" charset="-122"/>
              </a:rPr>
              <a:t>(</a:t>
            </a:r>
            <a:r>
              <a:rPr lang="zh-CN" altLang="en-US" dirty="0">
                <a:ea typeface="楷体" pitchFamily="49" charset="-122"/>
              </a:rPr>
              <a:t>位异或</a:t>
            </a:r>
            <a:r>
              <a:rPr lang="en-US" altLang="zh-CN" dirty="0">
                <a:ea typeface="楷体" pitchFamily="49" charset="-122"/>
              </a:rPr>
              <a:t>)   </a:t>
            </a:r>
            <a:r>
              <a:rPr lang="en-US" altLang="zh-CN" b="1" dirty="0">
                <a:solidFill>
                  <a:srgbClr val="FF0000"/>
                </a:solidFill>
                <a:ea typeface="楷体" pitchFamily="49" charset="-122"/>
              </a:rPr>
              <a:t>~</a:t>
            </a:r>
            <a:r>
              <a:rPr lang="en-US" altLang="zh-CN" dirty="0">
                <a:ea typeface="楷体" pitchFamily="49" charset="-122"/>
              </a:rPr>
              <a:t>(</a:t>
            </a:r>
            <a:r>
              <a:rPr lang="zh-CN" altLang="en-US" dirty="0">
                <a:ea typeface="楷体" pitchFamily="49" charset="-122"/>
              </a:rPr>
              <a:t>位反</a:t>
            </a:r>
            <a:r>
              <a:rPr lang="en-US" altLang="zh-CN" dirty="0">
                <a:ea typeface="楷体" pitchFamily="49" charset="-122"/>
              </a:rPr>
              <a:t>)   </a:t>
            </a:r>
            <a:r>
              <a:rPr lang="en-US" altLang="zh-CN" b="1" dirty="0">
                <a:solidFill>
                  <a:srgbClr val="FF0000"/>
                </a:solidFill>
                <a:ea typeface="楷体" pitchFamily="49" charset="-122"/>
              </a:rPr>
              <a:t>&lt;&lt;</a:t>
            </a:r>
            <a:r>
              <a:rPr lang="en-US" altLang="zh-CN" dirty="0">
                <a:ea typeface="楷体" pitchFamily="49" charset="-122"/>
              </a:rPr>
              <a:t>(</a:t>
            </a:r>
            <a:r>
              <a:rPr lang="zh-CN" altLang="en-US" dirty="0">
                <a:ea typeface="楷体" pitchFamily="49" charset="-122"/>
              </a:rPr>
              <a:t>左移</a:t>
            </a:r>
            <a:r>
              <a:rPr lang="en-US" altLang="zh-CN" dirty="0">
                <a:ea typeface="楷体" pitchFamily="49" charset="-122"/>
              </a:rPr>
              <a:t>)    </a:t>
            </a:r>
            <a:r>
              <a:rPr lang="en-US" altLang="zh-CN" b="1" dirty="0">
                <a:solidFill>
                  <a:srgbClr val="FF0000"/>
                </a:solidFill>
                <a:ea typeface="楷体" pitchFamily="49" charset="-122"/>
              </a:rPr>
              <a:t>&gt;&gt;</a:t>
            </a:r>
            <a:r>
              <a:rPr lang="en-US" altLang="zh-CN" dirty="0">
                <a:ea typeface="楷体" pitchFamily="49" charset="-122"/>
              </a:rPr>
              <a:t>(</a:t>
            </a:r>
            <a:r>
              <a:rPr lang="zh-CN" altLang="en-US" dirty="0">
                <a:ea typeface="楷体" pitchFamily="49" charset="-122"/>
              </a:rPr>
              <a:t>右移</a:t>
            </a:r>
            <a:r>
              <a:rPr lang="en-US" altLang="zh-CN" dirty="0">
                <a:ea typeface="楷体" pitchFamily="49" charset="-122"/>
              </a:rPr>
              <a:t>)</a:t>
            </a:r>
          </a:p>
          <a:p>
            <a:pPr>
              <a:buFontTx/>
              <a:buAutoNum type="arabicPeriod"/>
            </a:pPr>
            <a:r>
              <a:rPr lang="zh-CN" altLang="en-US" sz="2800" b="1" dirty="0">
                <a:solidFill>
                  <a:srgbClr val="2D2DB9"/>
                </a:solidFill>
                <a:ea typeface="楷体" pitchFamily="49" charset="-122"/>
              </a:rPr>
              <a:t>运算法则</a:t>
            </a:r>
            <a:endParaRPr lang="en-US" altLang="zh-CN" sz="2800" b="1" dirty="0">
              <a:solidFill>
                <a:srgbClr val="2D2DB9"/>
              </a:solidFill>
              <a:ea typeface="楷体" pitchFamily="49" charset="-122"/>
            </a:endParaRPr>
          </a:p>
        </p:txBody>
      </p:sp>
      <p:graphicFrame>
        <p:nvGraphicFramePr>
          <p:cNvPr id="4" name="表格 3"/>
          <p:cNvGraphicFramePr>
            <a:graphicFrameLocks noGrp="1"/>
          </p:cNvGraphicFramePr>
          <p:nvPr/>
        </p:nvGraphicFramePr>
        <p:xfrm>
          <a:off x="1095376" y="2335213"/>
          <a:ext cx="3844925" cy="2286000"/>
        </p:xfrm>
        <a:graphic>
          <a:graphicData uri="http://schemas.openxmlformats.org/drawingml/2006/table">
            <a:tbl>
              <a:tblPr/>
              <a:tblGrid>
                <a:gridCol w="487363">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714375">
                  <a:extLst>
                    <a:ext uri="{9D8B030D-6E8A-4147-A177-3AD203B41FA5}">
                      <a16:colId xmlns:a16="http://schemas.microsoft.com/office/drawing/2014/main" val="20004"/>
                    </a:ext>
                  </a:extLst>
                </a:gridCol>
                <a:gridCol w="714375">
                  <a:extLst>
                    <a:ext uri="{9D8B030D-6E8A-4147-A177-3AD203B41FA5}">
                      <a16:colId xmlns:a16="http://schemas.microsoft.com/office/drawing/2014/main" val="20005"/>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Times New Roman" pitchFamily="18" charset="0"/>
                          <a:ea typeface="宋体" pitchFamily="2" charset="-122"/>
                        </a:rPr>
                        <a:t>a</a:t>
                      </a:r>
                      <a:endParaRPr kumimoji="0" lang="zh-CN" altLang="en-US" sz="2400" b="1" i="0" u="none" strike="noStrike" cap="none" normalizeH="0" baseline="0">
                        <a:ln>
                          <a:noFill/>
                        </a:ln>
                        <a:solidFill>
                          <a:srgbClr val="FFFFFF"/>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Times New Roman" pitchFamily="18" charset="0"/>
                          <a:ea typeface="宋体" pitchFamily="2" charset="-122"/>
                        </a:rPr>
                        <a:t>b</a:t>
                      </a:r>
                      <a:endParaRPr kumimoji="0" lang="zh-CN" altLang="en-US" sz="2400" b="1" i="0" u="none" strike="noStrike" cap="none" normalizeH="0" baseline="0">
                        <a:ln>
                          <a:noFill/>
                        </a:ln>
                        <a:solidFill>
                          <a:srgbClr val="FFFFFF"/>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Times New Roman" pitchFamily="18" charset="0"/>
                          <a:ea typeface="宋体" pitchFamily="2" charset="-122"/>
                        </a:rPr>
                        <a:t>a&amp;b</a:t>
                      </a:r>
                      <a:endParaRPr kumimoji="0" lang="zh-CN" altLang="en-US" sz="2400" b="1" i="0" u="none" strike="noStrike" cap="none" normalizeH="0" baseline="0">
                        <a:ln>
                          <a:noFill/>
                        </a:ln>
                        <a:solidFill>
                          <a:srgbClr val="FFFFFF"/>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Times New Roman" pitchFamily="18" charset="0"/>
                          <a:ea typeface="宋体" pitchFamily="2" charset="-122"/>
                        </a:rPr>
                        <a:t>a|b</a:t>
                      </a:r>
                      <a:endParaRPr kumimoji="0" lang="zh-CN" altLang="en-US" sz="2400" b="1" i="0" u="none" strike="noStrike" cap="none" normalizeH="0" baseline="0">
                        <a:ln>
                          <a:noFill/>
                        </a:ln>
                        <a:solidFill>
                          <a:srgbClr val="FFFFFF"/>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Times New Roman" pitchFamily="18" charset="0"/>
                          <a:ea typeface="宋体" pitchFamily="2" charset="-122"/>
                        </a:rPr>
                        <a:t>a^b</a:t>
                      </a:r>
                      <a:endParaRPr kumimoji="0" lang="zh-CN" altLang="en-US" sz="2400" b="1" i="0" u="none" strike="noStrike" cap="none" normalizeH="0" baseline="0">
                        <a:ln>
                          <a:noFill/>
                        </a:ln>
                        <a:solidFill>
                          <a:srgbClr val="FFFFFF"/>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Times New Roman" pitchFamily="18" charset="0"/>
                          <a:ea typeface="宋体" pitchFamily="2" charset="-122"/>
                        </a:rPr>
                        <a:t>~a</a:t>
                      </a:r>
                      <a:endParaRPr kumimoji="0" lang="zh-CN" altLang="en-US" sz="2400" b="1" i="0" u="none" strike="noStrike" cap="none" normalizeH="0" baseline="0">
                        <a:ln>
                          <a:noFill/>
                        </a:ln>
                        <a:solidFill>
                          <a:srgbClr val="FFFFFF"/>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 </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 </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rPr>
                        <a:t>0</a:t>
                      </a:r>
                      <a:endParaRPr kumimoji="0" lang="zh-CN" altLang="en-US" sz="24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
        <p:nvSpPr>
          <p:cNvPr id="41008" name="TextBox 4"/>
          <p:cNvSpPr txBox="1">
            <a:spLocks noChangeArrowheads="1"/>
          </p:cNvSpPr>
          <p:nvPr/>
        </p:nvSpPr>
        <p:spPr bwMode="auto">
          <a:xfrm>
            <a:off x="5167313" y="2335214"/>
            <a:ext cx="4000500" cy="2308225"/>
          </a:xfrm>
          <a:prstGeom prst="rect">
            <a:avLst/>
          </a:prstGeom>
          <a:noFill/>
          <a:ln w="9525">
            <a:noFill/>
            <a:miter lim="800000"/>
            <a:headEnd/>
            <a:tailEnd/>
          </a:ln>
        </p:spPr>
        <p:txBody>
          <a:bodyPr>
            <a:spAutoFit/>
          </a:bodyPr>
          <a:lstStyle/>
          <a:p>
            <a:r>
              <a:rPr lang="en-US" altLang="zh-CN" b="1">
                <a:solidFill>
                  <a:srgbClr val="FF0000"/>
                </a:solidFill>
                <a:ea typeface="楷体" pitchFamily="49" charset="-122"/>
              </a:rPr>
              <a:t>&amp;</a:t>
            </a:r>
            <a:r>
              <a:rPr lang="en-US" altLang="zh-CN">
                <a:ea typeface="楷体" pitchFamily="49" charset="-122"/>
              </a:rPr>
              <a:t>: </a:t>
            </a:r>
            <a:r>
              <a:rPr lang="zh-CN" altLang="en-US">
                <a:ea typeface="楷体" pitchFamily="49" charset="-122"/>
              </a:rPr>
              <a:t>两边同时为</a:t>
            </a:r>
            <a:r>
              <a:rPr lang="en-US" altLang="zh-CN">
                <a:ea typeface="楷体" pitchFamily="49" charset="-122"/>
              </a:rPr>
              <a:t>1</a:t>
            </a:r>
            <a:r>
              <a:rPr lang="zh-CN" altLang="en-US">
                <a:ea typeface="楷体" pitchFamily="49" charset="-122"/>
              </a:rPr>
              <a:t>，结果为</a:t>
            </a:r>
            <a:r>
              <a:rPr lang="en-US" altLang="zh-CN">
                <a:ea typeface="楷体" pitchFamily="49" charset="-122"/>
              </a:rPr>
              <a:t>1</a:t>
            </a:r>
            <a:r>
              <a:rPr lang="zh-CN" altLang="en-US">
                <a:ea typeface="楷体" pitchFamily="49" charset="-122"/>
              </a:rPr>
              <a:t>；其余情况结果为</a:t>
            </a:r>
            <a:r>
              <a:rPr lang="en-US" altLang="zh-CN">
                <a:ea typeface="楷体" pitchFamily="49" charset="-122"/>
              </a:rPr>
              <a:t>0</a:t>
            </a:r>
            <a:r>
              <a:rPr lang="zh-CN" altLang="en-US">
                <a:ea typeface="楷体" pitchFamily="49" charset="-122"/>
              </a:rPr>
              <a:t>；</a:t>
            </a:r>
            <a:endParaRPr lang="en-US" altLang="zh-CN">
              <a:ea typeface="楷体" pitchFamily="49" charset="-122"/>
            </a:endParaRPr>
          </a:p>
          <a:p>
            <a:r>
              <a:rPr lang="en-US" altLang="zh-CN" b="1">
                <a:solidFill>
                  <a:srgbClr val="FF0000"/>
                </a:solidFill>
                <a:ea typeface="楷体" pitchFamily="49" charset="-122"/>
              </a:rPr>
              <a:t> | </a:t>
            </a:r>
            <a:r>
              <a:rPr lang="en-US" altLang="zh-CN">
                <a:ea typeface="楷体" pitchFamily="49" charset="-122"/>
              </a:rPr>
              <a:t>: </a:t>
            </a:r>
            <a:r>
              <a:rPr lang="zh-CN" altLang="en-US">
                <a:ea typeface="楷体" pitchFamily="49" charset="-122"/>
              </a:rPr>
              <a:t>两边同时为</a:t>
            </a:r>
            <a:r>
              <a:rPr lang="en-US" altLang="zh-CN">
                <a:ea typeface="楷体" pitchFamily="49" charset="-122"/>
              </a:rPr>
              <a:t>0</a:t>
            </a:r>
            <a:r>
              <a:rPr lang="zh-CN" altLang="en-US">
                <a:ea typeface="楷体" pitchFamily="49" charset="-122"/>
              </a:rPr>
              <a:t>，结果为</a:t>
            </a:r>
            <a:r>
              <a:rPr lang="en-US" altLang="zh-CN">
                <a:ea typeface="楷体" pitchFamily="49" charset="-122"/>
              </a:rPr>
              <a:t>0</a:t>
            </a:r>
            <a:r>
              <a:rPr lang="zh-CN" altLang="en-US">
                <a:ea typeface="楷体" pitchFamily="49" charset="-122"/>
              </a:rPr>
              <a:t>；其余情况结果为</a:t>
            </a:r>
            <a:r>
              <a:rPr lang="en-US" altLang="zh-CN">
                <a:ea typeface="楷体" pitchFamily="49" charset="-122"/>
              </a:rPr>
              <a:t>1</a:t>
            </a:r>
            <a:r>
              <a:rPr lang="zh-CN" altLang="en-US">
                <a:ea typeface="楷体" pitchFamily="49" charset="-122"/>
              </a:rPr>
              <a:t>；</a:t>
            </a:r>
            <a:endParaRPr lang="en-US" altLang="zh-CN">
              <a:ea typeface="楷体" pitchFamily="49" charset="-122"/>
            </a:endParaRPr>
          </a:p>
          <a:p>
            <a:r>
              <a:rPr lang="en-US" altLang="zh-CN" b="1">
                <a:solidFill>
                  <a:srgbClr val="FF0000"/>
                </a:solidFill>
                <a:ea typeface="楷体" pitchFamily="49" charset="-122"/>
              </a:rPr>
              <a:t>^ </a:t>
            </a:r>
            <a:r>
              <a:rPr lang="en-US" altLang="zh-CN">
                <a:ea typeface="楷体" pitchFamily="49" charset="-122"/>
              </a:rPr>
              <a:t>: </a:t>
            </a:r>
            <a:r>
              <a:rPr lang="zh-CN" altLang="en-US">
                <a:ea typeface="楷体" pitchFamily="49" charset="-122"/>
              </a:rPr>
              <a:t>相同为</a:t>
            </a:r>
            <a:r>
              <a:rPr lang="en-US" altLang="zh-CN">
                <a:ea typeface="楷体" pitchFamily="49" charset="-122"/>
              </a:rPr>
              <a:t>0</a:t>
            </a:r>
            <a:r>
              <a:rPr lang="zh-CN" altLang="en-US">
                <a:ea typeface="楷体" pitchFamily="49" charset="-122"/>
              </a:rPr>
              <a:t>，相异为</a:t>
            </a:r>
            <a:r>
              <a:rPr lang="en-US" altLang="zh-CN">
                <a:ea typeface="楷体" pitchFamily="49" charset="-122"/>
              </a:rPr>
              <a:t>1</a:t>
            </a:r>
            <a:r>
              <a:rPr lang="zh-CN" altLang="en-US">
                <a:ea typeface="楷体" pitchFamily="49" charset="-122"/>
              </a:rPr>
              <a:t>；</a:t>
            </a:r>
            <a:endParaRPr lang="en-US" altLang="zh-CN">
              <a:ea typeface="楷体" pitchFamily="49" charset="-122"/>
            </a:endParaRPr>
          </a:p>
          <a:p>
            <a:r>
              <a:rPr lang="en-US" altLang="zh-CN" b="1">
                <a:solidFill>
                  <a:srgbClr val="FF0000"/>
                </a:solidFill>
                <a:ea typeface="楷体" pitchFamily="49" charset="-122"/>
              </a:rPr>
              <a:t>~ </a:t>
            </a:r>
            <a:r>
              <a:rPr lang="en-US" altLang="zh-CN">
                <a:ea typeface="楷体" pitchFamily="49" charset="-122"/>
              </a:rPr>
              <a:t>: 1</a:t>
            </a:r>
            <a:r>
              <a:rPr lang="zh-CN" altLang="en-US">
                <a:ea typeface="楷体" pitchFamily="49" charset="-122"/>
              </a:rPr>
              <a:t>变</a:t>
            </a:r>
            <a:r>
              <a:rPr lang="en-US" altLang="zh-CN">
                <a:ea typeface="楷体" pitchFamily="49" charset="-122"/>
              </a:rPr>
              <a:t>0</a:t>
            </a:r>
            <a:r>
              <a:rPr lang="zh-CN" altLang="en-US">
                <a:ea typeface="楷体" pitchFamily="49" charset="-122"/>
              </a:rPr>
              <a:t>，</a:t>
            </a:r>
            <a:r>
              <a:rPr lang="en-US" altLang="zh-CN">
                <a:ea typeface="楷体" pitchFamily="49" charset="-122"/>
              </a:rPr>
              <a:t>0</a:t>
            </a:r>
            <a:r>
              <a:rPr lang="zh-CN" altLang="en-US">
                <a:ea typeface="楷体" pitchFamily="49" charset="-122"/>
              </a:rPr>
              <a:t>变</a:t>
            </a:r>
            <a:r>
              <a:rPr lang="en-US" altLang="zh-CN">
                <a:ea typeface="楷体" pitchFamily="49" charset="-122"/>
              </a:rPr>
              <a:t>1</a:t>
            </a:r>
            <a:r>
              <a:rPr lang="zh-CN" altLang="en-US">
                <a:ea typeface="楷体" pitchFamily="49" charset="-122"/>
              </a:rPr>
              <a:t>。</a:t>
            </a:r>
            <a:endParaRPr lang="en-US" altLang="zh-CN">
              <a:ea typeface="楷体" pitchFamily="49" charset="-122"/>
            </a:endParaRPr>
          </a:p>
        </p:txBody>
      </p:sp>
      <p:sp>
        <p:nvSpPr>
          <p:cNvPr id="41009" name="TextBox 5"/>
          <p:cNvSpPr txBox="1">
            <a:spLocks noChangeArrowheads="1"/>
          </p:cNvSpPr>
          <p:nvPr/>
        </p:nvSpPr>
        <p:spPr bwMode="auto">
          <a:xfrm>
            <a:off x="488504" y="4714875"/>
            <a:ext cx="8822183" cy="1938338"/>
          </a:xfrm>
          <a:prstGeom prst="rect">
            <a:avLst/>
          </a:prstGeom>
          <a:noFill/>
          <a:ln w="9525">
            <a:noFill/>
            <a:miter lim="800000"/>
            <a:headEnd/>
            <a:tailEnd/>
          </a:ln>
        </p:spPr>
        <p:txBody>
          <a:bodyPr wrap="square">
            <a:spAutoFit/>
          </a:bodyPr>
          <a:lstStyle/>
          <a:p>
            <a:r>
              <a:rPr lang="en-US" altLang="zh-CN" b="1" dirty="0">
                <a:solidFill>
                  <a:srgbClr val="FF0000"/>
                </a:solidFill>
                <a:ea typeface="楷体" pitchFamily="49" charset="-122"/>
              </a:rPr>
              <a:t>a&lt;&lt;n</a:t>
            </a:r>
            <a:r>
              <a:rPr lang="en-US" altLang="zh-CN" dirty="0">
                <a:ea typeface="楷体" pitchFamily="49" charset="-122"/>
              </a:rPr>
              <a:t>: </a:t>
            </a:r>
            <a:r>
              <a:rPr lang="zh-CN" altLang="en-US" dirty="0">
                <a:ea typeface="楷体" pitchFamily="49" charset="-122"/>
              </a:rPr>
              <a:t>整型表达式</a:t>
            </a:r>
            <a:r>
              <a:rPr lang="en-US" altLang="zh-CN" dirty="0">
                <a:ea typeface="楷体" pitchFamily="49" charset="-122"/>
              </a:rPr>
              <a:t>a</a:t>
            </a:r>
            <a:r>
              <a:rPr lang="zh-CN" altLang="en-US" dirty="0">
                <a:ea typeface="楷体" pitchFamily="49" charset="-122"/>
              </a:rPr>
              <a:t>长度内所有二进制位向左移动</a:t>
            </a:r>
            <a:r>
              <a:rPr lang="en-US" altLang="zh-CN" dirty="0">
                <a:ea typeface="楷体" pitchFamily="49" charset="-122"/>
              </a:rPr>
              <a:t>n</a:t>
            </a:r>
            <a:r>
              <a:rPr lang="zh-CN" altLang="en-US" dirty="0">
                <a:ea typeface="楷体" pitchFamily="49" charset="-122"/>
              </a:rPr>
              <a:t>位，低位填</a:t>
            </a:r>
            <a:r>
              <a:rPr lang="en-US" altLang="zh-CN" dirty="0">
                <a:ea typeface="楷体" pitchFamily="49" charset="-122"/>
              </a:rPr>
              <a:t>0</a:t>
            </a:r>
            <a:r>
              <a:rPr lang="zh-CN" altLang="en-US" dirty="0">
                <a:ea typeface="楷体" pitchFamily="49" charset="-122"/>
              </a:rPr>
              <a:t>，移出的高位丢弃；等效于</a:t>
            </a:r>
            <a:r>
              <a:rPr lang="en-US" altLang="zh-CN" dirty="0">
                <a:solidFill>
                  <a:schemeClr val="accent2"/>
                </a:solidFill>
                <a:ea typeface="楷体" pitchFamily="49" charset="-122"/>
              </a:rPr>
              <a:t>a*2</a:t>
            </a:r>
            <a:r>
              <a:rPr lang="en-US" altLang="zh-CN" baseline="30000" dirty="0">
                <a:solidFill>
                  <a:schemeClr val="accent2"/>
                </a:solidFill>
                <a:ea typeface="楷体" pitchFamily="49" charset="-122"/>
              </a:rPr>
              <a:t>n</a:t>
            </a:r>
            <a:r>
              <a:rPr lang="en-US" altLang="zh-CN" dirty="0">
                <a:solidFill>
                  <a:schemeClr val="accent2"/>
                </a:solidFill>
                <a:ea typeface="楷体" pitchFamily="49" charset="-122"/>
              </a:rPr>
              <a:t>%2</a:t>
            </a:r>
            <a:r>
              <a:rPr lang="en-US" altLang="zh-CN" baseline="30000" dirty="0">
                <a:solidFill>
                  <a:schemeClr val="accent2"/>
                </a:solidFill>
                <a:ea typeface="楷体" pitchFamily="49" charset="-122"/>
              </a:rPr>
              <a:t>w</a:t>
            </a:r>
            <a:r>
              <a:rPr lang="zh-CN" altLang="en-US" dirty="0">
                <a:ea typeface="楷体" pitchFamily="49" charset="-122"/>
              </a:rPr>
              <a:t>。</a:t>
            </a:r>
            <a:r>
              <a:rPr lang="en-US" altLang="zh-CN" dirty="0">
                <a:ea typeface="楷体" pitchFamily="49" charset="-122"/>
              </a:rPr>
              <a:t>(</a:t>
            </a:r>
            <a:r>
              <a:rPr lang="en-US" altLang="zh-CN" dirty="0">
                <a:solidFill>
                  <a:srgbClr val="006600"/>
                </a:solidFill>
                <a:ea typeface="楷体" pitchFamily="49" charset="-122"/>
              </a:rPr>
              <a:t>w</a:t>
            </a:r>
            <a:r>
              <a:rPr lang="zh-CN" altLang="en-US" dirty="0">
                <a:solidFill>
                  <a:srgbClr val="006600"/>
                </a:solidFill>
                <a:ea typeface="楷体" pitchFamily="49" charset="-122"/>
              </a:rPr>
              <a:t>为</a:t>
            </a:r>
            <a:r>
              <a:rPr lang="en-US" altLang="zh-CN" dirty="0">
                <a:solidFill>
                  <a:srgbClr val="006600"/>
                </a:solidFill>
                <a:ea typeface="楷体" pitchFamily="49" charset="-122"/>
              </a:rPr>
              <a:t>a</a:t>
            </a:r>
            <a:r>
              <a:rPr lang="zh-CN" altLang="en-US" dirty="0">
                <a:solidFill>
                  <a:srgbClr val="006600"/>
                </a:solidFill>
                <a:ea typeface="楷体" pitchFamily="49" charset="-122"/>
              </a:rPr>
              <a:t>的位数</a:t>
            </a:r>
            <a:r>
              <a:rPr lang="en-US" altLang="zh-CN" dirty="0">
                <a:ea typeface="楷体" pitchFamily="49" charset="-122"/>
              </a:rPr>
              <a:t>)</a:t>
            </a:r>
          </a:p>
          <a:p>
            <a:r>
              <a:rPr lang="en-US" altLang="zh-CN" b="1" dirty="0">
                <a:solidFill>
                  <a:srgbClr val="FF0000"/>
                </a:solidFill>
                <a:ea typeface="楷体" pitchFamily="49" charset="-122"/>
              </a:rPr>
              <a:t>a&gt;&gt;n</a:t>
            </a:r>
            <a:r>
              <a:rPr lang="en-US" altLang="zh-CN" dirty="0">
                <a:ea typeface="楷体" pitchFamily="49" charset="-122"/>
              </a:rPr>
              <a:t>: </a:t>
            </a:r>
            <a:r>
              <a:rPr lang="zh-CN" altLang="en-US" dirty="0">
                <a:ea typeface="楷体" pitchFamily="49" charset="-122"/>
              </a:rPr>
              <a:t>整型表达式</a:t>
            </a:r>
            <a:r>
              <a:rPr lang="en-US" altLang="zh-CN" dirty="0">
                <a:ea typeface="楷体" pitchFamily="49" charset="-122"/>
              </a:rPr>
              <a:t>a</a:t>
            </a:r>
            <a:r>
              <a:rPr lang="zh-CN" altLang="en-US" dirty="0">
                <a:ea typeface="楷体" pitchFamily="49" charset="-122"/>
              </a:rPr>
              <a:t>长度内所有二进制位向右移动</a:t>
            </a:r>
            <a:r>
              <a:rPr lang="en-US" altLang="zh-CN" dirty="0">
                <a:ea typeface="楷体" pitchFamily="49" charset="-122"/>
              </a:rPr>
              <a:t>n</a:t>
            </a:r>
            <a:r>
              <a:rPr lang="zh-CN" altLang="en-US" dirty="0">
                <a:ea typeface="楷体" pitchFamily="49" charset="-122"/>
              </a:rPr>
              <a:t>位，高位填</a:t>
            </a:r>
            <a:r>
              <a:rPr lang="en-US" altLang="zh-CN" dirty="0">
                <a:ea typeface="楷体" pitchFamily="49" charset="-122"/>
              </a:rPr>
              <a:t>0</a:t>
            </a:r>
            <a:r>
              <a:rPr lang="zh-CN" altLang="en-US" dirty="0">
                <a:ea typeface="楷体" pitchFamily="49" charset="-122"/>
              </a:rPr>
              <a:t>，移出的低位丢弃；等效于</a:t>
            </a:r>
            <a:r>
              <a:rPr lang="en-US" altLang="zh-CN" dirty="0">
                <a:solidFill>
                  <a:schemeClr val="accent2"/>
                </a:solidFill>
                <a:ea typeface="楷体" pitchFamily="49" charset="-122"/>
              </a:rPr>
              <a:t>a/2</a:t>
            </a:r>
            <a:r>
              <a:rPr lang="en-US" altLang="zh-CN" baseline="30000" dirty="0">
                <a:solidFill>
                  <a:schemeClr val="accent2"/>
                </a:solidFill>
                <a:ea typeface="楷体" pitchFamily="49" charset="-122"/>
              </a:rPr>
              <a:t>n</a:t>
            </a:r>
            <a:r>
              <a:rPr lang="zh-CN" altLang="en-US" dirty="0">
                <a:ea typeface="楷体" pitchFamily="49" charset="-122"/>
              </a:rPr>
              <a:t>。</a:t>
            </a:r>
            <a:endParaRPr lang="en-US" altLang="zh-CN" dirty="0">
              <a:ea typeface="楷体" pitchFamily="49" charset="-122"/>
            </a:endParaRPr>
          </a:p>
          <a:p>
            <a:endParaRPr lang="en-US" altLang="zh-CN" dirty="0">
              <a:ea typeface="楷体" pitchFamily="49" charset="-122"/>
            </a:endParaRPr>
          </a:p>
        </p:txBody>
      </p:sp>
      <p:sp>
        <p:nvSpPr>
          <p:cNvPr id="7" name="Rectangle 2">
            <a:extLst>
              <a:ext uri="{FF2B5EF4-FFF2-40B4-BE49-F238E27FC236}">
                <a16:creationId xmlns:a16="http://schemas.microsoft.com/office/drawing/2014/main" id="{2AF0B662-8E2C-4C56-9778-4919E2019E24}"/>
              </a:ext>
            </a:extLst>
          </p:cNvPr>
          <p:cNvSpPr txBox="1">
            <a:spLocks noChangeArrowheads="1"/>
          </p:cNvSpPr>
          <p:nvPr/>
        </p:nvSpPr>
        <p:spPr>
          <a:xfrm>
            <a:off x="128464" y="116632"/>
            <a:ext cx="8420100" cy="763018"/>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二进制位运算与位运算表达式</a:t>
            </a:r>
            <a:r>
              <a:rPr lang="en-US" altLang="zh-CN" sz="4000" dirty="0">
                <a:effectLst/>
              </a:rPr>
              <a:t>(*)</a:t>
            </a:r>
            <a:endParaRPr lang="zh-CN" altLang="en-US" sz="4000" dirty="0">
              <a:effectLst/>
            </a:endParaRPr>
          </a:p>
        </p:txBody>
      </p:sp>
    </p:spTree>
    <p:extLst>
      <p:ext uri="{BB962C8B-B14F-4D97-AF65-F5344CB8AC3E}">
        <p14:creationId xmlns:p14="http://schemas.microsoft.com/office/powerpoint/2010/main" val="17733637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88504" y="958850"/>
            <a:ext cx="8750746" cy="1816100"/>
          </a:xfrm>
          <a:prstGeom prst="rect">
            <a:avLst/>
          </a:prstGeom>
          <a:noFill/>
          <a:ln w="9525">
            <a:noFill/>
            <a:miter lim="800000"/>
            <a:headEnd/>
            <a:tailEnd/>
          </a:ln>
        </p:spPr>
        <p:txBody>
          <a:bodyPr wrap="square">
            <a:spAutoFit/>
          </a:bodyPr>
          <a:lstStyle/>
          <a:p>
            <a:r>
              <a:rPr lang="zh-CN" altLang="en-US" sz="2800" b="1" dirty="0">
                <a:solidFill>
                  <a:srgbClr val="CC0000"/>
                </a:solidFill>
                <a:ea typeface="楷体" pitchFamily="49" charset="-122"/>
              </a:rPr>
              <a:t>位运算举例</a:t>
            </a:r>
            <a:r>
              <a:rPr lang="zh-CN" altLang="en-US" sz="2800" dirty="0">
                <a:ea typeface="楷体" pitchFamily="49" charset="-122"/>
              </a:rPr>
              <a:t>：</a:t>
            </a:r>
            <a:endParaRPr lang="en-US" altLang="zh-CN" sz="2800" dirty="0">
              <a:ea typeface="楷体" pitchFamily="49" charset="-122"/>
            </a:endParaRPr>
          </a:p>
          <a:p>
            <a:r>
              <a:rPr lang="en-US" altLang="zh-CN" sz="2800" b="1" dirty="0">
                <a:solidFill>
                  <a:srgbClr val="006600"/>
                </a:solidFill>
                <a:ea typeface="楷体" pitchFamily="49" charset="-122"/>
              </a:rPr>
              <a:t>1)</a:t>
            </a:r>
            <a:r>
              <a:rPr lang="zh-CN" altLang="en-US" sz="2800" dirty="0"/>
              <a:t> </a:t>
            </a:r>
            <a:r>
              <a:rPr lang="zh-CN" altLang="en-US" sz="2800" dirty="0">
                <a:ea typeface="楷体" pitchFamily="49" charset="-122"/>
              </a:rPr>
              <a:t>求反运算的例子。</a:t>
            </a:r>
          </a:p>
          <a:p>
            <a:r>
              <a:rPr lang="en-US" altLang="zh-CN" sz="2800" dirty="0">
                <a:ea typeface="楷体" pitchFamily="49" charset="-122"/>
              </a:rPr>
              <a:t>     </a:t>
            </a:r>
            <a:r>
              <a:rPr lang="en-US" altLang="zh-CN" sz="2800" dirty="0" err="1">
                <a:ea typeface="楷体" pitchFamily="49" charset="-122"/>
              </a:rPr>
              <a:t>int</a:t>
            </a:r>
            <a:r>
              <a:rPr lang="en-US" altLang="zh-CN" sz="2800" dirty="0">
                <a:ea typeface="楷体" pitchFamily="49" charset="-122"/>
              </a:rPr>
              <a:t> a=1, b;    </a:t>
            </a:r>
            <a:endParaRPr lang="zh-CN" altLang="en-US" sz="2800" dirty="0">
              <a:ea typeface="楷体" pitchFamily="49" charset="-122"/>
            </a:endParaRPr>
          </a:p>
          <a:p>
            <a:r>
              <a:rPr lang="en-US" altLang="zh-CN" sz="2800" dirty="0">
                <a:ea typeface="楷体" pitchFamily="49" charset="-122"/>
              </a:rPr>
              <a:t>     b=~a; </a:t>
            </a:r>
            <a:r>
              <a:rPr lang="zh-CN" altLang="en-US" sz="2800" dirty="0">
                <a:ea typeface="楷体" pitchFamily="49" charset="-122"/>
              </a:rPr>
              <a:t>     则</a:t>
            </a:r>
            <a:r>
              <a:rPr lang="en-US" altLang="zh-CN" sz="2800" dirty="0">
                <a:ea typeface="楷体" pitchFamily="49" charset="-122"/>
              </a:rPr>
              <a:t> b</a:t>
            </a:r>
            <a:r>
              <a:rPr lang="zh-CN" altLang="en-US" sz="2800" dirty="0">
                <a:ea typeface="楷体" pitchFamily="49" charset="-122"/>
              </a:rPr>
              <a:t>的值为</a:t>
            </a:r>
            <a:r>
              <a:rPr lang="en-US" altLang="zh-CN" sz="2800" dirty="0">
                <a:ea typeface="楷体" pitchFamily="49" charset="-122"/>
                <a:sym typeface="Symbol" pitchFamily="18" charset="2"/>
              </a:rPr>
              <a:t></a:t>
            </a:r>
            <a:r>
              <a:rPr lang="en-US" altLang="zh-CN" sz="2800" dirty="0">
                <a:ea typeface="楷体" pitchFamily="49" charset="-122"/>
              </a:rPr>
              <a:t>2</a:t>
            </a:r>
            <a:r>
              <a:rPr lang="zh-CN" altLang="en-US" sz="2800" dirty="0">
                <a:ea typeface="楷体" pitchFamily="49" charset="-122"/>
              </a:rPr>
              <a:t>。</a:t>
            </a:r>
            <a:r>
              <a:rPr lang="en-US" altLang="zh-CN" sz="2800" b="1" dirty="0">
                <a:solidFill>
                  <a:srgbClr val="7030A0"/>
                </a:solidFill>
                <a:ea typeface="楷体" pitchFamily="49" charset="-122"/>
              </a:rPr>
              <a:t>16</a:t>
            </a:r>
            <a:r>
              <a:rPr lang="zh-CN" altLang="en-US" sz="2800" b="1" dirty="0">
                <a:solidFill>
                  <a:srgbClr val="7030A0"/>
                </a:solidFill>
                <a:ea typeface="楷体" pitchFamily="49" charset="-122"/>
              </a:rPr>
              <a:t>位</a:t>
            </a:r>
            <a:r>
              <a:rPr lang="en-US" altLang="zh-CN" sz="2800" b="1" dirty="0" err="1">
                <a:solidFill>
                  <a:srgbClr val="7030A0"/>
                </a:solidFill>
                <a:ea typeface="楷体" pitchFamily="49" charset="-122"/>
              </a:rPr>
              <a:t>int</a:t>
            </a:r>
            <a:r>
              <a:rPr lang="zh-CN" altLang="en-US" sz="2800" b="1" dirty="0">
                <a:solidFill>
                  <a:srgbClr val="7030A0"/>
                </a:solidFill>
                <a:ea typeface="楷体" pitchFamily="49" charset="-122"/>
              </a:rPr>
              <a:t>型</a:t>
            </a:r>
            <a:r>
              <a:rPr lang="zh-CN" altLang="en-US" sz="2800" dirty="0">
                <a:ea typeface="楷体" pitchFamily="49" charset="-122"/>
              </a:rPr>
              <a:t>运算过程如下</a:t>
            </a:r>
            <a:r>
              <a:rPr lang="en-US" altLang="zh-CN" sz="2800" dirty="0">
                <a:ea typeface="楷体" pitchFamily="49" charset="-122"/>
              </a:rPr>
              <a:t>:</a:t>
            </a:r>
            <a:r>
              <a:rPr lang="zh-CN" altLang="en-US" sz="2800" dirty="0">
                <a:ea typeface="楷体" pitchFamily="49" charset="-122"/>
              </a:rPr>
              <a:t> </a:t>
            </a:r>
            <a:r>
              <a:rPr lang="en-US" altLang="zh-CN" sz="2800" dirty="0">
                <a:ea typeface="楷体" pitchFamily="49" charset="-122"/>
              </a:rPr>
              <a:t>       </a:t>
            </a:r>
            <a:endParaRPr lang="zh-CN" altLang="en-US" sz="2800" dirty="0">
              <a:ea typeface="楷体" pitchFamily="49" charset="-122"/>
            </a:endParaRPr>
          </a:p>
        </p:txBody>
      </p:sp>
      <p:graphicFrame>
        <p:nvGraphicFramePr>
          <p:cNvPr id="4" name="表格 3"/>
          <p:cNvGraphicFramePr>
            <a:graphicFrameLocks noGrp="1"/>
          </p:cNvGraphicFramePr>
          <p:nvPr/>
        </p:nvGraphicFramePr>
        <p:xfrm>
          <a:off x="1524000" y="2928938"/>
          <a:ext cx="6072188" cy="457200"/>
        </p:xfrm>
        <a:graphic>
          <a:graphicData uri="http://schemas.openxmlformats.org/drawingml/2006/table">
            <a:tbl>
              <a:tblPr/>
              <a:tblGrid>
                <a:gridCol w="379413">
                  <a:extLst>
                    <a:ext uri="{9D8B030D-6E8A-4147-A177-3AD203B41FA5}">
                      <a16:colId xmlns:a16="http://schemas.microsoft.com/office/drawing/2014/main" val="20000"/>
                    </a:ext>
                  </a:extLst>
                </a:gridCol>
                <a:gridCol w="379412">
                  <a:extLst>
                    <a:ext uri="{9D8B030D-6E8A-4147-A177-3AD203B41FA5}">
                      <a16:colId xmlns:a16="http://schemas.microsoft.com/office/drawing/2014/main" val="20001"/>
                    </a:ext>
                  </a:extLst>
                </a:gridCol>
                <a:gridCol w="379413">
                  <a:extLst>
                    <a:ext uri="{9D8B030D-6E8A-4147-A177-3AD203B41FA5}">
                      <a16:colId xmlns:a16="http://schemas.microsoft.com/office/drawing/2014/main" val="20002"/>
                    </a:ext>
                  </a:extLst>
                </a:gridCol>
                <a:gridCol w="379412">
                  <a:extLst>
                    <a:ext uri="{9D8B030D-6E8A-4147-A177-3AD203B41FA5}">
                      <a16:colId xmlns:a16="http://schemas.microsoft.com/office/drawing/2014/main" val="20003"/>
                    </a:ext>
                  </a:extLst>
                </a:gridCol>
                <a:gridCol w="379413">
                  <a:extLst>
                    <a:ext uri="{9D8B030D-6E8A-4147-A177-3AD203B41FA5}">
                      <a16:colId xmlns:a16="http://schemas.microsoft.com/office/drawing/2014/main" val="20004"/>
                    </a:ext>
                  </a:extLst>
                </a:gridCol>
                <a:gridCol w="379412">
                  <a:extLst>
                    <a:ext uri="{9D8B030D-6E8A-4147-A177-3AD203B41FA5}">
                      <a16:colId xmlns:a16="http://schemas.microsoft.com/office/drawing/2014/main" val="20005"/>
                    </a:ext>
                  </a:extLst>
                </a:gridCol>
                <a:gridCol w="379413">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79412">
                  <a:extLst>
                    <a:ext uri="{9D8B030D-6E8A-4147-A177-3AD203B41FA5}">
                      <a16:colId xmlns:a16="http://schemas.microsoft.com/office/drawing/2014/main" val="20008"/>
                    </a:ext>
                  </a:extLst>
                </a:gridCol>
                <a:gridCol w="379413">
                  <a:extLst>
                    <a:ext uri="{9D8B030D-6E8A-4147-A177-3AD203B41FA5}">
                      <a16:colId xmlns:a16="http://schemas.microsoft.com/office/drawing/2014/main" val="20009"/>
                    </a:ext>
                  </a:extLst>
                </a:gridCol>
                <a:gridCol w="379412">
                  <a:extLst>
                    <a:ext uri="{9D8B030D-6E8A-4147-A177-3AD203B41FA5}">
                      <a16:colId xmlns:a16="http://schemas.microsoft.com/office/drawing/2014/main" val="20010"/>
                    </a:ext>
                  </a:extLst>
                </a:gridCol>
                <a:gridCol w="379413">
                  <a:extLst>
                    <a:ext uri="{9D8B030D-6E8A-4147-A177-3AD203B41FA5}">
                      <a16:colId xmlns:a16="http://schemas.microsoft.com/office/drawing/2014/main" val="20011"/>
                    </a:ext>
                  </a:extLst>
                </a:gridCol>
                <a:gridCol w="379412">
                  <a:extLst>
                    <a:ext uri="{9D8B030D-6E8A-4147-A177-3AD203B41FA5}">
                      <a16:colId xmlns:a16="http://schemas.microsoft.com/office/drawing/2014/main" val="20012"/>
                    </a:ext>
                  </a:extLst>
                </a:gridCol>
                <a:gridCol w="379413">
                  <a:extLst>
                    <a:ext uri="{9D8B030D-6E8A-4147-A177-3AD203B41FA5}">
                      <a16:colId xmlns:a16="http://schemas.microsoft.com/office/drawing/2014/main" val="20013"/>
                    </a:ext>
                  </a:extLst>
                </a:gridCol>
                <a:gridCol w="379412">
                  <a:extLst>
                    <a:ext uri="{9D8B030D-6E8A-4147-A177-3AD203B41FA5}">
                      <a16:colId xmlns:a16="http://schemas.microsoft.com/office/drawing/2014/main" val="20014"/>
                    </a:ext>
                  </a:extLst>
                </a:gridCol>
                <a:gridCol w="379413">
                  <a:extLst>
                    <a:ext uri="{9D8B030D-6E8A-4147-A177-3AD203B41FA5}">
                      <a16:colId xmlns:a16="http://schemas.microsoft.com/office/drawing/2014/main" val="20015"/>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sp>
        <p:nvSpPr>
          <p:cNvPr id="42024" name="矩形 4"/>
          <p:cNvSpPr>
            <a:spLocks noChangeArrowheads="1"/>
          </p:cNvSpPr>
          <p:nvPr/>
        </p:nvSpPr>
        <p:spPr bwMode="auto">
          <a:xfrm>
            <a:off x="1166814" y="2928939"/>
            <a:ext cx="369887" cy="523875"/>
          </a:xfrm>
          <a:prstGeom prst="rect">
            <a:avLst/>
          </a:prstGeom>
          <a:noFill/>
          <a:ln w="9525">
            <a:noFill/>
            <a:miter lim="800000"/>
            <a:headEnd/>
            <a:tailEnd/>
          </a:ln>
        </p:spPr>
        <p:txBody>
          <a:bodyPr wrap="none">
            <a:spAutoFit/>
          </a:bodyPr>
          <a:lstStyle/>
          <a:p>
            <a:r>
              <a:rPr lang="en-US" altLang="zh-CN" sz="2800" b="1">
                <a:ea typeface="楷体" pitchFamily="49" charset="-122"/>
              </a:rPr>
              <a:t>~</a:t>
            </a:r>
            <a:endParaRPr lang="zh-CN" altLang="en-US" sz="2800" b="1"/>
          </a:p>
        </p:txBody>
      </p:sp>
      <p:cxnSp>
        <p:nvCxnSpPr>
          <p:cNvPr id="42025" name="直接连接符 6"/>
          <p:cNvCxnSpPr>
            <a:cxnSpLocks noChangeShapeType="1"/>
          </p:cNvCxnSpPr>
          <p:nvPr/>
        </p:nvCxnSpPr>
        <p:spPr bwMode="auto">
          <a:xfrm>
            <a:off x="1166813" y="3500439"/>
            <a:ext cx="7715250" cy="1587"/>
          </a:xfrm>
          <a:prstGeom prst="line">
            <a:avLst/>
          </a:prstGeom>
          <a:noFill/>
          <a:ln w="9525">
            <a:solidFill>
              <a:schemeClr val="tx1"/>
            </a:solidFill>
            <a:round/>
            <a:headEnd/>
            <a:tailEnd/>
          </a:ln>
        </p:spPr>
      </p:cxnSp>
      <p:graphicFrame>
        <p:nvGraphicFramePr>
          <p:cNvPr id="8" name="表格 7"/>
          <p:cNvGraphicFramePr>
            <a:graphicFrameLocks noGrp="1"/>
          </p:cNvGraphicFramePr>
          <p:nvPr/>
        </p:nvGraphicFramePr>
        <p:xfrm>
          <a:off x="1524000" y="3643313"/>
          <a:ext cx="6072188" cy="457200"/>
        </p:xfrm>
        <a:graphic>
          <a:graphicData uri="http://schemas.openxmlformats.org/drawingml/2006/table">
            <a:tbl>
              <a:tblPr/>
              <a:tblGrid>
                <a:gridCol w="379413">
                  <a:extLst>
                    <a:ext uri="{9D8B030D-6E8A-4147-A177-3AD203B41FA5}">
                      <a16:colId xmlns:a16="http://schemas.microsoft.com/office/drawing/2014/main" val="20000"/>
                    </a:ext>
                  </a:extLst>
                </a:gridCol>
                <a:gridCol w="379412">
                  <a:extLst>
                    <a:ext uri="{9D8B030D-6E8A-4147-A177-3AD203B41FA5}">
                      <a16:colId xmlns:a16="http://schemas.microsoft.com/office/drawing/2014/main" val="20001"/>
                    </a:ext>
                  </a:extLst>
                </a:gridCol>
                <a:gridCol w="379413">
                  <a:extLst>
                    <a:ext uri="{9D8B030D-6E8A-4147-A177-3AD203B41FA5}">
                      <a16:colId xmlns:a16="http://schemas.microsoft.com/office/drawing/2014/main" val="20002"/>
                    </a:ext>
                  </a:extLst>
                </a:gridCol>
                <a:gridCol w="379412">
                  <a:extLst>
                    <a:ext uri="{9D8B030D-6E8A-4147-A177-3AD203B41FA5}">
                      <a16:colId xmlns:a16="http://schemas.microsoft.com/office/drawing/2014/main" val="20003"/>
                    </a:ext>
                  </a:extLst>
                </a:gridCol>
                <a:gridCol w="379413">
                  <a:extLst>
                    <a:ext uri="{9D8B030D-6E8A-4147-A177-3AD203B41FA5}">
                      <a16:colId xmlns:a16="http://schemas.microsoft.com/office/drawing/2014/main" val="20004"/>
                    </a:ext>
                  </a:extLst>
                </a:gridCol>
                <a:gridCol w="379412">
                  <a:extLst>
                    <a:ext uri="{9D8B030D-6E8A-4147-A177-3AD203B41FA5}">
                      <a16:colId xmlns:a16="http://schemas.microsoft.com/office/drawing/2014/main" val="20005"/>
                    </a:ext>
                  </a:extLst>
                </a:gridCol>
                <a:gridCol w="379413">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79412">
                  <a:extLst>
                    <a:ext uri="{9D8B030D-6E8A-4147-A177-3AD203B41FA5}">
                      <a16:colId xmlns:a16="http://schemas.microsoft.com/office/drawing/2014/main" val="20008"/>
                    </a:ext>
                  </a:extLst>
                </a:gridCol>
                <a:gridCol w="379413">
                  <a:extLst>
                    <a:ext uri="{9D8B030D-6E8A-4147-A177-3AD203B41FA5}">
                      <a16:colId xmlns:a16="http://schemas.microsoft.com/office/drawing/2014/main" val="20009"/>
                    </a:ext>
                  </a:extLst>
                </a:gridCol>
                <a:gridCol w="379412">
                  <a:extLst>
                    <a:ext uri="{9D8B030D-6E8A-4147-A177-3AD203B41FA5}">
                      <a16:colId xmlns:a16="http://schemas.microsoft.com/office/drawing/2014/main" val="20010"/>
                    </a:ext>
                  </a:extLst>
                </a:gridCol>
                <a:gridCol w="379413">
                  <a:extLst>
                    <a:ext uri="{9D8B030D-6E8A-4147-A177-3AD203B41FA5}">
                      <a16:colId xmlns:a16="http://schemas.microsoft.com/office/drawing/2014/main" val="20011"/>
                    </a:ext>
                  </a:extLst>
                </a:gridCol>
                <a:gridCol w="379412">
                  <a:extLst>
                    <a:ext uri="{9D8B030D-6E8A-4147-A177-3AD203B41FA5}">
                      <a16:colId xmlns:a16="http://schemas.microsoft.com/office/drawing/2014/main" val="20012"/>
                    </a:ext>
                  </a:extLst>
                </a:gridCol>
                <a:gridCol w="379413">
                  <a:extLst>
                    <a:ext uri="{9D8B030D-6E8A-4147-A177-3AD203B41FA5}">
                      <a16:colId xmlns:a16="http://schemas.microsoft.com/office/drawing/2014/main" val="20013"/>
                    </a:ext>
                  </a:extLst>
                </a:gridCol>
                <a:gridCol w="379412">
                  <a:extLst>
                    <a:ext uri="{9D8B030D-6E8A-4147-A177-3AD203B41FA5}">
                      <a16:colId xmlns:a16="http://schemas.microsoft.com/office/drawing/2014/main" val="20014"/>
                    </a:ext>
                  </a:extLst>
                </a:gridCol>
                <a:gridCol w="379413">
                  <a:extLst>
                    <a:ext uri="{9D8B030D-6E8A-4147-A177-3AD203B41FA5}">
                      <a16:colId xmlns:a16="http://schemas.microsoft.com/office/drawing/2014/main" val="20015"/>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cxnSp>
        <p:nvCxnSpPr>
          <p:cNvPr id="42062" name="直接连接符 9"/>
          <p:cNvCxnSpPr>
            <a:cxnSpLocks noChangeShapeType="1"/>
          </p:cNvCxnSpPr>
          <p:nvPr/>
        </p:nvCxnSpPr>
        <p:spPr bwMode="auto">
          <a:xfrm rot="5400000">
            <a:off x="2310607" y="3642520"/>
            <a:ext cx="1428750" cy="1587"/>
          </a:xfrm>
          <a:prstGeom prst="line">
            <a:avLst/>
          </a:prstGeom>
          <a:noFill/>
          <a:ln w="12700">
            <a:solidFill>
              <a:srgbClr val="FF0000"/>
            </a:solidFill>
            <a:prstDash val="dash"/>
            <a:round/>
            <a:headEnd/>
            <a:tailEnd/>
          </a:ln>
        </p:spPr>
      </p:cxnSp>
      <p:cxnSp>
        <p:nvCxnSpPr>
          <p:cNvPr id="42063" name="直接连接符 10"/>
          <p:cNvCxnSpPr>
            <a:cxnSpLocks noChangeShapeType="1"/>
          </p:cNvCxnSpPr>
          <p:nvPr/>
        </p:nvCxnSpPr>
        <p:spPr bwMode="auto">
          <a:xfrm rot="5400000">
            <a:off x="3810794" y="3642519"/>
            <a:ext cx="1428750" cy="1588"/>
          </a:xfrm>
          <a:prstGeom prst="line">
            <a:avLst/>
          </a:prstGeom>
          <a:noFill/>
          <a:ln w="12700">
            <a:solidFill>
              <a:srgbClr val="FF0000"/>
            </a:solidFill>
            <a:prstDash val="dash"/>
            <a:round/>
            <a:headEnd/>
            <a:tailEnd/>
          </a:ln>
        </p:spPr>
      </p:cxnSp>
      <p:cxnSp>
        <p:nvCxnSpPr>
          <p:cNvPr id="42064" name="直接连接符 11"/>
          <p:cNvCxnSpPr>
            <a:cxnSpLocks noChangeShapeType="1"/>
          </p:cNvCxnSpPr>
          <p:nvPr/>
        </p:nvCxnSpPr>
        <p:spPr bwMode="auto">
          <a:xfrm rot="5400000">
            <a:off x="5380832" y="3642520"/>
            <a:ext cx="1428750" cy="1587"/>
          </a:xfrm>
          <a:prstGeom prst="line">
            <a:avLst/>
          </a:prstGeom>
          <a:noFill/>
          <a:ln w="12700">
            <a:solidFill>
              <a:srgbClr val="FF0000"/>
            </a:solidFill>
            <a:prstDash val="dash"/>
            <a:round/>
            <a:headEnd/>
            <a:tailEnd/>
          </a:ln>
        </p:spPr>
      </p:cxnSp>
      <p:sp>
        <p:nvSpPr>
          <p:cNvPr id="42065" name="矩形 12"/>
          <p:cNvSpPr>
            <a:spLocks noChangeArrowheads="1"/>
          </p:cNvSpPr>
          <p:nvPr/>
        </p:nvSpPr>
        <p:spPr bwMode="auto">
          <a:xfrm>
            <a:off x="2095501" y="4143376"/>
            <a:ext cx="385763" cy="523875"/>
          </a:xfrm>
          <a:prstGeom prst="rect">
            <a:avLst/>
          </a:prstGeom>
          <a:noFill/>
          <a:ln w="9525">
            <a:noFill/>
            <a:miter lim="800000"/>
            <a:headEnd/>
            <a:tailEnd/>
          </a:ln>
        </p:spPr>
        <p:txBody>
          <a:bodyPr wrap="none">
            <a:spAutoFit/>
          </a:bodyPr>
          <a:lstStyle/>
          <a:p>
            <a:r>
              <a:rPr lang="en-US" altLang="zh-CN" sz="2800">
                <a:solidFill>
                  <a:schemeClr val="accent2"/>
                </a:solidFill>
                <a:ea typeface="楷体" pitchFamily="49" charset="-122"/>
              </a:rPr>
              <a:t>F</a:t>
            </a:r>
            <a:endParaRPr lang="zh-CN" altLang="en-US" sz="2800">
              <a:solidFill>
                <a:schemeClr val="accent2"/>
              </a:solidFill>
            </a:endParaRPr>
          </a:p>
        </p:txBody>
      </p:sp>
      <p:sp>
        <p:nvSpPr>
          <p:cNvPr id="42066" name="矩形 13"/>
          <p:cNvSpPr>
            <a:spLocks noChangeArrowheads="1"/>
          </p:cNvSpPr>
          <p:nvPr/>
        </p:nvSpPr>
        <p:spPr bwMode="auto">
          <a:xfrm>
            <a:off x="3595688" y="4143376"/>
            <a:ext cx="385762" cy="523875"/>
          </a:xfrm>
          <a:prstGeom prst="rect">
            <a:avLst/>
          </a:prstGeom>
          <a:noFill/>
          <a:ln w="9525">
            <a:noFill/>
            <a:miter lim="800000"/>
            <a:headEnd/>
            <a:tailEnd/>
          </a:ln>
        </p:spPr>
        <p:txBody>
          <a:bodyPr wrap="none">
            <a:spAutoFit/>
          </a:bodyPr>
          <a:lstStyle/>
          <a:p>
            <a:r>
              <a:rPr lang="en-US" altLang="zh-CN" sz="2800">
                <a:solidFill>
                  <a:schemeClr val="accent2"/>
                </a:solidFill>
                <a:ea typeface="楷体" pitchFamily="49" charset="-122"/>
              </a:rPr>
              <a:t>F</a:t>
            </a:r>
            <a:endParaRPr lang="zh-CN" altLang="en-US" sz="2800">
              <a:solidFill>
                <a:schemeClr val="accent2"/>
              </a:solidFill>
            </a:endParaRPr>
          </a:p>
        </p:txBody>
      </p:sp>
      <p:sp>
        <p:nvSpPr>
          <p:cNvPr id="42067" name="矩形 14"/>
          <p:cNvSpPr>
            <a:spLocks noChangeArrowheads="1"/>
          </p:cNvSpPr>
          <p:nvPr/>
        </p:nvSpPr>
        <p:spPr bwMode="auto">
          <a:xfrm>
            <a:off x="5095876" y="4143376"/>
            <a:ext cx="385763" cy="523875"/>
          </a:xfrm>
          <a:prstGeom prst="rect">
            <a:avLst/>
          </a:prstGeom>
          <a:noFill/>
          <a:ln w="9525">
            <a:noFill/>
            <a:miter lim="800000"/>
            <a:headEnd/>
            <a:tailEnd/>
          </a:ln>
        </p:spPr>
        <p:txBody>
          <a:bodyPr wrap="none">
            <a:spAutoFit/>
          </a:bodyPr>
          <a:lstStyle/>
          <a:p>
            <a:r>
              <a:rPr lang="en-US" altLang="zh-CN" sz="2800">
                <a:solidFill>
                  <a:schemeClr val="accent2"/>
                </a:solidFill>
                <a:ea typeface="楷体" pitchFamily="49" charset="-122"/>
              </a:rPr>
              <a:t>F</a:t>
            </a:r>
            <a:endParaRPr lang="zh-CN" altLang="en-US" sz="2800">
              <a:solidFill>
                <a:schemeClr val="accent2"/>
              </a:solidFill>
            </a:endParaRPr>
          </a:p>
        </p:txBody>
      </p:sp>
      <p:sp>
        <p:nvSpPr>
          <p:cNvPr id="42068" name="矩形 15"/>
          <p:cNvSpPr>
            <a:spLocks noChangeArrowheads="1"/>
          </p:cNvSpPr>
          <p:nvPr/>
        </p:nvSpPr>
        <p:spPr bwMode="auto">
          <a:xfrm>
            <a:off x="6596063" y="4143376"/>
            <a:ext cx="404812" cy="523875"/>
          </a:xfrm>
          <a:prstGeom prst="rect">
            <a:avLst/>
          </a:prstGeom>
          <a:noFill/>
          <a:ln w="9525">
            <a:noFill/>
            <a:miter lim="800000"/>
            <a:headEnd/>
            <a:tailEnd/>
          </a:ln>
        </p:spPr>
        <p:txBody>
          <a:bodyPr wrap="none">
            <a:spAutoFit/>
          </a:bodyPr>
          <a:lstStyle/>
          <a:p>
            <a:r>
              <a:rPr lang="en-US" altLang="zh-CN" sz="2800">
                <a:solidFill>
                  <a:schemeClr val="accent2"/>
                </a:solidFill>
                <a:ea typeface="楷体" pitchFamily="49" charset="-122"/>
              </a:rPr>
              <a:t>E</a:t>
            </a:r>
            <a:endParaRPr lang="zh-CN" altLang="en-US" sz="2800">
              <a:solidFill>
                <a:schemeClr val="accent2"/>
              </a:solidFill>
            </a:endParaRPr>
          </a:p>
        </p:txBody>
      </p:sp>
      <p:sp>
        <p:nvSpPr>
          <p:cNvPr id="42069" name="Rectangle 2"/>
          <p:cNvSpPr>
            <a:spLocks noChangeArrowheads="1"/>
          </p:cNvSpPr>
          <p:nvPr/>
        </p:nvSpPr>
        <p:spPr bwMode="auto">
          <a:xfrm>
            <a:off x="1023938" y="4572000"/>
            <a:ext cx="8253412" cy="1384300"/>
          </a:xfrm>
          <a:prstGeom prst="rect">
            <a:avLst/>
          </a:prstGeom>
          <a:noFill/>
          <a:ln w="9525">
            <a:noFill/>
            <a:miter lim="800000"/>
            <a:headEnd/>
            <a:tailEnd/>
          </a:ln>
        </p:spPr>
        <p:txBody>
          <a:bodyPr>
            <a:spAutoFit/>
          </a:bodyPr>
          <a:lstStyle/>
          <a:p>
            <a:r>
              <a:rPr lang="en-US" altLang="zh-CN" sz="2800" b="1" dirty="0">
                <a:solidFill>
                  <a:srgbClr val="006600"/>
                </a:solidFill>
                <a:ea typeface="楷体" pitchFamily="49" charset="-122"/>
              </a:rPr>
              <a:t>2)</a:t>
            </a:r>
            <a:r>
              <a:rPr lang="zh-CN" altLang="en-US" sz="2800" dirty="0"/>
              <a:t> </a:t>
            </a:r>
            <a:r>
              <a:rPr lang="zh-CN" altLang="en-US" sz="2800" dirty="0">
                <a:latin typeface="楷体" pitchFamily="49" charset="-122"/>
                <a:ea typeface="楷体" pitchFamily="49" charset="-122"/>
              </a:rPr>
              <a:t>与、或和异或的</a:t>
            </a:r>
            <a:r>
              <a:rPr lang="zh-CN" altLang="en-US" sz="2800" dirty="0">
                <a:ea typeface="楷体" pitchFamily="49" charset="-122"/>
              </a:rPr>
              <a:t>例子。</a:t>
            </a:r>
          </a:p>
          <a:p>
            <a:r>
              <a:rPr lang="en-US" altLang="zh-CN" sz="2800" dirty="0">
                <a:ea typeface="楷体" pitchFamily="49" charset="-122"/>
              </a:rPr>
              <a:t>     int a=3, b=10, c;    </a:t>
            </a:r>
            <a:endParaRPr lang="zh-CN" altLang="en-US" sz="2800" dirty="0">
              <a:ea typeface="楷体" pitchFamily="49" charset="-122"/>
            </a:endParaRPr>
          </a:p>
          <a:p>
            <a:r>
              <a:rPr lang="en-US" altLang="zh-CN" sz="2800" dirty="0">
                <a:ea typeface="楷体" pitchFamily="49" charset="-122"/>
              </a:rPr>
              <a:t>     c=</a:t>
            </a:r>
            <a:r>
              <a:rPr lang="en-US" altLang="zh-CN" sz="2800" dirty="0" err="1">
                <a:ea typeface="楷体" pitchFamily="49" charset="-122"/>
              </a:rPr>
              <a:t>a&amp;b</a:t>
            </a:r>
            <a:r>
              <a:rPr lang="en-US" altLang="zh-CN" sz="2800" dirty="0">
                <a:ea typeface="楷体" pitchFamily="49" charset="-122"/>
              </a:rPr>
              <a:t>;      </a:t>
            </a:r>
            <a:r>
              <a:rPr lang="zh-CN" altLang="en-US" sz="2800" dirty="0">
                <a:ea typeface="楷体" pitchFamily="49" charset="-122"/>
              </a:rPr>
              <a:t>则</a:t>
            </a:r>
            <a:r>
              <a:rPr lang="en-US" altLang="zh-CN" sz="2800" dirty="0">
                <a:ea typeface="楷体" pitchFamily="49" charset="-122"/>
              </a:rPr>
              <a:t>c=2</a:t>
            </a:r>
            <a:endParaRPr lang="zh-CN" altLang="en-US" sz="2800" dirty="0">
              <a:ea typeface="楷体" pitchFamily="49" charset="-122"/>
            </a:endParaRPr>
          </a:p>
        </p:txBody>
      </p:sp>
      <p:sp>
        <p:nvSpPr>
          <p:cNvPr id="42070" name="矩形 18"/>
          <p:cNvSpPr>
            <a:spLocks noChangeArrowheads="1"/>
          </p:cNvSpPr>
          <p:nvPr/>
        </p:nvSpPr>
        <p:spPr bwMode="auto">
          <a:xfrm>
            <a:off x="7667626" y="2857501"/>
            <a:ext cx="1285875"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(a=1)</a:t>
            </a:r>
            <a:endParaRPr lang="zh-CN" altLang="en-US" sz="2800">
              <a:solidFill>
                <a:schemeClr val="accent2"/>
              </a:solidFill>
            </a:endParaRPr>
          </a:p>
        </p:txBody>
      </p:sp>
      <p:sp>
        <p:nvSpPr>
          <p:cNvPr id="42071" name="矩形 19"/>
          <p:cNvSpPr>
            <a:spLocks noChangeArrowheads="1"/>
          </p:cNvSpPr>
          <p:nvPr/>
        </p:nvSpPr>
        <p:spPr bwMode="auto">
          <a:xfrm>
            <a:off x="7667626" y="3571876"/>
            <a:ext cx="1357313"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(b= </a:t>
            </a:r>
            <a:r>
              <a:rPr lang="en-US" altLang="zh-CN" sz="2800">
                <a:solidFill>
                  <a:schemeClr val="accent2"/>
                </a:solidFill>
                <a:ea typeface="楷体" pitchFamily="49" charset="-122"/>
                <a:sym typeface="Symbol" pitchFamily="18" charset="2"/>
              </a:rPr>
              <a:t></a:t>
            </a:r>
            <a:r>
              <a:rPr lang="en-US" altLang="zh-CN" sz="2800">
                <a:solidFill>
                  <a:schemeClr val="accent2"/>
                </a:solidFill>
                <a:ea typeface="楷体" pitchFamily="49" charset="-122"/>
              </a:rPr>
              <a:t>2)</a:t>
            </a:r>
            <a:endParaRPr lang="zh-CN" altLang="en-US" sz="2800">
              <a:solidFill>
                <a:schemeClr val="accent2"/>
              </a:solidFill>
            </a:endParaRPr>
          </a:p>
        </p:txBody>
      </p:sp>
      <p:sp>
        <p:nvSpPr>
          <p:cNvPr id="19" name="Rectangle 2">
            <a:extLst>
              <a:ext uri="{FF2B5EF4-FFF2-40B4-BE49-F238E27FC236}">
                <a16:creationId xmlns:a16="http://schemas.microsoft.com/office/drawing/2014/main" id="{F58BE464-B57C-4D87-A5B6-75B5FF4A7790}"/>
              </a:ext>
            </a:extLst>
          </p:cNvPr>
          <p:cNvSpPr txBox="1">
            <a:spLocks noChangeArrowheads="1"/>
          </p:cNvSpPr>
          <p:nvPr/>
        </p:nvSpPr>
        <p:spPr>
          <a:xfrm>
            <a:off x="128464" y="161924"/>
            <a:ext cx="8420100" cy="717726"/>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二进制位运算与位运算表达式</a:t>
            </a:r>
            <a:r>
              <a:rPr lang="en-US" altLang="zh-CN" sz="4000" dirty="0">
                <a:effectLst/>
              </a:rPr>
              <a:t>(*)</a:t>
            </a:r>
            <a:endParaRPr lang="zh-CN" altLang="en-US" sz="4000" dirty="0">
              <a:effectLst/>
            </a:endParaRPr>
          </a:p>
        </p:txBody>
      </p:sp>
    </p:spTree>
    <p:extLst>
      <p:ext uri="{BB962C8B-B14F-4D97-AF65-F5344CB8AC3E}">
        <p14:creationId xmlns:p14="http://schemas.microsoft.com/office/powerpoint/2010/main" val="24029190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985838" y="958851"/>
            <a:ext cx="8253412" cy="523875"/>
          </a:xfrm>
          <a:prstGeom prst="rect">
            <a:avLst/>
          </a:prstGeom>
          <a:noFill/>
          <a:ln w="9525">
            <a:noFill/>
            <a:miter lim="800000"/>
            <a:headEnd/>
            <a:tailEnd/>
          </a:ln>
        </p:spPr>
        <p:txBody>
          <a:bodyPr>
            <a:spAutoFit/>
          </a:bodyPr>
          <a:lstStyle/>
          <a:p>
            <a:r>
              <a:rPr lang="en-US" altLang="zh-CN" sz="2800" b="1">
                <a:solidFill>
                  <a:srgbClr val="7030A0"/>
                </a:solidFill>
                <a:ea typeface="楷体" pitchFamily="49" charset="-122"/>
              </a:rPr>
              <a:t>        16</a:t>
            </a:r>
            <a:r>
              <a:rPr lang="zh-CN" altLang="en-US" sz="2800" b="1">
                <a:solidFill>
                  <a:srgbClr val="7030A0"/>
                </a:solidFill>
                <a:ea typeface="楷体" pitchFamily="49" charset="-122"/>
              </a:rPr>
              <a:t>位</a:t>
            </a:r>
            <a:r>
              <a:rPr lang="en-US" altLang="zh-CN" sz="2800" b="1">
                <a:solidFill>
                  <a:srgbClr val="7030A0"/>
                </a:solidFill>
                <a:ea typeface="楷体" pitchFamily="49" charset="-122"/>
              </a:rPr>
              <a:t>int</a:t>
            </a:r>
            <a:r>
              <a:rPr lang="zh-CN" altLang="en-US" sz="2800" b="1">
                <a:solidFill>
                  <a:srgbClr val="7030A0"/>
                </a:solidFill>
                <a:ea typeface="楷体" pitchFamily="49" charset="-122"/>
              </a:rPr>
              <a:t>型</a:t>
            </a:r>
            <a:r>
              <a:rPr lang="zh-CN" altLang="en-US" sz="2800">
                <a:ea typeface="楷体" pitchFamily="49" charset="-122"/>
              </a:rPr>
              <a:t>运算过程如下</a:t>
            </a:r>
            <a:r>
              <a:rPr lang="en-US" altLang="zh-CN" sz="2800">
                <a:ea typeface="楷体" pitchFamily="49" charset="-122"/>
              </a:rPr>
              <a:t>:</a:t>
            </a:r>
            <a:r>
              <a:rPr lang="zh-CN" altLang="en-US" sz="2800">
                <a:ea typeface="楷体" pitchFamily="49" charset="-122"/>
              </a:rPr>
              <a:t> </a:t>
            </a:r>
            <a:r>
              <a:rPr lang="en-US" altLang="zh-CN" sz="2800">
                <a:ea typeface="楷体" pitchFamily="49" charset="-122"/>
              </a:rPr>
              <a:t>       </a:t>
            </a:r>
            <a:endParaRPr lang="zh-CN" altLang="en-US" sz="2800">
              <a:ea typeface="楷体" pitchFamily="49" charset="-122"/>
            </a:endParaRPr>
          </a:p>
        </p:txBody>
      </p:sp>
      <p:graphicFrame>
        <p:nvGraphicFramePr>
          <p:cNvPr id="4" name="表格 3"/>
          <p:cNvGraphicFramePr>
            <a:graphicFrameLocks noGrp="1"/>
          </p:cNvGraphicFramePr>
          <p:nvPr/>
        </p:nvGraphicFramePr>
        <p:xfrm>
          <a:off x="1738314" y="1571625"/>
          <a:ext cx="6072187" cy="457200"/>
        </p:xfrm>
        <a:graphic>
          <a:graphicData uri="http://schemas.openxmlformats.org/drawingml/2006/table">
            <a:tbl>
              <a:tblPr/>
              <a:tblGrid>
                <a:gridCol w="379412">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379412">
                  <a:extLst>
                    <a:ext uri="{9D8B030D-6E8A-4147-A177-3AD203B41FA5}">
                      <a16:colId xmlns:a16="http://schemas.microsoft.com/office/drawing/2014/main" val="20002"/>
                    </a:ext>
                  </a:extLst>
                </a:gridCol>
                <a:gridCol w="379413">
                  <a:extLst>
                    <a:ext uri="{9D8B030D-6E8A-4147-A177-3AD203B41FA5}">
                      <a16:colId xmlns:a16="http://schemas.microsoft.com/office/drawing/2014/main" val="20003"/>
                    </a:ext>
                  </a:extLst>
                </a:gridCol>
                <a:gridCol w="379412">
                  <a:extLst>
                    <a:ext uri="{9D8B030D-6E8A-4147-A177-3AD203B41FA5}">
                      <a16:colId xmlns:a16="http://schemas.microsoft.com/office/drawing/2014/main" val="20004"/>
                    </a:ext>
                  </a:extLst>
                </a:gridCol>
                <a:gridCol w="379413">
                  <a:extLst>
                    <a:ext uri="{9D8B030D-6E8A-4147-A177-3AD203B41FA5}">
                      <a16:colId xmlns:a16="http://schemas.microsoft.com/office/drawing/2014/main" val="20005"/>
                    </a:ext>
                  </a:extLst>
                </a:gridCol>
                <a:gridCol w="379412">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79413">
                  <a:extLst>
                    <a:ext uri="{9D8B030D-6E8A-4147-A177-3AD203B41FA5}">
                      <a16:colId xmlns:a16="http://schemas.microsoft.com/office/drawing/2014/main" val="20008"/>
                    </a:ext>
                  </a:extLst>
                </a:gridCol>
                <a:gridCol w="379412">
                  <a:extLst>
                    <a:ext uri="{9D8B030D-6E8A-4147-A177-3AD203B41FA5}">
                      <a16:colId xmlns:a16="http://schemas.microsoft.com/office/drawing/2014/main" val="20009"/>
                    </a:ext>
                  </a:extLst>
                </a:gridCol>
                <a:gridCol w="379413">
                  <a:extLst>
                    <a:ext uri="{9D8B030D-6E8A-4147-A177-3AD203B41FA5}">
                      <a16:colId xmlns:a16="http://schemas.microsoft.com/office/drawing/2014/main" val="20010"/>
                    </a:ext>
                  </a:extLst>
                </a:gridCol>
                <a:gridCol w="379412">
                  <a:extLst>
                    <a:ext uri="{9D8B030D-6E8A-4147-A177-3AD203B41FA5}">
                      <a16:colId xmlns:a16="http://schemas.microsoft.com/office/drawing/2014/main" val="20011"/>
                    </a:ext>
                  </a:extLst>
                </a:gridCol>
                <a:gridCol w="379413">
                  <a:extLst>
                    <a:ext uri="{9D8B030D-6E8A-4147-A177-3AD203B41FA5}">
                      <a16:colId xmlns:a16="http://schemas.microsoft.com/office/drawing/2014/main" val="20012"/>
                    </a:ext>
                  </a:extLst>
                </a:gridCol>
                <a:gridCol w="379412">
                  <a:extLst>
                    <a:ext uri="{9D8B030D-6E8A-4147-A177-3AD203B41FA5}">
                      <a16:colId xmlns:a16="http://schemas.microsoft.com/office/drawing/2014/main" val="20013"/>
                    </a:ext>
                  </a:extLst>
                </a:gridCol>
                <a:gridCol w="379413">
                  <a:extLst>
                    <a:ext uri="{9D8B030D-6E8A-4147-A177-3AD203B41FA5}">
                      <a16:colId xmlns:a16="http://schemas.microsoft.com/office/drawing/2014/main" val="20014"/>
                    </a:ext>
                  </a:extLst>
                </a:gridCol>
                <a:gridCol w="379412">
                  <a:extLst>
                    <a:ext uri="{9D8B030D-6E8A-4147-A177-3AD203B41FA5}">
                      <a16:colId xmlns:a16="http://schemas.microsoft.com/office/drawing/2014/main" val="20015"/>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cxnSp>
        <p:nvCxnSpPr>
          <p:cNvPr id="43048" name="直接连接符 4"/>
          <p:cNvCxnSpPr>
            <a:cxnSpLocks noChangeShapeType="1"/>
          </p:cNvCxnSpPr>
          <p:nvPr/>
        </p:nvCxnSpPr>
        <p:spPr bwMode="auto">
          <a:xfrm>
            <a:off x="1309689" y="2714625"/>
            <a:ext cx="7286625" cy="1588"/>
          </a:xfrm>
          <a:prstGeom prst="line">
            <a:avLst/>
          </a:prstGeom>
          <a:noFill/>
          <a:ln w="9525">
            <a:solidFill>
              <a:schemeClr val="tx1"/>
            </a:solidFill>
            <a:round/>
            <a:headEnd/>
            <a:tailEnd/>
          </a:ln>
        </p:spPr>
      </p:cxnSp>
      <p:graphicFrame>
        <p:nvGraphicFramePr>
          <p:cNvPr id="6" name="表格 5"/>
          <p:cNvGraphicFramePr>
            <a:graphicFrameLocks noGrp="1"/>
          </p:cNvGraphicFramePr>
          <p:nvPr/>
        </p:nvGraphicFramePr>
        <p:xfrm>
          <a:off x="1738314" y="2143125"/>
          <a:ext cx="6072187" cy="457200"/>
        </p:xfrm>
        <a:graphic>
          <a:graphicData uri="http://schemas.openxmlformats.org/drawingml/2006/table">
            <a:tbl>
              <a:tblPr/>
              <a:tblGrid>
                <a:gridCol w="379412">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379412">
                  <a:extLst>
                    <a:ext uri="{9D8B030D-6E8A-4147-A177-3AD203B41FA5}">
                      <a16:colId xmlns:a16="http://schemas.microsoft.com/office/drawing/2014/main" val="20002"/>
                    </a:ext>
                  </a:extLst>
                </a:gridCol>
                <a:gridCol w="379413">
                  <a:extLst>
                    <a:ext uri="{9D8B030D-6E8A-4147-A177-3AD203B41FA5}">
                      <a16:colId xmlns:a16="http://schemas.microsoft.com/office/drawing/2014/main" val="20003"/>
                    </a:ext>
                  </a:extLst>
                </a:gridCol>
                <a:gridCol w="379412">
                  <a:extLst>
                    <a:ext uri="{9D8B030D-6E8A-4147-A177-3AD203B41FA5}">
                      <a16:colId xmlns:a16="http://schemas.microsoft.com/office/drawing/2014/main" val="20004"/>
                    </a:ext>
                  </a:extLst>
                </a:gridCol>
                <a:gridCol w="379413">
                  <a:extLst>
                    <a:ext uri="{9D8B030D-6E8A-4147-A177-3AD203B41FA5}">
                      <a16:colId xmlns:a16="http://schemas.microsoft.com/office/drawing/2014/main" val="20005"/>
                    </a:ext>
                  </a:extLst>
                </a:gridCol>
                <a:gridCol w="379412">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79413">
                  <a:extLst>
                    <a:ext uri="{9D8B030D-6E8A-4147-A177-3AD203B41FA5}">
                      <a16:colId xmlns:a16="http://schemas.microsoft.com/office/drawing/2014/main" val="20008"/>
                    </a:ext>
                  </a:extLst>
                </a:gridCol>
                <a:gridCol w="379412">
                  <a:extLst>
                    <a:ext uri="{9D8B030D-6E8A-4147-A177-3AD203B41FA5}">
                      <a16:colId xmlns:a16="http://schemas.microsoft.com/office/drawing/2014/main" val="20009"/>
                    </a:ext>
                  </a:extLst>
                </a:gridCol>
                <a:gridCol w="379413">
                  <a:extLst>
                    <a:ext uri="{9D8B030D-6E8A-4147-A177-3AD203B41FA5}">
                      <a16:colId xmlns:a16="http://schemas.microsoft.com/office/drawing/2014/main" val="20010"/>
                    </a:ext>
                  </a:extLst>
                </a:gridCol>
                <a:gridCol w="379412">
                  <a:extLst>
                    <a:ext uri="{9D8B030D-6E8A-4147-A177-3AD203B41FA5}">
                      <a16:colId xmlns:a16="http://schemas.microsoft.com/office/drawing/2014/main" val="20011"/>
                    </a:ext>
                  </a:extLst>
                </a:gridCol>
                <a:gridCol w="379413">
                  <a:extLst>
                    <a:ext uri="{9D8B030D-6E8A-4147-A177-3AD203B41FA5}">
                      <a16:colId xmlns:a16="http://schemas.microsoft.com/office/drawing/2014/main" val="20012"/>
                    </a:ext>
                  </a:extLst>
                </a:gridCol>
                <a:gridCol w="379412">
                  <a:extLst>
                    <a:ext uri="{9D8B030D-6E8A-4147-A177-3AD203B41FA5}">
                      <a16:colId xmlns:a16="http://schemas.microsoft.com/office/drawing/2014/main" val="20013"/>
                    </a:ext>
                  </a:extLst>
                </a:gridCol>
                <a:gridCol w="379413">
                  <a:extLst>
                    <a:ext uri="{9D8B030D-6E8A-4147-A177-3AD203B41FA5}">
                      <a16:colId xmlns:a16="http://schemas.microsoft.com/office/drawing/2014/main" val="20014"/>
                    </a:ext>
                  </a:extLst>
                </a:gridCol>
                <a:gridCol w="379412">
                  <a:extLst>
                    <a:ext uri="{9D8B030D-6E8A-4147-A177-3AD203B41FA5}">
                      <a16:colId xmlns:a16="http://schemas.microsoft.com/office/drawing/2014/main" val="20015"/>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sp>
        <p:nvSpPr>
          <p:cNvPr id="43085" name="矩形 6"/>
          <p:cNvSpPr>
            <a:spLocks noChangeArrowheads="1"/>
          </p:cNvSpPr>
          <p:nvPr/>
        </p:nvSpPr>
        <p:spPr bwMode="auto">
          <a:xfrm>
            <a:off x="7810501" y="1500189"/>
            <a:ext cx="1357313"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(a=3)</a:t>
            </a:r>
            <a:endParaRPr lang="zh-CN" altLang="en-US" sz="2800">
              <a:solidFill>
                <a:schemeClr val="accent2"/>
              </a:solidFill>
            </a:endParaRPr>
          </a:p>
        </p:txBody>
      </p:sp>
      <p:sp>
        <p:nvSpPr>
          <p:cNvPr id="43086" name="矩形 7"/>
          <p:cNvSpPr>
            <a:spLocks noChangeArrowheads="1"/>
          </p:cNvSpPr>
          <p:nvPr/>
        </p:nvSpPr>
        <p:spPr bwMode="auto">
          <a:xfrm>
            <a:off x="7810500" y="2071689"/>
            <a:ext cx="1428750"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(b=10)</a:t>
            </a:r>
            <a:endParaRPr lang="zh-CN" altLang="en-US" sz="2800">
              <a:solidFill>
                <a:schemeClr val="accent2"/>
              </a:solidFill>
            </a:endParaRPr>
          </a:p>
        </p:txBody>
      </p:sp>
      <p:sp>
        <p:nvSpPr>
          <p:cNvPr id="43087" name="矩形 10"/>
          <p:cNvSpPr>
            <a:spLocks noChangeArrowheads="1"/>
          </p:cNvSpPr>
          <p:nvPr/>
        </p:nvSpPr>
        <p:spPr bwMode="auto">
          <a:xfrm>
            <a:off x="1309689" y="2143126"/>
            <a:ext cx="484187" cy="523875"/>
          </a:xfrm>
          <a:prstGeom prst="rect">
            <a:avLst/>
          </a:prstGeom>
          <a:noFill/>
          <a:ln w="9525">
            <a:noFill/>
            <a:miter lim="800000"/>
            <a:headEnd/>
            <a:tailEnd/>
          </a:ln>
        </p:spPr>
        <p:txBody>
          <a:bodyPr wrap="none">
            <a:spAutoFit/>
          </a:bodyPr>
          <a:lstStyle/>
          <a:p>
            <a:r>
              <a:rPr lang="en-US" altLang="zh-CN" sz="2800" b="1">
                <a:ea typeface="楷体" pitchFamily="49" charset="-122"/>
              </a:rPr>
              <a:t>&amp;</a:t>
            </a:r>
            <a:endParaRPr lang="zh-CN" altLang="en-US" sz="2800" b="1"/>
          </a:p>
        </p:txBody>
      </p:sp>
      <p:graphicFrame>
        <p:nvGraphicFramePr>
          <p:cNvPr id="12" name="表格 11"/>
          <p:cNvGraphicFramePr>
            <a:graphicFrameLocks noGrp="1"/>
          </p:cNvGraphicFramePr>
          <p:nvPr/>
        </p:nvGraphicFramePr>
        <p:xfrm>
          <a:off x="1738314" y="2857500"/>
          <a:ext cx="6072187" cy="457200"/>
        </p:xfrm>
        <a:graphic>
          <a:graphicData uri="http://schemas.openxmlformats.org/drawingml/2006/table">
            <a:tbl>
              <a:tblPr/>
              <a:tblGrid>
                <a:gridCol w="379412">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379412">
                  <a:extLst>
                    <a:ext uri="{9D8B030D-6E8A-4147-A177-3AD203B41FA5}">
                      <a16:colId xmlns:a16="http://schemas.microsoft.com/office/drawing/2014/main" val="20002"/>
                    </a:ext>
                  </a:extLst>
                </a:gridCol>
                <a:gridCol w="379413">
                  <a:extLst>
                    <a:ext uri="{9D8B030D-6E8A-4147-A177-3AD203B41FA5}">
                      <a16:colId xmlns:a16="http://schemas.microsoft.com/office/drawing/2014/main" val="20003"/>
                    </a:ext>
                  </a:extLst>
                </a:gridCol>
                <a:gridCol w="379412">
                  <a:extLst>
                    <a:ext uri="{9D8B030D-6E8A-4147-A177-3AD203B41FA5}">
                      <a16:colId xmlns:a16="http://schemas.microsoft.com/office/drawing/2014/main" val="20004"/>
                    </a:ext>
                  </a:extLst>
                </a:gridCol>
                <a:gridCol w="379413">
                  <a:extLst>
                    <a:ext uri="{9D8B030D-6E8A-4147-A177-3AD203B41FA5}">
                      <a16:colId xmlns:a16="http://schemas.microsoft.com/office/drawing/2014/main" val="20005"/>
                    </a:ext>
                  </a:extLst>
                </a:gridCol>
                <a:gridCol w="379412">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79413">
                  <a:extLst>
                    <a:ext uri="{9D8B030D-6E8A-4147-A177-3AD203B41FA5}">
                      <a16:colId xmlns:a16="http://schemas.microsoft.com/office/drawing/2014/main" val="20008"/>
                    </a:ext>
                  </a:extLst>
                </a:gridCol>
                <a:gridCol w="379412">
                  <a:extLst>
                    <a:ext uri="{9D8B030D-6E8A-4147-A177-3AD203B41FA5}">
                      <a16:colId xmlns:a16="http://schemas.microsoft.com/office/drawing/2014/main" val="20009"/>
                    </a:ext>
                  </a:extLst>
                </a:gridCol>
                <a:gridCol w="379413">
                  <a:extLst>
                    <a:ext uri="{9D8B030D-6E8A-4147-A177-3AD203B41FA5}">
                      <a16:colId xmlns:a16="http://schemas.microsoft.com/office/drawing/2014/main" val="20010"/>
                    </a:ext>
                  </a:extLst>
                </a:gridCol>
                <a:gridCol w="379412">
                  <a:extLst>
                    <a:ext uri="{9D8B030D-6E8A-4147-A177-3AD203B41FA5}">
                      <a16:colId xmlns:a16="http://schemas.microsoft.com/office/drawing/2014/main" val="20011"/>
                    </a:ext>
                  </a:extLst>
                </a:gridCol>
                <a:gridCol w="379413">
                  <a:extLst>
                    <a:ext uri="{9D8B030D-6E8A-4147-A177-3AD203B41FA5}">
                      <a16:colId xmlns:a16="http://schemas.microsoft.com/office/drawing/2014/main" val="20012"/>
                    </a:ext>
                  </a:extLst>
                </a:gridCol>
                <a:gridCol w="379412">
                  <a:extLst>
                    <a:ext uri="{9D8B030D-6E8A-4147-A177-3AD203B41FA5}">
                      <a16:colId xmlns:a16="http://schemas.microsoft.com/office/drawing/2014/main" val="20013"/>
                    </a:ext>
                  </a:extLst>
                </a:gridCol>
                <a:gridCol w="379413">
                  <a:extLst>
                    <a:ext uri="{9D8B030D-6E8A-4147-A177-3AD203B41FA5}">
                      <a16:colId xmlns:a16="http://schemas.microsoft.com/office/drawing/2014/main" val="20014"/>
                    </a:ext>
                  </a:extLst>
                </a:gridCol>
                <a:gridCol w="379412">
                  <a:extLst>
                    <a:ext uri="{9D8B030D-6E8A-4147-A177-3AD203B41FA5}">
                      <a16:colId xmlns:a16="http://schemas.microsoft.com/office/drawing/2014/main" val="20015"/>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cxnSp>
        <p:nvCxnSpPr>
          <p:cNvPr id="43124" name="直接连接符 12"/>
          <p:cNvCxnSpPr>
            <a:cxnSpLocks noChangeShapeType="1"/>
          </p:cNvCxnSpPr>
          <p:nvPr/>
        </p:nvCxnSpPr>
        <p:spPr bwMode="auto">
          <a:xfrm rot="5400000">
            <a:off x="2239169" y="2570956"/>
            <a:ext cx="2000250" cy="1588"/>
          </a:xfrm>
          <a:prstGeom prst="line">
            <a:avLst/>
          </a:prstGeom>
          <a:noFill/>
          <a:ln w="12700">
            <a:solidFill>
              <a:srgbClr val="FF0000"/>
            </a:solidFill>
            <a:prstDash val="dash"/>
            <a:round/>
            <a:headEnd/>
            <a:tailEnd/>
          </a:ln>
        </p:spPr>
      </p:cxnSp>
      <p:cxnSp>
        <p:nvCxnSpPr>
          <p:cNvPr id="43125" name="直接连接符 13"/>
          <p:cNvCxnSpPr>
            <a:cxnSpLocks noChangeShapeType="1"/>
          </p:cNvCxnSpPr>
          <p:nvPr/>
        </p:nvCxnSpPr>
        <p:spPr bwMode="auto">
          <a:xfrm rot="5400000">
            <a:off x="3739357" y="2570957"/>
            <a:ext cx="2000250" cy="1587"/>
          </a:xfrm>
          <a:prstGeom prst="line">
            <a:avLst/>
          </a:prstGeom>
          <a:noFill/>
          <a:ln w="12700">
            <a:solidFill>
              <a:srgbClr val="FF0000"/>
            </a:solidFill>
            <a:prstDash val="dash"/>
            <a:round/>
            <a:headEnd/>
            <a:tailEnd/>
          </a:ln>
        </p:spPr>
      </p:cxnSp>
      <p:cxnSp>
        <p:nvCxnSpPr>
          <p:cNvPr id="43126" name="直接连接符 14"/>
          <p:cNvCxnSpPr>
            <a:cxnSpLocks noChangeShapeType="1"/>
          </p:cNvCxnSpPr>
          <p:nvPr/>
        </p:nvCxnSpPr>
        <p:spPr bwMode="auto">
          <a:xfrm rot="5400000">
            <a:off x="5310188" y="2571751"/>
            <a:ext cx="2001838" cy="1587"/>
          </a:xfrm>
          <a:prstGeom prst="line">
            <a:avLst/>
          </a:prstGeom>
          <a:noFill/>
          <a:ln w="12700">
            <a:solidFill>
              <a:srgbClr val="FF0000"/>
            </a:solidFill>
            <a:prstDash val="dash"/>
            <a:round/>
            <a:headEnd/>
            <a:tailEnd/>
          </a:ln>
        </p:spPr>
      </p:cxnSp>
      <p:sp>
        <p:nvSpPr>
          <p:cNvPr id="43127" name="矩形 20"/>
          <p:cNvSpPr>
            <a:spLocks noChangeArrowheads="1"/>
          </p:cNvSpPr>
          <p:nvPr/>
        </p:nvSpPr>
        <p:spPr bwMode="auto">
          <a:xfrm>
            <a:off x="7810500" y="2786064"/>
            <a:ext cx="1428750"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(c=2)</a:t>
            </a:r>
            <a:endParaRPr lang="zh-CN" altLang="en-US" sz="2800">
              <a:solidFill>
                <a:schemeClr val="accent2"/>
              </a:solidFill>
            </a:endParaRPr>
          </a:p>
        </p:txBody>
      </p:sp>
      <p:sp>
        <p:nvSpPr>
          <p:cNvPr id="43128" name="矩形 21"/>
          <p:cNvSpPr>
            <a:spLocks noChangeArrowheads="1"/>
          </p:cNvSpPr>
          <p:nvPr/>
        </p:nvSpPr>
        <p:spPr bwMode="auto">
          <a:xfrm>
            <a:off x="2238375" y="3357564"/>
            <a:ext cx="363538" cy="523875"/>
          </a:xfrm>
          <a:prstGeom prst="rect">
            <a:avLst/>
          </a:prstGeom>
          <a:noFill/>
          <a:ln w="9525">
            <a:noFill/>
            <a:miter lim="800000"/>
            <a:headEnd/>
            <a:tailEnd/>
          </a:ln>
        </p:spPr>
        <p:txBody>
          <a:bodyPr wrap="none">
            <a:spAutoFit/>
          </a:bodyPr>
          <a:lstStyle/>
          <a:p>
            <a:r>
              <a:rPr lang="en-US" altLang="zh-CN" sz="2800">
                <a:solidFill>
                  <a:schemeClr val="accent2"/>
                </a:solidFill>
              </a:rPr>
              <a:t>0</a:t>
            </a:r>
            <a:endParaRPr lang="zh-CN" altLang="en-US" sz="2800">
              <a:solidFill>
                <a:schemeClr val="accent2"/>
              </a:solidFill>
            </a:endParaRPr>
          </a:p>
        </p:txBody>
      </p:sp>
      <p:sp>
        <p:nvSpPr>
          <p:cNvPr id="43129" name="矩形 22"/>
          <p:cNvSpPr>
            <a:spLocks noChangeArrowheads="1"/>
          </p:cNvSpPr>
          <p:nvPr/>
        </p:nvSpPr>
        <p:spPr bwMode="auto">
          <a:xfrm>
            <a:off x="3738564" y="3357564"/>
            <a:ext cx="363537" cy="523875"/>
          </a:xfrm>
          <a:prstGeom prst="rect">
            <a:avLst/>
          </a:prstGeom>
          <a:noFill/>
          <a:ln w="9525">
            <a:noFill/>
            <a:miter lim="800000"/>
            <a:headEnd/>
            <a:tailEnd/>
          </a:ln>
        </p:spPr>
        <p:txBody>
          <a:bodyPr wrap="none">
            <a:spAutoFit/>
          </a:bodyPr>
          <a:lstStyle/>
          <a:p>
            <a:r>
              <a:rPr lang="en-US" altLang="zh-CN" sz="2800">
                <a:solidFill>
                  <a:schemeClr val="accent2"/>
                </a:solidFill>
                <a:ea typeface="楷体" pitchFamily="49" charset="-122"/>
              </a:rPr>
              <a:t>0</a:t>
            </a:r>
            <a:endParaRPr lang="zh-CN" altLang="en-US" sz="2800">
              <a:solidFill>
                <a:schemeClr val="accent2"/>
              </a:solidFill>
            </a:endParaRPr>
          </a:p>
        </p:txBody>
      </p:sp>
      <p:sp>
        <p:nvSpPr>
          <p:cNvPr id="43130" name="矩形 23"/>
          <p:cNvSpPr>
            <a:spLocks noChangeArrowheads="1"/>
          </p:cNvSpPr>
          <p:nvPr/>
        </p:nvSpPr>
        <p:spPr bwMode="auto">
          <a:xfrm>
            <a:off x="5238750" y="3357564"/>
            <a:ext cx="363538" cy="523875"/>
          </a:xfrm>
          <a:prstGeom prst="rect">
            <a:avLst/>
          </a:prstGeom>
          <a:noFill/>
          <a:ln w="9525">
            <a:noFill/>
            <a:miter lim="800000"/>
            <a:headEnd/>
            <a:tailEnd/>
          </a:ln>
        </p:spPr>
        <p:txBody>
          <a:bodyPr wrap="none">
            <a:spAutoFit/>
          </a:bodyPr>
          <a:lstStyle/>
          <a:p>
            <a:r>
              <a:rPr lang="en-US" altLang="zh-CN" sz="2800">
                <a:solidFill>
                  <a:schemeClr val="accent2"/>
                </a:solidFill>
                <a:ea typeface="楷体" pitchFamily="49" charset="-122"/>
              </a:rPr>
              <a:t>0</a:t>
            </a:r>
            <a:endParaRPr lang="zh-CN" altLang="en-US" sz="2800">
              <a:solidFill>
                <a:schemeClr val="accent2"/>
              </a:solidFill>
            </a:endParaRPr>
          </a:p>
        </p:txBody>
      </p:sp>
      <p:sp>
        <p:nvSpPr>
          <p:cNvPr id="43131" name="矩形 24"/>
          <p:cNvSpPr>
            <a:spLocks noChangeArrowheads="1"/>
          </p:cNvSpPr>
          <p:nvPr/>
        </p:nvSpPr>
        <p:spPr bwMode="auto">
          <a:xfrm>
            <a:off x="6738939" y="3357564"/>
            <a:ext cx="363537" cy="523875"/>
          </a:xfrm>
          <a:prstGeom prst="rect">
            <a:avLst/>
          </a:prstGeom>
          <a:noFill/>
          <a:ln w="9525">
            <a:noFill/>
            <a:miter lim="800000"/>
            <a:headEnd/>
            <a:tailEnd/>
          </a:ln>
        </p:spPr>
        <p:txBody>
          <a:bodyPr wrap="none">
            <a:spAutoFit/>
          </a:bodyPr>
          <a:lstStyle/>
          <a:p>
            <a:r>
              <a:rPr lang="en-US" altLang="zh-CN" sz="2800" dirty="0">
                <a:solidFill>
                  <a:schemeClr val="accent2"/>
                </a:solidFill>
                <a:ea typeface="楷体" pitchFamily="49" charset="-122"/>
              </a:rPr>
              <a:t>2</a:t>
            </a:r>
            <a:endParaRPr lang="zh-CN" altLang="en-US" sz="2800" dirty="0">
              <a:solidFill>
                <a:schemeClr val="accent2"/>
              </a:solidFill>
            </a:endParaRPr>
          </a:p>
        </p:txBody>
      </p:sp>
      <p:sp>
        <p:nvSpPr>
          <p:cNvPr id="43132" name="Rectangle 2"/>
          <p:cNvSpPr>
            <a:spLocks noChangeArrowheads="1"/>
          </p:cNvSpPr>
          <p:nvPr/>
        </p:nvSpPr>
        <p:spPr bwMode="auto">
          <a:xfrm>
            <a:off x="1023938" y="3857626"/>
            <a:ext cx="8253412" cy="2246313"/>
          </a:xfrm>
          <a:prstGeom prst="rect">
            <a:avLst/>
          </a:prstGeom>
          <a:noFill/>
          <a:ln w="9525">
            <a:noFill/>
            <a:miter lim="800000"/>
            <a:headEnd/>
            <a:tailEnd/>
          </a:ln>
        </p:spPr>
        <p:txBody>
          <a:bodyPr>
            <a:spAutoFit/>
          </a:bodyPr>
          <a:lstStyle/>
          <a:p>
            <a:r>
              <a:rPr lang="en-US" altLang="zh-CN" sz="2800" dirty="0">
                <a:ea typeface="楷体" pitchFamily="49" charset="-122"/>
              </a:rPr>
              <a:t>       c=</a:t>
            </a:r>
            <a:r>
              <a:rPr lang="en-US" altLang="zh-CN" sz="2800" dirty="0" err="1">
                <a:ea typeface="楷体" pitchFamily="49" charset="-122"/>
              </a:rPr>
              <a:t>a&amp;b</a:t>
            </a:r>
            <a:r>
              <a:rPr lang="en-US" altLang="zh-CN" sz="2800" dirty="0">
                <a:ea typeface="楷体" pitchFamily="49" charset="-122"/>
              </a:rPr>
              <a:t>;      </a:t>
            </a:r>
            <a:r>
              <a:rPr lang="zh-CN" altLang="en-US" sz="2800" dirty="0">
                <a:ea typeface="楷体" pitchFamily="49" charset="-122"/>
              </a:rPr>
              <a:t>则</a:t>
            </a:r>
            <a:r>
              <a:rPr lang="en-US" altLang="zh-CN" sz="2800" dirty="0">
                <a:ea typeface="楷体" pitchFamily="49" charset="-122"/>
              </a:rPr>
              <a:t>c=2    </a:t>
            </a:r>
            <a:r>
              <a:rPr lang="en-US" altLang="zh-CN" sz="2800" dirty="0">
                <a:solidFill>
                  <a:srgbClr val="006600"/>
                </a:solidFill>
                <a:ea typeface="楷体" pitchFamily="49" charset="-122"/>
              </a:rPr>
              <a:t>(</a:t>
            </a:r>
            <a:r>
              <a:rPr lang="zh-CN" altLang="en-US" sz="2800" dirty="0">
                <a:solidFill>
                  <a:srgbClr val="006600"/>
                </a:solidFill>
                <a:ea typeface="楷体" pitchFamily="49" charset="-122"/>
              </a:rPr>
              <a:t>运算过程略</a:t>
            </a:r>
            <a:r>
              <a:rPr lang="en-US" altLang="zh-CN" sz="2800" dirty="0">
                <a:solidFill>
                  <a:srgbClr val="006600"/>
                </a:solidFill>
                <a:ea typeface="楷体" pitchFamily="49" charset="-122"/>
              </a:rPr>
              <a:t>)</a:t>
            </a:r>
          </a:p>
          <a:p>
            <a:r>
              <a:rPr lang="en-US" altLang="zh-CN" sz="2800" dirty="0">
                <a:ea typeface="楷体" pitchFamily="49" charset="-122"/>
              </a:rPr>
              <a:t>       c=</a:t>
            </a:r>
            <a:r>
              <a:rPr lang="en-US" altLang="zh-CN" sz="2800" dirty="0" err="1">
                <a:ea typeface="楷体" pitchFamily="49" charset="-122"/>
              </a:rPr>
              <a:t>a^b</a:t>
            </a:r>
            <a:r>
              <a:rPr lang="en-US" altLang="zh-CN" sz="2800" dirty="0">
                <a:ea typeface="楷体" pitchFamily="49" charset="-122"/>
              </a:rPr>
              <a:t>;       </a:t>
            </a:r>
            <a:r>
              <a:rPr lang="zh-CN" altLang="en-US" sz="2800" dirty="0">
                <a:ea typeface="楷体" pitchFamily="49" charset="-122"/>
              </a:rPr>
              <a:t>则</a:t>
            </a:r>
            <a:r>
              <a:rPr lang="en-US" altLang="zh-CN" sz="2800" dirty="0">
                <a:ea typeface="楷体" pitchFamily="49" charset="-122"/>
              </a:rPr>
              <a:t>c=9     </a:t>
            </a:r>
            <a:r>
              <a:rPr lang="en-US" altLang="zh-CN" sz="2800" dirty="0">
                <a:solidFill>
                  <a:srgbClr val="006600"/>
                </a:solidFill>
                <a:ea typeface="楷体" pitchFamily="49" charset="-122"/>
              </a:rPr>
              <a:t>(</a:t>
            </a:r>
            <a:r>
              <a:rPr lang="zh-CN" altLang="en-US" sz="2800" dirty="0">
                <a:solidFill>
                  <a:srgbClr val="006600"/>
                </a:solidFill>
                <a:ea typeface="楷体" pitchFamily="49" charset="-122"/>
              </a:rPr>
              <a:t>运算过程略</a:t>
            </a:r>
            <a:r>
              <a:rPr lang="en-US" altLang="zh-CN" sz="2800" dirty="0">
                <a:solidFill>
                  <a:srgbClr val="006600"/>
                </a:solidFill>
                <a:ea typeface="楷体" pitchFamily="49" charset="-122"/>
              </a:rPr>
              <a:t>)</a:t>
            </a:r>
          </a:p>
          <a:p>
            <a:r>
              <a:rPr lang="en-US" altLang="zh-CN" sz="2800" b="1" dirty="0">
                <a:solidFill>
                  <a:srgbClr val="006600"/>
                </a:solidFill>
                <a:ea typeface="楷体" pitchFamily="49" charset="-122"/>
              </a:rPr>
              <a:t>3)</a:t>
            </a:r>
            <a:r>
              <a:rPr lang="zh-CN" altLang="en-US" sz="2800" dirty="0"/>
              <a:t> </a:t>
            </a:r>
            <a:r>
              <a:rPr lang="zh-CN" altLang="en-US" sz="2800" dirty="0">
                <a:latin typeface="楷体" pitchFamily="49" charset="-122"/>
                <a:ea typeface="楷体" pitchFamily="49" charset="-122"/>
              </a:rPr>
              <a:t>移位运算的</a:t>
            </a:r>
            <a:r>
              <a:rPr lang="zh-CN" altLang="en-US" sz="2800" dirty="0">
                <a:ea typeface="楷体" pitchFamily="49" charset="-122"/>
              </a:rPr>
              <a:t>例子</a:t>
            </a:r>
            <a:endParaRPr lang="en-US" altLang="zh-CN" sz="2800" dirty="0">
              <a:ea typeface="楷体" pitchFamily="49" charset="-122"/>
            </a:endParaRPr>
          </a:p>
          <a:p>
            <a:r>
              <a:rPr lang="en-US" altLang="zh-CN" sz="2800" dirty="0">
                <a:ea typeface="楷体" pitchFamily="49" charset="-122"/>
              </a:rPr>
              <a:t>     unsigned char a=245, b; </a:t>
            </a:r>
            <a:r>
              <a:rPr lang="en-US" altLang="zh-CN" sz="2800" dirty="0" err="1">
                <a:ea typeface="楷体" pitchFamily="49" charset="-122"/>
              </a:rPr>
              <a:t>int</a:t>
            </a:r>
            <a:r>
              <a:rPr lang="en-US" altLang="zh-CN" sz="2800" dirty="0">
                <a:ea typeface="楷体" pitchFamily="49" charset="-122"/>
              </a:rPr>
              <a:t> c;  </a:t>
            </a:r>
            <a:r>
              <a:rPr lang="en-US" altLang="zh-CN" sz="2800" b="1" dirty="0">
                <a:solidFill>
                  <a:srgbClr val="006600"/>
                </a:solidFill>
                <a:ea typeface="楷体" pitchFamily="49" charset="-122"/>
              </a:rPr>
              <a:t>/*</a:t>
            </a:r>
            <a:r>
              <a:rPr lang="zh-CN" altLang="en-US" sz="2800" b="1" dirty="0">
                <a:solidFill>
                  <a:srgbClr val="006600"/>
                </a:solidFill>
                <a:ea typeface="楷体" pitchFamily="49" charset="-122"/>
              </a:rPr>
              <a:t>设</a:t>
            </a:r>
            <a:r>
              <a:rPr lang="en-US" altLang="zh-CN" sz="2800" b="1" dirty="0" err="1">
                <a:solidFill>
                  <a:srgbClr val="006600"/>
                </a:solidFill>
                <a:ea typeface="楷体" pitchFamily="49" charset="-122"/>
              </a:rPr>
              <a:t>int</a:t>
            </a:r>
            <a:r>
              <a:rPr lang="zh-CN" altLang="en-US" sz="2800" b="1" dirty="0">
                <a:solidFill>
                  <a:srgbClr val="006600"/>
                </a:solidFill>
                <a:ea typeface="楷体" pitchFamily="49" charset="-122"/>
              </a:rPr>
              <a:t>型为</a:t>
            </a:r>
            <a:r>
              <a:rPr lang="en-US" altLang="zh-CN" sz="2800" b="1" dirty="0">
                <a:solidFill>
                  <a:srgbClr val="006600"/>
                </a:solidFill>
                <a:ea typeface="楷体" pitchFamily="49" charset="-122"/>
              </a:rPr>
              <a:t>16</a:t>
            </a:r>
            <a:r>
              <a:rPr lang="zh-CN" altLang="en-US" sz="2800" b="1" dirty="0">
                <a:solidFill>
                  <a:srgbClr val="006600"/>
                </a:solidFill>
                <a:ea typeface="楷体" pitchFamily="49" charset="-122"/>
              </a:rPr>
              <a:t>位长</a:t>
            </a:r>
            <a:r>
              <a:rPr lang="en-US" altLang="zh-CN" sz="2800" b="1" dirty="0">
                <a:solidFill>
                  <a:srgbClr val="006600"/>
                </a:solidFill>
                <a:ea typeface="楷体" pitchFamily="49" charset="-122"/>
              </a:rPr>
              <a:t>*/</a:t>
            </a:r>
          </a:p>
          <a:p>
            <a:r>
              <a:rPr lang="en-US" altLang="zh-CN" sz="2800" dirty="0">
                <a:ea typeface="楷体" pitchFamily="49" charset="-122"/>
              </a:rPr>
              <a:t>     </a:t>
            </a:r>
            <a:r>
              <a:rPr lang="en-US" altLang="zh-CN" sz="2800" b="1" dirty="0">
                <a:solidFill>
                  <a:srgbClr val="FF0000"/>
                </a:solidFill>
                <a:ea typeface="楷体" pitchFamily="49" charset="-122"/>
              </a:rPr>
              <a:t>①</a:t>
            </a:r>
            <a:r>
              <a:rPr lang="en-US" altLang="zh-CN" sz="2800" dirty="0">
                <a:ea typeface="楷体" pitchFamily="49" charset="-122"/>
              </a:rPr>
              <a:t>b=a&lt;&lt;2;     </a:t>
            </a:r>
            <a:r>
              <a:rPr lang="zh-CN" altLang="en-US" sz="2800" dirty="0">
                <a:ea typeface="楷体" pitchFamily="49" charset="-122"/>
              </a:rPr>
              <a:t>则</a:t>
            </a:r>
            <a:r>
              <a:rPr lang="en-US" altLang="zh-CN" sz="2800" dirty="0">
                <a:ea typeface="楷体" pitchFamily="49" charset="-122"/>
              </a:rPr>
              <a:t>b=212 .</a:t>
            </a:r>
            <a:endParaRPr lang="zh-CN" altLang="en-US" sz="2800" dirty="0">
              <a:ea typeface="楷体" pitchFamily="49" charset="-122"/>
            </a:endParaRPr>
          </a:p>
        </p:txBody>
      </p:sp>
      <p:sp>
        <p:nvSpPr>
          <p:cNvPr id="21" name="Rectangle 2">
            <a:extLst>
              <a:ext uri="{FF2B5EF4-FFF2-40B4-BE49-F238E27FC236}">
                <a16:creationId xmlns:a16="http://schemas.microsoft.com/office/drawing/2014/main" id="{8410C40C-691B-4A12-9E6D-6217E65FCC19}"/>
              </a:ext>
            </a:extLst>
          </p:cNvPr>
          <p:cNvSpPr txBox="1">
            <a:spLocks noChangeArrowheads="1"/>
          </p:cNvSpPr>
          <p:nvPr/>
        </p:nvSpPr>
        <p:spPr>
          <a:xfrm>
            <a:off x="128464" y="116632"/>
            <a:ext cx="8420100" cy="763018"/>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二进制位运算与位运算表达式</a:t>
            </a:r>
            <a:r>
              <a:rPr lang="en-US" altLang="zh-CN" sz="4000" dirty="0">
                <a:effectLst/>
              </a:rPr>
              <a:t>(*)</a:t>
            </a:r>
            <a:endParaRPr lang="zh-CN" altLang="en-US" sz="4000" dirty="0">
              <a:effectLst/>
            </a:endParaRPr>
          </a:p>
        </p:txBody>
      </p:sp>
    </p:spTree>
    <p:extLst>
      <p:ext uri="{BB962C8B-B14F-4D97-AF65-F5344CB8AC3E}">
        <p14:creationId xmlns:p14="http://schemas.microsoft.com/office/powerpoint/2010/main" val="2984883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557589" y="1614488"/>
          <a:ext cx="3036887" cy="457200"/>
        </p:xfrm>
        <a:graphic>
          <a:graphicData uri="http://schemas.openxmlformats.org/drawingml/2006/table">
            <a:tbl>
              <a:tblPr/>
              <a:tblGrid>
                <a:gridCol w="379412">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379412">
                  <a:extLst>
                    <a:ext uri="{9D8B030D-6E8A-4147-A177-3AD203B41FA5}">
                      <a16:colId xmlns:a16="http://schemas.microsoft.com/office/drawing/2014/main" val="20002"/>
                    </a:ext>
                  </a:extLst>
                </a:gridCol>
                <a:gridCol w="379413">
                  <a:extLst>
                    <a:ext uri="{9D8B030D-6E8A-4147-A177-3AD203B41FA5}">
                      <a16:colId xmlns:a16="http://schemas.microsoft.com/office/drawing/2014/main" val="20003"/>
                    </a:ext>
                  </a:extLst>
                </a:gridCol>
                <a:gridCol w="379412">
                  <a:extLst>
                    <a:ext uri="{9D8B030D-6E8A-4147-A177-3AD203B41FA5}">
                      <a16:colId xmlns:a16="http://schemas.microsoft.com/office/drawing/2014/main" val="20004"/>
                    </a:ext>
                  </a:extLst>
                </a:gridCol>
                <a:gridCol w="379413">
                  <a:extLst>
                    <a:ext uri="{9D8B030D-6E8A-4147-A177-3AD203B41FA5}">
                      <a16:colId xmlns:a16="http://schemas.microsoft.com/office/drawing/2014/main" val="20005"/>
                    </a:ext>
                  </a:extLst>
                </a:gridCol>
                <a:gridCol w="379412">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cxnSp>
        <p:nvCxnSpPr>
          <p:cNvPr id="44055" name="直接连接符 3"/>
          <p:cNvCxnSpPr>
            <a:cxnSpLocks noChangeShapeType="1"/>
          </p:cNvCxnSpPr>
          <p:nvPr/>
        </p:nvCxnSpPr>
        <p:spPr bwMode="auto">
          <a:xfrm>
            <a:off x="1271589" y="2757489"/>
            <a:ext cx="7286625" cy="1587"/>
          </a:xfrm>
          <a:prstGeom prst="line">
            <a:avLst/>
          </a:prstGeom>
          <a:noFill/>
          <a:ln w="9525">
            <a:solidFill>
              <a:schemeClr val="tx1"/>
            </a:solidFill>
            <a:round/>
            <a:headEnd/>
            <a:tailEnd/>
          </a:ln>
        </p:spPr>
      </p:cxnSp>
      <p:sp>
        <p:nvSpPr>
          <p:cNvPr id="44056" name="矩形 5"/>
          <p:cNvSpPr>
            <a:spLocks noChangeArrowheads="1"/>
          </p:cNvSpPr>
          <p:nvPr/>
        </p:nvSpPr>
        <p:spPr bwMode="auto">
          <a:xfrm>
            <a:off x="6700839" y="1571626"/>
            <a:ext cx="2357437"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(a=245=0xF5)</a:t>
            </a:r>
            <a:endParaRPr lang="zh-CN" altLang="en-US" sz="2800">
              <a:solidFill>
                <a:schemeClr val="accent2"/>
              </a:solidFill>
            </a:endParaRPr>
          </a:p>
        </p:txBody>
      </p:sp>
      <p:sp>
        <p:nvSpPr>
          <p:cNvPr id="44057" name="矩形 7"/>
          <p:cNvSpPr>
            <a:spLocks noChangeArrowheads="1"/>
          </p:cNvSpPr>
          <p:nvPr/>
        </p:nvSpPr>
        <p:spPr bwMode="auto">
          <a:xfrm>
            <a:off x="1271589" y="2185989"/>
            <a:ext cx="1571625" cy="523875"/>
          </a:xfrm>
          <a:prstGeom prst="rect">
            <a:avLst/>
          </a:prstGeom>
          <a:noFill/>
          <a:ln w="9525">
            <a:noFill/>
            <a:miter lim="800000"/>
            <a:headEnd/>
            <a:tailEnd/>
          </a:ln>
        </p:spPr>
        <p:txBody>
          <a:bodyPr>
            <a:spAutoFit/>
          </a:bodyPr>
          <a:lstStyle/>
          <a:p>
            <a:r>
              <a:rPr lang="zh-CN" altLang="en-US" sz="2800">
                <a:ea typeface="楷体" pitchFamily="49" charset="-122"/>
              </a:rPr>
              <a:t>左移</a:t>
            </a:r>
            <a:r>
              <a:rPr lang="en-US" altLang="zh-CN" sz="2800">
                <a:ea typeface="楷体" pitchFamily="49" charset="-122"/>
              </a:rPr>
              <a:t>2</a:t>
            </a:r>
            <a:r>
              <a:rPr lang="zh-CN" altLang="en-US" sz="2800">
                <a:ea typeface="楷体" pitchFamily="49" charset="-122"/>
              </a:rPr>
              <a:t>位</a:t>
            </a:r>
            <a:endParaRPr lang="zh-CN" altLang="en-US" sz="2800"/>
          </a:p>
        </p:txBody>
      </p:sp>
      <p:graphicFrame>
        <p:nvGraphicFramePr>
          <p:cNvPr id="9" name="表格 8"/>
          <p:cNvGraphicFramePr>
            <a:graphicFrameLocks noGrp="1"/>
          </p:cNvGraphicFramePr>
          <p:nvPr/>
        </p:nvGraphicFramePr>
        <p:xfrm>
          <a:off x="3557589" y="2900363"/>
          <a:ext cx="3036887" cy="457200"/>
        </p:xfrm>
        <a:graphic>
          <a:graphicData uri="http://schemas.openxmlformats.org/drawingml/2006/table">
            <a:tbl>
              <a:tblPr/>
              <a:tblGrid>
                <a:gridCol w="379412">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379412">
                  <a:extLst>
                    <a:ext uri="{9D8B030D-6E8A-4147-A177-3AD203B41FA5}">
                      <a16:colId xmlns:a16="http://schemas.microsoft.com/office/drawing/2014/main" val="20002"/>
                    </a:ext>
                  </a:extLst>
                </a:gridCol>
                <a:gridCol w="379413">
                  <a:extLst>
                    <a:ext uri="{9D8B030D-6E8A-4147-A177-3AD203B41FA5}">
                      <a16:colId xmlns:a16="http://schemas.microsoft.com/office/drawing/2014/main" val="20003"/>
                    </a:ext>
                  </a:extLst>
                </a:gridCol>
                <a:gridCol w="379412">
                  <a:extLst>
                    <a:ext uri="{9D8B030D-6E8A-4147-A177-3AD203B41FA5}">
                      <a16:colId xmlns:a16="http://schemas.microsoft.com/office/drawing/2014/main" val="20004"/>
                    </a:ext>
                  </a:extLst>
                </a:gridCol>
                <a:gridCol w="379413">
                  <a:extLst>
                    <a:ext uri="{9D8B030D-6E8A-4147-A177-3AD203B41FA5}">
                      <a16:colId xmlns:a16="http://schemas.microsoft.com/office/drawing/2014/main" val="20005"/>
                    </a:ext>
                  </a:extLst>
                </a:gridCol>
                <a:gridCol w="379412">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sp>
        <p:nvSpPr>
          <p:cNvPr id="44078" name="矩形 9"/>
          <p:cNvSpPr>
            <a:spLocks noChangeArrowheads="1"/>
          </p:cNvSpPr>
          <p:nvPr/>
        </p:nvSpPr>
        <p:spPr bwMode="auto">
          <a:xfrm>
            <a:off x="6738939" y="2857501"/>
            <a:ext cx="2428875"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(b=0xD4=212)</a:t>
            </a:r>
            <a:endParaRPr lang="zh-CN" altLang="en-US" sz="2800">
              <a:solidFill>
                <a:schemeClr val="accent2"/>
              </a:solidFill>
            </a:endParaRPr>
          </a:p>
        </p:txBody>
      </p:sp>
      <p:sp>
        <p:nvSpPr>
          <p:cNvPr id="44079" name="TextBox 10"/>
          <p:cNvSpPr txBox="1">
            <a:spLocks noChangeArrowheads="1"/>
          </p:cNvSpPr>
          <p:nvPr/>
        </p:nvSpPr>
        <p:spPr bwMode="auto">
          <a:xfrm>
            <a:off x="2771775" y="2214563"/>
            <a:ext cx="3786188" cy="461962"/>
          </a:xfrm>
          <a:prstGeom prst="rect">
            <a:avLst/>
          </a:prstGeom>
          <a:noFill/>
          <a:ln w="9525">
            <a:noFill/>
            <a:miter lim="800000"/>
            <a:headEnd/>
            <a:tailEnd/>
          </a:ln>
        </p:spPr>
        <p:txBody>
          <a:bodyPr>
            <a:spAutoFit/>
          </a:bodyPr>
          <a:lstStyle/>
          <a:p>
            <a:r>
              <a:rPr lang="en-US" altLang="zh-CN"/>
              <a:t> </a:t>
            </a:r>
            <a:r>
              <a:rPr lang="en-US" altLang="zh-CN" b="1"/>
              <a:t>1   1   1   1   0   1   0   1</a:t>
            </a:r>
            <a:endParaRPr lang="zh-CN" altLang="en-US" b="1"/>
          </a:p>
        </p:txBody>
      </p:sp>
      <p:cxnSp>
        <p:nvCxnSpPr>
          <p:cNvPr id="16" name="直接连接符 15"/>
          <p:cNvCxnSpPr/>
          <p:nvPr/>
        </p:nvCxnSpPr>
        <p:spPr bwMode="auto">
          <a:xfrm rot="5400000">
            <a:off x="3129757" y="2499520"/>
            <a:ext cx="857250" cy="1587"/>
          </a:xfrm>
          <a:prstGeom prst="line">
            <a:avLst/>
          </a:prstGeom>
          <a:solidFill>
            <a:schemeClr val="accent1"/>
          </a:solidFill>
          <a:ln w="9525" cap="flat" cmpd="sng" algn="ctr">
            <a:solidFill>
              <a:schemeClr val="accent1">
                <a:lumMod val="60000"/>
                <a:lumOff val="40000"/>
              </a:schemeClr>
            </a:solidFill>
            <a:prstDash val="solid"/>
            <a:round/>
            <a:headEnd type="none" w="med" len="med"/>
            <a:tailEnd type="none" w="med" len="med"/>
          </a:ln>
          <a:effectLst/>
        </p:spPr>
      </p:cxnSp>
      <p:sp>
        <p:nvSpPr>
          <p:cNvPr id="44081" name="Rectangle 2"/>
          <p:cNvSpPr>
            <a:spLocks noChangeArrowheads="1"/>
          </p:cNvSpPr>
          <p:nvPr/>
        </p:nvSpPr>
        <p:spPr bwMode="auto">
          <a:xfrm>
            <a:off x="1023938" y="4214813"/>
            <a:ext cx="8253412" cy="1384300"/>
          </a:xfrm>
          <a:prstGeom prst="rect">
            <a:avLst/>
          </a:prstGeom>
          <a:noFill/>
          <a:ln w="9525">
            <a:noFill/>
            <a:miter lim="800000"/>
            <a:headEnd/>
            <a:tailEnd/>
          </a:ln>
        </p:spPr>
        <p:txBody>
          <a:bodyPr>
            <a:spAutoFit/>
          </a:bodyPr>
          <a:lstStyle/>
          <a:p>
            <a:r>
              <a:rPr lang="en-US" altLang="zh-CN" sz="2800" b="1">
                <a:solidFill>
                  <a:srgbClr val="006600"/>
                </a:solidFill>
                <a:ea typeface="楷体" pitchFamily="49" charset="-122"/>
              </a:rPr>
              <a:t>    </a:t>
            </a:r>
            <a:r>
              <a:rPr lang="en-US" altLang="zh-CN" sz="2800">
                <a:ea typeface="楷体" pitchFamily="49" charset="-122"/>
              </a:rPr>
              <a:t>b=(245</a:t>
            </a:r>
            <a:r>
              <a:rPr lang="en-US" altLang="zh-CN" sz="2800">
                <a:ea typeface="楷体" pitchFamily="49" charset="-122"/>
                <a:sym typeface="Symbol" pitchFamily="18" charset="2"/>
              </a:rPr>
              <a:t>2</a:t>
            </a:r>
            <a:r>
              <a:rPr lang="en-US" altLang="zh-CN" sz="2800" baseline="30000">
                <a:ea typeface="楷体" pitchFamily="49" charset="-122"/>
                <a:sym typeface="Symbol" pitchFamily="18" charset="2"/>
              </a:rPr>
              <a:t>2</a:t>
            </a:r>
            <a:r>
              <a:rPr lang="en-US" altLang="zh-CN" sz="2800">
                <a:ea typeface="楷体" pitchFamily="49" charset="-122"/>
                <a:sym typeface="Symbol" pitchFamily="18" charset="2"/>
              </a:rPr>
              <a:t>)%2</a:t>
            </a:r>
            <a:r>
              <a:rPr lang="en-US" altLang="zh-CN" sz="2800" baseline="30000">
                <a:ea typeface="楷体" pitchFamily="49" charset="-122"/>
                <a:sym typeface="Symbol" pitchFamily="18" charset="2"/>
              </a:rPr>
              <a:t>8</a:t>
            </a:r>
            <a:r>
              <a:rPr lang="en-US" altLang="zh-CN" sz="2800">
                <a:ea typeface="楷体" pitchFamily="49" charset="-122"/>
                <a:sym typeface="Symbol" pitchFamily="18" charset="2"/>
              </a:rPr>
              <a:t>=980%256=212        </a:t>
            </a:r>
            <a:r>
              <a:rPr lang="en-US" altLang="zh-CN" sz="2800" b="1">
                <a:solidFill>
                  <a:srgbClr val="006600"/>
                </a:solidFill>
                <a:ea typeface="楷体" pitchFamily="49" charset="-122"/>
                <a:sym typeface="Symbol" pitchFamily="18" charset="2"/>
              </a:rPr>
              <a:t>/*b</a:t>
            </a:r>
            <a:r>
              <a:rPr lang="zh-CN" altLang="en-US" sz="2800" b="1">
                <a:solidFill>
                  <a:srgbClr val="006600"/>
                </a:solidFill>
                <a:ea typeface="楷体" pitchFamily="49" charset="-122"/>
                <a:sym typeface="Symbol" pitchFamily="18" charset="2"/>
              </a:rPr>
              <a:t>的位宽为</a:t>
            </a:r>
            <a:r>
              <a:rPr lang="en-US" altLang="zh-CN" sz="2800" b="1">
                <a:solidFill>
                  <a:srgbClr val="006600"/>
                </a:solidFill>
                <a:ea typeface="楷体" pitchFamily="49" charset="-122"/>
                <a:sym typeface="Symbol" pitchFamily="18" charset="2"/>
              </a:rPr>
              <a:t>8*/</a:t>
            </a:r>
          </a:p>
          <a:p>
            <a:r>
              <a:rPr lang="en-US" altLang="zh-CN" sz="2800">
                <a:ea typeface="楷体" pitchFamily="49" charset="-122"/>
                <a:sym typeface="Symbol" pitchFamily="18" charset="2"/>
              </a:rPr>
              <a:t>    c=(2452</a:t>
            </a:r>
            <a:r>
              <a:rPr lang="en-US" altLang="zh-CN" sz="2800" baseline="30000">
                <a:ea typeface="楷体" pitchFamily="49" charset="-122"/>
                <a:sym typeface="Symbol" pitchFamily="18" charset="2"/>
              </a:rPr>
              <a:t>2</a:t>
            </a:r>
            <a:r>
              <a:rPr lang="en-US" altLang="zh-CN" sz="2800">
                <a:ea typeface="楷体" pitchFamily="49" charset="-122"/>
                <a:sym typeface="Symbol" pitchFamily="18" charset="2"/>
              </a:rPr>
              <a:t>)%2</a:t>
            </a:r>
            <a:r>
              <a:rPr lang="en-US" altLang="zh-CN" sz="2800" baseline="30000">
                <a:ea typeface="楷体" pitchFamily="49" charset="-122"/>
                <a:sym typeface="Symbol" pitchFamily="18" charset="2"/>
              </a:rPr>
              <a:t>16</a:t>
            </a:r>
            <a:r>
              <a:rPr lang="en-US" altLang="zh-CN" sz="2800">
                <a:ea typeface="楷体" pitchFamily="49" charset="-122"/>
                <a:sym typeface="Symbol" pitchFamily="18" charset="2"/>
              </a:rPr>
              <a:t>=980%65536=980  </a:t>
            </a:r>
            <a:r>
              <a:rPr lang="en-US" altLang="zh-CN" sz="2800" b="1">
                <a:solidFill>
                  <a:srgbClr val="006600"/>
                </a:solidFill>
                <a:ea typeface="楷体" pitchFamily="49" charset="-122"/>
                <a:sym typeface="Symbol" pitchFamily="18" charset="2"/>
              </a:rPr>
              <a:t>/*c</a:t>
            </a:r>
            <a:r>
              <a:rPr lang="zh-CN" altLang="en-US" sz="2800" b="1">
                <a:solidFill>
                  <a:srgbClr val="006600"/>
                </a:solidFill>
                <a:ea typeface="楷体" pitchFamily="49" charset="-122"/>
                <a:sym typeface="Symbol" pitchFamily="18" charset="2"/>
              </a:rPr>
              <a:t>的位宽为</a:t>
            </a:r>
            <a:r>
              <a:rPr lang="en-US" altLang="zh-CN" sz="2800" b="1">
                <a:solidFill>
                  <a:srgbClr val="006600"/>
                </a:solidFill>
                <a:ea typeface="楷体" pitchFamily="49" charset="-122"/>
                <a:sym typeface="Symbol" pitchFamily="18" charset="2"/>
              </a:rPr>
              <a:t>16*/</a:t>
            </a:r>
            <a:endParaRPr lang="en-US" altLang="zh-CN" sz="2800">
              <a:ea typeface="楷体" pitchFamily="49" charset="-122"/>
              <a:sym typeface="Symbol" pitchFamily="18" charset="2"/>
            </a:endParaRPr>
          </a:p>
          <a:p>
            <a:endParaRPr lang="en-US" altLang="zh-CN" sz="2800">
              <a:ea typeface="楷体" pitchFamily="49" charset="-122"/>
              <a:sym typeface="Symbol" pitchFamily="18" charset="2"/>
            </a:endParaRPr>
          </a:p>
        </p:txBody>
      </p:sp>
      <p:sp>
        <p:nvSpPr>
          <p:cNvPr id="44082" name="矩形 20"/>
          <p:cNvSpPr>
            <a:spLocks noChangeArrowheads="1"/>
          </p:cNvSpPr>
          <p:nvPr/>
        </p:nvSpPr>
        <p:spPr bwMode="auto">
          <a:xfrm>
            <a:off x="1309688" y="1000126"/>
            <a:ext cx="6286500" cy="523875"/>
          </a:xfrm>
          <a:prstGeom prst="rect">
            <a:avLst/>
          </a:prstGeom>
          <a:noFill/>
          <a:ln w="9525">
            <a:noFill/>
            <a:miter lim="800000"/>
            <a:headEnd/>
            <a:tailEnd/>
          </a:ln>
        </p:spPr>
        <p:txBody>
          <a:bodyPr>
            <a:spAutoFit/>
          </a:bodyPr>
          <a:lstStyle/>
          <a:p>
            <a:r>
              <a:rPr lang="en-US" altLang="zh-CN" sz="2800" b="1">
                <a:solidFill>
                  <a:srgbClr val="FF0000"/>
                </a:solidFill>
                <a:ea typeface="楷体" pitchFamily="49" charset="-122"/>
              </a:rPr>
              <a:t>②</a:t>
            </a:r>
            <a:r>
              <a:rPr lang="en-US" altLang="zh-CN" sz="2800">
                <a:ea typeface="楷体" pitchFamily="49" charset="-122"/>
              </a:rPr>
              <a:t>c=a&lt;&lt;2;     </a:t>
            </a:r>
            <a:r>
              <a:rPr lang="zh-CN" altLang="en-US" sz="2800">
                <a:ea typeface="楷体" pitchFamily="49" charset="-122"/>
              </a:rPr>
              <a:t>则</a:t>
            </a:r>
            <a:r>
              <a:rPr lang="en-US" altLang="zh-CN" sz="2800">
                <a:ea typeface="楷体" pitchFamily="49" charset="-122"/>
              </a:rPr>
              <a:t>c=980 ,  </a:t>
            </a:r>
            <a:r>
              <a:rPr lang="zh-CN" altLang="en-US" sz="2800">
                <a:ea typeface="楷体" pitchFamily="49" charset="-122"/>
              </a:rPr>
              <a:t>运算过程如下：</a:t>
            </a:r>
          </a:p>
        </p:txBody>
      </p:sp>
      <p:graphicFrame>
        <p:nvGraphicFramePr>
          <p:cNvPr id="22" name="表格 21"/>
          <p:cNvGraphicFramePr>
            <a:graphicFrameLocks noGrp="1"/>
          </p:cNvGraphicFramePr>
          <p:nvPr/>
        </p:nvGraphicFramePr>
        <p:xfrm>
          <a:off x="523875" y="3500438"/>
          <a:ext cx="6072188" cy="457200"/>
        </p:xfrm>
        <a:graphic>
          <a:graphicData uri="http://schemas.openxmlformats.org/drawingml/2006/table">
            <a:tbl>
              <a:tblPr/>
              <a:tblGrid>
                <a:gridCol w="379413">
                  <a:extLst>
                    <a:ext uri="{9D8B030D-6E8A-4147-A177-3AD203B41FA5}">
                      <a16:colId xmlns:a16="http://schemas.microsoft.com/office/drawing/2014/main" val="20000"/>
                    </a:ext>
                  </a:extLst>
                </a:gridCol>
                <a:gridCol w="379412">
                  <a:extLst>
                    <a:ext uri="{9D8B030D-6E8A-4147-A177-3AD203B41FA5}">
                      <a16:colId xmlns:a16="http://schemas.microsoft.com/office/drawing/2014/main" val="20001"/>
                    </a:ext>
                  </a:extLst>
                </a:gridCol>
                <a:gridCol w="379413">
                  <a:extLst>
                    <a:ext uri="{9D8B030D-6E8A-4147-A177-3AD203B41FA5}">
                      <a16:colId xmlns:a16="http://schemas.microsoft.com/office/drawing/2014/main" val="20002"/>
                    </a:ext>
                  </a:extLst>
                </a:gridCol>
                <a:gridCol w="379412">
                  <a:extLst>
                    <a:ext uri="{9D8B030D-6E8A-4147-A177-3AD203B41FA5}">
                      <a16:colId xmlns:a16="http://schemas.microsoft.com/office/drawing/2014/main" val="20003"/>
                    </a:ext>
                  </a:extLst>
                </a:gridCol>
                <a:gridCol w="379413">
                  <a:extLst>
                    <a:ext uri="{9D8B030D-6E8A-4147-A177-3AD203B41FA5}">
                      <a16:colId xmlns:a16="http://schemas.microsoft.com/office/drawing/2014/main" val="20004"/>
                    </a:ext>
                  </a:extLst>
                </a:gridCol>
                <a:gridCol w="379412">
                  <a:extLst>
                    <a:ext uri="{9D8B030D-6E8A-4147-A177-3AD203B41FA5}">
                      <a16:colId xmlns:a16="http://schemas.microsoft.com/office/drawing/2014/main" val="20005"/>
                    </a:ext>
                  </a:extLst>
                </a:gridCol>
                <a:gridCol w="379413">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79412">
                  <a:extLst>
                    <a:ext uri="{9D8B030D-6E8A-4147-A177-3AD203B41FA5}">
                      <a16:colId xmlns:a16="http://schemas.microsoft.com/office/drawing/2014/main" val="20008"/>
                    </a:ext>
                  </a:extLst>
                </a:gridCol>
                <a:gridCol w="379413">
                  <a:extLst>
                    <a:ext uri="{9D8B030D-6E8A-4147-A177-3AD203B41FA5}">
                      <a16:colId xmlns:a16="http://schemas.microsoft.com/office/drawing/2014/main" val="20009"/>
                    </a:ext>
                  </a:extLst>
                </a:gridCol>
                <a:gridCol w="379412">
                  <a:extLst>
                    <a:ext uri="{9D8B030D-6E8A-4147-A177-3AD203B41FA5}">
                      <a16:colId xmlns:a16="http://schemas.microsoft.com/office/drawing/2014/main" val="20010"/>
                    </a:ext>
                  </a:extLst>
                </a:gridCol>
                <a:gridCol w="379413">
                  <a:extLst>
                    <a:ext uri="{9D8B030D-6E8A-4147-A177-3AD203B41FA5}">
                      <a16:colId xmlns:a16="http://schemas.microsoft.com/office/drawing/2014/main" val="20011"/>
                    </a:ext>
                  </a:extLst>
                </a:gridCol>
                <a:gridCol w="379412">
                  <a:extLst>
                    <a:ext uri="{9D8B030D-6E8A-4147-A177-3AD203B41FA5}">
                      <a16:colId xmlns:a16="http://schemas.microsoft.com/office/drawing/2014/main" val="20012"/>
                    </a:ext>
                  </a:extLst>
                </a:gridCol>
                <a:gridCol w="379413">
                  <a:extLst>
                    <a:ext uri="{9D8B030D-6E8A-4147-A177-3AD203B41FA5}">
                      <a16:colId xmlns:a16="http://schemas.microsoft.com/office/drawing/2014/main" val="20013"/>
                    </a:ext>
                  </a:extLst>
                </a:gridCol>
                <a:gridCol w="379412">
                  <a:extLst>
                    <a:ext uri="{9D8B030D-6E8A-4147-A177-3AD203B41FA5}">
                      <a16:colId xmlns:a16="http://schemas.microsoft.com/office/drawing/2014/main" val="20014"/>
                    </a:ext>
                  </a:extLst>
                </a:gridCol>
                <a:gridCol w="379413">
                  <a:extLst>
                    <a:ext uri="{9D8B030D-6E8A-4147-A177-3AD203B41FA5}">
                      <a16:colId xmlns:a16="http://schemas.microsoft.com/office/drawing/2014/main" val="20015"/>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C33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CC33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C33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CC33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C33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CC33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C33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CC33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C33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CC33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C33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CC33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sp>
        <p:nvSpPr>
          <p:cNvPr id="44119" name="矩形 22"/>
          <p:cNvSpPr>
            <a:spLocks noChangeArrowheads="1"/>
          </p:cNvSpPr>
          <p:nvPr/>
        </p:nvSpPr>
        <p:spPr bwMode="auto">
          <a:xfrm>
            <a:off x="6738939" y="3429001"/>
            <a:ext cx="2894581" cy="523220"/>
          </a:xfrm>
          <a:prstGeom prst="rect">
            <a:avLst/>
          </a:prstGeom>
          <a:noFill/>
          <a:ln w="9525">
            <a:noFill/>
            <a:miter lim="800000"/>
            <a:headEnd/>
            <a:tailEnd/>
          </a:ln>
        </p:spPr>
        <p:txBody>
          <a:bodyPr wrap="square">
            <a:spAutoFit/>
          </a:bodyPr>
          <a:lstStyle/>
          <a:p>
            <a:r>
              <a:rPr lang="en-US" altLang="zh-CN" sz="2800">
                <a:solidFill>
                  <a:schemeClr val="accent2"/>
                </a:solidFill>
                <a:ea typeface="楷体" pitchFamily="49" charset="-122"/>
              </a:rPr>
              <a:t>(c=0x3D4=980)</a:t>
            </a:r>
            <a:endParaRPr lang="zh-CN" altLang="en-US" sz="2800">
              <a:solidFill>
                <a:schemeClr val="accent2"/>
              </a:solidFill>
            </a:endParaRPr>
          </a:p>
        </p:txBody>
      </p:sp>
      <p:sp>
        <p:nvSpPr>
          <p:cNvPr id="44120" name="矩形 23"/>
          <p:cNvSpPr>
            <a:spLocks noChangeArrowheads="1"/>
          </p:cNvSpPr>
          <p:nvPr/>
        </p:nvSpPr>
        <p:spPr bwMode="auto">
          <a:xfrm>
            <a:off x="1309688" y="5286376"/>
            <a:ext cx="6286500" cy="523875"/>
          </a:xfrm>
          <a:prstGeom prst="rect">
            <a:avLst/>
          </a:prstGeom>
          <a:noFill/>
          <a:ln w="9525">
            <a:noFill/>
            <a:miter lim="800000"/>
            <a:headEnd/>
            <a:tailEnd/>
          </a:ln>
        </p:spPr>
        <p:txBody>
          <a:bodyPr>
            <a:spAutoFit/>
          </a:bodyPr>
          <a:lstStyle/>
          <a:p>
            <a:r>
              <a:rPr lang="en-US" altLang="zh-CN" sz="2800" b="1">
                <a:solidFill>
                  <a:srgbClr val="FF0000"/>
                </a:solidFill>
                <a:ea typeface="楷体" pitchFamily="49" charset="-122"/>
              </a:rPr>
              <a:t>③</a:t>
            </a:r>
            <a:r>
              <a:rPr lang="en-US" altLang="zh-CN" sz="2800">
                <a:ea typeface="楷体" pitchFamily="49" charset="-122"/>
              </a:rPr>
              <a:t> b=a&gt;&gt;3;     </a:t>
            </a:r>
            <a:r>
              <a:rPr lang="zh-CN" altLang="en-US" sz="2800">
                <a:ea typeface="楷体" pitchFamily="49" charset="-122"/>
              </a:rPr>
              <a:t>则</a:t>
            </a:r>
            <a:r>
              <a:rPr lang="en-US" altLang="zh-CN" sz="2800">
                <a:ea typeface="楷体" pitchFamily="49" charset="-122"/>
              </a:rPr>
              <a:t>b=30 ,  </a:t>
            </a:r>
            <a:r>
              <a:rPr lang="zh-CN" altLang="en-US" sz="2800">
                <a:ea typeface="楷体" pitchFamily="49" charset="-122"/>
              </a:rPr>
              <a:t>运算过程如下：</a:t>
            </a:r>
          </a:p>
        </p:txBody>
      </p:sp>
      <p:sp>
        <p:nvSpPr>
          <p:cNvPr id="18" name="Rectangle 2">
            <a:extLst>
              <a:ext uri="{FF2B5EF4-FFF2-40B4-BE49-F238E27FC236}">
                <a16:creationId xmlns:a16="http://schemas.microsoft.com/office/drawing/2014/main" id="{B2838421-9E07-43BB-9502-343C4F763E03}"/>
              </a:ext>
            </a:extLst>
          </p:cNvPr>
          <p:cNvSpPr txBox="1">
            <a:spLocks noChangeArrowheads="1"/>
          </p:cNvSpPr>
          <p:nvPr/>
        </p:nvSpPr>
        <p:spPr>
          <a:xfrm>
            <a:off x="128464" y="115888"/>
            <a:ext cx="8420100" cy="763761"/>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二进制位运算与位运算表达式</a:t>
            </a:r>
            <a:r>
              <a:rPr lang="en-US" altLang="zh-CN" sz="4000" dirty="0">
                <a:effectLst/>
              </a:rPr>
              <a:t>(*)</a:t>
            </a:r>
            <a:endParaRPr lang="zh-CN" altLang="en-US" sz="4000" dirty="0">
              <a:effectLst/>
            </a:endParaRPr>
          </a:p>
        </p:txBody>
      </p:sp>
    </p:spTree>
    <p:extLst>
      <p:ext uri="{BB962C8B-B14F-4D97-AF65-F5344CB8AC3E}">
        <p14:creationId xmlns:p14="http://schemas.microsoft.com/office/powerpoint/2010/main" val="28899296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557589" y="1114425"/>
          <a:ext cx="3036887" cy="457200"/>
        </p:xfrm>
        <a:graphic>
          <a:graphicData uri="http://schemas.openxmlformats.org/drawingml/2006/table">
            <a:tbl>
              <a:tblPr/>
              <a:tblGrid>
                <a:gridCol w="379412">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379412">
                  <a:extLst>
                    <a:ext uri="{9D8B030D-6E8A-4147-A177-3AD203B41FA5}">
                      <a16:colId xmlns:a16="http://schemas.microsoft.com/office/drawing/2014/main" val="20002"/>
                    </a:ext>
                  </a:extLst>
                </a:gridCol>
                <a:gridCol w="379413">
                  <a:extLst>
                    <a:ext uri="{9D8B030D-6E8A-4147-A177-3AD203B41FA5}">
                      <a16:colId xmlns:a16="http://schemas.microsoft.com/office/drawing/2014/main" val="20003"/>
                    </a:ext>
                  </a:extLst>
                </a:gridCol>
                <a:gridCol w="379412">
                  <a:extLst>
                    <a:ext uri="{9D8B030D-6E8A-4147-A177-3AD203B41FA5}">
                      <a16:colId xmlns:a16="http://schemas.microsoft.com/office/drawing/2014/main" val="20004"/>
                    </a:ext>
                  </a:extLst>
                </a:gridCol>
                <a:gridCol w="379413">
                  <a:extLst>
                    <a:ext uri="{9D8B030D-6E8A-4147-A177-3AD203B41FA5}">
                      <a16:colId xmlns:a16="http://schemas.microsoft.com/office/drawing/2014/main" val="20005"/>
                    </a:ext>
                  </a:extLst>
                </a:gridCol>
                <a:gridCol w="379412">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cxnSp>
        <p:nvCxnSpPr>
          <p:cNvPr id="45078" name="直接连接符 2"/>
          <p:cNvCxnSpPr>
            <a:cxnSpLocks noChangeShapeType="1"/>
          </p:cNvCxnSpPr>
          <p:nvPr/>
        </p:nvCxnSpPr>
        <p:spPr bwMode="auto">
          <a:xfrm>
            <a:off x="1271589" y="2257425"/>
            <a:ext cx="7286625" cy="1588"/>
          </a:xfrm>
          <a:prstGeom prst="line">
            <a:avLst/>
          </a:prstGeom>
          <a:noFill/>
          <a:ln w="9525">
            <a:solidFill>
              <a:schemeClr val="tx1"/>
            </a:solidFill>
            <a:round/>
            <a:headEnd/>
            <a:tailEnd/>
          </a:ln>
        </p:spPr>
      </p:cxnSp>
      <p:sp>
        <p:nvSpPr>
          <p:cNvPr id="45079" name="矩形 3"/>
          <p:cNvSpPr>
            <a:spLocks noChangeArrowheads="1"/>
          </p:cNvSpPr>
          <p:nvPr/>
        </p:nvSpPr>
        <p:spPr bwMode="auto">
          <a:xfrm>
            <a:off x="6700839" y="1071564"/>
            <a:ext cx="2357437"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(a=245=0xF5)</a:t>
            </a:r>
            <a:endParaRPr lang="zh-CN" altLang="en-US" sz="2800">
              <a:solidFill>
                <a:schemeClr val="accent2"/>
              </a:solidFill>
            </a:endParaRPr>
          </a:p>
        </p:txBody>
      </p:sp>
      <p:sp>
        <p:nvSpPr>
          <p:cNvPr id="45080" name="矩形 4"/>
          <p:cNvSpPr>
            <a:spLocks noChangeArrowheads="1"/>
          </p:cNvSpPr>
          <p:nvPr/>
        </p:nvSpPr>
        <p:spPr bwMode="auto">
          <a:xfrm>
            <a:off x="1271589" y="1685926"/>
            <a:ext cx="1571625" cy="523875"/>
          </a:xfrm>
          <a:prstGeom prst="rect">
            <a:avLst/>
          </a:prstGeom>
          <a:noFill/>
          <a:ln w="9525">
            <a:noFill/>
            <a:miter lim="800000"/>
            <a:headEnd/>
            <a:tailEnd/>
          </a:ln>
        </p:spPr>
        <p:txBody>
          <a:bodyPr>
            <a:spAutoFit/>
          </a:bodyPr>
          <a:lstStyle/>
          <a:p>
            <a:r>
              <a:rPr lang="zh-CN" altLang="en-US" sz="2800">
                <a:ea typeface="楷体" pitchFamily="49" charset="-122"/>
              </a:rPr>
              <a:t>右移</a:t>
            </a:r>
            <a:r>
              <a:rPr lang="en-US" altLang="zh-CN" sz="2800">
                <a:ea typeface="楷体" pitchFamily="49" charset="-122"/>
              </a:rPr>
              <a:t>3</a:t>
            </a:r>
            <a:r>
              <a:rPr lang="zh-CN" altLang="en-US" sz="2800">
                <a:ea typeface="楷体" pitchFamily="49" charset="-122"/>
              </a:rPr>
              <a:t>位</a:t>
            </a:r>
            <a:endParaRPr lang="zh-CN" altLang="en-US" sz="2800"/>
          </a:p>
        </p:txBody>
      </p:sp>
      <p:graphicFrame>
        <p:nvGraphicFramePr>
          <p:cNvPr id="6" name="表格 5"/>
          <p:cNvGraphicFramePr>
            <a:graphicFrameLocks noGrp="1"/>
          </p:cNvGraphicFramePr>
          <p:nvPr/>
        </p:nvGraphicFramePr>
        <p:xfrm>
          <a:off x="3557589" y="2400300"/>
          <a:ext cx="3036887" cy="457200"/>
        </p:xfrm>
        <a:graphic>
          <a:graphicData uri="http://schemas.openxmlformats.org/drawingml/2006/table">
            <a:tbl>
              <a:tblPr/>
              <a:tblGrid>
                <a:gridCol w="379412">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379412">
                  <a:extLst>
                    <a:ext uri="{9D8B030D-6E8A-4147-A177-3AD203B41FA5}">
                      <a16:colId xmlns:a16="http://schemas.microsoft.com/office/drawing/2014/main" val="20002"/>
                    </a:ext>
                  </a:extLst>
                </a:gridCol>
                <a:gridCol w="379413">
                  <a:extLst>
                    <a:ext uri="{9D8B030D-6E8A-4147-A177-3AD203B41FA5}">
                      <a16:colId xmlns:a16="http://schemas.microsoft.com/office/drawing/2014/main" val="20003"/>
                    </a:ext>
                  </a:extLst>
                </a:gridCol>
                <a:gridCol w="379412">
                  <a:extLst>
                    <a:ext uri="{9D8B030D-6E8A-4147-A177-3AD203B41FA5}">
                      <a16:colId xmlns:a16="http://schemas.microsoft.com/office/drawing/2014/main" val="20004"/>
                    </a:ext>
                  </a:extLst>
                </a:gridCol>
                <a:gridCol w="379413">
                  <a:extLst>
                    <a:ext uri="{9D8B030D-6E8A-4147-A177-3AD203B41FA5}">
                      <a16:colId xmlns:a16="http://schemas.microsoft.com/office/drawing/2014/main" val="20005"/>
                    </a:ext>
                  </a:extLst>
                </a:gridCol>
                <a:gridCol w="379412">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0</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bl>
          </a:graphicData>
        </a:graphic>
      </p:graphicFrame>
      <p:sp>
        <p:nvSpPr>
          <p:cNvPr id="45101" name="矩形 6"/>
          <p:cNvSpPr>
            <a:spLocks noChangeArrowheads="1"/>
          </p:cNvSpPr>
          <p:nvPr/>
        </p:nvSpPr>
        <p:spPr bwMode="auto">
          <a:xfrm>
            <a:off x="6738939" y="2357439"/>
            <a:ext cx="2428875" cy="523875"/>
          </a:xfrm>
          <a:prstGeom prst="rect">
            <a:avLst/>
          </a:prstGeom>
          <a:noFill/>
          <a:ln w="9525">
            <a:noFill/>
            <a:miter lim="800000"/>
            <a:headEnd/>
            <a:tailEnd/>
          </a:ln>
        </p:spPr>
        <p:txBody>
          <a:bodyPr>
            <a:spAutoFit/>
          </a:bodyPr>
          <a:lstStyle/>
          <a:p>
            <a:r>
              <a:rPr lang="en-US" altLang="zh-CN" sz="2800">
                <a:solidFill>
                  <a:schemeClr val="accent2"/>
                </a:solidFill>
                <a:ea typeface="楷体" pitchFamily="49" charset="-122"/>
              </a:rPr>
              <a:t>(b=0x1E=30)</a:t>
            </a:r>
            <a:endParaRPr lang="zh-CN" altLang="en-US" sz="2800">
              <a:solidFill>
                <a:schemeClr val="accent2"/>
              </a:solidFill>
            </a:endParaRPr>
          </a:p>
        </p:txBody>
      </p:sp>
      <p:sp>
        <p:nvSpPr>
          <p:cNvPr id="45102" name="TextBox 7"/>
          <p:cNvSpPr txBox="1">
            <a:spLocks noChangeArrowheads="1"/>
          </p:cNvSpPr>
          <p:nvPr/>
        </p:nvSpPr>
        <p:spPr bwMode="auto">
          <a:xfrm>
            <a:off x="4667251" y="1714501"/>
            <a:ext cx="3571875" cy="461963"/>
          </a:xfrm>
          <a:prstGeom prst="rect">
            <a:avLst/>
          </a:prstGeom>
          <a:noFill/>
          <a:ln w="9525">
            <a:noFill/>
            <a:miter lim="800000"/>
            <a:headEnd/>
            <a:tailEnd/>
          </a:ln>
        </p:spPr>
        <p:txBody>
          <a:bodyPr>
            <a:spAutoFit/>
          </a:bodyPr>
          <a:lstStyle/>
          <a:p>
            <a:r>
              <a:rPr lang="en-US" altLang="zh-CN"/>
              <a:t> </a:t>
            </a:r>
            <a:r>
              <a:rPr lang="en-US" altLang="zh-CN" b="1"/>
              <a:t>1   1   1   1   0   1   0   1</a:t>
            </a:r>
            <a:endParaRPr lang="zh-CN" altLang="en-US" b="1"/>
          </a:p>
        </p:txBody>
      </p:sp>
      <p:cxnSp>
        <p:nvCxnSpPr>
          <p:cNvPr id="9" name="直接连接符 8"/>
          <p:cNvCxnSpPr/>
          <p:nvPr/>
        </p:nvCxnSpPr>
        <p:spPr bwMode="auto">
          <a:xfrm rot="5400000">
            <a:off x="6168232" y="1999457"/>
            <a:ext cx="857250" cy="1587"/>
          </a:xfrm>
          <a:prstGeom prst="line">
            <a:avLst/>
          </a:prstGeom>
          <a:solidFill>
            <a:schemeClr val="accent1"/>
          </a:solidFill>
          <a:ln w="9525" cap="flat" cmpd="sng" algn="ctr">
            <a:solidFill>
              <a:schemeClr val="accent1">
                <a:lumMod val="60000"/>
                <a:lumOff val="40000"/>
              </a:schemeClr>
            </a:solidFill>
            <a:prstDash val="solid"/>
            <a:round/>
            <a:headEnd type="none" w="med" len="med"/>
            <a:tailEnd type="none" w="med" len="med"/>
          </a:ln>
          <a:effectLst/>
        </p:spPr>
      </p:cxnSp>
      <p:sp>
        <p:nvSpPr>
          <p:cNvPr id="45105" name="Rectangle 2"/>
          <p:cNvSpPr>
            <a:spLocks noChangeArrowheads="1"/>
          </p:cNvSpPr>
          <p:nvPr/>
        </p:nvSpPr>
        <p:spPr bwMode="auto">
          <a:xfrm>
            <a:off x="1023938" y="3000375"/>
            <a:ext cx="8253412" cy="954088"/>
          </a:xfrm>
          <a:prstGeom prst="rect">
            <a:avLst/>
          </a:prstGeom>
          <a:noFill/>
          <a:ln w="9525">
            <a:noFill/>
            <a:miter lim="800000"/>
            <a:headEnd/>
            <a:tailEnd/>
          </a:ln>
        </p:spPr>
        <p:txBody>
          <a:bodyPr>
            <a:spAutoFit/>
          </a:bodyPr>
          <a:lstStyle/>
          <a:p>
            <a:r>
              <a:rPr lang="en-US" altLang="zh-CN" sz="2800" b="1" dirty="0">
                <a:solidFill>
                  <a:srgbClr val="006600"/>
                </a:solidFill>
                <a:ea typeface="楷体" pitchFamily="49" charset="-122"/>
              </a:rPr>
              <a:t>   </a:t>
            </a:r>
            <a:r>
              <a:rPr lang="en-US" altLang="zh-CN" sz="2800" dirty="0">
                <a:ea typeface="楷体" pitchFamily="49" charset="-122"/>
              </a:rPr>
              <a:t>b=245</a:t>
            </a:r>
            <a:r>
              <a:rPr lang="en-US" altLang="zh-CN" sz="2800" dirty="0">
                <a:ea typeface="楷体" pitchFamily="49" charset="-122"/>
                <a:sym typeface="Symbol" pitchFamily="18" charset="2"/>
              </a:rPr>
              <a:t>/2</a:t>
            </a:r>
            <a:r>
              <a:rPr lang="en-US" altLang="zh-CN" sz="2800" baseline="30000" dirty="0">
                <a:ea typeface="楷体" pitchFamily="49" charset="-122"/>
                <a:sym typeface="Symbol" pitchFamily="18" charset="2"/>
              </a:rPr>
              <a:t>3</a:t>
            </a:r>
            <a:r>
              <a:rPr lang="en-US" altLang="zh-CN" sz="2800" dirty="0">
                <a:ea typeface="楷体" pitchFamily="49" charset="-122"/>
                <a:sym typeface="Symbol" pitchFamily="18" charset="2"/>
              </a:rPr>
              <a:t>=245/8=30</a:t>
            </a:r>
          </a:p>
          <a:p>
            <a:endParaRPr lang="en-US" altLang="zh-CN" sz="2800" dirty="0">
              <a:ea typeface="楷体" pitchFamily="49" charset="-122"/>
              <a:sym typeface="Symbol" pitchFamily="18" charset="2"/>
            </a:endParaRPr>
          </a:p>
        </p:txBody>
      </p:sp>
      <p:sp>
        <p:nvSpPr>
          <p:cNvPr id="13" name="Rectangle 2">
            <a:extLst>
              <a:ext uri="{FF2B5EF4-FFF2-40B4-BE49-F238E27FC236}">
                <a16:creationId xmlns:a16="http://schemas.microsoft.com/office/drawing/2014/main" id="{FF0342BE-536C-4A30-9FB4-DE9EBE1FA209}"/>
              </a:ext>
            </a:extLst>
          </p:cNvPr>
          <p:cNvSpPr txBox="1">
            <a:spLocks noChangeArrowheads="1"/>
          </p:cNvSpPr>
          <p:nvPr/>
        </p:nvSpPr>
        <p:spPr>
          <a:xfrm>
            <a:off x="128464" y="188640"/>
            <a:ext cx="8420100" cy="69101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rPr>
              <a:t>二进制位运算与位运算表达式</a:t>
            </a:r>
            <a:r>
              <a:rPr lang="en-US" altLang="zh-CN" sz="4000" dirty="0">
                <a:effectLst/>
              </a:rPr>
              <a:t>(*)</a:t>
            </a:r>
            <a:endParaRPr lang="zh-CN" altLang="en-US" sz="4000" dirty="0">
              <a:effectLst/>
            </a:endParaRPr>
          </a:p>
        </p:txBody>
      </p:sp>
    </p:spTree>
    <p:extLst>
      <p:ext uri="{BB962C8B-B14F-4D97-AF65-F5344CB8AC3E}">
        <p14:creationId xmlns:p14="http://schemas.microsoft.com/office/powerpoint/2010/main" val="6365962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344488" y="1268760"/>
            <a:ext cx="9001000" cy="2677656"/>
          </a:xfrm>
          <a:prstGeom prst="rect">
            <a:avLst/>
          </a:prstGeom>
          <a:noFill/>
          <a:ln w="9525">
            <a:noFill/>
            <a:miter lim="800000"/>
            <a:headEnd/>
            <a:tailEnd/>
          </a:ln>
        </p:spPr>
        <p:txBody>
          <a:bodyPr wrap="square">
            <a:spAutoFit/>
          </a:bodyPr>
          <a:lstStyle/>
          <a:p>
            <a:pPr>
              <a:lnSpc>
                <a:spcPct val="150000"/>
              </a:lnSpc>
            </a:pPr>
            <a:r>
              <a:rPr lang="en-US" altLang="zh-CN" sz="2800" b="1" dirty="0">
                <a:solidFill>
                  <a:srgbClr val="2D2DB9"/>
                </a:solidFill>
                <a:ea typeface="黑体" pitchFamily="49" charset="-122"/>
                <a:sym typeface="Symbol" pitchFamily="18" charset="2"/>
              </a:rPr>
              <a:t>1. </a:t>
            </a:r>
            <a:r>
              <a:rPr lang="zh-CN" altLang="en-US" sz="2800" b="1" dirty="0">
                <a:solidFill>
                  <a:srgbClr val="2D2DB9"/>
                </a:solidFill>
                <a:ea typeface="黑体" pitchFamily="49" charset="-122"/>
                <a:sym typeface="Symbol" pitchFamily="18" charset="2"/>
              </a:rPr>
              <a:t>标准赋值运算符</a:t>
            </a:r>
            <a:endParaRPr lang="en-US" altLang="zh-CN" sz="2800" dirty="0">
              <a:ea typeface="黑体" pitchFamily="49" charset="-122"/>
              <a:sym typeface="Symbol" pitchFamily="18" charset="2"/>
            </a:endParaRPr>
          </a:p>
          <a:p>
            <a:pPr>
              <a:lnSpc>
                <a:spcPct val="150000"/>
              </a:lnSpc>
            </a:pPr>
            <a:r>
              <a:rPr lang="en-US" altLang="zh-CN" sz="2800" b="1" dirty="0">
                <a:solidFill>
                  <a:srgbClr val="CC3300"/>
                </a:solidFill>
                <a:ea typeface="黑体" pitchFamily="49" charset="-122"/>
                <a:sym typeface="Symbol" pitchFamily="18" charset="2"/>
              </a:rPr>
              <a:t> syntax</a:t>
            </a:r>
            <a:r>
              <a:rPr lang="en-US" altLang="zh-CN" sz="2800" dirty="0">
                <a:ea typeface="黑体" pitchFamily="49" charset="-122"/>
                <a:sym typeface="Symbol" pitchFamily="18" charset="2"/>
              </a:rPr>
              <a:t>: </a:t>
            </a:r>
            <a:r>
              <a:rPr lang="en-US" altLang="zh-CN" sz="2800" b="1" dirty="0" err="1">
                <a:ea typeface="黑体" pitchFamily="49" charset="-122"/>
                <a:sym typeface="Symbol" pitchFamily="18" charset="2"/>
              </a:rPr>
              <a:t>L_value</a:t>
            </a:r>
            <a:r>
              <a:rPr lang="zh-CN" altLang="en-US" sz="2800" b="1" dirty="0">
                <a:ea typeface="黑体" pitchFamily="49" charset="-122"/>
                <a:sym typeface="Symbol" pitchFamily="18" charset="2"/>
              </a:rPr>
              <a:t>（</a:t>
            </a:r>
            <a:r>
              <a:rPr lang="zh-CN" altLang="en-US" sz="2800" dirty="0">
                <a:solidFill>
                  <a:srgbClr val="FF0000"/>
                </a:solidFill>
                <a:latin typeface="Adobe 黑体 Std R" panose="020B0400000000000000" pitchFamily="34" charset="-122"/>
                <a:ea typeface="Adobe 黑体 Std R" panose="020B0400000000000000" pitchFamily="34" charset="-122"/>
              </a:rPr>
              <a:t>变量）</a:t>
            </a:r>
            <a:r>
              <a:rPr lang="en-US" altLang="zh-CN" sz="2800" dirty="0">
                <a:solidFill>
                  <a:srgbClr val="FF0000"/>
                </a:solidFill>
                <a:latin typeface="Adobe 黑体 Std R" panose="020B0400000000000000" pitchFamily="34" charset="-122"/>
                <a:ea typeface="Adobe 黑体 Std R" panose="020B0400000000000000" pitchFamily="34" charset="-122"/>
              </a:rPr>
              <a:t>=</a:t>
            </a:r>
            <a:r>
              <a:rPr lang="zh-CN" altLang="en-US" sz="2800" dirty="0">
                <a:solidFill>
                  <a:srgbClr val="FF0000"/>
                </a:solidFill>
                <a:latin typeface="Adobe 黑体 Std R" panose="020B0400000000000000" pitchFamily="34" charset="-122"/>
                <a:ea typeface="Adobe 黑体 Std R" panose="020B0400000000000000" pitchFamily="34" charset="-122"/>
              </a:rPr>
              <a:t>表达式</a:t>
            </a:r>
            <a:endParaRPr lang="en-US" altLang="zh-CN" sz="2800" b="1" dirty="0">
              <a:ea typeface="黑体" pitchFamily="49" charset="-122"/>
              <a:sym typeface="Symbol" pitchFamily="18" charset="2"/>
            </a:endParaRPr>
          </a:p>
          <a:p>
            <a:pPr>
              <a:lnSpc>
                <a:spcPct val="150000"/>
              </a:lnSpc>
            </a:pPr>
            <a:r>
              <a:rPr lang="zh-CN" altLang="en-US" sz="2800" dirty="0">
                <a:latin typeface="Adobe 黑体 Std R" panose="020B0400000000000000" pitchFamily="34" charset="-122"/>
                <a:ea typeface="Adobe 黑体 Std R" panose="020B0400000000000000" pitchFamily="34" charset="-122"/>
              </a:rPr>
              <a:t>赋值运算符“</a:t>
            </a:r>
            <a:r>
              <a:rPr lang="en-US" altLang="zh-CN" sz="2800" dirty="0">
                <a:latin typeface="Adobe 黑体 Std R" panose="020B0400000000000000" pitchFamily="34" charset="-122"/>
                <a:ea typeface="Adobe 黑体 Std R" panose="020B0400000000000000" pitchFamily="34" charset="-122"/>
              </a:rPr>
              <a:t>=”</a:t>
            </a:r>
            <a:r>
              <a:rPr lang="zh-CN" altLang="en-US" sz="2800" dirty="0">
                <a:latin typeface="Adobe 黑体 Std R" panose="020B0400000000000000" pitchFamily="34" charset="-122"/>
                <a:ea typeface="Adobe 黑体 Std R" panose="020B0400000000000000" pitchFamily="34" charset="-122"/>
              </a:rPr>
              <a:t>连接的式子称为赋值表达式 </a:t>
            </a:r>
          </a:p>
          <a:p>
            <a:pPr>
              <a:lnSpc>
                <a:spcPct val="150000"/>
              </a:lnSpc>
            </a:pPr>
            <a:r>
              <a:rPr lang="zh-CN" altLang="en-US" sz="2800" dirty="0">
                <a:latin typeface="Adobe 黑体 Std R" panose="020B0400000000000000" pitchFamily="34" charset="-122"/>
                <a:ea typeface="Adobe 黑体 Std R" panose="020B0400000000000000" pitchFamily="34" charset="-122"/>
              </a:rPr>
              <a:t>功能：计算右边表达式的值并赋给左边的变量</a:t>
            </a:r>
          </a:p>
        </p:txBody>
      </p:sp>
      <p:sp>
        <p:nvSpPr>
          <p:cNvPr id="4" name="Rectangle 2">
            <a:extLst>
              <a:ext uri="{FF2B5EF4-FFF2-40B4-BE49-F238E27FC236}">
                <a16:creationId xmlns:a16="http://schemas.microsoft.com/office/drawing/2014/main" id="{910E90DD-97EB-4ECC-B4DF-3DA543500C9C}"/>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赋值运算符与赋值表达式</a:t>
            </a:r>
            <a:endParaRPr lang="zh-CN" altLang="en-US" sz="4000" dirty="0">
              <a:effectLst/>
            </a:endParaRPr>
          </a:p>
        </p:txBody>
      </p:sp>
    </p:spTree>
    <p:extLst>
      <p:ext uri="{BB962C8B-B14F-4D97-AF65-F5344CB8AC3E}">
        <p14:creationId xmlns:p14="http://schemas.microsoft.com/office/powerpoint/2010/main" val="3547515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344488" y="1340768"/>
            <a:ext cx="9001000" cy="3862596"/>
          </a:xfrm>
          <a:prstGeom prst="rect">
            <a:avLst/>
          </a:prstGeom>
          <a:noFill/>
          <a:ln w="9525">
            <a:noFill/>
            <a:miter lim="800000"/>
            <a:headEnd/>
            <a:tailEnd/>
          </a:ln>
        </p:spPr>
        <p:txBody>
          <a:bodyPr wrap="square">
            <a:spAutoFit/>
          </a:bodyPr>
          <a:lstStyle/>
          <a:p>
            <a:pPr>
              <a:lnSpc>
                <a:spcPts val="3600"/>
              </a:lnSpc>
              <a:buFontTx/>
              <a:buNone/>
            </a:pPr>
            <a:r>
              <a:rPr lang="zh-CN" altLang="en-US" sz="3200" b="1" dirty="0">
                <a:solidFill>
                  <a:srgbClr val="0000FF"/>
                </a:solidFill>
                <a:ea typeface="黑体" pitchFamily="49" charset="-122"/>
                <a:sym typeface="Symbol" pitchFamily="18" charset="2"/>
              </a:rPr>
              <a:t>说明</a:t>
            </a:r>
            <a:r>
              <a:rPr lang="zh-CN" altLang="en-US" sz="3200" dirty="0">
                <a:solidFill>
                  <a:srgbClr val="0000FF"/>
                </a:solidFill>
                <a:ea typeface="黑体" pitchFamily="49" charset="-122"/>
                <a:sym typeface="Symbol" pitchFamily="18" charset="2"/>
              </a:rPr>
              <a:t>：</a:t>
            </a:r>
            <a:endParaRPr lang="en-US" altLang="zh-CN" sz="3200" dirty="0">
              <a:solidFill>
                <a:srgbClr val="0000FF"/>
              </a:solidFill>
              <a:ea typeface="黑体" pitchFamily="49" charset="-122"/>
              <a:sym typeface="Symbol" pitchFamily="18" charset="2"/>
            </a:endParaRPr>
          </a:p>
          <a:p>
            <a:pPr>
              <a:lnSpc>
                <a:spcPts val="4300"/>
              </a:lnSpc>
            </a:pPr>
            <a:r>
              <a:rPr lang="en-US" altLang="zh-CN" sz="2900" dirty="0">
                <a:ea typeface="黑体" pitchFamily="49" charset="-122"/>
                <a:sym typeface="Symbol" pitchFamily="18" charset="2"/>
              </a:rPr>
              <a:t>⑴ =</a:t>
            </a:r>
            <a:r>
              <a:rPr lang="zh-CN" altLang="en-US" sz="2900" dirty="0">
                <a:ea typeface="黑体" pitchFamily="49" charset="-122"/>
                <a:sym typeface="Symbol" pitchFamily="18" charset="2"/>
              </a:rPr>
              <a:t>号将表达式的值存入右边的</a:t>
            </a:r>
            <a:r>
              <a:rPr lang="en-US" altLang="zh-CN" sz="2900" dirty="0" err="1">
                <a:ea typeface="黑体" pitchFamily="49" charset="-122"/>
                <a:sym typeface="Symbol" pitchFamily="18" charset="2"/>
              </a:rPr>
              <a:t>L_value</a:t>
            </a:r>
            <a:r>
              <a:rPr lang="en-US" altLang="zh-CN" sz="2900" dirty="0">
                <a:ea typeface="黑体" pitchFamily="49" charset="-122"/>
                <a:sym typeface="Symbol" pitchFamily="18" charset="2"/>
              </a:rPr>
              <a:t>;</a:t>
            </a:r>
          </a:p>
          <a:p>
            <a:pPr>
              <a:lnSpc>
                <a:spcPts val="4300"/>
              </a:lnSpc>
            </a:pPr>
            <a:r>
              <a:rPr lang="zh-CN" altLang="en-US" sz="2900" dirty="0">
                <a:ea typeface="黑体" pitchFamily="49" charset="-122"/>
                <a:sym typeface="Symbol" pitchFamily="18" charset="2"/>
              </a:rPr>
              <a:t>⑵ 赋值表达式返回值为</a:t>
            </a:r>
            <a:r>
              <a:rPr lang="en-US" altLang="zh-CN" sz="2900" dirty="0" err="1">
                <a:ea typeface="黑体" pitchFamily="49" charset="-122"/>
                <a:sym typeface="Symbol" pitchFamily="18" charset="2"/>
              </a:rPr>
              <a:t>L_value</a:t>
            </a:r>
            <a:r>
              <a:rPr lang="zh-CN" altLang="en-US" sz="2900" dirty="0">
                <a:ea typeface="黑体" pitchFamily="49" charset="-122"/>
                <a:sym typeface="Symbol" pitchFamily="18" charset="2"/>
              </a:rPr>
              <a:t>得到的值；</a:t>
            </a:r>
            <a:endParaRPr lang="en-US" altLang="zh-CN" sz="2900" dirty="0">
              <a:ea typeface="黑体" pitchFamily="49" charset="-122"/>
              <a:sym typeface="Symbol" pitchFamily="18" charset="2"/>
            </a:endParaRPr>
          </a:p>
          <a:p>
            <a:pPr>
              <a:lnSpc>
                <a:spcPts val="4300"/>
              </a:lnSpc>
            </a:pPr>
            <a:r>
              <a:rPr lang="zh-CN" altLang="en-US" sz="2900" dirty="0">
                <a:ea typeface="黑体" pitchFamily="49" charset="-122"/>
                <a:sym typeface="Symbol" pitchFamily="18" charset="2"/>
              </a:rPr>
              <a:t>⑶ 当右边表达式类型与</a:t>
            </a:r>
            <a:r>
              <a:rPr lang="en-US" altLang="zh-CN" sz="2900" dirty="0" err="1">
                <a:ea typeface="黑体" pitchFamily="49" charset="-122"/>
                <a:sym typeface="Symbol" pitchFamily="18" charset="2"/>
              </a:rPr>
              <a:t>L_value</a:t>
            </a:r>
            <a:r>
              <a:rPr lang="zh-CN" altLang="en-US" sz="2900" dirty="0">
                <a:ea typeface="黑体" pitchFamily="49" charset="-122"/>
                <a:sym typeface="Symbol" pitchFamily="18" charset="2"/>
              </a:rPr>
              <a:t>类型不一致，自动强制转换</a:t>
            </a:r>
            <a:r>
              <a:rPr lang="en-US" altLang="zh-CN" sz="2900" dirty="0">
                <a:ea typeface="黑体" pitchFamily="49" charset="-122"/>
                <a:sym typeface="Symbol" pitchFamily="18" charset="2"/>
              </a:rPr>
              <a:t>;</a:t>
            </a:r>
            <a:r>
              <a:rPr lang="zh-CN" altLang="en-US" sz="2900" dirty="0">
                <a:ea typeface="黑体" pitchFamily="49" charset="-122"/>
              </a:rPr>
              <a:t>实数转换为整型数时，截去小数部分，保留整数部分。整数转换为实型时，在小数点后补</a:t>
            </a:r>
            <a:r>
              <a:rPr lang="en-US" altLang="zh-CN" sz="2900" dirty="0">
                <a:ea typeface="黑体" pitchFamily="49" charset="-122"/>
              </a:rPr>
              <a:t>0</a:t>
            </a:r>
            <a:r>
              <a:rPr lang="zh-CN" altLang="en-US" sz="2900" dirty="0"/>
              <a:t>。</a:t>
            </a:r>
            <a:endParaRPr lang="en-US" altLang="zh-CN" sz="2900" dirty="0">
              <a:ea typeface="黑体" pitchFamily="49" charset="-122"/>
              <a:sym typeface="Symbol" pitchFamily="18" charset="2"/>
            </a:endParaRPr>
          </a:p>
          <a:p>
            <a:pPr>
              <a:lnSpc>
                <a:spcPts val="4300"/>
              </a:lnSpc>
            </a:pPr>
            <a:r>
              <a:rPr lang="en-US" altLang="zh-CN" sz="2900" dirty="0">
                <a:ea typeface="黑体" pitchFamily="49" charset="-122"/>
                <a:sym typeface="Symbol" pitchFamily="18" charset="2"/>
              </a:rPr>
              <a:t>⑷ </a:t>
            </a:r>
            <a:r>
              <a:rPr lang="zh-CN" altLang="en-US" sz="2900" dirty="0">
                <a:ea typeface="黑体" pitchFamily="49" charset="-122"/>
                <a:sym typeface="Symbol" pitchFamily="18" charset="2"/>
              </a:rPr>
              <a:t>多个等号连用时，</a:t>
            </a:r>
            <a:r>
              <a:rPr lang="zh-CN" altLang="en-US" sz="2900" dirty="0">
                <a:solidFill>
                  <a:srgbClr val="FF0000"/>
                </a:solidFill>
                <a:ea typeface="黑体" pitchFamily="49" charset="-122"/>
                <a:sym typeface="Symbol" pitchFamily="18" charset="2"/>
              </a:rPr>
              <a:t>从右向左</a:t>
            </a:r>
            <a:r>
              <a:rPr lang="zh-CN" altLang="en-US" sz="2900" dirty="0">
                <a:ea typeface="黑体" pitchFamily="49" charset="-122"/>
                <a:sym typeface="Symbol" pitchFamily="18" charset="2"/>
              </a:rPr>
              <a:t>运算。</a:t>
            </a:r>
            <a:endParaRPr lang="en-US" altLang="zh-CN" sz="2900" dirty="0">
              <a:ea typeface="黑体" pitchFamily="49" charset="-122"/>
              <a:sym typeface="Symbol" pitchFamily="18" charset="2"/>
            </a:endParaRPr>
          </a:p>
        </p:txBody>
      </p:sp>
      <p:sp>
        <p:nvSpPr>
          <p:cNvPr id="4" name="Rectangle 2">
            <a:extLst>
              <a:ext uri="{FF2B5EF4-FFF2-40B4-BE49-F238E27FC236}">
                <a16:creationId xmlns:a16="http://schemas.microsoft.com/office/drawing/2014/main" id="{910E90DD-97EB-4ECC-B4DF-3DA543500C9C}"/>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赋值运算符与赋值表达式</a:t>
            </a:r>
            <a:endParaRPr lang="zh-CN" altLang="en-US" sz="4000" dirty="0">
              <a:effectLst/>
            </a:endParaRPr>
          </a:p>
        </p:txBody>
      </p:sp>
    </p:spTree>
    <p:extLst>
      <p:ext uri="{BB962C8B-B14F-4D97-AF65-F5344CB8AC3E}">
        <p14:creationId xmlns:p14="http://schemas.microsoft.com/office/powerpoint/2010/main" val="34035134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DC838D86-150B-4487-91A8-7A7573D51DBE}"/>
              </a:ext>
            </a:extLst>
          </p:cNvPr>
          <p:cNvSpPr>
            <a:spLocks noGrp="1"/>
          </p:cNvSpPr>
          <p:nvPr>
            <p:ph type="ftr" sz="quarter" idx="10"/>
          </p:nvPr>
        </p:nvSpPr>
        <p:spPr/>
        <p:txBody>
          <a:bodyPr/>
          <a:lstStyle/>
          <a:p>
            <a:fld id="{E37AD8CC-1EEB-4BC0-9A32-4FF0459F68A5}" type="slidenum">
              <a:rPr lang="en-US" altLang="ko-KR"/>
              <a:pPr/>
              <a:t>87</a:t>
            </a:fld>
            <a:endParaRPr lang="en-US" altLang="ko-KR"/>
          </a:p>
        </p:txBody>
      </p:sp>
      <p:sp>
        <p:nvSpPr>
          <p:cNvPr id="2" name="矩形 1">
            <a:extLst>
              <a:ext uri="{FF2B5EF4-FFF2-40B4-BE49-F238E27FC236}">
                <a16:creationId xmlns:a16="http://schemas.microsoft.com/office/drawing/2014/main" id="{0C428F1D-F208-48F6-B57C-647EF7DD3DE7}"/>
              </a:ext>
            </a:extLst>
          </p:cNvPr>
          <p:cNvSpPr/>
          <p:nvPr/>
        </p:nvSpPr>
        <p:spPr>
          <a:xfrm>
            <a:off x="488504" y="1844824"/>
            <a:ext cx="8132068" cy="1477328"/>
          </a:xfrm>
          <a:prstGeom prst="rect">
            <a:avLst/>
          </a:prstGeom>
        </p:spPr>
        <p:txBody>
          <a:bodyPr wrap="square">
            <a:spAutoFit/>
          </a:bodyPr>
          <a:lstStyle/>
          <a:p>
            <a:pPr>
              <a:lnSpc>
                <a:spcPts val="3625"/>
              </a:lnSpc>
            </a:pPr>
            <a:r>
              <a:rPr lang="zh-CN" altLang="en-US" sz="3200" b="1" dirty="0">
                <a:solidFill>
                  <a:srgbClr val="CC3300"/>
                </a:solidFill>
                <a:ea typeface="黑体" pitchFamily="49" charset="-122"/>
                <a:sym typeface="Symbol" pitchFamily="18" charset="2"/>
              </a:rPr>
              <a:t>例如</a:t>
            </a:r>
            <a:r>
              <a:rPr lang="zh-CN" altLang="en-US" sz="3200" dirty="0">
                <a:ea typeface="黑体" pitchFamily="49" charset="-122"/>
                <a:sym typeface="Symbol" pitchFamily="18" charset="2"/>
              </a:rPr>
              <a:t>：</a:t>
            </a:r>
            <a:r>
              <a:rPr lang="en-US" altLang="zh-CN" sz="3200" dirty="0">
                <a:ea typeface="黑体" pitchFamily="49" charset="-122"/>
                <a:sym typeface="Symbol" pitchFamily="18" charset="2"/>
              </a:rPr>
              <a:t> </a:t>
            </a:r>
            <a:r>
              <a:rPr lang="en-US" altLang="zh-CN" sz="3200" dirty="0" err="1">
                <a:ea typeface="黑体" pitchFamily="49" charset="-122"/>
                <a:sym typeface="Symbol" pitchFamily="18" charset="2"/>
              </a:rPr>
              <a:t>int</a:t>
            </a:r>
            <a:r>
              <a:rPr lang="en-US" altLang="zh-CN" sz="3200" dirty="0">
                <a:ea typeface="黑体" pitchFamily="49" charset="-122"/>
                <a:sym typeface="Symbol" pitchFamily="18" charset="2"/>
              </a:rPr>
              <a:t> a, b, c, d, x, </a:t>
            </a:r>
            <a:r>
              <a:rPr lang="en-US" altLang="zh-CN" sz="3200" dirty="0" err="1">
                <a:ea typeface="黑体" pitchFamily="49" charset="-122"/>
                <a:sym typeface="Symbol" pitchFamily="18" charset="2"/>
              </a:rPr>
              <a:t>ch</a:t>
            </a:r>
            <a:r>
              <a:rPr lang="en-US" altLang="zh-CN" sz="3200" dirty="0">
                <a:ea typeface="黑体" pitchFamily="49" charset="-122"/>
                <a:sym typeface="Symbol" pitchFamily="18" charset="2"/>
              </a:rPr>
              <a:t>;</a:t>
            </a:r>
          </a:p>
          <a:p>
            <a:pPr>
              <a:lnSpc>
                <a:spcPts val="3625"/>
              </a:lnSpc>
            </a:pPr>
            <a:r>
              <a:rPr lang="en-US" altLang="zh-CN" sz="3200" dirty="0">
                <a:ea typeface="黑体" pitchFamily="49" charset="-122"/>
                <a:sym typeface="Symbol" pitchFamily="18" charset="2"/>
              </a:rPr>
              <a:t>             x=3= =2;  </a:t>
            </a:r>
            <a:r>
              <a:rPr lang="en-US" altLang="zh-CN" sz="3200" dirty="0" err="1">
                <a:ea typeface="黑体" pitchFamily="49" charset="-122"/>
                <a:sym typeface="Symbol" pitchFamily="18" charset="2"/>
              </a:rPr>
              <a:t>ch</a:t>
            </a:r>
            <a:r>
              <a:rPr lang="en-US" altLang="zh-CN" sz="3200" dirty="0">
                <a:ea typeface="黑体" pitchFamily="49" charset="-122"/>
                <a:sym typeface="Symbol" pitchFamily="18" charset="2"/>
              </a:rPr>
              <a:t>='A'+1;</a:t>
            </a:r>
          </a:p>
          <a:p>
            <a:pPr>
              <a:lnSpc>
                <a:spcPts val="3625"/>
              </a:lnSpc>
            </a:pPr>
            <a:r>
              <a:rPr lang="en-US" altLang="zh-CN" sz="3200" dirty="0">
                <a:ea typeface="黑体" pitchFamily="49" charset="-122"/>
                <a:sym typeface="Symbol" pitchFamily="18" charset="2"/>
              </a:rPr>
              <a:t>             </a:t>
            </a:r>
            <a:r>
              <a:rPr lang="en-US" altLang="zh-CN" sz="3200" dirty="0">
                <a:solidFill>
                  <a:srgbClr val="FF0000"/>
                </a:solidFill>
                <a:ea typeface="黑体" pitchFamily="49" charset="-122"/>
                <a:sym typeface="Symbol" pitchFamily="18" charset="2"/>
              </a:rPr>
              <a:t>a=b=c=d=0</a:t>
            </a:r>
            <a:r>
              <a:rPr lang="en-US" altLang="zh-CN" sz="3200" dirty="0">
                <a:ea typeface="黑体" pitchFamily="49" charset="-122"/>
                <a:sym typeface="Symbol" pitchFamily="18" charset="2"/>
              </a:rPr>
              <a:t>;  </a:t>
            </a:r>
            <a:r>
              <a:rPr lang="en-US" altLang="zh-CN" sz="3200" b="1" dirty="0">
                <a:solidFill>
                  <a:srgbClr val="006600"/>
                </a:solidFill>
                <a:ea typeface="黑体" pitchFamily="49" charset="-122"/>
                <a:sym typeface="Symbol" pitchFamily="18" charset="2"/>
              </a:rPr>
              <a:t></a:t>
            </a:r>
            <a:r>
              <a:rPr lang="en-US" altLang="zh-CN" sz="3200" dirty="0">
                <a:ea typeface="黑体" pitchFamily="49" charset="-122"/>
                <a:sym typeface="Symbol" pitchFamily="18" charset="2"/>
              </a:rPr>
              <a:t> </a:t>
            </a:r>
            <a:r>
              <a:rPr lang="en-US" altLang="zh-CN" sz="3200" b="1" dirty="0">
                <a:solidFill>
                  <a:srgbClr val="006600"/>
                </a:solidFill>
                <a:ea typeface="黑体" pitchFamily="49" charset="-122"/>
                <a:sym typeface="Symbol" pitchFamily="18" charset="2"/>
              </a:rPr>
              <a:t>a=(b=(c=(d=0)));</a:t>
            </a:r>
          </a:p>
        </p:txBody>
      </p:sp>
      <p:sp>
        <p:nvSpPr>
          <p:cNvPr id="6" name="Rectangle 2">
            <a:extLst>
              <a:ext uri="{FF2B5EF4-FFF2-40B4-BE49-F238E27FC236}">
                <a16:creationId xmlns:a16="http://schemas.microsoft.com/office/drawing/2014/main" id="{910E90DD-97EB-4ECC-B4DF-3DA543500C9C}"/>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赋值运算符与赋值表达式</a:t>
            </a:r>
            <a:endParaRPr lang="zh-CN" altLang="en-US" sz="4000" dirty="0">
              <a:effectLst/>
            </a:endParaRPr>
          </a:p>
        </p:txBody>
      </p:sp>
    </p:spTree>
    <p:extLst>
      <p:ext uri="{BB962C8B-B14F-4D97-AF65-F5344CB8AC3E}">
        <p14:creationId xmlns:p14="http://schemas.microsoft.com/office/powerpoint/2010/main" val="25810457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DC838D86-150B-4487-91A8-7A7573D51DBE}"/>
              </a:ext>
            </a:extLst>
          </p:cNvPr>
          <p:cNvSpPr>
            <a:spLocks noGrp="1"/>
          </p:cNvSpPr>
          <p:nvPr>
            <p:ph type="ftr" sz="quarter" idx="10"/>
          </p:nvPr>
        </p:nvSpPr>
        <p:spPr/>
        <p:txBody>
          <a:bodyPr/>
          <a:lstStyle/>
          <a:p>
            <a:fld id="{E37AD8CC-1EEB-4BC0-9A32-4FF0459F68A5}" type="slidenum">
              <a:rPr lang="en-US" altLang="ko-KR"/>
              <a:pPr/>
              <a:t>88</a:t>
            </a:fld>
            <a:endParaRPr lang="en-US" altLang="ko-KR"/>
          </a:p>
        </p:txBody>
      </p:sp>
      <p:sp>
        <p:nvSpPr>
          <p:cNvPr id="686084" name="Rectangle 4">
            <a:extLst>
              <a:ext uri="{FF2B5EF4-FFF2-40B4-BE49-F238E27FC236}">
                <a16:creationId xmlns:a16="http://schemas.microsoft.com/office/drawing/2014/main" id="{0F98EBF9-D32C-4680-ADF7-C5C99D262632}"/>
              </a:ext>
            </a:extLst>
          </p:cNvPr>
          <p:cNvSpPr>
            <a:spLocks noChangeArrowheads="1"/>
          </p:cNvSpPr>
          <p:nvPr/>
        </p:nvSpPr>
        <p:spPr bwMode="auto">
          <a:xfrm>
            <a:off x="188261" y="1043608"/>
            <a:ext cx="956151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88900"/>
            <a:r>
              <a:rPr lang="en-US" altLang="zh-CN" sz="2800" dirty="0">
                <a:latin typeface="Adobe 黑体 Std R" panose="020B0400000000000000" pitchFamily="34" charset="-122"/>
                <a:ea typeface="Adobe 黑体 Std R" panose="020B0400000000000000" pitchFamily="34" charset="-122"/>
              </a:rPr>
              <a:t>【</a:t>
            </a:r>
            <a:r>
              <a:rPr lang="zh-CN" altLang="en-US" sz="2800" dirty="0">
                <a:latin typeface="Adobe 黑体 Std R" panose="020B0400000000000000" pitchFamily="34" charset="-122"/>
                <a:ea typeface="Adobe 黑体 Std R" panose="020B0400000000000000" pitchFamily="34" charset="-122"/>
              </a:rPr>
              <a:t>例</a:t>
            </a:r>
            <a:r>
              <a:rPr lang="en-US" altLang="zh-CN" sz="2800" dirty="0">
                <a:latin typeface="Adobe 黑体 Std R" panose="020B0400000000000000" pitchFamily="34" charset="-122"/>
                <a:ea typeface="Adobe 黑体 Std R" panose="020B0400000000000000" pitchFamily="34" charset="-122"/>
              </a:rPr>
              <a:t>3. 34】</a:t>
            </a:r>
            <a:r>
              <a:rPr lang="zh-CN" altLang="en-US" sz="2800" dirty="0">
                <a:latin typeface="Adobe 黑体 Std R" panose="020B0400000000000000" pitchFamily="34" charset="-122"/>
                <a:ea typeface="Adobe 黑体 Std R" panose="020B0400000000000000" pitchFamily="34" charset="-122"/>
              </a:rPr>
              <a:t>赋值运算符构成赋值语句</a:t>
            </a:r>
            <a:r>
              <a:rPr lang="zh-CN" altLang="en-US" sz="2800" dirty="0">
                <a:ea typeface="굴림" panose="020B0600000101010101" pitchFamily="34" charset="-127"/>
              </a:rPr>
              <a:t>。</a:t>
            </a:r>
          </a:p>
          <a:p>
            <a:r>
              <a:rPr lang="en-US" altLang="zh-CN" sz="2800" dirty="0">
                <a:ea typeface="굴림" panose="020B0600000101010101" pitchFamily="34" charset="-127"/>
              </a:rPr>
              <a:t>#include&lt;</a:t>
            </a:r>
            <a:r>
              <a:rPr lang="en-US" altLang="zh-CN" sz="2800" dirty="0" err="1">
                <a:ea typeface="굴림" panose="020B0600000101010101" pitchFamily="34" charset="-127"/>
              </a:rPr>
              <a:t>stdio.h</a:t>
            </a:r>
            <a:r>
              <a:rPr lang="en-US" altLang="zh-CN" sz="2800" dirty="0">
                <a:ea typeface="굴림" panose="020B0600000101010101" pitchFamily="34" charset="-127"/>
              </a:rPr>
              <a:t>&gt;</a:t>
            </a:r>
          </a:p>
          <a:p>
            <a:r>
              <a:rPr lang="en-US" altLang="zh-CN" sz="2800" dirty="0">
                <a:ea typeface="굴림" panose="020B0600000101010101" pitchFamily="34" charset="-127"/>
              </a:rPr>
              <a:t>void main()</a:t>
            </a:r>
          </a:p>
          <a:p>
            <a:r>
              <a:rPr lang="en-US" altLang="zh-CN" sz="2800" dirty="0">
                <a:ea typeface="굴림" panose="020B0600000101010101" pitchFamily="34" charset="-127"/>
              </a:rPr>
              <a:t>{	</a:t>
            </a:r>
            <a:r>
              <a:rPr lang="en-US" altLang="zh-CN" sz="2800" dirty="0" err="1">
                <a:ea typeface="굴림" panose="020B0600000101010101" pitchFamily="34" charset="-127"/>
              </a:rPr>
              <a:t>int</a:t>
            </a:r>
            <a:r>
              <a:rPr lang="en-US" altLang="zh-CN" sz="2800" dirty="0">
                <a:ea typeface="굴림" panose="020B0600000101010101" pitchFamily="34" charset="-127"/>
              </a:rPr>
              <a:t> a;</a:t>
            </a:r>
          </a:p>
          <a:p>
            <a:r>
              <a:rPr lang="en-US" altLang="zh-CN" sz="2800" dirty="0">
                <a:ea typeface="굴림" panose="020B0600000101010101" pitchFamily="34" charset="-127"/>
              </a:rPr>
              <a:t>	float b;</a:t>
            </a:r>
          </a:p>
          <a:p>
            <a:r>
              <a:rPr lang="en-US" altLang="zh-CN" sz="2800" dirty="0">
                <a:ea typeface="굴림" panose="020B0600000101010101" pitchFamily="34" charset="-127"/>
              </a:rPr>
              <a:t>	a=3.14*2*2;  	</a:t>
            </a:r>
            <a:r>
              <a:rPr lang="en-US" altLang="zh-CN" dirty="0">
                <a:solidFill>
                  <a:srgbClr val="008000"/>
                </a:solidFill>
                <a:latin typeface="Adobe 黑体 Std R" panose="020B0400000000000000" pitchFamily="34" charset="-122"/>
                <a:ea typeface="Adobe 黑体 Std R" panose="020B0400000000000000" pitchFamily="34" charset="-122"/>
              </a:rPr>
              <a:t>//</a:t>
            </a:r>
            <a:r>
              <a:rPr lang="zh-CN" altLang="en-US" dirty="0">
                <a:solidFill>
                  <a:srgbClr val="008000"/>
                </a:solidFill>
                <a:latin typeface="Adobe 黑体 Std R" panose="020B0400000000000000" pitchFamily="34" charset="-122"/>
                <a:ea typeface="Adobe 黑体 Std R" panose="020B0400000000000000" pitchFamily="34" charset="-122"/>
              </a:rPr>
              <a:t>右边的实数转换为整数时，截去小数部分</a:t>
            </a:r>
            <a:endParaRPr lang="zh-CN" altLang="en-US" sz="2800" dirty="0">
              <a:solidFill>
                <a:srgbClr val="008000"/>
              </a:solidFill>
              <a:latin typeface="Adobe 黑体 Std R" panose="020B0400000000000000" pitchFamily="34" charset="-122"/>
              <a:ea typeface="Adobe 黑体 Std R" panose="020B0400000000000000" pitchFamily="34" charset="-122"/>
            </a:endParaRPr>
          </a:p>
          <a:p>
            <a:r>
              <a:rPr lang="zh-CN" altLang="en-US" sz="2800" dirty="0">
                <a:ea typeface="굴림" panose="020B0600000101010101" pitchFamily="34" charset="-127"/>
              </a:rPr>
              <a:t>	</a:t>
            </a:r>
            <a:r>
              <a:rPr lang="en-US" altLang="zh-CN" sz="2800" dirty="0">
                <a:ea typeface="굴림" panose="020B0600000101010101" pitchFamily="34" charset="-127"/>
              </a:rPr>
              <a:t>b=3.14*2*2;</a:t>
            </a:r>
          </a:p>
          <a:p>
            <a:r>
              <a:rPr lang="en-US" altLang="zh-CN" sz="2800" dirty="0">
                <a:ea typeface="굴림" panose="020B0600000101010101" pitchFamily="34" charset="-127"/>
              </a:rPr>
              <a:t>  </a:t>
            </a:r>
            <a:r>
              <a:rPr lang="pt-BR" altLang="zh-CN" sz="2800" dirty="0">
                <a:ea typeface="굴림" panose="020B0600000101010101" pitchFamily="34" charset="-127"/>
              </a:rPr>
              <a:t>printf("a=%d,b=%f\n",a,b);</a:t>
            </a:r>
          </a:p>
          <a:p>
            <a:r>
              <a:rPr lang="en-US" altLang="zh-CN" sz="2800" dirty="0">
                <a:ea typeface="굴림" panose="020B0600000101010101" pitchFamily="34" charset="-127"/>
              </a:rPr>
              <a:t>}</a:t>
            </a:r>
          </a:p>
        </p:txBody>
      </p:sp>
      <p:pic>
        <p:nvPicPr>
          <p:cNvPr id="686085" name="Picture 5">
            <a:extLst>
              <a:ext uri="{FF2B5EF4-FFF2-40B4-BE49-F238E27FC236}">
                <a16:creationId xmlns:a16="http://schemas.microsoft.com/office/drawing/2014/main" id="{CF7EA229-6034-4750-B627-D54BD67E2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19" y="5301208"/>
            <a:ext cx="5674905" cy="7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910E90DD-97EB-4ECC-B4DF-3DA543500C9C}"/>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赋值运算符与赋值表达式</a:t>
            </a:r>
            <a:endParaRPr lang="zh-CN" altLang="en-US" sz="4000" dirty="0">
              <a:effectLst/>
            </a:endParaRPr>
          </a:p>
        </p:txBody>
      </p:sp>
    </p:spTree>
    <p:extLst>
      <p:ext uri="{BB962C8B-B14F-4D97-AF65-F5344CB8AC3E}">
        <p14:creationId xmlns:p14="http://schemas.microsoft.com/office/powerpoint/2010/main" val="2393982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ChangeArrowheads="1"/>
          </p:cNvSpPr>
          <p:nvPr/>
        </p:nvSpPr>
        <p:spPr bwMode="auto">
          <a:xfrm>
            <a:off x="632520" y="980728"/>
            <a:ext cx="8856984" cy="5311711"/>
          </a:xfrm>
          <a:prstGeom prst="rect">
            <a:avLst/>
          </a:prstGeom>
          <a:noFill/>
          <a:ln w="9525">
            <a:noFill/>
            <a:miter lim="800000"/>
            <a:headEnd/>
            <a:tailEnd/>
          </a:ln>
        </p:spPr>
        <p:txBody>
          <a:bodyPr wrap="square">
            <a:spAutoFit/>
          </a:bodyPr>
          <a:lstStyle/>
          <a:p>
            <a:pPr marL="514350" indent="-514350">
              <a:lnSpc>
                <a:spcPts val="3725"/>
              </a:lnSpc>
            </a:pPr>
            <a:r>
              <a:rPr lang="en-US" altLang="zh-CN" sz="2600" b="1" dirty="0">
                <a:solidFill>
                  <a:srgbClr val="2D2DB9"/>
                </a:solidFill>
                <a:ea typeface="黑体" pitchFamily="49" charset="-122"/>
                <a:sym typeface="Symbol" pitchFamily="18" charset="2"/>
              </a:rPr>
              <a:t>2. </a:t>
            </a:r>
            <a:r>
              <a:rPr lang="zh-CN" altLang="en-US" sz="2600" b="1" dirty="0">
                <a:solidFill>
                  <a:srgbClr val="2D2DB9"/>
                </a:solidFill>
                <a:ea typeface="黑体" pitchFamily="49" charset="-122"/>
                <a:sym typeface="Symbol" pitchFamily="18" charset="2"/>
              </a:rPr>
              <a:t>复合赋值运算符</a:t>
            </a:r>
            <a:endParaRPr lang="en-US" altLang="zh-CN" sz="2600" dirty="0">
              <a:ea typeface="黑体" pitchFamily="49" charset="-122"/>
              <a:sym typeface="Symbol" pitchFamily="18" charset="2"/>
            </a:endParaRPr>
          </a:p>
          <a:p>
            <a:pPr marL="514350" indent="-514350">
              <a:lnSpc>
                <a:spcPts val="3725"/>
              </a:lnSpc>
            </a:pPr>
            <a:r>
              <a:rPr lang="en-US" altLang="zh-CN" sz="2600" b="1" dirty="0">
                <a:solidFill>
                  <a:srgbClr val="CC3300"/>
                </a:solidFill>
                <a:ea typeface="黑体" pitchFamily="49" charset="-122"/>
                <a:sym typeface="Symbol" pitchFamily="18" charset="2"/>
              </a:rPr>
              <a:t>    syntax</a:t>
            </a:r>
            <a:r>
              <a:rPr lang="en-US" altLang="zh-CN" sz="2600" dirty="0">
                <a:ea typeface="黑体" pitchFamily="49" charset="-122"/>
                <a:sym typeface="Symbol" pitchFamily="18" charset="2"/>
              </a:rPr>
              <a:t>: </a:t>
            </a:r>
            <a:r>
              <a:rPr lang="en-US" altLang="zh-CN" sz="2600" b="1" dirty="0" err="1">
                <a:ea typeface="黑体" pitchFamily="49" charset="-122"/>
                <a:sym typeface="Symbol" pitchFamily="18" charset="2"/>
              </a:rPr>
              <a:t>L_value</a:t>
            </a:r>
            <a:r>
              <a:rPr lang="en-US" altLang="zh-CN" sz="2600" b="1" dirty="0">
                <a:ea typeface="黑体" pitchFamily="49" charset="-122"/>
                <a:sym typeface="Symbol" pitchFamily="18" charset="2"/>
              </a:rPr>
              <a:t>@=</a:t>
            </a:r>
            <a:r>
              <a:rPr lang="zh-CN" altLang="en-US" sz="2600" b="1" dirty="0">
                <a:ea typeface="黑体" pitchFamily="49" charset="-122"/>
                <a:sym typeface="Symbol" pitchFamily="18" charset="2"/>
              </a:rPr>
              <a:t>表达式</a:t>
            </a:r>
            <a:endParaRPr lang="en-US" altLang="zh-CN" sz="2600" b="1" dirty="0">
              <a:ea typeface="黑体" pitchFamily="49" charset="-122"/>
              <a:sym typeface="Symbol" pitchFamily="18" charset="2"/>
            </a:endParaRPr>
          </a:p>
          <a:p>
            <a:pPr marL="514350" indent="-514350">
              <a:lnSpc>
                <a:spcPts val="3725"/>
              </a:lnSpc>
            </a:pPr>
            <a:r>
              <a:rPr lang="zh-CN" altLang="en-US" sz="2600" b="1" dirty="0">
                <a:ea typeface="黑体" pitchFamily="49" charset="-122"/>
                <a:sym typeface="Symbol" pitchFamily="18" charset="2"/>
              </a:rPr>
              <a:t>说明</a:t>
            </a:r>
            <a:r>
              <a:rPr lang="zh-CN" altLang="en-US" sz="2600" dirty="0">
                <a:ea typeface="黑体" pitchFamily="49" charset="-122"/>
                <a:sym typeface="Symbol" pitchFamily="18" charset="2"/>
              </a:rPr>
              <a:t>：</a:t>
            </a:r>
            <a:endParaRPr lang="en-US" altLang="zh-CN" sz="2600" dirty="0">
              <a:ea typeface="黑体" pitchFamily="49" charset="-122"/>
              <a:sym typeface="Symbol" pitchFamily="18" charset="2"/>
            </a:endParaRPr>
          </a:p>
          <a:p>
            <a:pPr marL="514350" indent="-514350">
              <a:lnSpc>
                <a:spcPts val="3725"/>
              </a:lnSpc>
            </a:pPr>
            <a:r>
              <a:rPr lang="en-US" altLang="zh-CN" sz="2600" dirty="0">
                <a:ea typeface="黑体" pitchFamily="49" charset="-122"/>
                <a:sym typeface="Symbol" pitchFamily="18" charset="2"/>
              </a:rPr>
              <a:t>⑴ </a:t>
            </a:r>
            <a:r>
              <a:rPr lang="zh-CN" altLang="en-US" sz="2600" dirty="0">
                <a:ea typeface="黑体" pitchFamily="49" charset="-122"/>
                <a:sym typeface="Symbol" pitchFamily="18" charset="2"/>
              </a:rPr>
              <a:t>执行赋值运算：</a:t>
            </a:r>
            <a:r>
              <a:rPr lang="en-US" altLang="zh-CN" sz="2600" dirty="0" err="1">
                <a:solidFill>
                  <a:srgbClr val="FF0000"/>
                </a:solidFill>
                <a:ea typeface="黑体" pitchFamily="49" charset="-122"/>
                <a:sym typeface="Symbol" pitchFamily="18" charset="2"/>
              </a:rPr>
              <a:t>L_value</a:t>
            </a:r>
            <a:r>
              <a:rPr lang="en-US" altLang="zh-CN" sz="2600" dirty="0">
                <a:solidFill>
                  <a:srgbClr val="FF0000"/>
                </a:solidFill>
                <a:ea typeface="黑体" pitchFamily="49" charset="-122"/>
                <a:sym typeface="Symbol" pitchFamily="18" charset="2"/>
              </a:rPr>
              <a:t>=</a:t>
            </a:r>
            <a:r>
              <a:rPr lang="en-US" altLang="zh-CN" sz="2600" dirty="0" err="1">
                <a:solidFill>
                  <a:srgbClr val="FF0000"/>
                </a:solidFill>
                <a:ea typeface="黑体" pitchFamily="49" charset="-122"/>
                <a:sym typeface="Symbol" pitchFamily="18" charset="2"/>
              </a:rPr>
              <a:t>L_value</a:t>
            </a:r>
            <a:r>
              <a:rPr lang="en-US" altLang="zh-CN" sz="2600" dirty="0">
                <a:solidFill>
                  <a:srgbClr val="FF0000"/>
                </a:solidFill>
                <a:ea typeface="黑体" pitchFamily="49" charset="-122"/>
                <a:sym typeface="Symbol" pitchFamily="18" charset="2"/>
              </a:rPr>
              <a:t>@(</a:t>
            </a:r>
            <a:r>
              <a:rPr lang="zh-CN" altLang="en-US" sz="2600" dirty="0">
                <a:solidFill>
                  <a:srgbClr val="FF0000"/>
                </a:solidFill>
                <a:ea typeface="黑体" pitchFamily="49" charset="-122"/>
                <a:sym typeface="Symbol" pitchFamily="18" charset="2"/>
              </a:rPr>
              <a:t>表达式</a:t>
            </a:r>
            <a:r>
              <a:rPr lang="en-US" altLang="zh-CN" sz="2600" dirty="0">
                <a:solidFill>
                  <a:srgbClr val="FF0000"/>
                </a:solidFill>
                <a:ea typeface="黑体" pitchFamily="49" charset="-122"/>
                <a:sym typeface="Symbol" pitchFamily="18" charset="2"/>
              </a:rPr>
              <a:t>);</a:t>
            </a:r>
          </a:p>
          <a:p>
            <a:pPr marL="514350" indent="-514350">
              <a:lnSpc>
                <a:spcPts val="3725"/>
              </a:lnSpc>
            </a:pPr>
            <a:r>
              <a:rPr lang="en-US" altLang="zh-CN" sz="2600" dirty="0">
                <a:solidFill>
                  <a:srgbClr val="FF0000"/>
                </a:solidFill>
                <a:ea typeface="黑体" pitchFamily="49" charset="-122"/>
                <a:sym typeface="Symbol" pitchFamily="18" charset="2"/>
              </a:rPr>
              <a:t>     </a:t>
            </a:r>
            <a:r>
              <a:rPr lang="en-US" altLang="zh-CN" sz="2600" b="1" dirty="0">
                <a:solidFill>
                  <a:srgbClr val="0070C0"/>
                </a:solidFill>
                <a:ea typeface="黑体" pitchFamily="49" charset="-122"/>
                <a:sym typeface="Symbol" pitchFamily="18" charset="2"/>
              </a:rPr>
              <a:t>@</a:t>
            </a:r>
            <a:r>
              <a:rPr lang="zh-CN" altLang="en-US" sz="2600" b="1" dirty="0">
                <a:solidFill>
                  <a:srgbClr val="0070C0"/>
                </a:solidFill>
                <a:ea typeface="黑体" pitchFamily="49" charset="-122"/>
                <a:sym typeface="Symbol" pitchFamily="18" charset="2"/>
              </a:rPr>
              <a:t>指代 </a:t>
            </a:r>
            <a:r>
              <a:rPr lang="en-US" altLang="zh-CN" sz="2600" b="1" dirty="0">
                <a:solidFill>
                  <a:srgbClr val="0070C0"/>
                </a:solidFill>
                <a:ea typeface="黑体" pitchFamily="49" charset="-122"/>
                <a:sym typeface="Symbol" pitchFamily="18" charset="2"/>
              </a:rPr>
              <a:t>+, , *, / , %, &lt;&lt;,  &gt;&gt;, &amp;, | ,  ^</a:t>
            </a:r>
            <a:r>
              <a:rPr lang="zh-CN" altLang="en-US" sz="2600" b="1" dirty="0">
                <a:solidFill>
                  <a:srgbClr val="0070C0"/>
                </a:solidFill>
                <a:ea typeface="黑体" pitchFamily="49" charset="-122"/>
                <a:sym typeface="Symbol" pitchFamily="18" charset="2"/>
              </a:rPr>
              <a:t>之一。</a:t>
            </a:r>
            <a:endParaRPr lang="en-US" altLang="zh-CN" sz="2600" b="1" dirty="0">
              <a:solidFill>
                <a:srgbClr val="0070C0"/>
              </a:solidFill>
              <a:ea typeface="黑体" pitchFamily="49" charset="-122"/>
              <a:sym typeface="Symbol" pitchFamily="18" charset="2"/>
            </a:endParaRPr>
          </a:p>
          <a:p>
            <a:pPr marL="514350" indent="-514350">
              <a:lnSpc>
                <a:spcPts val="3725"/>
              </a:lnSpc>
            </a:pPr>
            <a:r>
              <a:rPr lang="zh-CN" altLang="en-US" sz="2600" dirty="0">
                <a:ea typeface="黑体" pitchFamily="49" charset="-122"/>
                <a:sym typeface="Symbol" pitchFamily="18" charset="2"/>
              </a:rPr>
              <a:t>⑵ 复合赋值表达式返回值为</a:t>
            </a:r>
            <a:r>
              <a:rPr lang="en-US" altLang="zh-CN" sz="2600" dirty="0" err="1">
                <a:ea typeface="黑体" pitchFamily="49" charset="-122"/>
                <a:sym typeface="Symbol" pitchFamily="18" charset="2"/>
              </a:rPr>
              <a:t>L_value</a:t>
            </a:r>
            <a:r>
              <a:rPr lang="zh-CN" altLang="en-US" sz="2600" dirty="0">
                <a:ea typeface="黑体" pitchFamily="49" charset="-122"/>
                <a:sym typeface="Symbol" pitchFamily="18" charset="2"/>
              </a:rPr>
              <a:t>得到的值；</a:t>
            </a:r>
            <a:endParaRPr lang="en-US" altLang="zh-CN" sz="2600" dirty="0">
              <a:ea typeface="黑体" pitchFamily="49" charset="-122"/>
              <a:sym typeface="Symbol" pitchFamily="18" charset="2"/>
            </a:endParaRPr>
          </a:p>
          <a:p>
            <a:pPr marL="514350" indent="-514350">
              <a:lnSpc>
                <a:spcPts val="3725"/>
              </a:lnSpc>
            </a:pPr>
            <a:r>
              <a:rPr lang="zh-CN" altLang="en-US" sz="2600" dirty="0">
                <a:ea typeface="黑体" pitchFamily="49" charset="-122"/>
                <a:sym typeface="Symbol" pitchFamily="18" charset="2"/>
              </a:rPr>
              <a:t>⑶ 多个复合赋值运算符连用时，从右向左运算。</a:t>
            </a:r>
            <a:endParaRPr lang="en-US" altLang="zh-CN" sz="2600" dirty="0">
              <a:ea typeface="黑体" pitchFamily="49" charset="-122"/>
              <a:sym typeface="Symbol" pitchFamily="18" charset="2"/>
            </a:endParaRPr>
          </a:p>
          <a:p>
            <a:pPr marL="514350" indent="-514350">
              <a:lnSpc>
                <a:spcPts val="3725"/>
              </a:lnSpc>
            </a:pPr>
            <a:r>
              <a:rPr lang="zh-CN" altLang="en-US" sz="2600" b="1" dirty="0">
                <a:solidFill>
                  <a:srgbClr val="CC3300"/>
                </a:solidFill>
                <a:ea typeface="黑体" pitchFamily="49" charset="-122"/>
                <a:sym typeface="Symbol" pitchFamily="18" charset="2"/>
              </a:rPr>
              <a:t>例如</a:t>
            </a:r>
            <a:r>
              <a:rPr lang="zh-CN" altLang="en-US" sz="2600" dirty="0">
                <a:ea typeface="黑体" pitchFamily="49" charset="-122"/>
                <a:sym typeface="Symbol" pitchFamily="18" charset="2"/>
              </a:rPr>
              <a:t>：</a:t>
            </a:r>
            <a:r>
              <a:rPr lang="en-US" altLang="zh-CN" sz="2600" dirty="0">
                <a:ea typeface="黑体" pitchFamily="49" charset="-122"/>
                <a:sym typeface="Symbol" pitchFamily="18" charset="2"/>
              </a:rPr>
              <a:t> </a:t>
            </a:r>
            <a:r>
              <a:rPr lang="en-US" altLang="zh-CN" sz="2600" dirty="0" err="1">
                <a:ea typeface="黑体" pitchFamily="49" charset="-122"/>
                <a:sym typeface="Symbol" pitchFamily="18" charset="2"/>
              </a:rPr>
              <a:t>int</a:t>
            </a:r>
            <a:r>
              <a:rPr lang="en-US" altLang="zh-CN" sz="2600" dirty="0">
                <a:ea typeface="黑体" pitchFamily="49" charset="-122"/>
                <a:sym typeface="Symbol" pitchFamily="18" charset="2"/>
              </a:rPr>
              <a:t> a=12, b=3;</a:t>
            </a:r>
          </a:p>
          <a:p>
            <a:pPr marL="514350" indent="-514350">
              <a:lnSpc>
                <a:spcPts val="3725"/>
              </a:lnSpc>
            </a:pPr>
            <a:r>
              <a:rPr lang="en-US" altLang="zh-CN" sz="2600" dirty="0">
                <a:ea typeface="黑体" pitchFamily="49" charset="-122"/>
                <a:sym typeface="Symbol" pitchFamily="18" charset="2"/>
              </a:rPr>
              <a:t>             a+=1; </a:t>
            </a:r>
            <a:r>
              <a:rPr lang="en-US" altLang="zh-CN" sz="2600" b="1" dirty="0">
                <a:solidFill>
                  <a:srgbClr val="006600"/>
                </a:solidFill>
                <a:ea typeface="黑体" pitchFamily="49" charset="-122"/>
                <a:sym typeface="Symbol" pitchFamily="18" charset="2"/>
              </a:rPr>
              <a:t></a:t>
            </a:r>
            <a:r>
              <a:rPr lang="en-US" altLang="zh-CN" sz="2600" dirty="0">
                <a:ea typeface="黑体" pitchFamily="49" charset="-122"/>
                <a:sym typeface="Symbol" pitchFamily="18" charset="2"/>
              </a:rPr>
              <a:t> </a:t>
            </a:r>
            <a:r>
              <a:rPr lang="en-US" altLang="zh-CN" sz="2600" b="1" dirty="0">
                <a:solidFill>
                  <a:srgbClr val="006600"/>
                </a:solidFill>
                <a:ea typeface="黑体" pitchFamily="49" charset="-122"/>
                <a:sym typeface="Symbol" pitchFamily="18" charset="2"/>
              </a:rPr>
              <a:t>a=a+1;    </a:t>
            </a:r>
            <a:r>
              <a:rPr lang="en-US" altLang="zh-CN" sz="2600" dirty="0">
                <a:ea typeface="黑体" pitchFamily="49" charset="-122"/>
                <a:sym typeface="Symbol" pitchFamily="18" charset="2"/>
              </a:rPr>
              <a:t>  a=1; </a:t>
            </a:r>
            <a:r>
              <a:rPr lang="en-US" altLang="zh-CN" sz="2600" b="1" dirty="0">
                <a:solidFill>
                  <a:srgbClr val="006600"/>
                </a:solidFill>
                <a:ea typeface="黑体" pitchFamily="49" charset="-122"/>
                <a:sym typeface="Symbol" pitchFamily="18" charset="2"/>
              </a:rPr>
              <a:t></a:t>
            </a:r>
            <a:r>
              <a:rPr lang="en-US" altLang="zh-CN" sz="2600" dirty="0">
                <a:ea typeface="黑体" pitchFamily="49" charset="-122"/>
                <a:sym typeface="Symbol" pitchFamily="18" charset="2"/>
              </a:rPr>
              <a:t> </a:t>
            </a:r>
            <a:r>
              <a:rPr lang="en-US" altLang="zh-CN" sz="2600" b="1" dirty="0">
                <a:solidFill>
                  <a:srgbClr val="006600"/>
                </a:solidFill>
                <a:ea typeface="黑体" pitchFamily="49" charset="-122"/>
                <a:sym typeface="Symbol" pitchFamily="18" charset="2"/>
              </a:rPr>
              <a:t>a=a</a:t>
            </a:r>
            <a:r>
              <a:rPr lang="en-US" altLang="zh-CN" sz="2600" dirty="0">
                <a:solidFill>
                  <a:srgbClr val="0070C0"/>
                </a:solidFill>
                <a:ea typeface="黑体" pitchFamily="49" charset="-122"/>
                <a:sym typeface="Symbol" pitchFamily="18" charset="2"/>
              </a:rPr>
              <a:t></a:t>
            </a:r>
            <a:r>
              <a:rPr lang="en-US" altLang="zh-CN" sz="2600" b="1" dirty="0">
                <a:solidFill>
                  <a:srgbClr val="006600"/>
                </a:solidFill>
                <a:ea typeface="黑体" pitchFamily="49" charset="-122"/>
                <a:sym typeface="Symbol" pitchFamily="18" charset="2"/>
              </a:rPr>
              <a:t>1;</a:t>
            </a:r>
            <a:endParaRPr lang="en-US" altLang="zh-CN" sz="2600" dirty="0">
              <a:ea typeface="黑体" pitchFamily="49" charset="-122"/>
              <a:sym typeface="Symbol" pitchFamily="18" charset="2"/>
            </a:endParaRPr>
          </a:p>
          <a:p>
            <a:pPr marL="514350" indent="-514350">
              <a:lnSpc>
                <a:spcPts val="3725"/>
              </a:lnSpc>
            </a:pPr>
            <a:r>
              <a:rPr lang="en-US" altLang="zh-CN" sz="2600" dirty="0">
                <a:ea typeface="黑体" pitchFamily="49" charset="-122"/>
                <a:sym typeface="Symbol" pitchFamily="18" charset="2"/>
              </a:rPr>
              <a:t>             b*=a+2; </a:t>
            </a:r>
            <a:r>
              <a:rPr lang="en-US" altLang="zh-CN" sz="2600" b="1" dirty="0">
                <a:solidFill>
                  <a:srgbClr val="006600"/>
                </a:solidFill>
                <a:ea typeface="黑体" pitchFamily="49" charset="-122"/>
                <a:sym typeface="Symbol" pitchFamily="18" charset="2"/>
              </a:rPr>
              <a:t></a:t>
            </a:r>
            <a:r>
              <a:rPr lang="en-US" altLang="zh-CN" sz="2600" dirty="0">
                <a:ea typeface="黑体" pitchFamily="49" charset="-122"/>
                <a:sym typeface="Symbol" pitchFamily="18" charset="2"/>
              </a:rPr>
              <a:t> </a:t>
            </a:r>
            <a:r>
              <a:rPr lang="en-US" altLang="zh-CN" sz="2600" b="1" dirty="0">
                <a:solidFill>
                  <a:srgbClr val="006600"/>
                </a:solidFill>
                <a:ea typeface="黑体" pitchFamily="49" charset="-122"/>
                <a:sym typeface="Symbol" pitchFamily="18" charset="2"/>
              </a:rPr>
              <a:t>b=b*(a+2);</a:t>
            </a:r>
          </a:p>
          <a:p>
            <a:pPr marL="514350" indent="-514350">
              <a:lnSpc>
                <a:spcPts val="3725"/>
              </a:lnSpc>
            </a:pPr>
            <a:r>
              <a:rPr lang="en-US" altLang="zh-CN" sz="2600" b="1" dirty="0">
                <a:solidFill>
                  <a:srgbClr val="006600"/>
                </a:solidFill>
                <a:ea typeface="黑体" pitchFamily="49" charset="-122"/>
                <a:sym typeface="Symbol" pitchFamily="18" charset="2"/>
              </a:rPr>
              <a:t>             </a:t>
            </a:r>
            <a:r>
              <a:rPr lang="en-US" altLang="zh-CN" sz="2600" dirty="0">
                <a:ea typeface="黑体" pitchFamily="49" charset="-122"/>
                <a:sym typeface="Symbol" pitchFamily="18" charset="2"/>
              </a:rPr>
              <a:t>a+=a=a*=a;      </a:t>
            </a:r>
            <a:r>
              <a:rPr lang="en-US" altLang="zh-CN" sz="2600" b="1" dirty="0">
                <a:solidFill>
                  <a:srgbClr val="006600"/>
                </a:solidFill>
                <a:ea typeface="黑体" pitchFamily="49" charset="-122"/>
                <a:sym typeface="Symbol" pitchFamily="18" charset="2"/>
              </a:rPr>
              <a:t>/* a=0,  </a:t>
            </a:r>
            <a:r>
              <a:rPr lang="zh-CN" altLang="en-US" sz="2600" b="1" dirty="0">
                <a:solidFill>
                  <a:srgbClr val="006600"/>
                </a:solidFill>
                <a:ea typeface="黑体" pitchFamily="49" charset="-122"/>
                <a:sym typeface="Symbol" pitchFamily="18" charset="2"/>
              </a:rPr>
              <a:t>表达式</a:t>
            </a:r>
            <a:r>
              <a:rPr lang="en-US" altLang="zh-CN" sz="2600" b="1" dirty="0">
                <a:solidFill>
                  <a:srgbClr val="006600"/>
                </a:solidFill>
                <a:ea typeface="黑体" pitchFamily="49" charset="-122"/>
                <a:sym typeface="Symbol" pitchFamily="18" charset="2"/>
              </a:rPr>
              <a:t>=0 */</a:t>
            </a:r>
          </a:p>
        </p:txBody>
      </p:sp>
      <p:sp>
        <p:nvSpPr>
          <p:cNvPr id="2" name="标注: 线形 1">
            <a:extLst>
              <a:ext uri="{FF2B5EF4-FFF2-40B4-BE49-F238E27FC236}">
                <a16:creationId xmlns:a16="http://schemas.microsoft.com/office/drawing/2014/main" id="{B1AC009E-DE66-4AB3-871B-4FE3E9284A17}"/>
              </a:ext>
            </a:extLst>
          </p:cNvPr>
          <p:cNvSpPr/>
          <p:nvPr/>
        </p:nvSpPr>
        <p:spPr bwMode="auto">
          <a:xfrm>
            <a:off x="6105128" y="1124744"/>
            <a:ext cx="3384376" cy="1224136"/>
          </a:xfrm>
          <a:prstGeom prst="borderCallout1">
            <a:avLst>
              <a:gd name="adj1" fmla="val 18750"/>
              <a:gd name="adj2" fmla="val -8333"/>
              <a:gd name="adj3" fmla="val 46638"/>
              <a:gd name="adj4" fmla="val -38030"/>
            </a:avLst>
          </a:prstGeom>
          <a:solidFill>
            <a:srgbClr val="FFC000"/>
          </a:solidFill>
          <a:ln w="9525" cap="flat" cmpd="sng" algn="ctr">
            <a:solidFill>
              <a:schemeClr val="tx1"/>
            </a:solid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r>
              <a:rPr lang="zh-CN" altLang="en-US" dirty="0">
                <a:ea typeface="黑体" pitchFamily="49" charset="-122"/>
              </a:rPr>
              <a:t>在赋值符“</a:t>
            </a:r>
            <a:r>
              <a:rPr lang="en-US" altLang="zh-CN" dirty="0">
                <a:ea typeface="黑体" pitchFamily="49" charset="-122"/>
              </a:rPr>
              <a:t>=”</a:t>
            </a:r>
            <a:r>
              <a:rPr lang="zh-CN" altLang="en-US" dirty="0">
                <a:ea typeface="黑体" pitchFamily="49" charset="-122"/>
              </a:rPr>
              <a:t>之前加上其它二目运算符可以构成复合赋值</a:t>
            </a:r>
            <a:r>
              <a:rPr lang="zh-CN" altLang="en-US" dirty="0"/>
              <a:t>符。</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endParaRPr>
          </a:p>
        </p:txBody>
      </p:sp>
      <p:sp>
        <p:nvSpPr>
          <p:cNvPr id="5" name="Rectangle 2">
            <a:extLst>
              <a:ext uri="{FF2B5EF4-FFF2-40B4-BE49-F238E27FC236}">
                <a16:creationId xmlns:a16="http://schemas.microsoft.com/office/drawing/2014/main" id="{910E90DD-97EB-4ECC-B4DF-3DA543500C9C}"/>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赋值运算符与赋值表达式</a:t>
            </a:r>
            <a:endParaRPr lang="zh-CN" altLang="en-US" sz="4000" dirty="0">
              <a:effectLst/>
            </a:endParaRPr>
          </a:p>
        </p:txBody>
      </p:sp>
    </p:spTree>
    <p:extLst>
      <p:ext uri="{BB962C8B-B14F-4D97-AF65-F5344CB8AC3E}">
        <p14:creationId xmlns:p14="http://schemas.microsoft.com/office/powerpoint/2010/main" val="222097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页脚占位符 3">
            <a:extLst>
              <a:ext uri="{FF2B5EF4-FFF2-40B4-BE49-F238E27FC236}">
                <a16:creationId xmlns:a16="http://schemas.microsoft.com/office/drawing/2014/main" id="{5DD79CCE-06F5-45A7-B73F-2904EA18EA8F}"/>
              </a:ext>
            </a:extLst>
          </p:cNvPr>
          <p:cNvSpPr>
            <a:spLocks noGrp="1"/>
          </p:cNvSpPr>
          <p:nvPr>
            <p:ph type="ftr" sz="quarter" idx="10"/>
          </p:nvPr>
        </p:nvSpPr>
        <p:spPr/>
        <p:txBody>
          <a:bodyPr/>
          <a:lstStyle/>
          <a:p>
            <a:fld id="{DE068878-1614-4756-87D0-7450094A0031}" type="slidenum">
              <a:rPr lang="en-US" altLang="ko-KR"/>
              <a:pPr/>
              <a:t>9</a:t>
            </a:fld>
            <a:endParaRPr lang="en-US" altLang="ko-KR"/>
          </a:p>
        </p:txBody>
      </p:sp>
      <p:sp>
        <p:nvSpPr>
          <p:cNvPr id="408578" name="Rectangle 2">
            <a:extLst>
              <a:ext uri="{FF2B5EF4-FFF2-40B4-BE49-F238E27FC236}">
                <a16:creationId xmlns:a16="http://schemas.microsoft.com/office/drawing/2014/main" id="{DC97BBEE-8F59-4B50-B122-409BC657BFCD}"/>
              </a:ext>
            </a:extLst>
          </p:cNvPr>
          <p:cNvSpPr>
            <a:spLocks noGrp="1" noChangeArrowheads="1"/>
          </p:cNvSpPr>
          <p:nvPr>
            <p:ph type="title"/>
          </p:nvPr>
        </p:nvSpPr>
        <p:spPr/>
        <p:txBody>
          <a:bodyPr/>
          <a:lstStyle/>
          <a:p>
            <a:r>
              <a:rPr lang="zh-CN" altLang="en-US"/>
              <a:t>定义变量</a:t>
            </a:r>
          </a:p>
        </p:txBody>
      </p:sp>
      <p:graphicFrame>
        <p:nvGraphicFramePr>
          <p:cNvPr id="408739" name="Group 163">
            <a:extLst>
              <a:ext uri="{FF2B5EF4-FFF2-40B4-BE49-F238E27FC236}">
                <a16:creationId xmlns:a16="http://schemas.microsoft.com/office/drawing/2014/main" id="{31A4C8AE-AE51-4536-AF6E-FEDFA351672D}"/>
              </a:ext>
            </a:extLst>
          </p:cNvPr>
          <p:cNvGraphicFramePr>
            <a:graphicFrameLocks noGrp="1"/>
          </p:cNvGraphicFramePr>
          <p:nvPr>
            <p:extLst>
              <p:ext uri="{D42A27DB-BD31-4B8C-83A1-F6EECF244321}">
                <p14:modId xmlns:p14="http://schemas.microsoft.com/office/powerpoint/2010/main" val="1715665901"/>
              </p:ext>
            </p:extLst>
          </p:nvPr>
        </p:nvGraphicFramePr>
        <p:xfrm>
          <a:off x="560512" y="1340768"/>
          <a:ext cx="8635876" cy="4370428"/>
        </p:xfrm>
        <a:graphic>
          <a:graphicData uri="http://schemas.openxmlformats.org/drawingml/2006/table">
            <a:tbl>
              <a:tblPr/>
              <a:tblGrid>
                <a:gridCol w="2468102">
                  <a:extLst>
                    <a:ext uri="{9D8B030D-6E8A-4147-A177-3AD203B41FA5}">
                      <a16:colId xmlns:a16="http://schemas.microsoft.com/office/drawing/2014/main" val="2458428772"/>
                    </a:ext>
                  </a:extLst>
                </a:gridCol>
                <a:gridCol w="2479691">
                  <a:extLst>
                    <a:ext uri="{9D8B030D-6E8A-4147-A177-3AD203B41FA5}">
                      <a16:colId xmlns:a16="http://schemas.microsoft.com/office/drawing/2014/main" val="1781594814"/>
                    </a:ext>
                  </a:extLst>
                </a:gridCol>
                <a:gridCol w="3688083">
                  <a:extLst>
                    <a:ext uri="{9D8B030D-6E8A-4147-A177-3AD203B41FA5}">
                      <a16:colId xmlns:a16="http://schemas.microsoft.com/office/drawing/2014/main" val="3579673570"/>
                    </a:ext>
                  </a:extLst>
                </a:gridCol>
              </a:tblGrid>
              <a:tr h="672653">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类型名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类型定义关键字</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占据的字节数</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25040226"/>
                  </a:ext>
                </a:extLst>
              </a:tr>
              <a:tr h="504187">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短整型</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short </a:t>
                      </a: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int</a:t>
                      </a:r>
                      <a:endPar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2</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字节</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72611026"/>
                  </a:ext>
                </a:extLst>
              </a:tr>
              <a:tr h="504187">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基本整型</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int</a:t>
                      </a: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4</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字节</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14779305"/>
                  </a:ext>
                </a:extLst>
              </a:tr>
              <a:tr h="504187">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长整型</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long </a:t>
                      </a:r>
                      <a:r>
                        <a:rPr kumimoji="1" lang="en-US" altLang="zh-CN" sz="2000" b="0" i="0" u="none" strike="noStrike" cap="none" normalizeH="0" baseline="0" dirty="0" err="1">
                          <a:ln>
                            <a:noFill/>
                          </a:ln>
                          <a:solidFill>
                            <a:schemeClr val="tx1"/>
                          </a:solidFill>
                          <a:effectLst/>
                          <a:latin typeface="+mn-lt"/>
                          <a:ea typeface="黑体" panose="02010609060101010101" pitchFamily="49" charset="-122"/>
                          <a:cs typeface="Times New Roman" panose="02020603050405020304" pitchFamily="18" charset="0"/>
                        </a:rPr>
                        <a:t>int</a:t>
                      </a:r>
                      <a:endPar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4</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字节</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04943686"/>
                  </a:ext>
                </a:extLst>
              </a:tr>
              <a:tr h="504187">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单精度浮点型</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float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4</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字节</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73342980"/>
                  </a:ext>
                </a:extLst>
              </a:tr>
              <a:tr h="504187">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双精度浮点型</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double</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8</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字节</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1764987"/>
                  </a:ext>
                </a:extLst>
              </a:tr>
              <a:tr h="672653">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长双精度浮点型</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long double</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8</a:t>
                      </a:r>
                      <a:r>
                        <a:rPr kumimoji="1" lang="zh-CN" altLang="en-US" sz="2000" b="0"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字节</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51863481"/>
                  </a:ext>
                </a:extLst>
              </a:tr>
              <a:tr h="504187">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黑体" panose="02010609060101010101" pitchFamily="49" charset="-122"/>
                          <a:cs typeface="Times New Roman" panose="02020603050405020304" pitchFamily="18" charset="0"/>
                        </a:rPr>
                        <a:t>字符型</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char</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1pPr>
                      <a:lvl2pPr>
                        <a:spcBef>
                          <a:spcPct val="20000"/>
                        </a:spcBef>
                        <a:defRPr sz="2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spcBef>
                          <a:spcPct val="20000"/>
                        </a:spcBef>
                        <a:defRPr sz="20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spcBef>
                          <a:spcPct val="20000"/>
                        </a:spcBef>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eaLnBrk="0" fontAlgn="base" hangingPunct="0">
                        <a:spcBef>
                          <a:spcPct val="20000"/>
                        </a:spcBef>
                        <a:spcAft>
                          <a:spcPct val="0"/>
                        </a:spcAft>
                        <a:defRPr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1</a:t>
                      </a:r>
                      <a:r>
                        <a:rPr kumimoji="1" lang="zh-CN" altLang="en-US" sz="2000" b="0" i="0" u="none" strike="noStrike" cap="none" normalizeH="0" baseline="0" dirty="0">
                          <a:ln>
                            <a:noFill/>
                          </a:ln>
                          <a:solidFill>
                            <a:schemeClr val="tx1"/>
                          </a:solidFill>
                          <a:effectLst/>
                          <a:latin typeface="+mn-lt"/>
                          <a:ea typeface="黑体" panose="02010609060101010101" pitchFamily="49" charset="-122"/>
                          <a:cs typeface="Times New Roman" panose="02020603050405020304" pitchFamily="18" charset="0"/>
                        </a:rPr>
                        <a:t>字节</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13325991"/>
                  </a:ext>
                </a:extLst>
              </a:tr>
            </a:tbl>
          </a:graphicData>
        </a:graphic>
      </p:graphicFrame>
    </p:spTree>
    <p:extLst>
      <p:ext uri="{BB962C8B-B14F-4D97-AF65-F5344CB8AC3E}">
        <p14:creationId xmlns:p14="http://schemas.microsoft.com/office/powerpoint/2010/main" val="9729405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200472" y="980728"/>
            <a:ext cx="9577064" cy="5271251"/>
          </a:xfrm>
          <a:prstGeom prst="rect">
            <a:avLst/>
          </a:prstGeom>
          <a:noFill/>
          <a:ln w="9525">
            <a:noFill/>
            <a:miter lim="800000"/>
            <a:headEnd/>
            <a:tailEnd/>
          </a:ln>
        </p:spPr>
        <p:txBody>
          <a:bodyPr wrap="square">
            <a:spAutoFit/>
          </a:bodyPr>
          <a:lstStyle/>
          <a:p>
            <a:pPr marL="514350" indent="-514350">
              <a:lnSpc>
                <a:spcPts val="3700"/>
              </a:lnSpc>
            </a:pPr>
            <a:r>
              <a:rPr lang="en-US" altLang="zh-CN" sz="2600" b="1" dirty="0">
                <a:solidFill>
                  <a:srgbClr val="2D2DB9"/>
                </a:solidFill>
                <a:ea typeface="黑体" pitchFamily="49" charset="-122"/>
                <a:sym typeface="Symbol" pitchFamily="18" charset="2"/>
              </a:rPr>
              <a:t>1. </a:t>
            </a:r>
            <a:r>
              <a:rPr lang="zh-CN" altLang="en-US" sz="2600" b="1" dirty="0">
                <a:solidFill>
                  <a:srgbClr val="2D2DB9"/>
                </a:solidFill>
                <a:ea typeface="黑体" pitchFamily="49" charset="-122"/>
                <a:sym typeface="Symbol" pitchFamily="18" charset="2"/>
              </a:rPr>
              <a:t>数据类型强制转换</a:t>
            </a:r>
            <a:endParaRPr lang="en-US" altLang="zh-CN" sz="2600" dirty="0">
              <a:ea typeface="黑体" pitchFamily="49" charset="-122"/>
              <a:sym typeface="Symbol" pitchFamily="18" charset="2"/>
            </a:endParaRPr>
          </a:p>
          <a:p>
            <a:pPr marL="514350" indent="-514350">
              <a:lnSpc>
                <a:spcPts val="3700"/>
              </a:lnSpc>
            </a:pPr>
            <a:r>
              <a:rPr lang="en-US" altLang="zh-CN" sz="2600" b="1" dirty="0">
                <a:solidFill>
                  <a:srgbClr val="CC3300"/>
                </a:solidFill>
                <a:ea typeface="黑体" pitchFamily="49" charset="-122"/>
                <a:sym typeface="Symbol" pitchFamily="18" charset="2"/>
              </a:rPr>
              <a:t>    syntax</a:t>
            </a:r>
            <a:r>
              <a:rPr lang="en-US" altLang="zh-CN" sz="2600" dirty="0">
                <a:ea typeface="黑体" pitchFamily="49" charset="-122"/>
                <a:sym typeface="Symbol" pitchFamily="18" charset="2"/>
              </a:rPr>
              <a:t>: </a:t>
            </a:r>
            <a:r>
              <a:rPr lang="en-US" altLang="zh-CN" sz="2600" b="1" dirty="0">
                <a:ea typeface="黑体" pitchFamily="49" charset="-122"/>
                <a:sym typeface="Symbol" pitchFamily="18" charset="2"/>
              </a:rPr>
              <a:t>(</a:t>
            </a:r>
            <a:r>
              <a:rPr lang="zh-CN" altLang="en-US" sz="2600" b="1" dirty="0">
                <a:ea typeface="黑体" pitchFamily="49" charset="-122"/>
                <a:sym typeface="Symbol" pitchFamily="18" charset="2"/>
              </a:rPr>
              <a:t>数据类型名</a:t>
            </a:r>
            <a:r>
              <a:rPr lang="en-US" altLang="zh-CN" sz="2600" b="1" dirty="0">
                <a:ea typeface="黑体" pitchFamily="49" charset="-122"/>
                <a:sym typeface="Symbol" pitchFamily="18" charset="2"/>
              </a:rPr>
              <a:t>)</a:t>
            </a:r>
            <a:r>
              <a:rPr lang="zh-CN" altLang="en-US" sz="2600" b="1" dirty="0">
                <a:ea typeface="黑体" pitchFamily="49" charset="-122"/>
                <a:sym typeface="Symbol" pitchFamily="18" charset="2"/>
              </a:rPr>
              <a:t>表达式</a:t>
            </a:r>
            <a:endParaRPr lang="en-US" altLang="zh-CN" sz="2600" b="1" dirty="0">
              <a:ea typeface="黑体" pitchFamily="49" charset="-122"/>
              <a:sym typeface="Symbol" pitchFamily="18" charset="2"/>
            </a:endParaRPr>
          </a:p>
          <a:p>
            <a:pPr marL="514350" indent="-514350">
              <a:lnSpc>
                <a:spcPts val="3700"/>
              </a:lnSpc>
            </a:pPr>
            <a:r>
              <a:rPr lang="zh-CN" altLang="en-US" sz="2600" b="1" dirty="0">
                <a:ea typeface="黑体" pitchFamily="49" charset="-122"/>
                <a:sym typeface="Symbol" pitchFamily="18" charset="2"/>
              </a:rPr>
              <a:t>说明</a:t>
            </a:r>
            <a:r>
              <a:rPr lang="zh-CN" altLang="en-US" sz="2600" dirty="0">
                <a:ea typeface="黑体" pitchFamily="49" charset="-122"/>
                <a:sym typeface="Symbol" pitchFamily="18" charset="2"/>
              </a:rPr>
              <a:t>：将表达式值强制转换为指定数据类型。</a:t>
            </a:r>
            <a:endParaRPr lang="en-US" altLang="zh-CN" sz="2600" dirty="0">
              <a:ea typeface="黑体" pitchFamily="49" charset="-122"/>
              <a:sym typeface="Symbol" pitchFamily="18" charset="2"/>
            </a:endParaRPr>
          </a:p>
          <a:p>
            <a:pPr marL="514350" indent="-514350">
              <a:lnSpc>
                <a:spcPts val="3700"/>
              </a:lnSpc>
            </a:pPr>
            <a:r>
              <a:rPr lang="zh-CN" altLang="en-US" sz="2600" b="1" dirty="0">
                <a:solidFill>
                  <a:srgbClr val="CC3300"/>
                </a:solidFill>
                <a:ea typeface="黑体" pitchFamily="49" charset="-122"/>
                <a:sym typeface="Symbol" pitchFamily="18" charset="2"/>
              </a:rPr>
              <a:t>例如</a:t>
            </a:r>
            <a:r>
              <a:rPr lang="zh-CN" altLang="en-US" sz="2600" dirty="0">
                <a:ea typeface="黑体" pitchFamily="49" charset="-122"/>
                <a:sym typeface="Symbol" pitchFamily="18" charset="2"/>
              </a:rPr>
              <a:t>：</a:t>
            </a:r>
            <a:r>
              <a:rPr lang="en-US" altLang="zh-CN" sz="2600" dirty="0">
                <a:ea typeface="黑体" pitchFamily="49" charset="-122"/>
                <a:sym typeface="Symbol" pitchFamily="18" charset="2"/>
              </a:rPr>
              <a:t> </a:t>
            </a:r>
            <a:r>
              <a:rPr lang="en-US" altLang="zh-CN" sz="2600" dirty="0" err="1">
                <a:ea typeface="黑体" pitchFamily="49" charset="-122"/>
                <a:sym typeface="Symbol" pitchFamily="18" charset="2"/>
              </a:rPr>
              <a:t>int</a:t>
            </a:r>
            <a:r>
              <a:rPr lang="en-US" altLang="zh-CN" sz="2600" dirty="0">
                <a:ea typeface="黑体" pitchFamily="49" charset="-122"/>
                <a:sym typeface="Symbol" pitchFamily="18" charset="2"/>
              </a:rPr>
              <a:t> a=(</a:t>
            </a:r>
            <a:r>
              <a:rPr lang="en-US" altLang="zh-CN" sz="2600" dirty="0" err="1">
                <a:ea typeface="黑体" pitchFamily="49" charset="-122"/>
                <a:sym typeface="Symbol" pitchFamily="18" charset="2"/>
              </a:rPr>
              <a:t>int</a:t>
            </a:r>
            <a:r>
              <a:rPr lang="en-US" altLang="zh-CN" sz="2600" dirty="0">
                <a:ea typeface="黑体" pitchFamily="49" charset="-122"/>
                <a:sym typeface="Symbol" pitchFamily="18" charset="2"/>
              </a:rPr>
              <a:t>)3.5, b=(</a:t>
            </a:r>
            <a:r>
              <a:rPr lang="en-US" altLang="zh-CN" sz="2600" dirty="0" err="1">
                <a:ea typeface="黑体" pitchFamily="49" charset="-122"/>
                <a:sym typeface="Symbol" pitchFamily="18" charset="2"/>
              </a:rPr>
              <a:t>int</a:t>
            </a:r>
            <a:r>
              <a:rPr lang="en-US" altLang="zh-CN" sz="2600" dirty="0">
                <a:ea typeface="黑体" pitchFamily="49" charset="-122"/>
                <a:sym typeface="Symbol" pitchFamily="18" charset="2"/>
              </a:rPr>
              <a:t>)-3.5;  </a:t>
            </a:r>
            <a:r>
              <a:rPr lang="en-US" altLang="zh-CN" sz="2600" b="1" dirty="0">
                <a:solidFill>
                  <a:srgbClr val="006600"/>
                </a:solidFill>
                <a:ea typeface="黑体" pitchFamily="49" charset="-122"/>
                <a:sym typeface="Symbol" pitchFamily="18" charset="2"/>
              </a:rPr>
              <a:t>/*a</a:t>
            </a:r>
            <a:r>
              <a:rPr lang="zh-CN" altLang="en-US" sz="2600" b="1" dirty="0">
                <a:solidFill>
                  <a:srgbClr val="006600"/>
                </a:solidFill>
                <a:ea typeface="黑体" pitchFamily="49" charset="-122"/>
                <a:sym typeface="Symbol" pitchFamily="18" charset="2"/>
              </a:rPr>
              <a:t>得到 </a:t>
            </a:r>
            <a:r>
              <a:rPr lang="en-US" altLang="zh-CN" sz="2600" b="1" dirty="0">
                <a:solidFill>
                  <a:srgbClr val="006600"/>
                </a:solidFill>
                <a:ea typeface="黑体" pitchFamily="49" charset="-122"/>
                <a:sym typeface="Symbol" pitchFamily="18" charset="2"/>
              </a:rPr>
              <a:t>3,  b</a:t>
            </a:r>
            <a:r>
              <a:rPr lang="zh-CN" altLang="en-US" sz="2600" b="1" dirty="0">
                <a:solidFill>
                  <a:srgbClr val="006600"/>
                </a:solidFill>
                <a:ea typeface="黑体" pitchFamily="49" charset="-122"/>
                <a:sym typeface="Symbol" pitchFamily="18" charset="2"/>
              </a:rPr>
              <a:t>得到</a:t>
            </a:r>
            <a:r>
              <a:rPr lang="en-US" altLang="zh-CN" sz="2600" b="1" dirty="0">
                <a:solidFill>
                  <a:srgbClr val="006600"/>
                </a:solidFill>
                <a:ea typeface="黑体" pitchFamily="49" charset="-122"/>
                <a:sym typeface="Symbol" pitchFamily="18" charset="2"/>
              </a:rPr>
              <a:t>-3, </a:t>
            </a:r>
            <a:r>
              <a:rPr lang="zh-CN" altLang="en-US" sz="2600" b="1" dirty="0">
                <a:solidFill>
                  <a:srgbClr val="006600"/>
                </a:solidFill>
                <a:ea typeface="黑体" pitchFamily="49" charset="-122"/>
                <a:sym typeface="Symbol" pitchFamily="18" charset="2"/>
              </a:rPr>
              <a:t>截尾取整</a:t>
            </a:r>
            <a:r>
              <a:rPr lang="en-US" altLang="zh-CN" sz="2600" b="1" dirty="0">
                <a:solidFill>
                  <a:srgbClr val="006600"/>
                </a:solidFill>
                <a:ea typeface="黑体" pitchFamily="49" charset="-122"/>
                <a:sym typeface="Symbol" pitchFamily="18" charset="2"/>
              </a:rPr>
              <a:t>*/</a:t>
            </a:r>
          </a:p>
          <a:p>
            <a:pPr marL="514350" indent="-514350">
              <a:lnSpc>
                <a:spcPts val="3700"/>
              </a:lnSpc>
            </a:pPr>
            <a:r>
              <a:rPr lang="en-US" altLang="zh-CN" sz="2600" b="1" dirty="0">
                <a:solidFill>
                  <a:srgbClr val="2D2DB9"/>
                </a:solidFill>
                <a:ea typeface="黑体" pitchFamily="49" charset="-122"/>
                <a:sym typeface="Symbol" pitchFamily="18" charset="2"/>
              </a:rPr>
              <a:t>2. </a:t>
            </a:r>
            <a:r>
              <a:rPr lang="zh-CN" altLang="en-US" sz="2600" b="1" dirty="0">
                <a:solidFill>
                  <a:srgbClr val="2D2DB9"/>
                </a:solidFill>
                <a:ea typeface="黑体" pitchFamily="49" charset="-122"/>
                <a:sym typeface="Symbol" pitchFamily="18" charset="2"/>
              </a:rPr>
              <a:t>求存储长度运算符</a:t>
            </a:r>
            <a:endParaRPr lang="en-US" altLang="zh-CN" sz="2600" dirty="0">
              <a:ea typeface="黑体" pitchFamily="49" charset="-122"/>
              <a:sym typeface="Symbol" pitchFamily="18" charset="2"/>
            </a:endParaRPr>
          </a:p>
          <a:p>
            <a:pPr marL="514350" indent="-514350">
              <a:lnSpc>
                <a:spcPts val="3700"/>
              </a:lnSpc>
            </a:pPr>
            <a:r>
              <a:rPr lang="en-US" altLang="zh-CN" sz="2600" b="1" dirty="0">
                <a:solidFill>
                  <a:srgbClr val="CC3300"/>
                </a:solidFill>
                <a:ea typeface="黑体" pitchFamily="49" charset="-122"/>
                <a:sym typeface="Symbol" pitchFamily="18" charset="2"/>
              </a:rPr>
              <a:t>    syntax</a:t>
            </a:r>
            <a:r>
              <a:rPr lang="en-US" altLang="zh-CN" sz="2600" dirty="0">
                <a:ea typeface="黑体" pitchFamily="49" charset="-122"/>
                <a:sym typeface="Symbol" pitchFamily="18" charset="2"/>
              </a:rPr>
              <a:t>: </a:t>
            </a:r>
            <a:r>
              <a:rPr lang="en-US" altLang="zh-CN" sz="2600" b="1" dirty="0" err="1">
                <a:ea typeface="黑体" pitchFamily="49" charset="-122"/>
                <a:sym typeface="Symbol" pitchFamily="18" charset="2"/>
              </a:rPr>
              <a:t>sizeof</a:t>
            </a:r>
            <a:r>
              <a:rPr lang="en-US" altLang="zh-CN" sz="2600" b="1" dirty="0">
                <a:ea typeface="黑体" pitchFamily="49" charset="-122"/>
                <a:sym typeface="Symbol" pitchFamily="18" charset="2"/>
              </a:rPr>
              <a:t>(</a:t>
            </a:r>
            <a:r>
              <a:rPr lang="zh-CN" altLang="en-US" sz="2600" b="1" dirty="0">
                <a:ea typeface="黑体" pitchFamily="49" charset="-122"/>
                <a:sym typeface="Symbol" pitchFamily="18" charset="2"/>
              </a:rPr>
              <a:t>表达式</a:t>
            </a:r>
            <a:r>
              <a:rPr lang="en-US" altLang="zh-CN" sz="2600" b="1" dirty="0">
                <a:ea typeface="黑体" pitchFamily="49" charset="-122"/>
                <a:sym typeface="Symbol" pitchFamily="18" charset="2"/>
              </a:rPr>
              <a:t>|</a:t>
            </a:r>
            <a:r>
              <a:rPr lang="zh-CN" altLang="en-US" sz="2600" b="1" dirty="0">
                <a:ea typeface="黑体" pitchFamily="49" charset="-122"/>
                <a:sym typeface="Symbol" pitchFamily="18" charset="2"/>
              </a:rPr>
              <a:t>类型名</a:t>
            </a:r>
            <a:r>
              <a:rPr lang="en-US" altLang="zh-CN" sz="2600" b="1" dirty="0">
                <a:ea typeface="黑体" pitchFamily="49" charset="-122"/>
                <a:sym typeface="Symbol" pitchFamily="18" charset="2"/>
              </a:rPr>
              <a:t>)</a:t>
            </a:r>
          </a:p>
          <a:p>
            <a:pPr marL="514350" indent="-514350">
              <a:lnSpc>
                <a:spcPts val="3700"/>
              </a:lnSpc>
            </a:pPr>
            <a:r>
              <a:rPr lang="zh-CN" altLang="en-US" sz="2600" b="1" dirty="0">
                <a:ea typeface="黑体" pitchFamily="49" charset="-122"/>
                <a:sym typeface="Symbol" pitchFamily="18" charset="2"/>
              </a:rPr>
              <a:t>说明</a:t>
            </a:r>
            <a:r>
              <a:rPr lang="zh-CN" altLang="en-US" sz="2600" dirty="0">
                <a:ea typeface="黑体" pitchFamily="49" charset="-122"/>
                <a:sym typeface="Symbol" pitchFamily="18" charset="2"/>
              </a:rPr>
              <a:t>：求表达式返回值或者指定的数据类型长度。</a:t>
            </a:r>
            <a:endParaRPr lang="en-US" altLang="zh-CN" sz="2600" dirty="0">
              <a:ea typeface="黑体" pitchFamily="49" charset="-122"/>
              <a:sym typeface="Symbol" pitchFamily="18" charset="2"/>
            </a:endParaRPr>
          </a:p>
          <a:p>
            <a:pPr marL="514350" indent="-514350">
              <a:lnSpc>
                <a:spcPts val="3700"/>
              </a:lnSpc>
            </a:pPr>
            <a:r>
              <a:rPr lang="zh-CN" altLang="en-US" sz="2600" b="1" dirty="0">
                <a:solidFill>
                  <a:srgbClr val="CC3300"/>
                </a:solidFill>
                <a:ea typeface="黑体" pitchFamily="49" charset="-122"/>
                <a:sym typeface="Symbol" pitchFamily="18" charset="2"/>
              </a:rPr>
              <a:t>例如</a:t>
            </a:r>
            <a:r>
              <a:rPr lang="zh-CN" altLang="en-US" sz="2600" dirty="0">
                <a:ea typeface="黑体" pitchFamily="49" charset="-122"/>
                <a:sym typeface="Symbol" pitchFamily="18" charset="2"/>
              </a:rPr>
              <a:t>：</a:t>
            </a:r>
            <a:r>
              <a:rPr lang="en-US" altLang="zh-CN" sz="2600" dirty="0">
                <a:ea typeface="黑体" pitchFamily="49" charset="-122"/>
                <a:sym typeface="Symbol" pitchFamily="18" charset="2"/>
              </a:rPr>
              <a:t> </a:t>
            </a:r>
            <a:r>
              <a:rPr lang="en-US" altLang="zh-CN" sz="2600" dirty="0" err="1">
                <a:ea typeface="黑体" pitchFamily="49" charset="-122"/>
                <a:sym typeface="Symbol" pitchFamily="18" charset="2"/>
              </a:rPr>
              <a:t>sizeof</a:t>
            </a:r>
            <a:r>
              <a:rPr lang="en-US" altLang="zh-CN" sz="2600" dirty="0">
                <a:ea typeface="黑体" pitchFamily="49" charset="-122"/>
                <a:sym typeface="Symbol" pitchFamily="18" charset="2"/>
              </a:rPr>
              <a:t>(double)    </a:t>
            </a:r>
            <a:r>
              <a:rPr lang="zh-CN" altLang="en-US" sz="2600" dirty="0">
                <a:ea typeface="黑体" pitchFamily="49" charset="-122"/>
                <a:sym typeface="Symbol" pitchFamily="18" charset="2"/>
              </a:rPr>
              <a:t>值为</a:t>
            </a:r>
            <a:r>
              <a:rPr lang="en-US" altLang="zh-CN" sz="2600" dirty="0">
                <a:ea typeface="黑体" pitchFamily="49" charset="-122"/>
                <a:sym typeface="Symbol" pitchFamily="18" charset="2"/>
              </a:rPr>
              <a:t>8     </a:t>
            </a:r>
            <a:r>
              <a:rPr lang="en-US" altLang="zh-CN" sz="2600" dirty="0" err="1">
                <a:ea typeface="黑体" pitchFamily="49" charset="-122"/>
                <a:sym typeface="Symbol" pitchFamily="18" charset="2"/>
              </a:rPr>
              <a:t>sizeof</a:t>
            </a:r>
            <a:r>
              <a:rPr lang="en-US" altLang="zh-CN" sz="2600" dirty="0">
                <a:ea typeface="黑体" pitchFamily="49" charset="-122"/>
                <a:sym typeface="Symbol" pitchFamily="18" charset="2"/>
              </a:rPr>
              <a:t>(3&gt;2) </a:t>
            </a:r>
            <a:r>
              <a:rPr lang="zh-CN" altLang="en-US" sz="2600" dirty="0">
                <a:ea typeface="黑体" pitchFamily="49" charset="-122"/>
                <a:sym typeface="Symbol" pitchFamily="18" charset="2"/>
              </a:rPr>
              <a:t>值为</a:t>
            </a:r>
            <a:r>
              <a:rPr lang="en-US" altLang="zh-CN" sz="2600" dirty="0">
                <a:ea typeface="黑体" pitchFamily="49" charset="-122"/>
                <a:sym typeface="Symbol" pitchFamily="18" charset="2"/>
              </a:rPr>
              <a:t>2</a:t>
            </a:r>
            <a:r>
              <a:rPr lang="zh-CN" altLang="en-US" sz="2600" dirty="0">
                <a:ea typeface="黑体" pitchFamily="49" charset="-122"/>
                <a:sym typeface="Symbol" pitchFamily="18" charset="2"/>
              </a:rPr>
              <a:t>或</a:t>
            </a:r>
            <a:r>
              <a:rPr lang="en-US" altLang="zh-CN" sz="2600" dirty="0">
                <a:ea typeface="黑体" pitchFamily="49" charset="-122"/>
                <a:sym typeface="Symbol" pitchFamily="18" charset="2"/>
              </a:rPr>
              <a:t>4</a:t>
            </a:r>
          </a:p>
          <a:p>
            <a:pPr marL="514350" indent="-514350">
              <a:lnSpc>
                <a:spcPts val="3700"/>
              </a:lnSpc>
            </a:pPr>
            <a:r>
              <a:rPr lang="en-US" altLang="zh-CN" sz="2600" dirty="0">
                <a:ea typeface="黑体" pitchFamily="49" charset="-122"/>
                <a:sym typeface="Symbol" pitchFamily="18" charset="2"/>
              </a:rPr>
              <a:t>             </a:t>
            </a:r>
            <a:r>
              <a:rPr lang="en-US" altLang="zh-CN" sz="2600" dirty="0" err="1">
                <a:ea typeface="黑体" pitchFamily="49" charset="-122"/>
                <a:sym typeface="Symbol" pitchFamily="18" charset="2"/>
              </a:rPr>
              <a:t>sizeof</a:t>
            </a:r>
            <a:r>
              <a:rPr lang="en-US" altLang="zh-CN" sz="2600" dirty="0">
                <a:ea typeface="黑体" pitchFamily="49" charset="-122"/>
                <a:sym typeface="Symbol" pitchFamily="18" charset="2"/>
              </a:rPr>
              <a:t>(0.5f)         </a:t>
            </a:r>
            <a:r>
              <a:rPr lang="zh-CN" altLang="en-US" sz="2600" dirty="0">
                <a:ea typeface="黑体" pitchFamily="49" charset="-122"/>
                <a:sym typeface="Symbol" pitchFamily="18" charset="2"/>
              </a:rPr>
              <a:t>值为</a:t>
            </a:r>
            <a:r>
              <a:rPr lang="en-US" altLang="zh-CN" sz="2600" dirty="0">
                <a:ea typeface="黑体" pitchFamily="49" charset="-122"/>
                <a:sym typeface="Symbol" pitchFamily="18" charset="2"/>
              </a:rPr>
              <a:t>4    </a:t>
            </a:r>
          </a:p>
          <a:p>
            <a:pPr marL="514350" indent="-514350">
              <a:lnSpc>
                <a:spcPts val="3700"/>
              </a:lnSpc>
            </a:pPr>
            <a:r>
              <a:rPr lang="en-US" altLang="zh-CN" sz="2600" dirty="0">
                <a:ea typeface="黑体" pitchFamily="49" charset="-122"/>
                <a:sym typeface="Symbol" pitchFamily="18" charset="2"/>
              </a:rPr>
              <a:t>             </a:t>
            </a:r>
            <a:r>
              <a:rPr lang="en-US" altLang="zh-CN" sz="2600" dirty="0" err="1">
                <a:ea typeface="黑体" pitchFamily="49" charset="-122"/>
                <a:sym typeface="Symbol" pitchFamily="18" charset="2"/>
              </a:rPr>
              <a:t>sizeof</a:t>
            </a:r>
            <a:r>
              <a:rPr lang="en-US" altLang="zh-CN" sz="2600" dirty="0">
                <a:ea typeface="黑体" pitchFamily="49" charset="-122"/>
                <a:sym typeface="Symbol" pitchFamily="18" charset="2"/>
              </a:rPr>
              <a:t>(char)         </a:t>
            </a:r>
            <a:r>
              <a:rPr lang="zh-CN" altLang="en-US" sz="2600" dirty="0">
                <a:ea typeface="黑体" pitchFamily="49" charset="-122"/>
                <a:sym typeface="Symbol" pitchFamily="18" charset="2"/>
              </a:rPr>
              <a:t>值为</a:t>
            </a:r>
            <a:r>
              <a:rPr lang="en-US" altLang="zh-CN" sz="2600" dirty="0">
                <a:ea typeface="黑体" pitchFamily="49" charset="-122"/>
                <a:sym typeface="Symbol" pitchFamily="18" charset="2"/>
              </a:rPr>
              <a:t>1</a:t>
            </a:r>
          </a:p>
          <a:p>
            <a:pPr marL="514350" indent="-514350">
              <a:lnSpc>
                <a:spcPts val="3700"/>
              </a:lnSpc>
            </a:pPr>
            <a:r>
              <a:rPr lang="en-US" altLang="zh-CN" sz="2600" dirty="0">
                <a:ea typeface="黑体" pitchFamily="49" charset="-122"/>
                <a:sym typeface="Symbol" pitchFamily="18" charset="2"/>
              </a:rPr>
              <a:t>           </a:t>
            </a:r>
            <a:endParaRPr lang="en-US" altLang="zh-CN" sz="2600" b="1" dirty="0">
              <a:solidFill>
                <a:srgbClr val="006600"/>
              </a:solidFill>
              <a:ea typeface="黑体" pitchFamily="49" charset="-122"/>
              <a:sym typeface="Symbol" pitchFamily="18" charset="2"/>
            </a:endParaRPr>
          </a:p>
        </p:txBody>
      </p:sp>
      <p:sp>
        <p:nvSpPr>
          <p:cNvPr id="5" name="Rectangle 2">
            <a:extLst>
              <a:ext uri="{FF2B5EF4-FFF2-40B4-BE49-F238E27FC236}">
                <a16:creationId xmlns:a16="http://schemas.microsoft.com/office/drawing/2014/main" id="{F93AD8DE-D55A-4ACF-BD42-152C378AFB38}"/>
              </a:ext>
            </a:extLst>
          </p:cNvPr>
          <p:cNvSpPr txBox="1">
            <a:spLocks noChangeArrowheads="1"/>
          </p:cNvSpPr>
          <p:nvPr/>
        </p:nvSpPr>
        <p:spPr>
          <a:xfrm>
            <a:off x="200472" y="114300"/>
            <a:ext cx="8420100" cy="72241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其它运算符</a:t>
            </a:r>
            <a:r>
              <a:rPr lang="en-US" altLang="zh-CN" sz="4000" dirty="0">
                <a:effectLst/>
                <a:sym typeface="Symbol" pitchFamily="18" charset="2"/>
              </a:rPr>
              <a:t>(</a:t>
            </a:r>
            <a:r>
              <a:rPr lang="zh-CN" altLang="en-US" sz="4000" dirty="0">
                <a:effectLst/>
                <a:sym typeface="Symbol" pitchFamily="18" charset="2"/>
              </a:rPr>
              <a:t>不含指针有关运算</a:t>
            </a:r>
            <a:r>
              <a:rPr lang="en-US" altLang="zh-CN" sz="4000" dirty="0">
                <a:effectLst/>
                <a:sym typeface="Symbol" pitchFamily="18" charset="2"/>
              </a:rPr>
              <a:t>)</a:t>
            </a:r>
            <a:endParaRPr lang="zh-CN" altLang="en-US" sz="4000" dirty="0">
              <a:effectLst/>
            </a:endParaRPr>
          </a:p>
        </p:txBody>
      </p:sp>
    </p:spTree>
    <p:extLst>
      <p:ext uri="{BB962C8B-B14F-4D97-AF65-F5344CB8AC3E}">
        <p14:creationId xmlns:p14="http://schemas.microsoft.com/office/powerpoint/2010/main" val="935277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272483" y="1095573"/>
            <a:ext cx="9361031" cy="1515800"/>
          </a:xfrm>
          <a:prstGeom prst="rect">
            <a:avLst/>
          </a:prstGeom>
          <a:noFill/>
          <a:ln w="9525">
            <a:noFill/>
            <a:miter lim="800000"/>
            <a:headEnd/>
            <a:tailEnd/>
          </a:ln>
        </p:spPr>
        <p:txBody>
          <a:bodyPr wrap="square">
            <a:spAutoFit/>
          </a:bodyPr>
          <a:lstStyle/>
          <a:p>
            <a:pPr marL="514350" indent="-514350">
              <a:lnSpc>
                <a:spcPts val="3725"/>
              </a:lnSpc>
            </a:pPr>
            <a:r>
              <a:rPr lang="en-US" altLang="zh-CN" sz="2800" b="1" dirty="0">
                <a:solidFill>
                  <a:srgbClr val="2D2DB9"/>
                </a:solidFill>
                <a:ea typeface="黑体" pitchFamily="49" charset="-122"/>
                <a:sym typeface="Symbol" pitchFamily="18" charset="2"/>
              </a:rPr>
              <a:t>3. </a:t>
            </a:r>
            <a:r>
              <a:rPr lang="zh-CN" altLang="en-US" sz="2800" b="1" dirty="0">
                <a:solidFill>
                  <a:srgbClr val="2D2DB9"/>
                </a:solidFill>
                <a:ea typeface="黑体" pitchFamily="49" charset="-122"/>
                <a:sym typeface="Symbol" pitchFamily="18" charset="2"/>
              </a:rPr>
              <a:t>条件运算符</a:t>
            </a:r>
            <a:endParaRPr lang="en-US" altLang="zh-CN" sz="2800" b="1" dirty="0">
              <a:solidFill>
                <a:srgbClr val="2D2DB9"/>
              </a:solidFill>
              <a:ea typeface="黑体" pitchFamily="49" charset="-122"/>
              <a:sym typeface="Symbol" pitchFamily="18" charset="2"/>
            </a:endParaRPr>
          </a:p>
          <a:p>
            <a:pPr marL="514350" indent="-514350">
              <a:lnSpc>
                <a:spcPts val="3725"/>
              </a:lnSpc>
            </a:pPr>
            <a:r>
              <a:rPr lang="en-US" altLang="zh-CN" sz="2800" b="1" dirty="0">
                <a:solidFill>
                  <a:srgbClr val="CC3300"/>
                </a:solidFill>
                <a:ea typeface="黑体" pitchFamily="49" charset="-122"/>
                <a:sym typeface="Symbol" pitchFamily="18" charset="2"/>
              </a:rPr>
              <a:t> syntax</a:t>
            </a:r>
            <a:r>
              <a:rPr lang="en-US" altLang="zh-CN" sz="2800" dirty="0">
                <a:ea typeface="黑体" pitchFamily="49" charset="-122"/>
                <a:sym typeface="Symbol" pitchFamily="18" charset="2"/>
              </a:rPr>
              <a:t>: </a:t>
            </a:r>
            <a:r>
              <a:rPr lang="zh-CN" altLang="en-US" sz="2800" dirty="0">
                <a:ea typeface="黑体" pitchFamily="49" charset="-122"/>
                <a:sym typeface="Symbol" pitchFamily="18" charset="2"/>
              </a:rPr>
              <a:t>表达式</a:t>
            </a:r>
            <a:r>
              <a:rPr lang="en-US" altLang="zh-CN" sz="2800" dirty="0">
                <a:ea typeface="黑体" pitchFamily="49" charset="-122"/>
                <a:sym typeface="Symbol" pitchFamily="18" charset="2"/>
              </a:rPr>
              <a:t>1?</a:t>
            </a:r>
            <a:r>
              <a:rPr lang="zh-CN" altLang="en-US" sz="2800" dirty="0">
                <a:ea typeface="黑体" pitchFamily="49" charset="-122"/>
                <a:sym typeface="Symbol" pitchFamily="18" charset="2"/>
              </a:rPr>
              <a:t>表达式</a:t>
            </a:r>
            <a:r>
              <a:rPr lang="en-US" altLang="zh-CN" sz="2800" dirty="0">
                <a:ea typeface="黑体" pitchFamily="49" charset="-122"/>
                <a:sym typeface="Symbol" pitchFamily="18" charset="2"/>
              </a:rPr>
              <a:t>2:</a:t>
            </a:r>
            <a:r>
              <a:rPr lang="zh-CN" altLang="en-US" sz="2800" dirty="0">
                <a:ea typeface="黑体" pitchFamily="49" charset="-122"/>
                <a:sym typeface="Symbol" pitchFamily="18" charset="2"/>
              </a:rPr>
              <a:t>表达式</a:t>
            </a:r>
            <a:r>
              <a:rPr lang="en-US" altLang="zh-CN" sz="2800" dirty="0">
                <a:ea typeface="黑体" pitchFamily="49" charset="-122"/>
                <a:sym typeface="Symbol" pitchFamily="18" charset="2"/>
              </a:rPr>
              <a:t>3</a:t>
            </a:r>
            <a:endParaRPr lang="en-US" altLang="zh-CN" sz="2800" b="1" dirty="0">
              <a:ea typeface="黑体" pitchFamily="49" charset="-122"/>
              <a:sym typeface="Symbol" pitchFamily="18" charset="2"/>
            </a:endParaRPr>
          </a:p>
          <a:p>
            <a:pPr marL="514350" indent="-514350">
              <a:lnSpc>
                <a:spcPts val="3725"/>
              </a:lnSpc>
            </a:pPr>
            <a:endParaRPr lang="en-US" altLang="zh-CN" sz="2800" dirty="0">
              <a:ea typeface="黑体" pitchFamily="49" charset="-122"/>
              <a:sym typeface="Symbol" pitchFamily="18" charset="2"/>
            </a:endParaRPr>
          </a:p>
        </p:txBody>
      </p:sp>
      <p:sp>
        <p:nvSpPr>
          <p:cNvPr id="49156" name="矩形 1"/>
          <p:cNvSpPr>
            <a:spLocks noChangeArrowheads="1"/>
          </p:cNvSpPr>
          <p:nvPr/>
        </p:nvSpPr>
        <p:spPr bwMode="auto">
          <a:xfrm>
            <a:off x="561901" y="5631683"/>
            <a:ext cx="8349913" cy="566822"/>
          </a:xfrm>
          <a:prstGeom prst="rect">
            <a:avLst/>
          </a:prstGeom>
          <a:noFill/>
          <a:ln w="9525">
            <a:noFill/>
            <a:miter lim="800000"/>
            <a:headEnd/>
            <a:tailEnd/>
          </a:ln>
        </p:spPr>
        <p:txBody>
          <a:bodyPr wrap="square">
            <a:spAutoFit/>
          </a:bodyPr>
          <a:lstStyle/>
          <a:p>
            <a:pPr marL="514350" indent="-514350">
              <a:lnSpc>
                <a:spcPts val="3725"/>
              </a:lnSpc>
            </a:pPr>
            <a:r>
              <a:rPr lang="zh-CN" altLang="en-US" sz="2800" b="1" dirty="0">
                <a:solidFill>
                  <a:srgbClr val="CC0000"/>
                </a:solidFill>
                <a:ea typeface="黑体" pitchFamily="49" charset="-122"/>
                <a:sym typeface="Symbol" pitchFamily="18" charset="2"/>
              </a:rPr>
              <a:t>例如：</a:t>
            </a:r>
            <a:r>
              <a:rPr lang="en-US" altLang="zh-CN" sz="2800" dirty="0">
                <a:ea typeface="黑体" pitchFamily="49" charset="-122"/>
                <a:sym typeface="Symbol" pitchFamily="18" charset="2"/>
              </a:rPr>
              <a:t>a=x&gt;y?1:0;  </a:t>
            </a:r>
            <a:r>
              <a:rPr lang="en-US" altLang="zh-CN" sz="2800" b="1" dirty="0">
                <a:solidFill>
                  <a:srgbClr val="006600"/>
                </a:solidFill>
                <a:ea typeface="黑体" pitchFamily="49" charset="-122"/>
                <a:sym typeface="Symbol" pitchFamily="18" charset="2"/>
              </a:rPr>
              <a:t> if(x&gt;y) a=1;else a=0;</a:t>
            </a:r>
          </a:p>
        </p:txBody>
      </p:sp>
      <p:grpSp>
        <p:nvGrpSpPr>
          <p:cNvPr id="49157" name="组 4"/>
          <p:cNvGrpSpPr>
            <a:grpSpLocks/>
          </p:cNvGrpSpPr>
          <p:nvPr/>
        </p:nvGrpSpPr>
        <p:grpSpPr bwMode="auto">
          <a:xfrm>
            <a:off x="1208089" y="2132856"/>
            <a:ext cx="7273925" cy="3507881"/>
            <a:chOff x="754905" y="1989621"/>
            <a:chExt cx="7273773" cy="3508879"/>
          </a:xfrm>
        </p:grpSpPr>
        <p:grpSp>
          <p:nvGrpSpPr>
            <p:cNvPr id="49158" name="Group 3"/>
            <p:cNvGrpSpPr>
              <a:grpSpLocks/>
            </p:cNvGrpSpPr>
            <p:nvPr/>
          </p:nvGrpSpPr>
          <p:grpSpPr bwMode="auto">
            <a:xfrm>
              <a:off x="754905" y="2564324"/>
              <a:ext cx="7273773" cy="2934176"/>
              <a:chOff x="2861" y="7869"/>
              <a:chExt cx="5420" cy="2135"/>
            </a:xfrm>
          </p:grpSpPr>
          <p:sp>
            <p:nvSpPr>
              <p:cNvPr id="49160" name="Rectangle 4"/>
              <p:cNvSpPr>
                <a:spLocks noChangeArrowheads="1"/>
              </p:cNvSpPr>
              <p:nvPr/>
            </p:nvSpPr>
            <p:spPr bwMode="auto">
              <a:xfrm>
                <a:off x="6123" y="8151"/>
                <a:ext cx="687" cy="468"/>
              </a:xfrm>
              <a:prstGeom prst="rect">
                <a:avLst/>
              </a:prstGeom>
              <a:solidFill>
                <a:srgbClr val="FFFFFF"/>
              </a:solidFill>
              <a:ln w="9525">
                <a:solidFill>
                  <a:srgbClr val="FFFFFF"/>
                </a:solidFill>
                <a:miter lim="800000"/>
                <a:headEnd/>
                <a:tailEnd/>
              </a:ln>
            </p:spPr>
            <p:txBody>
              <a:bodyPr/>
              <a:lstStyle/>
              <a:p>
                <a:pPr algn="ctr" eaLnBrk="0" hangingPunct="0"/>
                <a:r>
                  <a:rPr lang="en-US" altLang="zh-CN" b="1">
                    <a:solidFill>
                      <a:srgbClr val="660066"/>
                    </a:solidFill>
                    <a:latin typeface="Adobe 黑体 Std R" panose="020B0400000000000000" pitchFamily="34" charset="-122"/>
                    <a:ea typeface="Adobe 黑体 Std R" panose="020B0400000000000000" pitchFamily="34" charset="-122"/>
                  </a:rPr>
                  <a:t>T</a:t>
                </a:r>
              </a:p>
            </p:txBody>
          </p:sp>
          <p:sp>
            <p:nvSpPr>
              <p:cNvPr id="49161" name="Rectangle 5"/>
              <p:cNvSpPr>
                <a:spLocks noChangeArrowheads="1"/>
              </p:cNvSpPr>
              <p:nvPr/>
            </p:nvSpPr>
            <p:spPr bwMode="auto">
              <a:xfrm>
                <a:off x="4235" y="8151"/>
                <a:ext cx="515" cy="624"/>
              </a:xfrm>
              <a:prstGeom prst="rect">
                <a:avLst/>
              </a:prstGeom>
              <a:solidFill>
                <a:srgbClr val="FFFFFF"/>
              </a:solidFill>
              <a:ln w="9525">
                <a:solidFill>
                  <a:srgbClr val="FFFFFF"/>
                </a:solidFill>
                <a:miter lim="800000"/>
                <a:headEnd/>
                <a:tailEnd/>
              </a:ln>
            </p:spPr>
            <p:txBody>
              <a:bodyPr/>
              <a:lstStyle/>
              <a:p>
                <a:pPr algn="ctr" eaLnBrk="0" hangingPunct="0"/>
                <a:r>
                  <a:rPr lang="en-US" altLang="zh-CN" b="1">
                    <a:solidFill>
                      <a:srgbClr val="660066"/>
                    </a:solidFill>
                    <a:latin typeface="Adobe 黑体 Std R" panose="020B0400000000000000" pitchFamily="34" charset="-122"/>
                    <a:ea typeface="Adobe 黑体 Std R" panose="020B0400000000000000" pitchFamily="34" charset="-122"/>
                  </a:rPr>
                  <a:t>F</a:t>
                </a:r>
              </a:p>
            </p:txBody>
          </p:sp>
          <p:grpSp>
            <p:nvGrpSpPr>
              <p:cNvPr id="49162" name="Group 6"/>
              <p:cNvGrpSpPr>
                <a:grpSpLocks/>
              </p:cNvGrpSpPr>
              <p:nvPr/>
            </p:nvGrpSpPr>
            <p:grpSpPr bwMode="auto">
              <a:xfrm>
                <a:off x="2861" y="7869"/>
                <a:ext cx="5420" cy="2135"/>
                <a:chOff x="5352" y="1473"/>
                <a:chExt cx="5681" cy="2135"/>
              </a:xfrm>
            </p:grpSpPr>
            <p:sp>
              <p:nvSpPr>
                <p:cNvPr id="49163" name="Line 16"/>
                <p:cNvSpPr>
                  <a:spLocks noChangeShapeType="1"/>
                </p:cNvSpPr>
                <p:nvPr/>
              </p:nvSpPr>
              <p:spPr bwMode="auto">
                <a:xfrm>
                  <a:off x="9493" y="3156"/>
                  <a:ext cx="0" cy="257"/>
                </a:xfrm>
                <a:prstGeom prst="line">
                  <a:avLst/>
                </a:prstGeom>
                <a:noFill/>
                <a:ln w="9525">
                  <a:solidFill>
                    <a:srgbClr val="000000"/>
                  </a:solidFill>
                  <a:round/>
                  <a:headEnd/>
                  <a:tailEn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64" name="Line 15"/>
                <p:cNvSpPr>
                  <a:spLocks noChangeShapeType="1"/>
                </p:cNvSpPr>
                <p:nvPr/>
              </p:nvSpPr>
              <p:spPr bwMode="auto">
                <a:xfrm>
                  <a:off x="6613" y="3255"/>
                  <a:ext cx="0" cy="158"/>
                </a:xfrm>
                <a:prstGeom prst="line">
                  <a:avLst/>
                </a:prstGeom>
                <a:noFill/>
                <a:ln w="9525">
                  <a:solidFill>
                    <a:srgbClr val="000000"/>
                  </a:solidFill>
                  <a:round/>
                  <a:headEnd/>
                  <a:tailEn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65" name="Line 7"/>
                <p:cNvSpPr>
                  <a:spLocks noChangeShapeType="1"/>
                </p:cNvSpPr>
                <p:nvPr/>
              </p:nvSpPr>
              <p:spPr bwMode="auto">
                <a:xfrm flipH="1">
                  <a:off x="8108" y="1473"/>
                  <a:ext cx="0" cy="279"/>
                </a:xfrm>
                <a:prstGeom prst="line">
                  <a:avLst/>
                </a:prstGeom>
                <a:noFill/>
                <a:ln w="9525">
                  <a:solidFill>
                    <a:srgbClr val="000000"/>
                  </a:solidFill>
                  <a:round/>
                  <a:headEnd/>
                  <a:tailEnd type="triangle" w="med" len="me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66" name="AutoShape 8"/>
                <p:cNvSpPr>
                  <a:spLocks noChangeArrowheads="1"/>
                </p:cNvSpPr>
                <p:nvPr/>
              </p:nvSpPr>
              <p:spPr bwMode="auto">
                <a:xfrm>
                  <a:off x="7209" y="1752"/>
                  <a:ext cx="1800" cy="871"/>
                </a:xfrm>
                <a:prstGeom prst="flowChartDecision">
                  <a:avLst/>
                </a:prstGeom>
                <a:solidFill>
                  <a:srgbClr val="FFFFFF"/>
                </a:solidFill>
                <a:ln w="9525">
                  <a:solidFill>
                    <a:srgbClr val="000000"/>
                  </a:solidFill>
                  <a:miter lim="800000"/>
                  <a:headEnd/>
                  <a:tailEnd/>
                </a:ln>
              </p:spPr>
              <p:txBody>
                <a:bodyPr/>
                <a:lstStyle/>
                <a:p>
                  <a:pPr eaLnBrk="0" hangingPunct="0"/>
                  <a:r>
                    <a:rPr lang="zh-CN" altLang="en-US" sz="2000" b="1">
                      <a:solidFill>
                        <a:srgbClr val="660066"/>
                      </a:solidFill>
                      <a:latin typeface="Adobe 黑体 Std R" panose="020B0400000000000000" pitchFamily="34" charset="-122"/>
                      <a:ea typeface="Adobe 黑体 Std R" panose="020B0400000000000000" pitchFamily="34" charset="-122"/>
                    </a:rPr>
                    <a:t>表达式</a:t>
                  </a:r>
                  <a:r>
                    <a:rPr lang="en-US" altLang="zh-CN" sz="2000" b="1">
                      <a:solidFill>
                        <a:srgbClr val="660066"/>
                      </a:solidFill>
                      <a:latin typeface="Adobe 黑体 Std R" panose="020B0400000000000000" pitchFamily="34" charset="-122"/>
                      <a:ea typeface="Adobe 黑体 Std R" panose="020B0400000000000000" pitchFamily="34" charset="-122"/>
                    </a:rPr>
                    <a:t>1</a:t>
                  </a:r>
                  <a:r>
                    <a:rPr lang="zh-CN" altLang="en-US" sz="2000" b="1">
                      <a:solidFill>
                        <a:srgbClr val="660066"/>
                      </a:solidFill>
                      <a:latin typeface="Adobe 黑体 Std R" panose="020B0400000000000000" pitchFamily="34" charset="-122"/>
                      <a:ea typeface="Adobe 黑体 Std R" panose="020B0400000000000000" pitchFamily="34" charset="-122"/>
                    </a:rPr>
                    <a:t>值为</a:t>
                  </a:r>
                  <a:r>
                    <a:rPr lang="en-US" altLang="zh-CN" sz="2000" b="1">
                      <a:solidFill>
                        <a:srgbClr val="660066"/>
                      </a:solidFill>
                      <a:latin typeface="Adobe 黑体 Std R" panose="020B0400000000000000" pitchFamily="34" charset="-122"/>
                      <a:ea typeface="Adobe 黑体 Std R" panose="020B0400000000000000" pitchFamily="34" charset="-122"/>
                    </a:rPr>
                    <a:t>0</a:t>
                  </a:r>
                </a:p>
              </p:txBody>
            </p:sp>
            <p:sp>
              <p:nvSpPr>
                <p:cNvPr id="49167" name="AutoShape 9"/>
                <p:cNvSpPr>
                  <a:spLocks noChangeArrowheads="1"/>
                </p:cNvSpPr>
                <p:nvPr/>
              </p:nvSpPr>
              <p:spPr bwMode="auto">
                <a:xfrm>
                  <a:off x="5352" y="2627"/>
                  <a:ext cx="2419" cy="672"/>
                </a:xfrm>
                <a:prstGeom prst="flowChartProcess">
                  <a:avLst/>
                </a:prstGeom>
                <a:solidFill>
                  <a:srgbClr val="FFFFFF"/>
                </a:solidFill>
                <a:ln w="9525">
                  <a:solidFill>
                    <a:srgbClr val="000000"/>
                  </a:solidFill>
                  <a:miter lim="800000"/>
                  <a:headEnd/>
                  <a:tailEnd/>
                </a:ln>
              </p:spPr>
              <p:txBody>
                <a:bodyPr/>
                <a:lstStyle/>
                <a:p>
                  <a:pPr eaLnBrk="0" hangingPunct="0"/>
                  <a:r>
                    <a:rPr lang="zh-CN" altLang="en-US" b="1" dirty="0">
                      <a:solidFill>
                        <a:srgbClr val="660066"/>
                      </a:solidFill>
                      <a:latin typeface="Adobe 黑体 Std R" panose="020B0400000000000000" pitchFamily="34" charset="-122"/>
                      <a:ea typeface="Adobe 黑体 Std R" panose="020B0400000000000000" pitchFamily="34" charset="-122"/>
                    </a:rPr>
                    <a:t>计算表达式</a:t>
                  </a:r>
                  <a:r>
                    <a:rPr lang="zh-CN" altLang="zh-CN" b="1" dirty="0">
                      <a:solidFill>
                        <a:srgbClr val="660066"/>
                      </a:solidFill>
                      <a:latin typeface="Adobe 黑体 Std R" panose="020B0400000000000000" pitchFamily="34" charset="-122"/>
                      <a:ea typeface="Adobe 黑体 Std R" panose="020B0400000000000000" pitchFamily="34" charset="-122"/>
                    </a:rPr>
                    <a:t>2</a:t>
                  </a:r>
                  <a:r>
                    <a:rPr lang="zh-CN" altLang="en-US" b="1" dirty="0">
                      <a:solidFill>
                        <a:srgbClr val="660066"/>
                      </a:solidFill>
                      <a:latin typeface="Adobe 黑体 Std R" panose="020B0400000000000000" pitchFamily="34" charset="-122"/>
                      <a:ea typeface="Adobe 黑体 Std R" panose="020B0400000000000000" pitchFamily="34" charset="-122"/>
                    </a:rPr>
                    <a:t>，将值作为整个表达式的值</a:t>
                  </a:r>
                  <a:endParaRPr lang="en-US" altLang="zh-CN" b="1" dirty="0">
                    <a:solidFill>
                      <a:srgbClr val="660066"/>
                    </a:solidFill>
                    <a:latin typeface="Adobe 黑体 Std R" panose="020B0400000000000000" pitchFamily="34" charset="-122"/>
                    <a:ea typeface="Adobe 黑体 Std R" panose="020B0400000000000000" pitchFamily="34" charset="-122"/>
                  </a:endParaRPr>
                </a:p>
              </p:txBody>
            </p:sp>
            <p:sp>
              <p:nvSpPr>
                <p:cNvPr id="49168" name="AutoShape 10"/>
                <p:cNvSpPr>
                  <a:spLocks noChangeArrowheads="1"/>
                </p:cNvSpPr>
                <p:nvPr/>
              </p:nvSpPr>
              <p:spPr bwMode="auto">
                <a:xfrm>
                  <a:off x="8502" y="2627"/>
                  <a:ext cx="2531" cy="672"/>
                </a:xfrm>
                <a:prstGeom prst="flowChartProcess">
                  <a:avLst/>
                </a:prstGeom>
                <a:solidFill>
                  <a:srgbClr val="FFFFFF"/>
                </a:solidFill>
                <a:ln w="9525">
                  <a:solidFill>
                    <a:srgbClr val="000000"/>
                  </a:solidFill>
                  <a:miter lim="800000"/>
                  <a:headEnd/>
                  <a:tailEnd/>
                </a:ln>
              </p:spPr>
              <p:txBody>
                <a:bodyPr/>
                <a:lstStyle/>
                <a:p>
                  <a:pPr eaLnBrk="0" hangingPunct="0"/>
                  <a:r>
                    <a:rPr lang="zh-CN" altLang="en-US" b="1" dirty="0">
                      <a:solidFill>
                        <a:srgbClr val="660066"/>
                      </a:solidFill>
                      <a:latin typeface="Adobe 黑体 Std R" panose="020B0400000000000000" pitchFamily="34" charset="-122"/>
                      <a:ea typeface="Adobe 黑体 Std R" panose="020B0400000000000000" pitchFamily="34" charset="-122"/>
                    </a:rPr>
                    <a:t>计算表达式</a:t>
                  </a:r>
                  <a:r>
                    <a:rPr lang="zh-CN" altLang="zh-CN" b="1" dirty="0">
                      <a:solidFill>
                        <a:srgbClr val="660066"/>
                      </a:solidFill>
                      <a:latin typeface="Adobe 黑体 Std R" panose="020B0400000000000000" pitchFamily="34" charset="-122"/>
                      <a:ea typeface="Adobe 黑体 Std R" panose="020B0400000000000000" pitchFamily="34" charset="-122"/>
                    </a:rPr>
                    <a:t>3</a:t>
                  </a:r>
                  <a:r>
                    <a:rPr lang="zh-CN" altLang="en-US" b="1" dirty="0">
                      <a:solidFill>
                        <a:srgbClr val="660066"/>
                      </a:solidFill>
                      <a:latin typeface="Adobe 黑体 Std R" panose="020B0400000000000000" pitchFamily="34" charset="-122"/>
                      <a:ea typeface="Adobe 黑体 Std R" panose="020B0400000000000000" pitchFamily="34" charset="-122"/>
                    </a:rPr>
                    <a:t>，将值作为整个表达式的值</a:t>
                  </a:r>
                  <a:endParaRPr lang="en-US" altLang="zh-CN" b="1" dirty="0">
                    <a:solidFill>
                      <a:srgbClr val="660066"/>
                    </a:solidFill>
                    <a:latin typeface="Adobe 黑体 Std R" panose="020B0400000000000000" pitchFamily="34" charset="-122"/>
                    <a:ea typeface="Adobe 黑体 Std R" panose="020B0400000000000000" pitchFamily="34" charset="-122"/>
                  </a:endParaRPr>
                </a:p>
                <a:p>
                  <a:pPr algn="ctr" eaLnBrk="0" hangingPunct="0"/>
                  <a:endParaRPr lang="en-US" altLang="zh-CN" b="1" dirty="0">
                    <a:solidFill>
                      <a:srgbClr val="660066"/>
                    </a:solidFill>
                    <a:latin typeface="Adobe 黑体 Std R" panose="020B0400000000000000" pitchFamily="34" charset="-122"/>
                    <a:ea typeface="Adobe 黑体 Std R" panose="020B0400000000000000" pitchFamily="34" charset="-122"/>
                  </a:endParaRPr>
                </a:p>
              </p:txBody>
            </p:sp>
            <p:sp>
              <p:nvSpPr>
                <p:cNvPr id="49169" name="Line 11"/>
                <p:cNvSpPr>
                  <a:spLocks noChangeShapeType="1"/>
                </p:cNvSpPr>
                <p:nvPr/>
              </p:nvSpPr>
              <p:spPr bwMode="auto">
                <a:xfrm flipH="1">
                  <a:off x="6613" y="2207"/>
                  <a:ext cx="596" cy="13"/>
                </a:xfrm>
                <a:prstGeom prst="line">
                  <a:avLst/>
                </a:prstGeom>
                <a:noFill/>
                <a:ln w="9525">
                  <a:solidFill>
                    <a:srgbClr val="000000"/>
                  </a:solidFill>
                  <a:round/>
                  <a:headEnd/>
                  <a:tailEn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70" name="Line 12"/>
                <p:cNvSpPr>
                  <a:spLocks noChangeShapeType="1"/>
                </p:cNvSpPr>
                <p:nvPr/>
              </p:nvSpPr>
              <p:spPr bwMode="auto">
                <a:xfrm>
                  <a:off x="6613" y="2220"/>
                  <a:ext cx="0" cy="403"/>
                </a:xfrm>
                <a:prstGeom prst="line">
                  <a:avLst/>
                </a:prstGeom>
                <a:noFill/>
                <a:ln w="9525">
                  <a:solidFill>
                    <a:srgbClr val="000000"/>
                  </a:solidFill>
                  <a:round/>
                  <a:headEnd/>
                  <a:tailEnd type="triangle" w="med" len="me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71" name="Line 13"/>
                <p:cNvSpPr>
                  <a:spLocks noChangeShapeType="1"/>
                </p:cNvSpPr>
                <p:nvPr/>
              </p:nvSpPr>
              <p:spPr bwMode="auto">
                <a:xfrm flipH="1" flipV="1">
                  <a:off x="9009" y="2207"/>
                  <a:ext cx="484" cy="13"/>
                </a:xfrm>
                <a:prstGeom prst="line">
                  <a:avLst/>
                </a:prstGeom>
                <a:noFill/>
                <a:ln w="9525">
                  <a:solidFill>
                    <a:srgbClr val="000000"/>
                  </a:solidFill>
                  <a:round/>
                  <a:headEnd/>
                  <a:tailEn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72" name="Line 14"/>
                <p:cNvSpPr>
                  <a:spLocks noChangeShapeType="1"/>
                </p:cNvSpPr>
                <p:nvPr/>
              </p:nvSpPr>
              <p:spPr bwMode="auto">
                <a:xfrm>
                  <a:off x="9493" y="2220"/>
                  <a:ext cx="0" cy="403"/>
                </a:xfrm>
                <a:prstGeom prst="line">
                  <a:avLst/>
                </a:prstGeom>
                <a:noFill/>
                <a:ln w="9525">
                  <a:solidFill>
                    <a:srgbClr val="000000"/>
                  </a:solidFill>
                  <a:round/>
                  <a:headEnd/>
                  <a:tailEnd type="triangle" w="med" len="me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73" name="Line 17"/>
                <p:cNvSpPr>
                  <a:spLocks noChangeShapeType="1"/>
                </p:cNvSpPr>
                <p:nvPr/>
              </p:nvSpPr>
              <p:spPr bwMode="auto">
                <a:xfrm>
                  <a:off x="6613" y="3413"/>
                  <a:ext cx="1440" cy="0"/>
                </a:xfrm>
                <a:prstGeom prst="line">
                  <a:avLst/>
                </a:prstGeom>
                <a:noFill/>
                <a:ln w="9525">
                  <a:solidFill>
                    <a:srgbClr val="000000"/>
                  </a:solidFill>
                  <a:round/>
                  <a:headEnd/>
                  <a:tailEnd type="triangle" w="med" len="me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74" name="Line 18"/>
                <p:cNvSpPr>
                  <a:spLocks noChangeShapeType="1"/>
                </p:cNvSpPr>
                <p:nvPr/>
              </p:nvSpPr>
              <p:spPr bwMode="auto">
                <a:xfrm flipH="1">
                  <a:off x="8053" y="3413"/>
                  <a:ext cx="1438" cy="0"/>
                </a:xfrm>
                <a:prstGeom prst="line">
                  <a:avLst/>
                </a:prstGeom>
                <a:noFill/>
                <a:ln w="9525">
                  <a:solidFill>
                    <a:srgbClr val="000000"/>
                  </a:solidFill>
                  <a:round/>
                  <a:headEnd/>
                  <a:tailEnd type="triangle" w="med" len="med"/>
                </a:ln>
              </p:spPr>
              <p:txBody>
                <a:bodyPr/>
                <a:lstStyle/>
                <a:p>
                  <a:endParaRPr lang="zh-CN" altLang="en-US">
                    <a:latin typeface="Adobe 黑体 Std R" panose="020B0400000000000000" pitchFamily="34" charset="-122"/>
                    <a:ea typeface="Adobe 黑体 Std R" panose="020B0400000000000000" pitchFamily="34" charset="-122"/>
                  </a:endParaRPr>
                </a:p>
              </p:txBody>
            </p:sp>
            <p:sp>
              <p:nvSpPr>
                <p:cNvPr id="49175" name="Line 19"/>
                <p:cNvSpPr>
                  <a:spLocks noChangeShapeType="1"/>
                </p:cNvSpPr>
                <p:nvPr/>
              </p:nvSpPr>
              <p:spPr bwMode="auto">
                <a:xfrm flipH="1">
                  <a:off x="8053" y="3413"/>
                  <a:ext cx="0" cy="195"/>
                </a:xfrm>
                <a:prstGeom prst="line">
                  <a:avLst/>
                </a:prstGeom>
                <a:noFill/>
                <a:ln w="9525">
                  <a:solidFill>
                    <a:srgbClr val="000000"/>
                  </a:solidFill>
                  <a:round/>
                  <a:headEnd/>
                  <a:tailEnd type="triangle" w="med" len="med"/>
                </a:ln>
              </p:spPr>
              <p:txBody>
                <a:bodyPr/>
                <a:lstStyle/>
                <a:p>
                  <a:endParaRPr lang="zh-CN" altLang="en-US">
                    <a:latin typeface="Adobe 黑体 Std R" panose="020B0400000000000000" pitchFamily="34" charset="-122"/>
                    <a:ea typeface="Adobe 黑体 Std R" panose="020B0400000000000000" pitchFamily="34" charset="-122"/>
                  </a:endParaRPr>
                </a:p>
              </p:txBody>
            </p:sp>
          </p:grpSp>
        </p:grpSp>
        <p:sp>
          <p:nvSpPr>
            <p:cNvPr id="49159" name="AutoShape 9"/>
            <p:cNvSpPr>
              <a:spLocks noChangeArrowheads="1"/>
            </p:cNvSpPr>
            <p:nvPr/>
          </p:nvSpPr>
          <p:spPr bwMode="auto">
            <a:xfrm>
              <a:off x="3203848" y="1989621"/>
              <a:ext cx="2232248" cy="541524"/>
            </a:xfrm>
            <a:prstGeom prst="flowChartProcess">
              <a:avLst/>
            </a:prstGeom>
            <a:solidFill>
              <a:srgbClr val="FFFFFF"/>
            </a:solidFill>
            <a:ln w="9525">
              <a:solidFill>
                <a:srgbClr val="000000"/>
              </a:solidFill>
              <a:miter lim="800000"/>
              <a:headEnd/>
              <a:tailEnd/>
            </a:ln>
          </p:spPr>
          <p:txBody>
            <a:bodyPr/>
            <a:lstStyle/>
            <a:p>
              <a:pPr algn="ctr" eaLnBrk="0" hangingPunct="0"/>
              <a:r>
                <a:rPr lang="zh-CN" altLang="en-US" b="1" dirty="0">
                  <a:solidFill>
                    <a:srgbClr val="660066"/>
                  </a:solidFill>
                  <a:latin typeface="Adobe 黑体 Std R" panose="020B0400000000000000" pitchFamily="34" charset="-122"/>
                  <a:ea typeface="Adobe 黑体 Std R" panose="020B0400000000000000" pitchFamily="34" charset="-122"/>
                </a:rPr>
                <a:t>计算表达式</a:t>
              </a:r>
              <a:r>
                <a:rPr lang="en-US" altLang="zh-CN" b="1" dirty="0">
                  <a:solidFill>
                    <a:srgbClr val="660066"/>
                  </a:solidFill>
                  <a:latin typeface="Adobe 黑体 Std R" panose="020B0400000000000000" pitchFamily="34" charset="-122"/>
                  <a:ea typeface="Adobe 黑体 Std R" panose="020B0400000000000000" pitchFamily="34" charset="-122"/>
                </a:rPr>
                <a:t>1</a:t>
              </a:r>
            </a:p>
          </p:txBody>
        </p:sp>
      </p:grpSp>
      <p:sp>
        <p:nvSpPr>
          <p:cNvPr id="25" name="Rectangle 2">
            <a:extLst>
              <a:ext uri="{FF2B5EF4-FFF2-40B4-BE49-F238E27FC236}">
                <a16:creationId xmlns:a16="http://schemas.microsoft.com/office/drawing/2014/main" id="{DFCF92B3-9E71-46C6-AB7C-09127F6AB5FC}"/>
              </a:ext>
            </a:extLst>
          </p:cNvPr>
          <p:cNvSpPr txBox="1">
            <a:spLocks noChangeArrowheads="1"/>
          </p:cNvSpPr>
          <p:nvPr/>
        </p:nvSpPr>
        <p:spPr>
          <a:xfrm>
            <a:off x="200472" y="114300"/>
            <a:ext cx="8420100" cy="72241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其它运算符</a:t>
            </a:r>
            <a:r>
              <a:rPr lang="en-US" altLang="zh-CN" sz="4000" dirty="0">
                <a:effectLst/>
                <a:sym typeface="Symbol" pitchFamily="18" charset="2"/>
              </a:rPr>
              <a:t>(</a:t>
            </a:r>
            <a:r>
              <a:rPr lang="zh-CN" altLang="en-US" sz="4000" dirty="0">
                <a:effectLst/>
                <a:sym typeface="Symbol" pitchFamily="18" charset="2"/>
              </a:rPr>
              <a:t>不含指针有关运算</a:t>
            </a:r>
            <a:r>
              <a:rPr lang="en-US" altLang="zh-CN" sz="4000" dirty="0">
                <a:effectLst/>
                <a:sym typeface="Symbol" pitchFamily="18" charset="2"/>
              </a:rPr>
              <a:t>)</a:t>
            </a:r>
            <a:endParaRPr lang="zh-CN" altLang="en-US" sz="4000" dirty="0">
              <a:effectLst/>
            </a:endParaRPr>
          </a:p>
        </p:txBody>
      </p:sp>
    </p:spTree>
    <p:extLst>
      <p:ext uri="{BB962C8B-B14F-4D97-AF65-F5344CB8AC3E}">
        <p14:creationId xmlns:p14="http://schemas.microsoft.com/office/powerpoint/2010/main" val="6064815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200472" y="980729"/>
            <a:ext cx="9433048" cy="4025140"/>
          </a:xfrm>
          <a:prstGeom prst="rect">
            <a:avLst/>
          </a:prstGeom>
          <a:noFill/>
          <a:ln w="9525">
            <a:noFill/>
            <a:miter lim="800000"/>
            <a:headEnd/>
            <a:tailEnd/>
          </a:ln>
        </p:spPr>
        <p:txBody>
          <a:bodyPr wrap="square">
            <a:spAutoFit/>
          </a:bodyPr>
          <a:lstStyle/>
          <a:p>
            <a:pPr marL="514350" indent="-514350">
              <a:lnSpc>
                <a:spcPts val="3800"/>
              </a:lnSpc>
            </a:pPr>
            <a:r>
              <a:rPr lang="en-US" altLang="zh-CN" sz="2800" b="1" dirty="0">
                <a:solidFill>
                  <a:srgbClr val="2D2DB9"/>
                </a:solidFill>
                <a:ea typeface="黑体" pitchFamily="49" charset="-122"/>
                <a:sym typeface="Symbol" pitchFamily="18" charset="2"/>
              </a:rPr>
              <a:t>4. </a:t>
            </a:r>
            <a:r>
              <a:rPr lang="zh-CN" altLang="en-US" sz="2800" b="1" dirty="0">
                <a:solidFill>
                  <a:srgbClr val="2D2DB9"/>
                </a:solidFill>
                <a:ea typeface="黑体" pitchFamily="49" charset="-122"/>
                <a:sym typeface="Symbol" pitchFamily="18" charset="2"/>
              </a:rPr>
              <a:t>逗号运算符</a:t>
            </a:r>
            <a:endParaRPr lang="en-US" altLang="zh-CN" sz="2800" dirty="0">
              <a:ea typeface="黑体" pitchFamily="49" charset="-122"/>
              <a:sym typeface="Symbol" pitchFamily="18" charset="2"/>
            </a:endParaRPr>
          </a:p>
          <a:p>
            <a:pPr marL="514350" indent="-514350">
              <a:lnSpc>
                <a:spcPts val="3800"/>
              </a:lnSpc>
            </a:pPr>
            <a:r>
              <a:rPr lang="en-US" altLang="zh-CN" sz="2800" b="1" dirty="0">
                <a:solidFill>
                  <a:srgbClr val="CC3300"/>
                </a:solidFill>
                <a:ea typeface="黑体" pitchFamily="49" charset="-122"/>
                <a:sym typeface="Symbol" pitchFamily="18" charset="2"/>
              </a:rPr>
              <a:t>syntax</a:t>
            </a:r>
            <a:r>
              <a:rPr lang="en-US" altLang="zh-CN" sz="2800" dirty="0">
                <a:ea typeface="黑体" pitchFamily="49" charset="-122"/>
                <a:sym typeface="Symbol" pitchFamily="18" charset="2"/>
              </a:rPr>
              <a:t>: </a:t>
            </a:r>
            <a:r>
              <a:rPr lang="zh-CN" altLang="en-US" sz="2800" dirty="0">
                <a:ea typeface="黑体" pitchFamily="49" charset="-122"/>
                <a:sym typeface="Symbol" pitchFamily="18" charset="2"/>
              </a:rPr>
              <a:t>表达式</a:t>
            </a:r>
            <a:r>
              <a:rPr lang="en-US" altLang="zh-CN" sz="2800" dirty="0">
                <a:ea typeface="黑体" pitchFamily="49" charset="-122"/>
                <a:sym typeface="Symbol" pitchFamily="18" charset="2"/>
              </a:rPr>
              <a:t>1,</a:t>
            </a:r>
            <a:r>
              <a:rPr lang="zh-CN" altLang="en-US" sz="2800" dirty="0">
                <a:ea typeface="黑体" pitchFamily="49" charset="-122"/>
                <a:sym typeface="Symbol" pitchFamily="18" charset="2"/>
              </a:rPr>
              <a:t>表达式</a:t>
            </a:r>
            <a:r>
              <a:rPr lang="en-US" altLang="zh-CN" sz="2800" dirty="0">
                <a:ea typeface="黑体" pitchFamily="49" charset="-122"/>
                <a:sym typeface="Symbol" pitchFamily="18" charset="2"/>
              </a:rPr>
              <a:t>2,</a:t>
            </a:r>
            <a:r>
              <a:rPr lang="zh-CN" altLang="en-US" sz="2800" dirty="0">
                <a:ea typeface="黑体" pitchFamily="49" charset="-122"/>
                <a:sym typeface="Symbol" pitchFamily="18" charset="2"/>
              </a:rPr>
              <a:t>表达式</a:t>
            </a:r>
            <a:r>
              <a:rPr lang="en-US" altLang="zh-CN" sz="2800" dirty="0">
                <a:ea typeface="黑体" pitchFamily="49" charset="-122"/>
                <a:sym typeface="Symbol" pitchFamily="18" charset="2"/>
              </a:rPr>
              <a:t>3,…,</a:t>
            </a:r>
            <a:r>
              <a:rPr lang="zh-CN" altLang="en-US" sz="2800" dirty="0">
                <a:ea typeface="黑体" pitchFamily="49" charset="-122"/>
                <a:sym typeface="Symbol" pitchFamily="18" charset="2"/>
              </a:rPr>
              <a:t>表达式</a:t>
            </a:r>
            <a:r>
              <a:rPr lang="en-US" altLang="zh-CN" sz="2800" dirty="0">
                <a:ea typeface="黑体" pitchFamily="49" charset="-122"/>
                <a:sym typeface="Symbol" pitchFamily="18" charset="2"/>
              </a:rPr>
              <a:t>n</a:t>
            </a:r>
            <a:endParaRPr lang="en-US" altLang="zh-CN" sz="2800" b="1" dirty="0">
              <a:ea typeface="黑体" pitchFamily="49" charset="-122"/>
              <a:sym typeface="Symbol" pitchFamily="18" charset="2"/>
            </a:endParaRPr>
          </a:p>
          <a:p>
            <a:pPr marL="514350" indent="-514350">
              <a:lnSpc>
                <a:spcPts val="3800"/>
              </a:lnSpc>
            </a:pPr>
            <a:r>
              <a:rPr lang="zh-CN" altLang="en-US" sz="2800" b="1" dirty="0">
                <a:ea typeface="黑体" pitchFamily="49" charset="-122"/>
                <a:sym typeface="Symbol" pitchFamily="18" charset="2"/>
              </a:rPr>
              <a:t>说明</a:t>
            </a:r>
            <a:r>
              <a:rPr lang="zh-CN" altLang="en-US" sz="2800" dirty="0">
                <a:ea typeface="黑体" pitchFamily="49" charset="-122"/>
                <a:sym typeface="Symbol" pitchFamily="18" charset="2"/>
              </a:rPr>
              <a:t>：从左向右依次计算各表达式，以最后一个表达式的值作为逗号表达式的返回值</a:t>
            </a:r>
            <a:r>
              <a:rPr lang="zh-CN" altLang="en-US" sz="2800" dirty="0">
                <a:ea typeface="黑体" pitchFamily="49" charset="-122"/>
              </a:rPr>
              <a:t>。</a:t>
            </a:r>
            <a:endParaRPr lang="en-US" altLang="zh-CN" sz="2800" dirty="0">
              <a:ea typeface="黑体" pitchFamily="49" charset="-122"/>
            </a:endParaRPr>
          </a:p>
          <a:p>
            <a:pPr marL="514350" indent="-514350">
              <a:lnSpc>
                <a:spcPts val="3800"/>
              </a:lnSpc>
            </a:pPr>
            <a:r>
              <a:rPr lang="zh-CN" altLang="en-US" sz="2800" b="1" dirty="0">
                <a:solidFill>
                  <a:srgbClr val="CC0000"/>
                </a:solidFill>
                <a:ea typeface="黑体" pitchFamily="49" charset="-122"/>
                <a:sym typeface="Symbol" pitchFamily="18" charset="2"/>
              </a:rPr>
              <a:t>例如：</a:t>
            </a:r>
            <a:r>
              <a:rPr lang="en-US" altLang="zh-CN" sz="2800" dirty="0" err="1">
                <a:ea typeface="黑体" pitchFamily="49" charset="-122"/>
                <a:sym typeface="Symbol" pitchFamily="18" charset="2"/>
              </a:rPr>
              <a:t>int</a:t>
            </a:r>
            <a:r>
              <a:rPr lang="en-US" altLang="zh-CN" sz="2800" dirty="0">
                <a:ea typeface="黑体" pitchFamily="49" charset="-122"/>
                <a:sym typeface="Symbol" pitchFamily="18" charset="2"/>
              </a:rPr>
              <a:t> a=4, b;</a:t>
            </a:r>
          </a:p>
          <a:p>
            <a:pPr marL="514350" indent="-514350">
              <a:lnSpc>
                <a:spcPts val="3800"/>
              </a:lnSpc>
            </a:pPr>
            <a:r>
              <a:rPr lang="en-US" altLang="zh-CN" sz="2800" b="1" dirty="0">
                <a:solidFill>
                  <a:srgbClr val="006600"/>
                </a:solidFill>
                <a:ea typeface="黑体" pitchFamily="49" charset="-122"/>
                <a:sym typeface="Symbol" pitchFamily="18" charset="2"/>
              </a:rPr>
              <a:t>             </a:t>
            </a:r>
            <a:r>
              <a:rPr lang="en-US" altLang="zh-CN" sz="2800" dirty="0">
                <a:ea typeface="黑体" pitchFamily="49" charset="-122"/>
                <a:sym typeface="Symbol" pitchFamily="18" charset="2"/>
              </a:rPr>
              <a:t>b=(++a, a*=2, a+=3);</a:t>
            </a:r>
          </a:p>
          <a:p>
            <a:pPr marL="514350" indent="-514350">
              <a:lnSpc>
                <a:spcPts val="3800"/>
              </a:lnSpc>
            </a:pPr>
            <a:r>
              <a:rPr lang="en-US" altLang="zh-CN" sz="2800" b="1" dirty="0">
                <a:solidFill>
                  <a:srgbClr val="006600"/>
                </a:solidFill>
                <a:ea typeface="黑体" pitchFamily="49" charset="-122"/>
                <a:sym typeface="Symbol" pitchFamily="18" charset="2"/>
              </a:rPr>
              <a:t>            </a:t>
            </a:r>
            <a:r>
              <a:rPr lang="zh-CN" altLang="en-US" sz="2800" b="1" dirty="0">
                <a:solidFill>
                  <a:srgbClr val="006600"/>
                </a:solidFill>
                <a:ea typeface="黑体" pitchFamily="49" charset="-122"/>
                <a:sym typeface="Symbol" pitchFamily="18" charset="2"/>
              </a:rPr>
              <a:t>则  </a:t>
            </a:r>
            <a:r>
              <a:rPr lang="en-US" altLang="zh-CN" sz="2800" b="1" dirty="0">
                <a:solidFill>
                  <a:srgbClr val="006600"/>
                </a:solidFill>
                <a:ea typeface="黑体" pitchFamily="49" charset="-122"/>
                <a:sym typeface="Symbol" pitchFamily="18" charset="2"/>
              </a:rPr>
              <a:t>a=13, b=13</a:t>
            </a:r>
          </a:p>
          <a:p>
            <a:pPr marL="514350" indent="-514350">
              <a:lnSpc>
                <a:spcPts val="3800"/>
              </a:lnSpc>
            </a:pPr>
            <a:endParaRPr lang="en-US" altLang="zh-CN" sz="2800" b="1" dirty="0">
              <a:solidFill>
                <a:srgbClr val="006600"/>
              </a:solidFill>
              <a:ea typeface="黑体" pitchFamily="49" charset="-122"/>
              <a:sym typeface="Symbol" pitchFamily="18" charset="2"/>
            </a:endParaRPr>
          </a:p>
        </p:txBody>
      </p:sp>
      <p:sp>
        <p:nvSpPr>
          <p:cNvPr id="6" name="Rectangle 2">
            <a:extLst>
              <a:ext uri="{FF2B5EF4-FFF2-40B4-BE49-F238E27FC236}">
                <a16:creationId xmlns:a16="http://schemas.microsoft.com/office/drawing/2014/main" id="{1695D386-AA91-4FC3-9813-C04C20AFD283}"/>
              </a:ext>
            </a:extLst>
          </p:cNvPr>
          <p:cNvSpPr txBox="1">
            <a:spLocks noChangeArrowheads="1"/>
          </p:cNvSpPr>
          <p:nvPr/>
        </p:nvSpPr>
        <p:spPr>
          <a:xfrm>
            <a:off x="200472" y="114300"/>
            <a:ext cx="8420100" cy="72241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其它运算符</a:t>
            </a:r>
            <a:r>
              <a:rPr lang="en-US" altLang="zh-CN" sz="4000" dirty="0">
                <a:effectLst/>
                <a:sym typeface="Symbol" pitchFamily="18" charset="2"/>
              </a:rPr>
              <a:t>(</a:t>
            </a:r>
            <a:r>
              <a:rPr lang="zh-CN" altLang="en-US" sz="4000" dirty="0">
                <a:effectLst/>
                <a:sym typeface="Symbol" pitchFamily="18" charset="2"/>
              </a:rPr>
              <a:t>不含指针有关运算</a:t>
            </a:r>
            <a:r>
              <a:rPr lang="en-US" altLang="zh-CN" sz="4000" dirty="0">
                <a:effectLst/>
                <a:sym typeface="Symbol" pitchFamily="18" charset="2"/>
              </a:rPr>
              <a:t>)</a:t>
            </a:r>
            <a:endParaRPr lang="zh-CN" altLang="en-US" sz="4000" dirty="0">
              <a:effectLst/>
            </a:endParaRPr>
          </a:p>
        </p:txBody>
      </p:sp>
    </p:spTree>
    <p:extLst>
      <p:ext uri="{BB962C8B-B14F-4D97-AF65-F5344CB8AC3E}">
        <p14:creationId xmlns:p14="http://schemas.microsoft.com/office/powerpoint/2010/main" val="5371483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E5E7214-40F8-4556-882A-7E8ADD0522F8}"/>
              </a:ext>
            </a:extLst>
          </p:cNvPr>
          <p:cNvSpPr>
            <a:spLocks noGrp="1"/>
          </p:cNvSpPr>
          <p:nvPr>
            <p:ph type="ftr" sz="quarter" idx="10"/>
          </p:nvPr>
        </p:nvSpPr>
        <p:spPr/>
        <p:txBody>
          <a:bodyPr/>
          <a:lstStyle/>
          <a:p>
            <a:fld id="{8DFA1025-540D-48B0-ADC9-2DDE049E3481}" type="slidenum">
              <a:rPr lang="en-US" altLang="ko-KR"/>
              <a:pPr/>
              <a:t>93</a:t>
            </a:fld>
            <a:endParaRPr lang="en-US" altLang="ko-KR"/>
          </a:p>
        </p:txBody>
      </p:sp>
      <p:sp>
        <p:nvSpPr>
          <p:cNvPr id="691204" name="Rectangle 4">
            <a:extLst>
              <a:ext uri="{FF2B5EF4-FFF2-40B4-BE49-F238E27FC236}">
                <a16:creationId xmlns:a16="http://schemas.microsoft.com/office/drawing/2014/main" id="{765B3ED9-B26D-401B-993A-21C2CD60786D}"/>
              </a:ext>
            </a:extLst>
          </p:cNvPr>
          <p:cNvSpPr>
            <a:spLocks noChangeArrowheads="1"/>
          </p:cNvSpPr>
          <p:nvPr/>
        </p:nvSpPr>
        <p:spPr bwMode="auto">
          <a:xfrm>
            <a:off x="344488" y="950158"/>
            <a:ext cx="8568952" cy="34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88900">
              <a:lnSpc>
                <a:spcPts val="3800"/>
              </a:lnSpc>
            </a:pPr>
            <a:r>
              <a:rPr lang="en-US" altLang="zh-CN" sz="2800" dirty="0">
                <a:latin typeface="+mn-lt"/>
                <a:ea typeface="黑体" panose="02010609060101010101" pitchFamily="49" charset="-122"/>
              </a:rPr>
              <a:t>【</a:t>
            </a:r>
            <a:r>
              <a:rPr lang="zh-CN" altLang="en-US" sz="2800" dirty="0">
                <a:latin typeface="+mn-lt"/>
                <a:ea typeface="黑体" panose="02010609060101010101" pitchFamily="49" charset="-122"/>
              </a:rPr>
              <a:t>例</a:t>
            </a:r>
            <a:r>
              <a:rPr lang="en-US" altLang="zh-CN" sz="2800" dirty="0">
                <a:latin typeface="+mn-lt"/>
                <a:ea typeface="黑体" panose="02010609060101010101" pitchFamily="49" charset="-122"/>
              </a:rPr>
              <a:t>3. 37】</a:t>
            </a:r>
            <a:r>
              <a:rPr lang="zh-CN" altLang="en-US" sz="2800" dirty="0">
                <a:latin typeface="+mn-lt"/>
                <a:ea typeface="黑体" panose="02010609060101010101" pitchFamily="49" charset="-122"/>
              </a:rPr>
              <a:t>逗号表达式的使用。</a:t>
            </a:r>
          </a:p>
          <a:p>
            <a:pPr>
              <a:lnSpc>
                <a:spcPts val="3800"/>
              </a:lnSpc>
            </a:pPr>
            <a:r>
              <a:rPr lang="en-US" altLang="zh-CN" sz="2800" dirty="0">
                <a:latin typeface="+mn-lt"/>
                <a:ea typeface="黑体" panose="02010609060101010101" pitchFamily="49" charset="-122"/>
              </a:rPr>
              <a:t>#include&lt;</a:t>
            </a:r>
            <a:r>
              <a:rPr lang="en-US" altLang="zh-CN" sz="2800" dirty="0" err="1">
                <a:latin typeface="+mn-lt"/>
                <a:ea typeface="黑体" panose="02010609060101010101" pitchFamily="49" charset="-122"/>
              </a:rPr>
              <a:t>stdio.h</a:t>
            </a:r>
            <a:r>
              <a:rPr lang="en-US" altLang="zh-CN" sz="2800" dirty="0">
                <a:latin typeface="+mn-lt"/>
                <a:ea typeface="黑体" panose="02010609060101010101" pitchFamily="49" charset="-122"/>
              </a:rPr>
              <a:t>&gt;</a:t>
            </a:r>
          </a:p>
          <a:p>
            <a:pPr>
              <a:lnSpc>
                <a:spcPts val="3800"/>
              </a:lnSpc>
            </a:pPr>
            <a:r>
              <a:rPr lang="en-US" altLang="zh-CN" sz="2800" dirty="0">
                <a:latin typeface="+mn-lt"/>
                <a:ea typeface="黑体" panose="02010609060101010101" pitchFamily="49" charset="-122"/>
              </a:rPr>
              <a:t>void main()</a:t>
            </a:r>
          </a:p>
          <a:p>
            <a:pPr>
              <a:lnSpc>
                <a:spcPts val="3800"/>
              </a:lnSpc>
            </a:pPr>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int</a:t>
            </a:r>
            <a:r>
              <a:rPr lang="en-US" altLang="zh-CN" sz="2800" dirty="0">
                <a:latin typeface="+mn-lt"/>
                <a:ea typeface="黑体" panose="02010609060101010101" pitchFamily="49" charset="-122"/>
              </a:rPr>
              <a:t> a=5,b=7,c=9,y;</a:t>
            </a:r>
          </a:p>
          <a:p>
            <a:pPr>
              <a:lnSpc>
                <a:spcPts val="3800"/>
              </a:lnSpc>
            </a:pPr>
            <a:r>
              <a:rPr lang="en-US" altLang="zh-CN" sz="2800" dirty="0">
                <a:latin typeface="+mn-lt"/>
                <a:ea typeface="黑体" panose="02010609060101010101" pitchFamily="49" charset="-122"/>
              </a:rPr>
              <a:t>	y=(a-b),(</a:t>
            </a:r>
            <a:r>
              <a:rPr lang="en-US" altLang="zh-CN" sz="2800" dirty="0" err="1">
                <a:latin typeface="+mn-lt"/>
                <a:ea typeface="黑体" panose="02010609060101010101" pitchFamily="49" charset="-122"/>
              </a:rPr>
              <a:t>b+c</a:t>
            </a:r>
            <a:r>
              <a:rPr lang="en-US" altLang="zh-CN" sz="2800" dirty="0">
                <a:latin typeface="+mn-lt"/>
                <a:ea typeface="黑体" panose="02010609060101010101" pitchFamily="49" charset="-122"/>
              </a:rPr>
              <a:t>);   //</a:t>
            </a:r>
            <a:r>
              <a:rPr lang="zh-CN" altLang="en-US" sz="2800" dirty="0">
                <a:latin typeface="+mn-lt"/>
                <a:ea typeface="黑体" panose="02010609060101010101" pitchFamily="49" charset="-122"/>
              </a:rPr>
              <a:t>相当于</a:t>
            </a:r>
            <a:r>
              <a:rPr lang="en-US" altLang="zh-CN" sz="2800" dirty="0">
                <a:latin typeface="+mn-lt"/>
                <a:ea typeface="黑体" panose="02010609060101010101" pitchFamily="49" charset="-122"/>
              </a:rPr>
              <a:t>(y=(a-b)),(</a:t>
            </a:r>
            <a:r>
              <a:rPr lang="en-US" altLang="zh-CN" sz="2800" dirty="0" err="1">
                <a:latin typeface="+mn-lt"/>
                <a:ea typeface="黑体" panose="02010609060101010101" pitchFamily="49" charset="-122"/>
              </a:rPr>
              <a:t>b+c</a:t>
            </a:r>
            <a:r>
              <a:rPr lang="en-US" altLang="zh-CN" sz="2800" dirty="0">
                <a:latin typeface="+mn-lt"/>
                <a:ea typeface="黑体" panose="02010609060101010101" pitchFamily="49" charset="-122"/>
              </a:rPr>
              <a:t>);</a:t>
            </a:r>
          </a:p>
          <a:p>
            <a:pPr>
              <a:lnSpc>
                <a:spcPts val="3800"/>
              </a:lnSpc>
            </a:pPr>
            <a:r>
              <a:rPr lang="en-US" altLang="zh-CN" sz="2800" dirty="0">
                <a:latin typeface="+mn-lt"/>
                <a:ea typeface="黑体" panose="02010609060101010101" pitchFamily="49" charset="-122"/>
              </a:rPr>
              <a:t>	</a:t>
            </a:r>
            <a:r>
              <a:rPr lang="es-ES" altLang="zh-CN" sz="2800" dirty="0">
                <a:latin typeface="+mn-lt"/>
                <a:ea typeface="黑体" panose="02010609060101010101" pitchFamily="49" charset="-122"/>
              </a:rPr>
              <a:t>printf("y=%d \n",y);</a:t>
            </a:r>
          </a:p>
          <a:p>
            <a:pPr>
              <a:lnSpc>
                <a:spcPts val="3800"/>
              </a:lnSpc>
            </a:pPr>
            <a:r>
              <a:rPr lang="es-ES" altLang="zh-CN" sz="2800" dirty="0">
                <a:latin typeface="+mn-lt"/>
                <a:ea typeface="黑体" panose="02010609060101010101" pitchFamily="49" charset="-122"/>
              </a:rPr>
              <a:t>} </a:t>
            </a:r>
          </a:p>
        </p:txBody>
      </p:sp>
      <p:pic>
        <p:nvPicPr>
          <p:cNvPr id="691205" name="Picture 5">
            <a:extLst>
              <a:ext uri="{FF2B5EF4-FFF2-40B4-BE49-F238E27FC236}">
                <a16:creationId xmlns:a16="http://schemas.microsoft.com/office/drawing/2014/main" id="{6E4AB294-3BB3-43FD-9097-47382C2FF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6" y="4797152"/>
            <a:ext cx="60928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83C2C3E7-7766-4822-AF36-005BAA9F7EB0}"/>
              </a:ext>
            </a:extLst>
          </p:cNvPr>
          <p:cNvSpPr txBox="1">
            <a:spLocks noChangeArrowheads="1"/>
          </p:cNvSpPr>
          <p:nvPr/>
        </p:nvSpPr>
        <p:spPr>
          <a:xfrm>
            <a:off x="200472" y="114300"/>
            <a:ext cx="8420100" cy="72241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其它运算符</a:t>
            </a:r>
            <a:r>
              <a:rPr lang="en-US" altLang="zh-CN" sz="4000" dirty="0">
                <a:effectLst/>
                <a:sym typeface="Symbol" pitchFamily="18" charset="2"/>
              </a:rPr>
              <a:t>(</a:t>
            </a:r>
            <a:r>
              <a:rPr lang="zh-CN" altLang="en-US" sz="4000" dirty="0">
                <a:effectLst/>
                <a:sym typeface="Symbol" pitchFamily="18" charset="2"/>
              </a:rPr>
              <a:t>不含指针有关运算</a:t>
            </a:r>
            <a:r>
              <a:rPr lang="en-US" altLang="zh-CN" sz="4000" dirty="0">
                <a:effectLst/>
                <a:sym typeface="Symbol" pitchFamily="18" charset="2"/>
              </a:rPr>
              <a:t>)</a:t>
            </a:r>
            <a:endParaRPr lang="zh-CN" altLang="en-US" sz="4000" dirty="0">
              <a:effectLst/>
            </a:endParaRPr>
          </a:p>
        </p:txBody>
      </p:sp>
    </p:spTree>
    <p:extLst>
      <p:ext uri="{BB962C8B-B14F-4D97-AF65-F5344CB8AC3E}">
        <p14:creationId xmlns:p14="http://schemas.microsoft.com/office/powerpoint/2010/main" val="37065420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8768E12F-CBBA-4CE2-8537-545FE5145BFB}"/>
              </a:ext>
            </a:extLst>
          </p:cNvPr>
          <p:cNvSpPr>
            <a:spLocks noGrp="1"/>
          </p:cNvSpPr>
          <p:nvPr>
            <p:ph type="ftr" sz="quarter" idx="10"/>
          </p:nvPr>
        </p:nvSpPr>
        <p:spPr/>
        <p:txBody>
          <a:bodyPr/>
          <a:lstStyle/>
          <a:p>
            <a:fld id="{43CC6AFD-E99C-4AB4-A7E6-9BB28109649C}" type="slidenum">
              <a:rPr lang="en-US" altLang="ko-KR"/>
              <a:pPr/>
              <a:t>94</a:t>
            </a:fld>
            <a:endParaRPr lang="en-US" altLang="ko-KR"/>
          </a:p>
        </p:txBody>
      </p:sp>
      <p:sp>
        <p:nvSpPr>
          <p:cNvPr id="698372" name="Rectangle 4">
            <a:extLst>
              <a:ext uri="{FF2B5EF4-FFF2-40B4-BE49-F238E27FC236}">
                <a16:creationId xmlns:a16="http://schemas.microsoft.com/office/drawing/2014/main" id="{2563EC63-26D3-4728-B6E1-A8831CFA1466}"/>
              </a:ext>
            </a:extLst>
          </p:cNvPr>
          <p:cNvSpPr>
            <a:spLocks noChangeArrowheads="1"/>
          </p:cNvSpPr>
          <p:nvPr/>
        </p:nvSpPr>
        <p:spPr bwMode="auto">
          <a:xfrm>
            <a:off x="344488" y="1035141"/>
            <a:ext cx="9000999"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例</a:t>
            </a:r>
            <a:r>
              <a:rPr lang="en-US" altLang="zh-CN" sz="2600" dirty="0">
                <a:latin typeface="+mn-lt"/>
                <a:ea typeface="黑体" panose="02010609060101010101" pitchFamily="49" charset="-122"/>
              </a:rPr>
              <a:t>3. 38】</a:t>
            </a:r>
            <a:r>
              <a:rPr lang="zh-CN" altLang="en-US" sz="2600" dirty="0">
                <a:latin typeface="+mn-lt"/>
                <a:ea typeface="黑体" panose="02010609060101010101" pitchFamily="49" charset="-122"/>
              </a:rPr>
              <a:t>逗号表达式的应用。</a:t>
            </a:r>
          </a:p>
          <a:p>
            <a:r>
              <a:rPr lang="en-US" altLang="zh-CN" sz="2600" dirty="0">
                <a:latin typeface="+mn-lt"/>
                <a:ea typeface="黑体" panose="02010609060101010101" pitchFamily="49" charset="-122"/>
              </a:rPr>
              <a:t>#include&lt;</a:t>
            </a:r>
            <a:r>
              <a:rPr lang="en-US" altLang="zh-CN" sz="2600" dirty="0" err="1">
                <a:latin typeface="+mn-lt"/>
                <a:ea typeface="黑体" panose="02010609060101010101" pitchFamily="49" charset="-122"/>
              </a:rPr>
              <a:t>stdio.h</a:t>
            </a:r>
            <a:r>
              <a:rPr lang="en-US" altLang="zh-CN" sz="2600" dirty="0">
                <a:latin typeface="+mn-lt"/>
                <a:ea typeface="黑体" panose="02010609060101010101" pitchFamily="49" charset="-122"/>
              </a:rPr>
              <a:t>&gt;</a:t>
            </a:r>
          </a:p>
          <a:p>
            <a:r>
              <a:rPr lang="en-US" altLang="zh-CN" sz="2600" dirty="0">
                <a:latin typeface="+mn-lt"/>
                <a:ea typeface="黑体" panose="02010609060101010101" pitchFamily="49" charset="-122"/>
              </a:rPr>
              <a:t>void main()</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int</a:t>
            </a:r>
            <a:r>
              <a:rPr lang="en-US" altLang="zh-CN" sz="2600" dirty="0">
                <a:latin typeface="+mn-lt"/>
                <a:ea typeface="黑体" panose="02010609060101010101" pitchFamily="49" charset="-122"/>
              </a:rPr>
              <a:t> a=2,b=4,c=6,x,y;</a:t>
            </a:r>
          </a:p>
          <a:p>
            <a:r>
              <a:rPr lang="en-US" altLang="zh-CN" sz="2600" dirty="0">
                <a:latin typeface="+mn-lt"/>
                <a:ea typeface="黑体" panose="02010609060101010101" pitchFamily="49" charset="-122"/>
              </a:rPr>
              <a:t>	x=(</a:t>
            </a:r>
            <a:r>
              <a:rPr lang="en-US" altLang="zh-CN" sz="2600" dirty="0" err="1">
                <a:latin typeface="+mn-lt"/>
                <a:ea typeface="黑体" panose="02010609060101010101" pitchFamily="49" charset="-122"/>
              </a:rPr>
              <a:t>a-b,b+c</a:t>
            </a:r>
            <a:r>
              <a:rPr lang="en-US" altLang="zh-CN" sz="2600" dirty="0">
                <a:latin typeface="+mn-lt"/>
                <a:ea typeface="黑体" panose="02010609060101010101" pitchFamily="49" charset="-122"/>
              </a:rPr>
              <a:t>);  //x</a:t>
            </a:r>
            <a:r>
              <a:rPr lang="zh-CN" altLang="en-US" sz="2600" dirty="0">
                <a:latin typeface="+mn-lt"/>
                <a:ea typeface="黑体" panose="02010609060101010101" pitchFamily="49" charset="-122"/>
              </a:rPr>
              <a:t>的取值为</a:t>
            </a:r>
            <a:r>
              <a:rPr lang="en-US" altLang="zh-CN" sz="2600" dirty="0" err="1">
                <a:latin typeface="+mn-lt"/>
                <a:ea typeface="黑体" panose="02010609060101010101" pitchFamily="49" charset="-122"/>
              </a:rPr>
              <a:t>b+c</a:t>
            </a:r>
            <a:r>
              <a:rPr lang="en-US" altLang="zh-CN" sz="2600" dirty="0">
                <a:latin typeface="+mn-lt"/>
                <a:ea typeface="黑体" panose="02010609060101010101" pitchFamily="49" charset="-122"/>
              </a:rPr>
              <a:t>;</a:t>
            </a:r>
          </a:p>
          <a:p>
            <a:r>
              <a:rPr lang="en-US" altLang="zh-CN" sz="2600" dirty="0">
                <a:latin typeface="+mn-lt"/>
                <a:ea typeface="黑体" panose="02010609060101010101" pitchFamily="49" charset="-122"/>
              </a:rPr>
              <a:t>	y=</a:t>
            </a:r>
            <a:r>
              <a:rPr lang="en-US" altLang="zh-CN" sz="2600" dirty="0" err="1">
                <a:latin typeface="+mn-lt"/>
                <a:ea typeface="黑体" panose="02010609060101010101" pitchFamily="49" charset="-122"/>
              </a:rPr>
              <a:t>a-b,b+c</a:t>
            </a:r>
            <a:r>
              <a:rPr lang="en-US" altLang="zh-CN" sz="2600" dirty="0">
                <a:latin typeface="+mn-lt"/>
                <a:ea typeface="黑体" panose="02010609060101010101" pitchFamily="49" charset="-122"/>
              </a:rPr>
              <a:t>;    //</a:t>
            </a:r>
            <a:r>
              <a:rPr lang="zh-CN" altLang="en-US" sz="2600" dirty="0">
                <a:latin typeface="+mn-lt"/>
                <a:ea typeface="黑体" panose="02010609060101010101" pitchFamily="49" charset="-122"/>
              </a:rPr>
              <a:t>相当于 “ </a:t>
            </a:r>
            <a:r>
              <a:rPr lang="en-US" altLang="zh-CN" sz="2600" dirty="0">
                <a:latin typeface="+mn-lt"/>
                <a:ea typeface="黑体" panose="02010609060101010101" pitchFamily="49" charset="-122"/>
              </a:rPr>
              <a:t>(y=a-b),</a:t>
            </a:r>
            <a:r>
              <a:rPr lang="en-US" altLang="zh-CN" sz="2600" dirty="0" err="1">
                <a:latin typeface="+mn-lt"/>
                <a:ea typeface="黑体" panose="02010609060101010101" pitchFamily="49" charset="-122"/>
              </a:rPr>
              <a:t>b+c</a:t>
            </a:r>
            <a:r>
              <a:rPr lang="en-US" altLang="zh-CN" sz="2600" dirty="0">
                <a:latin typeface="+mn-lt"/>
                <a:ea typeface="黑体" panose="02010609060101010101" pitchFamily="49" charset="-122"/>
              </a:rPr>
              <a:t>”</a:t>
            </a:r>
            <a:r>
              <a:rPr lang="zh-CN" altLang="en-US" sz="2600" dirty="0">
                <a:latin typeface="+mn-lt"/>
                <a:ea typeface="黑体" panose="02010609060101010101" pitchFamily="49" charset="-122"/>
              </a:rPr>
              <a:t>，</a:t>
            </a:r>
            <a:r>
              <a:rPr lang="en-US" altLang="zh-CN" sz="2600" dirty="0">
                <a:latin typeface="+mn-lt"/>
                <a:ea typeface="黑体" panose="02010609060101010101" pitchFamily="49" charset="-122"/>
              </a:rPr>
              <a:t>y</a:t>
            </a:r>
            <a:r>
              <a:rPr lang="zh-CN" altLang="en-US" sz="2600" dirty="0">
                <a:latin typeface="+mn-lt"/>
                <a:ea typeface="黑体" panose="02010609060101010101" pitchFamily="49" charset="-122"/>
              </a:rPr>
              <a:t>的取值为</a:t>
            </a:r>
            <a:r>
              <a:rPr lang="en-US" altLang="zh-CN" sz="2600" dirty="0">
                <a:latin typeface="+mn-lt"/>
                <a:ea typeface="黑体" panose="02010609060101010101" pitchFamily="49" charset="-122"/>
              </a:rPr>
              <a:t>a-b</a:t>
            </a:r>
          </a:p>
          <a:p>
            <a:r>
              <a:rPr lang="en-US" altLang="zh-CN" sz="2600" dirty="0">
                <a:latin typeface="+mn-lt"/>
                <a:ea typeface="黑体" panose="02010609060101010101" pitchFamily="49" charset="-122"/>
              </a:rPr>
              <a:t>	</a:t>
            </a:r>
            <a:r>
              <a:rPr lang="en-US" altLang="zh-CN" sz="2600" dirty="0" err="1">
                <a:latin typeface="+mn-lt"/>
                <a:ea typeface="黑体" panose="02010609060101010101" pitchFamily="49" charset="-122"/>
              </a:rPr>
              <a:t>printf</a:t>
            </a:r>
            <a:r>
              <a:rPr lang="en-US" altLang="zh-CN" sz="2600" dirty="0">
                <a:latin typeface="+mn-lt"/>
                <a:ea typeface="黑体" panose="02010609060101010101" pitchFamily="49" charset="-122"/>
              </a:rPr>
              <a:t>("x=%d</a:t>
            </a:r>
            <a:r>
              <a:rPr lang="zh-CN" altLang="en-US" sz="2600" dirty="0">
                <a:latin typeface="+mn-lt"/>
                <a:ea typeface="黑体" panose="02010609060101010101" pitchFamily="49" charset="-122"/>
              </a:rPr>
              <a:t>，</a:t>
            </a:r>
            <a:r>
              <a:rPr lang="en-US" altLang="zh-CN" sz="2600" dirty="0">
                <a:latin typeface="+mn-lt"/>
                <a:ea typeface="黑体" panose="02010609060101010101" pitchFamily="49" charset="-122"/>
              </a:rPr>
              <a:t>y=%d \n", x, y);</a:t>
            </a:r>
          </a:p>
          <a:p>
            <a:r>
              <a:rPr lang="en-US" altLang="zh-CN" sz="2600" dirty="0">
                <a:latin typeface="+mn-lt"/>
                <a:ea typeface="黑体" panose="02010609060101010101" pitchFamily="49" charset="-122"/>
              </a:rPr>
              <a:t>	x=(</a:t>
            </a:r>
            <a:r>
              <a:rPr lang="en-US" altLang="zh-CN" sz="2600" dirty="0" err="1">
                <a:latin typeface="+mn-lt"/>
                <a:ea typeface="黑体" panose="02010609060101010101" pitchFamily="49" charset="-122"/>
              </a:rPr>
              <a:t>a+b,a+c,b+c,a-b,a-c,b-c</a:t>
            </a:r>
            <a:r>
              <a:rPr lang="en-US" altLang="zh-CN" sz="2600" dirty="0">
                <a:latin typeface="+mn-lt"/>
                <a:ea typeface="黑体" panose="02010609060101010101" pitchFamily="49" charset="-122"/>
              </a:rPr>
              <a:t>);  //x</a:t>
            </a:r>
            <a:r>
              <a:rPr lang="zh-CN" altLang="en-US" sz="2600" dirty="0">
                <a:latin typeface="+mn-lt"/>
                <a:ea typeface="黑体" panose="02010609060101010101" pitchFamily="49" charset="-122"/>
              </a:rPr>
              <a:t>取值为</a:t>
            </a:r>
            <a:r>
              <a:rPr lang="en-US" altLang="zh-CN" sz="2600" dirty="0">
                <a:latin typeface="+mn-lt"/>
                <a:ea typeface="黑体" panose="02010609060101010101" pitchFamily="49" charset="-122"/>
              </a:rPr>
              <a:t>b-c</a:t>
            </a:r>
          </a:p>
          <a:p>
            <a:r>
              <a:rPr lang="en-US" altLang="zh-CN" sz="2600" dirty="0">
                <a:latin typeface="+mn-lt"/>
                <a:ea typeface="黑体" panose="02010609060101010101" pitchFamily="49" charset="-122"/>
              </a:rPr>
              <a:t>	y=</a:t>
            </a:r>
            <a:r>
              <a:rPr lang="en-US" altLang="zh-CN" sz="2600" dirty="0" err="1">
                <a:latin typeface="+mn-lt"/>
                <a:ea typeface="黑体" panose="02010609060101010101" pitchFamily="49" charset="-122"/>
              </a:rPr>
              <a:t>a+b,a+c,b+c,a-b,a-c,b-c</a:t>
            </a:r>
            <a:r>
              <a:rPr lang="en-US" altLang="zh-CN" sz="2600" dirty="0">
                <a:latin typeface="+mn-lt"/>
                <a:ea typeface="黑体" panose="02010609060101010101" pitchFamily="49" charset="-122"/>
              </a:rPr>
              <a:t>;    //y</a:t>
            </a:r>
            <a:r>
              <a:rPr lang="zh-CN" altLang="en-US" sz="2600" dirty="0">
                <a:latin typeface="+mn-lt"/>
                <a:ea typeface="黑体" panose="02010609060101010101" pitchFamily="49" charset="-122"/>
              </a:rPr>
              <a:t>的取值为</a:t>
            </a:r>
            <a:r>
              <a:rPr lang="en-US" altLang="zh-CN" sz="2600" dirty="0" err="1">
                <a:latin typeface="+mn-lt"/>
                <a:ea typeface="黑体" panose="02010609060101010101" pitchFamily="49" charset="-122"/>
              </a:rPr>
              <a:t>a+b</a:t>
            </a:r>
            <a:endParaRPr lang="en-US" altLang="zh-CN" sz="2600" dirty="0">
              <a:latin typeface="+mn-lt"/>
              <a:ea typeface="黑体" panose="02010609060101010101" pitchFamily="49" charset="-122"/>
            </a:endParaRPr>
          </a:p>
          <a:p>
            <a:r>
              <a:rPr lang="en-US" altLang="zh-CN" sz="2600" dirty="0">
                <a:latin typeface="+mn-lt"/>
                <a:ea typeface="黑体" panose="02010609060101010101" pitchFamily="49" charset="-122"/>
              </a:rPr>
              <a:t>	</a:t>
            </a:r>
            <a:r>
              <a:rPr lang="es-ES" altLang="zh-CN" sz="2600" dirty="0">
                <a:latin typeface="+mn-lt"/>
                <a:ea typeface="黑体" panose="02010609060101010101" pitchFamily="49" charset="-122"/>
              </a:rPr>
              <a:t>printf("x=%d</a:t>
            </a:r>
            <a:r>
              <a:rPr lang="zh-CN" altLang="es-ES" sz="2600" dirty="0">
                <a:latin typeface="+mn-lt"/>
                <a:ea typeface="黑体" panose="02010609060101010101" pitchFamily="49" charset="-122"/>
              </a:rPr>
              <a:t>，</a:t>
            </a:r>
            <a:r>
              <a:rPr lang="es-ES" altLang="zh-CN" sz="2600" dirty="0">
                <a:latin typeface="+mn-lt"/>
                <a:ea typeface="黑体" panose="02010609060101010101" pitchFamily="49" charset="-122"/>
              </a:rPr>
              <a:t>y=%d \n", x, y);</a:t>
            </a:r>
            <a:endParaRPr lang="en-US" altLang="zh-CN" sz="2600" dirty="0">
              <a:latin typeface="+mn-lt"/>
              <a:ea typeface="黑体" panose="02010609060101010101" pitchFamily="49" charset="-122"/>
            </a:endParaRPr>
          </a:p>
          <a:p>
            <a:r>
              <a:rPr lang="en-US" altLang="zh-CN" sz="2600" dirty="0">
                <a:latin typeface="+mn-lt"/>
                <a:ea typeface="黑体" panose="02010609060101010101" pitchFamily="49" charset="-122"/>
              </a:rPr>
              <a:t>} </a:t>
            </a:r>
          </a:p>
        </p:txBody>
      </p:sp>
      <p:pic>
        <p:nvPicPr>
          <p:cNvPr id="698373" name="Picture 5">
            <a:extLst>
              <a:ext uri="{FF2B5EF4-FFF2-40B4-BE49-F238E27FC236}">
                <a16:creationId xmlns:a16="http://schemas.microsoft.com/office/drawing/2014/main" id="{9E7975C9-F573-4276-BF97-E7E0C142D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728" y="5445225"/>
            <a:ext cx="4311815" cy="84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B74B330B-01D7-47C3-BE39-D8721F3F4B33}"/>
              </a:ext>
            </a:extLst>
          </p:cNvPr>
          <p:cNvSpPr txBox="1">
            <a:spLocks noChangeArrowheads="1"/>
          </p:cNvSpPr>
          <p:nvPr/>
        </p:nvSpPr>
        <p:spPr>
          <a:xfrm>
            <a:off x="200472" y="114300"/>
            <a:ext cx="8420100" cy="72241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4000" dirty="0">
                <a:effectLst/>
                <a:sym typeface="Symbol" pitchFamily="18" charset="2"/>
              </a:rPr>
              <a:t>其它运算符</a:t>
            </a:r>
            <a:r>
              <a:rPr lang="en-US" altLang="zh-CN" sz="4000" dirty="0">
                <a:effectLst/>
                <a:sym typeface="Symbol" pitchFamily="18" charset="2"/>
              </a:rPr>
              <a:t>(</a:t>
            </a:r>
            <a:r>
              <a:rPr lang="zh-CN" altLang="en-US" sz="4000" dirty="0">
                <a:effectLst/>
                <a:sym typeface="Symbol" pitchFamily="18" charset="2"/>
              </a:rPr>
              <a:t>不含指针有关运算</a:t>
            </a:r>
            <a:r>
              <a:rPr lang="en-US" altLang="zh-CN" sz="4000" dirty="0">
                <a:effectLst/>
                <a:sym typeface="Symbol" pitchFamily="18" charset="2"/>
              </a:rPr>
              <a:t>)</a:t>
            </a:r>
            <a:endParaRPr lang="zh-CN" altLang="en-US" sz="4000" dirty="0">
              <a:effectLst/>
            </a:endParaRPr>
          </a:p>
        </p:txBody>
      </p:sp>
    </p:spTree>
    <p:extLst>
      <p:ext uri="{BB962C8B-B14F-4D97-AF65-F5344CB8AC3E}">
        <p14:creationId xmlns:p14="http://schemas.microsoft.com/office/powerpoint/2010/main" val="37615579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81000" y="1"/>
          <a:ext cx="9144000" cy="6423025"/>
        </p:xfrm>
        <a:graphic>
          <a:graphicData uri="http://schemas.openxmlformats.org/drawingml/2006/table">
            <a:tbl>
              <a:tblPr/>
              <a:tblGrid>
                <a:gridCol w="1357313">
                  <a:extLst>
                    <a:ext uri="{9D8B030D-6E8A-4147-A177-3AD203B41FA5}">
                      <a16:colId xmlns:a16="http://schemas.microsoft.com/office/drawing/2014/main" val="20000"/>
                    </a:ext>
                  </a:extLst>
                </a:gridCol>
                <a:gridCol w="7786687">
                  <a:extLst>
                    <a:ext uri="{9D8B030D-6E8A-4147-A177-3AD203B41FA5}">
                      <a16:colId xmlns:a16="http://schemas.microsoft.com/office/drawing/2014/main" val="20001"/>
                    </a:ext>
                  </a:extLst>
                </a:gridCol>
              </a:tblGrid>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imes New Roman" pitchFamily="18" charset="0"/>
                          <a:ea typeface="宋体" pitchFamily="2" charset="-122"/>
                        </a:rPr>
                        <a:t>优先级</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imes New Roman" pitchFamily="18" charset="0"/>
                          <a:ea typeface="宋体" pitchFamily="2" charset="-122"/>
                        </a:rPr>
                        <a:t>运    算     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 ]     ( )    .    </a:t>
                      </a:r>
                      <a:r>
                        <a:rPr kumimoji="0" lang="en-US" altLang="zh-CN"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a:t>
                      </a:r>
                      <a:r>
                        <a:rPr kumimoji="0" lang="en-US" altLang="zh-CN" sz="1800" b="1" i="0" u="none" strike="noStrike" cap="none" normalizeH="0" baseline="0">
                          <a:ln>
                            <a:noFill/>
                          </a:ln>
                          <a:solidFill>
                            <a:srgbClr val="000000"/>
                          </a:solidFill>
                          <a:effectLst/>
                          <a:latin typeface="Times New Roman" pitchFamily="18" charset="0"/>
                          <a:ea typeface="宋体" pitchFamily="2" charset="-122"/>
                        </a:rPr>
                        <a:t>&gt;</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extLst>
                  <a:ext uri="{0D108BD9-81ED-4DB2-BD59-A6C34878D82A}">
                    <a16:rowId xmlns:a16="http://schemas.microsoft.com/office/drawing/2014/main" val="10001"/>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     !     sizeof      &amp;(</a:t>
                      </a:r>
                      <a:r>
                        <a:rPr kumimoji="0" lang="zh-CN" altLang="en-US" sz="1800" b="1" i="0" u="none" strike="noStrike" cap="none" normalizeH="0" baseline="0">
                          <a:ln>
                            <a:noFill/>
                          </a:ln>
                          <a:solidFill>
                            <a:srgbClr val="000000"/>
                          </a:solidFill>
                          <a:effectLst/>
                          <a:latin typeface="Times New Roman" pitchFamily="18" charset="0"/>
                          <a:ea typeface="宋体" pitchFamily="2" charset="-122"/>
                        </a:rPr>
                        <a:t>取地址</a:t>
                      </a:r>
                      <a:r>
                        <a:rPr kumimoji="0" lang="en-US" altLang="zh-CN" sz="1800" b="1" i="0" u="none" strike="noStrike" cap="none" normalizeH="0" baseline="0">
                          <a:ln>
                            <a:noFill/>
                          </a:ln>
                          <a:solidFill>
                            <a:srgbClr val="000000"/>
                          </a:solidFill>
                          <a:effectLst/>
                          <a:latin typeface="Times New Roman" pitchFamily="18" charset="0"/>
                          <a:ea typeface="宋体" pitchFamily="2" charset="-122"/>
                        </a:rPr>
                        <a:t>)      </a:t>
                      </a:r>
                      <a:r>
                        <a:rPr kumimoji="0" lang="en-US" altLang="zh-CN"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a:t>
                      </a:r>
                      <a:r>
                        <a:rPr kumimoji="0" lang="zh-CN" altLang="en-US" sz="1800" b="1" i="0" u="none" strike="noStrike" cap="none" normalizeH="0" baseline="0">
                          <a:ln>
                            <a:noFill/>
                          </a:ln>
                          <a:solidFill>
                            <a:srgbClr val="000000"/>
                          </a:solidFill>
                          <a:effectLst/>
                          <a:latin typeface="Times New Roman" pitchFamily="18" charset="0"/>
                          <a:ea typeface="宋体" pitchFamily="2" charset="-122"/>
                        </a:rPr>
                        <a:t>取对象</a:t>
                      </a:r>
                      <a:r>
                        <a:rPr kumimoji="0" lang="en-US" altLang="zh-CN" sz="1800" b="1" i="0" u="none" strike="noStrike" cap="none" normalizeH="0" baseline="0">
                          <a:ln>
                            <a:noFill/>
                          </a:ln>
                          <a:solidFill>
                            <a:srgbClr val="000000"/>
                          </a:solidFill>
                          <a:effectLst/>
                          <a:latin typeface="Times New Roman" pitchFamily="18" charset="0"/>
                          <a:ea typeface="宋体" pitchFamily="2" charset="-122"/>
                        </a:rPr>
                        <a:t>)    </a:t>
                      </a:r>
                      <a:r>
                        <a:rPr kumimoji="0" lang="zh-CN" altLang="en-US" sz="1800" b="1" i="0" u="none" strike="noStrike" cap="none" normalizeH="0" baseline="0">
                          <a:ln>
                            <a:noFill/>
                          </a:ln>
                          <a:solidFill>
                            <a:srgbClr val="000000"/>
                          </a:solidFill>
                          <a:effectLst/>
                          <a:latin typeface="Times New Roman" pitchFamily="18" charset="0"/>
                          <a:ea typeface="宋体" pitchFamily="2" charset="-122"/>
                        </a:rPr>
                        <a:t>函数调用     </a:t>
                      </a:r>
                      <a:r>
                        <a:rPr kumimoji="0" lang="en-US" altLang="zh-CN" sz="1800" b="1" i="0" u="none" strike="noStrike" cap="none" normalizeH="0" baseline="0">
                          <a:ln>
                            <a:noFill/>
                          </a:ln>
                          <a:solidFill>
                            <a:srgbClr val="000000"/>
                          </a:solidFill>
                          <a:effectLst/>
                          <a:latin typeface="Times New Roman" pitchFamily="18" charset="0"/>
                          <a:ea typeface="宋体" pitchFamily="2" charset="-122"/>
                        </a:rPr>
                        <a:t>+(</a:t>
                      </a:r>
                      <a:r>
                        <a:rPr kumimoji="0" lang="zh-CN" altLang="en-US" sz="1800" b="1" i="0" u="none" strike="noStrike" cap="none" normalizeH="0" baseline="0">
                          <a:ln>
                            <a:noFill/>
                          </a:ln>
                          <a:solidFill>
                            <a:srgbClr val="000000"/>
                          </a:solidFill>
                          <a:effectLst/>
                          <a:latin typeface="Times New Roman" pitchFamily="18" charset="0"/>
                          <a:ea typeface="宋体" pitchFamily="2" charset="-122"/>
                        </a:rPr>
                        <a:t>正号</a:t>
                      </a:r>
                      <a:r>
                        <a:rPr kumimoji="0" lang="en-US" altLang="zh-CN" sz="1800" b="1" i="0" u="none" strike="noStrike" cap="none" normalizeH="0" baseline="0">
                          <a:ln>
                            <a:noFill/>
                          </a:ln>
                          <a:solidFill>
                            <a:srgbClr val="000000"/>
                          </a:solidFill>
                          <a:effectLst/>
                          <a:latin typeface="Times New Roman" pitchFamily="18" charset="0"/>
                          <a:ea typeface="宋体" pitchFamily="2" charset="-122"/>
                        </a:rPr>
                        <a:t>)     </a:t>
                      </a:r>
                      <a:r>
                        <a:rPr kumimoji="0" lang="en-US" altLang="zh-CN"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a:t>
                      </a:r>
                      <a:r>
                        <a:rPr kumimoji="0" lang="zh-CN" altLang="en-US"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负号</a:t>
                      </a:r>
                      <a:r>
                        <a:rPr kumimoji="0" lang="en-US" altLang="zh-CN"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extLst>
                  <a:ext uri="{0D108BD9-81ED-4DB2-BD59-A6C34878D82A}">
                    <a16:rowId xmlns:a16="http://schemas.microsoft.com/office/drawing/2014/main" val="10002"/>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a:t>
                      </a:r>
                      <a:r>
                        <a:rPr kumimoji="0" lang="zh-CN" altLang="en-US" sz="1800" b="1" i="0" u="none" strike="noStrike" cap="none" normalizeH="0" baseline="0">
                          <a:ln>
                            <a:noFill/>
                          </a:ln>
                          <a:solidFill>
                            <a:srgbClr val="000000"/>
                          </a:solidFill>
                          <a:effectLst/>
                          <a:latin typeface="Times New Roman" pitchFamily="18" charset="0"/>
                          <a:ea typeface="宋体" pitchFamily="2" charset="-122"/>
                        </a:rPr>
                        <a:t>类型名</a:t>
                      </a:r>
                      <a:r>
                        <a:rPr kumimoji="0" lang="en-US" altLang="zh-CN" sz="18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a:t>
                      </a:r>
                      <a:r>
                        <a:rPr kumimoji="0" lang="en-US" altLang="zh-CN" sz="1800" b="1" i="0" u="none" strike="noStrike" cap="none" normalizeH="0" baseline="0">
                          <a:ln>
                            <a:noFill/>
                          </a:ln>
                          <a:solidFill>
                            <a:srgbClr val="000000"/>
                          </a:solidFill>
                          <a:effectLst/>
                          <a:latin typeface="Times New Roman" pitchFamily="18" charset="0"/>
                          <a:ea typeface="宋体" pitchFamily="2" charset="-122"/>
                        </a:rPr>
                        <a:t>    /     %</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    </a:t>
                      </a:r>
                      <a:r>
                        <a:rPr kumimoji="0" lang="en-US" altLang="zh-CN"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extLst>
                  <a:ext uri="{0D108BD9-81ED-4DB2-BD59-A6C34878D82A}">
                    <a16:rowId xmlns:a16="http://schemas.microsoft.com/office/drawing/2014/main" val="10005"/>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&lt;&lt;    &gt;&gt;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extLst>
                  <a:ext uri="{0D108BD9-81ED-4DB2-BD59-A6C34878D82A}">
                    <a16:rowId xmlns:a16="http://schemas.microsoft.com/office/drawing/2014/main" val="10006"/>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7</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&gt;    &lt;    &gt;=    &lt;=</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extLst>
                  <a:ext uri="{0D108BD9-81ED-4DB2-BD59-A6C34878D82A}">
                    <a16:rowId xmlns:a16="http://schemas.microsoft.com/office/drawing/2014/main" val="10007"/>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8</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 =     !=</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extLst>
                  <a:ext uri="{0D108BD9-81ED-4DB2-BD59-A6C34878D82A}">
                    <a16:rowId xmlns:a16="http://schemas.microsoft.com/office/drawing/2014/main" val="10008"/>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9</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&amp;</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extLst>
                  <a:ext uri="{0D108BD9-81ED-4DB2-BD59-A6C34878D82A}">
                    <a16:rowId xmlns:a16="http://schemas.microsoft.com/office/drawing/2014/main" val="10009"/>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10</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extLst>
                  <a:ext uri="{0D108BD9-81ED-4DB2-BD59-A6C34878D82A}">
                    <a16:rowId xmlns:a16="http://schemas.microsoft.com/office/drawing/2014/main" val="10010"/>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11</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 |</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extLst>
                  <a:ext uri="{0D108BD9-81ED-4DB2-BD59-A6C34878D82A}">
                    <a16:rowId xmlns:a16="http://schemas.microsoft.com/office/drawing/2014/main" val="10011"/>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12</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&amp;&amp;</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extLst>
                  <a:ext uri="{0D108BD9-81ED-4DB2-BD59-A6C34878D82A}">
                    <a16:rowId xmlns:a16="http://schemas.microsoft.com/office/drawing/2014/main" val="10012"/>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13</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extLst>
                  <a:ext uri="{0D108BD9-81ED-4DB2-BD59-A6C34878D82A}">
                    <a16:rowId xmlns:a16="http://schemas.microsoft.com/office/drawing/2014/main" val="10013"/>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14</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 :</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extLst>
                  <a:ext uri="{0D108BD9-81ED-4DB2-BD59-A6C34878D82A}">
                    <a16:rowId xmlns:a16="http://schemas.microsoft.com/office/drawing/2014/main" val="10014"/>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15</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        </a:t>
                      </a:r>
                      <a:r>
                        <a:rPr kumimoji="0" lang="en-US" altLang="zh-CN"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a:t>
                      </a:r>
                      <a:r>
                        <a:rPr kumimoji="0" lang="en-US" altLang="zh-CN" sz="1800" b="1" i="0" u="none" strike="noStrike" cap="none" normalizeH="0" baseline="0">
                          <a:ln>
                            <a:noFill/>
                          </a:ln>
                          <a:solidFill>
                            <a:srgbClr val="000000"/>
                          </a:solidFill>
                          <a:effectLst/>
                          <a:latin typeface="Times New Roman" pitchFamily="18" charset="0"/>
                          <a:ea typeface="宋体" pitchFamily="2" charset="-122"/>
                        </a:rPr>
                        <a:t>=        /=        %=        +=        </a:t>
                      </a:r>
                      <a:r>
                        <a:rPr kumimoji="0" lang="en-US" altLang="zh-CN" sz="1800" b="1" i="0" u="none" strike="noStrike" cap="none" normalizeH="0" baseline="0">
                          <a:ln>
                            <a:noFill/>
                          </a:ln>
                          <a:solidFill>
                            <a:srgbClr val="000000"/>
                          </a:solidFill>
                          <a:effectLst/>
                          <a:latin typeface="Times New Roman" pitchFamily="18" charset="0"/>
                          <a:ea typeface="宋体" pitchFamily="2" charset="-122"/>
                          <a:sym typeface="Symbol" pitchFamily="18" charset="2"/>
                        </a:rPr>
                        <a:t>=        &lt;&lt;=        &amp;=        ^=        |=</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6"/>
                    </a:solidFill>
                  </a:tcPr>
                </a:tc>
                <a:extLst>
                  <a:ext uri="{0D108BD9-81ED-4DB2-BD59-A6C34878D82A}">
                    <a16:rowId xmlns:a16="http://schemas.microsoft.com/office/drawing/2014/main" val="10015"/>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16</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18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extLst>
                  <a:ext uri="{0D108BD9-81ED-4DB2-BD59-A6C34878D82A}">
                    <a16:rowId xmlns:a16="http://schemas.microsoft.com/office/drawing/2014/main" val="10016"/>
                  </a:ext>
                </a:extLst>
              </a:tr>
            </a:tbl>
          </a:graphicData>
        </a:graphic>
      </p:graphicFrame>
      <p:sp>
        <p:nvSpPr>
          <p:cNvPr id="2" name="矩形 1">
            <a:extLst>
              <a:ext uri="{FF2B5EF4-FFF2-40B4-BE49-F238E27FC236}">
                <a16:creationId xmlns:a16="http://schemas.microsoft.com/office/drawing/2014/main" id="{2B3003EF-C983-4F06-8E84-E9DCC88BE771}"/>
              </a:ext>
            </a:extLst>
          </p:cNvPr>
          <p:cNvSpPr/>
          <p:nvPr/>
        </p:nvSpPr>
        <p:spPr>
          <a:xfrm>
            <a:off x="5889104" y="3501008"/>
            <a:ext cx="3635896" cy="1015663"/>
          </a:xfrm>
          <a:prstGeom prst="rect">
            <a:avLst/>
          </a:prstGeom>
        </p:spPr>
        <p:txBody>
          <a:bodyPr wrap="square">
            <a:spAutoFit/>
          </a:bodyPr>
          <a:lstStyle/>
          <a:p>
            <a:pPr marL="514350" indent="-514350">
              <a:lnSpc>
                <a:spcPts val="3625"/>
              </a:lnSpc>
            </a:pPr>
            <a:r>
              <a:rPr lang="zh-CN" altLang="en-US" b="1" dirty="0">
                <a:solidFill>
                  <a:srgbClr val="000090"/>
                </a:solidFill>
                <a:ea typeface="黑体" pitchFamily="49" charset="-122"/>
                <a:sym typeface="Symbol" pitchFamily="18" charset="2"/>
              </a:rPr>
              <a:t>运算符的优先级</a:t>
            </a:r>
            <a:endParaRPr lang="en-US" altLang="zh-CN" b="1" dirty="0">
              <a:solidFill>
                <a:srgbClr val="000090"/>
              </a:solidFill>
              <a:ea typeface="黑体" pitchFamily="49" charset="-122"/>
              <a:sym typeface="Symbol" pitchFamily="18" charset="2"/>
            </a:endParaRPr>
          </a:p>
          <a:p>
            <a:pPr marL="514350" indent="-514350">
              <a:lnSpc>
                <a:spcPts val="3625"/>
              </a:lnSpc>
            </a:pPr>
            <a:r>
              <a:rPr lang="en-US" altLang="zh-CN" b="1" dirty="0">
                <a:solidFill>
                  <a:srgbClr val="2D2DB9"/>
                </a:solidFill>
                <a:ea typeface="黑体" pitchFamily="49" charset="-122"/>
                <a:sym typeface="Symbol" pitchFamily="18" charset="2"/>
              </a:rPr>
              <a:t>         </a:t>
            </a:r>
            <a:r>
              <a:rPr lang="zh-CN" altLang="en-US" b="1" dirty="0">
                <a:solidFill>
                  <a:srgbClr val="FF0000"/>
                </a:solidFill>
                <a:ea typeface="黑体" pitchFamily="49" charset="-122"/>
                <a:sym typeface="Symbol" pitchFamily="18" charset="2"/>
              </a:rPr>
              <a:t>教材表全背</a:t>
            </a:r>
            <a:endParaRPr lang="en-US" altLang="zh-CN" b="1" dirty="0">
              <a:solidFill>
                <a:srgbClr val="FF0000"/>
              </a:solidFill>
              <a:ea typeface="黑体" pitchFamily="49" charset="-122"/>
              <a:sym typeface="Symbol" pitchFamily="18" charset="2"/>
            </a:endParaRPr>
          </a:p>
        </p:txBody>
      </p:sp>
    </p:spTree>
    <p:extLst>
      <p:ext uri="{BB962C8B-B14F-4D97-AF65-F5344CB8AC3E}">
        <p14:creationId xmlns:p14="http://schemas.microsoft.com/office/powerpoint/2010/main" val="4235157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Box 3"/>
          <p:cNvSpPr txBox="1">
            <a:spLocks noChangeArrowheads="1"/>
          </p:cNvSpPr>
          <p:nvPr/>
        </p:nvSpPr>
        <p:spPr bwMode="auto">
          <a:xfrm>
            <a:off x="2095500" y="1571626"/>
            <a:ext cx="1714500" cy="461963"/>
          </a:xfrm>
          <a:prstGeom prst="rect">
            <a:avLst/>
          </a:prstGeom>
          <a:noFill/>
          <a:ln w="9525">
            <a:noFill/>
            <a:miter lim="800000"/>
            <a:headEnd/>
            <a:tailEnd/>
          </a:ln>
        </p:spPr>
        <p:txBody>
          <a:bodyPr>
            <a:spAutoFit/>
          </a:bodyPr>
          <a:lstStyle/>
          <a:p>
            <a:r>
              <a:rPr lang="en-US" altLang="zh-CN"/>
              <a:t>long double</a:t>
            </a:r>
            <a:endParaRPr lang="zh-CN" altLang="en-US"/>
          </a:p>
        </p:txBody>
      </p:sp>
      <p:sp>
        <p:nvSpPr>
          <p:cNvPr id="52229" name="TextBox 6"/>
          <p:cNvSpPr txBox="1">
            <a:spLocks noChangeArrowheads="1"/>
          </p:cNvSpPr>
          <p:nvPr/>
        </p:nvSpPr>
        <p:spPr bwMode="auto">
          <a:xfrm>
            <a:off x="2095500" y="2214563"/>
            <a:ext cx="1714500" cy="461962"/>
          </a:xfrm>
          <a:prstGeom prst="rect">
            <a:avLst/>
          </a:prstGeom>
          <a:noFill/>
          <a:ln w="9525">
            <a:noFill/>
            <a:miter lim="800000"/>
            <a:headEnd/>
            <a:tailEnd/>
          </a:ln>
        </p:spPr>
        <p:txBody>
          <a:bodyPr>
            <a:spAutoFit/>
          </a:bodyPr>
          <a:lstStyle/>
          <a:p>
            <a:r>
              <a:rPr lang="en-US" altLang="zh-CN"/>
              <a:t>double</a:t>
            </a:r>
            <a:endParaRPr lang="zh-CN" altLang="en-US"/>
          </a:p>
        </p:txBody>
      </p:sp>
      <p:sp>
        <p:nvSpPr>
          <p:cNvPr id="52230" name="TextBox 7"/>
          <p:cNvSpPr txBox="1">
            <a:spLocks noChangeArrowheads="1"/>
          </p:cNvSpPr>
          <p:nvPr/>
        </p:nvSpPr>
        <p:spPr bwMode="auto">
          <a:xfrm>
            <a:off x="2095500" y="2928938"/>
            <a:ext cx="1714500" cy="461962"/>
          </a:xfrm>
          <a:prstGeom prst="rect">
            <a:avLst/>
          </a:prstGeom>
          <a:noFill/>
          <a:ln w="9525">
            <a:noFill/>
            <a:miter lim="800000"/>
            <a:headEnd/>
            <a:tailEnd/>
          </a:ln>
        </p:spPr>
        <p:txBody>
          <a:bodyPr>
            <a:spAutoFit/>
          </a:bodyPr>
          <a:lstStyle/>
          <a:p>
            <a:r>
              <a:rPr lang="en-US" altLang="zh-CN"/>
              <a:t>float</a:t>
            </a:r>
            <a:endParaRPr lang="zh-CN" altLang="en-US"/>
          </a:p>
        </p:txBody>
      </p:sp>
      <p:cxnSp>
        <p:nvCxnSpPr>
          <p:cNvPr id="52231" name="直接连接符 9"/>
          <p:cNvCxnSpPr>
            <a:cxnSpLocks noChangeShapeType="1"/>
          </p:cNvCxnSpPr>
          <p:nvPr/>
        </p:nvCxnSpPr>
        <p:spPr bwMode="auto">
          <a:xfrm rot="5400000">
            <a:off x="-225425" y="3821114"/>
            <a:ext cx="4214813" cy="1587"/>
          </a:xfrm>
          <a:prstGeom prst="line">
            <a:avLst/>
          </a:prstGeom>
          <a:noFill/>
          <a:ln w="9525">
            <a:solidFill>
              <a:schemeClr val="tx1"/>
            </a:solidFill>
            <a:round/>
            <a:headEnd type="arrow" w="med" len="med"/>
            <a:tailEnd/>
          </a:ln>
        </p:spPr>
      </p:cxnSp>
      <p:sp>
        <p:nvSpPr>
          <p:cNvPr id="52232" name="TextBox 10"/>
          <p:cNvSpPr txBox="1">
            <a:spLocks noChangeArrowheads="1"/>
          </p:cNvSpPr>
          <p:nvPr/>
        </p:nvSpPr>
        <p:spPr bwMode="auto">
          <a:xfrm>
            <a:off x="2095500" y="3571876"/>
            <a:ext cx="2071688" cy="461963"/>
          </a:xfrm>
          <a:prstGeom prst="rect">
            <a:avLst/>
          </a:prstGeom>
          <a:noFill/>
          <a:ln w="9525">
            <a:noFill/>
            <a:miter lim="800000"/>
            <a:headEnd/>
            <a:tailEnd/>
          </a:ln>
        </p:spPr>
        <p:txBody>
          <a:bodyPr>
            <a:spAutoFit/>
          </a:bodyPr>
          <a:lstStyle/>
          <a:p>
            <a:r>
              <a:rPr lang="en-US" altLang="zh-CN"/>
              <a:t>unsigned long</a:t>
            </a:r>
            <a:endParaRPr lang="zh-CN" altLang="en-US"/>
          </a:p>
        </p:txBody>
      </p:sp>
      <p:sp>
        <p:nvSpPr>
          <p:cNvPr id="52233" name="TextBox 11"/>
          <p:cNvSpPr txBox="1">
            <a:spLocks noChangeArrowheads="1"/>
          </p:cNvSpPr>
          <p:nvPr/>
        </p:nvSpPr>
        <p:spPr bwMode="auto">
          <a:xfrm>
            <a:off x="2095500" y="4252913"/>
            <a:ext cx="1714500" cy="461962"/>
          </a:xfrm>
          <a:prstGeom prst="rect">
            <a:avLst/>
          </a:prstGeom>
          <a:noFill/>
          <a:ln w="9525">
            <a:noFill/>
            <a:miter lim="800000"/>
            <a:headEnd/>
            <a:tailEnd/>
          </a:ln>
        </p:spPr>
        <p:txBody>
          <a:bodyPr>
            <a:spAutoFit/>
          </a:bodyPr>
          <a:lstStyle/>
          <a:p>
            <a:r>
              <a:rPr lang="en-US" altLang="zh-CN"/>
              <a:t>long</a:t>
            </a:r>
            <a:endParaRPr lang="zh-CN" altLang="en-US"/>
          </a:p>
        </p:txBody>
      </p:sp>
      <p:sp>
        <p:nvSpPr>
          <p:cNvPr id="52234" name="TextBox 12"/>
          <p:cNvSpPr txBox="1">
            <a:spLocks noChangeArrowheads="1"/>
          </p:cNvSpPr>
          <p:nvPr/>
        </p:nvSpPr>
        <p:spPr bwMode="auto">
          <a:xfrm>
            <a:off x="2095500" y="4857751"/>
            <a:ext cx="1714500" cy="461963"/>
          </a:xfrm>
          <a:prstGeom prst="rect">
            <a:avLst/>
          </a:prstGeom>
          <a:noFill/>
          <a:ln w="9525">
            <a:noFill/>
            <a:miter lim="800000"/>
            <a:headEnd/>
            <a:tailEnd/>
          </a:ln>
        </p:spPr>
        <p:txBody>
          <a:bodyPr>
            <a:spAutoFit/>
          </a:bodyPr>
          <a:lstStyle/>
          <a:p>
            <a:r>
              <a:rPr lang="en-US" altLang="zh-CN"/>
              <a:t>unsigned</a:t>
            </a:r>
            <a:endParaRPr lang="zh-CN" altLang="en-US"/>
          </a:p>
        </p:txBody>
      </p:sp>
      <p:sp>
        <p:nvSpPr>
          <p:cNvPr id="52235" name="TextBox 13"/>
          <p:cNvSpPr txBox="1">
            <a:spLocks noChangeArrowheads="1"/>
          </p:cNvSpPr>
          <p:nvPr/>
        </p:nvSpPr>
        <p:spPr bwMode="auto">
          <a:xfrm>
            <a:off x="2095501" y="5572126"/>
            <a:ext cx="714375" cy="461963"/>
          </a:xfrm>
          <a:prstGeom prst="rect">
            <a:avLst/>
          </a:prstGeom>
          <a:noFill/>
          <a:ln w="9525">
            <a:noFill/>
            <a:miter lim="800000"/>
            <a:headEnd/>
            <a:tailEnd/>
          </a:ln>
        </p:spPr>
        <p:txBody>
          <a:bodyPr>
            <a:spAutoFit/>
          </a:bodyPr>
          <a:lstStyle/>
          <a:p>
            <a:r>
              <a:rPr lang="en-US" altLang="zh-CN"/>
              <a:t>int</a:t>
            </a:r>
            <a:endParaRPr lang="zh-CN" altLang="en-US"/>
          </a:p>
        </p:txBody>
      </p:sp>
      <p:sp>
        <p:nvSpPr>
          <p:cNvPr id="52236" name="TextBox 15"/>
          <p:cNvSpPr txBox="1">
            <a:spLocks noChangeArrowheads="1"/>
          </p:cNvSpPr>
          <p:nvPr/>
        </p:nvSpPr>
        <p:spPr bwMode="auto">
          <a:xfrm>
            <a:off x="1381125" y="1714501"/>
            <a:ext cx="642938" cy="461963"/>
          </a:xfrm>
          <a:prstGeom prst="rect">
            <a:avLst/>
          </a:prstGeom>
          <a:noFill/>
          <a:ln w="9525">
            <a:noFill/>
            <a:miter lim="800000"/>
            <a:headEnd/>
            <a:tailEnd/>
          </a:ln>
        </p:spPr>
        <p:txBody>
          <a:bodyPr>
            <a:spAutoFit/>
          </a:bodyPr>
          <a:lstStyle/>
          <a:p>
            <a:r>
              <a:rPr lang="zh-CN" altLang="en-US"/>
              <a:t>高</a:t>
            </a:r>
          </a:p>
        </p:txBody>
      </p:sp>
      <p:sp>
        <p:nvSpPr>
          <p:cNvPr id="52237" name="TextBox 16"/>
          <p:cNvSpPr txBox="1">
            <a:spLocks noChangeArrowheads="1"/>
          </p:cNvSpPr>
          <p:nvPr/>
        </p:nvSpPr>
        <p:spPr bwMode="auto">
          <a:xfrm>
            <a:off x="1381125" y="5500688"/>
            <a:ext cx="642938" cy="461962"/>
          </a:xfrm>
          <a:prstGeom prst="rect">
            <a:avLst/>
          </a:prstGeom>
          <a:noFill/>
          <a:ln w="9525">
            <a:noFill/>
            <a:miter lim="800000"/>
            <a:headEnd/>
            <a:tailEnd/>
          </a:ln>
        </p:spPr>
        <p:txBody>
          <a:bodyPr>
            <a:spAutoFit/>
          </a:bodyPr>
          <a:lstStyle/>
          <a:p>
            <a:r>
              <a:rPr lang="zh-CN" altLang="en-US"/>
              <a:t>低</a:t>
            </a:r>
          </a:p>
        </p:txBody>
      </p:sp>
      <p:cxnSp>
        <p:nvCxnSpPr>
          <p:cNvPr id="52238" name="直接箭头连接符 18"/>
          <p:cNvCxnSpPr>
            <a:cxnSpLocks noChangeShapeType="1"/>
          </p:cNvCxnSpPr>
          <p:nvPr/>
        </p:nvCxnSpPr>
        <p:spPr bwMode="auto">
          <a:xfrm rot="5400000" flipH="1" flipV="1">
            <a:off x="2239169" y="2142331"/>
            <a:ext cx="285750" cy="1588"/>
          </a:xfrm>
          <a:prstGeom prst="straightConnector1">
            <a:avLst/>
          </a:prstGeom>
          <a:noFill/>
          <a:ln w="9525">
            <a:solidFill>
              <a:schemeClr val="tx1"/>
            </a:solidFill>
            <a:round/>
            <a:headEnd/>
            <a:tailEnd type="arrow" w="med" len="med"/>
          </a:ln>
        </p:spPr>
      </p:cxnSp>
      <p:cxnSp>
        <p:nvCxnSpPr>
          <p:cNvPr id="52239" name="直接箭头连接符 19"/>
          <p:cNvCxnSpPr>
            <a:cxnSpLocks noChangeShapeType="1"/>
          </p:cNvCxnSpPr>
          <p:nvPr/>
        </p:nvCxnSpPr>
        <p:spPr bwMode="auto">
          <a:xfrm rot="5400000" flipH="1" flipV="1">
            <a:off x="2240757" y="2856707"/>
            <a:ext cx="285750" cy="1587"/>
          </a:xfrm>
          <a:prstGeom prst="straightConnector1">
            <a:avLst/>
          </a:prstGeom>
          <a:noFill/>
          <a:ln w="9525">
            <a:solidFill>
              <a:schemeClr val="tx1"/>
            </a:solidFill>
            <a:round/>
            <a:headEnd/>
            <a:tailEnd type="arrow" w="med" len="med"/>
          </a:ln>
        </p:spPr>
      </p:cxnSp>
      <p:cxnSp>
        <p:nvCxnSpPr>
          <p:cNvPr id="52240" name="直接箭头连接符 20"/>
          <p:cNvCxnSpPr>
            <a:cxnSpLocks noChangeShapeType="1"/>
          </p:cNvCxnSpPr>
          <p:nvPr/>
        </p:nvCxnSpPr>
        <p:spPr bwMode="auto">
          <a:xfrm rot="5400000" flipH="1" flipV="1">
            <a:off x="2240757" y="3499645"/>
            <a:ext cx="285750" cy="1587"/>
          </a:xfrm>
          <a:prstGeom prst="straightConnector1">
            <a:avLst/>
          </a:prstGeom>
          <a:noFill/>
          <a:ln w="9525">
            <a:solidFill>
              <a:schemeClr val="tx1"/>
            </a:solidFill>
            <a:round/>
            <a:headEnd/>
            <a:tailEnd type="arrow" w="med" len="med"/>
          </a:ln>
        </p:spPr>
      </p:cxnSp>
      <p:cxnSp>
        <p:nvCxnSpPr>
          <p:cNvPr id="52241" name="直接箭头连接符 21"/>
          <p:cNvCxnSpPr>
            <a:cxnSpLocks noChangeShapeType="1"/>
          </p:cNvCxnSpPr>
          <p:nvPr/>
        </p:nvCxnSpPr>
        <p:spPr bwMode="auto">
          <a:xfrm rot="5400000" flipH="1" flipV="1">
            <a:off x="2240757" y="4142582"/>
            <a:ext cx="285750" cy="1587"/>
          </a:xfrm>
          <a:prstGeom prst="straightConnector1">
            <a:avLst/>
          </a:prstGeom>
          <a:noFill/>
          <a:ln w="9525">
            <a:solidFill>
              <a:schemeClr val="tx1"/>
            </a:solidFill>
            <a:round/>
            <a:headEnd/>
            <a:tailEnd type="arrow" w="med" len="med"/>
          </a:ln>
        </p:spPr>
      </p:cxnSp>
      <p:cxnSp>
        <p:nvCxnSpPr>
          <p:cNvPr id="52242" name="直接箭头连接符 22"/>
          <p:cNvCxnSpPr>
            <a:cxnSpLocks noChangeShapeType="1"/>
          </p:cNvCxnSpPr>
          <p:nvPr/>
        </p:nvCxnSpPr>
        <p:spPr bwMode="auto">
          <a:xfrm rot="5400000" flipH="1" flipV="1">
            <a:off x="2240757" y="4785520"/>
            <a:ext cx="285750" cy="1587"/>
          </a:xfrm>
          <a:prstGeom prst="straightConnector1">
            <a:avLst/>
          </a:prstGeom>
          <a:noFill/>
          <a:ln w="9525">
            <a:solidFill>
              <a:schemeClr val="tx1"/>
            </a:solidFill>
            <a:round/>
            <a:headEnd/>
            <a:tailEnd type="arrow" w="med" len="med"/>
          </a:ln>
        </p:spPr>
      </p:cxnSp>
      <p:cxnSp>
        <p:nvCxnSpPr>
          <p:cNvPr id="52243" name="直接箭头连接符 23"/>
          <p:cNvCxnSpPr>
            <a:cxnSpLocks noChangeShapeType="1"/>
          </p:cNvCxnSpPr>
          <p:nvPr/>
        </p:nvCxnSpPr>
        <p:spPr bwMode="auto">
          <a:xfrm rot="5400000" flipH="1" flipV="1">
            <a:off x="2239169" y="5499894"/>
            <a:ext cx="285750" cy="1588"/>
          </a:xfrm>
          <a:prstGeom prst="straightConnector1">
            <a:avLst/>
          </a:prstGeom>
          <a:noFill/>
          <a:ln w="9525">
            <a:solidFill>
              <a:schemeClr val="tx1"/>
            </a:solidFill>
            <a:round/>
            <a:headEnd/>
            <a:tailEnd type="arrow" w="med" len="med"/>
          </a:ln>
        </p:spPr>
      </p:cxnSp>
      <p:sp>
        <p:nvSpPr>
          <p:cNvPr id="52244" name="TextBox 24"/>
          <p:cNvSpPr txBox="1">
            <a:spLocks noChangeArrowheads="1"/>
          </p:cNvSpPr>
          <p:nvPr/>
        </p:nvSpPr>
        <p:spPr bwMode="auto">
          <a:xfrm>
            <a:off x="4524375" y="4429125"/>
            <a:ext cx="2071688" cy="1570038"/>
          </a:xfrm>
          <a:prstGeom prst="rect">
            <a:avLst/>
          </a:prstGeom>
          <a:noFill/>
          <a:ln w="9525">
            <a:noFill/>
            <a:miter lim="800000"/>
            <a:headEnd/>
            <a:tailEnd/>
          </a:ln>
        </p:spPr>
        <p:txBody>
          <a:bodyPr>
            <a:spAutoFit/>
          </a:bodyPr>
          <a:lstStyle/>
          <a:p>
            <a:r>
              <a:rPr lang="en-US" altLang="zh-CN"/>
              <a:t>unsigned short</a:t>
            </a:r>
          </a:p>
          <a:p>
            <a:r>
              <a:rPr lang="en-US" altLang="zh-CN"/>
              <a:t>short</a:t>
            </a:r>
          </a:p>
          <a:p>
            <a:r>
              <a:rPr lang="en-US" altLang="zh-CN"/>
              <a:t>unsigned char</a:t>
            </a:r>
          </a:p>
          <a:p>
            <a:r>
              <a:rPr lang="en-US" altLang="zh-CN"/>
              <a:t>char</a:t>
            </a:r>
            <a:endParaRPr lang="zh-CN" altLang="en-US"/>
          </a:p>
        </p:txBody>
      </p:sp>
      <p:cxnSp>
        <p:nvCxnSpPr>
          <p:cNvPr id="52245" name="直接箭头连接符 26"/>
          <p:cNvCxnSpPr>
            <a:cxnSpLocks noChangeShapeType="1"/>
          </p:cNvCxnSpPr>
          <p:nvPr/>
        </p:nvCxnSpPr>
        <p:spPr bwMode="auto">
          <a:xfrm rot="10800000" flipV="1">
            <a:off x="2595563" y="4714876"/>
            <a:ext cx="1928812" cy="1071563"/>
          </a:xfrm>
          <a:prstGeom prst="straightConnector1">
            <a:avLst/>
          </a:prstGeom>
          <a:noFill/>
          <a:ln w="9525">
            <a:solidFill>
              <a:schemeClr val="tx1"/>
            </a:solidFill>
            <a:round/>
            <a:headEnd/>
            <a:tailEnd type="arrow" w="med" len="med"/>
          </a:ln>
        </p:spPr>
      </p:cxnSp>
      <p:cxnSp>
        <p:nvCxnSpPr>
          <p:cNvPr id="52246" name="直接箭头连接符 28"/>
          <p:cNvCxnSpPr>
            <a:cxnSpLocks noChangeShapeType="1"/>
          </p:cNvCxnSpPr>
          <p:nvPr/>
        </p:nvCxnSpPr>
        <p:spPr bwMode="auto">
          <a:xfrm rot="10800000" flipV="1">
            <a:off x="2667001" y="5072063"/>
            <a:ext cx="1857375" cy="785812"/>
          </a:xfrm>
          <a:prstGeom prst="straightConnector1">
            <a:avLst/>
          </a:prstGeom>
          <a:noFill/>
          <a:ln w="9525">
            <a:solidFill>
              <a:schemeClr val="tx1"/>
            </a:solidFill>
            <a:round/>
            <a:headEnd/>
            <a:tailEnd type="arrow" w="med" len="med"/>
          </a:ln>
        </p:spPr>
      </p:cxnSp>
      <p:cxnSp>
        <p:nvCxnSpPr>
          <p:cNvPr id="52247" name="直接箭头连接符 30"/>
          <p:cNvCxnSpPr>
            <a:cxnSpLocks noChangeShapeType="1"/>
          </p:cNvCxnSpPr>
          <p:nvPr/>
        </p:nvCxnSpPr>
        <p:spPr bwMode="auto">
          <a:xfrm rot="10800000" flipV="1">
            <a:off x="2667001" y="5429251"/>
            <a:ext cx="1928813" cy="428625"/>
          </a:xfrm>
          <a:prstGeom prst="straightConnector1">
            <a:avLst/>
          </a:prstGeom>
          <a:noFill/>
          <a:ln w="9525">
            <a:solidFill>
              <a:schemeClr val="tx1"/>
            </a:solidFill>
            <a:round/>
            <a:headEnd/>
            <a:tailEnd type="arrow" w="med" len="med"/>
          </a:ln>
        </p:spPr>
      </p:cxnSp>
      <p:cxnSp>
        <p:nvCxnSpPr>
          <p:cNvPr id="52248" name="直接箭头连接符 32"/>
          <p:cNvCxnSpPr>
            <a:cxnSpLocks noChangeShapeType="1"/>
          </p:cNvCxnSpPr>
          <p:nvPr/>
        </p:nvCxnSpPr>
        <p:spPr bwMode="auto">
          <a:xfrm rot="10800000" flipV="1">
            <a:off x="2595563" y="5786439"/>
            <a:ext cx="1643062" cy="71437"/>
          </a:xfrm>
          <a:prstGeom prst="straightConnector1">
            <a:avLst/>
          </a:prstGeom>
          <a:noFill/>
          <a:ln w="9525">
            <a:solidFill>
              <a:schemeClr val="tx1"/>
            </a:solidFill>
            <a:round/>
            <a:headEnd/>
            <a:tailEnd type="arrow" w="med" len="med"/>
          </a:ln>
        </p:spPr>
      </p:cxnSp>
      <p:sp>
        <p:nvSpPr>
          <p:cNvPr id="52249" name="TextBox 34"/>
          <p:cNvSpPr txBox="1">
            <a:spLocks noChangeArrowheads="1"/>
          </p:cNvSpPr>
          <p:nvPr/>
        </p:nvSpPr>
        <p:spPr bwMode="auto">
          <a:xfrm>
            <a:off x="4381499" y="1193900"/>
            <a:ext cx="4967287" cy="2015936"/>
          </a:xfrm>
          <a:prstGeom prst="rect">
            <a:avLst/>
          </a:prstGeom>
          <a:noFill/>
          <a:ln w="9525">
            <a:noFill/>
            <a:miter lim="800000"/>
            <a:headEnd/>
            <a:tailEnd/>
          </a:ln>
        </p:spPr>
        <p:txBody>
          <a:bodyPr wrap="square">
            <a:spAutoFit/>
          </a:bodyPr>
          <a:lstStyle/>
          <a:p>
            <a:pPr>
              <a:lnSpc>
                <a:spcPts val="3000"/>
              </a:lnSpc>
            </a:pPr>
            <a:r>
              <a:rPr lang="zh-CN" altLang="en-US" dirty="0">
                <a:latin typeface="Adobe 黑体 Std R" panose="020B0400000000000000" pitchFamily="34" charset="-122"/>
                <a:ea typeface="Adobe 黑体 Std R" panose="020B0400000000000000" pitchFamily="34" charset="-122"/>
              </a:rPr>
              <a:t>二元运算符两边操作数类型不同，则低类型操作数自动转换为高类型，运算结果类型与较高类型操作数相同；否则，运算结果类型与两操作数类型均相同。</a:t>
            </a:r>
          </a:p>
        </p:txBody>
      </p:sp>
      <p:sp>
        <p:nvSpPr>
          <p:cNvPr id="52250" name="右大括号 35"/>
          <p:cNvSpPr>
            <a:spLocks/>
          </p:cNvSpPr>
          <p:nvPr/>
        </p:nvSpPr>
        <p:spPr bwMode="auto">
          <a:xfrm>
            <a:off x="6524626" y="4643439"/>
            <a:ext cx="214313" cy="1285875"/>
          </a:xfrm>
          <a:prstGeom prst="rightBrace">
            <a:avLst>
              <a:gd name="adj1" fmla="val 8333"/>
              <a:gd name="adj2" fmla="val 50000"/>
            </a:avLst>
          </a:prstGeom>
          <a:noFill/>
          <a:ln w="9525">
            <a:solidFill>
              <a:schemeClr val="tx1"/>
            </a:solidFill>
            <a:round/>
            <a:headEnd/>
            <a:tailEnd/>
          </a:ln>
        </p:spPr>
        <p:txBody>
          <a:bodyPr/>
          <a:lstStyle/>
          <a:p>
            <a:endParaRPr lang="zh-CN" altLang="en-US"/>
          </a:p>
        </p:txBody>
      </p:sp>
      <p:sp>
        <p:nvSpPr>
          <p:cNvPr id="52251" name="TextBox 36"/>
          <p:cNvSpPr txBox="1">
            <a:spLocks noChangeArrowheads="1"/>
          </p:cNvSpPr>
          <p:nvPr/>
        </p:nvSpPr>
        <p:spPr bwMode="auto">
          <a:xfrm>
            <a:off x="6810376" y="4857751"/>
            <a:ext cx="2538410" cy="707886"/>
          </a:xfrm>
          <a:prstGeom prst="rect">
            <a:avLst/>
          </a:prstGeom>
          <a:noFill/>
          <a:ln w="9525">
            <a:noFill/>
            <a:miter lim="800000"/>
            <a:headEnd/>
            <a:tailEnd/>
          </a:ln>
        </p:spPr>
        <p:txBody>
          <a:bodyPr wrap="square">
            <a:spAutoFit/>
          </a:bodyPr>
          <a:lstStyle/>
          <a:p>
            <a:r>
              <a:rPr lang="zh-CN" altLang="en-US" sz="2000" dirty="0">
                <a:latin typeface="Adobe 黑体 Std R" panose="020B0400000000000000" pitchFamily="34" charset="-122"/>
                <a:ea typeface="Adobe 黑体 Std R" panose="020B0400000000000000" pitchFamily="34" charset="-122"/>
              </a:rPr>
              <a:t>首先化成</a:t>
            </a:r>
            <a:r>
              <a:rPr lang="en-US" altLang="zh-CN" sz="2000" dirty="0" err="1">
                <a:latin typeface="Adobe 黑体 Std R" panose="020B0400000000000000" pitchFamily="34" charset="-122"/>
                <a:ea typeface="Adobe 黑体 Std R" panose="020B0400000000000000" pitchFamily="34" charset="-122"/>
              </a:rPr>
              <a:t>int</a:t>
            </a:r>
            <a:r>
              <a:rPr lang="zh-CN" altLang="en-US" sz="2000" dirty="0">
                <a:latin typeface="Adobe 黑体 Std R" panose="020B0400000000000000" pitchFamily="34" charset="-122"/>
                <a:ea typeface="Adobe 黑体 Std R" panose="020B0400000000000000" pitchFamily="34" charset="-122"/>
              </a:rPr>
              <a:t>型，再参与运算</a:t>
            </a:r>
          </a:p>
        </p:txBody>
      </p:sp>
      <p:sp>
        <p:nvSpPr>
          <p:cNvPr id="29" name="Rectangle 2">
            <a:extLst>
              <a:ext uri="{FF2B5EF4-FFF2-40B4-BE49-F238E27FC236}">
                <a16:creationId xmlns:a16="http://schemas.microsoft.com/office/drawing/2014/main" id="{8972146E-86F2-4204-BDB5-59D2874E8EBD}"/>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r>
              <a:rPr lang="zh-CN" altLang="en-US" sz="3600" dirty="0">
                <a:sym typeface="Symbol" pitchFamily="18" charset="2"/>
              </a:rPr>
              <a:t>表达式数据类型的计算转换规则</a:t>
            </a:r>
            <a:endParaRPr lang="zh-CN" altLang="en-US" sz="3600" dirty="0"/>
          </a:p>
        </p:txBody>
      </p:sp>
    </p:spTree>
    <p:extLst>
      <p:ext uri="{BB962C8B-B14F-4D97-AF65-F5344CB8AC3E}">
        <p14:creationId xmlns:p14="http://schemas.microsoft.com/office/powerpoint/2010/main" val="3249672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C5ACC82E-A0A2-4568-B622-26AC12D62F87}"/>
              </a:ext>
            </a:extLst>
          </p:cNvPr>
          <p:cNvSpPr>
            <a:spLocks noGrp="1"/>
          </p:cNvSpPr>
          <p:nvPr>
            <p:ph type="ftr" sz="quarter" idx="10"/>
          </p:nvPr>
        </p:nvSpPr>
        <p:spPr/>
        <p:txBody>
          <a:bodyPr/>
          <a:lstStyle/>
          <a:p>
            <a:fld id="{B9D7F2DE-E3E5-43B8-9E28-2D3AA97DBE68}" type="slidenum">
              <a:rPr lang="en-US" altLang="ko-KR"/>
              <a:pPr/>
              <a:t>97</a:t>
            </a:fld>
            <a:endParaRPr lang="en-US" altLang="ko-KR"/>
          </a:p>
        </p:txBody>
      </p:sp>
      <p:sp>
        <p:nvSpPr>
          <p:cNvPr id="697346" name="Rectangle 2">
            <a:extLst>
              <a:ext uri="{FF2B5EF4-FFF2-40B4-BE49-F238E27FC236}">
                <a16:creationId xmlns:a16="http://schemas.microsoft.com/office/drawing/2014/main" id="{B33AFA5D-120B-4099-8F96-A4D71DB6B90C}"/>
              </a:ext>
            </a:extLst>
          </p:cNvPr>
          <p:cNvSpPr>
            <a:spLocks noGrp="1" noChangeArrowheads="1"/>
          </p:cNvSpPr>
          <p:nvPr>
            <p:ph type="title"/>
          </p:nvPr>
        </p:nvSpPr>
        <p:spPr/>
        <p:txBody>
          <a:bodyPr/>
          <a:lstStyle/>
          <a:p>
            <a:r>
              <a:rPr lang="zh-CN" altLang="en-US" dirty="0">
                <a:effectLst/>
              </a:rPr>
              <a:t>数据类型的转换 </a:t>
            </a:r>
          </a:p>
        </p:txBody>
      </p:sp>
      <p:sp>
        <p:nvSpPr>
          <p:cNvPr id="697347" name="Rectangle 3">
            <a:extLst>
              <a:ext uri="{FF2B5EF4-FFF2-40B4-BE49-F238E27FC236}">
                <a16:creationId xmlns:a16="http://schemas.microsoft.com/office/drawing/2014/main" id="{8068FEB8-E9FF-43E8-8040-BF02824D7DCF}"/>
              </a:ext>
            </a:extLst>
          </p:cNvPr>
          <p:cNvSpPr>
            <a:spLocks noGrp="1" noChangeArrowheads="1"/>
          </p:cNvSpPr>
          <p:nvPr>
            <p:ph type="body" idx="1"/>
          </p:nvPr>
        </p:nvSpPr>
        <p:spPr>
          <a:xfrm>
            <a:off x="344488" y="1268760"/>
            <a:ext cx="9145016" cy="4827240"/>
          </a:xfrm>
        </p:spPr>
        <p:txBody>
          <a:bodyPr/>
          <a:lstStyle/>
          <a:p>
            <a:pPr>
              <a:lnSpc>
                <a:spcPts val="4600"/>
              </a:lnSpc>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不同类型的数据在进行混合运算时，要先进行类型转换 </a:t>
            </a:r>
          </a:p>
          <a:p>
            <a:pPr>
              <a:lnSpc>
                <a:spcPts val="4600"/>
              </a:lnSpc>
              <a:buFont typeface="Wingdings" panose="05000000000000000000" pitchFamily="2" charset="2"/>
              <a:buChar char="p"/>
            </a:pPr>
            <a:r>
              <a:rPr lang="zh-CN" altLang="en-US" dirty="0">
                <a:effectLst/>
                <a:latin typeface="黑体" panose="02010609060101010101" pitchFamily="49" charset="-122"/>
                <a:ea typeface="黑体" panose="02010609060101010101" pitchFamily="49" charset="-122"/>
              </a:rPr>
              <a:t>转换的方法有两种</a:t>
            </a:r>
            <a:r>
              <a:rPr lang="en-US" altLang="zh-CN" dirty="0">
                <a:effectLst/>
                <a:latin typeface="黑体" panose="02010609060101010101" pitchFamily="49" charset="-122"/>
                <a:ea typeface="黑体" panose="02010609060101010101" pitchFamily="49" charset="-122"/>
              </a:rPr>
              <a:t>:</a:t>
            </a:r>
          </a:p>
          <a:p>
            <a:pPr lvl="1">
              <a:lnSpc>
                <a:spcPts val="4600"/>
              </a:lnSpc>
            </a:pPr>
            <a:r>
              <a:rPr lang="zh-CN" altLang="en-US" sz="3200" dirty="0">
                <a:effectLst/>
                <a:latin typeface="黑体" panose="02010609060101010101" pitchFamily="49" charset="-122"/>
                <a:ea typeface="黑体" panose="02010609060101010101" pitchFamily="49" charset="-122"/>
              </a:rPr>
              <a:t>自动转换</a:t>
            </a:r>
          </a:p>
          <a:p>
            <a:pPr lvl="1">
              <a:lnSpc>
                <a:spcPts val="4600"/>
              </a:lnSpc>
            </a:pPr>
            <a:r>
              <a:rPr lang="zh-CN" altLang="en-US" sz="3200" dirty="0">
                <a:effectLst/>
                <a:latin typeface="黑体" panose="02010609060101010101" pitchFamily="49" charset="-122"/>
                <a:ea typeface="黑体" panose="02010609060101010101" pitchFamily="49" charset="-122"/>
              </a:rPr>
              <a:t>强制转换 </a:t>
            </a:r>
          </a:p>
        </p:txBody>
      </p:sp>
    </p:spTree>
    <p:extLst>
      <p:ext uri="{BB962C8B-B14F-4D97-AF65-F5344CB8AC3E}">
        <p14:creationId xmlns:p14="http://schemas.microsoft.com/office/powerpoint/2010/main" val="35167689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B41C8EE-1511-4C31-865B-EA031EB1B8C7}"/>
              </a:ext>
            </a:extLst>
          </p:cNvPr>
          <p:cNvSpPr>
            <a:spLocks noGrp="1"/>
          </p:cNvSpPr>
          <p:nvPr>
            <p:ph type="ftr" sz="quarter" idx="10"/>
          </p:nvPr>
        </p:nvSpPr>
        <p:spPr/>
        <p:txBody>
          <a:bodyPr/>
          <a:lstStyle/>
          <a:p>
            <a:fld id="{4A29122E-3854-4917-85F0-468FF486FF58}" type="slidenum">
              <a:rPr lang="en-US" altLang="ko-KR"/>
              <a:pPr/>
              <a:t>98</a:t>
            </a:fld>
            <a:endParaRPr lang="en-US" altLang="ko-KR"/>
          </a:p>
        </p:txBody>
      </p:sp>
      <p:sp>
        <p:nvSpPr>
          <p:cNvPr id="696322" name="Rectangle 2">
            <a:extLst>
              <a:ext uri="{FF2B5EF4-FFF2-40B4-BE49-F238E27FC236}">
                <a16:creationId xmlns:a16="http://schemas.microsoft.com/office/drawing/2014/main" id="{D8627F89-4073-4746-BA24-32AF0A434966}"/>
              </a:ext>
            </a:extLst>
          </p:cNvPr>
          <p:cNvSpPr>
            <a:spLocks noGrp="1" noChangeArrowheads="1"/>
          </p:cNvSpPr>
          <p:nvPr>
            <p:ph type="title"/>
          </p:nvPr>
        </p:nvSpPr>
        <p:spPr/>
        <p:txBody>
          <a:bodyPr/>
          <a:lstStyle/>
          <a:p>
            <a:r>
              <a:rPr lang="zh-CN" altLang="en-US" dirty="0">
                <a:effectLst/>
              </a:rPr>
              <a:t>隐式类型转换 </a:t>
            </a:r>
          </a:p>
        </p:txBody>
      </p:sp>
      <p:sp>
        <p:nvSpPr>
          <p:cNvPr id="696323" name="Rectangle 3">
            <a:extLst>
              <a:ext uri="{FF2B5EF4-FFF2-40B4-BE49-F238E27FC236}">
                <a16:creationId xmlns:a16="http://schemas.microsoft.com/office/drawing/2014/main" id="{56342CB1-FA18-4B14-9E86-4E1C147B5C45}"/>
              </a:ext>
            </a:extLst>
          </p:cNvPr>
          <p:cNvSpPr>
            <a:spLocks noGrp="1" noChangeArrowheads="1"/>
          </p:cNvSpPr>
          <p:nvPr>
            <p:ph type="body" idx="1"/>
          </p:nvPr>
        </p:nvSpPr>
        <p:spPr>
          <a:xfrm>
            <a:off x="272480" y="980728"/>
            <a:ext cx="9433048" cy="5115272"/>
          </a:xfrm>
        </p:spPr>
        <p:txBody>
          <a:bodyPr/>
          <a:lstStyle/>
          <a:p>
            <a:pPr marL="0" indent="0">
              <a:lnSpc>
                <a:spcPts val="3600"/>
              </a:lnSpc>
              <a:buNone/>
            </a:pPr>
            <a:r>
              <a:rPr lang="zh-CN" altLang="en-US" sz="2600" dirty="0">
                <a:effectLst/>
                <a:latin typeface="黑体" panose="02010609060101010101" pitchFamily="49" charset="-122"/>
                <a:ea typeface="黑体" panose="02010609060101010101" pitchFamily="49" charset="-122"/>
              </a:rPr>
              <a:t>    当不同类型的数据进行混合运算时，编译系统自动将数据转换为同一数据类型。 </a:t>
            </a:r>
          </a:p>
          <a:p>
            <a:pPr marL="0" indent="0">
              <a:lnSpc>
                <a:spcPts val="3600"/>
              </a:lnSpc>
              <a:buNone/>
            </a:pPr>
            <a:r>
              <a:rPr lang="zh-CN" altLang="en-US" sz="2600" dirty="0">
                <a:effectLst/>
                <a:latin typeface="黑体" panose="02010609060101010101" pitchFamily="49" charset="-122"/>
                <a:ea typeface="黑体" panose="02010609060101010101" pitchFamily="49" charset="-122"/>
              </a:rPr>
              <a:t>（</a:t>
            </a:r>
            <a:r>
              <a:rPr lang="en-US" altLang="zh-CN" sz="2600" dirty="0">
                <a:effectLst/>
                <a:latin typeface="黑体" panose="02010609060101010101" pitchFamily="49" charset="-122"/>
                <a:ea typeface="黑体" panose="02010609060101010101" pitchFamily="49" charset="-122"/>
              </a:rPr>
              <a:t>1</a:t>
            </a:r>
            <a:r>
              <a:rPr lang="zh-CN" altLang="en-US" sz="2600" dirty="0">
                <a:effectLst/>
                <a:latin typeface="黑体" panose="02010609060101010101" pitchFamily="49" charset="-122"/>
                <a:ea typeface="黑体" panose="02010609060101010101" pitchFamily="49" charset="-122"/>
              </a:rPr>
              <a:t>）转换按数据的字节长度编程、精度变高。</a:t>
            </a:r>
          </a:p>
          <a:p>
            <a:pPr lvl="1">
              <a:lnSpc>
                <a:spcPts val="3600"/>
              </a:lnSpc>
            </a:pPr>
            <a:r>
              <a:rPr lang="zh-CN" altLang="en-US" sz="2600" dirty="0">
                <a:effectLst/>
                <a:latin typeface="黑体" panose="02010609060101010101" pitchFamily="49" charset="-122"/>
                <a:ea typeface="黑体" panose="02010609060101010101" pitchFamily="49" charset="-122"/>
              </a:rPr>
              <a:t>如</a:t>
            </a:r>
            <a:r>
              <a:rPr lang="en-US" altLang="zh-CN" sz="2600" dirty="0" err="1">
                <a:solidFill>
                  <a:srgbClr val="FF0000"/>
                </a:solidFill>
                <a:effectLst/>
                <a:latin typeface="黑体" panose="02010609060101010101" pitchFamily="49" charset="-122"/>
                <a:ea typeface="黑体" panose="02010609060101010101" pitchFamily="49" charset="-122"/>
              </a:rPr>
              <a:t>int</a:t>
            </a:r>
            <a:r>
              <a:rPr lang="en-US" altLang="zh-CN" sz="2600" dirty="0">
                <a:solidFill>
                  <a:srgbClr val="FF0000"/>
                </a:solidFill>
                <a:effectLst/>
                <a:latin typeface="黑体" panose="02010609060101010101" pitchFamily="49" charset="-122"/>
                <a:ea typeface="黑体" panose="02010609060101010101" pitchFamily="49" charset="-122"/>
              </a:rPr>
              <a:t>   --》long</a:t>
            </a:r>
          </a:p>
          <a:p>
            <a:pPr lvl="1">
              <a:lnSpc>
                <a:spcPts val="3600"/>
              </a:lnSpc>
            </a:pPr>
            <a:r>
              <a:rPr lang="zh-CN" altLang="en-US" sz="2600" dirty="0">
                <a:effectLst/>
                <a:latin typeface="黑体" panose="02010609060101010101" pitchFamily="49" charset="-122"/>
                <a:ea typeface="黑体" panose="02010609060101010101" pitchFamily="49" charset="-122"/>
              </a:rPr>
              <a:t>数据类型的长度和精度从低到高依次为</a:t>
            </a:r>
          </a:p>
          <a:p>
            <a:pPr lvl="1">
              <a:lnSpc>
                <a:spcPts val="3600"/>
              </a:lnSpc>
              <a:buFontTx/>
              <a:buNone/>
            </a:pPr>
            <a:r>
              <a:rPr lang="zh-CN" altLang="en-US" sz="2600" dirty="0">
                <a:effectLst/>
                <a:latin typeface="黑体" panose="02010609060101010101" pitchFamily="49" charset="-122"/>
                <a:ea typeface="黑体" panose="02010609060101010101" pitchFamily="49" charset="-122"/>
              </a:rPr>
              <a:t>		</a:t>
            </a:r>
            <a:r>
              <a:rPr lang="en-US" altLang="zh-CN" sz="2600" dirty="0">
                <a:solidFill>
                  <a:srgbClr val="FF0000"/>
                </a:solidFill>
                <a:effectLst/>
                <a:latin typeface="黑体" panose="02010609060101010101" pitchFamily="49" charset="-122"/>
                <a:ea typeface="黑体" panose="02010609060101010101" pitchFamily="49" charset="-122"/>
              </a:rPr>
              <a:t>char</a:t>
            </a:r>
            <a:r>
              <a:rPr lang="zh-CN" altLang="en-US" sz="2600" dirty="0">
                <a:solidFill>
                  <a:srgbClr val="FF0000"/>
                </a:solidFill>
                <a:effectLst/>
                <a:latin typeface="黑体" panose="02010609060101010101" pitchFamily="49" charset="-122"/>
                <a:ea typeface="黑体" panose="02010609060101010101" pitchFamily="49" charset="-122"/>
              </a:rPr>
              <a:t>、</a:t>
            </a:r>
            <a:r>
              <a:rPr lang="en-US" altLang="zh-CN" sz="2600" dirty="0">
                <a:solidFill>
                  <a:srgbClr val="FF0000"/>
                </a:solidFill>
                <a:effectLst/>
                <a:latin typeface="黑体" panose="02010609060101010101" pitchFamily="49" charset="-122"/>
                <a:ea typeface="黑体" panose="02010609060101010101" pitchFamily="49" charset="-122"/>
              </a:rPr>
              <a:t>short</a:t>
            </a:r>
            <a:r>
              <a:rPr lang="zh-CN" altLang="en-US" sz="2600" dirty="0">
                <a:solidFill>
                  <a:srgbClr val="FF0000"/>
                </a:solidFill>
                <a:effectLst/>
                <a:latin typeface="黑体" panose="02010609060101010101" pitchFamily="49" charset="-122"/>
                <a:ea typeface="黑体" panose="02010609060101010101" pitchFamily="49" charset="-122"/>
              </a:rPr>
              <a:t>、</a:t>
            </a:r>
            <a:r>
              <a:rPr lang="en-US" altLang="zh-CN" sz="2600" dirty="0" err="1">
                <a:solidFill>
                  <a:srgbClr val="FF0000"/>
                </a:solidFill>
                <a:effectLst/>
                <a:latin typeface="黑体" panose="02010609060101010101" pitchFamily="49" charset="-122"/>
                <a:ea typeface="黑体" panose="02010609060101010101" pitchFamily="49" charset="-122"/>
              </a:rPr>
              <a:t>int</a:t>
            </a:r>
            <a:r>
              <a:rPr lang="zh-CN" altLang="en-US" sz="2600" dirty="0">
                <a:solidFill>
                  <a:srgbClr val="FF0000"/>
                </a:solidFill>
                <a:effectLst/>
                <a:latin typeface="黑体" panose="02010609060101010101" pitchFamily="49" charset="-122"/>
                <a:ea typeface="黑体" panose="02010609060101010101" pitchFamily="49" charset="-122"/>
              </a:rPr>
              <a:t>、</a:t>
            </a:r>
            <a:r>
              <a:rPr lang="en-US" altLang="zh-CN" sz="2600" dirty="0">
                <a:solidFill>
                  <a:srgbClr val="FF0000"/>
                </a:solidFill>
                <a:effectLst/>
                <a:latin typeface="黑体" panose="02010609060101010101" pitchFamily="49" charset="-122"/>
                <a:ea typeface="黑体" panose="02010609060101010101" pitchFamily="49" charset="-122"/>
              </a:rPr>
              <a:t>long</a:t>
            </a:r>
            <a:r>
              <a:rPr lang="zh-CN" altLang="en-US" sz="2600" dirty="0">
                <a:solidFill>
                  <a:srgbClr val="FF0000"/>
                </a:solidFill>
                <a:effectLst/>
                <a:latin typeface="黑体" panose="02010609060101010101" pitchFamily="49" charset="-122"/>
                <a:ea typeface="黑体" panose="02010609060101010101" pitchFamily="49" charset="-122"/>
              </a:rPr>
              <a:t>、</a:t>
            </a:r>
            <a:r>
              <a:rPr lang="en-US" altLang="zh-CN" sz="2600" dirty="0">
                <a:solidFill>
                  <a:srgbClr val="FF0000"/>
                </a:solidFill>
                <a:effectLst/>
                <a:latin typeface="黑体" panose="02010609060101010101" pitchFamily="49" charset="-122"/>
                <a:ea typeface="黑体" panose="02010609060101010101" pitchFamily="49" charset="-122"/>
              </a:rPr>
              <a:t>float</a:t>
            </a:r>
            <a:r>
              <a:rPr lang="zh-CN" altLang="en-US" sz="2600" dirty="0">
                <a:solidFill>
                  <a:srgbClr val="FF0000"/>
                </a:solidFill>
                <a:effectLst/>
                <a:latin typeface="黑体" panose="02010609060101010101" pitchFamily="49" charset="-122"/>
                <a:ea typeface="黑体" panose="02010609060101010101" pitchFamily="49" charset="-122"/>
              </a:rPr>
              <a:t>、</a:t>
            </a:r>
            <a:r>
              <a:rPr lang="en-US" altLang="zh-CN" sz="2600" dirty="0">
                <a:solidFill>
                  <a:srgbClr val="FF0000"/>
                </a:solidFill>
                <a:effectLst/>
                <a:latin typeface="黑体" panose="02010609060101010101" pitchFamily="49" charset="-122"/>
                <a:ea typeface="黑体" panose="02010609060101010101" pitchFamily="49" charset="-122"/>
              </a:rPr>
              <a:t>double</a:t>
            </a:r>
          </a:p>
          <a:p>
            <a:pPr marL="0" indent="0">
              <a:lnSpc>
                <a:spcPts val="3600"/>
              </a:lnSpc>
              <a:buNone/>
            </a:pPr>
            <a:r>
              <a:rPr lang="zh-CN" altLang="en-US" sz="2600" dirty="0">
                <a:effectLst/>
                <a:latin typeface="黑体" panose="02010609060101010101" pitchFamily="49" charset="-122"/>
                <a:ea typeface="黑体" panose="02010609060101010101" pitchFamily="49" charset="-122"/>
              </a:rPr>
              <a:t>（</a:t>
            </a:r>
            <a:r>
              <a:rPr lang="en-US" altLang="zh-CN" sz="2600" dirty="0">
                <a:effectLst/>
                <a:latin typeface="黑体" panose="02010609060101010101" pitchFamily="49" charset="-122"/>
                <a:ea typeface="黑体" panose="02010609060101010101" pitchFamily="49" charset="-122"/>
              </a:rPr>
              <a:t>2</a:t>
            </a:r>
            <a:r>
              <a:rPr lang="zh-CN" altLang="en-US" sz="2600" dirty="0">
                <a:effectLst/>
                <a:latin typeface="黑体" panose="02010609060101010101" pitchFamily="49" charset="-122"/>
                <a:ea typeface="黑体" panose="02010609060101010101" pitchFamily="49" charset="-122"/>
              </a:rPr>
              <a:t>）</a:t>
            </a:r>
            <a:r>
              <a:rPr lang="en-US" altLang="zh-CN" sz="2600" dirty="0">
                <a:effectLst/>
                <a:latin typeface="黑体" panose="02010609060101010101" pitchFamily="49" charset="-122"/>
                <a:ea typeface="黑体" panose="02010609060101010101" pitchFamily="49" charset="-122"/>
              </a:rPr>
              <a:t>float</a:t>
            </a:r>
            <a:r>
              <a:rPr lang="zh-CN" altLang="en-US" sz="2600" dirty="0">
                <a:effectLst/>
                <a:latin typeface="黑体" panose="02010609060101010101" pitchFamily="49" charset="-122"/>
                <a:ea typeface="黑体" panose="02010609060101010101" pitchFamily="49" charset="-122"/>
              </a:rPr>
              <a:t>必须转换成</a:t>
            </a:r>
            <a:r>
              <a:rPr lang="en-US" altLang="zh-CN" sz="2600" dirty="0">
                <a:effectLst/>
                <a:latin typeface="黑体" panose="02010609060101010101" pitchFamily="49" charset="-122"/>
                <a:ea typeface="黑体" panose="02010609060101010101" pitchFamily="49" charset="-122"/>
              </a:rPr>
              <a:t>double</a:t>
            </a:r>
          </a:p>
          <a:p>
            <a:pPr marL="0" indent="0">
              <a:lnSpc>
                <a:spcPts val="3600"/>
              </a:lnSpc>
              <a:buNone/>
            </a:pPr>
            <a:r>
              <a:rPr lang="zh-CN" altLang="en-US" sz="2600" dirty="0">
                <a:effectLst/>
                <a:latin typeface="黑体" panose="02010609060101010101" pitchFamily="49" charset="-122"/>
                <a:ea typeface="黑体" panose="02010609060101010101" pitchFamily="49" charset="-122"/>
              </a:rPr>
              <a:t>（</a:t>
            </a:r>
            <a:r>
              <a:rPr lang="en-US" altLang="zh-CN" sz="2600" dirty="0">
                <a:effectLst/>
                <a:latin typeface="黑体" panose="02010609060101010101" pitchFamily="49" charset="-122"/>
                <a:ea typeface="黑体" panose="02010609060101010101" pitchFamily="49" charset="-122"/>
              </a:rPr>
              <a:t>3</a:t>
            </a:r>
            <a:r>
              <a:rPr lang="zh-CN" altLang="en-US" sz="2600" dirty="0">
                <a:effectLst/>
                <a:latin typeface="黑体" panose="02010609060101010101" pitchFamily="49" charset="-122"/>
                <a:ea typeface="黑体" panose="02010609060101010101" pitchFamily="49" charset="-122"/>
              </a:rPr>
              <a:t>）</a:t>
            </a:r>
            <a:r>
              <a:rPr lang="en-US" altLang="zh-CN" sz="2600" dirty="0">
                <a:effectLst/>
                <a:latin typeface="黑体" panose="02010609060101010101" pitchFamily="49" charset="-122"/>
                <a:ea typeface="黑体" panose="02010609060101010101" pitchFamily="49" charset="-122"/>
              </a:rPr>
              <a:t>char</a:t>
            </a:r>
            <a:r>
              <a:rPr lang="zh-CN" altLang="en-US" sz="2600" dirty="0">
                <a:effectLst/>
                <a:latin typeface="黑体" panose="02010609060101010101" pitchFamily="49" charset="-122"/>
                <a:ea typeface="黑体" panose="02010609060101010101" pitchFamily="49" charset="-122"/>
              </a:rPr>
              <a:t>和</a:t>
            </a:r>
            <a:r>
              <a:rPr lang="en-US" altLang="zh-CN" sz="2600" dirty="0">
                <a:effectLst/>
                <a:latin typeface="黑体" panose="02010609060101010101" pitchFamily="49" charset="-122"/>
                <a:ea typeface="黑体" panose="02010609060101010101" pitchFamily="49" charset="-122"/>
              </a:rPr>
              <a:t>short</a:t>
            </a:r>
            <a:r>
              <a:rPr lang="zh-CN" altLang="en-US" sz="2600" dirty="0">
                <a:effectLst/>
                <a:latin typeface="黑体" panose="02010609060101010101" pitchFamily="49" charset="-122"/>
                <a:ea typeface="黑体" panose="02010609060101010101" pitchFamily="49" charset="-122"/>
              </a:rPr>
              <a:t>必须先转换成</a:t>
            </a:r>
            <a:r>
              <a:rPr lang="en-US" altLang="zh-CN" sz="2600" dirty="0" err="1">
                <a:effectLst/>
                <a:latin typeface="黑体" panose="02010609060101010101" pitchFamily="49" charset="-122"/>
                <a:ea typeface="黑体" panose="02010609060101010101" pitchFamily="49" charset="-122"/>
              </a:rPr>
              <a:t>int</a:t>
            </a:r>
            <a:r>
              <a:rPr lang="zh-CN" altLang="en-US" sz="2600" dirty="0">
                <a:effectLst/>
                <a:latin typeface="黑体" panose="02010609060101010101" pitchFamily="49" charset="-122"/>
                <a:ea typeface="黑体" panose="02010609060101010101" pitchFamily="49" charset="-122"/>
              </a:rPr>
              <a:t>类型。</a:t>
            </a:r>
          </a:p>
          <a:p>
            <a:pPr marL="0" indent="0">
              <a:lnSpc>
                <a:spcPts val="3600"/>
              </a:lnSpc>
              <a:buNone/>
            </a:pPr>
            <a:r>
              <a:rPr lang="zh-CN" altLang="en-US" sz="2600" dirty="0">
                <a:effectLst/>
                <a:latin typeface="黑体" panose="02010609060101010101" pitchFamily="49" charset="-122"/>
                <a:ea typeface="黑体" panose="02010609060101010101" pitchFamily="49" charset="-122"/>
              </a:rPr>
              <a:t>（</a:t>
            </a:r>
            <a:r>
              <a:rPr lang="en-US" altLang="zh-CN" sz="2600" dirty="0">
                <a:effectLst/>
                <a:latin typeface="黑体" panose="02010609060101010101" pitchFamily="49" charset="-122"/>
                <a:ea typeface="黑体" panose="02010609060101010101" pitchFamily="49" charset="-122"/>
              </a:rPr>
              <a:t>4</a:t>
            </a:r>
            <a:r>
              <a:rPr lang="zh-CN" altLang="en-US" sz="2600" dirty="0">
                <a:effectLst/>
                <a:latin typeface="黑体" panose="02010609060101010101" pitchFamily="49" charset="-122"/>
                <a:ea typeface="黑体" panose="02010609060101010101" pitchFamily="49" charset="-122"/>
              </a:rPr>
              <a:t>）在赋值运算中，两边量数据类型不同时，右边数据的类型将转换为左边变量的类型。</a:t>
            </a:r>
          </a:p>
        </p:txBody>
      </p:sp>
    </p:spTree>
    <p:extLst>
      <p:ext uri="{BB962C8B-B14F-4D97-AF65-F5344CB8AC3E}">
        <p14:creationId xmlns:p14="http://schemas.microsoft.com/office/powerpoint/2010/main" val="9251232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6BD2050D-CAA9-45FF-8F3F-8A95D1BFCBC4}"/>
              </a:ext>
            </a:extLst>
          </p:cNvPr>
          <p:cNvSpPr>
            <a:spLocks noGrp="1"/>
          </p:cNvSpPr>
          <p:nvPr>
            <p:ph type="ftr" sz="quarter" idx="10"/>
          </p:nvPr>
        </p:nvSpPr>
        <p:spPr/>
        <p:txBody>
          <a:bodyPr/>
          <a:lstStyle/>
          <a:p>
            <a:fld id="{77D4CE8D-2A2F-4706-A45B-0AA9034F1FB9}" type="slidenum">
              <a:rPr lang="en-US" altLang="ko-KR"/>
              <a:pPr/>
              <a:t>99</a:t>
            </a:fld>
            <a:endParaRPr lang="en-US" altLang="ko-KR"/>
          </a:p>
        </p:txBody>
      </p:sp>
      <p:sp>
        <p:nvSpPr>
          <p:cNvPr id="695298" name="Rectangle 2">
            <a:extLst>
              <a:ext uri="{FF2B5EF4-FFF2-40B4-BE49-F238E27FC236}">
                <a16:creationId xmlns:a16="http://schemas.microsoft.com/office/drawing/2014/main" id="{6E35F275-8122-4718-A4D6-30E33F826090}"/>
              </a:ext>
            </a:extLst>
          </p:cNvPr>
          <p:cNvSpPr>
            <a:spLocks noGrp="1" noChangeArrowheads="1"/>
          </p:cNvSpPr>
          <p:nvPr>
            <p:ph type="title"/>
          </p:nvPr>
        </p:nvSpPr>
        <p:spPr/>
        <p:txBody>
          <a:bodyPr/>
          <a:lstStyle/>
          <a:p>
            <a:r>
              <a:rPr lang="zh-CN" altLang="en-US" dirty="0">
                <a:effectLst/>
              </a:rPr>
              <a:t>隐式类型转换</a:t>
            </a:r>
          </a:p>
        </p:txBody>
      </p:sp>
      <p:sp>
        <p:nvSpPr>
          <p:cNvPr id="695300" name="Rectangle 4">
            <a:extLst>
              <a:ext uri="{FF2B5EF4-FFF2-40B4-BE49-F238E27FC236}">
                <a16:creationId xmlns:a16="http://schemas.microsoft.com/office/drawing/2014/main" id="{316FE4CE-48C2-4872-BDE5-DF3BB7E1DFA1}"/>
              </a:ext>
            </a:extLst>
          </p:cNvPr>
          <p:cNvSpPr>
            <a:spLocks noChangeArrowheads="1"/>
          </p:cNvSpPr>
          <p:nvPr/>
        </p:nvSpPr>
        <p:spPr bwMode="auto">
          <a:xfrm>
            <a:off x="344488" y="1045515"/>
            <a:ext cx="9217024" cy="3970318"/>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76213"/>
            <a:r>
              <a:rPr lang="en-US" altLang="zh-CN" sz="2800" dirty="0">
                <a:latin typeface="+mn-lt"/>
                <a:ea typeface="黑体" panose="02010609060101010101" pitchFamily="49" charset="-122"/>
              </a:rPr>
              <a:t>【</a:t>
            </a:r>
            <a:r>
              <a:rPr lang="zh-CN" altLang="en-US" sz="2800" dirty="0">
                <a:latin typeface="+mn-lt"/>
                <a:ea typeface="黑体" panose="02010609060101010101" pitchFamily="49" charset="-122"/>
              </a:rPr>
              <a:t>例</a:t>
            </a:r>
            <a:r>
              <a:rPr lang="en-US" altLang="zh-CN" sz="2800" dirty="0">
                <a:latin typeface="+mn-lt"/>
                <a:ea typeface="黑体" panose="02010609060101010101" pitchFamily="49" charset="-122"/>
              </a:rPr>
              <a:t>3. 39】</a:t>
            </a:r>
            <a:r>
              <a:rPr lang="zh-CN" altLang="en-US" sz="2800" dirty="0">
                <a:latin typeface="+mn-lt"/>
                <a:ea typeface="黑体" panose="02010609060101010101" pitchFamily="49" charset="-122"/>
              </a:rPr>
              <a:t>不同数据类型的混合运算。</a:t>
            </a:r>
          </a:p>
          <a:p>
            <a:r>
              <a:rPr lang="en-US" altLang="zh-CN" sz="2800" dirty="0">
                <a:latin typeface="+mn-lt"/>
                <a:ea typeface="黑体" panose="02010609060101010101" pitchFamily="49" charset="-122"/>
              </a:rPr>
              <a:t>#include&lt;</a:t>
            </a:r>
            <a:r>
              <a:rPr lang="en-US" altLang="zh-CN" sz="2800" dirty="0" err="1">
                <a:latin typeface="+mn-lt"/>
                <a:ea typeface="黑体" panose="02010609060101010101" pitchFamily="49" charset="-122"/>
              </a:rPr>
              <a:t>stdio.h</a:t>
            </a:r>
            <a:r>
              <a:rPr lang="en-US" altLang="zh-CN" sz="2800" dirty="0">
                <a:latin typeface="+mn-lt"/>
                <a:ea typeface="黑体" panose="02010609060101010101" pitchFamily="49" charset="-122"/>
              </a:rPr>
              <a:t>&gt;</a:t>
            </a:r>
          </a:p>
          <a:p>
            <a:r>
              <a:rPr lang="en-US" altLang="zh-CN" sz="2800" dirty="0">
                <a:latin typeface="+mn-lt"/>
                <a:ea typeface="黑体" panose="02010609060101010101" pitchFamily="49" charset="-122"/>
              </a:rPr>
              <a:t>void main()</a:t>
            </a:r>
          </a:p>
          <a:p>
            <a:r>
              <a:rPr lang="en-US" altLang="zh-CN" sz="2800" dirty="0">
                <a:latin typeface="+mn-lt"/>
                <a:ea typeface="黑体" panose="02010609060101010101" pitchFamily="49" charset="-122"/>
              </a:rPr>
              <a:t>{	</a:t>
            </a:r>
            <a:r>
              <a:rPr lang="en-US" altLang="zh-CN" sz="2800" dirty="0" err="1">
                <a:latin typeface="+mn-lt"/>
                <a:ea typeface="黑体" panose="02010609060101010101" pitchFamily="49" charset="-122"/>
              </a:rPr>
              <a:t>int</a:t>
            </a:r>
            <a:r>
              <a:rPr lang="en-US" altLang="zh-CN" sz="2800" dirty="0">
                <a:latin typeface="+mn-lt"/>
                <a:ea typeface="黑体" panose="02010609060101010101" pitchFamily="49" charset="-122"/>
              </a:rPr>
              <a:t> a=5;</a:t>
            </a:r>
          </a:p>
          <a:p>
            <a:r>
              <a:rPr lang="en-US" altLang="zh-CN" sz="2800" dirty="0">
                <a:latin typeface="+mn-lt"/>
                <a:ea typeface="黑体" panose="02010609060101010101" pitchFamily="49" charset="-122"/>
              </a:rPr>
              <a:t>	float b=3.14,c;</a:t>
            </a:r>
          </a:p>
          <a:p>
            <a:r>
              <a:rPr lang="en-US" altLang="zh-CN" sz="2800" dirty="0">
                <a:latin typeface="+mn-lt"/>
                <a:ea typeface="黑体" panose="02010609060101010101" pitchFamily="49" charset="-122"/>
              </a:rPr>
              <a:t>	char d='b';</a:t>
            </a:r>
          </a:p>
          <a:p>
            <a:r>
              <a:rPr lang="en-US" altLang="zh-CN" sz="2800" dirty="0">
                <a:latin typeface="+mn-lt"/>
                <a:ea typeface="黑体" panose="02010609060101010101" pitchFamily="49" charset="-122"/>
              </a:rPr>
              <a:t>	c=3.14*a*</a:t>
            </a:r>
            <a:r>
              <a:rPr lang="en-US" altLang="zh-CN" sz="2800" dirty="0" err="1">
                <a:latin typeface="+mn-lt"/>
                <a:ea typeface="黑体" panose="02010609060101010101" pitchFamily="49" charset="-122"/>
              </a:rPr>
              <a:t>a+'a'-d</a:t>
            </a:r>
            <a:r>
              <a:rPr lang="en-US" altLang="zh-CN" sz="2800" dirty="0">
                <a:latin typeface="+mn-lt"/>
                <a:ea typeface="黑体" panose="02010609060101010101" pitchFamily="49" charset="-122"/>
              </a:rPr>
              <a:t> +3.5*'b';  //</a:t>
            </a:r>
            <a:r>
              <a:rPr lang="zh-CN" altLang="en-US" sz="2800" dirty="0">
                <a:latin typeface="+mn-lt"/>
                <a:ea typeface="黑体" panose="02010609060101010101" pitchFamily="49" charset="-122"/>
              </a:rPr>
              <a:t>不同类型数据的混合运算</a:t>
            </a:r>
          </a:p>
          <a:p>
            <a:r>
              <a:rPr lang="zh-CN" altLang="en-US" sz="2800" dirty="0">
                <a:latin typeface="+mn-lt"/>
                <a:ea typeface="黑体" panose="02010609060101010101" pitchFamily="49" charset="-122"/>
              </a:rPr>
              <a:t>	</a:t>
            </a:r>
            <a:r>
              <a:rPr lang="pt-BR" altLang="zh-CN" sz="2800" dirty="0">
                <a:latin typeface="+mn-lt"/>
                <a:ea typeface="黑体" panose="02010609060101010101" pitchFamily="49" charset="-122"/>
              </a:rPr>
              <a:t>printf("c=%f\n",c);</a:t>
            </a:r>
          </a:p>
          <a:p>
            <a:r>
              <a:rPr lang="en-US" altLang="zh-CN" sz="2800" dirty="0">
                <a:latin typeface="+mn-lt"/>
                <a:ea typeface="黑体" panose="02010609060101010101" pitchFamily="49" charset="-122"/>
              </a:rPr>
              <a:t>}</a:t>
            </a:r>
          </a:p>
        </p:txBody>
      </p:sp>
      <p:pic>
        <p:nvPicPr>
          <p:cNvPr id="695301" name="Picture 5">
            <a:extLst>
              <a:ext uri="{FF2B5EF4-FFF2-40B4-BE49-F238E27FC236}">
                <a16:creationId xmlns:a16="http://schemas.microsoft.com/office/drawing/2014/main" id="{2BC9916A-9A76-428E-86B0-453C5E044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5300663"/>
            <a:ext cx="49688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461529"/>
      </p:ext>
    </p:extLst>
  </p:cSld>
  <p:clrMapOvr>
    <a:masterClrMapping/>
  </p:clrMapOvr>
</p:sld>
</file>

<file path=ppt/theme/theme1.xml><?xml version="1.0" encoding="utf-8"?>
<a:theme xmlns:a="http://schemas.openxmlformats.org/drawingml/2006/main" name="网络管理讲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Times New Roman"/>
        <a:ea typeface="华文新魏"/>
        <a:cs typeface=""/>
      </a:majorFont>
      <a:minorFont>
        <a:latin typeface="Times New Roman"/>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anose="02020603050405020304" pitchFamily="18"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anose="02020603050405020304" pitchFamily="18" charset="0"/>
            <a:ea typeface="굴림" panose="020B0600000101010101"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Data\Microsoft\Templates\网络管理讲稿.pot</Template>
  <TotalTime>7580</TotalTime>
  <Words>8965</Words>
  <Application>Microsoft Office PowerPoint</Application>
  <PresentationFormat>A4 纸张(210x297 毫米)</PresentationFormat>
  <Paragraphs>1461</Paragraphs>
  <Slides>121</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121</vt:i4>
      </vt:variant>
    </vt:vector>
  </HeadingPairs>
  <TitlesOfParts>
    <vt:vector size="134" baseType="lpstr">
      <vt:lpstr>Adobe 黑体 Std R</vt:lpstr>
      <vt:lpstr>Hiragino Sans GB W6</vt:lpstr>
      <vt:lpstr>方正姚体</vt:lpstr>
      <vt:lpstr>黑体</vt:lpstr>
      <vt:lpstr>楷体</vt:lpstr>
      <vt:lpstr>隶书</vt:lpstr>
      <vt:lpstr>Arial</vt:lpstr>
      <vt:lpstr>Copperplate Gothic Bold</vt:lpstr>
      <vt:lpstr>Times New Roman</vt:lpstr>
      <vt:lpstr>Wingdings</vt:lpstr>
      <vt:lpstr>网络管理讲稿</vt:lpstr>
      <vt:lpstr>公式</vt:lpstr>
      <vt:lpstr>Equation</vt:lpstr>
      <vt:lpstr>PowerPoint 演示文稿</vt:lpstr>
      <vt:lpstr>第3章 数据类型 、运算符与表达式 </vt:lpstr>
      <vt:lpstr>主要内容</vt:lpstr>
      <vt:lpstr>C语言的数据类型</vt:lpstr>
      <vt:lpstr>变量 </vt:lpstr>
      <vt:lpstr>变量名、变量值与存储单元间的关系</vt:lpstr>
      <vt:lpstr>定义变量 </vt:lpstr>
      <vt:lpstr>定义变量 </vt:lpstr>
      <vt:lpstr>定义变量</vt:lpstr>
      <vt:lpstr>定义变量</vt:lpstr>
      <vt:lpstr>定义变量</vt:lpstr>
      <vt:lpstr>变量赋初值 </vt:lpstr>
      <vt:lpstr>变量赋初值</vt:lpstr>
      <vt:lpstr>变量赋初值</vt:lpstr>
      <vt:lpstr>常量 </vt:lpstr>
      <vt:lpstr>常量-字面常量 </vt:lpstr>
      <vt:lpstr>常量-符号常量</vt:lpstr>
      <vt:lpstr>常量-符号常量</vt:lpstr>
      <vt:lpstr>常量-const常量 </vt:lpstr>
      <vt:lpstr>常量-const常量</vt:lpstr>
      <vt:lpstr>整型数据-整型常量 </vt:lpstr>
      <vt:lpstr>整型数据-整数类型数据范围 </vt:lpstr>
      <vt:lpstr>整型数据的输出 </vt:lpstr>
      <vt:lpstr>整型数据的输出 </vt:lpstr>
      <vt:lpstr>整型数据的输出</vt:lpstr>
      <vt:lpstr>整型数据的完整输出格式（*）</vt:lpstr>
      <vt:lpstr>PowerPoint 演示文稿</vt:lpstr>
      <vt:lpstr>整型数据的完整输出格式（*）</vt:lpstr>
      <vt:lpstr>整型数据的输入</vt:lpstr>
      <vt:lpstr>整型数据的输入</vt:lpstr>
      <vt:lpstr>整型数据的输入(*)</vt:lpstr>
      <vt:lpstr>整型数据的格式说明符(*)</vt:lpstr>
      <vt:lpstr>scanf的格式说明符的完整形式(*) </vt:lpstr>
      <vt:lpstr>整型数据的输入(*)</vt:lpstr>
      <vt:lpstr>整型数据的输入(*)</vt:lpstr>
      <vt:lpstr>整型数据的输入(*)</vt:lpstr>
      <vt:lpstr>整型数据的输入(*)</vt:lpstr>
      <vt:lpstr>输入函数的实现原理(*)</vt:lpstr>
      <vt:lpstr>整型数据在内存中的存储方式 (*)</vt:lpstr>
      <vt:lpstr>整型数据的溢出（*）</vt:lpstr>
      <vt:lpstr>实型数据 </vt:lpstr>
      <vt:lpstr>实型数据</vt:lpstr>
      <vt:lpstr>实型数据</vt:lpstr>
      <vt:lpstr>实型数据</vt:lpstr>
      <vt:lpstr>PowerPoint 演示文稿</vt:lpstr>
      <vt:lpstr>实型数据的输出 </vt:lpstr>
      <vt:lpstr>实型数据的输出</vt:lpstr>
      <vt:lpstr>实型数据的输入 </vt:lpstr>
      <vt:lpstr>实型数据的输入(*)</vt:lpstr>
      <vt:lpstr>实型数据在内存中的存储方式 </vt:lpstr>
      <vt:lpstr>实型数据的有效数字位数 </vt:lpstr>
      <vt:lpstr>实型数据的有效数字位数</vt:lpstr>
      <vt:lpstr>字符型数据-常量</vt:lpstr>
      <vt:lpstr>字符型数据-转义字符 </vt:lpstr>
      <vt:lpstr>字符型变量</vt:lpstr>
      <vt:lpstr>字符型变量</vt:lpstr>
      <vt:lpstr>字符型数据的输入和输出 </vt:lpstr>
      <vt:lpstr>字符型数据的输入和输出</vt:lpstr>
      <vt:lpstr>字符型数据的输入和输出</vt:lpstr>
      <vt:lpstr>字符型数据的输入和输出</vt:lpstr>
      <vt:lpstr>字符型数据的输入和输出</vt:lpstr>
      <vt:lpstr>字符型数据的输入和输出</vt:lpstr>
      <vt:lpstr>字符型数据的输入和输出</vt:lpstr>
      <vt:lpstr>字符串 </vt:lpstr>
      <vt:lpstr>字符串 </vt:lpstr>
      <vt:lpstr>C语言运算符与表达式 </vt:lpstr>
      <vt:lpstr>C语言运算符</vt:lpstr>
      <vt:lpstr>C语言运算符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数据类型的转换 </vt:lpstr>
      <vt:lpstr>隐式类型转换 </vt:lpstr>
      <vt:lpstr>隐式类型转换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作业与实验要求</vt:lpstr>
    </vt:vector>
  </TitlesOfParts>
  <Company>tonecom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C语言程序设计-绪论</dc:title>
  <dc:creator>xjd</dc:creator>
  <cp:lastModifiedBy>Xiu Yu</cp:lastModifiedBy>
  <cp:revision>1129</cp:revision>
  <cp:lastPrinted>1999-06-03T07:41:47Z</cp:lastPrinted>
  <dcterms:created xsi:type="dcterms:W3CDTF">1999-05-31T06:37:31Z</dcterms:created>
  <dcterms:modified xsi:type="dcterms:W3CDTF">2019-09-17T13:26:53Z</dcterms:modified>
</cp:coreProperties>
</file>