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9"/>
  </p:notesMasterIdLst>
  <p:handoutMasterIdLst>
    <p:handoutMasterId r:id="rId60"/>
  </p:handoutMasterIdLst>
  <p:sldIdLst>
    <p:sldId id="362" r:id="rId2"/>
    <p:sldId id="367" r:id="rId3"/>
    <p:sldId id="368" r:id="rId4"/>
    <p:sldId id="374" r:id="rId5"/>
    <p:sldId id="375" r:id="rId6"/>
    <p:sldId id="376" r:id="rId7"/>
    <p:sldId id="377" r:id="rId8"/>
    <p:sldId id="378" r:id="rId9"/>
    <p:sldId id="379" r:id="rId10"/>
    <p:sldId id="435" r:id="rId11"/>
    <p:sldId id="436" r:id="rId12"/>
    <p:sldId id="463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37" r:id="rId21"/>
    <p:sldId id="464" r:id="rId22"/>
    <p:sldId id="466" r:id="rId23"/>
    <p:sldId id="46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6" r:id="rId32"/>
    <p:sldId id="445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24" r:id="rId50"/>
    <p:sldId id="425" r:id="rId51"/>
    <p:sldId id="426" r:id="rId52"/>
    <p:sldId id="434" r:id="rId53"/>
    <p:sldId id="369" r:id="rId54"/>
    <p:sldId id="370" r:id="rId55"/>
    <p:sldId id="371" r:id="rId56"/>
    <p:sldId id="372" r:id="rId57"/>
    <p:sldId id="373" r:id="rId58"/>
  </p:sldIdLst>
  <p:sldSz cx="9906000" cy="6858000" type="A4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3FCC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78" d="100"/>
          <a:sy n="78" d="100"/>
        </p:scale>
        <p:origin x="1334" y="62"/>
      </p:cViewPr>
      <p:guideLst>
        <p:guide orient="horz" pos="2160"/>
        <p:guide pos="3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0CAAA73-2479-4CC7-84AC-A16C98CE9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2176819-BC21-4E3D-971D-150A802A89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2F5AEE97-E876-4D7B-B6C0-5A5EA01E78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E509AA4-DCB3-4CD0-93DB-4723A4C2FAA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5DB0622-E8DC-4FDB-B3E9-1C7396F86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BAA265-4A43-4B34-9DE8-124FB2FDDA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4F3ACC-40DD-4440-92F9-9FEBE32967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16F815B-2A99-43FE-9DAF-595949A5FF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99A8B9E3-773D-4B53-8C75-BB5298193F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4B62B39-A7C8-4BC1-8545-C4805AD33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B5A33E46-EC6D-43B4-99AE-2074792D6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439655-E0F0-4EB1-8C72-376DA08845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B99EB22A-D8B3-4330-AF0B-78695300F7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08DAC963-FFDF-40E4-8BF2-6340BC28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F11DA6FB-AC7C-4432-B50B-CE95C90CD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BE24A1-19D4-440C-9948-8A592701219A}" type="slidenum">
              <a:rPr lang="en-US" altLang="zh-CN" sz="1200"/>
              <a:pPr eaLnBrk="1" hangingPunct="1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55018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4B912355-29CC-4182-9827-E9DD67C8D1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1BB290D2-F8B1-42E8-9A43-0CBEEBCB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BD682A92-7E86-40EC-BEA4-D9EB5746F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04E892-C82C-4C3B-AD6D-D02E8BFC2705}" type="slidenum">
              <a:rPr lang="en-US" altLang="zh-CN" sz="1200"/>
              <a:pPr eaLnBrk="1" hangingPunct="1"/>
              <a:t>37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31952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57D8BB32-3FF0-4DB8-A354-697AF38913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6943CF8A-904A-442F-AF6F-1993BD5F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D3A8694F-232E-410E-9817-45DE84EAA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5BE022-7466-4AA2-BAC0-04C338480C14}" type="slidenum">
              <a:rPr lang="en-US" altLang="zh-CN" sz="1200"/>
              <a:pPr eaLnBrk="1" hangingPunct="1"/>
              <a:t>40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93249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299E8CF2-E4A2-46B6-83C8-DCC989CCF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C16667A9-561A-45A9-9AF2-F96D54CFC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CAEF8AC6-D430-4EF4-A8E7-06C3E8A7F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AEB475-6001-4C91-AB15-A966F5103F43}" type="slidenum">
              <a:rPr lang="en-US" altLang="zh-CN" sz="1200"/>
              <a:pPr eaLnBrk="1" hangingPunct="1"/>
              <a:t>47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843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4F7E9DC1-6935-47FB-A6DE-60DE70EBD0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6B669B-2456-4B4F-8E8A-17CF23766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Clr>
                <a:srgbClr val="000000"/>
              </a:buClr>
              <a:buFontTx/>
              <a:buChar char="•"/>
              <a:defRPr/>
            </a:pPr>
            <a:r>
              <a:rPr lang="en-US" altLang="zh-CN" dirty="0"/>
              <a:t>In a selection structure, a question is asked, and depending on the answer, the program takes one of two courses of action, after which the program moves on to the next event.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4B9558D3-1A2D-4F4E-947A-9F2A0F413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D3A31-1037-4A79-885D-92A81E32C7D8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8386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303A5E3C-9C1E-4A54-9021-32F8EA4F3C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AB16F3B-DD46-4393-B8D8-3C926B0B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To meet the requirement of single-alternative selection structure, we give a “if” statement</a:t>
            </a:r>
          </a:p>
          <a:p>
            <a:r>
              <a:rPr lang="en-US" altLang="zh-CN">
                <a:hlinkClick r:id="" action="ppaction://hlinkfile"/>
              </a:rPr>
              <a:t>brackets</a:t>
            </a:r>
            <a:r>
              <a:rPr lang="en-US" altLang="zh-CN">
                <a:solidFill>
                  <a:srgbClr val="000000"/>
                </a:solidFill>
                <a:hlinkClick r:id="" action="ppaction://hlinkfile"/>
              </a:rPr>
              <a:t>.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/>
              <a:t>[ˈbrækət]</a:t>
            </a:r>
            <a:r>
              <a:rPr lang="zh-CN" altLang="en-US">
                <a:solidFill>
                  <a:srgbClr val="000000"/>
                </a:solidFill>
              </a:rPr>
              <a:t>括号 </a:t>
            </a:r>
            <a:r>
              <a:rPr lang="en-US" altLang="zh-CN">
                <a:solidFill>
                  <a:srgbClr val="000000"/>
                </a:solidFill>
              </a:rPr>
              <a:t>assignment </a:t>
            </a:r>
            <a:r>
              <a:rPr lang="zh-CN" altLang="en-US">
                <a:solidFill>
                  <a:srgbClr val="000000"/>
                </a:solidFill>
              </a:rPr>
              <a:t>赋值  </a:t>
            </a:r>
            <a:r>
              <a:rPr lang="en-US" altLang="zh-CN">
                <a:solidFill>
                  <a:srgbClr val="000000"/>
                </a:solidFill>
              </a:rPr>
              <a:t>within a braces </a:t>
            </a:r>
            <a:r>
              <a:rPr lang="en-US" altLang="zh-CN"/>
              <a:t> [breis]</a:t>
            </a:r>
            <a:r>
              <a:rPr lang="zh-CN" altLang="en-US">
                <a:solidFill>
                  <a:srgbClr val="000000"/>
                </a:solidFill>
              </a:rPr>
              <a:t>大括号内</a:t>
            </a:r>
            <a:endParaRPr lang="en-US" altLang="zh-CN">
              <a:solidFill>
                <a:srgbClr val="000000"/>
              </a:solidFill>
            </a:endParaRPr>
          </a:p>
          <a:p>
            <a:r>
              <a:rPr lang="en-US" altLang="zh-CN">
                <a:solidFill>
                  <a:srgbClr val="000000"/>
                </a:solidFill>
              </a:rPr>
              <a:t>Virtual  convert </a:t>
            </a:r>
            <a:r>
              <a:rPr lang="zh-CN" altLang="en-US">
                <a:solidFill>
                  <a:srgbClr val="000000"/>
                </a:solidFill>
              </a:rPr>
              <a:t>转换</a:t>
            </a:r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3C9AC1CC-C819-4468-9363-C78230E6B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6B9517-40D4-47D1-9B41-D8CFED125409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53398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5158E5F5-CCE8-4CEE-86E9-447EF2A2D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5EEAB9-107A-4A96-8869-E28496D3B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Negative numbers </a:t>
            </a:r>
            <a:r>
              <a:rPr lang="zh-CN" altLang="en-US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负数</a:t>
            </a:r>
            <a:endParaRPr lang="en-US" altLang="zh-CN" b="1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Flow chart </a:t>
            </a:r>
            <a:r>
              <a:rPr lang="zh-CN" altLang="en-US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流程图</a:t>
            </a:r>
            <a:endParaRPr lang="zh-CN" altLang="en-US" dirty="0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AB1EBD8E-ADA6-4187-B59F-2CE6D34C6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A65D4D-540F-4A71-9A8E-D675C3FBBD36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9683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3A9EFAB3-68E9-438C-B932-61B214FCB8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187555E3-271B-4FDC-B52C-36831A48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Complete program</a:t>
            </a:r>
          </a:p>
          <a:p>
            <a:r>
              <a:rPr lang="zh-CN" altLang="en-US"/>
              <a:t>大于 </a:t>
            </a:r>
            <a:r>
              <a:rPr lang="en-US" altLang="zh-CN"/>
              <a:t>greater than  </a:t>
            </a:r>
            <a:r>
              <a:rPr lang="zh-CN" altLang="en-US"/>
              <a:t>小于  </a:t>
            </a:r>
            <a:r>
              <a:rPr lang="en-US" altLang="zh-CN"/>
              <a:t>smaller than</a:t>
            </a:r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FEC0F5E2-FEC5-4F8B-94D6-859C6C0C6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300103-4076-43A6-A226-68936B700432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8334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9BC48196-3150-43BB-A3CE-920B157852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09039FEA-8C49-4614-89AB-9A78CBAD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7A8EDB3-CBE7-4978-9228-DDA8816C3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3CB4ED-CE3C-4FBA-B146-525DBE18D53F}" type="slidenum">
              <a:rPr lang="en-US" altLang="zh-CN" sz="1200"/>
              <a:pPr eaLnBrk="1" hangingPunct="1"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6782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3CF4981B-713F-4834-9755-F561535C0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1D8D4486-0726-41C9-B14B-5C5FF9AFC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KG </a:t>
            </a:r>
            <a:r>
              <a:rPr lang="en-US" altLang="zh-CN">
                <a:solidFill>
                  <a:srgbClr val="000000"/>
                </a:solidFill>
              </a:rPr>
              <a:t>kilogram</a:t>
            </a:r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D67F61FD-E4B3-44A3-839D-96C414A45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EE5AEE-C464-4093-BAF0-29576550FB24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6002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97FE6E6-24FE-4443-8122-85C0AFB0A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AB6614B5-FE61-4B32-8BF3-0911FD3E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0AE5B36F-61CB-4B23-9D89-17CCDEAE7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003E9F-1D57-4422-B473-DEDE203A2021}" type="slidenum">
              <a:rPr lang="en-US" altLang="zh-CN" sz="1200"/>
              <a:pPr eaLnBrk="1" hangingPunct="1"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5711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439655-E0F0-4EB1-8C72-376DA08845E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18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32ECB-5730-4604-939B-70E1B97F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5990F-334C-48FC-94BE-212CB6BA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95B452-F449-4806-B0A8-DE9CEBB22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8287-D17F-4808-8AFA-C9A5E4A6A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8D16ED-5DB5-4A0A-8F12-1FAFBE89E05E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8F4573-A42F-4685-B59A-AB5BA3EE7AA8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51B43C2-8B20-4EF6-BA04-A723DB259F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F756C1B-74D0-4842-8E44-C9FB759AF6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6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06A49-6B46-4072-AEFE-B39CD77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5DDF6-4D36-4702-9719-BC99D91C2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D53E2F-4EEF-4186-85ED-859C23354B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CABF-85CE-43CC-A7FE-39862B487D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076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A82D09-C54E-4CB5-A726-4B8E4F814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52493-F560-4663-B662-8710D3FD0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985FA3-6E8D-4B0D-93DD-C12DB3F9AF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02DA-1DF9-4D0E-9FB4-B8052D54AA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19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3CFBD-6B49-4F31-850D-E4A8798D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11EAD-AFA1-47D2-9C9A-9B19946107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617425-922A-4E89-BECD-EC77D91B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BA7B12-DD16-40B4-89E2-CC8E826F4B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98E25-9BC5-42EA-B3C9-AB7BCD95C4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85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DE5A-576E-4796-A201-DF2E16EC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8014E959-A20C-44E7-910D-777B1D25A2F6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742950" y="1981200"/>
            <a:ext cx="84201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9E02F-F562-48EC-9DF1-FE0E9F97F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36900" y="6438900"/>
            <a:ext cx="3136900" cy="304800"/>
          </a:xfrm>
        </p:spPr>
        <p:txBody>
          <a:bodyPr/>
          <a:lstStyle>
            <a:lvl1pPr>
              <a:defRPr/>
            </a:lvl1pPr>
          </a:lstStyle>
          <a:p>
            <a:fld id="{D69F4ED7-FE14-4833-8CC1-0AB00A455D68}" type="slidenum">
              <a:rPr lang="en-US" altLang="ko-KR"/>
              <a:pPr/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6C9DD9-0DE2-4C0E-8496-94611F2CB23A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79718EB-9E68-46BE-A3E8-8DDCA5472A82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DAFA95-682B-4DBD-9CFD-10490CF53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38EB0D0-7D5E-40FE-811D-1BC9BC8A94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41138-282B-400C-8D2A-8181BE8E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0"/>
            <a:ext cx="8420100" cy="10436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12D74-1A96-4DDB-BB94-DC25F4C4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1433AF-1C80-4079-8C31-F827F33AE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9D04A-E146-475F-99F0-F9B696846E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3CAD14-3BE2-47AD-BED6-D84A5CA947F0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E55ED4-10D7-4AD9-A904-2D7C07627474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3E7C8E8-39F4-4AE1-9072-D98F97BE27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4F5764-B3FE-41BA-815B-E436999D1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92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2040-7B92-445A-B938-1CBB3508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3E2A-5A8B-46F1-AB50-61029BC8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577D5B-DE36-456B-AA69-844F7728D5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06B90-0E26-4077-B93E-141B9F579F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785755-3DB7-4F90-B9C9-2435B9A00EBD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F61232-1F66-4C37-8506-740C9580DDC9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70147E-068D-4639-938A-16C8F729CD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7FF224B-FFEB-454A-AF90-4D67B206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92D8-B053-44EB-904C-9F2C9D1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D716E-F9E8-462C-ADD9-235CE22A5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2D352-EC5F-407A-BAC2-5FAC9D6A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DFD55E-BAD6-46D9-A35E-7AE40D9CF3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BF6E1-0E50-46FA-BC12-325DC26989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7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3E47-151F-4790-869D-FEE0B889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0950B-9A1D-414B-A6B6-255A7387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DB6BC-0AE0-4DC2-A33A-3292DCEDC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05F36-B3BD-4121-BD24-D3B5DAEA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7F6C1-4EDB-4395-BF3D-9FB01580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AEB230-D0EE-4AC4-BF5D-FC367DC5AD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A7C2-D504-4A8D-ACDA-733B9C1119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1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A91C-C052-4750-AF4F-1F1FB461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33D890-B663-4EBD-8C43-228CD73FF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6462-E66D-4F17-9E6A-CF779BD4FE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170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36B7D59-AC69-4282-BB8D-F2CAD9544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AEDD3-2AF1-42BC-818C-5C5654B187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5D2DB74-5C2C-492F-925A-ADDF4D49995B}"/>
              </a:ext>
            </a:extLst>
          </p:cNvPr>
          <p:cNvGrpSpPr/>
          <p:nvPr userDrawn="1"/>
        </p:nvGrpSpPr>
        <p:grpSpPr>
          <a:xfrm>
            <a:off x="6825208" y="188640"/>
            <a:ext cx="2952328" cy="629796"/>
            <a:chOff x="6825208" y="188640"/>
            <a:chExt cx="2952328" cy="6297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445C513-B4AA-411E-85F1-0FB333E26506}"/>
                </a:ext>
              </a:extLst>
            </p:cNvPr>
            <p:cNvSpPr txBox="1"/>
            <p:nvPr userDrawn="1"/>
          </p:nvSpPr>
          <p:spPr>
            <a:xfrm>
              <a:off x="6825208" y="332656"/>
              <a:ext cx="29523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F27A134-F102-442E-AB81-F4C0E1610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340" y="188640"/>
              <a:ext cx="576064" cy="62979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B146B7D-1B97-4ACE-9908-E261A9DF2C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1123" y="304093"/>
              <a:ext cx="1152128" cy="51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19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C3507-9DBC-42BE-A037-E8E0A587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7A72E-4DCE-43B3-AF56-1410346E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C520E-9F22-49F3-A0B3-800A470E6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471D5-66F1-4A1F-B0BC-D6BFC7C212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0BD3-729A-4114-AB9E-E715D4862D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0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C5DF-B5D4-4550-BD76-D459753C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9B27D-236A-4735-BD25-616F7337F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53930-C6E6-4F72-BCDC-E3A97F687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48352-B166-4685-BCBC-CDB8D2DAC9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3BF59-CC96-4F58-BBC7-5CD09943E8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91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36F337C-E4BD-45A4-9A0D-C3448C29C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 편집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8A09180-C5E1-401C-B8BD-BB93BE26D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B35BE47-DF3D-46E9-AD84-4115A1F23A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6900" y="64389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/>
            </a:lvl1pPr>
          </a:lstStyle>
          <a:p>
            <a:pPr>
              <a:defRPr/>
            </a:pPr>
            <a:fld id="{33B3C4B9-45C3-4C4C-963D-D3E201C417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F589AC09-0FE5-4842-B4F6-9B6844AF4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650" y="836712"/>
            <a:ext cx="941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D27D4621-BD24-4558-994C-B13E6000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216" y="609600"/>
            <a:ext cx="287496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ko-KR" sz="1400" b="1" i="1" dirty="0">
                <a:latin typeface="Arial" panose="020B0604020202020204" pitchFamily="34" charset="0"/>
              </a:rPr>
              <a:t>South West </a:t>
            </a:r>
            <a:r>
              <a:rPr lang="en-US" altLang="ko-KR" sz="1400" b="1" i="1" dirty="0" err="1">
                <a:latin typeface="Arial" panose="020B0604020202020204" pitchFamily="34" charset="0"/>
              </a:rPr>
              <a:t>Jiaotong</a:t>
            </a:r>
            <a:r>
              <a:rPr lang="en-US" altLang="ko-KR" sz="1400" b="1" i="1" dirty="0">
                <a:latin typeface="Arial" panose="020B0604020202020204" pitchFamily="34" charset="0"/>
              </a:rPr>
              <a:t> University</a:t>
            </a:r>
          </a:p>
        </p:txBody>
      </p:sp>
      <p:sp>
        <p:nvSpPr>
          <p:cNvPr id="1031" name="Line 15">
            <a:extLst>
              <a:ext uri="{FF2B5EF4-FFF2-40B4-BE49-F238E27FC236}">
                <a16:creationId xmlns:a16="http://schemas.microsoft.com/office/drawing/2014/main" id="{BEB7E1FF-CC00-4389-9F3B-EB895844877A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104775" y="6477000"/>
            <a:ext cx="5640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16">
            <a:extLst>
              <a:ext uri="{FF2B5EF4-FFF2-40B4-BE49-F238E27FC236}">
                <a16:creationId xmlns:a16="http://schemas.microsoft.com/office/drawing/2014/main" id="{AC62D954-E770-4B3B-AABA-2AFF21619C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4700" y="492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endParaRPr lang="zh-CN" altLang="zh-CN">
              <a:latin typeface="Copperplate Gothic Bold" panose="020E0705020206020404" pitchFamily="34" charset="0"/>
            </a:endParaRPr>
          </a:p>
        </p:txBody>
      </p:sp>
      <p:sp>
        <p:nvSpPr>
          <p:cNvPr id="1033" name="Text Box 17">
            <a:extLst>
              <a:ext uri="{FF2B5EF4-FFF2-40B4-BE49-F238E27FC236}">
                <a16:creationId xmlns:a16="http://schemas.microsoft.com/office/drawing/2014/main" id="{C2EF6815-D5EB-4C36-9FC8-37DF58093F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8538" y="6308725"/>
            <a:ext cx="43449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r">
              <a:lnSpc>
                <a:spcPct val="70000"/>
              </a:lnSpc>
              <a:spcBef>
                <a:spcPct val="20000"/>
              </a:spcBef>
            </a:pPr>
            <a:r>
              <a:rPr lang="zh-CN" altLang="en-US" sz="1800" b="1" i="1">
                <a:latin typeface="隶书" panose="02010509060101010101" pitchFamily="49" charset="-122"/>
                <a:ea typeface="隶书" panose="02010509060101010101" pitchFamily="49" charset="-122"/>
              </a:rPr>
              <a:t>信息科学与技术学院 软件工程系</a:t>
            </a:r>
            <a:endParaRPr lang="ko-KR" altLang="en-US" sz="1800" b="1" i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 kern="12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>
            <a:extLst>
              <a:ext uri="{FF2B5EF4-FFF2-40B4-BE49-F238E27FC236}">
                <a16:creationId xmlns:a16="http://schemas.microsoft.com/office/drawing/2014/main" id="{0C1777B3-0125-423F-A653-9EAFE2860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5614"/>
            <a:ext cx="91440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2">
            <a:extLst>
              <a:ext uri="{FF2B5EF4-FFF2-40B4-BE49-F238E27FC236}">
                <a16:creationId xmlns:a16="http://schemas.microsoft.com/office/drawing/2014/main" id="{E3C62164-4DF0-44AB-99BB-C11BB121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4" y="5373688"/>
            <a:ext cx="8459787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西南交通大学信息科学与技术学院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主讲教师</a:t>
            </a:r>
            <a:r>
              <a:rPr lang="en-US" altLang="zh-CN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:</a:t>
            </a:r>
            <a:r>
              <a:rPr lang="zh-CN" altLang="en-US" sz="2000">
                <a:solidFill>
                  <a:srgbClr val="19A2F3"/>
                </a:solidFill>
                <a:latin typeface="Hiragino Sans GB W6" charset="-122"/>
                <a:ea typeface="Hiragino Sans GB W6" charset="-122"/>
              </a:rPr>
              <a:t>喻琇瑛</a:t>
            </a:r>
          </a:p>
        </p:txBody>
      </p:sp>
      <p:sp>
        <p:nvSpPr>
          <p:cNvPr id="3076" name="WordArt 3">
            <a:extLst>
              <a:ext uri="{FF2B5EF4-FFF2-40B4-BE49-F238E27FC236}">
                <a16:creationId xmlns:a16="http://schemas.microsoft.com/office/drawing/2014/main" id="{483F5EAD-F0E9-4E6B-87FF-738FCA51A63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52551" y="692150"/>
            <a:ext cx="7561263" cy="144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EAEAFA"/>
                </a:solidFill>
                <a:effectLst>
                  <a:outerShdw dist="40000" dir="5400000" algn="tl" rotWithShape="0">
                    <a:srgbClr val="000000">
                      <a:alpha val="32999"/>
                    </a:srgbClr>
                  </a:outerShdw>
                </a:effectLst>
                <a:latin typeface="宋体" panose="02010600030101010101" pitchFamily="2" charset="-122"/>
              </a:rPr>
              <a:t>高级语言程序设计</a:t>
            </a:r>
          </a:p>
        </p:txBody>
      </p:sp>
    </p:spTree>
    <p:extLst>
      <p:ext uri="{BB962C8B-B14F-4D97-AF65-F5344CB8AC3E}">
        <p14:creationId xmlns:p14="http://schemas.microsoft.com/office/powerpoint/2010/main" val="3287295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ABDE9FAA-16DB-42A1-A5FD-DD6C4A01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981075"/>
            <a:ext cx="82534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963"/>
              </a:lnSpc>
            </a:pPr>
            <a:r>
              <a:rPr lang="zh-CN" altLang="en-US" sz="27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关系与逻辑运算符及其表达式</a:t>
            </a:r>
            <a:endParaRPr lang="en-US" altLang="zh-CN" sz="2700" b="1">
              <a:solidFill>
                <a:srgbClr val="0066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3963"/>
              </a:lnSpc>
              <a:buFontTx/>
              <a:buAutoNum type="arabicPeriod"/>
            </a:pPr>
            <a:r>
              <a:rPr lang="zh-CN" altLang="en-US" sz="2700" b="1">
                <a:solidFill>
                  <a:srgbClr val="2D2DB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运算符</a:t>
            </a:r>
            <a:endParaRPr lang="en-US" altLang="zh-CN" sz="270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365F828-D3A5-4847-AC8C-7EE994869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35367"/>
              </p:ext>
            </p:extLst>
          </p:nvPr>
        </p:nvGraphicFramePr>
        <p:xfrm>
          <a:off x="1189602" y="2098675"/>
          <a:ext cx="7848600" cy="2604645"/>
        </p:xfrm>
        <a:graphic>
          <a:graphicData uri="http://schemas.openxmlformats.org/drawingml/2006/table">
            <a:tbl>
              <a:tblPr/>
              <a:tblGrid>
                <a:gridCol w="184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4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iti SC Light" charset="-122"/>
                          <a:ea typeface="Heiti SC Light" charset="-122"/>
                          <a:sym typeface="Symbol" pitchFamily="18" charset="2"/>
                        </a:rPr>
                        <a:t>关系运算符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iti SC Light" charset="-122"/>
                          <a:ea typeface="Heiti SC Light" charset="-122"/>
                          <a:sym typeface="Symbol" pitchFamily="18" charset="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iti SC Light" charset="-122"/>
                          <a:ea typeface="Heiti SC Light" charset="-122"/>
                          <a:sym typeface="Symbol" pitchFamily="18" charset="2"/>
                        </a:rPr>
                        <a:t>比较数值大小运算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iti SC Light" charset="-122"/>
                          <a:ea typeface="Heiti SC Light" charset="-122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iti SC Light" charset="-122"/>
                        <a:ea typeface="Heiti SC Light" charset="-122"/>
                        <a:sym typeface="Symbol" pitchFamily="18" charset="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&gt;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大于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&lt;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小于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&gt;=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iti SC Light" charset="-122"/>
                        <a:ea typeface="Heiti SC Light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大或等于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&lt;=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小于或等于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==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等于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!=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不等于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1" marB="45731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005B0FE-EE89-41DB-89F9-E5704DA20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28193"/>
              </p:ext>
            </p:extLst>
          </p:nvPr>
        </p:nvGraphicFramePr>
        <p:xfrm>
          <a:off x="1189602" y="4759326"/>
          <a:ext cx="7848600" cy="1543050"/>
        </p:xfrm>
        <a:graphic>
          <a:graphicData uri="http://schemas.openxmlformats.org/drawingml/2006/table">
            <a:tbl>
              <a:tblPr/>
              <a:tblGrid>
                <a:gridCol w="109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2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679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iti SC Light" charset="-122"/>
                          <a:ea typeface="Heiti SC Light" charset="-122"/>
                          <a:sym typeface="Symbol" pitchFamily="18" charset="2"/>
                        </a:rPr>
                        <a:t>逻辑运算符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iti SC Light" charset="-122"/>
                        <a:ea typeface="Heiti SC Light" charset="-122"/>
                        <a:sym typeface="Symbol" pitchFamily="18" charset="2"/>
                      </a:endParaRP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254"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base" latinLnBrk="0" hangingPunct="1">
                        <a:lnSpc>
                          <a:spcPts val="3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&amp;&amp;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逻辑与；并且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514350" marR="0" lvl="0" indent="-514350" algn="l" defTabSz="914400" rtl="0" eaLnBrk="1" fontAlgn="base" latinLnBrk="0" hangingPunct="1">
                        <a:lnSpc>
                          <a:spcPts val="36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||</a:t>
                      </a: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逻辑或；或者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38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iti SC Light" charset="-122"/>
                          <a:ea typeface="Heiti SC Light" charset="-122"/>
                        </a:rPr>
                        <a:t>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sym typeface="Symbol" pitchFamily="18" charset="2"/>
                        </a:rPr>
                        <a:t>逻辑非；否定；不是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39" marB="45739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C9CE780-3609-4172-9C64-B2585FC46F3F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4300"/>
            <a:ext cx="8420100" cy="7224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/>
              <a:t>关系运算与逻辑运算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6592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4D9D0753-C6CB-419E-A68A-08EF03F1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28689"/>
            <a:ext cx="8928992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63"/>
              </a:lnSpc>
              <a:spcBef>
                <a:spcPts val="600"/>
              </a:spcBef>
            </a:pPr>
            <a:r>
              <a:rPr lang="en-US" altLang="zh-CN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7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语言表示逻辑判断的方法</a:t>
            </a:r>
            <a:endParaRPr lang="en-US" altLang="zh-CN" sz="2700" b="1" dirty="0">
              <a:solidFill>
                <a:srgbClr val="006600"/>
              </a:solidFill>
              <a:latin typeface="+mn-lt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3663"/>
              </a:lnSpc>
              <a:spcBef>
                <a:spcPts val="600"/>
              </a:spcBef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1）任何数值（字符、整数、实数、指针）都可以表示逻辑意义，只要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数值不等于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，就表示“真”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，而</a:t>
            </a:r>
            <a:r>
              <a:rPr lang="en-US" altLang="zh-CN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表示“假”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；</a:t>
            </a:r>
            <a:endParaRPr lang="en-US" altLang="zh-CN" sz="26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  <a:spcBef>
                <a:spcPts val="600"/>
              </a:spcBef>
            </a:pPr>
            <a:r>
              <a:rPr lang="zh-CN" altLang="zh-CN" sz="26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）关系与逻辑运算表达式的运算结果为“真”，表达式的值为</a:t>
            </a:r>
            <a:r>
              <a:rPr lang="en-US" altLang="zh-CN" sz="26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型整数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，运算结果为“假”，则表达式的值为</a:t>
            </a:r>
            <a:r>
              <a:rPr lang="en-US" altLang="zh-CN" sz="260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型整数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  <a:spcBef>
                <a:spcPts val="600"/>
              </a:spcBef>
            </a:pPr>
            <a:endParaRPr lang="zh-CN" altLang="en-US" sz="26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</a:pP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   由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）可知，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语言的</a:t>
            </a:r>
            <a:r>
              <a:rPr lang="zh-CN" altLang="en-US" sz="2600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关系运算表达式和逻辑运算表达式应该属于整型表达式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范畴。</a:t>
            </a:r>
          </a:p>
          <a:p>
            <a:pPr eaLnBrk="1" hangingPunct="1"/>
            <a:endParaRPr lang="en-US" altLang="zh-CN" sz="2800" dirty="0">
              <a:latin typeface="+mn-lt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F06BD2-9375-437A-B1B7-ABF22E38E295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4300"/>
            <a:ext cx="8420100" cy="7224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/>
              <a:t>关系运算与逻辑运算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81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7FBA2-3E68-477E-8E51-4CBE253251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68AEAA1-A7AD-4E8C-8402-31AC6D8477D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681CF68A-8409-4458-874F-91D37D3E5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12"/>
          </a:xfrm>
        </p:spPr>
        <p:txBody>
          <a:bodyPr/>
          <a:lstStyle/>
          <a:p>
            <a:r>
              <a:rPr lang="zh-CN" altLang="en-US" sz="4000" dirty="0"/>
              <a:t>关系运算符</a:t>
            </a:r>
            <a:r>
              <a:rPr lang="en-US" altLang="zh-CN" sz="4000" dirty="0"/>
              <a:t>-</a:t>
            </a:r>
            <a:r>
              <a:rPr lang="zh-CN" altLang="en-US" sz="4000" dirty="0"/>
              <a:t>优先级</a:t>
            </a:r>
          </a:p>
        </p:txBody>
      </p:sp>
      <p:sp>
        <p:nvSpPr>
          <p:cNvPr id="722948" name="Rectangle 4">
            <a:extLst>
              <a:ext uri="{FF2B5EF4-FFF2-40B4-BE49-F238E27FC236}">
                <a16:creationId xmlns:a16="http://schemas.microsoft.com/office/drawing/2014/main" id="{390A2E0C-EF84-4EA1-9E4D-DF1133D5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1095893"/>
            <a:ext cx="8888859" cy="4666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zh-CN" altLang="en-US" sz="3000" dirty="0">
                <a:latin typeface="+mn-lt"/>
                <a:ea typeface="黑体" panose="02010609060101010101" pitchFamily="49" charset="-122"/>
              </a:rPr>
              <a:t>例：</a:t>
            </a:r>
            <a:endParaRPr lang="en-US" altLang="zh-CN" sz="3000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①  a&gt;</a:t>
            </a:r>
            <a:r>
              <a:rPr lang="en-US" altLang="zh-CN" sz="3000" b="0" dirty="0" err="1">
                <a:latin typeface="+mn-lt"/>
                <a:ea typeface="黑体" panose="02010609060101010101" pitchFamily="49" charset="-122"/>
              </a:rPr>
              <a:t>b+c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，相当于 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a&gt;(</a:t>
            </a:r>
            <a:r>
              <a:rPr lang="en-US" altLang="zh-CN" sz="3000" b="0" dirty="0" err="1">
                <a:latin typeface="+mn-lt"/>
                <a:ea typeface="黑体" panose="02010609060101010101" pitchFamily="49" charset="-122"/>
              </a:rPr>
              <a:t>b+c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           因为算术运算符优先级高于关系运算符。</a:t>
            </a:r>
          </a:p>
          <a:p>
            <a:pPr>
              <a:lnSpc>
                <a:spcPts val="4000"/>
              </a:lnSpc>
            </a:pP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②  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a==b&gt;c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，相当于 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a==(b&gt;c)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            因为运算符“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&gt;”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的优先级高于运算符“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==”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③  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a=b&gt;c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，相当于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a=(b&gt;c)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            因为关系运算符的优先级高于赋值运算符“</a:t>
            </a:r>
            <a:r>
              <a:rPr lang="en-US" altLang="zh-CN" sz="3000" b="0" dirty="0">
                <a:latin typeface="+mn-lt"/>
                <a:ea typeface="黑体" panose="02010609060101010101" pitchFamily="49" charset="-122"/>
              </a:rPr>
              <a:t>=”</a:t>
            </a:r>
            <a:r>
              <a:rPr lang="zh-CN" altLang="en-US" sz="3000" b="0" dirty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en-US" sz="30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63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EB046EB-6CFE-47D2-996C-833C7D703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60493B8-343B-47EB-AF51-82C8F5B8BE7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59547777-2C58-41D6-80D1-BDB1EBE1F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71340"/>
          </a:xfrm>
        </p:spPr>
        <p:txBody>
          <a:bodyPr/>
          <a:lstStyle/>
          <a:p>
            <a:r>
              <a:rPr lang="zh-CN" altLang="en-US" sz="4000" dirty="0"/>
              <a:t>关系运算符和关系表达式</a:t>
            </a:r>
          </a:p>
        </p:txBody>
      </p:sp>
      <p:sp>
        <p:nvSpPr>
          <p:cNvPr id="723973" name="Rectangle 5">
            <a:extLst>
              <a:ext uri="{FF2B5EF4-FFF2-40B4-BE49-F238E27FC236}">
                <a16:creationId xmlns:a16="http://schemas.microsoft.com/office/drawing/2014/main" id="{AB8B91FD-9491-4211-B7AB-CC1FF519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40268"/>
            <a:ext cx="9145016" cy="483209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176213"/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】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编写以下程序，查看结果。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{	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a,b,c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d,e,f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	</a:t>
            </a:r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a=4,b=5,c=6;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d=a&gt;b;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e=a&lt;b&lt;c;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f=c&gt;b&gt;a;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printf("%d %d %d \n",d,e,f);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pic>
        <p:nvPicPr>
          <p:cNvPr id="723974" name="Picture 6">
            <a:extLst>
              <a:ext uri="{FF2B5EF4-FFF2-40B4-BE49-F238E27FC236}">
                <a16:creationId xmlns:a16="http://schemas.microsoft.com/office/drawing/2014/main" id="{AAB17311-335C-4FA0-BDA5-3D9CECFD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54" y="5322578"/>
            <a:ext cx="36004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66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页脚占位符 4">
            <a:extLst>
              <a:ext uri="{FF2B5EF4-FFF2-40B4-BE49-F238E27FC236}">
                <a16:creationId xmlns:a16="http://schemas.microsoft.com/office/drawing/2014/main" id="{5D37C92B-D0F5-41C0-B396-D7D80B301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559C09B-01A9-4AB3-81B9-F2B59BB82D99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EBEA4C4B-8A7E-499B-84E2-34B69F14B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47378"/>
            <a:ext cx="8420100" cy="731168"/>
          </a:xfrm>
        </p:spPr>
        <p:txBody>
          <a:bodyPr/>
          <a:lstStyle/>
          <a:p>
            <a:r>
              <a:rPr lang="zh-CN" altLang="en-US" sz="4000" dirty="0"/>
              <a:t>逻辑运算符和逻辑表达式 </a:t>
            </a:r>
          </a:p>
        </p:txBody>
      </p:sp>
      <p:graphicFrame>
        <p:nvGraphicFramePr>
          <p:cNvPr id="727346" name="Group 306">
            <a:extLst>
              <a:ext uri="{FF2B5EF4-FFF2-40B4-BE49-F238E27FC236}">
                <a16:creationId xmlns:a16="http://schemas.microsoft.com/office/drawing/2014/main" id="{54CA0106-BC2F-4748-9107-974C3C067A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8791737"/>
              </p:ext>
            </p:extLst>
          </p:nvPr>
        </p:nvGraphicFramePr>
        <p:xfrm>
          <a:off x="488504" y="1295988"/>
          <a:ext cx="8873777" cy="1441112"/>
        </p:xfrm>
        <a:graphic>
          <a:graphicData uri="http://schemas.openxmlformats.org/drawingml/2006/table">
            <a:tbl>
              <a:tblPr/>
              <a:tblGrid>
                <a:gridCol w="1097441">
                  <a:extLst>
                    <a:ext uri="{9D8B030D-6E8A-4147-A177-3AD203B41FA5}">
                      <a16:colId xmlns:a16="http://schemas.microsoft.com/office/drawing/2014/main" val="3194676047"/>
                    </a:ext>
                  </a:extLst>
                </a:gridCol>
                <a:gridCol w="1440891">
                  <a:extLst>
                    <a:ext uri="{9D8B030D-6E8A-4147-A177-3AD203B41FA5}">
                      <a16:colId xmlns:a16="http://schemas.microsoft.com/office/drawing/2014/main" val="1233709052"/>
                    </a:ext>
                  </a:extLst>
                </a:gridCol>
                <a:gridCol w="3568680">
                  <a:extLst>
                    <a:ext uri="{9D8B030D-6E8A-4147-A177-3AD203B41FA5}">
                      <a16:colId xmlns:a16="http://schemas.microsoft.com/office/drawing/2014/main" val="4181712594"/>
                    </a:ext>
                  </a:extLst>
                </a:gridCol>
                <a:gridCol w="1822679">
                  <a:extLst>
                    <a:ext uri="{9D8B030D-6E8A-4147-A177-3AD203B41FA5}">
                      <a16:colId xmlns:a16="http://schemas.microsoft.com/office/drawing/2014/main" val="535548377"/>
                    </a:ext>
                  </a:extLst>
                </a:gridCol>
                <a:gridCol w="944086">
                  <a:extLst>
                    <a:ext uri="{9D8B030D-6E8A-4147-A177-3AD203B41FA5}">
                      <a16:colId xmlns:a16="http://schemas.microsoft.com/office/drawing/2014/main" val="147017785"/>
                    </a:ext>
                  </a:extLst>
                </a:gridCol>
              </a:tblGrid>
              <a:tr h="3602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1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举例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(a=10)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76013"/>
                  </a:ext>
                </a:extLst>
              </a:tr>
              <a:tr h="3602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&amp;&amp;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与（并且）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两个操作数都为真时，结果才为真。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1&lt;=a &amp;&amp; a&lt;15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07180"/>
                  </a:ext>
                </a:extLst>
              </a:tr>
              <a:tr h="3602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||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或（或者）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两个操作数都为假时，结果才为假。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a&lt;=1 || a&gt;=20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161875"/>
                  </a:ext>
                </a:extLst>
              </a:tr>
              <a:tr h="36027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1" lang="en-US" altLang="zh-CN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非（取反）</a:t>
                      </a:r>
                      <a:endParaRPr kumimoji="1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操作数为真，结果为假，反之亦然。</a:t>
                      </a:r>
                      <a:endParaRPr kumimoji="1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 (a&lt;4)</a:t>
                      </a:r>
                      <a:endParaRPr kumimoji="1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62568"/>
                  </a:ext>
                </a:extLst>
              </a:tr>
            </a:tbl>
          </a:graphicData>
        </a:graphic>
      </p:graphicFrame>
      <p:graphicFrame>
        <p:nvGraphicFramePr>
          <p:cNvPr id="727352" name="Group 312">
            <a:extLst>
              <a:ext uri="{FF2B5EF4-FFF2-40B4-BE49-F238E27FC236}">
                <a16:creationId xmlns:a16="http://schemas.microsoft.com/office/drawing/2014/main" id="{0ED1575E-453C-420D-8C92-CE9CF52AB0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2575294"/>
              </p:ext>
            </p:extLst>
          </p:nvPr>
        </p:nvGraphicFramePr>
        <p:xfrm>
          <a:off x="957262" y="3123110"/>
          <a:ext cx="7991475" cy="1828800"/>
        </p:xfrm>
        <a:graphic>
          <a:graphicData uri="http://schemas.openxmlformats.org/drawingml/2006/table">
            <a:tbl>
              <a:tblPr/>
              <a:tblGrid>
                <a:gridCol w="1266825">
                  <a:extLst>
                    <a:ext uri="{9D8B030D-6E8A-4147-A177-3AD203B41FA5}">
                      <a16:colId xmlns:a16="http://schemas.microsoft.com/office/drawing/2014/main" val="80624093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116981967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3615164372"/>
                    </a:ext>
                  </a:extLst>
                </a:gridCol>
                <a:gridCol w="1763713">
                  <a:extLst>
                    <a:ext uri="{9D8B030D-6E8A-4147-A177-3AD203B41FA5}">
                      <a16:colId xmlns:a16="http://schemas.microsoft.com/office/drawing/2014/main" val="53537896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1059288293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 a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&amp;&amp; b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|| b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858247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9370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933642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716492"/>
                  </a:ext>
                </a:extLst>
              </a:tr>
              <a:tr h="206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56619"/>
                  </a:ext>
                </a:extLst>
              </a:tr>
            </a:tbl>
          </a:graphicData>
        </a:graphic>
      </p:graphicFrame>
      <p:sp>
        <p:nvSpPr>
          <p:cNvPr id="727353" name="Rectangle 313">
            <a:extLst>
              <a:ext uri="{FF2B5EF4-FFF2-40B4-BE49-F238E27FC236}">
                <a16:creationId xmlns:a16="http://schemas.microsoft.com/office/drawing/2014/main" id="{BE5452B5-A3B4-4FF6-8544-5B23C131C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7" y="5369352"/>
            <a:ext cx="8280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逻辑运算的操作数以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表示假，以非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表示真。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逻辑运算的值“真”用整数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表示，“假“用整数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表示。 </a:t>
            </a:r>
          </a:p>
        </p:txBody>
      </p:sp>
    </p:spTree>
    <p:extLst>
      <p:ext uri="{BB962C8B-B14F-4D97-AF65-F5344CB8AC3E}">
        <p14:creationId xmlns:p14="http://schemas.microsoft.com/office/powerpoint/2010/main" val="3668425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B9DF6C5-4171-4327-A6CF-86D2988C9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4BE2959-6A60-4504-B8C4-FAF8B1BE6139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728068" name="Rectangle 4">
            <a:extLst>
              <a:ext uri="{FF2B5EF4-FFF2-40B4-BE49-F238E27FC236}">
                <a16:creationId xmlns:a16="http://schemas.microsoft.com/office/drawing/2014/main" id="{C2531944-A783-47CD-B59C-8FB96FD7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1017473"/>
            <a:ext cx="856895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】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编写以下程序，查看结果。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{	int a,b,c;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a=4,b=5,c=6;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printf("%d\n",!a);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printf("%d\n",a&amp;&amp;b);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printf("%d\n",a||b);</a:t>
            </a:r>
          </a:p>
          <a:p>
            <a:r>
              <a:rPr lang="pt-BR" altLang="zh-CN" sz="2800" b="0" dirty="0">
                <a:latin typeface="+mn-lt"/>
                <a:ea typeface="黑体" panose="02010609060101010101" pitchFamily="49" charset="-122"/>
              </a:rPr>
              <a:t>	printf("%d\n",a&amp;&amp;0||b);</a:t>
            </a:r>
            <a:endParaRPr lang="en-US" altLang="zh-CN" sz="2800" b="0" dirty="0"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}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28069" name="Picture 5">
            <a:extLst>
              <a:ext uri="{FF2B5EF4-FFF2-40B4-BE49-F238E27FC236}">
                <a16:creationId xmlns:a16="http://schemas.microsoft.com/office/drawing/2014/main" id="{A84A30CB-23A3-4751-BB2A-D881D11A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084763"/>
            <a:ext cx="367188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134722B-135F-44DB-9E7E-94C9E86E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47378"/>
            <a:ext cx="8420100" cy="731168"/>
          </a:xfrm>
        </p:spPr>
        <p:txBody>
          <a:bodyPr/>
          <a:lstStyle/>
          <a:p>
            <a:r>
              <a:rPr lang="zh-CN" altLang="en-US" sz="4000" dirty="0"/>
              <a:t>逻辑运算符和逻辑表达式 </a:t>
            </a:r>
          </a:p>
        </p:txBody>
      </p:sp>
    </p:spTree>
    <p:extLst>
      <p:ext uri="{BB962C8B-B14F-4D97-AF65-F5344CB8AC3E}">
        <p14:creationId xmlns:p14="http://schemas.microsoft.com/office/powerpoint/2010/main" val="59508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页脚占位符 3">
            <a:extLst>
              <a:ext uri="{FF2B5EF4-FFF2-40B4-BE49-F238E27FC236}">
                <a16:creationId xmlns:a16="http://schemas.microsoft.com/office/drawing/2014/main" id="{9A9AC4FE-98B3-4177-9A82-BA3DD4520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2D618B-E26F-4616-9F68-2791CD234CD8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55097ADB-F62F-490B-8319-75892AE12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8420100" cy="572914"/>
          </a:xfrm>
        </p:spPr>
        <p:txBody>
          <a:bodyPr/>
          <a:lstStyle/>
          <a:p>
            <a:r>
              <a:rPr lang="zh-CN" altLang="en-US" sz="4000" dirty="0"/>
              <a:t>逻辑运算符</a:t>
            </a:r>
            <a:r>
              <a:rPr lang="en-US" altLang="zh-CN" sz="4000" dirty="0"/>
              <a:t>- </a:t>
            </a:r>
            <a:r>
              <a:rPr lang="zh-CN" altLang="en-US" sz="4000" dirty="0"/>
              <a:t>优先级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7D42C474-2881-49DC-933C-FFBEBA65F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96" y="1196752"/>
            <a:ext cx="9073008" cy="4899248"/>
          </a:xfrm>
        </p:spPr>
        <p:txBody>
          <a:bodyPr/>
          <a:lstStyle/>
          <a:p>
            <a:r>
              <a:rPr lang="zh-CN" altLang="en-US" sz="2800" dirty="0">
                <a:effectLst/>
                <a:ea typeface="黑体" panose="02010609060101010101" pitchFamily="49" charset="-122"/>
              </a:rPr>
              <a:t>各类运算符的优先级关系：</a:t>
            </a:r>
          </a:p>
          <a:p>
            <a:pPr lvl="1"/>
            <a:r>
              <a:rPr lang="en-US" altLang="zh-CN" dirty="0">
                <a:effectLst/>
                <a:ea typeface="黑体" panose="02010609060101010101" pitchFamily="49" charset="-122"/>
              </a:rPr>
              <a:t>!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（非）高于 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&amp;&amp;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（与） 高于  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||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（或）。</a:t>
            </a:r>
          </a:p>
          <a:p>
            <a:pPr lvl="1"/>
            <a:r>
              <a:rPr lang="en-US" altLang="zh-CN" dirty="0">
                <a:effectLst/>
                <a:ea typeface="黑体" panose="02010609060101010101" pitchFamily="49" charset="-122"/>
              </a:rPr>
              <a:t>&amp;&amp;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（与）和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||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（或）低于关系运算符</a:t>
            </a:r>
          </a:p>
          <a:p>
            <a:pPr lvl="1"/>
            <a:r>
              <a:rPr lang="en-US" altLang="zh-CN" dirty="0">
                <a:effectLst/>
                <a:ea typeface="黑体" panose="02010609060101010101" pitchFamily="49" charset="-122"/>
              </a:rPr>
              <a:t>!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（非）高于 算术运算符 </a:t>
            </a:r>
          </a:p>
        </p:txBody>
      </p:sp>
      <p:sp>
        <p:nvSpPr>
          <p:cNvPr id="729094" name="Rectangle 6">
            <a:extLst>
              <a:ext uri="{FF2B5EF4-FFF2-40B4-BE49-F238E27FC236}">
                <a16:creationId xmlns:a16="http://schemas.microsoft.com/office/drawing/2014/main" id="{D2C13495-B852-4890-926A-E4A39F17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424113"/>
            <a:ext cx="2984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729178" name="Group 90">
            <a:extLst>
              <a:ext uri="{FF2B5EF4-FFF2-40B4-BE49-F238E27FC236}">
                <a16:creationId xmlns:a16="http://schemas.microsoft.com/office/drawing/2014/main" id="{69D50E5E-2C03-40D5-80FA-1C7FF9A4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7543"/>
              </p:ext>
            </p:extLst>
          </p:nvPr>
        </p:nvGraphicFramePr>
        <p:xfrm>
          <a:off x="1064568" y="3625146"/>
          <a:ext cx="5688627" cy="1900215"/>
        </p:xfrm>
        <a:graphic>
          <a:graphicData uri="http://schemas.openxmlformats.org/drawingml/2006/table">
            <a:tbl>
              <a:tblPr/>
              <a:tblGrid>
                <a:gridCol w="4041517">
                  <a:extLst>
                    <a:ext uri="{9D8B030D-6E8A-4147-A177-3AD203B41FA5}">
                      <a16:colId xmlns:a16="http://schemas.microsoft.com/office/drawing/2014/main" val="2391833845"/>
                    </a:ext>
                  </a:extLst>
                </a:gridCol>
                <a:gridCol w="767635">
                  <a:extLst>
                    <a:ext uri="{9D8B030D-6E8A-4147-A177-3AD203B41FA5}">
                      <a16:colId xmlns:a16="http://schemas.microsoft.com/office/drawing/2014/main" val="3164086527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551067960"/>
                    </a:ext>
                  </a:extLst>
                </a:gridCol>
              </a:tblGrid>
              <a:tr h="38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（非）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30514"/>
                  </a:ext>
                </a:extLst>
              </a:tr>
              <a:tr h="38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算术运算符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856459"/>
                  </a:ext>
                </a:extLst>
              </a:tr>
              <a:tr h="38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关系运算符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468402"/>
                  </a:ext>
                </a:extLst>
              </a:tr>
              <a:tr h="38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&amp;&amp;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（与） 和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||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（或）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48335"/>
                  </a:ext>
                </a:extLst>
              </a:tr>
              <a:tr h="380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赋值运算符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低</a:t>
                      </a:r>
                      <a:endParaRPr kumimoji="1" lang="zh-CN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816821"/>
                  </a:ext>
                </a:extLst>
              </a:tr>
            </a:tbl>
          </a:graphicData>
        </a:graphic>
      </p:graphicFrame>
      <p:sp>
        <p:nvSpPr>
          <p:cNvPr id="729179" name="Line 91">
            <a:extLst>
              <a:ext uri="{FF2B5EF4-FFF2-40B4-BE49-F238E27FC236}">
                <a16:creationId xmlns:a16="http://schemas.microsoft.com/office/drawing/2014/main" id="{917ED4E6-A245-4776-9C79-D0FD57E08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9064" y="3933055"/>
            <a:ext cx="0" cy="122413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6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70FD6B7-4CC3-4596-ADD9-0877300E0E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23E018C-2B6D-47E8-9D89-BBE71A7A967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730116" name="Rectangle 4">
            <a:extLst>
              <a:ext uri="{FF2B5EF4-FFF2-40B4-BE49-F238E27FC236}">
                <a16:creationId xmlns:a16="http://schemas.microsoft.com/office/drawing/2014/main" id="{E16ED252-F9F0-4C99-9D84-5E6ACF74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261659"/>
            <a:ext cx="8928992" cy="259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12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900"/>
              </a:lnSpc>
            </a:pP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①a&gt;b&amp;&amp;c&gt;d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，相当于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(a&gt;b)&amp;&amp;(c&gt;d)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3900"/>
              </a:lnSpc>
            </a:pP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    因为关系运算符优先级高于逻辑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&amp;&amp;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（与）运算符。</a:t>
            </a:r>
          </a:p>
          <a:p>
            <a:pPr>
              <a:lnSpc>
                <a:spcPts val="3900"/>
              </a:lnSpc>
            </a:pP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②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!</a:t>
            </a:r>
            <a:r>
              <a:rPr lang="en-US" altLang="zh-CN" sz="2800" b="0" dirty="0" err="1">
                <a:latin typeface="+mn-lt"/>
                <a:ea typeface="黑体" panose="02010609060101010101" pitchFamily="49" charset="-122"/>
              </a:rPr>
              <a:t>a+b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||a&gt;b+1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，相当于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((!a)+b)||(a&gt;(b+1))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3900"/>
              </a:lnSpc>
            </a:pP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    因为算术运算符优先级高于关系运算符，！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非</a:t>
            </a:r>
            <a:r>
              <a:rPr lang="en-US" altLang="zh-CN" sz="28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800" b="0" dirty="0">
                <a:latin typeface="+mn-lt"/>
                <a:ea typeface="黑体" panose="02010609060101010101" pitchFamily="49" charset="-122"/>
              </a:rPr>
              <a:t>运算符优先级最高。</a:t>
            </a:r>
          </a:p>
        </p:txBody>
      </p:sp>
      <p:sp>
        <p:nvSpPr>
          <p:cNvPr id="730117" name="Rectangle 5">
            <a:extLst>
              <a:ext uri="{FF2B5EF4-FFF2-40B4-BE49-F238E27FC236}">
                <a16:creationId xmlns:a16="http://schemas.microsoft.com/office/drawing/2014/main" id="{97EB36AD-3C2D-4E94-A54E-BA4F8539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4273534"/>
            <a:ext cx="87849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运算符的优先级别有时候容易造成混乱。</a:t>
            </a:r>
          </a:p>
          <a:p>
            <a:pPr eaLnBrk="1" hangingPunct="1"/>
            <a:r>
              <a:rPr kumimoji="1"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为了避免优先级造成的混乱，可以给先执行的表达式加上“</a:t>
            </a:r>
            <a:r>
              <a:rPr kumimoji="1"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()”</a:t>
            </a:r>
            <a:endParaRPr kumimoji="1"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072354-78B3-43F1-A94A-F4F7992CE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8420100" cy="572914"/>
          </a:xfrm>
        </p:spPr>
        <p:txBody>
          <a:bodyPr/>
          <a:lstStyle/>
          <a:p>
            <a:r>
              <a:rPr lang="zh-CN" altLang="en-US" sz="4000" dirty="0"/>
              <a:t>逻辑运算符</a:t>
            </a:r>
            <a:r>
              <a:rPr lang="en-US" altLang="zh-CN" sz="4000" dirty="0"/>
              <a:t>- </a:t>
            </a:r>
            <a:r>
              <a:rPr lang="zh-CN" altLang="en-US" sz="4000" dirty="0"/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129224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D4F379D-91D7-4F2F-9FEB-9729586F8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3251281-178B-4F71-BC0D-4EF3BA8463BB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28184CA2-5ACE-479E-AE67-A2735DEDC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8420100" cy="576064"/>
          </a:xfrm>
        </p:spPr>
        <p:txBody>
          <a:bodyPr/>
          <a:lstStyle/>
          <a:p>
            <a:r>
              <a:rPr lang="zh-CN" altLang="en-US" sz="4000" dirty="0"/>
              <a:t>逻辑运算符和逻辑表达式 </a:t>
            </a:r>
          </a:p>
        </p:txBody>
      </p:sp>
      <p:sp>
        <p:nvSpPr>
          <p:cNvPr id="731140" name="Rectangle 4">
            <a:extLst>
              <a:ext uri="{FF2B5EF4-FFF2-40B4-BE49-F238E27FC236}">
                <a16:creationId xmlns:a16="http://schemas.microsoft.com/office/drawing/2014/main" id="{350089ED-FD29-4137-889F-9061B7CF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72" y="1168583"/>
            <a:ext cx="91450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】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已知判断年号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是否闰年的条件为：①能被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整除，但不能被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100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整除，或者②能被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400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整除，写出其逻辑表达式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分析：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）条件①描述为：</a:t>
            </a:r>
            <a:r>
              <a:rPr lang="en-US" altLang="zh-CN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y%4==0&amp;&amp;y%100!=0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）条件②描述为：</a:t>
            </a:r>
            <a:r>
              <a:rPr lang="en-US" altLang="zh-CN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y%400==0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）条件①和②的关系为“或”，即只要满足①和②中任意一个，那么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就是闰年。描述为：</a:t>
            </a:r>
          </a:p>
          <a:p>
            <a:r>
              <a:rPr lang="zh-CN" altLang="en-US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       </a:t>
            </a:r>
            <a:r>
              <a:rPr lang="en-US" altLang="zh-CN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y%4==0&amp;&amp;y%100!=0 || y%100==0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为了避免因优先级造成的误解，也可以为：</a:t>
            </a:r>
          </a:p>
          <a:p>
            <a:r>
              <a:rPr lang="zh-CN" altLang="en-US" sz="26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      </a:t>
            </a:r>
            <a:r>
              <a:rPr lang="en-US" altLang="zh-CN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(y%4==0&amp;&amp;y%100</a:t>
            </a:r>
            <a:r>
              <a:rPr lang="zh-CN" altLang="en-US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！</a:t>
            </a:r>
            <a:r>
              <a:rPr lang="en-US" altLang="zh-CN" sz="2600" b="1" dirty="0">
                <a:solidFill>
                  <a:srgbClr val="000099"/>
                </a:solidFill>
                <a:latin typeface="+mn-lt"/>
                <a:ea typeface="黑体" panose="02010609060101010101" pitchFamily="49" charset="-122"/>
              </a:rPr>
              <a:t>=0 )|| (y%400==0) </a:t>
            </a:r>
          </a:p>
        </p:txBody>
      </p:sp>
      <p:sp>
        <p:nvSpPr>
          <p:cNvPr id="731141" name="Rectangle 5">
            <a:extLst>
              <a:ext uri="{FF2B5EF4-FFF2-40B4-BE49-F238E27FC236}">
                <a16:creationId xmlns:a16="http://schemas.microsoft.com/office/drawing/2014/main" id="{E8CC35E3-12D9-4105-BA6E-40727C36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5793936"/>
            <a:ext cx="8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注意理解和掌握判断一个整数能否被另一个整数整除的方法。 </a:t>
            </a:r>
          </a:p>
        </p:txBody>
      </p:sp>
    </p:spTree>
    <p:extLst>
      <p:ext uri="{BB962C8B-B14F-4D97-AF65-F5344CB8AC3E}">
        <p14:creationId xmlns:p14="http://schemas.microsoft.com/office/powerpoint/2010/main" val="110019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DF9B0F2-A789-413C-AA0B-B3728C72B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84E5762-BD4F-4342-B2C9-0C34F0CC10E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736260" name="Rectangle 4">
            <a:extLst>
              <a:ext uri="{FF2B5EF4-FFF2-40B4-BE49-F238E27FC236}">
                <a16:creationId xmlns:a16="http://schemas.microsoft.com/office/drawing/2014/main" id="{7A9EAB2A-0D57-4EAB-9684-5FC76410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5" y="1086440"/>
            <a:ext cx="893065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176213"/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5】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写出判断变量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是否介于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之间的表达式。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分析：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）表达式“</a:t>
            </a:r>
            <a:r>
              <a:rPr lang="en-US" altLang="zh-CN" sz="26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1&lt;=a &lt;=10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”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错误。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         此表达式值永远为真，即整数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 marL="982663" indent="-87313"/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         相当于“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(1&lt;=a)&lt;=10”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。不论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(1&lt;=a)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为真（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）还是假（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），都必然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&lt;=10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，所以永远为真，即整数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）表达式“</a:t>
            </a:r>
            <a:r>
              <a:rPr lang="en-US" altLang="zh-CN" sz="2600" b="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1&lt;=a &amp;&amp; a&lt;=10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”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正确。</a:t>
            </a:r>
          </a:p>
          <a:p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        其含义是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大于等于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并且小于等于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en-US" sz="26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36261" name="Rectangle 5">
            <a:extLst>
              <a:ext uri="{FF2B5EF4-FFF2-40B4-BE49-F238E27FC236}">
                <a16:creationId xmlns:a16="http://schemas.microsoft.com/office/drawing/2014/main" id="{A1591739-C70E-4603-A5CD-D403966C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83" y="5045530"/>
            <a:ext cx="90220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注意判断一个变量是否介于某个区间的逻辑表达式写法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108763-1D05-4812-98D1-71012B02C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260648"/>
            <a:ext cx="8420100" cy="576064"/>
          </a:xfrm>
        </p:spPr>
        <p:txBody>
          <a:bodyPr/>
          <a:lstStyle/>
          <a:p>
            <a:r>
              <a:rPr lang="zh-CN" altLang="en-US" sz="4000" dirty="0"/>
              <a:t>逻辑运算符和逻辑表达式 </a:t>
            </a:r>
          </a:p>
        </p:txBody>
      </p:sp>
    </p:spTree>
    <p:extLst>
      <p:ext uri="{BB962C8B-B14F-4D97-AF65-F5344CB8AC3E}">
        <p14:creationId xmlns:p14="http://schemas.microsoft.com/office/powerpoint/2010/main" val="254874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ED904C-55C1-47AF-A6F3-AA45DC127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E5A1B5D-E1DD-48DC-BB90-64E12161FB8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8DD1020-0BDE-48E4-A1DA-A54AB029B9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7850" y="1676400"/>
            <a:ext cx="8750300" cy="3581400"/>
          </a:xfrm>
        </p:spPr>
        <p:txBody>
          <a:bodyPr anchor="ctr"/>
          <a:lstStyle/>
          <a:p>
            <a:pPr>
              <a:lnSpc>
                <a:spcPct val="140000"/>
              </a:lnSpc>
            </a:pPr>
            <a:r>
              <a:rPr lang="zh-CN" altLang="en-US" sz="4400" dirty="0"/>
              <a:t>第</a:t>
            </a:r>
            <a:r>
              <a:rPr lang="en-US" altLang="zh-CN" sz="4400" dirty="0"/>
              <a:t>5</a:t>
            </a:r>
            <a:r>
              <a:rPr lang="zh-CN" altLang="en-US" sz="4400" dirty="0"/>
              <a:t>章 选择结构程序设计  </a:t>
            </a:r>
          </a:p>
        </p:txBody>
      </p:sp>
    </p:spTree>
    <p:extLst>
      <p:ext uri="{BB962C8B-B14F-4D97-AF65-F5344CB8AC3E}">
        <p14:creationId xmlns:p14="http://schemas.microsoft.com/office/powerpoint/2010/main" val="413108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CBF9CA3-E5DA-4AE9-BD06-ACB1E6C3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973138"/>
            <a:ext cx="82534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黑体" panose="02010609060101010101" pitchFamily="49" charset="-122"/>
                <a:ea typeface="黑体" panose="02010609060101010101" pitchFamily="49" charset="-122"/>
              </a:rPr>
              <a:t>写出下列表达式的求值结果。</a:t>
            </a:r>
            <a:r>
              <a:rPr lang="en-US" altLang="zh-CN" sz="26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/>
              <a:t>3&lt;5       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1</a:t>
            </a:r>
            <a:r>
              <a:rPr lang="en-US" altLang="zh-CN" sz="2800" u="sng"/>
              <a:t>  </a:t>
            </a:r>
            <a:r>
              <a:rPr lang="en-US" altLang="zh-CN" sz="2800"/>
              <a:t>        !!256     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1</a:t>
            </a:r>
            <a:r>
              <a:rPr lang="en-US" altLang="zh-CN" sz="2800" u="sng"/>
              <a:t>  </a:t>
            </a:r>
            <a:r>
              <a:rPr lang="en-US" altLang="zh-CN" sz="2800"/>
              <a:t>        3&lt;5&amp;&amp;2= =1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0</a:t>
            </a:r>
            <a:r>
              <a:rPr lang="en-US" altLang="zh-CN" sz="2800" u="sng"/>
              <a:t>  </a:t>
            </a:r>
            <a:r>
              <a:rPr lang="en-US" altLang="zh-CN" sz="2800"/>
              <a:t>    </a:t>
            </a:r>
          </a:p>
          <a:p>
            <a:pPr eaLnBrk="1" hangingPunct="1"/>
            <a:r>
              <a:rPr lang="en-US" altLang="zh-CN" sz="2800"/>
              <a:t>1.25||0  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1</a:t>
            </a:r>
            <a:r>
              <a:rPr lang="en-US" altLang="zh-CN" sz="2800" u="sng"/>
              <a:t>  </a:t>
            </a:r>
            <a:r>
              <a:rPr lang="en-US" altLang="zh-CN" sz="2800"/>
              <a:t>         0x7a!= 0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1</a:t>
            </a:r>
            <a:r>
              <a:rPr lang="en-US" altLang="zh-CN" sz="2800" u="sng"/>
              <a:t>  </a:t>
            </a:r>
            <a:r>
              <a:rPr lang="en-US" altLang="zh-CN" sz="2800"/>
              <a:t>        0||!1              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1</a:t>
            </a:r>
            <a:r>
              <a:rPr lang="en-US" altLang="zh-CN" sz="2800" u="sng"/>
              <a:t>  </a:t>
            </a:r>
            <a:r>
              <a:rPr lang="en-US" altLang="zh-CN" sz="2800"/>
              <a:t>    </a:t>
            </a:r>
          </a:p>
          <a:p>
            <a:pPr eaLnBrk="1" hangingPunct="1"/>
            <a:r>
              <a:rPr lang="en-US" altLang="zh-CN" sz="2800"/>
              <a:t>!010&amp;&amp;0.25e</a:t>
            </a:r>
            <a:r>
              <a:rPr lang="en-US" altLang="zh-CN" sz="2800">
                <a:sym typeface="Symbol" panose="05050102010706020507" pitchFamily="18" charset="2"/>
              </a:rPr>
              <a:t></a:t>
            </a:r>
            <a:r>
              <a:rPr lang="en-US" altLang="zh-CN" sz="2800"/>
              <a:t>5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0</a:t>
            </a:r>
            <a:r>
              <a:rPr lang="en-US" altLang="zh-CN" sz="2800" u="sng"/>
              <a:t>  </a:t>
            </a:r>
            <a:r>
              <a:rPr lang="en-US" altLang="zh-CN" sz="2800"/>
              <a:t>         3+2&gt;=0&amp;&amp;2&gt;&gt;1+1&lt;0    </a:t>
            </a:r>
            <a:r>
              <a:rPr lang="en-US" altLang="zh-CN" sz="2800" u="sng"/>
              <a:t>  </a:t>
            </a:r>
            <a:r>
              <a:rPr lang="en-US" altLang="zh-CN" sz="2800" u="sng">
                <a:solidFill>
                  <a:srgbClr val="FF0000"/>
                </a:solidFill>
              </a:rPr>
              <a:t>0</a:t>
            </a:r>
            <a:r>
              <a:rPr lang="en-US" altLang="zh-CN" sz="2800" u="sng"/>
              <a:t> 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23CE11CE-76C5-4532-9FED-627286B452DA}"/>
              </a:ext>
            </a:extLst>
          </p:cNvPr>
          <p:cNvGrpSpPr>
            <a:grpSpLocks/>
          </p:cNvGrpSpPr>
          <p:nvPr/>
        </p:nvGrpSpPr>
        <p:grpSpPr bwMode="auto">
          <a:xfrm>
            <a:off x="766596" y="3909970"/>
            <a:ext cx="8143875" cy="1055688"/>
            <a:chOff x="714348" y="3214686"/>
            <a:chExt cx="8143932" cy="1055003"/>
          </a:xfrm>
        </p:grpSpPr>
        <p:pic>
          <p:nvPicPr>
            <p:cNvPr id="5131" name="Picture 3" descr="C:\Program Files\Microsoft Office\MEDIA\CAGCAT10\j0299125.wmf">
              <a:extLst>
                <a:ext uri="{FF2B5EF4-FFF2-40B4-BE49-F238E27FC236}">
                  <a16:creationId xmlns:a16="http://schemas.microsoft.com/office/drawing/2014/main" id="{15298222-24E0-41F6-8156-2A8706C08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3214686"/>
              <a:ext cx="642942" cy="105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" name="矩形 5">
              <a:extLst>
                <a:ext uri="{FF2B5EF4-FFF2-40B4-BE49-F238E27FC236}">
                  <a16:creationId xmlns:a16="http://schemas.microsoft.com/office/drawing/2014/main" id="{F74E7CD3-CC36-48F1-A150-D96585E61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52" y="3214686"/>
              <a:ext cx="757242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  <a:ea typeface="楷体" panose="02010609060101010101" pitchFamily="49" charset="-122"/>
                  <a:sym typeface="Symbol" panose="05050102010706020507" pitchFamily="18" charset="2"/>
                </a:rPr>
                <a:t>问题与思考</a:t>
              </a:r>
              <a:r>
                <a:rPr lang="zh-CN" altLang="en-US" sz="2800" dirty="0">
                  <a:ea typeface="楷体" panose="02010609060101010101" pitchFamily="49" charset="-122"/>
                  <a:sym typeface="Symbol" panose="05050102010706020507" pitchFamily="18" charset="2"/>
                </a:rPr>
                <a:t>：</a:t>
              </a:r>
              <a:r>
                <a:rPr lang="zh-CN" altLang="en-US" sz="2800" b="1" dirty="0">
                  <a:ea typeface="楷体" panose="02010609060101010101" pitchFamily="49" charset="-122"/>
                  <a:sym typeface="Symbol" panose="05050102010706020507" pitchFamily="18" charset="2"/>
                </a:rPr>
                <a:t>怎样正确表达双边不等式</a:t>
              </a:r>
              <a:r>
                <a:rPr lang="zh-CN" altLang="en-US" sz="2800" dirty="0">
                  <a:ea typeface="楷体" panose="02010609060101010101" pitchFamily="49" charset="-122"/>
                  <a:sym typeface="Symbol" panose="05050102010706020507" pitchFamily="18" charset="2"/>
                </a:rPr>
                <a:t>？</a:t>
              </a:r>
              <a:endParaRPr lang="en-US" altLang="zh-CN" sz="2800" dirty="0">
                <a:ea typeface="楷体" panose="02010609060101010101" pitchFamily="49" charset="-122"/>
                <a:sym typeface="Symbol" panose="05050102010706020507" pitchFamily="18" charset="2"/>
              </a:endParaRPr>
            </a:p>
            <a:p>
              <a:pPr eaLnBrk="1" hangingPunct="1"/>
              <a:r>
                <a:rPr lang="zh-CN" altLang="en-US" sz="2800" dirty="0">
                  <a:ea typeface="楷体" panose="02010609060101010101" pitchFamily="49" charset="-122"/>
                  <a:sym typeface="Symbol" panose="05050102010706020507" pitchFamily="18" charset="2"/>
                </a:rPr>
                <a:t>如</a:t>
              </a:r>
              <a:r>
                <a:rPr lang="en-US" altLang="zh-CN" sz="2800" dirty="0">
                  <a:ea typeface="楷体" panose="02010609060101010101" pitchFamily="49" charset="-122"/>
                  <a:sym typeface="Symbol" panose="05050102010706020507" pitchFamily="18" charset="2"/>
                </a:rPr>
                <a:t>: 0&lt;</a:t>
              </a:r>
              <a:r>
                <a:rPr lang="en-US" altLang="zh-CN" sz="2800" i="1" dirty="0">
                  <a:ea typeface="楷体" panose="02010609060101010101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800" dirty="0">
                  <a:ea typeface="楷体" panose="02010609060101010101" pitchFamily="49" charset="-122"/>
                  <a:sym typeface="Symbol" panose="05050102010706020507" pitchFamily="18" charset="2"/>
                </a:rPr>
                <a:t>5     </a:t>
              </a:r>
              <a:endParaRPr lang="zh-CN" altLang="en-US" sz="2800" dirty="0"/>
            </a:p>
          </p:txBody>
        </p:sp>
      </p:grpSp>
      <p:grpSp>
        <p:nvGrpSpPr>
          <p:cNvPr id="3" name="组合 10">
            <a:extLst>
              <a:ext uri="{FF2B5EF4-FFF2-40B4-BE49-F238E27FC236}">
                <a16:creationId xmlns:a16="http://schemas.microsoft.com/office/drawing/2014/main" id="{377A4848-879A-4043-8627-C1982F51FD3C}"/>
              </a:ext>
            </a:extLst>
          </p:cNvPr>
          <p:cNvGrpSpPr>
            <a:grpSpLocks/>
          </p:cNvGrpSpPr>
          <p:nvPr/>
        </p:nvGrpSpPr>
        <p:grpSpPr bwMode="auto">
          <a:xfrm>
            <a:off x="666632" y="5149470"/>
            <a:ext cx="8215312" cy="954088"/>
            <a:chOff x="642910" y="4214819"/>
            <a:chExt cx="8215370" cy="954107"/>
          </a:xfrm>
        </p:grpSpPr>
        <p:sp>
          <p:nvSpPr>
            <p:cNvPr id="5127" name="TextBox 6">
              <a:extLst>
                <a:ext uri="{FF2B5EF4-FFF2-40B4-BE49-F238E27FC236}">
                  <a16:creationId xmlns:a16="http://schemas.microsoft.com/office/drawing/2014/main" id="{A3B3EBA9-1E4F-4521-9D1C-7B55CA0DA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4214819"/>
              <a:ext cx="821537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/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答</a:t>
              </a:r>
              <a:r>
                <a:rPr lang="zh-CN" altLang="en-US" sz="2800" dirty="0"/>
                <a:t>：</a:t>
              </a:r>
              <a:r>
                <a:rPr lang="en-US" altLang="zh-CN" sz="2800" b="1" dirty="0">
                  <a:solidFill>
                    <a:srgbClr val="2D2DB9"/>
                  </a:solidFill>
                </a:rPr>
                <a:t>x&gt;0&amp;&amp;x&lt;=5</a:t>
              </a:r>
            </a:p>
            <a:p>
              <a:pPr eaLnBrk="1" hangingPunct="1"/>
              <a:r>
                <a:rPr lang="en-US" altLang="zh-CN" sz="2800" b="1" dirty="0">
                  <a:solidFill>
                    <a:srgbClr val="2D2DB9"/>
                  </a:solidFill>
                </a:rPr>
                <a:t>         </a:t>
              </a:r>
              <a:r>
                <a:rPr lang="en-US" altLang="zh-CN" sz="2800" b="1" dirty="0"/>
                <a:t>0&lt;x&lt;=</a:t>
              </a:r>
              <a:r>
                <a:rPr lang="en-US" altLang="zh-CN" sz="2800" b="1" dirty="0">
                  <a:latin typeface="+mn-lt"/>
                  <a:ea typeface="黑体" panose="02010609060101010101" pitchFamily="49" charset="-122"/>
                </a:rPr>
                <a:t>5           </a:t>
              </a:r>
              <a:r>
                <a:rPr lang="en-US" altLang="zh-CN" sz="2800" dirty="0">
                  <a:solidFill>
                    <a:srgbClr val="006600"/>
                  </a:solidFill>
                  <a:latin typeface="+mn-lt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solidFill>
                    <a:srgbClr val="006600"/>
                  </a:solidFill>
                  <a:latin typeface="+mn-lt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solidFill>
                    <a:srgbClr val="006600"/>
                  </a:solidFill>
                  <a:latin typeface="+mn-lt"/>
                  <a:ea typeface="黑体" panose="02010609060101010101" pitchFamily="49" charset="-122"/>
                </a:rPr>
                <a:t>语法正确，逻辑不正确</a:t>
              </a:r>
              <a:r>
                <a:rPr lang="en-US" altLang="zh-CN" sz="2800" b="1" dirty="0">
                  <a:solidFill>
                    <a:srgbClr val="006600"/>
                  </a:solidFill>
                  <a:latin typeface="+mn-lt"/>
                  <a:ea typeface="黑体" panose="02010609060101010101" pitchFamily="49" charset="-122"/>
                </a:rPr>
                <a:t>)</a:t>
              </a:r>
              <a:endParaRPr lang="zh-CN" altLang="en-US" sz="2800" b="1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pic>
          <p:nvPicPr>
            <p:cNvPr id="5128" name="Picture 4" descr="C:\Program Files\Microsoft Office\MEDIA\OFFICE12\Bullets\BD14755_.gif">
              <a:extLst>
                <a:ext uri="{FF2B5EF4-FFF2-40B4-BE49-F238E27FC236}">
                  <a16:creationId xmlns:a16="http://schemas.microsoft.com/office/drawing/2014/main" id="{BB0FE8A6-AFDF-4290-8077-3318F84AAE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488" y="4714884"/>
              <a:ext cx="352438" cy="3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5" descr="C:\Program Files\Microsoft Office\MEDIA\OFFICE12\Bullets\BD21301_.gif">
              <a:extLst>
                <a:ext uri="{FF2B5EF4-FFF2-40B4-BE49-F238E27FC236}">
                  <a16:creationId xmlns:a16="http://schemas.microsoft.com/office/drawing/2014/main" id="{68F8C02F-6510-4789-BBE6-4C7406B9A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44" y="4286256"/>
              <a:ext cx="390523" cy="390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6" descr="C:\Program Files\Microsoft Office\MEDIA\CAGCAT10\j0286034.wmf">
              <a:extLst>
                <a:ext uri="{FF2B5EF4-FFF2-40B4-BE49-F238E27FC236}">
                  <a16:creationId xmlns:a16="http://schemas.microsoft.com/office/drawing/2014/main" id="{059AF1B3-FF08-449C-B66B-4C1D71F0E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396" y="4643446"/>
              <a:ext cx="520679" cy="501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6" name="TextBox 12">
            <a:extLst>
              <a:ext uri="{FF2B5EF4-FFF2-40B4-BE49-F238E27FC236}">
                <a16:creationId xmlns:a16="http://schemas.microsoft.com/office/drawing/2014/main" id="{7C77E8E0-CD35-4CA7-A635-41731D0A7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5" y="3101976"/>
            <a:ext cx="8420100" cy="523220"/>
          </a:xfrm>
          <a:prstGeom prst="rect">
            <a:avLst/>
          </a:prstGeom>
          <a:solidFill>
            <a:srgbClr val="343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常用简化表达式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</a:rPr>
              <a:t>a= =0 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 !a           a!=0  a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B96B4FB-3912-478F-A6D8-F3EA7D4AED52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88640"/>
            <a:ext cx="8420100" cy="6654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关系运算与逻辑运算表达式举例</a:t>
            </a:r>
          </a:p>
        </p:txBody>
      </p:sp>
    </p:spTree>
    <p:extLst>
      <p:ext uri="{BB962C8B-B14F-4D97-AF65-F5344CB8AC3E}">
        <p14:creationId xmlns:p14="http://schemas.microsoft.com/office/powerpoint/2010/main" val="9098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809F8-2BDE-48C8-B8B4-A0C262393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E85A551-A04F-477D-B65C-020075D4EB75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C4A57369-80F0-4598-AD44-AAB7450FB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89012"/>
            <a:ext cx="8420100" cy="647700"/>
          </a:xfrm>
        </p:spPr>
        <p:txBody>
          <a:bodyPr/>
          <a:lstStyle/>
          <a:p>
            <a:r>
              <a:rPr lang="zh-CN" altLang="en-US" sz="4000" dirty="0"/>
              <a:t>逻辑表示的进一步讨论（★） 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596D7183-764A-4796-9684-58657E31B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0512" y="1412776"/>
            <a:ext cx="8602538" cy="468322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ffectLst/>
                <a:ea typeface="黑体" panose="02010609060101010101" pitchFamily="49" charset="-122"/>
              </a:rPr>
              <a:t>① a&amp;&amp;b&amp;&amp;c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ea typeface="黑体" panose="02010609060101010101" pitchFamily="49" charset="-122"/>
              </a:rPr>
              <a:t>只有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为真，才判断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；只有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都为真，才判断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c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ea typeface="黑体" panose="02010609060101010101" pitchFamily="49" charset="-122"/>
              </a:rPr>
              <a:t>只要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为假，就不判断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c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，只要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为假，就不判断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c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effectLst/>
                <a:ea typeface="黑体" panose="02010609060101010101" pitchFamily="49" charset="-122"/>
              </a:rPr>
              <a:t>② a||b||c :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ea typeface="黑体" panose="02010609060101010101" pitchFamily="49" charset="-122"/>
              </a:rPr>
              <a:t>只要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为真，就不判断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c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ea typeface="黑体" panose="02010609060101010101" pitchFamily="49" charset="-122"/>
              </a:rPr>
              <a:t>只有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为假时，才判断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；只有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和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dirty="0">
                <a:effectLst/>
                <a:ea typeface="黑体" panose="02010609060101010101" pitchFamily="49" charset="-122"/>
              </a:rPr>
              <a:t>都为假，才判断</a:t>
            </a:r>
            <a:r>
              <a:rPr lang="en-US" altLang="zh-CN" dirty="0">
                <a:effectLst/>
                <a:ea typeface="黑体" panose="02010609060101010101" pitchFamily="49" charset="-122"/>
              </a:rPr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414809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页脚占位符 3">
            <a:extLst>
              <a:ext uri="{FF2B5EF4-FFF2-40B4-BE49-F238E27FC236}">
                <a16:creationId xmlns:a16="http://schemas.microsoft.com/office/drawing/2014/main" id="{14450F42-CA99-4C17-AB28-C01B5F59A9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6104DCF-B037-4BCE-81A8-A693B9B104D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283A9938-BE41-48F6-B8DB-5AC550F26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64" y="114300"/>
            <a:ext cx="8420100" cy="699964"/>
          </a:xfrm>
        </p:spPr>
        <p:txBody>
          <a:bodyPr/>
          <a:lstStyle/>
          <a:p>
            <a:r>
              <a:rPr lang="zh-CN" altLang="en-US" sz="4000" dirty="0"/>
              <a:t>关系运算符和关系表达式</a:t>
            </a:r>
          </a:p>
        </p:txBody>
      </p:sp>
      <p:graphicFrame>
        <p:nvGraphicFramePr>
          <p:cNvPr id="719018" name="Group 170">
            <a:extLst>
              <a:ext uri="{FF2B5EF4-FFF2-40B4-BE49-F238E27FC236}">
                <a16:creationId xmlns:a16="http://schemas.microsoft.com/office/drawing/2014/main" id="{DD50413B-8EFD-4146-A6AD-26235051C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660204"/>
              </p:ext>
            </p:extLst>
          </p:nvPr>
        </p:nvGraphicFramePr>
        <p:xfrm>
          <a:off x="632520" y="1552240"/>
          <a:ext cx="8530529" cy="4325034"/>
        </p:xfrm>
        <a:graphic>
          <a:graphicData uri="http://schemas.openxmlformats.org/drawingml/2006/table">
            <a:tbl>
              <a:tblPr/>
              <a:tblGrid>
                <a:gridCol w="1492521">
                  <a:extLst>
                    <a:ext uri="{9D8B030D-6E8A-4147-A177-3AD203B41FA5}">
                      <a16:colId xmlns:a16="http://schemas.microsoft.com/office/drawing/2014/main" val="953978594"/>
                    </a:ext>
                  </a:extLst>
                </a:gridCol>
                <a:gridCol w="1605103">
                  <a:extLst>
                    <a:ext uri="{9D8B030D-6E8A-4147-A177-3AD203B41FA5}">
                      <a16:colId xmlns:a16="http://schemas.microsoft.com/office/drawing/2014/main" val="2152312994"/>
                    </a:ext>
                  </a:extLst>
                </a:gridCol>
                <a:gridCol w="4377847">
                  <a:extLst>
                    <a:ext uri="{9D8B030D-6E8A-4147-A177-3AD203B41FA5}">
                      <a16:colId xmlns:a16="http://schemas.microsoft.com/office/drawing/2014/main" val="420952708"/>
                    </a:ext>
                  </a:extLst>
                </a:gridCol>
                <a:gridCol w="1055058">
                  <a:extLst>
                    <a:ext uri="{9D8B030D-6E8A-4147-A177-3AD203B41FA5}">
                      <a16:colId xmlns:a16="http://schemas.microsoft.com/office/drawing/2014/main" val="396460454"/>
                    </a:ext>
                  </a:extLst>
                </a:gridCol>
              </a:tblGrid>
              <a:tr h="90605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1" lang="zh-CN" altLang="en-US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关系表达式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（假设：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a=5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b=6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c=7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优先级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7643"/>
                  </a:ext>
                </a:extLst>
              </a:tr>
              <a:tr h="5706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a&gt;b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  a+b&gt;c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高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829795"/>
                  </a:ext>
                </a:extLst>
              </a:tr>
              <a:tr h="56899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&lt;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小于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3+a&lt;6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'A'&lt;'a'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86372"/>
                  </a:ext>
                </a:extLst>
              </a:tr>
              <a:tr h="5706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&gt;=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大于等于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a*b&gt;c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'A'&gt;='a'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56756"/>
                  </a:ext>
                </a:extLst>
              </a:tr>
              <a:tr h="56899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&lt;=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小于等于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12+c&lt;=100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35506"/>
                  </a:ext>
                </a:extLst>
              </a:tr>
              <a:tr h="5706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==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等于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a==b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  a+2==c 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47719"/>
                  </a:ext>
                </a:extLst>
              </a:tr>
              <a:tr h="56899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!=</a:t>
                      </a:r>
                      <a:endParaRPr kumimoji="1" lang="en-US" altLang="zh-CN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不等于</a:t>
                      </a:r>
                      <a:endParaRPr kumimoji="1" lang="zh-CN" alt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a!=b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  a+11=b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值为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21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8A8E5EA-F1DD-4896-ADF5-8A8BF7DA54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584B31C-455B-49D1-B64A-4720947560E1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084358E7-8B3B-49B2-9068-9922C7D2C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699865"/>
          </a:xfrm>
        </p:spPr>
        <p:txBody>
          <a:bodyPr/>
          <a:lstStyle/>
          <a:p>
            <a:r>
              <a:rPr lang="zh-CN" altLang="en-US" sz="4000" dirty="0"/>
              <a:t>逻辑表示的进一步讨论（★）</a:t>
            </a:r>
          </a:p>
        </p:txBody>
      </p:sp>
      <p:sp>
        <p:nvSpPr>
          <p:cNvPr id="738308" name="Rectangle 4">
            <a:extLst>
              <a:ext uri="{FF2B5EF4-FFF2-40B4-BE49-F238E27FC236}">
                <a16:creationId xmlns:a16="http://schemas.microsoft.com/office/drawing/2014/main" id="{52E97128-7331-42A7-87EA-E960BE9D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1199484"/>
            <a:ext cx="8928992" cy="417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/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】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编写以下程序，查看结果。</a:t>
            </a:r>
          </a:p>
          <a:p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#include &lt;</a:t>
            </a:r>
            <a:r>
              <a:rPr lang="en-US" altLang="zh-CN" sz="2600" b="0" dirty="0" err="1">
                <a:latin typeface="+mn-lt"/>
                <a:ea typeface="黑体" panose="02010609060101010101" pitchFamily="49" charset="-122"/>
              </a:rPr>
              <a:t>stdio.h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&gt;</a:t>
            </a:r>
          </a:p>
          <a:p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void main()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{	int a,b,c,d;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	a=4,b=5;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	d=(a&lt;0)&amp;&amp;(b=10);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	printf("%d %d\n",d,b);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	d=(a&gt;0)||(b=0);</a:t>
            </a:r>
          </a:p>
          <a:p>
            <a:r>
              <a:rPr lang="pt-BR" altLang="zh-CN" sz="2600" b="0" dirty="0">
                <a:latin typeface="+mn-lt"/>
                <a:ea typeface="黑体" panose="02010609060101010101" pitchFamily="49" charset="-122"/>
              </a:rPr>
              <a:t>	printf("%d %d\n",d,b);</a:t>
            </a:r>
            <a:endParaRPr lang="en-US" altLang="zh-CN" sz="2600" b="0" dirty="0"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}</a:t>
            </a:r>
            <a:r>
              <a:rPr lang="en-US" altLang="zh-CN" sz="26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38309" name="Picture 5">
            <a:extLst>
              <a:ext uri="{FF2B5EF4-FFF2-40B4-BE49-F238E27FC236}">
                <a16:creationId xmlns:a16="http://schemas.microsoft.com/office/drawing/2014/main" id="{407063E2-EB6C-490B-8449-2B7376D6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13" y="4922379"/>
            <a:ext cx="396081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6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CFF20357-8D40-4B30-B834-A54E0D5A3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1268760"/>
            <a:ext cx="9217024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单分支</a:t>
            </a:r>
            <a:r>
              <a:rPr lang="en-US" altLang="zh-CN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if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>
                <a:solidFill>
                  <a:srgbClr val="CC0000"/>
                </a:solidFill>
                <a:ea typeface="黑体" panose="02010609060101010101" pitchFamily="49" charset="-122"/>
              </a:rPr>
              <a:t>syntax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en-US" altLang="zh-CN" sz="2800" b="1" dirty="0">
                <a:ea typeface="黑体" panose="02010609060101010101" pitchFamily="49" charset="-122"/>
              </a:rPr>
              <a:t>if(</a:t>
            </a:r>
            <a:r>
              <a:rPr lang="zh-CN" altLang="en-US" sz="2800" b="1" dirty="0">
                <a:ea typeface="黑体" panose="02010609060101010101" pitchFamily="49" charset="-122"/>
              </a:rPr>
              <a:t>表达式</a:t>
            </a:r>
            <a:r>
              <a:rPr lang="en-US" altLang="zh-CN" sz="2800" b="1" dirty="0"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ea typeface="黑体" panose="02010609060101010101" pitchFamily="49" charset="-122"/>
              </a:rPr>
              <a:t>语句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500"/>
              </a:lnSpc>
            </a:pPr>
            <a:endParaRPr lang="en-US" altLang="zh-CN" sz="2800" b="1" dirty="0">
              <a:solidFill>
                <a:srgbClr val="0066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双分支</a:t>
            </a:r>
            <a:r>
              <a:rPr lang="en-US" altLang="zh-CN" sz="2800" b="1" dirty="0">
                <a:solidFill>
                  <a:srgbClr val="2D2DB9"/>
                </a:solidFill>
                <a:ea typeface="黑体" panose="02010609060101010101" pitchFamily="49" charset="-122"/>
              </a:rPr>
              <a:t>if  else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>
                <a:solidFill>
                  <a:srgbClr val="CC0000"/>
                </a:solidFill>
                <a:ea typeface="黑体" panose="02010609060101010101" pitchFamily="49" charset="-122"/>
              </a:rPr>
              <a:t>syntax</a:t>
            </a:r>
            <a:r>
              <a:rPr lang="en-US" altLang="zh-CN" sz="2800" dirty="0">
                <a:ea typeface="黑体" panose="02010609060101010101" pitchFamily="49" charset="-122"/>
              </a:rPr>
              <a:t>: </a:t>
            </a:r>
            <a:r>
              <a:rPr lang="en-US" altLang="zh-CN" sz="2800" b="1" dirty="0">
                <a:ea typeface="黑体" panose="02010609060101010101" pitchFamily="49" charset="-122"/>
              </a:rPr>
              <a:t>if(</a:t>
            </a:r>
            <a:r>
              <a:rPr lang="zh-CN" altLang="en-US" sz="2800" b="1" dirty="0">
                <a:ea typeface="黑体" panose="02010609060101010101" pitchFamily="49" charset="-122"/>
              </a:rPr>
              <a:t>表达式</a:t>
            </a:r>
            <a:r>
              <a:rPr lang="en-US" altLang="zh-CN" sz="2800" b="1" dirty="0"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ea typeface="黑体" panose="02010609060101010101" pitchFamily="49" charset="-122"/>
              </a:rPr>
              <a:t>语句</a:t>
            </a:r>
            <a:r>
              <a:rPr lang="en-US" altLang="zh-CN" sz="2800" b="1" dirty="0"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>
                <a:ea typeface="黑体" panose="02010609060101010101" pitchFamily="49" charset="-122"/>
              </a:rPr>
              <a:t>              else  </a:t>
            </a:r>
            <a:r>
              <a:rPr lang="zh-CN" altLang="en-US" sz="2800" b="1" dirty="0">
                <a:ea typeface="黑体" panose="02010609060101010101" pitchFamily="49" charset="-122"/>
              </a:rPr>
              <a:t>语句</a:t>
            </a:r>
            <a:r>
              <a:rPr lang="en-US" altLang="zh-CN" sz="2800" b="1" dirty="0">
                <a:ea typeface="黑体" panose="02010609060101010101" pitchFamily="49" charset="-122"/>
              </a:rPr>
              <a:t>2</a:t>
            </a:r>
          </a:p>
          <a:p>
            <a:pPr eaLnBrk="1" hangingPunct="1"/>
            <a:endParaRPr lang="en-US" altLang="zh-CN" sz="2800" b="1" dirty="0"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37FEBB-97BC-4752-AEAE-82F3BFE0F2B0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57401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6ECB1F54-1A69-4478-98A4-50364B11E7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667125" y="1071564"/>
            <a:ext cx="32146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if 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语句的执行流程</a:t>
            </a:r>
          </a:p>
        </p:txBody>
      </p:sp>
      <p:sp useBgFill="1">
        <p:nvSpPr>
          <p:cNvPr id="7172" name="AutoShape 5">
            <a:extLst>
              <a:ext uri="{FF2B5EF4-FFF2-40B4-BE49-F238E27FC236}">
                <a16:creationId xmlns:a16="http://schemas.microsoft.com/office/drawing/2014/main" id="{C3153567-34FF-4621-B2FB-477A69BDBA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09800" y="1714500"/>
            <a:ext cx="2133600" cy="914400"/>
          </a:xfrm>
          <a:prstGeom prst="diamo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</a:p>
        </p:txBody>
      </p:sp>
      <p:sp useBgFill="1">
        <p:nvSpPr>
          <p:cNvPr id="7173" name="Rectangle 6">
            <a:extLst>
              <a:ext uri="{FF2B5EF4-FFF2-40B4-BE49-F238E27FC236}">
                <a16:creationId xmlns:a16="http://schemas.microsoft.com/office/drawing/2014/main" id="{E63091E8-D2DE-4E87-BDB8-093E56D964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438400" y="3695700"/>
            <a:ext cx="1752600" cy="8382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85F185EB-0326-43D7-A78A-C81325D26A9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886200" y="2705100"/>
            <a:ext cx="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8">
            <a:extLst>
              <a:ext uri="{FF2B5EF4-FFF2-40B4-BE49-F238E27FC236}">
                <a16:creationId xmlns:a16="http://schemas.microsoft.com/office/drawing/2014/main" id="{02C50685-ACAF-4B57-9015-B3B270BB3AB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886200" y="2705100"/>
            <a:ext cx="0" cy="1066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59D658C3-EE66-4C18-8C69-740472CCEA5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886200" y="2781300"/>
            <a:ext cx="0" cy="990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Line 12">
            <a:extLst>
              <a:ext uri="{FF2B5EF4-FFF2-40B4-BE49-F238E27FC236}">
                <a16:creationId xmlns:a16="http://schemas.microsoft.com/office/drawing/2014/main" id="{A3A38E75-C21E-45D0-8D13-B65373E870AA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76600" y="26289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Rectangle 13">
            <a:extLst>
              <a:ext uri="{FF2B5EF4-FFF2-40B4-BE49-F238E27FC236}">
                <a16:creationId xmlns:a16="http://schemas.microsoft.com/office/drawing/2014/main" id="{946589EC-0BB6-4807-9FA7-0D7C8346E6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352800" y="26289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不等于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7179" name="Line 14">
            <a:extLst>
              <a:ext uri="{FF2B5EF4-FFF2-40B4-BE49-F238E27FC236}">
                <a16:creationId xmlns:a16="http://schemas.microsoft.com/office/drawing/2014/main" id="{EEF724E0-3F53-40E7-8CE8-F41EFBB0CBD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76600" y="1028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Line 16">
            <a:extLst>
              <a:ext uri="{FF2B5EF4-FFF2-40B4-BE49-F238E27FC236}">
                <a16:creationId xmlns:a16="http://schemas.microsoft.com/office/drawing/2014/main" id="{6965F8AB-17CE-45F5-9BC9-C4A561B13357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1524000" y="2171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7">
            <a:extLst>
              <a:ext uri="{FF2B5EF4-FFF2-40B4-BE49-F238E27FC236}">
                <a16:creationId xmlns:a16="http://schemas.microsoft.com/office/drawing/2014/main" id="{97B6B540-4F60-4E82-811A-03BCDDC5E02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524000" y="21717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8">
            <a:extLst>
              <a:ext uri="{FF2B5EF4-FFF2-40B4-BE49-F238E27FC236}">
                <a16:creationId xmlns:a16="http://schemas.microsoft.com/office/drawing/2014/main" id="{11B82006-916E-4832-8C68-A2237CCA4C0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524000" y="5143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9">
            <a:extLst>
              <a:ext uri="{FF2B5EF4-FFF2-40B4-BE49-F238E27FC236}">
                <a16:creationId xmlns:a16="http://schemas.microsoft.com/office/drawing/2014/main" id="{7C40AC3A-8BAB-4CE5-A27C-1CFED19B095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276600" y="45339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84" name="Rectangle 20">
            <a:extLst>
              <a:ext uri="{FF2B5EF4-FFF2-40B4-BE49-F238E27FC236}">
                <a16:creationId xmlns:a16="http://schemas.microsoft.com/office/drawing/2014/main" id="{C4AC0A5C-FFA7-41CB-92C1-B87423877C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86000" y="5719763"/>
            <a:ext cx="19812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单分支结构</a:t>
            </a:r>
          </a:p>
        </p:txBody>
      </p:sp>
      <p:sp useBgFill="1">
        <p:nvSpPr>
          <p:cNvPr id="7185" name="Rectangle 21">
            <a:extLst>
              <a:ext uri="{FF2B5EF4-FFF2-40B4-BE49-F238E27FC236}">
                <a16:creationId xmlns:a16="http://schemas.microsoft.com/office/drawing/2014/main" id="{5EF8B3D0-4012-44B1-84A6-2C3352324D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0" y="1638300"/>
            <a:ext cx="7620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 useBgFill="1">
        <p:nvSpPr>
          <p:cNvPr id="7186" name="AutoShape 22">
            <a:extLst>
              <a:ext uri="{FF2B5EF4-FFF2-40B4-BE49-F238E27FC236}">
                <a16:creationId xmlns:a16="http://schemas.microsoft.com/office/drawing/2014/main" id="{9B3BA244-C78B-41D4-955E-5F5B373F24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553200" y="1638300"/>
            <a:ext cx="2133600" cy="914400"/>
          </a:xfrm>
          <a:prstGeom prst="diamond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</a:p>
        </p:txBody>
      </p:sp>
      <p:sp useBgFill="1">
        <p:nvSpPr>
          <p:cNvPr id="7187" name="Rectangle 23">
            <a:extLst>
              <a:ext uri="{FF2B5EF4-FFF2-40B4-BE49-F238E27FC236}">
                <a16:creationId xmlns:a16="http://schemas.microsoft.com/office/drawing/2014/main" id="{B7BC9474-A035-4644-A5E8-6FB12CA83C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81800" y="3619500"/>
            <a:ext cx="1752600" cy="8382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188" name="Line 24">
            <a:extLst>
              <a:ext uri="{FF2B5EF4-FFF2-40B4-BE49-F238E27FC236}">
                <a16:creationId xmlns:a16="http://schemas.microsoft.com/office/drawing/2014/main" id="{4F2AF13E-FFFB-4EFC-9EAF-525FED81161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620000" y="2552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26">
            <a:extLst>
              <a:ext uri="{FF2B5EF4-FFF2-40B4-BE49-F238E27FC236}">
                <a16:creationId xmlns:a16="http://schemas.microsoft.com/office/drawing/2014/main" id="{F9FD5E86-2412-4BA7-AE23-655A5155E63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620000" y="9525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27">
            <a:extLst>
              <a:ext uri="{FF2B5EF4-FFF2-40B4-BE49-F238E27FC236}">
                <a16:creationId xmlns:a16="http://schemas.microsoft.com/office/drawing/2014/main" id="{DB6BF4AC-A84F-43BF-ACEF-C8B0C69D272A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5638800" y="2095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29">
            <a:extLst>
              <a:ext uri="{FF2B5EF4-FFF2-40B4-BE49-F238E27FC236}">
                <a16:creationId xmlns:a16="http://schemas.microsoft.com/office/drawing/2014/main" id="{B1AF0B1D-B029-4CF1-B5F9-065CF58EDFB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715000" y="50673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30">
            <a:extLst>
              <a:ext uri="{FF2B5EF4-FFF2-40B4-BE49-F238E27FC236}">
                <a16:creationId xmlns:a16="http://schemas.microsoft.com/office/drawing/2014/main" id="{06E1301B-AEE5-4B19-972A-AF5E1E0C04C2}"/>
              </a:ext>
            </a:extLst>
          </p:cNvPr>
          <p:cNvSpPr>
            <a:spLocks noChangeShapeType="1"/>
          </p:cNvSpPr>
          <p:nvPr/>
        </p:nvSpPr>
        <p:spPr bwMode="ltGray">
          <a:xfrm>
            <a:off x="7620000" y="44577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93" name="Rectangle 31">
            <a:extLst>
              <a:ext uri="{FF2B5EF4-FFF2-40B4-BE49-F238E27FC236}">
                <a16:creationId xmlns:a16="http://schemas.microsoft.com/office/drawing/2014/main" id="{48449F65-92D5-4CC2-8270-FBFB584201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29400" y="5643563"/>
            <a:ext cx="19812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双分支结构</a:t>
            </a:r>
          </a:p>
        </p:txBody>
      </p:sp>
      <p:sp useBgFill="1">
        <p:nvSpPr>
          <p:cNvPr id="7194" name="Rectangle 33">
            <a:extLst>
              <a:ext uri="{FF2B5EF4-FFF2-40B4-BE49-F238E27FC236}">
                <a16:creationId xmlns:a16="http://schemas.microsoft.com/office/drawing/2014/main" id="{37FD5278-6337-4FC0-88BB-77DC9A9064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24400" y="3619500"/>
            <a:ext cx="1752600" cy="838200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195" name="Line 34">
            <a:extLst>
              <a:ext uri="{FF2B5EF4-FFF2-40B4-BE49-F238E27FC236}">
                <a16:creationId xmlns:a16="http://schemas.microsoft.com/office/drawing/2014/main" id="{C7C61B31-F797-4EEA-804C-C68E9E5128B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638800" y="20955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36">
            <a:extLst>
              <a:ext uri="{FF2B5EF4-FFF2-40B4-BE49-F238E27FC236}">
                <a16:creationId xmlns:a16="http://schemas.microsoft.com/office/drawing/2014/main" id="{7E57626F-6792-41EB-80D6-F7232670DAB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5715000" y="4457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Rectangle 37">
            <a:extLst>
              <a:ext uri="{FF2B5EF4-FFF2-40B4-BE49-F238E27FC236}">
                <a16:creationId xmlns:a16="http://schemas.microsoft.com/office/drawing/2014/main" id="{264B80B0-275E-4464-BF2C-A57662060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96200" y="25527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不等于</a:t>
            </a:r>
            <a:r>
              <a:rPr lang="en-US" altLang="zh-CN"/>
              <a:t>0</a:t>
            </a:r>
          </a:p>
        </p:txBody>
      </p:sp>
      <p:sp useBgFill="1">
        <p:nvSpPr>
          <p:cNvPr id="7198" name="Rectangle 38">
            <a:extLst>
              <a:ext uri="{FF2B5EF4-FFF2-40B4-BE49-F238E27FC236}">
                <a16:creationId xmlns:a16="http://schemas.microsoft.com/office/drawing/2014/main" id="{C38EEF9C-8D61-459E-842F-AB3612F258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715000" y="1638300"/>
            <a:ext cx="762000" cy="457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27FC853C-A2A3-42D2-800A-FEA6DA315CDC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360731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6">
            <a:extLst>
              <a:ext uri="{FF2B5EF4-FFF2-40B4-BE49-F238E27FC236}">
                <a16:creationId xmlns:a16="http://schemas.microsoft.com/office/drawing/2014/main" id="{B9136958-F1ED-40E5-9468-1F1DA98A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041525"/>
            <a:ext cx="8496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根据给定条件（表达式）是否成立而选择执行语句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或忽略语句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5" name="矩形 38">
            <a:extLst>
              <a:ext uri="{FF2B5EF4-FFF2-40B4-BE49-F238E27FC236}">
                <a16:creationId xmlns:a16="http://schemas.microsoft.com/office/drawing/2014/main" id="{395C012E-D910-4FBF-BA15-E0F50BBF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6" y="5713414"/>
            <a:ext cx="889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语句实现单分支结构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6" name="组合 41">
            <a:extLst>
              <a:ext uri="{FF2B5EF4-FFF2-40B4-BE49-F238E27FC236}">
                <a16:creationId xmlns:a16="http://schemas.microsoft.com/office/drawing/2014/main" id="{C3AD3632-E137-4443-A3C7-7DC414D015B0}"/>
              </a:ext>
            </a:extLst>
          </p:cNvPr>
          <p:cNvGrpSpPr>
            <a:grpSpLocks/>
          </p:cNvGrpSpPr>
          <p:nvPr/>
        </p:nvGrpSpPr>
        <p:grpSpPr bwMode="auto">
          <a:xfrm>
            <a:off x="3873500" y="2689225"/>
            <a:ext cx="3600450" cy="2376488"/>
            <a:chOff x="4644008" y="2276872"/>
            <a:chExt cx="3600400" cy="2376264"/>
          </a:xfrm>
        </p:grpSpPr>
        <p:grpSp>
          <p:nvGrpSpPr>
            <p:cNvPr id="8199" name="Group 19">
              <a:extLst>
                <a:ext uri="{FF2B5EF4-FFF2-40B4-BE49-F238E27FC236}">
                  <a16:creationId xmlns:a16="http://schemas.microsoft.com/office/drawing/2014/main" id="{247F8E3E-A320-4202-9A7D-4FC67FF86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76872"/>
              <a:ext cx="3600400" cy="2376264"/>
              <a:chOff x="3360" y="2496"/>
              <a:chExt cx="2064" cy="1296"/>
            </a:xfrm>
          </p:grpSpPr>
          <p:grpSp>
            <p:nvGrpSpPr>
              <p:cNvPr id="8202" name="Group 20">
                <a:extLst>
                  <a:ext uri="{FF2B5EF4-FFF2-40B4-BE49-F238E27FC236}">
                    <a16:creationId xmlns:a16="http://schemas.microsoft.com/office/drawing/2014/main" id="{794010ED-6ADB-4424-BC45-452F748FE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200"/>
                <a:chOff x="3360" y="2592"/>
                <a:chExt cx="2064" cy="1200"/>
              </a:xfrm>
            </p:grpSpPr>
            <p:grpSp>
              <p:nvGrpSpPr>
                <p:cNvPr id="8204" name="Group 21">
                  <a:extLst>
                    <a:ext uri="{FF2B5EF4-FFF2-40B4-BE49-F238E27FC236}">
                      <a16:creationId xmlns:a16="http://schemas.microsoft.com/office/drawing/2014/main" id="{779EF4A1-84DA-4819-A70D-2EB7260E79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200"/>
                  <a:chOff x="1248" y="2160"/>
                  <a:chExt cx="2256" cy="1248"/>
                </a:xfrm>
              </p:grpSpPr>
              <p:grpSp>
                <p:nvGrpSpPr>
                  <p:cNvPr id="8206" name="Group 22">
                    <a:extLst>
                      <a:ext uri="{FF2B5EF4-FFF2-40B4-BE49-F238E27FC236}">
                        <a16:creationId xmlns:a16="http://schemas.microsoft.com/office/drawing/2014/main" id="{6B07B9D9-C371-454C-99E6-562A88A158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152"/>
                    <a:chOff x="1248" y="2256"/>
                    <a:chExt cx="2236" cy="1152"/>
                  </a:xfrm>
                </p:grpSpPr>
                <p:sp>
                  <p:nvSpPr>
                    <p:cNvPr id="28" name="Line 23">
                      <a:extLst>
                        <a:ext uri="{FF2B5EF4-FFF2-40B4-BE49-F238E27FC236}">
                          <a16:creationId xmlns:a16="http://schemas.microsoft.com/office/drawing/2014/main" id="{46704437-6B52-4434-8034-CE585978B44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9" name="AutoShape 24">
                      <a:extLst>
                        <a:ext uri="{FF2B5EF4-FFF2-40B4-BE49-F238E27FC236}">
                          <a16:creationId xmlns:a16="http://schemas.microsoft.com/office/drawing/2014/main" id="{F56E5853-E8C3-4722-A859-20092D71EC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表达式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0" name="Line 25">
                      <a:extLst>
                        <a:ext uri="{FF2B5EF4-FFF2-40B4-BE49-F238E27FC236}">
                          <a16:creationId xmlns:a16="http://schemas.microsoft.com/office/drawing/2014/main" id="{929A2EF8-89FD-4C8D-8262-7F49DD9F479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1" name="Line 26">
                      <a:extLst>
                        <a:ext uri="{FF2B5EF4-FFF2-40B4-BE49-F238E27FC236}">
                          <a16:creationId xmlns:a16="http://schemas.microsoft.com/office/drawing/2014/main" id="{82DE8945-3A5A-461C-BF26-757EE22344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2" name="Freeform 27">
                      <a:extLst>
                        <a:ext uri="{FF2B5EF4-FFF2-40B4-BE49-F238E27FC236}">
                          <a16:creationId xmlns:a16="http://schemas.microsoft.com/office/drawing/2014/main" id="{17DBAD5A-8D14-48A8-B808-A927DA97D2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6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3" name="Line 28">
                      <a:extLst>
                        <a:ext uri="{FF2B5EF4-FFF2-40B4-BE49-F238E27FC236}">
                          <a16:creationId xmlns:a16="http://schemas.microsoft.com/office/drawing/2014/main" id="{147FAB41-CE59-4A9A-A6EF-DC4B6A364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34" name="Rectangle 29">
                      <a:extLst>
                        <a:ext uri="{FF2B5EF4-FFF2-40B4-BE49-F238E27FC236}">
                          <a16:creationId xmlns:a16="http://schemas.microsoft.com/office/drawing/2014/main" id="{2A7A4EAB-D667-423F-BEF4-AE20E8831DF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6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</a:t>
                      </a: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5" name="Line 30">
                      <a:extLst>
                        <a:ext uri="{FF2B5EF4-FFF2-40B4-BE49-F238E27FC236}">
                          <a16:creationId xmlns:a16="http://schemas.microsoft.com/office/drawing/2014/main" id="{96535D6B-608B-40CB-9F15-4CC716698A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9"/>
                      <a:ext cx="0" cy="23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8207" name="Text Box 31">
                    <a:extLst>
                      <a:ext uri="{FF2B5EF4-FFF2-40B4-BE49-F238E27FC236}">
                        <a16:creationId xmlns:a16="http://schemas.microsoft.com/office/drawing/2014/main" id="{9CC65D5F-7DEC-41CA-8E58-CF0277C173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0"/>
                    <a:ext cx="336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bg1"/>
                        </a:solidFill>
                        <a:latin typeface="宋体" panose="02010600030101010101" pitchFamily="2" charset="-122"/>
                      </a:rPr>
                      <a:t>F</a:t>
                    </a:r>
                  </a:p>
                </p:txBody>
              </p:sp>
              <p:sp>
                <p:nvSpPr>
                  <p:cNvPr id="8208" name="Text Box 32">
                    <a:extLst>
                      <a:ext uri="{FF2B5EF4-FFF2-40B4-BE49-F238E27FC236}">
                        <a16:creationId xmlns:a16="http://schemas.microsoft.com/office/drawing/2014/main" id="{C8CAB7F4-36E6-40D5-9993-030919A4BE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336" cy="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bg1"/>
                        </a:solidFill>
                        <a:latin typeface="宋体" panose="02010600030101010101" pitchFamily="2" charset="-122"/>
                      </a:rPr>
                      <a:t>T</a:t>
                    </a:r>
                  </a:p>
                </p:txBody>
              </p:sp>
            </p:grpSp>
            <p:sp>
              <p:nvSpPr>
                <p:cNvPr id="24" name="Freeform 33">
                  <a:extLst>
                    <a:ext uri="{FF2B5EF4-FFF2-40B4-BE49-F238E27FC236}">
                      <a16:creationId xmlns:a16="http://schemas.microsoft.com/office/drawing/2014/main" id="{2627E866-1552-4716-ACC6-00D5DEC9BB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5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2" name="Line 34">
                <a:extLst>
                  <a:ext uri="{FF2B5EF4-FFF2-40B4-BE49-F238E27FC236}">
                    <a16:creationId xmlns:a16="http://schemas.microsoft.com/office/drawing/2014/main" id="{0E67FDAD-2911-4C8D-B3EB-36AB57DF3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200" name="TextBox 39">
              <a:extLst>
                <a:ext uri="{FF2B5EF4-FFF2-40B4-BE49-F238E27FC236}">
                  <a16:creationId xmlns:a16="http://schemas.microsoft.com/office/drawing/2014/main" id="{B1EF4EA8-FF17-4F41-98A0-CFB619EE7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2564904"/>
              <a:ext cx="360040" cy="46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8201" name="TextBox 40">
              <a:extLst>
                <a:ext uri="{FF2B5EF4-FFF2-40B4-BE49-F238E27FC236}">
                  <a16:creationId xmlns:a16="http://schemas.microsoft.com/office/drawing/2014/main" id="{7078C5D8-41B5-404A-9AA8-E1D5BAEDD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2564904"/>
              <a:ext cx="360040" cy="46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F690C6C5-CDEA-416B-B017-2BBCB530A493}"/>
              </a:ext>
            </a:extLst>
          </p:cNvPr>
          <p:cNvSpPr/>
          <p:nvPr/>
        </p:nvSpPr>
        <p:spPr>
          <a:xfrm>
            <a:off x="2073276" y="1052514"/>
            <a:ext cx="5580063" cy="585787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1.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单分支选择结构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C5CFEEE-2202-4C55-9DF9-D1BCB0D736F5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68326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>
            <a:extLst>
              <a:ext uri="{FF2B5EF4-FFF2-40B4-BE49-F238E27FC236}">
                <a16:creationId xmlns:a16="http://schemas.microsoft.com/office/drawing/2014/main" id="{3219D503-283A-43E5-B110-FA8703F4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1028701"/>
            <a:ext cx="7345362" cy="4810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>
                <a:latin typeface="Arial" panose="020B0604020202020204" pitchFamily="34" charset="0"/>
              </a:rPr>
              <a:t>语法格式：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2800" b="1">
                <a:latin typeface="Arial" panose="020B0604020202020204" pitchFamily="34" charset="0"/>
              </a:rPr>
              <a:t>(</a:t>
            </a:r>
            <a:r>
              <a:rPr lang="zh-CN" altLang="en-US" sz="2800" b="1">
                <a:latin typeface="Arial" panose="020B0604020202020204" pitchFamily="34" charset="0"/>
              </a:rPr>
              <a:t>表达式</a:t>
            </a:r>
            <a:r>
              <a:rPr lang="en-US" altLang="zh-CN" sz="2800" b="1">
                <a:latin typeface="Arial" panose="020B0604020202020204" pitchFamily="34" charset="0"/>
              </a:rPr>
              <a:t>)        &lt;</a:t>
            </a:r>
            <a:r>
              <a:rPr lang="zh-CN" altLang="en-US" sz="2800" b="1">
                <a:latin typeface="Arial" panose="020B0604020202020204" pitchFamily="34" charset="0"/>
              </a:rPr>
              <a:t>语句</a:t>
            </a:r>
            <a:r>
              <a:rPr lang="en-US" altLang="zh-CN" sz="2800" b="1">
                <a:latin typeface="Arial" panose="020B0604020202020204" pitchFamily="34" charset="0"/>
              </a:rPr>
              <a:t>1&gt;</a:t>
            </a:r>
            <a:endParaRPr lang="zh-CN" altLang="en-US" sz="2800"/>
          </a:p>
        </p:txBody>
      </p:sp>
      <p:grpSp>
        <p:nvGrpSpPr>
          <p:cNvPr id="2" name="组合 56">
            <a:extLst>
              <a:ext uri="{FF2B5EF4-FFF2-40B4-BE49-F238E27FC236}">
                <a16:creationId xmlns:a16="http://schemas.microsoft.com/office/drawing/2014/main" id="{D7D3E756-EBF1-4D0D-9D7B-8B97AA6845D8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2644407"/>
            <a:ext cx="3816350" cy="2592388"/>
            <a:chOff x="4644008" y="2276872"/>
            <a:chExt cx="3600400" cy="2376264"/>
          </a:xfrm>
        </p:grpSpPr>
        <p:grpSp>
          <p:nvGrpSpPr>
            <p:cNvPr id="9246" name="Group 19">
              <a:extLst>
                <a:ext uri="{FF2B5EF4-FFF2-40B4-BE49-F238E27FC236}">
                  <a16:creationId xmlns:a16="http://schemas.microsoft.com/office/drawing/2014/main" id="{BC7516A6-6826-43EB-AC2B-C4CA0D3EE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76872"/>
              <a:ext cx="3600400" cy="2376264"/>
              <a:chOff x="3360" y="2496"/>
              <a:chExt cx="2064" cy="1296"/>
            </a:xfrm>
          </p:grpSpPr>
          <p:grpSp>
            <p:nvGrpSpPr>
              <p:cNvPr id="9249" name="Group 20">
                <a:extLst>
                  <a:ext uri="{FF2B5EF4-FFF2-40B4-BE49-F238E27FC236}">
                    <a16:creationId xmlns:a16="http://schemas.microsoft.com/office/drawing/2014/main" id="{6F930EEC-5895-48F0-943E-8C5A6621D2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200"/>
                <a:chOff x="3360" y="2592"/>
                <a:chExt cx="2064" cy="1200"/>
              </a:xfrm>
            </p:grpSpPr>
            <p:grpSp>
              <p:nvGrpSpPr>
                <p:cNvPr id="9251" name="Group 21">
                  <a:extLst>
                    <a:ext uri="{FF2B5EF4-FFF2-40B4-BE49-F238E27FC236}">
                      <a16:creationId xmlns:a16="http://schemas.microsoft.com/office/drawing/2014/main" id="{8EE16003-05BD-461A-BC2A-6AE6B45FC9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200"/>
                  <a:chOff x="1248" y="2160"/>
                  <a:chExt cx="2256" cy="1248"/>
                </a:xfrm>
              </p:grpSpPr>
              <p:grpSp>
                <p:nvGrpSpPr>
                  <p:cNvPr id="9253" name="Group 22">
                    <a:extLst>
                      <a:ext uri="{FF2B5EF4-FFF2-40B4-BE49-F238E27FC236}">
                        <a16:creationId xmlns:a16="http://schemas.microsoft.com/office/drawing/2014/main" id="{E4294F92-63D0-45D1-B3C9-45D53C6649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152"/>
                    <a:chOff x="1248" y="2256"/>
                    <a:chExt cx="2236" cy="1152"/>
                  </a:xfrm>
                </p:grpSpPr>
                <p:sp>
                  <p:nvSpPr>
                    <p:cNvPr id="68" name="Line 23">
                      <a:extLst>
                        <a:ext uri="{FF2B5EF4-FFF2-40B4-BE49-F238E27FC236}">
                          <a16:creationId xmlns:a16="http://schemas.microsoft.com/office/drawing/2014/main" id="{1E4A2BCE-A730-4FC0-9EF5-5781C67463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69" name="AutoShape 24">
                      <a:extLst>
                        <a:ext uri="{FF2B5EF4-FFF2-40B4-BE49-F238E27FC236}">
                          <a16:creationId xmlns:a16="http://schemas.microsoft.com/office/drawing/2014/main" id="{E202E94A-6BB5-4773-B66B-473F712A46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19050">
                      <a:solidFill>
                        <a:schemeClr val="accent1">
                          <a:lumMod val="50000"/>
                        </a:schemeClr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  <a:endParaRPr lang="en-US" altLang="zh-CN" sz="2000" b="1" dirty="0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0" name="Line 25">
                      <a:extLst>
                        <a:ext uri="{FF2B5EF4-FFF2-40B4-BE49-F238E27FC236}">
                          <a16:creationId xmlns:a16="http://schemas.microsoft.com/office/drawing/2014/main" id="{EB39EEBA-7EDA-4D9D-B19D-5C87D81554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1" name="Line 26">
                      <a:extLst>
                        <a:ext uri="{FF2B5EF4-FFF2-40B4-BE49-F238E27FC236}">
                          <a16:creationId xmlns:a16="http://schemas.microsoft.com/office/drawing/2014/main" id="{B689CA9E-1EF6-41EE-83E2-D6B9FD36B9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2" name="Freeform 27">
                      <a:extLst>
                        <a:ext uri="{FF2B5EF4-FFF2-40B4-BE49-F238E27FC236}">
                          <a16:creationId xmlns:a16="http://schemas.microsoft.com/office/drawing/2014/main" id="{0C197756-5373-4141-9C5A-7EAACA722E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7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3" name="Line 28">
                      <a:extLst>
                        <a:ext uri="{FF2B5EF4-FFF2-40B4-BE49-F238E27FC236}">
                          <a16:creationId xmlns:a16="http://schemas.microsoft.com/office/drawing/2014/main" id="{A0D64A35-7D83-4717-B17D-61231B9C5A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4" name="Rectangle 29">
                      <a:extLst>
                        <a:ext uri="{FF2B5EF4-FFF2-40B4-BE49-F238E27FC236}">
                          <a16:creationId xmlns:a16="http://schemas.microsoft.com/office/drawing/2014/main" id="{DFC670BE-883C-4729-96B7-E10D50100C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7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 句 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75" name="Line 30">
                      <a:extLst>
                        <a:ext uri="{FF2B5EF4-FFF2-40B4-BE49-F238E27FC236}">
                          <a16:creationId xmlns:a16="http://schemas.microsoft.com/office/drawing/2014/main" id="{885933CD-1A5B-41C6-8C23-B426F687B8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8"/>
                      <a:ext cx="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9254" name="Text Box 31">
                    <a:extLst>
                      <a:ext uri="{FF2B5EF4-FFF2-40B4-BE49-F238E27FC236}">
                        <a16:creationId xmlns:a16="http://schemas.microsoft.com/office/drawing/2014/main" id="{E07E5474-2B5B-4CD2-B8C8-0DD910CA4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0"/>
                    <a:ext cx="336" cy="2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F</a:t>
                    </a:r>
                  </a:p>
                </p:txBody>
              </p:sp>
              <p:sp>
                <p:nvSpPr>
                  <p:cNvPr id="9255" name="Text Box 32">
                    <a:extLst>
                      <a:ext uri="{FF2B5EF4-FFF2-40B4-BE49-F238E27FC236}">
                        <a16:creationId xmlns:a16="http://schemas.microsoft.com/office/drawing/2014/main" id="{5D5B275F-F7CB-438D-B298-BC0F4B8433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0"/>
                    <a:ext cx="336" cy="2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chemeClr val="bg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T</a:t>
                    </a:r>
                  </a:p>
                </p:txBody>
              </p:sp>
            </p:grpSp>
            <p:sp>
              <p:nvSpPr>
                <p:cNvPr id="64" name="Freeform 33">
                  <a:extLst>
                    <a:ext uri="{FF2B5EF4-FFF2-40B4-BE49-F238E27FC236}">
                      <a16:creationId xmlns:a16="http://schemas.microsoft.com/office/drawing/2014/main" id="{9972FD16-284F-4CAD-8AA8-72231C242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DA865694-B6DC-4718-8C7E-61C5FE3DC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0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247" name="TextBox 58">
              <a:extLst>
                <a:ext uri="{FF2B5EF4-FFF2-40B4-BE49-F238E27FC236}">
                  <a16:creationId xmlns:a16="http://schemas.microsoft.com/office/drawing/2014/main" id="{780FA658-D5D7-4C89-BB8B-0C67C08AB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2564904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8" name="TextBox 59">
              <a:extLst>
                <a:ext uri="{FF2B5EF4-FFF2-40B4-BE49-F238E27FC236}">
                  <a16:creationId xmlns:a16="http://schemas.microsoft.com/office/drawing/2014/main" id="{8EF7E829-0DE0-4776-A3BB-C97D84A1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2564904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6" name="右箭头 75">
            <a:extLst>
              <a:ext uri="{FF2B5EF4-FFF2-40B4-BE49-F238E27FC236}">
                <a16:creationId xmlns:a16="http://schemas.microsoft.com/office/drawing/2014/main" id="{6A89FCFF-E76E-44EE-B52C-2324A7CF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1" y="3868370"/>
            <a:ext cx="576263" cy="4318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AA59029-F732-4C0E-8638-A2F63A877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866" y="5737992"/>
            <a:ext cx="7345362" cy="479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800" b="1">
                <a:latin typeface="Arial" panose="020B0604020202020204" pitchFamily="34" charset="0"/>
              </a:rPr>
              <a:t> if  (a&lt;0)        printf(“%d”,a);</a:t>
            </a:r>
            <a:endParaRPr lang="zh-CN" altLang="en-US" sz="280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52F17A02-FA4B-4A09-B488-03DB8517E7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04215" y="5035089"/>
            <a:ext cx="576262" cy="433387"/>
          </a:xfrm>
          <a:prstGeom prst="rightArrow">
            <a:avLst>
              <a:gd name="adj1" fmla="val 50000"/>
              <a:gd name="adj2" fmla="val 31019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1E74B726-9892-49C5-A15E-5FD96425BE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24278" y="2205088"/>
            <a:ext cx="576263" cy="431800"/>
          </a:xfrm>
          <a:prstGeom prst="rightArrow">
            <a:avLst>
              <a:gd name="adj1" fmla="val 50000"/>
              <a:gd name="adj2" fmla="val 31134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grpSp>
        <p:nvGrpSpPr>
          <p:cNvPr id="7" name="组合 82">
            <a:extLst>
              <a:ext uri="{FF2B5EF4-FFF2-40B4-BE49-F238E27FC236}">
                <a16:creationId xmlns:a16="http://schemas.microsoft.com/office/drawing/2014/main" id="{5ED3C65C-5FAF-463F-81AF-2BCDDED1DB72}"/>
              </a:ext>
            </a:extLst>
          </p:cNvPr>
          <p:cNvGrpSpPr>
            <a:grpSpLocks/>
          </p:cNvGrpSpPr>
          <p:nvPr/>
        </p:nvGrpSpPr>
        <p:grpSpPr bwMode="auto">
          <a:xfrm>
            <a:off x="5313364" y="2715846"/>
            <a:ext cx="3671887" cy="2592387"/>
            <a:chOff x="4932040" y="2276872"/>
            <a:chExt cx="3672407" cy="2592288"/>
          </a:xfrm>
        </p:grpSpPr>
        <p:grpSp>
          <p:nvGrpSpPr>
            <p:cNvPr id="9227" name="组合 37">
              <a:extLst>
                <a:ext uri="{FF2B5EF4-FFF2-40B4-BE49-F238E27FC236}">
                  <a16:creationId xmlns:a16="http://schemas.microsoft.com/office/drawing/2014/main" id="{3E6A7804-EF22-44AE-9165-D6F6A2C1F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8395" y="2276872"/>
              <a:ext cx="3086052" cy="2592288"/>
              <a:chOff x="5333038" y="2276872"/>
              <a:chExt cx="2911370" cy="2376264"/>
            </a:xfrm>
          </p:grpSpPr>
          <p:grpSp>
            <p:nvGrpSpPr>
              <p:cNvPr id="9229" name="Group 19">
                <a:extLst>
                  <a:ext uri="{FF2B5EF4-FFF2-40B4-BE49-F238E27FC236}">
                    <a16:creationId xmlns:a16="http://schemas.microsoft.com/office/drawing/2014/main" id="{0C7A5CC1-92BB-41E4-9E97-FB2AFE11B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3038" y="2276872"/>
                <a:ext cx="2911370" cy="2376264"/>
                <a:chOff x="3755" y="2496"/>
                <a:chExt cx="1669" cy="1296"/>
              </a:xfrm>
            </p:grpSpPr>
            <p:grpSp>
              <p:nvGrpSpPr>
                <p:cNvPr id="9232" name="Group 20">
                  <a:extLst>
                    <a:ext uri="{FF2B5EF4-FFF2-40B4-BE49-F238E27FC236}">
                      <a16:creationId xmlns:a16="http://schemas.microsoft.com/office/drawing/2014/main" id="{921A21D3-F679-433D-A9A6-5940BACAB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55" y="2592"/>
                  <a:ext cx="1669" cy="1200"/>
                  <a:chOff x="3755" y="2592"/>
                  <a:chExt cx="1669" cy="1200"/>
                </a:xfrm>
              </p:grpSpPr>
              <p:grpSp>
                <p:nvGrpSpPr>
                  <p:cNvPr id="9234" name="Group 21">
                    <a:extLst>
                      <a:ext uri="{FF2B5EF4-FFF2-40B4-BE49-F238E27FC236}">
                        <a16:creationId xmlns:a16="http://schemas.microsoft.com/office/drawing/2014/main" id="{48919D97-4A97-4BBD-A6A2-6A72C448B0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55" y="2592"/>
                    <a:ext cx="1669" cy="1200"/>
                    <a:chOff x="1680" y="2160"/>
                    <a:chExt cx="1824" cy="1248"/>
                  </a:xfrm>
                </p:grpSpPr>
                <p:grpSp>
                  <p:nvGrpSpPr>
                    <p:cNvPr id="9236" name="Group 22">
                      <a:extLst>
                        <a:ext uri="{FF2B5EF4-FFF2-40B4-BE49-F238E27FC236}">
                          <a16:creationId xmlns:a16="http://schemas.microsoft.com/office/drawing/2014/main" id="{C231393B-32F1-4883-8947-2E1A9A57C2C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0" y="2256"/>
                      <a:ext cx="1734" cy="1152"/>
                      <a:chOff x="1750" y="2256"/>
                      <a:chExt cx="1734" cy="1152"/>
                    </a:xfrm>
                  </p:grpSpPr>
                  <p:sp>
                    <p:nvSpPr>
                      <p:cNvPr id="49" name="Line 23">
                        <a:extLst>
                          <a:ext uri="{FF2B5EF4-FFF2-40B4-BE49-F238E27FC236}">
                            <a16:creationId xmlns:a16="http://schemas.microsoft.com/office/drawing/2014/main" id="{C41FBDCD-928B-4F57-93BB-65B05AEAC8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59" y="3163"/>
                        <a:ext cx="1725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0" name="AutoShape 24">
                        <a:extLst>
                          <a:ext uri="{FF2B5EF4-FFF2-40B4-BE49-F238E27FC236}">
                            <a16:creationId xmlns:a16="http://schemas.microsoft.com/office/drawing/2014/main" id="{4804B77A-648B-493C-A297-9126B0A32A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48" y="2256"/>
                        <a:ext cx="1288" cy="365"/>
                      </a:xfrm>
                      <a:prstGeom prst="flowChartDecision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>
                          <a:defRPr/>
                        </a:pPr>
                        <a:r>
                          <a:rPr lang="en-US" altLang="zh-CN" b="1" dirty="0">
                            <a:solidFill>
                              <a:schemeClr val="bg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a&lt;0</a:t>
                        </a:r>
                      </a:p>
                    </p:txBody>
                  </p:sp>
                  <p:sp>
                    <p:nvSpPr>
                      <p:cNvPr id="51" name="Line 25">
                        <a:extLst>
                          <a:ext uri="{FF2B5EF4-FFF2-40B4-BE49-F238E27FC236}">
                            <a16:creationId xmlns:a16="http://schemas.microsoft.com/office/drawing/2014/main" id="{06EF7697-7FBA-493F-9962-F898E5D21A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50" y="2439"/>
                        <a:ext cx="198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2" name="Line 26">
                        <a:extLst>
                          <a:ext uri="{FF2B5EF4-FFF2-40B4-BE49-F238E27FC236}">
                            <a16:creationId xmlns:a16="http://schemas.microsoft.com/office/drawing/2014/main" id="{DA019623-B6B5-437E-934D-5FE98A5FE52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50" y="2439"/>
                        <a:ext cx="0" cy="19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3" name="Freeform 27">
                        <a:extLst>
                          <a:ext uri="{FF2B5EF4-FFF2-40B4-BE49-F238E27FC236}">
                            <a16:creationId xmlns:a16="http://schemas.microsoft.com/office/drawing/2014/main" id="{CE521EAB-CAFA-418F-B69C-117D1EBF3CC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7" y="2439"/>
                        <a:ext cx="248" cy="1"/>
                      </a:xfrm>
                      <a:custGeom>
                        <a:avLst/>
                        <a:gdLst>
                          <a:gd name="T0" fmla="*/ 0 w 240"/>
                          <a:gd name="T1" fmla="*/ 0 h 1"/>
                          <a:gd name="T2" fmla="*/ 240 w 240"/>
                          <a:gd name="T3" fmla="*/ 0 h 1"/>
                          <a:gd name="T4" fmla="*/ 0 60000 65536"/>
                          <a:gd name="T5" fmla="*/ 0 60000 65536"/>
                          <a:gd name="T6" fmla="*/ 0 w 240"/>
                          <a:gd name="T7" fmla="*/ 0 h 1"/>
                          <a:gd name="T8" fmla="*/ 240 w 240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40" h="1">
                            <a:moveTo>
                              <a:pt x="0" y="0"/>
                            </a:moveTo>
                            <a:lnTo>
                              <a:pt x="240" y="0"/>
                            </a:lnTo>
                          </a:path>
                        </a:pathLst>
                      </a:custGeom>
                      <a:solidFill>
                        <a:schemeClr val="accent1"/>
                      </a:solidFill>
                      <a:ln w="19050" cmpd="sng">
                        <a:solidFill>
                          <a:schemeClr val="tx1"/>
                        </a:solidFill>
                        <a:round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4" name="Line 28">
                        <a:extLst>
                          <a:ext uri="{FF2B5EF4-FFF2-40B4-BE49-F238E27FC236}">
                            <a16:creationId xmlns:a16="http://schemas.microsoft.com/office/drawing/2014/main" id="{BEC20700-8EE6-41B6-83FD-DF4EA52ABF8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84" y="2439"/>
                        <a:ext cx="0" cy="72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56" name="Line 30">
                        <a:extLst>
                          <a:ext uri="{FF2B5EF4-FFF2-40B4-BE49-F238E27FC236}">
                            <a16:creationId xmlns:a16="http://schemas.microsoft.com/office/drawing/2014/main" id="{F1F03F94-C49D-4837-96B6-9B63E10CE18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17" y="3168"/>
                        <a:ext cx="0" cy="24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9237" name="Text Box 31">
                      <a:extLst>
                        <a:ext uri="{FF2B5EF4-FFF2-40B4-BE49-F238E27FC236}">
                          <a16:creationId xmlns:a16="http://schemas.microsoft.com/office/drawing/2014/main" id="{945A0340-0531-4028-B0A5-C31E6B10858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2160"/>
                      <a:ext cx="336" cy="2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p:txBody>
                </p:sp>
                <p:sp>
                  <p:nvSpPr>
                    <p:cNvPr id="9238" name="Text Box 32">
                      <a:extLst>
                        <a:ext uri="{FF2B5EF4-FFF2-40B4-BE49-F238E27FC236}">
                          <a16:creationId xmlns:a16="http://schemas.microsoft.com/office/drawing/2014/main" id="{0A47A975-25A1-4740-BC52-BAC651F58F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80" y="2160"/>
                      <a:ext cx="336" cy="2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p:txBody>
                </p:sp>
              </p:grpSp>
              <p:sp>
                <p:nvSpPr>
                  <p:cNvPr id="45" name="Freeform 33">
                    <a:extLst>
                      <a:ext uri="{FF2B5EF4-FFF2-40B4-BE49-F238E27FC236}">
                        <a16:creationId xmlns:a16="http://schemas.microsoft.com/office/drawing/2014/main" id="{CE48E8F4-682F-4B21-9BF8-F08E7341A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40" y="3383"/>
                    <a:ext cx="1" cy="183"/>
                  </a:xfrm>
                  <a:custGeom>
                    <a:avLst/>
                    <a:gdLst>
                      <a:gd name="T0" fmla="*/ 0 w 1"/>
                      <a:gd name="T1" fmla="*/ 0 h 183"/>
                      <a:gd name="T2" fmla="*/ 0 w 1"/>
                      <a:gd name="T3" fmla="*/ 183 h 183"/>
                      <a:gd name="T4" fmla="*/ 0 60000 65536"/>
                      <a:gd name="T5" fmla="*/ 0 60000 65536"/>
                      <a:gd name="T6" fmla="*/ 0 w 1"/>
                      <a:gd name="T7" fmla="*/ 0 h 183"/>
                      <a:gd name="T8" fmla="*/ 1 w 1"/>
                      <a:gd name="T9" fmla="*/ 183 h 18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" h="183">
                        <a:moveTo>
                          <a:pt x="0" y="0"/>
                        </a:moveTo>
                        <a:lnTo>
                          <a:pt x="0" y="183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43" name="Line 34">
                  <a:extLst>
                    <a:ext uri="{FF2B5EF4-FFF2-40B4-BE49-F238E27FC236}">
                      <a16:creationId xmlns:a16="http://schemas.microsoft.com/office/drawing/2014/main" id="{FB0377FD-CFBC-4F77-9966-851A5446FF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49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0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9230" name="TextBox 39">
                <a:extLst>
                  <a:ext uri="{FF2B5EF4-FFF2-40B4-BE49-F238E27FC236}">
                    <a16:creationId xmlns:a16="http://schemas.microsoft.com/office/drawing/2014/main" id="{A73AFC66-5F17-4052-BB6F-90D3C8291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2564904"/>
                <a:ext cx="3600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endParaRPr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231" name="TextBox 40">
                <a:extLst>
                  <a:ext uri="{FF2B5EF4-FFF2-40B4-BE49-F238E27FC236}">
                    <a16:creationId xmlns:a16="http://schemas.microsoft.com/office/drawing/2014/main" id="{22EAB227-109C-4C20-8C0D-A4BC48D84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2360" y="2564904"/>
                <a:ext cx="3600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endParaRPr lang="zh-CN" altLang="en-US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DBCAEFEF-AA68-494D-B247-0EBD80DA482F}"/>
                </a:ext>
              </a:extLst>
            </p:cNvPr>
            <p:cNvSpPr/>
            <p:nvPr/>
          </p:nvSpPr>
          <p:spPr bwMode="auto">
            <a:xfrm>
              <a:off x="4932040" y="3429353"/>
              <a:ext cx="1511514" cy="576240"/>
            </a:xfrm>
            <a:prstGeom prst="parallelogram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20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>
                <a:defRPr/>
              </a:pPr>
              <a:endPara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7FB54A33-10B2-4A32-AFF2-AD3579F4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1557339"/>
            <a:ext cx="7345362" cy="479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例：如果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，则输出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2057789C-7660-4603-A023-581C4B14F9AF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61013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8139A3-6277-4B11-910B-300DE4DFEA7A}"/>
              </a:ext>
            </a:extLst>
          </p:cNvPr>
          <p:cNvSpPr/>
          <p:nvPr/>
        </p:nvSpPr>
        <p:spPr>
          <a:xfrm>
            <a:off x="200473" y="935038"/>
            <a:ext cx="9145142" cy="49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【 例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输入一个数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a, 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转换为正数输出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43" name="组合 5">
            <a:extLst>
              <a:ext uri="{FF2B5EF4-FFF2-40B4-BE49-F238E27FC236}">
                <a16:creationId xmlns:a16="http://schemas.microsoft.com/office/drawing/2014/main" id="{A17F3B0E-960C-413D-A4DD-DEB2514D32E7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2492375"/>
            <a:ext cx="3816350" cy="2590800"/>
            <a:chOff x="4644008" y="2276871"/>
            <a:chExt cx="3600400" cy="2374430"/>
          </a:xfrm>
        </p:grpSpPr>
        <p:grpSp>
          <p:nvGrpSpPr>
            <p:cNvPr id="10256" name="Group 19">
              <a:extLst>
                <a:ext uri="{FF2B5EF4-FFF2-40B4-BE49-F238E27FC236}">
                  <a16:creationId xmlns:a16="http://schemas.microsoft.com/office/drawing/2014/main" id="{CAC2F935-6C55-40EA-9E54-235904E15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008" y="2276871"/>
              <a:ext cx="3600400" cy="2374430"/>
              <a:chOff x="3360" y="2496"/>
              <a:chExt cx="2064" cy="1295"/>
            </a:xfrm>
          </p:grpSpPr>
          <p:grpSp>
            <p:nvGrpSpPr>
              <p:cNvPr id="10259" name="Group 20">
                <a:extLst>
                  <a:ext uri="{FF2B5EF4-FFF2-40B4-BE49-F238E27FC236}">
                    <a16:creationId xmlns:a16="http://schemas.microsoft.com/office/drawing/2014/main" id="{E6ECD4C1-10F2-4674-A44B-47ACB2510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592"/>
                <a:ext cx="2064" cy="1199"/>
                <a:chOff x="3360" y="2592"/>
                <a:chExt cx="2064" cy="1199"/>
              </a:xfrm>
            </p:grpSpPr>
            <p:grpSp>
              <p:nvGrpSpPr>
                <p:cNvPr id="10261" name="Group 21">
                  <a:extLst>
                    <a:ext uri="{FF2B5EF4-FFF2-40B4-BE49-F238E27FC236}">
                      <a16:creationId xmlns:a16="http://schemas.microsoft.com/office/drawing/2014/main" id="{36470D35-0675-4BC2-B646-0733C87EAE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592"/>
                  <a:ext cx="2064" cy="1199"/>
                  <a:chOff x="1248" y="2161"/>
                  <a:chExt cx="2256" cy="1247"/>
                </a:xfrm>
              </p:grpSpPr>
              <p:grpSp>
                <p:nvGrpSpPr>
                  <p:cNvPr id="10263" name="Group 22">
                    <a:extLst>
                      <a:ext uri="{FF2B5EF4-FFF2-40B4-BE49-F238E27FC236}">
                        <a16:creationId xmlns:a16="http://schemas.microsoft.com/office/drawing/2014/main" id="{14957B70-D630-4EFC-B7E1-D9692424EC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48" y="2256"/>
                    <a:ext cx="2236" cy="1152"/>
                    <a:chOff x="1248" y="2256"/>
                    <a:chExt cx="2236" cy="1152"/>
                  </a:xfrm>
                </p:grpSpPr>
                <p:sp>
                  <p:nvSpPr>
                    <p:cNvPr id="17" name="Line 23">
                      <a:extLst>
                        <a:ext uri="{FF2B5EF4-FFF2-40B4-BE49-F238E27FC236}">
                          <a16:creationId xmlns:a16="http://schemas.microsoft.com/office/drawing/2014/main" id="{96469B28-BA84-401D-BF9C-261B73A70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3163"/>
                      <a:ext cx="173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18" name="AutoShape 24">
                      <a:extLst>
                        <a:ext uri="{FF2B5EF4-FFF2-40B4-BE49-F238E27FC236}">
                          <a16:creationId xmlns:a16="http://schemas.microsoft.com/office/drawing/2014/main" id="{21E521AA-5938-4567-9E4D-DCD1347499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8" y="2256"/>
                      <a:ext cx="1288" cy="365"/>
                    </a:xfrm>
                    <a:prstGeom prst="flowChartDecision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a&lt;0</a:t>
                      </a:r>
                    </a:p>
                  </p:txBody>
                </p:sp>
                <p:sp>
                  <p:nvSpPr>
                    <p:cNvPr id="19" name="Line 25">
                      <a:extLst>
                        <a:ext uri="{FF2B5EF4-FFF2-40B4-BE49-F238E27FC236}">
                          <a16:creationId xmlns:a16="http://schemas.microsoft.com/office/drawing/2014/main" id="{82DDF1FB-7E0C-40BD-9A6A-2BADE7CE2C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50" y="2439"/>
                      <a:ext cx="19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0" name="Line 26">
                      <a:extLst>
                        <a:ext uri="{FF2B5EF4-FFF2-40B4-BE49-F238E27FC236}">
                          <a16:creationId xmlns:a16="http://schemas.microsoft.com/office/drawing/2014/main" id="{FE94C65D-C507-48C2-9EC3-BC34159FFC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50" y="2439"/>
                      <a:ext cx="0" cy="19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1" name="Freeform 27">
                      <a:extLst>
                        <a:ext uri="{FF2B5EF4-FFF2-40B4-BE49-F238E27FC236}">
                          <a16:creationId xmlns:a16="http://schemas.microsoft.com/office/drawing/2014/main" id="{7F58FA73-9F93-4E61-9971-736D34B9C9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37" y="2439"/>
                      <a:ext cx="248" cy="1"/>
                    </a:xfrm>
                    <a:custGeom>
                      <a:avLst/>
                      <a:gdLst>
                        <a:gd name="T0" fmla="*/ 0 w 240"/>
                        <a:gd name="T1" fmla="*/ 0 h 1"/>
                        <a:gd name="T2" fmla="*/ 240 w 240"/>
                        <a:gd name="T3" fmla="*/ 0 h 1"/>
                        <a:gd name="T4" fmla="*/ 0 60000 65536"/>
                        <a:gd name="T5" fmla="*/ 0 60000 65536"/>
                        <a:gd name="T6" fmla="*/ 0 w 240"/>
                        <a:gd name="T7" fmla="*/ 0 h 1"/>
                        <a:gd name="T8" fmla="*/ 240 w 24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0" h="1">
                          <a:moveTo>
                            <a:pt x="0" y="0"/>
                          </a:moveTo>
                          <a:lnTo>
                            <a:pt x="240" y="0"/>
                          </a:lnTo>
                        </a:path>
                      </a:pathLst>
                    </a:custGeom>
                    <a:solidFill>
                      <a:schemeClr val="accent1"/>
                    </a:solidFill>
                    <a:ln w="19050" cmpd="sng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2" name="Line 28">
                      <a:extLst>
                        <a:ext uri="{FF2B5EF4-FFF2-40B4-BE49-F238E27FC236}">
                          <a16:creationId xmlns:a16="http://schemas.microsoft.com/office/drawing/2014/main" id="{C25AA0AB-8621-4086-8289-887DABEB40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84" y="2439"/>
                      <a:ext cx="0" cy="72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  <p:sp>
                  <p:nvSpPr>
                    <p:cNvPr id="23" name="Rectangle 29">
                      <a:extLst>
                        <a:ext uri="{FF2B5EF4-FFF2-40B4-BE49-F238E27FC236}">
                          <a16:creationId xmlns:a16="http://schemas.microsoft.com/office/drawing/2014/main" id="{6768B1C2-3ADC-400E-A333-28C1129FA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630"/>
                      <a:ext cx="1004" cy="347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a= -a </a:t>
                      </a:r>
                    </a:p>
                  </p:txBody>
                </p:sp>
                <p:sp>
                  <p:nvSpPr>
                    <p:cNvPr id="24" name="Line 30">
                      <a:extLst>
                        <a:ext uri="{FF2B5EF4-FFF2-40B4-BE49-F238E27FC236}">
                          <a16:creationId xmlns:a16="http://schemas.microsoft.com/office/drawing/2014/main" id="{AE3BE039-0D20-43B7-BC1F-4146D90208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7" y="3168"/>
                      <a:ext cx="0" cy="24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10264" name="Text Box 31">
                    <a:extLst>
                      <a:ext uri="{FF2B5EF4-FFF2-40B4-BE49-F238E27FC236}">
                        <a16:creationId xmlns:a16="http://schemas.microsoft.com/office/drawing/2014/main" id="{8C1F7598-C302-4D42-AC74-66238577C7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68" y="2161"/>
                    <a:ext cx="336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bg1"/>
                        </a:solidFill>
                        <a:latin typeface="宋体" panose="02010600030101010101" pitchFamily="2" charset="-122"/>
                      </a:rPr>
                      <a:t>F</a:t>
                    </a:r>
                  </a:p>
                </p:txBody>
              </p:sp>
              <p:sp>
                <p:nvSpPr>
                  <p:cNvPr id="10265" name="Text Box 32">
                    <a:extLst>
                      <a:ext uri="{FF2B5EF4-FFF2-40B4-BE49-F238E27FC236}">
                        <a16:creationId xmlns:a16="http://schemas.microsoft.com/office/drawing/2014/main" id="{13F1B14A-3FBC-487B-A65E-F7FAFA0D79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161"/>
                    <a:ext cx="336" cy="2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bg1"/>
                        </a:solidFill>
                        <a:latin typeface="宋体" panose="02010600030101010101" pitchFamily="2" charset="-122"/>
                      </a:rPr>
                      <a:t>T</a:t>
                    </a:r>
                  </a:p>
                </p:txBody>
              </p:sp>
            </p:grpSp>
            <p:sp>
              <p:nvSpPr>
                <p:cNvPr id="13" name="Freeform 33">
                  <a:extLst>
                    <a:ext uri="{FF2B5EF4-FFF2-40B4-BE49-F238E27FC236}">
                      <a16:creationId xmlns:a16="http://schemas.microsoft.com/office/drawing/2014/main" id="{CF1F0FCF-833F-44FE-B51E-5F9FEDFA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0" y="3383"/>
                  <a:ext cx="1" cy="183"/>
                </a:xfrm>
                <a:custGeom>
                  <a:avLst/>
                  <a:gdLst>
                    <a:gd name="T0" fmla="*/ 0 w 1"/>
                    <a:gd name="T1" fmla="*/ 0 h 183"/>
                    <a:gd name="T2" fmla="*/ 0 w 1"/>
                    <a:gd name="T3" fmla="*/ 183 h 183"/>
                    <a:gd name="T4" fmla="*/ 0 60000 65536"/>
                    <a:gd name="T5" fmla="*/ 0 60000 65536"/>
                    <a:gd name="T6" fmla="*/ 0 w 1"/>
                    <a:gd name="T7" fmla="*/ 0 h 183"/>
                    <a:gd name="T8" fmla="*/ 1 w 1"/>
                    <a:gd name="T9" fmla="*/ 183 h 18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3">
                      <a:moveTo>
                        <a:pt x="0" y="0"/>
                      </a:moveTo>
                      <a:lnTo>
                        <a:pt x="0" y="183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1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1" name="Line 34">
                <a:extLst>
                  <a:ext uri="{FF2B5EF4-FFF2-40B4-BE49-F238E27FC236}">
                    <a16:creationId xmlns:a16="http://schemas.microsoft.com/office/drawing/2014/main" id="{04D242FC-8EEA-41BD-A4EE-C81A88BEA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257" name="TextBox 7">
              <a:extLst>
                <a:ext uri="{FF2B5EF4-FFF2-40B4-BE49-F238E27FC236}">
                  <a16:creationId xmlns:a16="http://schemas.microsoft.com/office/drawing/2014/main" id="{6B390075-E906-48A6-B34D-7B8194D5D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2564904"/>
              <a:ext cx="360040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</a:t>
              </a:r>
              <a:endParaRPr lang="zh-CN" altLang="en-US"/>
            </a:p>
          </p:txBody>
        </p:sp>
        <p:sp>
          <p:nvSpPr>
            <p:cNvPr id="10258" name="TextBox 8">
              <a:extLst>
                <a:ext uri="{FF2B5EF4-FFF2-40B4-BE49-F238E27FC236}">
                  <a16:creationId xmlns:a16="http://schemas.microsoft.com/office/drawing/2014/main" id="{F97F006E-8192-4C16-885A-A88883C13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60" y="2564904"/>
              <a:ext cx="360040" cy="423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  <a:endParaRPr lang="zh-CN" altLang="en-US"/>
            </a:p>
          </p:txBody>
        </p:sp>
      </p:grpSp>
      <p:grpSp>
        <p:nvGrpSpPr>
          <p:cNvPr id="8" name="组合 28">
            <a:extLst>
              <a:ext uri="{FF2B5EF4-FFF2-40B4-BE49-F238E27FC236}">
                <a16:creationId xmlns:a16="http://schemas.microsoft.com/office/drawing/2014/main" id="{0463ED84-F54B-479E-A5F4-775B2E4FEFB4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1844675"/>
            <a:ext cx="4679950" cy="584200"/>
            <a:chOff x="4139952" y="1844824"/>
            <a:chExt cx="4680520" cy="584775"/>
          </a:xfrm>
        </p:grpSpPr>
        <p:sp>
          <p:nvSpPr>
            <p:cNvPr id="10254" name="右箭头 26">
              <a:extLst>
                <a:ext uri="{FF2B5EF4-FFF2-40B4-BE49-F238E27FC236}">
                  <a16:creationId xmlns:a16="http://schemas.microsoft.com/office/drawing/2014/main" id="{7D8EA9AF-2BCC-433C-B669-BBF571DD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DFB844-1A82-414E-94B2-90953050817F}"/>
                </a:ext>
              </a:extLst>
            </p:cNvPr>
            <p:cNvSpPr txBox="1"/>
            <p:nvPr/>
          </p:nvSpPr>
          <p:spPr>
            <a:xfrm>
              <a:off x="4932211" y="1844824"/>
              <a:ext cx="3888261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err="1"/>
                <a:t>scanf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d”,&amp;a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grpSp>
        <p:nvGrpSpPr>
          <p:cNvPr id="9" name="组合 32">
            <a:extLst>
              <a:ext uri="{FF2B5EF4-FFF2-40B4-BE49-F238E27FC236}">
                <a16:creationId xmlns:a16="http://schemas.microsoft.com/office/drawing/2014/main" id="{6FF299C0-F1AA-465C-B9F3-0778183B2780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3563939"/>
            <a:ext cx="4679950" cy="585787"/>
            <a:chOff x="4139952" y="3564305"/>
            <a:chExt cx="4680520" cy="584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75EBCB-4A17-4EA5-867C-A6C88490A3CB}"/>
                </a:ext>
              </a:extLst>
            </p:cNvPr>
            <p:cNvSpPr txBox="1"/>
            <p:nvPr/>
          </p:nvSpPr>
          <p:spPr>
            <a:xfrm>
              <a:off x="4932211" y="3564305"/>
              <a:ext cx="3888261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/>
                <a:t>if(a&lt;0) a=-a;</a:t>
              </a:r>
              <a:endParaRPr lang="zh-CN" altLang="en-US" sz="3200" b="1" dirty="0"/>
            </a:p>
          </p:txBody>
        </p:sp>
        <p:sp>
          <p:nvSpPr>
            <p:cNvPr id="10253" name="右箭头 31">
              <a:extLst>
                <a:ext uri="{FF2B5EF4-FFF2-40B4-BE49-F238E27FC236}">
                  <a16:creationId xmlns:a16="http://schemas.microsoft.com/office/drawing/2014/main" id="{27DB3EB9-EDFD-4324-986E-68E27DF6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3664448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33">
            <a:extLst>
              <a:ext uri="{FF2B5EF4-FFF2-40B4-BE49-F238E27FC236}">
                <a16:creationId xmlns:a16="http://schemas.microsoft.com/office/drawing/2014/main" id="{32F3612A-38C6-434B-92EF-BC7995A2BB22}"/>
              </a:ext>
            </a:extLst>
          </p:cNvPr>
          <p:cNvGrpSpPr>
            <a:grpSpLocks/>
          </p:cNvGrpSpPr>
          <p:nvPr/>
        </p:nvGrpSpPr>
        <p:grpSpPr bwMode="auto">
          <a:xfrm>
            <a:off x="4521200" y="5084764"/>
            <a:ext cx="4679950" cy="585787"/>
            <a:chOff x="4139952" y="1844824"/>
            <a:chExt cx="4680520" cy="584775"/>
          </a:xfrm>
        </p:grpSpPr>
        <p:sp>
          <p:nvSpPr>
            <p:cNvPr id="10250" name="右箭头 34">
              <a:extLst>
                <a:ext uri="{FF2B5EF4-FFF2-40B4-BE49-F238E27FC236}">
                  <a16:creationId xmlns:a16="http://schemas.microsoft.com/office/drawing/2014/main" id="{B0831A84-D59F-49AE-B99E-626163DA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FF9917-02E2-43A5-9F17-41BCF6664FCC}"/>
                </a:ext>
              </a:extLst>
            </p:cNvPr>
            <p:cNvSpPr txBox="1"/>
            <p:nvPr/>
          </p:nvSpPr>
          <p:spPr>
            <a:xfrm>
              <a:off x="4932211" y="1844824"/>
              <a:ext cx="3888261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err="1"/>
                <a:t>printf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d”,a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sp>
        <p:nvSpPr>
          <p:cNvPr id="37" name="平行四边形 36">
            <a:extLst>
              <a:ext uri="{FF2B5EF4-FFF2-40B4-BE49-F238E27FC236}">
                <a16:creationId xmlns:a16="http://schemas.microsoft.com/office/drawing/2014/main" id="{ED0C5FA2-9F68-489E-8593-DBCEAFC58A27}"/>
              </a:ext>
            </a:extLst>
          </p:cNvPr>
          <p:cNvSpPr/>
          <p:nvPr/>
        </p:nvSpPr>
        <p:spPr bwMode="auto">
          <a:xfrm>
            <a:off x="2144714" y="5084763"/>
            <a:ext cx="1512887" cy="576262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输出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a </a:t>
            </a:r>
          </a:p>
          <a:p>
            <a:pPr algn="ctr">
              <a:defRPr/>
            </a:pPr>
            <a:endParaRPr lang="zh-CN" altLang="en-US" sz="2000" dirty="0">
              <a:latin typeface="Arial" charset="0"/>
            </a:endParaRPr>
          </a:p>
        </p:txBody>
      </p: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87FE8C38-2007-4C9F-A2C7-46F7D13C4F1B}"/>
              </a:ext>
            </a:extLst>
          </p:cNvPr>
          <p:cNvSpPr/>
          <p:nvPr/>
        </p:nvSpPr>
        <p:spPr bwMode="auto">
          <a:xfrm>
            <a:off x="2144714" y="1844676"/>
            <a:ext cx="1512887" cy="576263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a </a:t>
            </a:r>
          </a:p>
          <a:p>
            <a:pPr algn="ctr">
              <a:defRPr/>
            </a:pPr>
            <a:endParaRPr lang="zh-CN" altLang="en-US" sz="2000" dirty="0">
              <a:latin typeface="Arial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81945D10-9E49-400E-919A-7EF20BE1416D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7505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98B4F26E-70B1-4C58-8A0B-6A05DCD2B96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16496" y="1052737"/>
            <a:ext cx="8705726" cy="4608512"/>
          </a:xfrm>
          <a:solidFill>
            <a:schemeClr val="bg1"/>
          </a:solidFill>
          <a:ln w="28575">
            <a:solidFill>
              <a:srgbClr val="FFC00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void  main()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{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int a;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scanf(“%d”,&amp;a);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if(a&lt;0)  a=-a;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printf(“%d”,a);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}</a:t>
            </a:r>
            <a:endParaRPr lang="zh-CN" alt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34E08-BD87-4D36-8A45-3746ED9D469D}"/>
              </a:ext>
            </a:extLst>
          </p:cNvPr>
          <p:cNvSpPr txBox="1"/>
          <p:nvPr/>
        </p:nvSpPr>
        <p:spPr>
          <a:xfrm>
            <a:off x="4410522" y="3933056"/>
            <a:ext cx="5256584" cy="25202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indent="288925">
              <a:defRPr/>
            </a:pPr>
            <a:r>
              <a:rPr lang="en-US" altLang="zh-CN" sz="2800" b="1" dirty="0">
                <a:latin typeface="Arial" charset="0"/>
              </a:rPr>
              <a:t>result：</a:t>
            </a:r>
          </a:p>
          <a:p>
            <a:pPr indent="288925">
              <a:defRPr/>
            </a:pPr>
            <a:r>
              <a:rPr lang="en-US" altLang="zh-CN" sz="2800" b="1" dirty="0">
                <a:latin typeface="Arial" charset="0"/>
              </a:rPr>
              <a:t>Input: 5</a:t>
            </a:r>
          </a:p>
          <a:p>
            <a:pPr>
              <a:defRPr/>
            </a:pPr>
            <a:r>
              <a:rPr lang="en-US" altLang="zh-CN" sz="2800" b="1" dirty="0">
                <a:latin typeface="Arial" charset="0"/>
              </a:rPr>
              <a:t>   Output:5</a:t>
            </a:r>
          </a:p>
          <a:p>
            <a:pPr indent="288925">
              <a:defRPr/>
            </a:pPr>
            <a:r>
              <a:rPr lang="en-US" altLang="zh-CN" sz="2800" b="1" dirty="0">
                <a:latin typeface="Arial" charset="0"/>
              </a:rPr>
              <a:t>Input: -6</a:t>
            </a:r>
          </a:p>
          <a:p>
            <a:pPr>
              <a:defRPr/>
            </a:pPr>
            <a:r>
              <a:rPr lang="en-US" altLang="zh-CN" sz="2800" b="1" dirty="0">
                <a:latin typeface="Arial" charset="0"/>
              </a:rPr>
              <a:t>   Output:6</a:t>
            </a:r>
          </a:p>
          <a:p>
            <a:pPr>
              <a:defRPr/>
            </a:pPr>
            <a:endParaRPr lang="en-US" altLang="zh-CN" sz="2800" b="1" dirty="0">
              <a:latin typeface="Ari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9804FF-961D-43EA-B999-48940999D94E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9003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090EFD-2FA2-4D74-BE0C-7FF7CE8E6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21C8F84-F2AF-4220-97B7-DD426DE7846D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0E37A5C5-77CE-47C4-BEC0-B5BC8B11C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0"/>
            <a:ext cx="8420100" cy="762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 sz="4000" dirty="0"/>
              <a:t>主要内容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1136D78D-C80E-4B4A-915B-5A4865174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412776"/>
            <a:ext cx="8420100" cy="4683224"/>
          </a:xfrm>
        </p:spPr>
        <p:txBody>
          <a:bodyPr/>
          <a:lstStyle/>
          <a:p>
            <a:r>
              <a:rPr lang="zh-CN" altLang="en-US" sz="3600" dirty="0"/>
              <a:t>选择结构算法设计</a:t>
            </a:r>
          </a:p>
          <a:p>
            <a:r>
              <a:rPr lang="zh-CN" altLang="en-US" sz="3600" dirty="0"/>
              <a:t>关系运算与逻辑运算</a:t>
            </a:r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语句</a:t>
            </a:r>
          </a:p>
          <a:p>
            <a:r>
              <a:rPr lang="en-US" altLang="zh-CN" sz="3600" dirty="0"/>
              <a:t>switch</a:t>
            </a:r>
            <a:r>
              <a:rPr lang="zh-CN" altLang="en-US" sz="3600" dirty="0"/>
              <a:t>语句</a:t>
            </a:r>
          </a:p>
          <a:p>
            <a:r>
              <a:rPr lang="zh-CN" altLang="en-US" sz="3600" dirty="0"/>
              <a:t>选择结构的嵌套</a:t>
            </a:r>
          </a:p>
          <a:p>
            <a:r>
              <a:rPr lang="zh-CN" altLang="en-US" sz="3600" dirty="0"/>
              <a:t>条件运算符</a:t>
            </a:r>
          </a:p>
        </p:txBody>
      </p:sp>
    </p:spTree>
    <p:extLst>
      <p:ext uri="{BB962C8B-B14F-4D97-AF65-F5344CB8AC3E}">
        <p14:creationId xmlns:p14="http://schemas.microsoft.com/office/powerpoint/2010/main" val="2048090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6">
            <a:extLst>
              <a:ext uri="{FF2B5EF4-FFF2-40B4-BE49-F238E27FC236}">
                <a16:creationId xmlns:a16="http://schemas.microsoft.com/office/drawing/2014/main" id="{2A2751B8-0987-43CD-A6E3-9C4DEFECD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843089"/>
            <a:ext cx="84963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根据给定条件（表达式）是否成立而选择执行语句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或语句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91" name="矩形 38">
            <a:extLst>
              <a:ext uri="{FF2B5EF4-FFF2-40B4-BE49-F238E27FC236}">
                <a16:creationId xmlns:a16="http://schemas.microsoft.com/office/drawing/2014/main" id="{D7CB6EDF-60C4-45CC-A78C-19E63BF6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99" y="5877272"/>
            <a:ext cx="889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8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语句实现双分支结构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2" name="组合 57">
            <a:extLst>
              <a:ext uri="{FF2B5EF4-FFF2-40B4-BE49-F238E27FC236}">
                <a16:creationId xmlns:a16="http://schemas.microsoft.com/office/drawing/2014/main" id="{53921812-13D1-42B6-9F63-44884604764B}"/>
              </a:ext>
            </a:extLst>
          </p:cNvPr>
          <p:cNvGrpSpPr>
            <a:grpSpLocks/>
          </p:cNvGrpSpPr>
          <p:nvPr/>
        </p:nvGrpSpPr>
        <p:grpSpPr bwMode="auto">
          <a:xfrm>
            <a:off x="2720975" y="2851150"/>
            <a:ext cx="4464050" cy="2592388"/>
            <a:chOff x="4860032" y="3311624"/>
            <a:chExt cx="4038600" cy="2133600"/>
          </a:xfrm>
        </p:grpSpPr>
        <p:grpSp>
          <p:nvGrpSpPr>
            <p:cNvPr id="12295" name="Group 3">
              <a:extLst>
                <a:ext uri="{FF2B5EF4-FFF2-40B4-BE49-F238E27FC236}">
                  <a16:creationId xmlns:a16="http://schemas.microsoft.com/office/drawing/2014/main" id="{90E6371B-FDCA-4362-96B1-5FD7CF42C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311624"/>
              <a:ext cx="4038600" cy="2133600"/>
              <a:chOff x="240" y="2448"/>
              <a:chExt cx="2544" cy="1344"/>
            </a:xfrm>
          </p:grpSpPr>
          <p:sp>
            <p:nvSpPr>
              <p:cNvPr id="12298" name="Text Box 4">
                <a:extLst>
                  <a:ext uri="{FF2B5EF4-FFF2-40B4-BE49-F238E27FC236}">
                    <a16:creationId xmlns:a16="http://schemas.microsoft.com/office/drawing/2014/main" id="{03FCCA18-C789-4605-824F-4F5FBF34A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</a:p>
            </p:txBody>
          </p:sp>
          <p:sp>
            <p:nvSpPr>
              <p:cNvPr id="12299" name="Text Box 5">
                <a:extLst>
                  <a:ext uri="{FF2B5EF4-FFF2-40B4-BE49-F238E27FC236}">
                    <a16:creationId xmlns:a16="http://schemas.microsoft.com/office/drawing/2014/main" id="{119A899C-FC9A-45FC-AA4E-F865A29F5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grpSp>
            <p:nvGrpSpPr>
              <p:cNvPr id="12300" name="Group 6">
                <a:extLst>
                  <a:ext uri="{FF2B5EF4-FFF2-40B4-BE49-F238E27FC236}">
                    <a16:creationId xmlns:a16="http://schemas.microsoft.com/office/drawing/2014/main" id="{C09887EF-9798-4A9E-B1E7-C5B9C9612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448"/>
                <a:ext cx="2544" cy="1344"/>
                <a:chOff x="432" y="2256"/>
                <a:chExt cx="2544" cy="1344"/>
              </a:xfrm>
            </p:grpSpPr>
            <p:sp>
              <p:nvSpPr>
                <p:cNvPr id="12301" name="Line 7">
                  <a:extLst>
                    <a:ext uri="{FF2B5EF4-FFF2-40B4-BE49-F238E27FC236}">
                      <a16:creationId xmlns:a16="http://schemas.microsoft.com/office/drawing/2014/main" id="{7C1FDAEF-EC14-4D86-BD32-E95413242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2" name="AutoShape 8">
                  <a:extLst>
                    <a:ext uri="{FF2B5EF4-FFF2-40B4-BE49-F238E27FC236}">
                      <a16:creationId xmlns:a16="http://schemas.microsoft.com/office/drawing/2014/main" id="{96A8F9C7-E216-406C-B401-387635461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表达式</a:t>
                  </a:r>
                  <a:endParaRPr lang="en-US" altLang="zh-CN" sz="20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3" name="Line 9">
                  <a:extLst>
                    <a:ext uri="{FF2B5EF4-FFF2-40B4-BE49-F238E27FC236}">
                      <a16:creationId xmlns:a16="http://schemas.microsoft.com/office/drawing/2014/main" id="{3641F016-EEDB-457B-96C6-F12C8021FE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4" name="Line 10">
                  <a:extLst>
                    <a:ext uri="{FF2B5EF4-FFF2-40B4-BE49-F238E27FC236}">
                      <a16:creationId xmlns:a16="http://schemas.microsoft.com/office/drawing/2014/main" id="{0F3A68C8-0B23-41F7-A004-6FD27BD9B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5" name="Freeform 11">
                  <a:extLst>
                    <a:ext uri="{FF2B5EF4-FFF2-40B4-BE49-F238E27FC236}">
                      <a16:creationId xmlns:a16="http://schemas.microsoft.com/office/drawing/2014/main" id="{978B2D23-4713-4467-935A-7B72854DC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83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6" name="Line 12">
                  <a:extLst>
                    <a:ext uri="{FF2B5EF4-FFF2-40B4-BE49-F238E27FC236}">
                      <a16:creationId xmlns:a16="http://schemas.microsoft.com/office/drawing/2014/main" id="{23C0B3B8-2E7C-425D-A0C5-D657DA87C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2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07" name="Rectangle 13">
                  <a:extLst>
                    <a:ext uri="{FF2B5EF4-FFF2-40B4-BE49-F238E27FC236}">
                      <a16:creationId xmlns:a16="http://schemas.microsoft.com/office/drawing/2014/main" id="{D0BD6E57-AC39-429B-AFDE-631E8D5CC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822"/>
                  <a:ext cx="812" cy="34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语 句 </a:t>
                  </a:r>
                  <a:r>
                    <a:rPr lang="en-US" altLang="zh-CN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</a:p>
              </p:txBody>
            </p:sp>
            <p:sp>
              <p:nvSpPr>
                <p:cNvPr id="12308" name="Rectangle 14">
                  <a:extLst>
                    <a:ext uri="{FF2B5EF4-FFF2-40B4-BE49-F238E27FC236}">
                      <a16:creationId xmlns:a16="http://schemas.microsoft.com/office/drawing/2014/main" id="{CFE1CB63-A97B-4525-BFD3-FB054D35B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816" cy="3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语 句 </a:t>
                  </a:r>
                  <a:r>
                    <a:rPr lang="en-US" altLang="zh-CN" sz="2000"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</a:p>
              </p:txBody>
            </p:sp>
            <p:sp>
              <p:nvSpPr>
                <p:cNvPr id="12309" name="Line 15">
                  <a:extLst>
                    <a:ext uri="{FF2B5EF4-FFF2-40B4-BE49-F238E27FC236}">
                      <a16:creationId xmlns:a16="http://schemas.microsoft.com/office/drawing/2014/main" id="{D252B26C-F2B0-4632-8A4E-591FF5EEE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10" name="Line 16">
                  <a:extLst>
                    <a:ext uri="{FF2B5EF4-FFF2-40B4-BE49-F238E27FC236}">
                      <a16:creationId xmlns:a16="http://schemas.microsoft.com/office/drawing/2014/main" id="{40618BDA-5584-40E2-B57E-A4049EBF7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11" name="Line 17">
                  <a:extLst>
                    <a:ext uri="{FF2B5EF4-FFF2-40B4-BE49-F238E27FC236}">
                      <a16:creationId xmlns:a16="http://schemas.microsoft.com/office/drawing/2014/main" id="{DBA67920-B662-477F-BD76-4BD9BAC4A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84"/>
                  <a:ext cx="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2312" name="Line 18">
                  <a:extLst>
                    <a:ext uri="{FF2B5EF4-FFF2-40B4-BE49-F238E27FC236}">
                      <a16:creationId xmlns:a16="http://schemas.microsoft.com/office/drawing/2014/main" id="{0707E1B0-A68D-4F86-8F66-8960F6806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2296" name="Text Box 31">
              <a:extLst>
                <a:ext uri="{FF2B5EF4-FFF2-40B4-BE49-F238E27FC236}">
                  <a16:creationId xmlns:a16="http://schemas.microsoft.com/office/drawing/2014/main" id="{D489E902-491F-4169-9C46-C20B18463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863" y="3471023"/>
              <a:ext cx="504107" cy="43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12297" name="TextBox 56">
              <a:extLst>
                <a:ext uri="{FF2B5EF4-FFF2-40B4-BE49-F238E27FC236}">
                  <a16:creationId xmlns:a16="http://schemas.microsoft.com/office/drawing/2014/main" id="{D9761C3A-AD4E-4F8A-B191-D207447A7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381642" cy="430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  <a:endParaRPr lang="zh-CN" altLang="en-US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63F25806-C7A8-433C-AE88-68479B7A5339}"/>
              </a:ext>
            </a:extLst>
          </p:cNvPr>
          <p:cNvSpPr/>
          <p:nvPr/>
        </p:nvSpPr>
        <p:spPr>
          <a:xfrm>
            <a:off x="1965326" y="1044575"/>
            <a:ext cx="5580063" cy="584200"/>
          </a:xfrm>
          <a:prstGeom prst="rect">
            <a:avLst/>
          </a:prstGeom>
          <a:solidFill>
            <a:srgbClr val="0000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2.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双分支选择结构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4B2FBB0-892B-4764-9811-F3CD079B31D1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426173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0A247F-553D-4D69-87EB-043099B186F7}"/>
              </a:ext>
            </a:extLst>
          </p:cNvPr>
          <p:cNvSpPr/>
          <p:nvPr/>
        </p:nvSpPr>
        <p:spPr>
          <a:xfrm>
            <a:off x="344488" y="1085998"/>
            <a:ext cx="900112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【例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2】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根据行李重量计算运费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+mn-lt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4339" name="矩形 5">
            <a:extLst>
              <a:ext uri="{FF2B5EF4-FFF2-40B4-BE49-F238E27FC236}">
                <a16:creationId xmlns:a16="http://schemas.microsoft.com/office/drawing/2014/main" id="{D523B624-89FF-4BCC-95E0-7FF96A6E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1" y="1815416"/>
            <a:ext cx="8713092" cy="1815882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prstDash val="dashDot"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收费标准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：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不到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50 kg(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50 kg)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/kg</a:t>
            </a:r>
            <a:endParaRPr lang="en-US" altLang="zh-CN" sz="28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超过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kg，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kg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以内部分按照标准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(1)，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超出部分收费为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/kg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CFD41D7-9BA4-4233-9EF1-08F4B214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69530"/>
              </p:ext>
            </p:extLst>
          </p:nvPr>
        </p:nvGraphicFramePr>
        <p:xfrm>
          <a:off x="632522" y="4077073"/>
          <a:ext cx="8497192" cy="199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314">
                <a:tc rowSpan="2"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Clr>
                          <a:schemeClr val="tx1"/>
                        </a:buClr>
                        <a:buFontTx/>
                        <a:buNone/>
                      </a:pPr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费用分析</a:t>
                      </a:r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+mn-lt"/>
                          <a:ea typeface="黑体" panose="02010609060101010101" pitchFamily="49" charset="-122"/>
                        </a:rPr>
                        <a:t>                     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endParaRPr lang="zh-CN" altLang="en-US" sz="3200" dirty="0"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91439" marR="91439" marT="45707" marB="45707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不超过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50kg 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zh-CN" altLang="en-US" sz="2400" b="1" baseline="0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3*weight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91439" marR="91439" marT="45707" marB="457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98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超过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50kg 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黑体" panose="02010609060101010101" pitchFamily="49" charset="-122"/>
                        </a:rPr>
                        <a:t>         3*50+5*(weight-50）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91439" marR="91439" marT="45707" marB="457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8B5F486-BD7E-47F5-B1FD-014174BC0EFC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4199647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>
            <a:extLst>
              <a:ext uri="{FF2B5EF4-FFF2-40B4-BE49-F238E27FC236}">
                <a16:creationId xmlns:a16="http://schemas.microsoft.com/office/drawing/2014/main" id="{A4D4C9AE-834B-40DB-9688-099160A7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6" y="1006347"/>
            <a:ext cx="7339686" cy="12557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语法格式：</a:t>
            </a:r>
            <a:endParaRPr lang="en-US" altLang="zh-CN" sz="2800" b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if 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表达式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     &lt;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语句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1&gt;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else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&lt;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语句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2&gt;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6" name="右箭头 75">
            <a:extLst>
              <a:ext uri="{FF2B5EF4-FFF2-40B4-BE49-F238E27FC236}">
                <a16:creationId xmlns:a16="http://schemas.microsoft.com/office/drawing/2014/main" id="{6FFF7727-39F7-4C4F-AB40-44769541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743325"/>
            <a:ext cx="576262" cy="4318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8ACA037-7845-4063-9B23-B4074357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5705204"/>
            <a:ext cx="7489825" cy="86836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800" b="1">
                <a:latin typeface="Arial" panose="020B0604020202020204" pitchFamily="34" charset="0"/>
              </a:rPr>
              <a:t> (w&lt;50)  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c=3*w</a:t>
            </a:r>
            <a:r>
              <a:rPr lang="en-US" altLang="zh-CN" sz="2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</a:rPr>
              <a:t>c=3*50+5*(w-50);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16DAF048-46C6-4BA7-9F4D-6C47CA9BC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46913" y="5130790"/>
            <a:ext cx="574675" cy="431800"/>
          </a:xfrm>
          <a:prstGeom prst="rightArrow">
            <a:avLst>
              <a:gd name="adj1" fmla="val 50000"/>
              <a:gd name="adj2" fmla="val 31048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D476823C-F1F0-4CC0-99B5-C5E1D2CA700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88382" y="2231232"/>
            <a:ext cx="576263" cy="431800"/>
          </a:xfrm>
          <a:prstGeom prst="rightArrow">
            <a:avLst>
              <a:gd name="adj1" fmla="val 50000"/>
              <a:gd name="adj2" fmla="val 31134"/>
            </a:avLst>
          </a:prstGeom>
          <a:solidFill>
            <a:srgbClr val="DDE12D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0" lang="zh-CN" altLang="en-US" sz="1600">
              <a:latin typeface="Arial" panose="020B0604020202020204" pitchFamily="34" charset="0"/>
            </a:endParaRPr>
          </a:p>
        </p:txBody>
      </p:sp>
      <p:grpSp>
        <p:nvGrpSpPr>
          <p:cNvPr id="2" name="组合 56">
            <a:extLst>
              <a:ext uri="{FF2B5EF4-FFF2-40B4-BE49-F238E27FC236}">
                <a16:creationId xmlns:a16="http://schemas.microsoft.com/office/drawing/2014/main" id="{164A96CC-345C-4144-8CC6-C85941F6D12E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2735264"/>
            <a:ext cx="4038600" cy="2376487"/>
            <a:chOff x="4860032" y="3311624"/>
            <a:chExt cx="4038600" cy="2133600"/>
          </a:xfrm>
        </p:grpSpPr>
        <p:grpSp>
          <p:nvGrpSpPr>
            <p:cNvPr id="13340" name="Group 3">
              <a:extLst>
                <a:ext uri="{FF2B5EF4-FFF2-40B4-BE49-F238E27FC236}">
                  <a16:creationId xmlns:a16="http://schemas.microsoft.com/office/drawing/2014/main" id="{675AAA04-DA0F-457C-AA2E-7C7687E10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311624"/>
              <a:ext cx="4038600" cy="2133600"/>
              <a:chOff x="240" y="2448"/>
              <a:chExt cx="2544" cy="1344"/>
            </a:xfrm>
          </p:grpSpPr>
          <p:sp>
            <p:nvSpPr>
              <p:cNvPr id="13343" name="Text Box 4">
                <a:extLst>
                  <a:ext uri="{FF2B5EF4-FFF2-40B4-BE49-F238E27FC236}">
                    <a16:creationId xmlns:a16="http://schemas.microsoft.com/office/drawing/2014/main" id="{28DC9B58-B3F7-43DE-AB6F-3DF72AAE9A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3344" name="Text Box 5">
                <a:extLst>
                  <a:ext uri="{FF2B5EF4-FFF2-40B4-BE49-F238E27FC236}">
                    <a16:creationId xmlns:a16="http://schemas.microsoft.com/office/drawing/2014/main" id="{38216470-1C37-4E3F-B974-832783826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grpSp>
            <p:nvGrpSpPr>
              <p:cNvPr id="13345" name="Group 6">
                <a:extLst>
                  <a:ext uri="{FF2B5EF4-FFF2-40B4-BE49-F238E27FC236}">
                    <a16:creationId xmlns:a16="http://schemas.microsoft.com/office/drawing/2014/main" id="{37607BC7-0527-4680-8098-E1350B65F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448"/>
                <a:ext cx="2544" cy="1344"/>
                <a:chOff x="432" y="2256"/>
                <a:chExt cx="2544" cy="1344"/>
              </a:xfrm>
            </p:grpSpPr>
            <p:sp>
              <p:nvSpPr>
                <p:cNvPr id="13346" name="Line 7">
                  <a:extLst>
                    <a:ext uri="{FF2B5EF4-FFF2-40B4-BE49-F238E27FC236}">
                      <a16:creationId xmlns:a16="http://schemas.microsoft.com/office/drawing/2014/main" id="{B28A4DF7-3FA9-49C8-BB75-149B7B330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AutoShape 8">
                  <a:extLst>
                    <a:ext uri="{FF2B5EF4-FFF2-40B4-BE49-F238E27FC236}">
                      <a16:creationId xmlns:a16="http://schemas.microsoft.com/office/drawing/2014/main" id="{0F618074-5DF6-40F9-A729-6F72A7739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>
                      <a:solidFill>
                        <a:schemeClr val="bg1"/>
                      </a:solidFill>
                    </a:rPr>
                    <a:t>表达式</a:t>
                  </a:r>
                  <a:endParaRPr lang="en-US" altLang="zh-CN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48" name="Line 9">
                  <a:extLst>
                    <a:ext uri="{FF2B5EF4-FFF2-40B4-BE49-F238E27FC236}">
                      <a16:creationId xmlns:a16="http://schemas.microsoft.com/office/drawing/2014/main" id="{A5997CBA-C849-4BA2-8C94-933A85F77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9" name="Line 10">
                  <a:extLst>
                    <a:ext uri="{FF2B5EF4-FFF2-40B4-BE49-F238E27FC236}">
                      <a16:creationId xmlns:a16="http://schemas.microsoft.com/office/drawing/2014/main" id="{D4F26616-A193-4704-9ED7-C8DD2F29B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0" name="Freeform 11">
                  <a:extLst>
                    <a:ext uri="{FF2B5EF4-FFF2-40B4-BE49-F238E27FC236}">
                      <a16:creationId xmlns:a16="http://schemas.microsoft.com/office/drawing/2014/main" id="{06EAEBE3-1500-401E-995F-583799271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83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1" name="Line 12">
                  <a:extLst>
                    <a:ext uri="{FF2B5EF4-FFF2-40B4-BE49-F238E27FC236}">
                      <a16:creationId xmlns:a16="http://schemas.microsoft.com/office/drawing/2014/main" id="{ED742F95-3DE6-464E-801B-68E7BF7298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20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2" name="Rectangle 13">
                  <a:extLst>
                    <a:ext uri="{FF2B5EF4-FFF2-40B4-BE49-F238E27FC236}">
                      <a16:creationId xmlns:a16="http://schemas.microsoft.com/office/drawing/2014/main" id="{56D91042-4CF9-4783-8AEE-DDF50AB81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822"/>
                  <a:ext cx="812" cy="34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语句</a:t>
                  </a:r>
                  <a:r>
                    <a:rPr lang="en-US" altLang="zh-CN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1</a:t>
                  </a:r>
                  <a:endParaRPr lang="en-US" altLang="zh-CN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53" name="Rectangle 14">
                  <a:extLst>
                    <a:ext uri="{FF2B5EF4-FFF2-40B4-BE49-F238E27FC236}">
                      <a16:creationId xmlns:a16="http://schemas.microsoft.com/office/drawing/2014/main" id="{CD4C92FB-B9FF-47D3-8FC3-F317D7343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816" cy="33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语句</a:t>
                  </a:r>
                  <a:r>
                    <a:rPr lang="en-US" altLang="zh-CN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2</a:t>
                  </a:r>
                  <a:endParaRPr lang="en-US" altLang="zh-CN" b="1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54" name="Line 15">
                  <a:extLst>
                    <a:ext uri="{FF2B5EF4-FFF2-40B4-BE49-F238E27FC236}">
                      <a16:creationId xmlns:a16="http://schemas.microsoft.com/office/drawing/2014/main" id="{2CC63D9C-D278-40F7-8287-81F824D320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5" name="Line 16">
                  <a:extLst>
                    <a:ext uri="{FF2B5EF4-FFF2-40B4-BE49-F238E27FC236}">
                      <a16:creationId xmlns:a16="http://schemas.microsoft.com/office/drawing/2014/main" id="{E1DEA46B-53C9-4F4B-B22D-A275AFD74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6" name="Line 17">
                  <a:extLst>
                    <a:ext uri="{FF2B5EF4-FFF2-40B4-BE49-F238E27FC236}">
                      <a16:creationId xmlns:a16="http://schemas.microsoft.com/office/drawing/2014/main" id="{CC039383-CBB2-4EAA-8ABD-5D88618EE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84"/>
                  <a:ext cx="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7" name="Line 18">
                  <a:extLst>
                    <a:ext uri="{FF2B5EF4-FFF2-40B4-BE49-F238E27FC236}">
                      <a16:creationId xmlns:a16="http://schemas.microsoft.com/office/drawing/2014/main" id="{655BF015-9729-46CB-851B-A44BDBFA78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41" name="Text Box 31">
              <a:extLst>
                <a:ext uri="{FF2B5EF4-FFF2-40B4-BE49-F238E27FC236}">
                  <a16:creationId xmlns:a16="http://schemas.microsoft.com/office/drawing/2014/main" id="{707C91A8-651E-44D9-958F-7F7874C57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782" y="3471252"/>
              <a:ext cx="503237" cy="41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13342" name="TextBox 62">
              <a:extLst>
                <a:ext uri="{FF2B5EF4-FFF2-40B4-BE49-F238E27FC236}">
                  <a16:creationId xmlns:a16="http://schemas.microsoft.com/office/drawing/2014/main" id="{EF9C4BB5-AD6B-4A32-9D3F-ADCDBD586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381642" cy="41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T</a:t>
              </a:r>
              <a:endParaRPr lang="zh-CN" altLang="en-US" b="1"/>
            </a:p>
          </p:txBody>
        </p:sp>
      </p:grpSp>
      <p:grpSp>
        <p:nvGrpSpPr>
          <p:cNvPr id="5" name="组合 93">
            <a:extLst>
              <a:ext uri="{FF2B5EF4-FFF2-40B4-BE49-F238E27FC236}">
                <a16:creationId xmlns:a16="http://schemas.microsoft.com/office/drawing/2014/main" id="{76008718-0F64-4751-BC52-40C0CCCD72F6}"/>
              </a:ext>
            </a:extLst>
          </p:cNvPr>
          <p:cNvGrpSpPr>
            <a:grpSpLocks/>
          </p:cNvGrpSpPr>
          <p:nvPr/>
        </p:nvGrpSpPr>
        <p:grpSpPr bwMode="auto">
          <a:xfrm>
            <a:off x="5313364" y="2663825"/>
            <a:ext cx="4110037" cy="2374900"/>
            <a:chOff x="4860032" y="3311624"/>
            <a:chExt cx="4110038" cy="2133600"/>
          </a:xfrm>
        </p:grpSpPr>
        <p:grpSp>
          <p:nvGrpSpPr>
            <p:cNvPr id="13322" name="Group 3">
              <a:extLst>
                <a:ext uri="{FF2B5EF4-FFF2-40B4-BE49-F238E27FC236}">
                  <a16:creationId xmlns:a16="http://schemas.microsoft.com/office/drawing/2014/main" id="{D0F418AE-46E9-48A2-8734-C1BF1B16C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0032" y="3311624"/>
              <a:ext cx="4110038" cy="2133600"/>
              <a:chOff x="240" y="2448"/>
              <a:chExt cx="2589" cy="1344"/>
            </a:xfrm>
          </p:grpSpPr>
          <p:sp>
            <p:nvSpPr>
              <p:cNvPr id="13325" name="Text Box 4">
                <a:extLst>
                  <a:ext uri="{FF2B5EF4-FFF2-40B4-BE49-F238E27FC236}">
                    <a16:creationId xmlns:a16="http://schemas.microsoft.com/office/drawing/2014/main" id="{A7895A66-2537-4EBB-81EA-C693B110D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33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13326" name="Text Box 5">
                <a:extLst>
                  <a:ext uri="{FF2B5EF4-FFF2-40B4-BE49-F238E27FC236}">
                    <a16:creationId xmlns:a16="http://schemas.microsoft.com/office/drawing/2014/main" id="{56930001-EC6A-4FE3-A627-90DF6B4DF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44"/>
                <a:ext cx="33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F</a:t>
                </a:r>
              </a:p>
            </p:txBody>
          </p:sp>
          <p:grpSp>
            <p:nvGrpSpPr>
              <p:cNvPr id="13327" name="Group 6">
                <a:extLst>
                  <a:ext uri="{FF2B5EF4-FFF2-40B4-BE49-F238E27FC236}">
                    <a16:creationId xmlns:a16="http://schemas.microsoft.com/office/drawing/2014/main" id="{D147F44E-4434-4041-8CFA-41BD64B097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2448"/>
                <a:ext cx="2589" cy="1344"/>
                <a:chOff x="432" y="2256"/>
                <a:chExt cx="2589" cy="1344"/>
              </a:xfrm>
            </p:grpSpPr>
            <p:sp>
              <p:nvSpPr>
                <p:cNvPr id="13328" name="Line 7">
                  <a:extLst>
                    <a:ext uri="{FF2B5EF4-FFF2-40B4-BE49-F238E27FC236}">
                      <a16:creationId xmlns:a16="http://schemas.microsoft.com/office/drawing/2014/main" id="{58C9583F-2DFE-4DB6-AD07-781C9EA96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355"/>
                  <a:ext cx="17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29" name="AutoShape 8">
                  <a:extLst>
                    <a:ext uri="{FF2B5EF4-FFF2-40B4-BE49-F238E27FC236}">
                      <a16:creationId xmlns:a16="http://schemas.microsoft.com/office/drawing/2014/main" id="{F3DA1853-96B5-4ABC-A563-DE7EA44F66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6" y="2448"/>
                  <a:ext cx="1288" cy="365"/>
                </a:xfrm>
                <a:prstGeom prst="flowChartDecision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楷体_GB2312" pitchFamily="49" charset="-122"/>
                    </a:rPr>
                    <a:t>w&lt;50</a:t>
                  </a:r>
                  <a:endParaRPr lang="en-US" altLang="zh-CN" sz="1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30" name="Line 9">
                  <a:extLst>
                    <a:ext uri="{FF2B5EF4-FFF2-40B4-BE49-F238E27FC236}">
                      <a16:creationId xmlns:a16="http://schemas.microsoft.com/office/drawing/2014/main" id="{902B1F8D-DDE0-4A0F-9D73-0675DA50E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8" y="2631"/>
                  <a:ext cx="1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1" name="Line 10">
                  <a:extLst>
                    <a:ext uri="{FF2B5EF4-FFF2-40B4-BE49-F238E27FC236}">
                      <a16:creationId xmlns:a16="http://schemas.microsoft.com/office/drawing/2014/main" id="{47C18C6C-DCAF-42CB-A21E-CC5ED567C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2631"/>
                  <a:ext cx="0" cy="1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2" name="Freeform 11">
                  <a:extLst>
                    <a:ext uri="{FF2B5EF4-FFF2-40B4-BE49-F238E27FC236}">
                      <a16:creationId xmlns:a16="http://schemas.microsoft.com/office/drawing/2014/main" id="{DA1ED01C-9C1F-4A07-80D4-B4824D2D2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4" y="2631"/>
                  <a:ext cx="248" cy="1"/>
                </a:xfrm>
                <a:custGeom>
                  <a:avLst/>
                  <a:gdLst>
                    <a:gd name="T0" fmla="*/ 0 w 240"/>
                    <a:gd name="T1" fmla="*/ 0 h 1"/>
                    <a:gd name="T2" fmla="*/ 283 w 240"/>
                    <a:gd name="T3" fmla="*/ 0 h 1"/>
                    <a:gd name="T4" fmla="*/ 0 60000 65536"/>
                    <a:gd name="T5" fmla="*/ 0 60000 65536"/>
                    <a:gd name="T6" fmla="*/ 0 w 240"/>
                    <a:gd name="T7" fmla="*/ 0 h 1"/>
                    <a:gd name="T8" fmla="*/ 240 w 24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1">
                      <a:moveTo>
                        <a:pt x="0" y="0"/>
                      </a:moveTo>
                      <a:lnTo>
                        <a:pt x="240" y="0"/>
                      </a:lnTo>
                    </a:path>
                  </a:pathLst>
                </a:custGeom>
                <a:solidFill>
                  <a:schemeClr val="accent1"/>
                </a:solidFill>
                <a:ln w="19050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3" name="Line 12">
                  <a:extLst>
                    <a:ext uri="{FF2B5EF4-FFF2-40B4-BE49-F238E27FC236}">
                      <a16:creationId xmlns:a16="http://schemas.microsoft.com/office/drawing/2014/main" id="{3166A60A-FDFB-4911-8E51-903AE54A8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2631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4" name="Rectangle 13">
                  <a:extLst>
                    <a:ext uri="{FF2B5EF4-FFF2-40B4-BE49-F238E27FC236}">
                      <a16:creationId xmlns:a16="http://schemas.microsoft.com/office/drawing/2014/main" id="{A9F1324C-BF42-41A2-BCDA-AEE1C9F2E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822"/>
                  <a:ext cx="812" cy="34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楷体_GB2312" pitchFamily="49" charset="-122"/>
                    </a:rPr>
                    <a:t>C=</a:t>
                  </a:r>
                  <a:r>
                    <a:rPr lang="en-US" altLang="zh-CN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3*w</a:t>
                  </a:r>
                  <a:endParaRPr lang="en-US" altLang="zh-CN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35" name="Rectangle 14">
                  <a:extLst>
                    <a:ext uri="{FF2B5EF4-FFF2-40B4-BE49-F238E27FC236}">
                      <a16:creationId xmlns:a16="http://schemas.microsoft.com/office/drawing/2014/main" id="{AEB3F975-1C0B-42EC-B079-CE66B8A788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4" y="2829"/>
                  <a:ext cx="1497" cy="31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2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C=3*50+5*(w-50）</a:t>
                  </a:r>
                  <a:endParaRPr lang="en-US" altLang="zh-CN" sz="2200" b="1">
                    <a:solidFill>
                      <a:schemeClr val="bg1"/>
                    </a:solidFill>
                    <a:latin typeface="Arial" panose="020B060402020202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36" name="Line 15">
                  <a:extLst>
                    <a:ext uri="{FF2B5EF4-FFF2-40B4-BE49-F238E27FC236}">
                      <a16:creationId xmlns:a16="http://schemas.microsoft.com/office/drawing/2014/main" id="{F7AAC8D6-3359-4A54-AC40-31ECC1CC77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8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7" name="Line 16">
                  <a:extLst>
                    <a:ext uri="{FF2B5EF4-FFF2-40B4-BE49-F238E27FC236}">
                      <a16:creationId xmlns:a16="http://schemas.microsoft.com/office/drawing/2014/main" id="{998C6A5B-EDE2-4508-B995-C01BEC4CFE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72" y="316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8" name="Line 17">
                  <a:extLst>
                    <a:ext uri="{FF2B5EF4-FFF2-40B4-BE49-F238E27FC236}">
                      <a16:creationId xmlns:a16="http://schemas.microsoft.com/office/drawing/2014/main" id="{E0D57B8E-CAAE-44D2-AA98-2DC5B2A42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5" y="3384"/>
                  <a:ext cx="0" cy="2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39" name="Line 18">
                  <a:extLst>
                    <a:ext uri="{FF2B5EF4-FFF2-40B4-BE49-F238E27FC236}">
                      <a16:creationId xmlns:a16="http://schemas.microsoft.com/office/drawing/2014/main" id="{162F37CA-0A2E-437B-AC56-F4AAA3B6E0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23" name="Text Box 31">
              <a:extLst>
                <a:ext uri="{FF2B5EF4-FFF2-40B4-BE49-F238E27FC236}">
                  <a16:creationId xmlns:a16="http://schemas.microsoft.com/office/drawing/2014/main" id="{09852FEA-F787-467D-9B57-42E94179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783" y="3471359"/>
              <a:ext cx="503237" cy="414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13324" name="TextBox 96">
              <a:extLst>
                <a:ext uri="{FF2B5EF4-FFF2-40B4-BE49-F238E27FC236}">
                  <a16:creationId xmlns:a16="http://schemas.microsoft.com/office/drawing/2014/main" id="{60F0890D-7D5F-4960-BCDD-8E45EA29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381642" cy="414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T</a:t>
              </a:r>
              <a:endParaRPr lang="zh-CN" altLang="en-US" b="1"/>
            </a:p>
          </p:txBody>
        </p:sp>
      </p:grpSp>
      <p:sp>
        <p:nvSpPr>
          <p:cNvPr id="47" name="Rectangle 2">
            <a:extLst>
              <a:ext uri="{FF2B5EF4-FFF2-40B4-BE49-F238E27FC236}">
                <a16:creationId xmlns:a16="http://schemas.microsoft.com/office/drawing/2014/main" id="{8BA15781-F480-48CA-8906-A501E7099A63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33040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>
            <a:extLst>
              <a:ext uri="{FF2B5EF4-FFF2-40B4-BE49-F238E27FC236}">
                <a16:creationId xmlns:a16="http://schemas.microsoft.com/office/drawing/2014/main" id="{7479E14F-F458-4393-A566-A3293B01DD40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1844675"/>
            <a:ext cx="4679950" cy="584200"/>
            <a:chOff x="4139952" y="1844824"/>
            <a:chExt cx="4680520" cy="584775"/>
          </a:xfrm>
        </p:grpSpPr>
        <p:sp>
          <p:nvSpPr>
            <p:cNvPr id="15397" name="右箭头 26">
              <a:extLst>
                <a:ext uri="{FF2B5EF4-FFF2-40B4-BE49-F238E27FC236}">
                  <a16:creationId xmlns:a16="http://schemas.microsoft.com/office/drawing/2014/main" id="{E9F2A348-6D93-4DC5-A7CD-1AEFB5C2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45218F-F962-4170-B721-C5BEA46AF023}"/>
                </a:ext>
              </a:extLst>
            </p:cNvPr>
            <p:cNvSpPr txBox="1"/>
            <p:nvPr/>
          </p:nvSpPr>
          <p:spPr>
            <a:xfrm>
              <a:off x="4932211" y="1844824"/>
              <a:ext cx="3888261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err="1"/>
                <a:t>scanf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d”,&amp;w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grpSp>
        <p:nvGrpSpPr>
          <p:cNvPr id="3" name="组合 32">
            <a:extLst>
              <a:ext uri="{FF2B5EF4-FFF2-40B4-BE49-F238E27FC236}">
                <a16:creationId xmlns:a16="http://schemas.microsoft.com/office/drawing/2014/main" id="{F76266F4-30A9-4A3A-B18C-949F630B299D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3141663"/>
            <a:ext cx="4679950" cy="1008062"/>
            <a:chOff x="4139952" y="3140968"/>
            <a:chExt cx="4680520" cy="100811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69360B-D142-46C5-89E1-B0DEA44569F1}"/>
                </a:ext>
              </a:extLst>
            </p:cNvPr>
            <p:cNvSpPr txBox="1"/>
            <p:nvPr/>
          </p:nvSpPr>
          <p:spPr>
            <a:xfrm>
              <a:off x="4932211" y="3140968"/>
              <a:ext cx="3888261" cy="9541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dirty="0"/>
                <a:t>if(w&lt;50) c=</a:t>
              </a:r>
              <a:r>
                <a:rPr lang="en-US" altLang="zh-CN" sz="2800" b="1" dirty="0">
                  <a:latin typeface="Arial" charset="0"/>
                </a:rPr>
                <a:t>3*w</a:t>
              </a:r>
              <a:r>
                <a:rPr lang="en-US" altLang="zh-CN" sz="2800" b="1" dirty="0"/>
                <a:t>;</a:t>
              </a:r>
            </a:p>
            <a:p>
              <a:pPr>
                <a:defRPr/>
              </a:pPr>
              <a:r>
                <a:rPr lang="en-US" altLang="zh-CN" sz="2800" b="1" dirty="0"/>
                <a:t>else c=</a:t>
              </a:r>
              <a:r>
                <a:rPr lang="en-US" altLang="zh-CN" sz="2800" b="1" dirty="0">
                  <a:latin typeface="Arial" charset="0"/>
                </a:rPr>
                <a:t>3*50+5*(w-50)</a:t>
              </a:r>
              <a:endParaRPr lang="zh-CN" altLang="en-US" sz="2800" b="1" dirty="0"/>
            </a:p>
          </p:txBody>
        </p:sp>
        <p:sp>
          <p:nvSpPr>
            <p:cNvPr id="15396" name="右箭头 31">
              <a:extLst>
                <a:ext uri="{FF2B5EF4-FFF2-40B4-BE49-F238E27FC236}">
                  <a16:creationId xmlns:a16="http://schemas.microsoft.com/office/drawing/2014/main" id="{C91E4D62-32ED-4D76-9C7F-29A0AAEE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3664448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33">
            <a:extLst>
              <a:ext uri="{FF2B5EF4-FFF2-40B4-BE49-F238E27FC236}">
                <a16:creationId xmlns:a16="http://schemas.microsoft.com/office/drawing/2014/main" id="{878163E2-1A6B-4E33-B89A-9ED7D58FF3EB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5084764"/>
            <a:ext cx="4679950" cy="585787"/>
            <a:chOff x="4139952" y="1844824"/>
            <a:chExt cx="4680520" cy="584775"/>
          </a:xfrm>
        </p:grpSpPr>
        <p:sp>
          <p:nvSpPr>
            <p:cNvPr id="15393" name="右箭头 34">
              <a:extLst>
                <a:ext uri="{FF2B5EF4-FFF2-40B4-BE49-F238E27FC236}">
                  <a16:creationId xmlns:a16="http://schemas.microsoft.com/office/drawing/2014/main" id="{910572A9-042D-4AB0-A5B5-52D3A262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936256"/>
              <a:ext cx="576064" cy="48463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endParaRPr kumimoji="0"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FEB901-6318-4853-94FA-70AFFAF14636}"/>
                </a:ext>
              </a:extLst>
            </p:cNvPr>
            <p:cNvSpPr txBox="1"/>
            <p:nvPr/>
          </p:nvSpPr>
          <p:spPr>
            <a:xfrm>
              <a:off x="4932211" y="1844824"/>
              <a:ext cx="3888261" cy="584775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1" dirty="0" err="1"/>
                <a:t>printf</a:t>
              </a:r>
              <a:r>
                <a:rPr lang="en-US" altLang="zh-CN" sz="3200" b="1" dirty="0"/>
                <a:t>(“%</a:t>
              </a:r>
              <a:r>
                <a:rPr lang="en-US" altLang="zh-CN" sz="3200" b="1" dirty="0" err="1"/>
                <a:t>d”,c</a:t>
              </a:r>
              <a:r>
                <a:rPr lang="en-US" altLang="zh-CN" sz="3200" b="1" dirty="0"/>
                <a:t>);</a:t>
              </a:r>
              <a:endParaRPr lang="zh-CN" altLang="en-US" sz="3200" b="1" dirty="0"/>
            </a:p>
          </p:txBody>
        </p:sp>
      </p:grpSp>
      <p:grpSp>
        <p:nvGrpSpPr>
          <p:cNvPr id="15365" name="组合 63">
            <a:extLst>
              <a:ext uri="{FF2B5EF4-FFF2-40B4-BE49-F238E27FC236}">
                <a16:creationId xmlns:a16="http://schemas.microsoft.com/office/drawing/2014/main" id="{3818EDC0-9A2F-47A8-9171-BD0A26474E56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060450"/>
            <a:ext cx="4110038" cy="5298824"/>
            <a:chOff x="101922" y="1060921"/>
            <a:chExt cx="4110038" cy="5298824"/>
          </a:xfrm>
        </p:grpSpPr>
        <p:grpSp>
          <p:nvGrpSpPr>
            <p:cNvPr id="15369" name="组合 36">
              <a:extLst>
                <a:ext uri="{FF2B5EF4-FFF2-40B4-BE49-F238E27FC236}">
                  <a16:creationId xmlns:a16="http://schemas.microsoft.com/office/drawing/2014/main" id="{08FE3CD1-4429-4BF4-B7B4-4F054076A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922" y="1484891"/>
              <a:ext cx="4110038" cy="3513868"/>
              <a:chOff x="4860032" y="2563915"/>
              <a:chExt cx="4110038" cy="2881314"/>
            </a:xfrm>
          </p:grpSpPr>
          <p:grpSp>
            <p:nvGrpSpPr>
              <p:cNvPr id="15374" name="Group 3">
                <a:extLst>
                  <a:ext uri="{FF2B5EF4-FFF2-40B4-BE49-F238E27FC236}">
                    <a16:creationId xmlns:a16="http://schemas.microsoft.com/office/drawing/2014/main" id="{88917F4C-1848-4092-A1BE-801C4E0B0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60032" y="2563915"/>
                <a:ext cx="4110038" cy="2881314"/>
                <a:chOff x="240" y="1977"/>
                <a:chExt cx="2589" cy="1815"/>
              </a:xfrm>
            </p:grpSpPr>
            <p:sp>
              <p:nvSpPr>
                <p:cNvPr id="15377" name="Text Box 4">
                  <a:extLst>
                    <a:ext uri="{FF2B5EF4-FFF2-40B4-BE49-F238E27FC236}">
                      <a16:creationId xmlns:a16="http://schemas.microsoft.com/office/drawing/2014/main" id="{8526475A-0B1E-4D5C-85B8-FAD378C42B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2544"/>
                  <a:ext cx="336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bg1"/>
                      </a:solidFill>
                      <a:ea typeface="楷体_GB2312" pitchFamily="49" charset="-122"/>
                    </a:rPr>
                    <a:t>T</a:t>
                  </a:r>
                </a:p>
              </p:txBody>
            </p:sp>
            <p:sp>
              <p:nvSpPr>
                <p:cNvPr id="15378" name="Text Box 5">
                  <a:extLst>
                    <a:ext uri="{FF2B5EF4-FFF2-40B4-BE49-F238E27FC236}">
                      <a16:creationId xmlns:a16="http://schemas.microsoft.com/office/drawing/2014/main" id="{25E107CB-3E7A-423B-AE56-3F1D2AE9E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544"/>
                  <a:ext cx="336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bg1"/>
                      </a:solidFill>
                      <a:ea typeface="楷体_GB2312" pitchFamily="49" charset="-122"/>
                    </a:rPr>
                    <a:t>F</a:t>
                  </a:r>
                </a:p>
              </p:txBody>
            </p:sp>
            <p:grpSp>
              <p:nvGrpSpPr>
                <p:cNvPr id="15379" name="Group 6">
                  <a:extLst>
                    <a:ext uri="{FF2B5EF4-FFF2-40B4-BE49-F238E27FC236}">
                      <a16:creationId xmlns:a16="http://schemas.microsoft.com/office/drawing/2014/main" id="{28FC11B4-85B0-4373-AAAA-1E5FD3FC90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" y="1977"/>
                  <a:ext cx="2589" cy="1815"/>
                  <a:chOff x="432" y="1785"/>
                  <a:chExt cx="2589" cy="1815"/>
                </a:xfrm>
              </p:grpSpPr>
              <p:sp>
                <p:nvSpPr>
                  <p:cNvPr id="15380" name="Line 7">
                    <a:extLst>
                      <a:ext uri="{FF2B5EF4-FFF2-40B4-BE49-F238E27FC236}">
                        <a16:creationId xmlns:a16="http://schemas.microsoft.com/office/drawing/2014/main" id="{7EC05AFD-902F-45FD-B238-6C36AC9BF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3355"/>
                    <a:ext cx="17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1" name="AutoShape 8">
                    <a:extLst>
                      <a:ext uri="{FF2B5EF4-FFF2-40B4-BE49-F238E27FC236}">
                        <a16:creationId xmlns:a16="http://schemas.microsoft.com/office/drawing/2014/main" id="{DE0D0AC3-C5C6-4912-AF82-FA603F1620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2448"/>
                    <a:ext cx="1288" cy="365"/>
                  </a:xfrm>
                  <a:prstGeom prst="flowChartDecision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楷体_GB2312" pitchFamily="49" charset="-122"/>
                      </a:rPr>
                      <a:t>w&lt;50</a:t>
                    </a:r>
                    <a:endParaRPr lang="en-US" altLang="zh-CN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82" name="Line 9">
                    <a:extLst>
                      <a:ext uri="{FF2B5EF4-FFF2-40B4-BE49-F238E27FC236}">
                        <a16:creationId xmlns:a16="http://schemas.microsoft.com/office/drawing/2014/main" id="{09F45D36-D562-405E-8324-7CF2D0C6B6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8" y="2631"/>
                    <a:ext cx="19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3" name="Line 10">
                    <a:extLst>
                      <a:ext uri="{FF2B5EF4-FFF2-40B4-BE49-F238E27FC236}">
                        <a16:creationId xmlns:a16="http://schemas.microsoft.com/office/drawing/2014/main" id="{8D3B56EC-9D23-4C3A-A72B-3DEB0E1E73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2631"/>
                    <a:ext cx="0" cy="19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4" name="Freeform 11">
                    <a:extLst>
                      <a:ext uri="{FF2B5EF4-FFF2-40B4-BE49-F238E27FC236}">
                        <a16:creationId xmlns:a16="http://schemas.microsoft.com/office/drawing/2014/main" id="{E60695CB-A36A-44C0-A16E-1DEA5E825E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4" y="2631"/>
                    <a:ext cx="248" cy="1"/>
                  </a:xfrm>
                  <a:custGeom>
                    <a:avLst/>
                    <a:gdLst>
                      <a:gd name="T0" fmla="*/ 0 w 240"/>
                      <a:gd name="T1" fmla="*/ 0 h 1"/>
                      <a:gd name="T2" fmla="*/ 283 w 240"/>
                      <a:gd name="T3" fmla="*/ 0 h 1"/>
                      <a:gd name="T4" fmla="*/ 0 60000 65536"/>
                      <a:gd name="T5" fmla="*/ 0 60000 65536"/>
                      <a:gd name="T6" fmla="*/ 0 w 240"/>
                      <a:gd name="T7" fmla="*/ 0 h 1"/>
                      <a:gd name="T8" fmla="*/ 240 w 240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40" h="1">
                        <a:moveTo>
                          <a:pt x="0" y="0"/>
                        </a:moveTo>
                        <a:lnTo>
                          <a:pt x="24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19050" cmpd="sng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5" name="Line 12">
                    <a:extLst>
                      <a:ext uri="{FF2B5EF4-FFF2-40B4-BE49-F238E27FC236}">
                        <a16:creationId xmlns:a16="http://schemas.microsoft.com/office/drawing/2014/main" id="{33989431-46EA-4280-ABC7-10D1150245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2631"/>
                    <a:ext cx="0" cy="19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6" name="Rectangle 13">
                    <a:extLst>
                      <a:ext uri="{FF2B5EF4-FFF2-40B4-BE49-F238E27FC236}">
                        <a16:creationId xmlns:a16="http://schemas.microsoft.com/office/drawing/2014/main" id="{039874BC-6335-43B3-9053-0CF0945BE0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822"/>
                    <a:ext cx="812" cy="34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楷体_GB2312" pitchFamily="49" charset="-122"/>
                      </a:rPr>
                      <a:t>C=</a:t>
                    </a:r>
                    <a:r>
                      <a:rPr lang="en-US" altLang="zh-CN" sz="2000" b="1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3*w</a:t>
                    </a:r>
                    <a:endParaRPr lang="en-US" altLang="zh-CN" sz="20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387" name="Rectangle 14">
                    <a:extLst>
                      <a:ext uri="{FF2B5EF4-FFF2-40B4-BE49-F238E27FC236}">
                        <a16:creationId xmlns:a16="http://schemas.microsoft.com/office/drawing/2014/main" id="{72F5E1E6-7527-493C-9475-374219E337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4" y="2847"/>
                    <a:ext cx="1497" cy="31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C=3*50+5*(w-50）</a:t>
                    </a:r>
                    <a:endParaRPr lang="en-US" altLang="zh-CN" sz="2000" b="1">
                      <a:solidFill>
                        <a:schemeClr val="bg1"/>
                      </a:solidFill>
                      <a:latin typeface="Arial" panose="020B060402020202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5388" name="Line 15">
                    <a:extLst>
                      <a:ext uri="{FF2B5EF4-FFF2-40B4-BE49-F238E27FC236}">
                        <a16:creationId xmlns:a16="http://schemas.microsoft.com/office/drawing/2014/main" id="{90F1DEBD-0A44-4863-BE03-4AEBA61183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8" y="316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9" name="Line 16">
                    <a:extLst>
                      <a:ext uri="{FF2B5EF4-FFF2-40B4-BE49-F238E27FC236}">
                        <a16:creationId xmlns:a16="http://schemas.microsoft.com/office/drawing/2014/main" id="{B0281146-98AF-4199-9193-BD73775E6A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2" y="3168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0" name="Line 17">
                    <a:extLst>
                      <a:ext uri="{FF2B5EF4-FFF2-40B4-BE49-F238E27FC236}">
                        <a16:creationId xmlns:a16="http://schemas.microsoft.com/office/drawing/2014/main" id="{586325D5-5861-48E4-8808-ACA032E7E2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05" y="3384"/>
                    <a:ext cx="0" cy="21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1" name="Line 18">
                    <a:extLst>
                      <a:ext uri="{FF2B5EF4-FFF2-40B4-BE49-F238E27FC236}">
                        <a16:creationId xmlns:a16="http://schemas.microsoft.com/office/drawing/2014/main" id="{3C5C6763-902B-42DE-B196-A57F4BB461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256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92" name="Line 18">
                    <a:extLst>
                      <a:ext uri="{FF2B5EF4-FFF2-40B4-BE49-F238E27FC236}">
                        <a16:creationId xmlns:a16="http://schemas.microsoft.com/office/drawing/2014/main" id="{FBAD6393-5759-49B2-805D-27872F67AB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06" y="1785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5375" name="Text Box 31">
                <a:extLst>
                  <a:ext uri="{FF2B5EF4-FFF2-40B4-BE49-F238E27FC236}">
                    <a16:creationId xmlns:a16="http://schemas.microsoft.com/office/drawing/2014/main" id="{BA008A35-B2CD-4215-90AF-C0EDC400E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2782" y="3471128"/>
                <a:ext cx="503238" cy="37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5376" name="TextBox 39">
                <a:extLst>
                  <a:ext uri="{FF2B5EF4-FFF2-40B4-BE49-F238E27FC236}">
                    <a16:creationId xmlns:a16="http://schemas.microsoft.com/office/drawing/2014/main" id="{EFB6AB35-2302-489E-8257-275090DB2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96" y="3501008"/>
                <a:ext cx="381642" cy="378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T</a:t>
                </a:r>
                <a:endParaRPr lang="zh-CN" altLang="en-US" b="1"/>
              </a:p>
            </p:txBody>
          </p:sp>
        </p:grpSp>
        <p:grpSp>
          <p:nvGrpSpPr>
            <p:cNvPr id="15370" name="组合 62">
              <a:extLst>
                <a:ext uri="{FF2B5EF4-FFF2-40B4-BE49-F238E27FC236}">
                  <a16:creationId xmlns:a16="http://schemas.microsoft.com/office/drawing/2014/main" id="{2786C92E-0D0C-4486-BBD2-B257F58ED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9672" y="1060921"/>
              <a:ext cx="990600" cy="5298824"/>
              <a:chOff x="1619672" y="1060921"/>
              <a:chExt cx="990600" cy="5298824"/>
            </a:xfrm>
          </p:grpSpPr>
          <p:sp>
            <p:nvSpPr>
              <p:cNvPr id="15371" name="Line 17">
                <a:extLst>
                  <a:ext uri="{FF2B5EF4-FFF2-40B4-BE49-F238E27FC236}">
                    <a16:creationId xmlns:a16="http://schemas.microsoft.com/office/drawing/2014/main" id="{AF6F56B2-91BA-40FE-B2F8-7B445D8A1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3728" y="5517703"/>
                <a:ext cx="0" cy="418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2" name="AutoShape 4">
                <a:extLst>
                  <a:ext uri="{FF2B5EF4-FFF2-40B4-BE49-F238E27FC236}">
                    <a16:creationId xmlns:a16="http://schemas.microsoft.com/office/drawing/2014/main" id="{59ABCA81-84AC-4CD6-AC25-C70F6AC05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060921"/>
                <a:ext cx="990600" cy="423863"/>
              </a:xfrm>
              <a:prstGeom prst="flowChartAlternateProcess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chemeClr val="bg1"/>
                    </a:solidFill>
                  </a:rPr>
                  <a:t>开始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73" name="AutoShape 4">
                <a:extLst>
                  <a:ext uri="{FF2B5EF4-FFF2-40B4-BE49-F238E27FC236}">
                    <a16:creationId xmlns:a16="http://schemas.microsoft.com/office/drawing/2014/main" id="{C2F8AE34-B6EF-4724-B285-B2911B9E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5935882"/>
                <a:ext cx="990600" cy="423863"/>
              </a:xfrm>
              <a:prstGeom prst="flowChartAlternateProcess">
                <a:avLst/>
              </a:prstGeom>
              <a:solidFill>
                <a:schemeClr val="accent1">
                  <a:lumMod val="5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chemeClr val="bg1"/>
                    </a:solidFill>
                    <a:ea typeface="楷体_GB2312" pitchFamily="49" charset="-122"/>
                  </a:rPr>
                  <a:t>结束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5" name="平行四边形 64">
            <a:extLst>
              <a:ext uri="{FF2B5EF4-FFF2-40B4-BE49-F238E27FC236}">
                <a16:creationId xmlns:a16="http://schemas.microsoft.com/office/drawing/2014/main" id="{0D895703-FDBC-4228-BC2A-1FCB505FB679}"/>
              </a:ext>
            </a:extLst>
          </p:cNvPr>
          <p:cNvSpPr/>
          <p:nvPr/>
        </p:nvSpPr>
        <p:spPr bwMode="auto">
          <a:xfrm>
            <a:off x="1784350" y="1844676"/>
            <a:ext cx="1512888" cy="5762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w </a:t>
            </a:r>
          </a:p>
          <a:p>
            <a:pPr algn="ctr">
              <a:defRPr/>
            </a:pPr>
            <a:endParaRPr lang="zh-CN" altLang="en-US" sz="2000" dirty="0">
              <a:latin typeface="Arial" charset="0"/>
            </a:endParaRPr>
          </a:p>
        </p:txBody>
      </p:sp>
      <p:sp>
        <p:nvSpPr>
          <p:cNvPr id="66" name="平行四边形 65">
            <a:extLst>
              <a:ext uri="{FF2B5EF4-FFF2-40B4-BE49-F238E27FC236}">
                <a16:creationId xmlns:a16="http://schemas.microsoft.com/office/drawing/2014/main" id="{90F08EB4-BC0D-4A36-9EF0-9BE1421E8E2D}"/>
              </a:ext>
            </a:extLst>
          </p:cNvPr>
          <p:cNvSpPr/>
          <p:nvPr/>
        </p:nvSpPr>
        <p:spPr bwMode="auto">
          <a:xfrm>
            <a:off x="1784350" y="5013326"/>
            <a:ext cx="1512888" cy="576263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输出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 C</a:t>
            </a:r>
          </a:p>
          <a:p>
            <a:pPr algn="ctr">
              <a:defRPr/>
            </a:pPr>
            <a:endParaRPr lang="zh-CN" altLang="en-US" sz="2000" dirty="0">
              <a:latin typeface="Arial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C37206C1-F1ED-4E56-AE3B-9A27F4FE42CD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6206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B25C4861-0789-4C0F-AFCB-A9CF42D28D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16496" y="1052736"/>
            <a:ext cx="8636124" cy="5040091"/>
          </a:xfr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void  main()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{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int w,c;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scanf(“%d”,&amp;w);</a:t>
            </a:r>
          </a:p>
          <a:p>
            <a:pPr>
              <a:buFontTx/>
              <a:buNone/>
            </a:pPr>
            <a:r>
              <a:rPr lang="en-US" altLang="zh-CN" b="1"/>
              <a:t>  if(a&lt;0) c=</a:t>
            </a:r>
            <a:r>
              <a:rPr lang="en-US" altLang="zh-CN" b="1">
                <a:latin typeface="Arial" panose="020B0604020202020204" pitchFamily="34" charset="0"/>
              </a:rPr>
              <a:t>3*w</a:t>
            </a:r>
            <a:r>
              <a:rPr lang="en-US" altLang="zh-CN" b="1"/>
              <a:t>;</a:t>
            </a:r>
          </a:p>
          <a:p>
            <a:pPr>
              <a:buFontTx/>
              <a:buNone/>
            </a:pPr>
            <a:r>
              <a:rPr lang="en-US" altLang="zh-CN" b="1"/>
              <a:t>  else c=</a:t>
            </a:r>
            <a:r>
              <a:rPr lang="en-US" altLang="zh-CN" b="1">
                <a:latin typeface="Arial" panose="020B0604020202020204" pitchFamily="34" charset="0"/>
              </a:rPr>
              <a:t>3*50+5*(w-50)</a:t>
            </a:r>
            <a:endParaRPr lang="zh-CN" altLang="en-US" b="1"/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 printf(“%d”,c);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b="1"/>
              <a:t> }</a:t>
            </a:r>
            <a:endParaRPr lang="zh-CN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B54BB-6C4A-4AE2-ABA1-4FA9647781F1}"/>
              </a:ext>
            </a:extLst>
          </p:cNvPr>
          <p:cNvSpPr txBox="1"/>
          <p:nvPr/>
        </p:nvSpPr>
        <p:spPr>
          <a:xfrm>
            <a:off x="4925224" y="4077072"/>
            <a:ext cx="4104456" cy="20157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indent="288925">
              <a:defRPr/>
            </a:pPr>
            <a:r>
              <a:rPr lang="en-US" altLang="zh-CN" b="1" dirty="0">
                <a:latin typeface="+mn-lt"/>
              </a:rPr>
              <a:t>result：</a:t>
            </a:r>
          </a:p>
          <a:p>
            <a:pPr indent="288925">
              <a:defRPr/>
            </a:pPr>
            <a:r>
              <a:rPr lang="en-US" altLang="zh-CN" b="1" dirty="0">
                <a:latin typeface="+mn-lt"/>
              </a:rPr>
              <a:t>Input: 5↙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Output:15</a:t>
            </a:r>
          </a:p>
          <a:p>
            <a:pPr indent="288925">
              <a:defRPr/>
            </a:pPr>
            <a:r>
              <a:rPr lang="en-US" altLang="zh-CN" b="1" dirty="0">
                <a:latin typeface="+mn-lt"/>
              </a:rPr>
              <a:t>Input: 55↙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   Output:175</a:t>
            </a:r>
          </a:p>
          <a:p>
            <a:pPr>
              <a:defRPr/>
            </a:pPr>
            <a:endParaRPr lang="en-US" altLang="zh-CN" b="1" dirty="0">
              <a:latin typeface="+mn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97B088-829F-4759-8E22-668C7DA0A917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39522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0CCACB8-6417-41F4-A274-7EFA1ADF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038225"/>
            <a:ext cx="8928992" cy="47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r>
              <a:rPr lang="zh-CN" altLang="en-US" sz="26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</a:t>
            </a:r>
            <a:r>
              <a:rPr lang="en-US" altLang="zh-CN" sz="26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6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语句的几点说明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buFontTx/>
              <a:buAutoNum type="arabicParenBoth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程序流程图方框中的语句，代表一个模块，当模块中所需的语句不止一条时，必须使用复合语句即用一对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将它们括起来。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模块中可以使用任何简单语句、控制语句及复合语句。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语句的书写，可写在一行或分写于多行，但注意配对关系和递进书写。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当复合语句嵌套使用时，</a:t>
            </a:r>
            <a:r>
              <a:rPr lang="en-US" altLang="zh-CN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总是与它前面最接近的未配对的</a:t>
            </a:r>
            <a:r>
              <a:rPr lang="en-US" altLang="zh-CN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配对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0A2957-9EDB-4B2C-8B80-4C9C71561EBD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752335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06181B8A-EB8B-486F-8115-689EC97E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1000125"/>
            <a:ext cx="825341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CC0000"/>
                </a:solidFill>
                <a:ea typeface="黑体" panose="02010609060101010101" pitchFamily="49" charset="-122"/>
              </a:rPr>
              <a:t>例如</a:t>
            </a:r>
            <a:r>
              <a:rPr lang="zh-CN" altLang="en-US" sz="2600">
                <a:ea typeface="黑体" panose="02010609060101010101" pitchFamily="49" charset="-122"/>
              </a:rPr>
              <a:t>：</a:t>
            </a:r>
            <a:r>
              <a:rPr lang="en-US" altLang="zh-CN" sz="2600">
                <a:ea typeface="黑体" panose="02010609060101010101" pitchFamily="49" charset="-122"/>
              </a:rPr>
              <a:t>a=1;b=2;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>
                <a:ea typeface="黑体" panose="02010609060101010101" pitchFamily="49" charset="-122"/>
              </a:rPr>
              <a:t>        </a:t>
            </a:r>
            <a:r>
              <a:rPr lang="zh-CN" altLang="en-US" sz="2600">
                <a:ea typeface="黑体" panose="02010609060101010101" pitchFamily="49" charset="-122"/>
              </a:rPr>
              <a:t>　</a:t>
            </a:r>
            <a:r>
              <a:rPr lang="en-US" altLang="zh-CN" sz="2600">
                <a:ea typeface="黑体" panose="02010609060101010101" pitchFamily="49" charset="-122"/>
              </a:rPr>
              <a:t>if (a&gt;1)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>
                <a:ea typeface="黑体" panose="02010609060101010101" pitchFamily="49" charset="-122"/>
              </a:rPr>
              <a:t>　　　　 </a:t>
            </a:r>
            <a:r>
              <a:rPr lang="en-US" altLang="zh-CN" sz="2600">
                <a:ea typeface="黑体" panose="02010609060101010101" pitchFamily="49" charset="-122"/>
              </a:rPr>
              <a:t>if (b&lt;3)  a=2;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>
                <a:ea typeface="黑体" panose="02010609060101010101" pitchFamily="49" charset="-122"/>
              </a:rPr>
              <a:t>             else a=3;         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600" b="1">
              <a:solidFill>
                <a:srgbClr val="A5002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 sz="2600" b="1">
              <a:solidFill>
                <a:srgbClr val="A50021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>
                <a:solidFill>
                  <a:srgbClr val="A50021"/>
                </a:solidFill>
                <a:ea typeface="黑体" panose="02010609060101010101" pitchFamily="49" charset="-122"/>
              </a:rPr>
              <a:t>对比：　 </a:t>
            </a:r>
            <a:r>
              <a:rPr lang="en-US" altLang="zh-CN" sz="2600">
                <a:ea typeface="黑体" panose="02010609060101010101" pitchFamily="49" charset="-122"/>
              </a:rPr>
              <a:t>if (a&gt;1)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>
                <a:ea typeface="黑体" panose="02010609060101010101" pitchFamily="49" charset="-122"/>
              </a:rPr>
              <a:t>                    </a:t>
            </a:r>
            <a:r>
              <a:rPr lang="en-US" altLang="zh-CN" sz="2600" b="1">
                <a:ea typeface="黑体" panose="02010609060101010101" pitchFamily="49" charset="-122"/>
              </a:rPr>
              <a:t>{</a:t>
            </a:r>
            <a:r>
              <a:rPr lang="en-US" altLang="zh-CN" sz="2600">
                <a:ea typeface="黑体" panose="02010609060101010101" pitchFamily="49" charset="-122"/>
              </a:rPr>
              <a:t> if (b&lt;3)  a=2; </a:t>
            </a:r>
            <a:r>
              <a:rPr lang="en-US" altLang="zh-CN" sz="2600" b="1">
                <a:ea typeface="黑体" panose="02010609060101010101" pitchFamily="49" charset="-122"/>
              </a:rPr>
              <a:t>}</a:t>
            </a:r>
            <a:r>
              <a:rPr lang="en-US" altLang="zh-CN" sz="2600"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>
                <a:ea typeface="黑体" panose="02010609060101010101" pitchFamily="49" charset="-122"/>
              </a:rPr>
              <a:t>                 else a=3;</a:t>
            </a:r>
            <a:endParaRPr lang="en-US" altLang="zh-CN" sz="2600" b="1">
              <a:solidFill>
                <a:srgbClr val="A50021"/>
              </a:solidFill>
              <a:ea typeface="黑体" panose="02010609060101010101" pitchFamily="49" charset="-122"/>
            </a:endParaRP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1A98EDFB-D82A-44BE-9ADA-D66068C7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056" y="2349500"/>
            <a:ext cx="3960440" cy="1295400"/>
          </a:xfrm>
          <a:prstGeom prst="wedgeRoundRectCallout">
            <a:avLst>
              <a:gd name="adj1" fmla="val -94820"/>
              <a:gd name="adj2" fmla="val -148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程序执行后，</a:t>
            </a:r>
            <a:r>
              <a:rPr lang="en-US" altLang="zh-CN">
                <a:ea typeface="黑体" panose="02010609060101010101" pitchFamily="49" charset="-122"/>
              </a:rPr>
              <a:t>a</a:t>
            </a:r>
            <a:r>
              <a:rPr lang="zh-CN" altLang="en-US">
                <a:ea typeface="黑体" panose="02010609060101010101" pitchFamily="49" charset="-122"/>
              </a:rPr>
              <a:t>值应为</a:t>
            </a:r>
            <a:r>
              <a:rPr lang="en-US" altLang="zh-CN">
                <a:ea typeface="黑体" panose="02010609060101010101" pitchFamily="49" charset="-122"/>
              </a:rPr>
              <a:t>1,</a:t>
            </a:r>
            <a:r>
              <a:rPr lang="zh-CN" altLang="en-US">
                <a:ea typeface="黑体" panose="02010609060101010101" pitchFamily="49" charset="-122"/>
              </a:rPr>
              <a:t>因为</a:t>
            </a:r>
            <a:r>
              <a:rPr lang="en-US" altLang="zh-CN">
                <a:ea typeface="黑体" panose="02010609060101010101" pitchFamily="49" charset="-122"/>
              </a:rPr>
              <a:t>else</a:t>
            </a:r>
            <a:r>
              <a:rPr lang="zh-CN" altLang="en-US">
                <a:ea typeface="黑体" panose="02010609060101010101" pitchFamily="49" charset="-122"/>
              </a:rPr>
              <a:t>否定的是 </a:t>
            </a:r>
            <a:r>
              <a:rPr lang="en-US" altLang="zh-CN">
                <a:ea typeface="黑体" panose="02010609060101010101" pitchFamily="49" charset="-122"/>
              </a:rPr>
              <a:t>if (b&lt;3)</a:t>
            </a:r>
            <a:r>
              <a:rPr lang="zh-CN" altLang="en-US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3D99F1E1-46A1-4EE1-8E60-79F71092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96" y="4797152"/>
            <a:ext cx="3744912" cy="1223416"/>
          </a:xfrm>
          <a:prstGeom prst="wedgeRoundRectCallout">
            <a:avLst>
              <a:gd name="adj1" fmla="val -93956"/>
              <a:gd name="adj2" fmla="val -117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程序执行后，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值应为</a:t>
            </a:r>
            <a:r>
              <a:rPr lang="zh-CN" altLang="zh-CN" dirty="0">
                <a:ea typeface="黑体" panose="02010609060101010101" pitchFamily="49" charset="-122"/>
              </a:rPr>
              <a:t>3</a:t>
            </a:r>
            <a:r>
              <a:rPr lang="en-US" altLang="zh-CN" dirty="0">
                <a:ea typeface="黑体" panose="02010609060101010101" pitchFamily="49" charset="-122"/>
              </a:rPr>
              <a:t>,</a:t>
            </a:r>
            <a:r>
              <a:rPr lang="zh-CN" altLang="en-US" dirty="0">
                <a:ea typeface="黑体" panose="02010609060101010101" pitchFamily="49" charset="-122"/>
              </a:rPr>
              <a:t>因为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r>
              <a:rPr lang="zh-CN" altLang="en-US" dirty="0">
                <a:ea typeface="黑体" panose="02010609060101010101" pitchFamily="49" charset="-122"/>
              </a:rPr>
              <a:t>否定的是 </a:t>
            </a:r>
            <a:r>
              <a:rPr lang="en-US" altLang="zh-CN" dirty="0">
                <a:ea typeface="黑体" panose="02010609060101010101" pitchFamily="49" charset="-122"/>
              </a:rPr>
              <a:t>if (a&gt;1)</a:t>
            </a:r>
            <a:r>
              <a:rPr lang="zh-CN" altLang="en-US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7A0ACF-292B-483D-88A4-E83BCD351EC7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7251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C590C7AE-C5DC-4C99-B119-D31A42B0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1000126"/>
            <a:ext cx="864483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2D2DB9"/>
                </a:solidFill>
                <a:ea typeface="楷体" panose="02010609060101010101" pitchFamily="49" charset="-122"/>
              </a:rPr>
              <a:t>一种常用级连嵌套形式</a:t>
            </a:r>
            <a:endParaRPr lang="en-US" altLang="zh-CN" sz="2800" b="1" dirty="0">
              <a:solidFill>
                <a:srgbClr val="2D2DB9"/>
              </a:solidFill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if(</a:t>
            </a:r>
            <a:r>
              <a:rPr lang="zh-CN" altLang="en-US" sz="2800" dirty="0"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ea typeface="楷体" panose="02010609060101010101" pitchFamily="49" charset="-122"/>
              </a:rPr>
              <a:t>1) </a:t>
            </a:r>
            <a:r>
              <a:rPr lang="zh-CN" altLang="en-US" sz="2800" dirty="0">
                <a:ea typeface="楷体" panose="02010609060101010101" pitchFamily="49" charset="-122"/>
              </a:rPr>
              <a:t>语句</a:t>
            </a:r>
            <a:r>
              <a:rPr lang="en-US" altLang="zh-CN" sz="2800" dirty="0">
                <a:ea typeface="楷体" panose="02010609060101010101" pitchFamily="49" charset="-122"/>
              </a:rPr>
              <a:t>1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else if(</a:t>
            </a:r>
            <a:r>
              <a:rPr lang="zh-CN" altLang="en-US" sz="2800" dirty="0"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ea typeface="楷体" panose="02010609060101010101" pitchFamily="49" charset="-122"/>
              </a:rPr>
              <a:t>2)  </a:t>
            </a:r>
            <a:r>
              <a:rPr lang="zh-CN" altLang="en-US" sz="2800" dirty="0">
                <a:ea typeface="楷体" panose="02010609060101010101" pitchFamily="49" charset="-122"/>
              </a:rPr>
              <a:t>语句</a:t>
            </a:r>
            <a:r>
              <a:rPr lang="en-US" altLang="zh-CN" sz="2800" dirty="0">
                <a:ea typeface="楷体" panose="02010609060101010101" pitchFamily="49" charset="-122"/>
              </a:rPr>
              <a:t>2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else if(</a:t>
            </a:r>
            <a:r>
              <a:rPr lang="zh-CN" altLang="en-US" sz="2800" dirty="0"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ea typeface="楷体" panose="02010609060101010101" pitchFamily="49" charset="-122"/>
              </a:rPr>
              <a:t>3)</a:t>
            </a:r>
            <a:r>
              <a:rPr lang="zh-CN" altLang="en-US" sz="2800" dirty="0">
                <a:ea typeface="楷体" panose="02010609060101010101" pitchFamily="49" charset="-122"/>
              </a:rPr>
              <a:t>　语句</a:t>
            </a:r>
            <a:r>
              <a:rPr lang="en-US" altLang="zh-CN" sz="2800" dirty="0">
                <a:ea typeface="楷体" panose="02010609060101010101" pitchFamily="49" charset="-122"/>
              </a:rPr>
              <a:t>3 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else 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.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  .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    .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</a:t>
            </a:r>
            <a:r>
              <a:rPr lang="zh-CN" altLang="en-US" sz="2800" dirty="0">
                <a:ea typeface="楷体" panose="02010609060101010101" pitchFamily="49" charset="-122"/>
              </a:rPr>
              <a:t>　</a:t>
            </a:r>
            <a:r>
              <a:rPr lang="en-US" altLang="zh-CN" sz="2800" dirty="0">
                <a:ea typeface="楷体" panose="02010609060101010101" pitchFamily="49" charset="-122"/>
              </a:rPr>
              <a:t>    else if(</a:t>
            </a:r>
            <a:r>
              <a:rPr lang="zh-CN" altLang="en-US" sz="2800" dirty="0"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" panose="02010609060101010101" pitchFamily="49" charset="-122"/>
              </a:rPr>
              <a:t>1)</a:t>
            </a:r>
            <a:r>
              <a:rPr lang="zh-CN" altLang="en-US" sz="2800" dirty="0">
                <a:ea typeface="楷体" panose="02010609060101010101" pitchFamily="49" charset="-122"/>
              </a:rPr>
              <a:t>　语句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ea typeface="楷体" panose="02010609060101010101" pitchFamily="49" charset="-122"/>
              </a:rPr>
              <a:t>1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           else if(</a:t>
            </a:r>
            <a:r>
              <a:rPr lang="zh-CN" altLang="en-US" sz="2800" dirty="0">
                <a:ea typeface="楷体" panose="02010609060101010101" pitchFamily="49" charset="-122"/>
              </a:rPr>
              <a:t>表达式</a:t>
            </a:r>
            <a:r>
              <a:rPr lang="en-US" altLang="zh-CN" sz="2800" dirty="0">
                <a:ea typeface="楷体" panose="02010609060101010101" pitchFamily="49" charset="-122"/>
              </a:rPr>
              <a:t>n) </a:t>
            </a:r>
            <a:r>
              <a:rPr lang="zh-CN" altLang="en-US" sz="2800" dirty="0">
                <a:ea typeface="楷体" panose="02010609060101010101" pitchFamily="49" charset="-122"/>
              </a:rPr>
              <a:t>语句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endParaRPr lang="zh-CN" altLang="en-US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ea typeface="楷体" panose="02010609060101010101" pitchFamily="49" charset="-122"/>
              </a:rPr>
              <a:t>                                             else </a:t>
            </a:r>
            <a:r>
              <a:rPr lang="zh-CN" altLang="en-US" sz="2800" dirty="0">
                <a:ea typeface="楷体" panose="02010609060101010101" pitchFamily="49" charset="-122"/>
              </a:rPr>
              <a:t>语句</a:t>
            </a:r>
            <a:r>
              <a:rPr lang="en-US" altLang="zh-CN" sz="2800" dirty="0">
                <a:ea typeface="楷体" panose="02010609060101010101" pitchFamily="49" charset="-122"/>
              </a:rPr>
              <a:t>n</a:t>
            </a:r>
            <a:r>
              <a:rPr lang="en-US" altLang="zh-CN" sz="2800" dirty="0">
                <a:ea typeface="楷体" panose="02010609060101010101" pitchFamily="49" charset="-122"/>
                <a:sym typeface="Symbol" panose="05050102010706020507" pitchFamily="18" charset="2"/>
              </a:rPr>
              <a:t></a:t>
            </a:r>
            <a:r>
              <a:rPr lang="en-US" altLang="zh-CN" sz="2800" dirty="0"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ea typeface="楷体" panose="02010609060101010101" pitchFamily="49" charset="-122"/>
              </a:rPr>
              <a:t>；</a:t>
            </a:r>
            <a:endParaRPr lang="en-US" altLang="zh-CN" sz="2800" dirty="0">
              <a:ea typeface="楷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3D02F4-E0BD-4196-96EA-228FDF8CFED2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817179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5">
            <a:extLst>
              <a:ext uri="{FF2B5EF4-FFF2-40B4-BE49-F238E27FC236}">
                <a16:creationId xmlns:a16="http://schemas.microsoft.com/office/drawing/2014/main" id="{B555CDB5-AB01-4736-9AE9-868808CE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971551"/>
            <a:ext cx="8234362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311E56-BEB9-49CE-AD45-F2EAFED10EB8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261547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5585F0-0065-42CA-B5F6-41E65C87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1000125"/>
            <a:ext cx="864483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4. if</a:t>
            </a:r>
            <a:r>
              <a:rPr lang="zh-CN" altLang="en-US" sz="2800" b="1" dirty="0">
                <a:solidFill>
                  <a:srgbClr val="2D2DB9"/>
                </a:solidFill>
                <a:latin typeface="+mn-lt"/>
                <a:ea typeface="黑体" pitchFamily="49" charset="-122"/>
              </a:rPr>
              <a:t>语句综合 举例</a:t>
            </a:r>
            <a:endParaRPr lang="en-US" altLang="zh-CN" sz="2800" b="1" dirty="0">
              <a:solidFill>
                <a:srgbClr val="2D2DB9"/>
              </a:solidFill>
              <a:latin typeface="+mn-lt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CC3300"/>
                </a:solidFill>
                <a:latin typeface="+mn-lt"/>
                <a:ea typeface="黑体" pitchFamily="49" charset="-122"/>
              </a:rPr>
              <a:t>例</a:t>
            </a:r>
            <a:r>
              <a:rPr lang="en-US" altLang="zh-CN" b="1" dirty="0">
                <a:solidFill>
                  <a:srgbClr val="CC3300"/>
                </a:solidFill>
                <a:latin typeface="+mn-lt"/>
                <a:ea typeface="黑体" pitchFamily="49" charset="-122"/>
              </a:rPr>
              <a:t>5.1  </a:t>
            </a:r>
            <a:r>
              <a:rPr lang="zh-CN" altLang="en-US" dirty="0">
                <a:latin typeface="+mn-lt"/>
                <a:ea typeface="黑体" pitchFamily="49" charset="-122"/>
              </a:rPr>
              <a:t>读入两个整数，将大数存于变量</a:t>
            </a:r>
            <a:r>
              <a:rPr lang="en-US" altLang="zh-CN" dirty="0">
                <a:latin typeface="+mn-lt"/>
                <a:ea typeface="黑体" pitchFamily="49" charset="-122"/>
              </a:rPr>
              <a:t>a, </a:t>
            </a:r>
            <a:r>
              <a:rPr lang="zh-CN" altLang="en-US" dirty="0">
                <a:latin typeface="+mn-lt"/>
                <a:ea typeface="黑体" pitchFamily="49" charset="-122"/>
              </a:rPr>
              <a:t>小数存于</a:t>
            </a:r>
            <a:r>
              <a:rPr lang="en-US" altLang="zh-CN" dirty="0">
                <a:latin typeface="+mn-lt"/>
                <a:ea typeface="黑体" pitchFamily="49" charset="-122"/>
              </a:rPr>
              <a:t>b</a:t>
            </a:r>
            <a:r>
              <a:rPr lang="zh-CN" altLang="en-US" dirty="0">
                <a:latin typeface="+mn-lt"/>
                <a:ea typeface="黑体" pitchFamily="49" charset="-122"/>
              </a:rPr>
              <a:t>。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7030A0"/>
                </a:solidFill>
                <a:latin typeface="+mn-lt"/>
                <a:ea typeface="黑体" pitchFamily="49" charset="-122"/>
              </a:rPr>
              <a:t>本例重点学习两个变量交换值的方法。</a:t>
            </a:r>
            <a:endParaRPr lang="en-US" altLang="zh-CN" b="1" dirty="0">
              <a:solidFill>
                <a:srgbClr val="7030A0"/>
              </a:solidFill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#include "</a:t>
            </a:r>
            <a:r>
              <a:rPr lang="en-US" altLang="zh-CN" dirty="0" err="1">
                <a:latin typeface="+mn-lt"/>
                <a:ea typeface="黑体" pitchFamily="49" charset="-122"/>
              </a:rPr>
              <a:t>stdio.h</a:t>
            </a:r>
            <a:r>
              <a:rPr lang="en-US" altLang="zh-CN" dirty="0">
                <a:latin typeface="+mn-lt"/>
                <a:ea typeface="黑体" pitchFamily="49" charset="-122"/>
              </a:rPr>
              <a:t>"</a:t>
            </a:r>
            <a:endParaRPr lang="zh-CN" altLang="en-US" dirty="0"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void main()</a:t>
            </a:r>
            <a:endParaRPr lang="zh-CN" altLang="en-US" dirty="0"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{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dirty="0" err="1">
                <a:latin typeface="+mn-lt"/>
                <a:ea typeface="黑体" pitchFamily="49" charset="-122"/>
              </a:rPr>
              <a:t>a,b,temp</a:t>
            </a:r>
            <a:r>
              <a:rPr lang="en-US" altLang="zh-CN" dirty="0">
                <a:latin typeface="+mn-lt"/>
                <a:ea typeface="黑体" pitchFamily="49" charset="-122"/>
              </a:rPr>
              <a:t>;</a:t>
            </a:r>
            <a:endParaRPr lang="zh-CN" altLang="en-US" dirty="0"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 </a:t>
            </a:r>
            <a:r>
              <a:rPr lang="en-US" altLang="zh-CN" dirty="0" err="1">
                <a:latin typeface="+mn-lt"/>
                <a:ea typeface="黑体" pitchFamily="49" charset="-122"/>
              </a:rPr>
              <a:t>printf</a:t>
            </a:r>
            <a:r>
              <a:rPr lang="en-US" altLang="zh-CN" dirty="0">
                <a:latin typeface="+mn-lt"/>
                <a:ea typeface="黑体" pitchFamily="49" charset="-122"/>
              </a:rPr>
              <a:t>("Input a b:");</a:t>
            </a:r>
            <a:r>
              <a:rPr lang="en-US" altLang="zh-CN" dirty="0" err="1">
                <a:latin typeface="+mn-lt"/>
                <a:ea typeface="黑体" pitchFamily="49" charset="-122"/>
              </a:rPr>
              <a:t>scanf</a:t>
            </a:r>
            <a:r>
              <a:rPr lang="en-US" altLang="zh-CN" dirty="0">
                <a:latin typeface="+mn-lt"/>
                <a:ea typeface="黑体" pitchFamily="49" charset="-122"/>
              </a:rPr>
              <a:t>("%</a:t>
            </a:r>
            <a:r>
              <a:rPr lang="en-US" altLang="zh-CN" dirty="0" err="1">
                <a:latin typeface="+mn-lt"/>
                <a:ea typeface="黑体" pitchFamily="49" charset="-122"/>
              </a:rPr>
              <a:t>d%d",&amp;a,&amp;b</a:t>
            </a:r>
            <a:r>
              <a:rPr lang="en-US" altLang="zh-CN" dirty="0">
                <a:latin typeface="+mn-lt"/>
                <a:ea typeface="黑体" pitchFamily="49" charset="-122"/>
              </a:rPr>
              <a:t>);</a:t>
            </a:r>
            <a:endParaRPr lang="zh-CN" altLang="en-US" dirty="0"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 if(a&lt;=b) {</a:t>
            </a:r>
            <a:r>
              <a:rPr lang="en-US" altLang="zh-CN" b="1" dirty="0">
                <a:solidFill>
                  <a:srgbClr val="7030A0"/>
                </a:solidFill>
                <a:latin typeface="+mn-lt"/>
                <a:ea typeface="黑体" pitchFamily="49" charset="-122"/>
              </a:rPr>
              <a:t>temp=</a:t>
            </a:r>
            <a:r>
              <a:rPr lang="en-US" altLang="zh-CN" b="1" dirty="0" err="1">
                <a:solidFill>
                  <a:srgbClr val="7030A0"/>
                </a:solidFill>
                <a:latin typeface="+mn-lt"/>
                <a:ea typeface="黑体" pitchFamily="49" charset="-122"/>
              </a:rPr>
              <a:t>a;a</a:t>
            </a:r>
            <a:r>
              <a:rPr lang="en-US" altLang="zh-CN" b="1" dirty="0">
                <a:solidFill>
                  <a:srgbClr val="7030A0"/>
                </a:solidFill>
                <a:latin typeface="+mn-lt"/>
                <a:ea typeface="黑体" pitchFamily="49" charset="-122"/>
              </a:rPr>
              <a:t>=</a:t>
            </a:r>
            <a:r>
              <a:rPr lang="en-US" altLang="zh-CN" b="1" dirty="0" err="1">
                <a:solidFill>
                  <a:srgbClr val="7030A0"/>
                </a:solidFill>
                <a:latin typeface="+mn-lt"/>
                <a:ea typeface="黑体" pitchFamily="49" charset="-122"/>
              </a:rPr>
              <a:t>b;b</a:t>
            </a:r>
            <a:r>
              <a:rPr lang="en-US" altLang="zh-CN" b="1" dirty="0">
                <a:solidFill>
                  <a:srgbClr val="7030A0"/>
                </a:solidFill>
                <a:latin typeface="+mn-lt"/>
                <a:ea typeface="黑体" pitchFamily="49" charset="-122"/>
              </a:rPr>
              <a:t>=temp;</a:t>
            </a:r>
            <a:r>
              <a:rPr lang="en-US" altLang="zh-CN" dirty="0">
                <a:latin typeface="+mn-lt"/>
                <a:ea typeface="黑体" pitchFamily="49" charset="-122"/>
              </a:rPr>
              <a:t> }   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/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两个变量交换值 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  <a:sym typeface="Symbol" pitchFamily="18" charset="2"/>
              </a:rPr>
              <a:t></a:t>
            </a:r>
            <a:r>
              <a:rPr lang="en-US" altLang="zh-CN" b="1" dirty="0">
                <a:solidFill>
                  <a:srgbClr val="006600"/>
                </a:solidFill>
                <a:latin typeface="+mn-lt"/>
                <a:ea typeface="黑体" pitchFamily="49" charset="-122"/>
              </a:rPr>
              <a:t>/</a:t>
            </a:r>
            <a:endParaRPr lang="zh-CN" altLang="en-US" b="1" dirty="0">
              <a:solidFill>
                <a:srgbClr val="006600"/>
              </a:solidFill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 </a:t>
            </a:r>
            <a:r>
              <a:rPr lang="en-US" altLang="zh-CN" dirty="0" err="1">
                <a:latin typeface="+mn-lt"/>
                <a:ea typeface="黑体" pitchFamily="49" charset="-122"/>
              </a:rPr>
              <a:t>printf</a:t>
            </a:r>
            <a:r>
              <a:rPr lang="en-US" altLang="zh-CN" dirty="0">
                <a:latin typeface="+mn-lt"/>
                <a:ea typeface="黑体" pitchFamily="49" charset="-122"/>
              </a:rPr>
              <a:t>("a=%</a:t>
            </a:r>
            <a:r>
              <a:rPr lang="en-US" altLang="zh-CN" dirty="0" err="1">
                <a:latin typeface="+mn-lt"/>
                <a:ea typeface="黑体" pitchFamily="49" charset="-122"/>
              </a:rPr>
              <a:t>d,b</a:t>
            </a:r>
            <a:r>
              <a:rPr lang="en-US" altLang="zh-CN" dirty="0">
                <a:latin typeface="+mn-lt"/>
                <a:ea typeface="黑体" pitchFamily="49" charset="-122"/>
              </a:rPr>
              <a:t>=%d\</a:t>
            </a:r>
            <a:r>
              <a:rPr lang="en-US" altLang="zh-CN" dirty="0" err="1">
                <a:latin typeface="+mn-lt"/>
                <a:ea typeface="黑体" pitchFamily="49" charset="-122"/>
              </a:rPr>
              <a:t>n",a,b</a:t>
            </a:r>
            <a:r>
              <a:rPr lang="en-US" altLang="zh-CN" dirty="0">
                <a:latin typeface="+mn-lt"/>
                <a:ea typeface="黑体" pitchFamily="49" charset="-122"/>
              </a:rPr>
              <a:t>);</a:t>
            </a:r>
            <a:endParaRPr lang="zh-CN" altLang="en-US" dirty="0">
              <a:latin typeface="+mn-lt"/>
              <a:ea typeface="黑体" pitchFamily="49" charset="-122"/>
            </a:endParaRPr>
          </a:p>
          <a:p>
            <a:pPr>
              <a:lnSpc>
                <a:spcPts val="3500"/>
              </a:lnSpc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}</a:t>
            </a: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49" charset="-122"/>
              </a:rPr>
              <a:t>问题与思考</a:t>
            </a:r>
            <a:r>
              <a:rPr lang="zh-CN" altLang="en-US" dirty="0">
                <a:latin typeface="+mn-lt"/>
                <a:ea typeface="黑体" pitchFamily="49" charset="-122"/>
              </a:rPr>
              <a:t>：变量</a:t>
            </a:r>
            <a:r>
              <a:rPr lang="en-US" altLang="zh-CN" dirty="0">
                <a:latin typeface="+mn-lt"/>
                <a:ea typeface="黑体" pitchFamily="49" charset="-122"/>
              </a:rPr>
              <a:t>temp</a:t>
            </a:r>
            <a:r>
              <a:rPr lang="zh-CN" altLang="en-US" dirty="0">
                <a:latin typeface="+mn-lt"/>
                <a:ea typeface="黑体" pitchFamily="49" charset="-122"/>
              </a:rPr>
              <a:t>作用是什么？</a:t>
            </a:r>
            <a:endParaRPr lang="en-US" altLang="zh-CN" dirty="0">
              <a:latin typeface="+mn-lt"/>
              <a:ea typeface="黑体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34BA7F-AE5E-4EF7-B233-DF03CD13081A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35719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AF29B8B-A746-4B7E-B5B8-9C3F64461C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3384343-4D65-4C5A-B57D-9F50EACA343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81988" name="Rectangle 4">
            <a:extLst>
              <a:ext uri="{FF2B5EF4-FFF2-40B4-BE49-F238E27FC236}">
                <a16:creationId xmlns:a16="http://schemas.microsoft.com/office/drawing/2014/main" id="{6F17288C-A663-4556-BF0C-671B3340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819804"/>
            <a:ext cx="8496944" cy="34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300"/>
              </a:lnSpc>
            </a:pP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1】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输入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值，输出其中较大的数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解决该问题的主要步骤为：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）输入变量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）如果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a&gt;b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为真，则转入（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），</a:t>
            </a:r>
            <a:br>
              <a:rPr lang="zh-CN" altLang="en-US" sz="2600" b="0" dirty="0">
                <a:latin typeface="+mn-lt"/>
                <a:ea typeface="黑体" panose="02010609060101010101" pitchFamily="49" charset="-122"/>
              </a:rPr>
            </a:b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否则转入（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）输出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，转入（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）输出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，转入（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ts val="3300"/>
              </a:lnSpc>
            </a:pP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26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600" b="0" dirty="0">
                <a:latin typeface="+mn-lt"/>
                <a:ea typeface="黑体" panose="02010609060101010101" pitchFamily="49" charset="-122"/>
              </a:rPr>
              <a:t>）结束。 </a:t>
            </a:r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13E57931-41DA-4DA7-8EAF-499736D4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1989" name="Object 5">
            <a:extLst>
              <a:ext uri="{FF2B5EF4-FFF2-40B4-BE49-F238E27FC236}">
                <a16:creationId xmlns:a16="http://schemas.microsoft.com/office/drawing/2014/main" id="{6C0E8032-574E-4634-BFB8-A458BB08C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59923"/>
              </p:ext>
            </p:extLst>
          </p:nvPr>
        </p:nvGraphicFramePr>
        <p:xfrm>
          <a:off x="5916141" y="3199286"/>
          <a:ext cx="3457575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r:id="rId3" imgW="2010537" imgH="1689354" progId="Visio.Drawing.11">
                  <p:embed/>
                </p:oleObj>
              </mc:Choice>
              <mc:Fallback>
                <p:oleObj r:id="rId3" imgW="2010537" imgH="1689354" progId="Visio.Drawing.11">
                  <p:embed/>
                  <p:pic>
                    <p:nvPicPr>
                      <p:cNvPr id="681989" name="Object 5">
                        <a:extLst>
                          <a:ext uri="{FF2B5EF4-FFF2-40B4-BE49-F238E27FC236}">
                            <a16:creationId xmlns:a16="http://schemas.microsoft.com/office/drawing/2014/main" id="{6C0E8032-574E-4634-BFB8-A458BB08C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141" y="3199286"/>
                        <a:ext cx="3457575" cy="290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1991" name="Picture 7">
            <a:extLst>
              <a:ext uri="{FF2B5EF4-FFF2-40B4-BE49-F238E27FC236}">
                <a16:creationId xmlns:a16="http://schemas.microsoft.com/office/drawing/2014/main" id="{EE6AC749-5826-4B2F-9568-E260327C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4615852"/>
            <a:ext cx="338455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4E3542B-DE87-479B-88DB-EF6A24EC7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2216982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B71AF691-51E9-420F-A249-ECAE4271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0" y="980728"/>
            <a:ext cx="8856984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ea typeface="黑体" panose="02010609060101010101" pitchFamily="49" charset="-122"/>
              </a:rPr>
              <a:t>输入</a:t>
            </a:r>
            <a:r>
              <a:rPr lang="en-US" altLang="zh-CN" sz="2800" dirty="0" err="1">
                <a:ea typeface="黑体" panose="02010609060101010101" pitchFamily="49" charset="-122"/>
              </a:rPr>
              <a:t>a,b,c,d</a:t>
            </a:r>
            <a:r>
              <a:rPr lang="zh-CN" altLang="en-US" sz="2800" dirty="0">
                <a:ea typeface="黑体" panose="02010609060101010101" pitchFamily="49" charset="-122"/>
              </a:rPr>
              <a:t>四个整数，输出其中的最小值 。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本例重点学习多个数求最小值或者最大值的方法 。</a:t>
            </a:r>
            <a:endParaRPr lang="en-US" altLang="zh-CN" sz="2600" b="1" dirty="0">
              <a:solidFill>
                <a:srgbClr val="7030A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#include  "</a:t>
            </a:r>
            <a:r>
              <a:rPr lang="en-US" altLang="zh-CN" sz="2600" dirty="0" err="1">
                <a:ea typeface="黑体" panose="02010609060101010101" pitchFamily="49" charset="-122"/>
              </a:rPr>
              <a:t>stdio.h</a:t>
            </a:r>
            <a:r>
              <a:rPr lang="en-US" altLang="zh-CN" sz="2600" dirty="0">
                <a:ea typeface="黑体" panose="02010609060101010101" pitchFamily="49" charset="-122"/>
              </a:rPr>
              <a:t>" 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void main( ) 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sz="2600" dirty="0">
                <a:ea typeface="黑体" panose="02010609060101010101" pitchFamily="49" charset="-122"/>
              </a:rPr>
              <a:t>　</a:t>
            </a:r>
            <a:r>
              <a:rPr lang="en-US" altLang="zh-CN" sz="2600" dirty="0">
                <a:ea typeface="黑体" panose="02010609060101010101" pitchFamily="49" charset="-122"/>
              </a:rPr>
              <a:t>{ </a:t>
            </a:r>
            <a:r>
              <a:rPr lang="en-US" altLang="zh-CN" sz="2600" dirty="0" err="1">
                <a:ea typeface="黑体" panose="02010609060101010101" pitchFamily="49" charset="-122"/>
              </a:rPr>
              <a:t>int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en-US" altLang="zh-CN" sz="2600" dirty="0" err="1">
                <a:ea typeface="黑体" panose="02010609060101010101" pitchFamily="49" charset="-122"/>
              </a:rPr>
              <a:t>a,b,c,d,</a:t>
            </a:r>
            <a:r>
              <a:rPr lang="en-US" altLang="zh-CN" sz="26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min</a:t>
            </a:r>
            <a:r>
              <a:rPr lang="en-US" altLang="zh-CN" sz="2600" dirty="0">
                <a:ea typeface="黑体" panose="02010609060101010101" pitchFamily="49" charset="-122"/>
              </a:rPr>
              <a:t>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</a:t>
            </a:r>
            <a:r>
              <a:rPr lang="en-US" altLang="zh-CN" sz="2600" dirty="0" err="1">
                <a:ea typeface="黑体" panose="02010609060101010101" pitchFamily="49" charset="-122"/>
              </a:rPr>
              <a:t>printf</a:t>
            </a:r>
            <a:r>
              <a:rPr lang="en-US" altLang="zh-CN" sz="2600" dirty="0">
                <a:ea typeface="黑体" panose="02010609060101010101" pitchFamily="49" charset="-122"/>
              </a:rPr>
              <a:t>("Input integer numbers a b c d:\n");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</a:t>
            </a:r>
            <a:r>
              <a:rPr lang="en-US" altLang="zh-CN" sz="2600" dirty="0" err="1">
                <a:ea typeface="黑体" panose="02010609060101010101" pitchFamily="49" charset="-122"/>
              </a:rPr>
              <a:t>scanf</a:t>
            </a:r>
            <a:r>
              <a:rPr lang="en-US" altLang="zh-CN" sz="2600" dirty="0">
                <a:ea typeface="黑体" panose="02010609060101010101" pitchFamily="49" charset="-122"/>
              </a:rPr>
              <a:t>("%</a:t>
            </a:r>
            <a:r>
              <a:rPr lang="en-US" altLang="zh-CN" sz="2600" dirty="0" err="1">
                <a:ea typeface="黑体" panose="02010609060101010101" pitchFamily="49" charset="-122"/>
              </a:rPr>
              <a:t>d%d%d%d</a:t>
            </a:r>
            <a:r>
              <a:rPr lang="en-US" altLang="zh-CN" sz="2600" dirty="0">
                <a:ea typeface="黑体" panose="02010609060101010101" pitchFamily="49" charset="-122"/>
              </a:rPr>
              <a:t>",&amp;</a:t>
            </a:r>
            <a:r>
              <a:rPr lang="en-US" altLang="zh-CN" sz="2600" dirty="0" err="1">
                <a:ea typeface="黑体" panose="02010609060101010101" pitchFamily="49" charset="-122"/>
              </a:rPr>
              <a:t>a,&amp;b,&amp;c,&amp;d</a:t>
            </a:r>
            <a:r>
              <a:rPr lang="en-US" altLang="zh-CN" sz="2600" dirty="0">
                <a:ea typeface="黑体" panose="02010609060101010101" pitchFamily="49" charset="-122"/>
              </a:rPr>
              <a:t>);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</a:t>
            </a: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min</a:t>
            </a:r>
            <a:r>
              <a:rPr lang="en-US" altLang="zh-CN" sz="2600" dirty="0">
                <a:ea typeface="黑体" panose="02010609060101010101" pitchFamily="49" charset="-122"/>
              </a:rPr>
              <a:t>=a;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if(b&lt;</a:t>
            </a: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min</a:t>
            </a:r>
            <a:r>
              <a:rPr lang="en-US" altLang="zh-CN" sz="2600" dirty="0">
                <a:ea typeface="黑体" panose="02010609060101010101" pitchFamily="49" charset="-122"/>
              </a:rPr>
              <a:t>) min=b;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if(c&lt;</a:t>
            </a: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min</a:t>
            </a:r>
            <a:r>
              <a:rPr lang="en-US" altLang="zh-CN" sz="2600" dirty="0">
                <a:ea typeface="黑体" panose="02010609060101010101" pitchFamily="49" charset="-122"/>
              </a:rPr>
              <a:t>) min=c;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if(d&lt;</a:t>
            </a:r>
            <a:r>
              <a:rPr lang="en-US" altLang="zh-CN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min</a:t>
            </a:r>
            <a:r>
              <a:rPr lang="en-US" altLang="zh-CN" sz="2600" dirty="0">
                <a:ea typeface="黑体" panose="02010609060101010101" pitchFamily="49" charset="-122"/>
              </a:rPr>
              <a:t>) min=d;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 </a:t>
            </a:r>
            <a:r>
              <a:rPr lang="en-US" altLang="zh-CN" sz="2600" dirty="0" err="1">
                <a:ea typeface="黑体" panose="02010609060101010101" pitchFamily="49" charset="-122"/>
              </a:rPr>
              <a:t>printf</a:t>
            </a:r>
            <a:r>
              <a:rPr lang="en-US" altLang="zh-CN" sz="2600" dirty="0">
                <a:ea typeface="黑体" panose="02010609060101010101" pitchFamily="49" charset="-122"/>
              </a:rPr>
              <a:t>("min=%d\</a:t>
            </a:r>
            <a:r>
              <a:rPr lang="en-US" altLang="zh-CN" sz="2600" dirty="0" err="1">
                <a:ea typeface="黑体" panose="02010609060101010101" pitchFamily="49" charset="-122"/>
              </a:rPr>
              <a:t>n",min</a:t>
            </a:r>
            <a:r>
              <a:rPr lang="en-US" altLang="zh-CN" sz="2600" dirty="0">
                <a:ea typeface="黑体" panose="02010609060101010101" pitchFamily="49" charset="-122"/>
              </a:rPr>
              <a:t>);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 sz="2600" dirty="0">
                <a:ea typeface="黑体" panose="02010609060101010101" pitchFamily="49" charset="-122"/>
              </a:rPr>
              <a:t>    </a:t>
            </a:r>
            <a:r>
              <a:rPr lang="en-US" altLang="zh-CN" sz="2600" dirty="0">
                <a:ea typeface="黑体" panose="02010609060101010101" pitchFamily="49" charset="-122"/>
              </a:rPr>
              <a:t>}</a:t>
            </a:r>
            <a:endParaRPr lang="zh-CN" altLang="en-US" sz="2600" dirty="0"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0574E3-FA17-4940-8EA9-9EE5023EF464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603710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9CF5356A-1925-4FCF-8DEF-65AD69700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980728"/>
            <a:ext cx="8716838" cy="528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663"/>
              </a:lnSpc>
              <a:spcBef>
                <a:spcPct val="50000"/>
              </a:spcBef>
            </a:pPr>
            <a:r>
              <a:rPr lang="zh-CN" altLang="en-US" sz="2600" b="1" dirty="0">
                <a:solidFill>
                  <a:srgbClr val="CC33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600" dirty="0">
                <a:ea typeface="黑体" panose="02010609060101010101" pitchFamily="49" charset="-122"/>
              </a:rPr>
              <a:t>输入</a:t>
            </a:r>
            <a:r>
              <a:rPr lang="en-US" altLang="zh-CN" sz="2600" dirty="0">
                <a:ea typeface="黑体" panose="02010609060101010101" pitchFamily="49" charset="-122"/>
              </a:rPr>
              <a:t>3</a:t>
            </a:r>
            <a:r>
              <a:rPr lang="zh-CN" altLang="en-US" sz="2600" dirty="0">
                <a:ea typeface="黑体" panose="02010609060101010101" pitchFamily="49" charset="-122"/>
              </a:rPr>
              <a:t>个实数，按由大到小的顺序输出它们 。</a:t>
            </a:r>
            <a:endParaRPr lang="en-US" altLang="zh-CN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</a:pPr>
            <a:r>
              <a:rPr lang="zh-CN" altLang="en-US" sz="2600" b="1" dirty="0">
                <a:solidFill>
                  <a:srgbClr val="2D2DB9"/>
                </a:solidFill>
                <a:ea typeface="黑体" panose="02010609060101010101" pitchFamily="49" charset="-122"/>
              </a:rPr>
              <a:t>算法设计</a:t>
            </a:r>
            <a:r>
              <a:rPr lang="zh-CN" altLang="en-US" sz="2600" dirty="0">
                <a:ea typeface="黑体" panose="02010609060101010101" pitchFamily="49" charset="-122"/>
              </a:rPr>
              <a:t>：设置三个</a:t>
            </a:r>
            <a:r>
              <a:rPr lang="en-US" altLang="zh-CN" sz="2600" dirty="0">
                <a:ea typeface="黑体" panose="02010609060101010101" pitchFamily="49" charset="-122"/>
              </a:rPr>
              <a:t>double</a:t>
            </a:r>
            <a:r>
              <a:rPr lang="zh-CN" altLang="en-US" sz="2600" dirty="0">
                <a:ea typeface="黑体" panose="02010609060101010101" pitchFamily="49" charset="-122"/>
              </a:rPr>
              <a:t>型变量</a:t>
            </a:r>
            <a:r>
              <a:rPr lang="en-US" altLang="zh-CN" sz="2600" dirty="0" err="1">
                <a:ea typeface="黑体" panose="02010609060101010101" pitchFamily="49" charset="-122"/>
              </a:rPr>
              <a:t>a,b,c</a:t>
            </a:r>
            <a:r>
              <a:rPr lang="zh-CN" altLang="en-US" sz="2600" dirty="0">
                <a:ea typeface="黑体" panose="02010609060101010101" pitchFamily="49" charset="-122"/>
              </a:rPr>
              <a:t>，通过交换变量的值，使得</a:t>
            </a:r>
            <a:r>
              <a:rPr lang="en-US" altLang="zh-CN" sz="2600" dirty="0" err="1">
                <a:ea typeface="黑体" panose="02010609060101010101" pitchFamily="49" charset="-122"/>
              </a:rPr>
              <a:t>a≥b≥c</a:t>
            </a:r>
            <a:r>
              <a:rPr lang="zh-CN" altLang="en-US" sz="2600" dirty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ts val="3663"/>
              </a:lnSpc>
            </a:pPr>
            <a:r>
              <a:rPr lang="en-US" altLang="zh-CN" sz="2600" b="1" dirty="0">
                <a:solidFill>
                  <a:srgbClr val="2D2DB9"/>
                </a:solidFill>
                <a:ea typeface="黑体" panose="02010609060101010101" pitchFamily="49" charset="-122"/>
              </a:rPr>
              <a:t>(1)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ea typeface="黑体" panose="02010609060101010101" pitchFamily="49" charset="-122"/>
              </a:rPr>
              <a:t>使</a:t>
            </a:r>
            <a:r>
              <a:rPr lang="en-US" altLang="zh-CN" sz="2600" dirty="0">
                <a:ea typeface="黑体" panose="02010609060101010101" pitchFamily="49" charset="-122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</a:rPr>
              <a:t>是</a:t>
            </a:r>
            <a:r>
              <a:rPr lang="en-US" altLang="zh-CN" sz="2600" dirty="0">
                <a:ea typeface="黑体" panose="02010609060101010101" pitchFamily="49" charset="-122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</a:rPr>
              <a:t>和</a:t>
            </a:r>
            <a:r>
              <a:rPr lang="en-US" altLang="zh-CN" sz="2600" dirty="0">
                <a:ea typeface="黑体" panose="02010609060101010101" pitchFamily="49" charset="-122"/>
              </a:rPr>
              <a:t>b </a:t>
            </a:r>
            <a:r>
              <a:rPr lang="zh-CN" altLang="en-US" sz="2600" dirty="0">
                <a:ea typeface="黑体" panose="02010609060101010101" pitchFamily="49" charset="-122"/>
              </a:rPr>
              <a:t>两个数中的大者；</a:t>
            </a:r>
          </a:p>
          <a:p>
            <a:pPr eaLnBrk="1" hangingPunct="1">
              <a:lnSpc>
                <a:spcPts val="3663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if a&lt;b then </a:t>
            </a:r>
            <a:r>
              <a:rPr lang="en-US" altLang="zh-CN" sz="2600" dirty="0" err="1">
                <a:ea typeface="黑体" panose="02010609060101010101" pitchFamily="49" charset="-122"/>
              </a:rPr>
              <a:t>a</a:t>
            </a:r>
            <a:r>
              <a:rPr lang="en-US" altLang="zh-CN" sz="2600" dirty="0" err="1"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600" dirty="0" err="1">
                <a:ea typeface="黑体" panose="02010609060101010101" pitchFamily="49" charset="-122"/>
              </a:rPr>
              <a:t>b</a:t>
            </a:r>
            <a:r>
              <a:rPr lang="en-US" altLang="zh-CN" sz="2600" dirty="0">
                <a:ea typeface="黑体" panose="02010609060101010101" pitchFamily="49" charset="-122"/>
              </a:rPr>
              <a:t>  (</a:t>
            </a:r>
            <a:r>
              <a:rPr lang="zh-CN" altLang="en-US" sz="2600" b="1" dirty="0">
                <a:solidFill>
                  <a:srgbClr val="006600"/>
                </a:solidFill>
                <a:ea typeface="黑体" panose="02010609060101010101" pitchFamily="49" charset="-122"/>
              </a:rPr>
              <a:t>符号</a:t>
            </a:r>
            <a:r>
              <a:rPr lang="en-US" altLang="zh-CN" sz="2600" b="1" dirty="0">
                <a:solidFill>
                  <a:srgbClr val="0066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600" b="1" dirty="0">
                <a:solidFill>
                  <a:srgbClr val="006600"/>
                </a:solidFill>
                <a:ea typeface="黑体" panose="02010609060101010101" pitchFamily="49" charset="-122"/>
              </a:rPr>
              <a:t>表示两个变量交换值</a:t>
            </a:r>
            <a:r>
              <a:rPr lang="en-US" altLang="zh-CN" sz="2600" dirty="0">
                <a:ea typeface="黑体" panose="02010609060101010101" pitchFamily="49" charset="-122"/>
              </a:rPr>
              <a:t>)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</a:pPr>
            <a:r>
              <a:rPr lang="en-US" altLang="zh-CN" sz="2600" b="1" dirty="0">
                <a:solidFill>
                  <a:srgbClr val="2D2DB9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2600" dirty="0">
                <a:ea typeface="黑体" panose="02010609060101010101" pitchFamily="49" charset="-122"/>
              </a:rPr>
              <a:t>让</a:t>
            </a:r>
            <a:r>
              <a:rPr lang="en-US" altLang="zh-CN" sz="2600" dirty="0">
                <a:ea typeface="黑体" panose="02010609060101010101" pitchFamily="49" charset="-122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</a:rPr>
              <a:t>和</a:t>
            </a:r>
            <a:r>
              <a:rPr lang="en-US" altLang="zh-CN" sz="2600" dirty="0">
                <a:ea typeface="黑体" panose="02010609060101010101" pitchFamily="49" charset="-122"/>
              </a:rPr>
              <a:t>c</a:t>
            </a:r>
            <a:r>
              <a:rPr lang="zh-CN" altLang="en-US" sz="2600" dirty="0">
                <a:ea typeface="黑体" panose="02010609060101010101" pitchFamily="49" charset="-122"/>
              </a:rPr>
              <a:t>比较，使</a:t>
            </a:r>
            <a:r>
              <a:rPr lang="en-US" altLang="zh-CN" sz="2600" dirty="0">
                <a:ea typeface="黑体" panose="02010609060101010101" pitchFamily="49" charset="-122"/>
              </a:rPr>
              <a:t>a</a:t>
            </a:r>
            <a:r>
              <a:rPr lang="zh-CN" altLang="en-US" sz="2600" dirty="0">
                <a:ea typeface="黑体" panose="02010609060101010101" pitchFamily="49" charset="-122"/>
              </a:rPr>
              <a:t>是三个数中的最大值；</a:t>
            </a:r>
          </a:p>
          <a:p>
            <a:pPr eaLnBrk="1" hangingPunct="1">
              <a:lnSpc>
                <a:spcPts val="3663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if a&lt;c then </a:t>
            </a:r>
            <a:r>
              <a:rPr lang="en-US" altLang="zh-CN" sz="2600" dirty="0" err="1">
                <a:ea typeface="黑体" panose="02010609060101010101" pitchFamily="49" charset="-122"/>
              </a:rPr>
              <a:t>a</a:t>
            </a:r>
            <a:r>
              <a:rPr lang="en-US" altLang="zh-CN" sz="2600" dirty="0" err="1"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600" dirty="0" err="1">
                <a:ea typeface="黑体" panose="02010609060101010101" pitchFamily="49" charset="-122"/>
              </a:rPr>
              <a:t>c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</a:pPr>
            <a:r>
              <a:rPr lang="en-US" altLang="zh-CN" sz="2600" b="1" dirty="0">
                <a:solidFill>
                  <a:srgbClr val="2D2DB9"/>
                </a:solidFill>
                <a:ea typeface="黑体" panose="02010609060101010101" pitchFamily="49" charset="-122"/>
              </a:rPr>
              <a:t>(3) </a:t>
            </a:r>
            <a:r>
              <a:rPr lang="zh-CN" altLang="en-US" sz="2600" dirty="0">
                <a:ea typeface="黑体" panose="02010609060101010101" pitchFamily="49" charset="-122"/>
              </a:rPr>
              <a:t>使</a:t>
            </a:r>
            <a:r>
              <a:rPr lang="en-US" altLang="zh-CN" sz="2600" dirty="0">
                <a:ea typeface="黑体" panose="02010609060101010101" pitchFamily="49" charset="-122"/>
              </a:rPr>
              <a:t>b</a:t>
            </a:r>
            <a:r>
              <a:rPr lang="zh-CN" altLang="en-US" sz="2600" dirty="0">
                <a:ea typeface="黑体" panose="02010609060101010101" pitchFamily="49" charset="-122"/>
              </a:rPr>
              <a:t>和</a:t>
            </a:r>
            <a:r>
              <a:rPr lang="en-US" altLang="zh-CN" sz="2600" dirty="0">
                <a:ea typeface="黑体" panose="02010609060101010101" pitchFamily="49" charset="-122"/>
              </a:rPr>
              <a:t>c</a:t>
            </a:r>
            <a:r>
              <a:rPr lang="zh-CN" altLang="en-US" sz="2600" dirty="0">
                <a:ea typeface="黑体" panose="02010609060101010101" pitchFamily="49" charset="-122"/>
              </a:rPr>
              <a:t>按大小次序排列</a:t>
            </a:r>
            <a:r>
              <a:rPr lang="en-US" altLang="zh-CN" sz="2600" dirty="0">
                <a:ea typeface="黑体" panose="02010609060101010101" pitchFamily="49" charset="-122"/>
              </a:rPr>
              <a:t>.</a:t>
            </a:r>
          </a:p>
          <a:p>
            <a:pPr eaLnBrk="1" hangingPunct="1">
              <a:lnSpc>
                <a:spcPts val="3663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  if b&lt;c then </a:t>
            </a:r>
            <a:r>
              <a:rPr lang="en-US" altLang="zh-CN" sz="2600" dirty="0" err="1">
                <a:ea typeface="黑体" panose="02010609060101010101" pitchFamily="49" charset="-122"/>
              </a:rPr>
              <a:t>b</a:t>
            </a:r>
            <a:r>
              <a:rPr lang="en-US" altLang="zh-CN" sz="2600" dirty="0" err="1"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600" dirty="0" err="1">
                <a:ea typeface="黑体" panose="02010609060101010101" pitchFamily="49" charset="-122"/>
              </a:rPr>
              <a:t>c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663"/>
              </a:lnSpc>
            </a:pPr>
            <a:r>
              <a:rPr lang="zh-CN" altLang="en-US" sz="2600" b="1" dirty="0">
                <a:solidFill>
                  <a:srgbClr val="FF0000"/>
                </a:solidFill>
                <a:ea typeface="黑体" panose="02010609060101010101" pitchFamily="49" charset="-122"/>
              </a:rPr>
              <a:t>问题与思考</a:t>
            </a:r>
            <a:r>
              <a:rPr lang="zh-CN" altLang="en-US" sz="2600" dirty="0">
                <a:ea typeface="黑体" panose="02010609060101010101" pitchFamily="49" charset="-122"/>
              </a:rPr>
              <a:t>：</a:t>
            </a:r>
            <a:endParaRPr lang="en-US" altLang="zh-CN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700"/>
              </a:lnSpc>
            </a:pPr>
            <a:r>
              <a:rPr lang="zh-CN" altLang="en-US" sz="2600" dirty="0">
                <a:ea typeface="黑体" panose="02010609060101010101" pitchFamily="49" charset="-122"/>
              </a:rPr>
              <a:t>如果按照由小到大顺序输出，算法如何修改？</a:t>
            </a:r>
          </a:p>
        </p:txBody>
      </p:sp>
      <p:pic>
        <p:nvPicPr>
          <p:cNvPr id="23556" name="Picture 4" descr="C:\Program Files\Microsoft Office\MEDIA\CAGCAT10\j0299125.wmf">
            <a:extLst>
              <a:ext uri="{FF2B5EF4-FFF2-40B4-BE49-F238E27FC236}">
                <a16:creationId xmlns:a16="http://schemas.microsoft.com/office/drawing/2014/main" id="{88D28C56-DD5F-4943-B350-3AA0F51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88" y="5445125"/>
            <a:ext cx="500062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C6E0B3-3E2F-441E-8ADB-E08E0D97AA6D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523472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EAD19DC1-72FE-4A24-A7EA-CED15CC7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1179512"/>
            <a:ext cx="8716838" cy="469775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#include "</a:t>
            </a:r>
            <a:r>
              <a:rPr lang="en-US" altLang="zh-CN" sz="2800" b="1" dirty="0" err="1"/>
              <a:t>stdio.h</a:t>
            </a:r>
            <a:r>
              <a:rPr lang="en-US" altLang="zh-CN" sz="2800" b="1" dirty="0"/>
              <a:t>"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void main()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{ double </a:t>
            </a:r>
            <a:r>
              <a:rPr lang="en-US" altLang="zh-CN" sz="2800" b="1" dirty="0" err="1"/>
              <a:t>a,b,c,t</a:t>
            </a:r>
            <a:r>
              <a:rPr lang="en-US" altLang="zh-CN" sz="2800" b="1" dirty="0"/>
              <a:t>;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("Input real numbers a b c:");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scanf</a:t>
            </a:r>
            <a:r>
              <a:rPr lang="en-US" altLang="zh-CN" sz="2800" b="1" dirty="0"/>
              <a:t>("%</a:t>
            </a:r>
            <a:r>
              <a:rPr lang="en-US" altLang="zh-CN" sz="2800" b="1" dirty="0" err="1">
                <a:solidFill>
                  <a:srgbClr val="FF0000"/>
                </a:solidFill>
              </a:rPr>
              <a:t>l</a:t>
            </a:r>
            <a:r>
              <a:rPr lang="en-US" altLang="zh-CN" sz="2800" b="1" dirty="0" err="1"/>
              <a:t>f%</a:t>
            </a:r>
            <a:r>
              <a:rPr lang="en-US" altLang="zh-CN" sz="2800" b="1" dirty="0" err="1">
                <a:solidFill>
                  <a:srgbClr val="FF0000"/>
                </a:solidFill>
              </a:rPr>
              <a:t>l</a:t>
            </a:r>
            <a:r>
              <a:rPr lang="en-US" altLang="zh-CN" sz="2800" b="1" dirty="0" err="1"/>
              <a:t>f%</a:t>
            </a:r>
            <a:r>
              <a:rPr lang="en-US" altLang="zh-CN" sz="2800" b="1" dirty="0" err="1">
                <a:solidFill>
                  <a:srgbClr val="FF0000"/>
                </a:solidFill>
              </a:rPr>
              <a:t>l</a:t>
            </a:r>
            <a:r>
              <a:rPr lang="en-US" altLang="zh-CN" sz="2800" b="1" dirty="0" err="1"/>
              <a:t>f</a:t>
            </a:r>
            <a:r>
              <a:rPr lang="en-US" altLang="zh-CN" sz="2800" b="1" dirty="0"/>
              <a:t>",&amp;</a:t>
            </a:r>
            <a:r>
              <a:rPr lang="en-US" altLang="zh-CN" sz="2800" b="1" dirty="0" err="1"/>
              <a:t>a,&amp;b,&amp;c</a:t>
            </a:r>
            <a:r>
              <a:rPr lang="en-US" altLang="zh-CN" sz="2800" b="1" dirty="0"/>
              <a:t>);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if(a&lt;b) { t=</a:t>
            </a:r>
            <a:r>
              <a:rPr lang="en-US" altLang="zh-CN" sz="2800" b="1" dirty="0" err="1"/>
              <a:t>a;a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b;b</a:t>
            </a:r>
            <a:r>
              <a:rPr lang="en-US" altLang="zh-CN" sz="2800" b="1" dirty="0"/>
              <a:t>=t; }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if(a&lt;c) { t=</a:t>
            </a:r>
            <a:r>
              <a:rPr lang="en-US" altLang="zh-CN" sz="2800" b="1" dirty="0" err="1"/>
              <a:t>a;a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c;c</a:t>
            </a:r>
            <a:r>
              <a:rPr lang="en-US" altLang="zh-CN" sz="2800" b="1" dirty="0"/>
              <a:t>=t; }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if(b&lt;c) { t=</a:t>
            </a:r>
            <a:r>
              <a:rPr lang="en-US" altLang="zh-CN" sz="2800" b="1" dirty="0" err="1"/>
              <a:t>b;b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c;c</a:t>
            </a:r>
            <a:r>
              <a:rPr lang="en-US" altLang="zh-CN" sz="2800" b="1" dirty="0"/>
              <a:t>=t; }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("%.3f   %.3f    %.3f\n",</a:t>
            </a:r>
            <a:r>
              <a:rPr lang="en-US" altLang="zh-CN" sz="2800" b="1" dirty="0" err="1"/>
              <a:t>a,b,c</a:t>
            </a:r>
            <a:r>
              <a:rPr lang="en-US" altLang="zh-CN" sz="2800" b="1" dirty="0"/>
              <a:t>);</a:t>
            </a:r>
            <a:endParaRPr lang="zh-CN" altLang="en-US" sz="2800" b="1" dirty="0"/>
          </a:p>
          <a:p>
            <a:pPr eaLnBrk="1" hangingPunct="1">
              <a:lnSpc>
                <a:spcPts val="3500"/>
              </a:lnSpc>
            </a:pPr>
            <a:r>
              <a:rPr lang="en-US" altLang="zh-CN" sz="2800" b="1" dirty="0"/>
              <a:t>  }</a:t>
            </a:r>
            <a:endParaRPr lang="zh-CN" altLang="en-US" sz="2800" b="1" dirty="0">
              <a:ea typeface="楷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4CEA96-EEAC-439E-8AD3-4BF03CB59EC4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1621178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8CBA294E-0D19-42C6-AB3F-9A601986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1000124"/>
            <a:ext cx="8860854" cy="473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600" b="1" dirty="0">
                <a:solidFill>
                  <a:srgbClr val="CC33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600" dirty="0">
                <a:ea typeface="黑体" panose="02010609060101010101" pitchFamily="49" charset="-122"/>
              </a:rPr>
              <a:t>输入一百分制成绩，按下面的要求输出成绩等级。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90</a:t>
            </a:r>
            <a:r>
              <a:rPr lang="zh-CN" altLang="en-US" sz="2600" dirty="0">
                <a:ea typeface="黑体" panose="02010609060101010101" pitchFamily="49" charset="-122"/>
              </a:rPr>
              <a:t>分</a:t>
            </a:r>
            <a:r>
              <a:rPr lang="en-US" altLang="zh-CN" sz="2600" dirty="0">
                <a:ea typeface="黑体" panose="02010609060101010101" pitchFamily="49" charset="-122"/>
              </a:rPr>
              <a:t>~100</a:t>
            </a:r>
            <a:r>
              <a:rPr lang="zh-CN" altLang="en-US" sz="2600" dirty="0">
                <a:ea typeface="黑体" panose="02010609060101010101" pitchFamily="49" charset="-122"/>
              </a:rPr>
              <a:t>分：</a:t>
            </a:r>
            <a:r>
              <a:rPr lang="en-US" altLang="zh-CN" sz="2600" dirty="0"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ea typeface="黑体" panose="02010609060101010101" pitchFamily="49" charset="-122"/>
              </a:rPr>
              <a:t>等级</a:t>
            </a:r>
            <a:r>
              <a:rPr lang="en-US" altLang="zh-CN" sz="2600" dirty="0">
                <a:ea typeface="黑体" panose="02010609060101010101" pitchFamily="49" charset="-122"/>
              </a:rPr>
              <a:t>A    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80</a:t>
            </a:r>
            <a:r>
              <a:rPr lang="zh-CN" altLang="en-US" sz="2600" dirty="0">
                <a:ea typeface="黑体" panose="02010609060101010101" pitchFamily="49" charset="-122"/>
              </a:rPr>
              <a:t>分</a:t>
            </a:r>
            <a:r>
              <a:rPr lang="en-US" altLang="zh-CN" sz="2600" dirty="0">
                <a:ea typeface="黑体" panose="02010609060101010101" pitchFamily="49" charset="-122"/>
              </a:rPr>
              <a:t>~89</a:t>
            </a:r>
            <a:r>
              <a:rPr lang="zh-CN" altLang="en-US" sz="2600" dirty="0">
                <a:ea typeface="黑体" panose="02010609060101010101" pitchFamily="49" charset="-122"/>
              </a:rPr>
              <a:t>分：   等级</a:t>
            </a:r>
            <a:r>
              <a:rPr lang="en-US" altLang="zh-CN" sz="2600" dirty="0">
                <a:ea typeface="黑体" panose="02010609060101010101" pitchFamily="49" charset="-122"/>
              </a:rPr>
              <a:t>B    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70</a:t>
            </a:r>
            <a:r>
              <a:rPr lang="zh-CN" altLang="en-US" sz="2600" dirty="0">
                <a:ea typeface="黑体" panose="02010609060101010101" pitchFamily="49" charset="-122"/>
              </a:rPr>
              <a:t>分</a:t>
            </a:r>
            <a:r>
              <a:rPr lang="en-US" altLang="zh-CN" sz="2600" dirty="0">
                <a:ea typeface="黑体" panose="02010609060101010101" pitchFamily="49" charset="-122"/>
              </a:rPr>
              <a:t>~79</a:t>
            </a:r>
            <a:r>
              <a:rPr lang="zh-CN" altLang="en-US" sz="2600" dirty="0">
                <a:ea typeface="黑体" panose="02010609060101010101" pitchFamily="49" charset="-122"/>
              </a:rPr>
              <a:t>分：</a:t>
            </a:r>
            <a:r>
              <a:rPr lang="en-US" altLang="zh-CN" sz="2600" dirty="0">
                <a:ea typeface="黑体" panose="02010609060101010101" pitchFamily="49" charset="-122"/>
              </a:rPr>
              <a:t>   </a:t>
            </a:r>
            <a:r>
              <a:rPr lang="zh-CN" altLang="en-US" sz="2600" dirty="0">
                <a:ea typeface="黑体" panose="02010609060101010101" pitchFamily="49" charset="-122"/>
              </a:rPr>
              <a:t>等级</a:t>
            </a:r>
            <a:r>
              <a:rPr lang="en-US" altLang="zh-CN" sz="2600" dirty="0">
                <a:ea typeface="黑体" panose="02010609060101010101" pitchFamily="49" charset="-122"/>
              </a:rPr>
              <a:t>C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60</a:t>
            </a:r>
            <a:r>
              <a:rPr lang="zh-CN" altLang="en-US" sz="2600" dirty="0">
                <a:ea typeface="黑体" panose="02010609060101010101" pitchFamily="49" charset="-122"/>
              </a:rPr>
              <a:t>分</a:t>
            </a:r>
            <a:r>
              <a:rPr lang="en-US" altLang="zh-CN" sz="2600" dirty="0">
                <a:ea typeface="黑体" panose="02010609060101010101" pitchFamily="49" charset="-122"/>
              </a:rPr>
              <a:t>~69</a:t>
            </a:r>
            <a:r>
              <a:rPr lang="zh-CN" altLang="en-US" sz="2600" dirty="0">
                <a:ea typeface="黑体" panose="02010609060101010101" pitchFamily="49" charset="-122"/>
              </a:rPr>
              <a:t>分： </a:t>
            </a:r>
            <a:r>
              <a:rPr lang="en-US" altLang="zh-CN" sz="2600" dirty="0">
                <a:ea typeface="黑体" panose="02010609060101010101" pitchFamily="49" charset="-122"/>
              </a:rPr>
              <a:t>  </a:t>
            </a:r>
            <a:r>
              <a:rPr lang="zh-CN" altLang="en-US" sz="2600" dirty="0">
                <a:ea typeface="黑体" panose="02010609060101010101" pitchFamily="49" charset="-122"/>
              </a:rPr>
              <a:t>等级</a:t>
            </a:r>
            <a:r>
              <a:rPr lang="en-US" altLang="zh-CN" sz="2600" dirty="0">
                <a:ea typeface="黑体" panose="02010609060101010101" pitchFamily="49" charset="-122"/>
              </a:rPr>
              <a:t>D 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2600" dirty="0">
                <a:ea typeface="黑体" panose="02010609060101010101" pitchFamily="49" charset="-122"/>
              </a:rPr>
              <a:t>    60</a:t>
            </a:r>
            <a:r>
              <a:rPr lang="zh-CN" altLang="en-US" sz="2600" dirty="0">
                <a:ea typeface="黑体" panose="02010609060101010101" pitchFamily="49" charset="-122"/>
              </a:rPr>
              <a:t>分以下：</a:t>
            </a:r>
            <a:r>
              <a:rPr lang="en-US" altLang="zh-CN" sz="2600" dirty="0">
                <a:ea typeface="黑体" panose="02010609060101010101" pitchFamily="49" charset="-122"/>
              </a:rPr>
              <a:t>     </a:t>
            </a:r>
            <a:r>
              <a:rPr lang="zh-CN" altLang="en-US" sz="2600" dirty="0">
                <a:ea typeface="黑体" panose="02010609060101010101" pitchFamily="49" charset="-122"/>
              </a:rPr>
              <a:t>等级</a:t>
            </a:r>
            <a:r>
              <a:rPr lang="en-US" altLang="zh-CN" sz="2600" dirty="0">
                <a:ea typeface="黑体" panose="02010609060101010101" pitchFamily="49" charset="-122"/>
              </a:rPr>
              <a:t>E</a:t>
            </a:r>
          </a:p>
          <a:p>
            <a:pPr eaLnBrk="1" hangingPunct="1">
              <a:lnSpc>
                <a:spcPts val="3800"/>
              </a:lnSpc>
              <a:spcBef>
                <a:spcPts val="600"/>
              </a:spcBef>
            </a:pPr>
            <a:r>
              <a:rPr lang="zh-CN" altLang="en-US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本例主要学习级连嵌套 </a:t>
            </a:r>
            <a:r>
              <a:rPr lang="en-US" altLang="zh-CN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if </a:t>
            </a:r>
            <a:r>
              <a:rPr lang="zh-CN" altLang="en-US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语句的使用。对于这样的分段函数，级连 </a:t>
            </a:r>
            <a:r>
              <a:rPr lang="en-US" altLang="zh-CN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if </a:t>
            </a:r>
            <a:r>
              <a:rPr lang="zh-CN" altLang="en-US" sz="2600" b="1" dirty="0">
                <a:solidFill>
                  <a:srgbClr val="7030A0"/>
                </a:solidFill>
                <a:ea typeface="黑体" panose="02010609060101010101" pitchFamily="49" charset="-122"/>
              </a:rPr>
              <a:t>语句能够避免使用双边不等式。</a:t>
            </a:r>
            <a:endParaRPr lang="zh-CN" altLang="en-US" sz="2600" dirty="0">
              <a:ea typeface="黑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endParaRPr lang="zh-CN" altLang="en-US" sz="2600" dirty="0"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4B1F84-BC55-4576-B226-1084D03D7986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319061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45E65AFF-BD4D-41A6-A6CD-6C68B2AF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000125"/>
            <a:ext cx="8788846" cy="51371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#include "</a:t>
            </a:r>
            <a:r>
              <a:rPr lang="en-US" altLang="zh-CN" b="1" dirty="0" err="1"/>
              <a:t>stdio.h</a:t>
            </a:r>
            <a:r>
              <a:rPr lang="en-US" altLang="zh-CN" b="1" dirty="0"/>
              <a:t>"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void main()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{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score;char</a:t>
            </a:r>
            <a:r>
              <a:rPr lang="en-US" altLang="zh-CN" b="1" dirty="0"/>
              <a:t> level;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("input score=");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d",&amp;score</a:t>
            </a:r>
            <a:r>
              <a:rPr lang="en-US" altLang="zh-CN" b="1" dirty="0"/>
              <a:t>);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if(score&lt;0||score&gt;100) { </a:t>
            </a:r>
            <a:r>
              <a:rPr lang="en-US" altLang="zh-CN" b="1" dirty="0" err="1"/>
              <a:t>printf</a:t>
            </a:r>
            <a:r>
              <a:rPr lang="en-US" altLang="zh-CN" b="1" dirty="0"/>
              <a:t>("Invalid input.\n");return; }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if(score&lt;60) level='E';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   else if(score&lt;70) level='D';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       else if(score&lt;80) level='C';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             else if(score&lt;90) level='B';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                    else level='A';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("level is %c\</a:t>
            </a:r>
            <a:r>
              <a:rPr lang="en-US" altLang="zh-CN" b="1" dirty="0" err="1"/>
              <a:t>n",level</a:t>
            </a:r>
            <a:r>
              <a:rPr lang="en-US" altLang="zh-CN" b="1" dirty="0"/>
              <a:t>);</a:t>
            </a:r>
            <a:endParaRPr lang="zh-CN" altLang="en-US" b="1" dirty="0"/>
          </a:p>
          <a:p>
            <a:pPr eaLnBrk="1" hangingPunct="1">
              <a:lnSpc>
                <a:spcPts val="3300"/>
              </a:lnSpc>
            </a:pPr>
            <a:r>
              <a:rPr lang="en-US" altLang="zh-CN" b="1" dirty="0"/>
              <a:t>  }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08C484-6023-4951-B535-D5009FA69F98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454704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75D08C0-07A1-4CC9-AB27-A4646F19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908721"/>
            <a:ext cx="8860854" cy="550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99"/>
                </a:solidFill>
                <a:ea typeface="楷体" panose="02010609060101010101" pitchFamily="49" charset="-122"/>
              </a:rPr>
              <a:t>5. switch</a:t>
            </a:r>
            <a:r>
              <a:rPr lang="zh-CN" altLang="en-US" sz="2800" b="1" dirty="0">
                <a:solidFill>
                  <a:srgbClr val="000099"/>
                </a:solidFill>
                <a:ea typeface="楷体" panose="02010609060101010101" pitchFamily="49" charset="-122"/>
              </a:rPr>
              <a:t>语句</a:t>
            </a:r>
            <a:endParaRPr lang="en-US" altLang="zh-CN" sz="2800" b="1" dirty="0">
              <a:solidFill>
                <a:srgbClr val="000099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switch(</a:t>
            </a:r>
            <a:r>
              <a:rPr lang="zh-CN" altLang="en-US" dirty="0">
                <a:ea typeface="楷体" panose="02010609060101010101" pitchFamily="49" charset="-122"/>
              </a:rPr>
              <a:t>表达式</a:t>
            </a:r>
            <a:r>
              <a:rPr lang="en-US" altLang="zh-CN" dirty="0">
                <a:ea typeface="楷体" panose="02010609060101010101" pitchFamily="49" charset="-122"/>
              </a:rPr>
              <a:t>)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ea typeface="楷体" panose="02010609060101010101" pitchFamily="49" charset="-122"/>
              </a:rPr>
              <a:t>　　</a:t>
            </a:r>
            <a:r>
              <a:rPr lang="en-US" altLang="zh-CN" dirty="0">
                <a:ea typeface="楷体" panose="02010609060101010101" pitchFamily="49" charset="-122"/>
              </a:rPr>
              <a:t>{ case </a:t>
            </a:r>
            <a:r>
              <a:rPr lang="zh-CN" altLang="en-US" dirty="0">
                <a:ea typeface="楷体" panose="02010609060101010101" pitchFamily="49" charset="-122"/>
              </a:rPr>
              <a:t>常量</a:t>
            </a:r>
            <a:r>
              <a:rPr lang="en-US" altLang="zh-CN" dirty="0">
                <a:ea typeface="楷体" panose="02010609060101010101" pitchFamily="49" charset="-122"/>
              </a:rPr>
              <a:t>1:</a:t>
            </a:r>
            <a:r>
              <a:rPr lang="zh-CN" altLang="en-US" dirty="0">
                <a:ea typeface="楷体" panose="02010609060101010101" pitchFamily="49" charset="-122"/>
              </a:rPr>
              <a:t>语句</a:t>
            </a:r>
            <a:r>
              <a:rPr lang="en-US" altLang="zh-CN" dirty="0">
                <a:ea typeface="楷体" panose="02010609060101010101" pitchFamily="49" charset="-122"/>
              </a:rPr>
              <a:t>1; [break;]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       </a:t>
            </a:r>
            <a:r>
              <a:rPr lang="zh-CN" altLang="en-US" dirty="0">
                <a:ea typeface="楷体" panose="02010609060101010101" pitchFamily="49" charset="-122"/>
              </a:rPr>
              <a:t>　　 </a:t>
            </a:r>
            <a:r>
              <a:rPr lang="en-US" altLang="zh-CN" dirty="0">
                <a:ea typeface="楷体" panose="02010609060101010101" pitchFamily="49" charset="-122"/>
              </a:rPr>
              <a:t>case </a:t>
            </a:r>
            <a:r>
              <a:rPr lang="zh-CN" altLang="en-US" dirty="0">
                <a:ea typeface="楷体" panose="02010609060101010101" pitchFamily="49" charset="-122"/>
              </a:rPr>
              <a:t>常量</a:t>
            </a:r>
            <a:r>
              <a:rPr lang="en-US" altLang="zh-CN" dirty="0">
                <a:ea typeface="楷体" panose="02010609060101010101" pitchFamily="49" charset="-122"/>
              </a:rPr>
              <a:t>2:</a:t>
            </a:r>
            <a:r>
              <a:rPr lang="zh-CN" altLang="en-US" dirty="0">
                <a:ea typeface="楷体" panose="02010609060101010101" pitchFamily="49" charset="-122"/>
              </a:rPr>
              <a:t>语句</a:t>
            </a:r>
            <a:r>
              <a:rPr lang="en-US" altLang="zh-CN" dirty="0">
                <a:ea typeface="楷体" panose="02010609060101010101" pitchFamily="49" charset="-122"/>
              </a:rPr>
              <a:t>2; [break;]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           </a:t>
            </a:r>
            <a:r>
              <a:rPr lang="zh-CN" altLang="en-US" dirty="0">
                <a:ea typeface="楷体" panose="02010609060101010101" pitchFamily="49" charset="-122"/>
              </a:rPr>
              <a:t>　　</a:t>
            </a:r>
            <a:r>
              <a:rPr lang="en-US" altLang="zh-CN" b="1" dirty="0">
                <a:ea typeface="楷体" panose="02010609060101010101" pitchFamily="49" charset="-122"/>
              </a:rPr>
              <a:t>.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zh-CN" altLang="en-US" b="1" dirty="0">
                <a:ea typeface="楷体" panose="02010609060101010101" pitchFamily="49" charset="-122"/>
              </a:rPr>
              <a:t>　　              </a:t>
            </a:r>
            <a:r>
              <a:rPr lang="en-US" altLang="zh-CN" b="1" dirty="0">
                <a:ea typeface="楷体" panose="02010609060101010101" pitchFamily="49" charset="-122"/>
              </a:rPr>
              <a:t>.</a:t>
            </a:r>
            <a:r>
              <a:rPr lang="zh-CN" altLang="en-US" b="1" dirty="0">
                <a:ea typeface="楷体" panose="02010609060101010101" pitchFamily="49" charset="-122"/>
              </a:rPr>
              <a:t>　　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</a:pPr>
            <a:r>
              <a:rPr lang="zh-CN" altLang="en-US" b="1" dirty="0">
                <a:ea typeface="楷体" panose="02010609060101010101" pitchFamily="49" charset="-122"/>
              </a:rPr>
              <a:t>        　　      </a:t>
            </a:r>
            <a:r>
              <a:rPr lang="en-US" altLang="zh-CN" b="1" dirty="0">
                <a:ea typeface="楷体" panose="02010609060101010101" pitchFamily="49" charset="-122"/>
              </a:rPr>
              <a:t>.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b="1" dirty="0">
                <a:ea typeface="楷体" panose="02010609060101010101" pitchFamily="49" charset="-122"/>
              </a:rPr>
              <a:t>           </a:t>
            </a:r>
            <a:r>
              <a:rPr lang="zh-CN" altLang="en-US" b="1" dirty="0">
                <a:ea typeface="楷体" panose="02010609060101010101" pitchFamily="49" charset="-122"/>
              </a:rPr>
              <a:t>　　</a:t>
            </a:r>
            <a:r>
              <a:rPr lang="en-US" altLang="zh-CN" dirty="0">
                <a:ea typeface="楷体" panose="02010609060101010101" pitchFamily="49" charset="-122"/>
              </a:rPr>
              <a:t>case </a:t>
            </a:r>
            <a:r>
              <a:rPr lang="zh-CN" altLang="en-US" dirty="0">
                <a:ea typeface="楷体" panose="02010609060101010101" pitchFamily="49" charset="-122"/>
              </a:rPr>
              <a:t>常量</a:t>
            </a:r>
            <a:r>
              <a:rPr lang="en-US" altLang="zh-CN" dirty="0">
                <a:ea typeface="楷体" panose="02010609060101010101" pitchFamily="49" charset="-122"/>
              </a:rPr>
              <a:t>n:</a:t>
            </a:r>
            <a:r>
              <a:rPr lang="zh-CN" altLang="en-US" dirty="0">
                <a:ea typeface="楷体" panose="02010609060101010101" pitchFamily="49" charset="-122"/>
              </a:rPr>
              <a:t>语句</a:t>
            </a:r>
            <a:r>
              <a:rPr lang="en-US" altLang="zh-CN" dirty="0">
                <a:ea typeface="楷体" panose="02010609060101010101" pitchFamily="49" charset="-122"/>
              </a:rPr>
              <a:t>n; [break;]</a:t>
            </a:r>
            <a:endParaRPr lang="en-US" altLang="zh-CN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b="1" dirty="0">
                <a:ea typeface="楷体" panose="02010609060101010101" pitchFamily="49" charset="-122"/>
              </a:rPr>
              <a:t>           </a:t>
            </a:r>
            <a:r>
              <a:rPr lang="zh-CN" altLang="en-US" b="1" dirty="0">
                <a:ea typeface="楷体" panose="02010609060101010101" pitchFamily="49" charset="-122"/>
              </a:rPr>
              <a:t>　　</a:t>
            </a:r>
            <a:r>
              <a:rPr lang="en-US" altLang="zh-CN" dirty="0">
                <a:ea typeface="楷体" panose="02010609060101010101" pitchFamily="49" charset="-122"/>
              </a:rPr>
              <a:t>[default: </a:t>
            </a:r>
            <a:r>
              <a:rPr lang="zh-CN" altLang="en-US" dirty="0">
                <a:ea typeface="楷体" panose="02010609060101010101" pitchFamily="49" charset="-122"/>
              </a:rPr>
              <a:t>语句</a:t>
            </a:r>
            <a:r>
              <a:rPr lang="en-US" altLang="zh-CN" dirty="0">
                <a:ea typeface="楷体" panose="02010609060101010101" pitchFamily="49" charset="-122"/>
              </a:rPr>
              <a:t>n+1; [break;] ]</a:t>
            </a:r>
            <a:endParaRPr lang="en-US" altLang="zh-CN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ea typeface="楷体" panose="02010609060101010101" pitchFamily="49" charset="-122"/>
              </a:rPr>
              <a:t>　　</a:t>
            </a:r>
            <a:r>
              <a:rPr lang="en-US" altLang="zh-CN" dirty="0">
                <a:ea typeface="楷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楷体" panose="02010609060101010101" pitchFamily="49" charset="-122"/>
              </a:rPr>
              <a:t>功能</a:t>
            </a:r>
            <a:r>
              <a:rPr lang="zh-CN" altLang="en-US" dirty="0">
                <a:ea typeface="楷体" panose="02010609060101010101" pitchFamily="49" charset="-122"/>
              </a:rPr>
              <a:t>：表达式的值等于常量</a:t>
            </a:r>
            <a:r>
              <a:rPr lang="en-US" altLang="zh-CN" dirty="0">
                <a:ea typeface="楷体" panose="02010609060101010101" pitchFamily="49" charset="-122"/>
              </a:rPr>
              <a:t>k</a:t>
            </a:r>
            <a:r>
              <a:rPr lang="zh-CN" altLang="en-US" dirty="0">
                <a:ea typeface="楷体" panose="02010609060101010101" pitchFamily="49" charset="-122"/>
              </a:rPr>
              <a:t>，则从语句</a:t>
            </a:r>
            <a:r>
              <a:rPr lang="en-US" altLang="zh-CN" dirty="0">
                <a:ea typeface="楷体" panose="02010609060101010101" pitchFamily="49" charset="-122"/>
              </a:rPr>
              <a:t>k</a:t>
            </a:r>
            <a:r>
              <a:rPr lang="zh-CN" altLang="en-US" dirty="0">
                <a:ea typeface="楷体" panose="02010609060101010101" pitchFamily="49" charset="-122"/>
              </a:rPr>
              <a:t>开始执行，遇到</a:t>
            </a:r>
            <a:r>
              <a:rPr lang="en-US" altLang="zh-CN" dirty="0">
                <a:ea typeface="楷体" panose="02010609060101010101" pitchFamily="49" charset="-122"/>
              </a:rPr>
              <a:t>break</a:t>
            </a:r>
            <a:r>
              <a:rPr lang="zh-CN" altLang="en-US" dirty="0">
                <a:ea typeface="楷体" panose="02010609060101010101" pitchFamily="49" charset="-122"/>
              </a:rPr>
              <a:t>则跳出</a:t>
            </a:r>
            <a:r>
              <a:rPr lang="en-US" altLang="zh-CN" dirty="0">
                <a:ea typeface="楷体" panose="02010609060101010101" pitchFamily="49" charset="-122"/>
              </a:rPr>
              <a:t>switch</a:t>
            </a:r>
            <a:r>
              <a:rPr lang="zh-CN" altLang="en-US" dirty="0">
                <a:ea typeface="楷体" panose="02010609060101010101" pitchFamily="49" charset="-122"/>
              </a:rPr>
              <a:t>语句，无</a:t>
            </a:r>
            <a:r>
              <a:rPr lang="en-US" altLang="zh-CN" dirty="0">
                <a:ea typeface="楷体" panose="02010609060101010101" pitchFamily="49" charset="-122"/>
              </a:rPr>
              <a:t>break</a:t>
            </a:r>
            <a:r>
              <a:rPr lang="zh-CN" altLang="en-US" dirty="0">
                <a:ea typeface="楷体" panose="02010609060101010101" pitchFamily="49" charset="-122"/>
              </a:rPr>
              <a:t>，则执行完语句</a:t>
            </a:r>
            <a:r>
              <a:rPr lang="en-US" altLang="zh-CN" dirty="0">
                <a:ea typeface="楷体" panose="02010609060101010101" pitchFamily="49" charset="-122"/>
              </a:rPr>
              <a:t>k</a:t>
            </a:r>
            <a:r>
              <a:rPr lang="zh-CN" altLang="en-US" dirty="0">
                <a:ea typeface="楷体" panose="02010609060101010101" pitchFamily="49" charset="-122"/>
              </a:rPr>
              <a:t>后，继续顺序执行语句</a:t>
            </a:r>
            <a:r>
              <a:rPr lang="en-US" altLang="zh-CN" dirty="0">
                <a:ea typeface="楷体" panose="02010609060101010101" pitchFamily="49" charset="-122"/>
              </a:rPr>
              <a:t>k+1…</a:t>
            </a:r>
            <a:r>
              <a:rPr lang="zh-CN" altLang="en-US" dirty="0">
                <a:ea typeface="楷体" panose="02010609060101010101" pitchFamily="49" charset="-122"/>
              </a:rPr>
              <a:t>到语句</a:t>
            </a:r>
            <a:r>
              <a:rPr lang="en-US" altLang="zh-CN" dirty="0">
                <a:ea typeface="楷体" panose="02010609060101010101" pitchFamily="49" charset="-122"/>
              </a:rPr>
              <a:t>n,</a:t>
            </a:r>
            <a:r>
              <a:rPr lang="zh-CN" altLang="en-US" dirty="0">
                <a:ea typeface="楷体" panose="02010609060101010101" pitchFamily="49" charset="-122"/>
              </a:rPr>
              <a:t>然后自然退出</a:t>
            </a:r>
            <a:r>
              <a:rPr lang="en-US" altLang="zh-CN" dirty="0" err="1">
                <a:ea typeface="楷体" panose="02010609060101010101" pitchFamily="49" charset="-122"/>
              </a:rPr>
              <a:t>swtich</a:t>
            </a:r>
            <a:r>
              <a:rPr lang="zh-CN" altLang="en-US" dirty="0">
                <a:ea typeface="楷体" panose="02010609060101010101" pitchFamily="49" charset="-122"/>
              </a:rPr>
              <a:t>语句；若表达值不等于任何</a:t>
            </a:r>
            <a:r>
              <a:rPr lang="en-US" altLang="zh-CN" dirty="0">
                <a:ea typeface="楷体" panose="02010609060101010101" pitchFamily="49" charset="-122"/>
              </a:rPr>
              <a:t>case</a:t>
            </a:r>
            <a:r>
              <a:rPr lang="zh-CN" altLang="en-US" dirty="0">
                <a:ea typeface="楷体" panose="02010609060101010101" pitchFamily="49" charset="-122"/>
              </a:rPr>
              <a:t>后面的常量，此时若有</a:t>
            </a:r>
            <a:r>
              <a:rPr lang="en-US" altLang="zh-CN" dirty="0">
                <a:ea typeface="楷体" panose="02010609060101010101" pitchFamily="49" charset="-122"/>
              </a:rPr>
              <a:t>default</a:t>
            </a:r>
            <a:r>
              <a:rPr lang="zh-CN" altLang="en-US" dirty="0">
                <a:ea typeface="楷体" panose="02010609060101010101" pitchFamily="49" charset="-122"/>
              </a:rPr>
              <a:t>：则执行它后面的语句，否则直接结束</a:t>
            </a:r>
            <a:r>
              <a:rPr lang="en-US" altLang="zh-CN" dirty="0">
                <a:ea typeface="楷体" panose="02010609060101010101" pitchFamily="49" charset="-122"/>
              </a:rPr>
              <a:t>switch</a:t>
            </a:r>
            <a:r>
              <a:rPr lang="zh-CN" altLang="en-US" dirty="0">
                <a:ea typeface="楷体" panose="02010609060101010101" pitchFamily="49" charset="-122"/>
              </a:rPr>
              <a:t>语句。</a:t>
            </a:r>
            <a:endParaRPr lang="en-US" altLang="zh-CN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楷体" panose="02010609060101010101" pitchFamily="49" charset="-122"/>
              </a:rPr>
              <a:t>说明</a:t>
            </a:r>
            <a:r>
              <a:rPr lang="en-US" altLang="zh-CN" dirty="0">
                <a:ea typeface="楷体" panose="02010609060101010101" pitchFamily="49" charset="-122"/>
                <a:sym typeface="Wingdings" panose="05000000000000000000" pitchFamily="2" charset="2"/>
              </a:rPr>
              <a:t>: 1) case</a:t>
            </a:r>
            <a:r>
              <a:rPr lang="zh-CN" altLang="en-US" dirty="0">
                <a:ea typeface="楷体" panose="02010609060101010101" pitchFamily="49" charset="-122"/>
                <a:sym typeface="Wingdings" panose="05000000000000000000" pitchFamily="2" charset="2"/>
              </a:rPr>
              <a:t>以及</a:t>
            </a:r>
            <a:r>
              <a:rPr lang="en-US" altLang="zh-CN" dirty="0">
                <a:ea typeface="楷体" panose="02010609060101010101" pitchFamily="49" charset="-122"/>
                <a:sym typeface="Wingdings" panose="05000000000000000000" pitchFamily="2" charset="2"/>
              </a:rPr>
              <a:t>default</a:t>
            </a:r>
            <a:r>
              <a:rPr lang="zh-CN" altLang="en-US" dirty="0">
                <a:ea typeface="楷体" panose="02010609060101010101" pitchFamily="49" charset="-122"/>
                <a:sym typeface="Wingdings" panose="05000000000000000000" pitchFamily="2" charset="2"/>
              </a:rPr>
              <a:t>的顺序可以任意</a:t>
            </a:r>
            <a:r>
              <a:rPr lang="en-US" altLang="zh-CN" dirty="0">
                <a:ea typeface="楷体" panose="02010609060101010101" pitchFamily="49" charset="-122"/>
                <a:sym typeface="Wingdings" panose="05000000000000000000" pitchFamily="2" charset="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sym typeface="Wingdings" panose="05000000000000000000" pitchFamily="2" charset="2"/>
              </a:rPr>
              <a:t>          2) 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冒号</a:t>
            </a:r>
            <a:r>
              <a:rPr lang="en-US" altLang="zh-CN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sym typeface="Wingdings" panose="05000000000000000000" pitchFamily="2" charset="2"/>
              </a:rPr>
              <a:t>后面的语句有多条 可不使用复合语句</a:t>
            </a:r>
            <a:r>
              <a:rPr lang="zh-CN" altLang="en-US" dirty="0">
                <a:ea typeface="楷体" panose="02010609060101010101" pitchFamily="49" charset="-122"/>
                <a:sym typeface="Wingdings" panose="05000000000000000000" pitchFamily="2" charset="2"/>
              </a:rPr>
              <a:t>。</a:t>
            </a:r>
            <a:endParaRPr lang="en-US" altLang="zh-CN" dirty="0">
              <a:ea typeface="楷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AEF06E-7CA6-4BA9-823B-BF05CA3B3EDA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214082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7">
            <a:extLst>
              <a:ext uri="{FF2B5EF4-FFF2-40B4-BE49-F238E27FC236}">
                <a16:creationId xmlns:a16="http://schemas.microsoft.com/office/drawing/2014/main" id="{FC8463F1-084F-4D02-BC9C-971ED95B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-415498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br>
              <a:rPr lang="zh-CN" altLang="zh-CN"/>
            </a:br>
            <a:endParaRPr lang="zh-CN" altLang="zh-CN"/>
          </a:p>
        </p:txBody>
      </p:sp>
      <p:pic>
        <p:nvPicPr>
          <p:cNvPr id="28676" name="Picture 8">
            <a:extLst>
              <a:ext uri="{FF2B5EF4-FFF2-40B4-BE49-F238E27FC236}">
                <a16:creationId xmlns:a16="http://schemas.microsoft.com/office/drawing/2014/main" id="{6FDA1267-6B4D-4024-A93B-69251D99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4" y="1071563"/>
            <a:ext cx="7786687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D9602C9-6BA0-4642-B405-1E6B67C0DB79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939712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DB4830AC-3593-476C-BAC8-01505DD0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08720"/>
            <a:ext cx="8788846" cy="515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</a:rPr>
              <a:t>用</a:t>
            </a:r>
            <a:r>
              <a:rPr lang="en-US" altLang="zh-CN" sz="2800" dirty="0">
                <a:ea typeface="楷体" panose="02010609060101010101" pitchFamily="49" charset="-122"/>
              </a:rPr>
              <a:t>switch</a:t>
            </a:r>
            <a:r>
              <a:rPr lang="zh-CN" altLang="en-US" sz="2800" dirty="0">
                <a:ea typeface="楷体" panose="02010609060101010101" pitchFamily="49" charset="-122"/>
              </a:rPr>
              <a:t>语句改写前例程序。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void main()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score;char</a:t>
            </a:r>
            <a:r>
              <a:rPr lang="en-US" altLang="zh-CN" dirty="0"/>
              <a:t> level;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("input score=");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d",&amp;score</a:t>
            </a:r>
            <a:r>
              <a:rPr lang="en-US" altLang="zh-CN" dirty="0"/>
              <a:t>);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if(score&lt;0||score&gt;100) { </a:t>
            </a:r>
            <a:r>
              <a:rPr lang="en-US" altLang="zh-CN" dirty="0" err="1"/>
              <a:t>printf</a:t>
            </a:r>
            <a:r>
              <a:rPr lang="en-US" altLang="zh-CN" dirty="0"/>
              <a:t>("Invalid input.\n");return; } 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switch(</a:t>
            </a:r>
            <a:r>
              <a:rPr lang="en-US" altLang="zh-CN" b="1" dirty="0">
                <a:solidFill>
                  <a:srgbClr val="FF0000"/>
                </a:solidFill>
              </a:rPr>
              <a:t>score/10</a:t>
            </a:r>
            <a:r>
              <a:rPr lang="en-US" altLang="zh-CN" dirty="0"/>
              <a:t>)    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{  case 9:  case 10:level= '</a:t>
            </a:r>
            <a:r>
              <a:rPr lang="en-US" altLang="zh-CN" dirty="0" err="1"/>
              <a:t>A';break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    case 8:level= '</a:t>
            </a:r>
            <a:r>
              <a:rPr lang="en-US" altLang="zh-CN" dirty="0" err="1"/>
              <a:t>B';break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    case 7:level= '</a:t>
            </a:r>
            <a:r>
              <a:rPr lang="en-US" altLang="zh-CN" dirty="0" err="1"/>
              <a:t>C';break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    case 6:level= '</a:t>
            </a:r>
            <a:r>
              <a:rPr lang="en-US" altLang="zh-CN" dirty="0" err="1"/>
              <a:t>D';break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    </a:t>
            </a:r>
            <a:r>
              <a:rPr lang="en-US" altLang="zh-CN" dirty="0" err="1"/>
              <a:t>default:level</a:t>
            </a:r>
            <a:r>
              <a:rPr lang="en-US" altLang="zh-CN" dirty="0"/>
              <a:t>= 'E';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  }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("level is %c\</a:t>
            </a:r>
            <a:r>
              <a:rPr lang="en-US" altLang="zh-CN" dirty="0" err="1"/>
              <a:t>n",level</a:t>
            </a:r>
            <a:r>
              <a:rPr lang="en-US" altLang="zh-CN" dirty="0"/>
              <a:t>);</a:t>
            </a:r>
            <a:endParaRPr lang="zh-CN" altLang="en-US" dirty="0"/>
          </a:p>
          <a:p>
            <a:pPr eaLnBrk="1" hangingPunct="1">
              <a:lnSpc>
                <a:spcPts val="2500"/>
              </a:lnSpc>
            </a:pPr>
            <a:r>
              <a:rPr lang="en-US" altLang="zh-CN" dirty="0"/>
              <a:t>  }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C23AED-1AEC-4F3D-B642-DC8B86DBB58A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897278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960B21D8-3B1B-439E-80CB-B1F7FD04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980728"/>
            <a:ext cx="8716838" cy="5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ea typeface="楷体" panose="02010609060101010101" pitchFamily="49" charset="-122"/>
              </a:rPr>
              <a:t>输入年号</a:t>
            </a:r>
            <a:r>
              <a:rPr lang="en-US" altLang="zh-CN" sz="2800" dirty="0">
                <a:ea typeface="楷体" panose="02010609060101010101" pitchFamily="49" charset="-122"/>
              </a:rPr>
              <a:t>y, </a:t>
            </a:r>
            <a:r>
              <a:rPr lang="zh-CN" altLang="en-US" sz="2800" dirty="0">
                <a:ea typeface="楷体" panose="02010609060101010101" pitchFamily="49" charset="-122"/>
              </a:rPr>
              <a:t>月份</a:t>
            </a:r>
            <a:r>
              <a:rPr lang="en-US" altLang="zh-CN" sz="2800" dirty="0">
                <a:ea typeface="楷体" panose="02010609060101010101" pitchFamily="49" charset="-122"/>
              </a:rPr>
              <a:t>m, </a:t>
            </a:r>
            <a:r>
              <a:rPr lang="zh-CN" altLang="en-US" sz="2800" dirty="0">
                <a:ea typeface="楷体" panose="02010609060101010101" pitchFamily="49" charset="-122"/>
              </a:rPr>
              <a:t>输出</a:t>
            </a:r>
            <a:r>
              <a:rPr lang="en-US" altLang="zh-CN" sz="2800" dirty="0">
                <a:ea typeface="楷体" panose="02010609060101010101" pitchFamily="49" charset="-122"/>
              </a:rPr>
              <a:t>y</a:t>
            </a:r>
            <a:r>
              <a:rPr lang="zh-CN" altLang="en-US" sz="2800" dirty="0">
                <a:ea typeface="楷体" panose="02010609060101010101" pitchFamily="49" charset="-122"/>
              </a:rPr>
              <a:t>年的</a:t>
            </a:r>
            <a:r>
              <a:rPr lang="en-US" altLang="zh-CN" sz="2800" dirty="0">
                <a:ea typeface="楷体" panose="02010609060101010101" pitchFamily="49" charset="-122"/>
              </a:rPr>
              <a:t>m</a:t>
            </a:r>
            <a:r>
              <a:rPr lang="zh-CN" altLang="en-US" sz="2800" dirty="0">
                <a:ea typeface="楷体" panose="02010609060101010101" pitchFamily="49" charset="-122"/>
              </a:rPr>
              <a:t>月有多少天。</a:t>
            </a:r>
            <a:endParaRPr lang="en-US" altLang="zh-CN" sz="2800" dirty="0">
              <a:ea typeface="楷体" panose="02010609060101010101" pitchFamily="49" charset="-122"/>
            </a:endParaRPr>
          </a:p>
          <a:p>
            <a:pPr eaLnBrk="1" hangingPunct="1">
              <a:lnSpc>
                <a:spcPts val="2875"/>
              </a:lnSpc>
              <a:spcBef>
                <a:spcPts val="1200"/>
              </a:spcBef>
            </a:pPr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 "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void main()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y,m,days</a:t>
            </a:r>
            <a:r>
              <a:rPr lang="en-US" altLang="zh-CN" dirty="0"/>
              <a:t>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("Input y m:");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y,&amp;m</a:t>
            </a:r>
            <a:r>
              <a:rPr lang="en-US" altLang="zh-CN" dirty="0"/>
              <a:t>);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if(y&lt;1||y&gt;10000) { </a:t>
            </a:r>
            <a:r>
              <a:rPr lang="en-US" altLang="zh-CN" dirty="0" err="1"/>
              <a:t>printf</a:t>
            </a:r>
            <a:r>
              <a:rPr lang="en-US" altLang="zh-CN" dirty="0"/>
              <a:t>("The year is not correct.\n ");return; }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if(m&gt;12||m&lt;1) { </a:t>
            </a:r>
            <a:r>
              <a:rPr lang="en-US" altLang="zh-CN" dirty="0" err="1"/>
              <a:t>printf</a:t>
            </a:r>
            <a:r>
              <a:rPr lang="en-US" altLang="zh-CN" dirty="0"/>
              <a:t>("The month is not correct.\n ");return; }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switch(m)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  {  </a:t>
            </a:r>
            <a:r>
              <a:rPr lang="en-US" altLang="zh-CN" dirty="0">
                <a:solidFill>
                  <a:srgbClr val="FF0000"/>
                </a:solidFill>
              </a:rPr>
              <a:t>case 2</a:t>
            </a:r>
            <a:r>
              <a:rPr lang="en-US" altLang="zh-CN" dirty="0"/>
              <a:t>: days=!(y%4)&amp;&amp;y%100||!(y%400)?29:28;break;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case 4:case 6: case 9:case 11</a:t>
            </a:r>
            <a:r>
              <a:rPr lang="en-US" altLang="zh-CN" dirty="0"/>
              <a:t>:days=30;break;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: days=31;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  }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("days=%d\</a:t>
            </a:r>
            <a:r>
              <a:rPr lang="en-US" altLang="zh-CN" dirty="0" err="1"/>
              <a:t>n",days</a:t>
            </a:r>
            <a:r>
              <a:rPr lang="en-US" altLang="zh-CN" dirty="0"/>
              <a:t>);</a:t>
            </a:r>
            <a:endParaRPr lang="zh-CN" altLang="en-US" dirty="0"/>
          </a:p>
          <a:p>
            <a:pPr eaLnBrk="1" hangingPunct="1">
              <a:lnSpc>
                <a:spcPts val="2875"/>
              </a:lnSpc>
            </a:pPr>
            <a:r>
              <a:rPr lang="en-US" altLang="zh-CN" dirty="0"/>
              <a:t>  }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cxnSp>
        <p:nvCxnSpPr>
          <p:cNvPr id="30724" name="直线连接符 2">
            <a:extLst>
              <a:ext uri="{FF2B5EF4-FFF2-40B4-BE49-F238E27FC236}">
                <a16:creationId xmlns:a16="http://schemas.microsoft.com/office/drawing/2014/main" id="{C4D3672A-4E72-4104-A153-8F58686861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528" y="1557338"/>
            <a:ext cx="75612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F7F1DD31-059A-4F3B-A3FF-14562D1FE39F}"/>
              </a:ext>
            </a:extLst>
          </p:cNvPr>
          <p:cNvSpPr txBox="1">
            <a:spLocks noChangeArrowheads="1"/>
          </p:cNvSpPr>
          <p:nvPr/>
        </p:nvSpPr>
        <p:spPr>
          <a:xfrm>
            <a:off x="200472" y="116632"/>
            <a:ext cx="8420100" cy="7200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4000" dirty="0"/>
              <a:t>选择结构</a:t>
            </a:r>
          </a:p>
        </p:txBody>
      </p:sp>
    </p:spTree>
    <p:extLst>
      <p:ext uri="{BB962C8B-B14F-4D97-AF65-F5344CB8AC3E}">
        <p14:creationId xmlns:p14="http://schemas.microsoft.com/office/powerpoint/2010/main" val="33172893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E425506F-302B-485E-9673-77A55B61E7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83E18-814F-4F8A-82BE-DD094791B3B1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784386" name="Rectangle 2">
            <a:extLst>
              <a:ext uri="{FF2B5EF4-FFF2-40B4-BE49-F238E27FC236}">
                <a16:creationId xmlns:a16="http://schemas.microsoft.com/office/drawing/2014/main" id="{20505B3F-E0A7-47FF-9046-319029EAE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7697"/>
          </a:xfrm>
        </p:spPr>
        <p:txBody>
          <a:bodyPr/>
          <a:lstStyle/>
          <a:p>
            <a:r>
              <a:rPr lang="zh-CN" altLang="en-US" sz="4000" dirty="0"/>
              <a:t>选择结构的嵌套</a:t>
            </a:r>
          </a:p>
        </p:txBody>
      </p:sp>
      <p:sp>
        <p:nvSpPr>
          <p:cNvPr id="784387" name="Rectangle 3">
            <a:extLst>
              <a:ext uri="{FF2B5EF4-FFF2-40B4-BE49-F238E27FC236}">
                <a16:creationId xmlns:a16="http://schemas.microsoft.com/office/drawing/2014/main" id="{4A99D767-7C7B-457E-BE9D-FC825F39D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07" y="1235407"/>
            <a:ext cx="55654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【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例</a:t>
            </a:r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】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编写程序，求函数</a:t>
            </a:r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f(x)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的值</a:t>
            </a:r>
            <a:r>
              <a:rPr kumimoji="1" lang="zh-CN" altLang="en-US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84388" name="Picture 4">
            <a:extLst>
              <a:ext uri="{FF2B5EF4-FFF2-40B4-BE49-F238E27FC236}">
                <a16:creationId xmlns:a16="http://schemas.microsoft.com/office/drawing/2014/main" id="{566B386E-0317-43DC-A81B-E185C324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40" y="926002"/>
            <a:ext cx="3228785" cy="116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4389" name="Rectangle 5">
            <a:extLst>
              <a:ext uri="{FF2B5EF4-FFF2-40B4-BE49-F238E27FC236}">
                <a16:creationId xmlns:a16="http://schemas.microsoft.com/office/drawing/2014/main" id="{81780B6B-E574-4610-B8D6-655647A0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1735789"/>
            <a:ext cx="45480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 dirty="0">
                <a:ea typeface="굴림" panose="020B0600000101010101" pitchFamily="34" charset="-127"/>
              </a:rPr>
              <a:t>编写程序</a:t>
            </a:r>
            <a:r>
              <a:rPr lang="en-US" altLang="zh-CN" sz="2000" b="0" dirty="0">
                <a:ea typeface="굴림" panose="020B0600000101010101" pitchFamily="34" charset="-127"/>
              </a:rPr>
              <a:t>2</a:t>
            </a:r>
            <a:r>
              <a:rPr lang="zh-CN" altLang="en-US" sz="2000" b="0" dirty="0">
                <a:ea typeface="굴림" panose="020B0600000101010101" pitchFamily="34" charset="-127"/>
              </a:rPr>
              <a:t>：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#include &lt;</a:t>
            </a:r>
            <a:r>
              <a:rPr lang="en-US" altLang="zh-CN" sz="2000" b="0" dirty="0" err="1">
                <a:ea typeface="굴림" panose="020B0600000101010101" pitchFamily="34" charset="-127"/>
              </a:rPr>
              <a:t>stdio.h</a:t>
            </a:r>
            <a:r>
              <a:rPr lang="en-US" altLang="zh-CN" sz="2000" b="0" dirty="0">
                <a:ea typeface="굴림" panose="020B0600000101010101" pitchFamily="34" charset="-127"/>
              </a:rPr>
              <a:t>&gt;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void main()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{	float </a:t>
            </a:r>
            <a:r>
              <a:rPr lang="en-US" altLang="zh-CN" sz="2000" b="0" dirty="0" err="1">
                <a:ea typeface="굴림" panose="020B0600000101010101" pitchFamily="34" charset="-127"/>
              </a:rPr>
              <a:t>x,y</a:t>
            </a:r>
            <a:r>
              <a:rPr lang="en-US" altLang="zh-CN" sz="2000" b="0" dirty="0">
                <a:ea typeface="굴림" panose="020B0600000101010101" pitchFamily="34" charset="-127"/>
              </a:rPr>
              <a:t>;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</a:t>
            </a:r>
            <a:r>
              <a:rPr lang="en-US" altLang="zh-CN" sz="2000" b="0" dirty="0" err="1">
                <a:ea typeface="굴림" panose="020B0600000101010101" pitchFamily="34" charset="-127"/>
              </a:rPr>
              <a:t>printf</a:t>
            </a:r>
            <a:r>
              <a:rPr lang="en-US" altLang="zh-CN" sz="2000" b="0" dirty="0">
                <a:ea typeface="굴림" panose="020B0600000101010101" pitchFamily="34" charset="-127"/>
              </a:rPr>
              <a:t>("\</a:t>
            </a:r>
            <a:r>
              <a:rPr lang="en-US" altLang="zh-CN" sz="2000" b="0" dirty="0" err="1">
                <a:ea typeface="굴림" panose="020B0600000101010101" pitchFamily="34" charset="-127"/>
              </a:rPr>
              <a:t>nPlease</a:t>
            </a:r>
            <a:r>
              <a:rPr lang="en-US" altLang="zh-CN" sz="2000" b="0" dirty="0">
                <a:ea typeface="굴림" panose="020B0600000101010101" pitchFamily="34" charset="-127"/>
              </a:rPr>
              <a:t> input x:");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</a:t>
            </a:r>
            <a:r>
              <a:rPr lang="en-US" altLang="zh-CN" sz="2000" b="0" dirty="0" err="1">
                <a:ea typeface="굴림" panose="020B0600000101010101" pitchFamily="34" charset="-127"/>
              </a:rPr>
              <a:t>scanf</a:t>
            </a:r>
            <a:r>
              <a:rPr lang="en-US" altLang="zh-CN" sz="2000" b="0" dirty="0">
                <a:ea typeface="굴림" panose="020B0600000101010101" pitchFamily="34" charset="-127"/>
              </a:rPr>
              <a:t>("%</a:t>
            </a:r>
            <a:r>
              <a:rPr lang="en-US" altLang="zh-CN" sz="2000" b="0" dirty="0" err="1">
                <a:ea typeface="굴림" panose="020B0600000101010101" pitchFamily="34" charset="-127"/>
              </a:rPr>
              <a:t>f",&amp;x</a:t>
            </a:r>
            <a:r>
              <a:rPr lang="en-US" altLang="zh-CN" sz="2000" b="0" dirty="0">
                <a:ea typeface="굴림" panose="020B0600000101010101" pitchFamily="34" charset="-127"/>
              </a:rPr>
              <a:t>);   //</a:t>
            </a:r>
            <a:r>
              <a:rPr lang="zh-CN" altLang="en-US" sz="2000" b="0" dirty="0">
                <a:ea typeface="굴림" panose="020B0600000101010101" pitchFamily="34" charset="-127"/>
              </a:rPr>
              <a:t>输入</a:t>
            </a:r>
            <a:r>
              <a:rPr lang="en-US" altLang="zh-CN" sz="2000" b="0" dirty="0">
                <a:ea typeface="굴림" panose="020B0600000101010101" pitchFamily="34" charset="-127"/>
              </a:rPr>
              <a:t>x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if (x&gt;=1)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	if (x&lt;10)   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		y=2*x-1;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	else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		y=x*x+2*x+2; 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else</a:t>
            </a:r>
          </a:p>
          <a:p>
            <a:r>
              <a:rPr lang="en-US" altLang="zh-CN" sz="2000" b="0" dirty="0">
                <a:ea typeface="굴림" panose="020B0600000101010101" pitchFamily="34" charset="-127"/>
              </a:rPr>
              <a:t>		</a:t>
            </a:r>
            <a:r>
              <a:rPr lang="es-ES" altLang="zh-CN" sz="2000" b="0" dirty="0">
                <a:ea typeface="굴림" panose="020B0600000101010101" pitchFamily="34" charset="-127"/>
              </a:rPr>
              <a:t>y=x;</a:t>
            </a:r>
          </a:p>
          <a:p>
            <a:r>
              <a:rPr lang="es-ES" altLang="zh-CN" sz="2000" b="0" dirty="0">
                <a:ea typeface="굴림" panose="020B0600000101010101" pitchFamily="34" charset="-127"/>
              </a:rPr>
              <a:t>	printf("y=%f\n",y);</a:t>
            </a:r>
            <a:endParaRPr lang="en-US" altLang="zh-CN" sz="2000" b="0" dirty="0">
              <a:ea typeface="굴림" panose="020B0600000101010101" pitchFamily="34" charset="-127"/>
            </a:endParaRPr>
          </a:p>
          <a:p>
            <a:r>
              <a:rPr lang="en-US" altLang="zh-CN" sz="2000" b="0" dirty="0">
                <a:ea typeface="굴림" panose="020B0600000101010101" pitchFamily="34" charset="-127"/>
              </a:rPr>
              <a:t>}</a:t>
            </a:r>
            <a:r>
              <a:rPr lang="en-US" altLang="zh-CN" sz="2000" dirty="0">
                <a:ea typeface="굴림" panose="020B0600000101010101" pitchFamily="34" charset="-127"/>
              </a:rPr>
              <a:t> </a:t>
            </a:r>
          </a:p>
        </p:txBody>
      </p:sp>
      <p:pic>
        <p:nvPicPr>
          <p:cNvPr id="784390" name="Picture 6">
            <a:extLst>
              <a:ext uri="{FF2B5EF4-FFF2-40B4-BE49-F238E27FC236}">
                <a16:creationId xmlns:a16="http://schemas.microsoft.com/office/drawing/2014/main" id="{872E27D3-9259-469F-B13E-5B8D71C1A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3284984"/>
            <a:ext cx="3168650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4391" name="Rectangle 7">
            <a:extLst>
              <a:ext uri="{FF2B5EF4-FFF2-40B4-BE49-F238E27FC236}">
                <a16:creationId xmlns:a16="http://schemas.microsoft.com/office/drawing/2014/main" id="{6C6F44FF-D877-42C5-9C98-B0C48A91A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857" y="2672712"/>
            <a:ext cx="381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000" b="0" dirty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程序正确</a:t>
            </a:r>
            <a:r>
              <a:rPr kumimoji="1" lang="zh-CN" altLang="en-US" sz="2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7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>
            <a:extLst>
              <a:ext uri="{FF2B5EF4-FFF2-40B4-BE49-F238E27FC236}">
                <a16:creationId xmlns:a16="http://schemas.microsoft.com/office/drawing/2014/main" id="{B4336546-1D4E-4837-BD6F-B5FF74DF0F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59A2A9F-87B1-4C67-9F6E-384EB9B3CA0D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708612" name="Rectangle 4">
            <a:extLst>
              <a:ext uri="{FF2B5EF4-FFF2-40B4-BE49-F238E27FC236}">
                <a16:creationId xmlns:a16="http://schemas.microsoft.com/office/drawing/2014/main" id="{6DD625EE-C988-450E-B4DB-A84C65B90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8623" name="Rectangle 15">
            <a:extLst>
              <a:ext uri="{FF2B5EF4-FFF2-40B4-BE49-F238E27FC236}">
                <a16:creationId xmlns:a16="http://schemas.microsoft.com/office/drawing/2014/main" id="{B1FF153E-9498-44A6-AA8C-632DD6C8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0" y="1131552"/>
            <a:ext cx="5962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sz="28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kumimoji="1" lang="zh-CN" altLang="en-US" sz="28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kumimoji="1" lang="en-US" altLang="zh-CN" sz="2800" b="0" dirty="0">
                <a:latin typeface="+mn-lt"/>
                <a:ea typeface="黑体" panose="02010609060101010101" pitchFamily="49" charset="-122"/>
              </a:rPr>
              <a:t>2】</a:t>
            </a:r>
            <a:r>
              <a:rPr kumimoji="1" lang="zh-CN" altLang="en-US" sz="2800" b="0" dirty="0">
                <a:latin typeface="+mn-lt"/>
                <a:ea typeface="黑体" panose="02010609060101010101" pitchFamily="49" charset="-122"/>
              </a:rPr>
              <a:t>输入</a:t>
            </a:r>
            <a:r>
              <a:rPr kumimoji="1" lang="en-US" altLang="zh-CN" sz="2800" b="0" dirty="0">
                <a:latin typeface="+mn-lt"/>
                <a:ea typeface="黑体" panose="02010609060101010101" pitchFamily="49" charset="-122"/>
              </a:rPr>
              <a:t>x</a:t>
            </a:r>
            <a:r>
              <a:rPr kumimoji="1" lang="zh-CN" altLang="en-US" sz="2800" b="0" dirty="0">
                <a:latin typeface="+mn-lt"/>
                <a:ea typeface="黑体" panose="02010609060101010101" pitchFamily="49" charset="-122"/>
              </a:rPr>
              <a:t>，求函数</a:t>
            </a:r>
            <a:r>
              <a:rPr kumimoji="1" lang="en-US" altLang="zh-CN" sz="2800" b="0" dirty="0">
                <a:latin typeface="+mn-lt"/>
                <a:ea typeface="黑体" panose="02010609060101010101" pitchFamily="49" charset="-122"/>
              </a:rPr>
              <a:t>f(x)</a:t>
            </a:r>
            <a:r>
              <a:rPr kumimoji="1" lang="zh-CN" altLang="en-US" sz="2800" b="0" dirty="0">
                <a:latin typeface="+mn-lt"/>
                <a:ea typeface="黑体" panose="02010609060101010101" pitchFamily="49" charset="-122"/>
              </a:rPr>
              <a:t>的值。  </a:t>
            </a:r>
          </a:p>
        </p:txBody>
      </p:sp>
      <p:sp>
        <p:nvSpPr>
          <p:cNvPr id="708625" name="Rectangle 17">
            <a:extLst>
              <a:ext uri="{FF2B5EF4-FFF2-40B4-BE49-F238E27FC236}">
                <a16:creationId xmlns:a16="http://schemas.microsoft.com/office/drawing/2014/main" id="{B0C089DE-62C9-44FF-B48B-1E3FC780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8624" name="Object 16">
            <a:extLst>
              <a:ext uri="{FF2B5EF4-FFF2-40B4-BE49-F238E27FC236}">
                <a16:creationId xmlns:a16="http://schemas.microsoft.com/office/drawing/2014/main" id="{DBA46F9D-2008-436A-9161-9121E7377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0700" y="1557338"/>
          <a:ext cx="3657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公式" r:id="rId3" imgW="1981200" imgH="711200" progId="Equation.3">
                  <p:embed/>
                </p:oleObj>
              </mc:Choice>
              <mc:Fallback>
                <p:oleObj name="公式" r:id="rId3" imgW="1981200" imgH="711200" progId="Equation.3">
                  <p:embed/>
                  <p:pic>
                    <p:nvPicPr>
                      <p:cNvPr id="708624" name="Object 16">
                        <a:extLst>
                          <a:ext uri="{FF2B5EF4-FFF2-40B4-BE49-F238E27FC236}">
                            <a16:creationId xmlns:a16="http://schemas.microsoft.com/office/drawing/2014/main" id="{DBA46F9D-2008-436A-9161-9121E7377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557338"/>
                        <a:ext cx="3657600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8627" name="Rectangle 19">
            <a:extLst>
              <a:ext uri="{FF2B5EF4-FFF2-40B4-BE49-F238E27FC236}">
                <a16:creationId xmlns:a16="http://schemas.microsoft.com/office/drawing/2014/main" id="{AAE8F0A0-8A85-44CA-8593-E7E41DC4C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236200"/>
            <a:ext cx="9217024" cy="204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ts val="3800"/>
              </a:lnSpc>
            </a:pP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分析：</a:t>
            </a:r>
          </a:p>
          <a:p>
            <a:pPr>
              <a:lnSpc>
                <a:spcPts val="3800"/>
              </a:lnSpc>
            </a:pP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首先判定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x&lt;1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条件，如果为真则结果为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；否则判定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1≤x&lt;10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条件，如果为真则结果为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2x-1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；否则判定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x≥10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，如果为真则结果为 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0" baseline="30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+2x+2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</a:rPr>
              <a:t>，否则什么都不做。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5EE4044-1736-4D95-9BBD-266F9962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2423450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52C1A684-F57C-4C88-A765-FDD543324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498FB0B-C852-4220-B5C2-2C3A6F6A57E4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1A91001B-595A-40D9-9204-3F116298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2" y="1136620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sz="20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kumimoji="1" lang="zh-CN" altLang="en-US" sz="20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kumimoji="1" lang="en-US" altLang="zh-CN" sz="2000" b="0" dirty="0">
                <a:latin typeface="+mn-lt"/>
                <a:ea typeface="黑体" panose="02010609060101010101" pitchFamily="49" charset="-122"/>
              </a:rPr>
              <a:t>】</a:t>
            </a:r>
            <a:r>
              <a:rPr kumimoji="1" lang="zh-CN" altLang="en-US" sz="2000" b="0" dirty="0">
                <a:latin typeface="+mn-lt"/>
                <a:ea typeface="黑体" panose="02010609060101010101" pitchFamily="49" charset="-122"/>
              </a:rPr>
              <a:t>编写程序，求函数</a:t>
            </a:r>
            <a:r>
              <a:rPr kumimoji="1" lang="en-US" altLang="zh-CN" sz="2000" b="0" dirty="0">
                <a:latin typeface="+mn-lt"/>
                <a:ea typeface="黑体" panose="02010609060101010101" pitchFamily="49" charset="-122"/>
              </a:rPr>
              <a:t>f(x)</a:t>
            </a:r>
            <a:r>
              <a:rPr kumimoji="1" lang="zh-CN" altLang="en-US" sz="2000" b="0" dirty="0">
                <a:latin typeface="+mn-lt"/>
                <a:ea typeface="黑体" panose="02010609060101010101" pitchFamily="49" charset="-122"/>
              </a:rPr>
              <a:t>的值</a:t>
            </a:r>
            <a:r>
              <a:rPr kumimoji="1" lang="zh-CN" altLang="en-US" sz="200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85412" name="Picture 4">
            <a:extLst>
              <a:ext uri="{FF2B5EF4-FFF2-40B4-BE49-F238E27FC236}">
                <a16:creationId xmlns:a16="http://schemas.microsoft.com/office/drawing/2014/main" id="{ED0F2A9B-FD87-4F2A-B0F7-628C9DCB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1336675"/>
            <a:ext cx="280828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5413" name="Rectangle 5">
            <a:extLst>
              <a:ext uri="{FF2B5EF4-FFF2-40B4-BE49-F238E27FC236}">
                <a16:creationId xmlns:a16="http://schemas.microsoft.com/office/drawing/2014/main" id="{5355C010-0AF4-4749-9DB7-D94EBDC52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068513"/>
            <a:ext cx="38592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编写程序</a:t>
            </a:r>
            <a:r>
              <a:rPr lang="en-US" altLang="zh-CN" sz="2000" b="0"/>
              <a:t>3</a:t>
            </a:r>
            <a:r>
              <a:rPr lang="zh-CN" altLang="en-US" sz="2000" b="0"/>
              <a:t>：</a:t>
            </a:r>
          </a:p>
          <a:p>
            <a:r>
              <a:rPr lang="en-US" altLang="zh-CN" sz="2000" b="0"/>
              <a:t>#include &lt;stdio.h&gt;</a:t>
            </a:r>
          </a:p>
          <a:p>
            <a:r>
              <a:rPr lang="en-US" altLang="zh-CN" sz="2000" b="0"/>
              <a:t>void main()</a:t>
            </a:r>
          </a:p>
          <a:p>
            <a:r>
              <a:rPr lang="en-US" altLang="zh-CN" sz="2000" b="0"/>
              <a:t>{	float x,y;</a:t>
            </a:r>
          </a:p>
          <a:p>
            <a:r>
              <a:rPr lang="en-US" altLang="zh-CN" sz="2000" b="0"/>
              <a:t>	printf("\nPlease input x:");</a:t>
            </a:r>
          </a:p>
          <a:p>
            <a:r>
              <a:rPr lang="en-US" altLang="zh-CN" sz="2000" b="0"/>
              <a:t>	scanf("%f",&amp;x);   //</a:t>
            </a:r>
            <a:r>
              <a:rPr lang="zh-CN" altLang="en-US" sz="2000" b="0"/>
              <a:t>输入</a:t>
            </a:r>
            <a:r>
              <a:rPr lang="en-US" altLang="zh-CN" sz="2000" b="0"/>
              <a:t>x</a:t>
            </a:r>
          </a:p>
          <a:p>
            <a:r>
              <a:rPr lang="en-US" altLang="zh-CN" sz="2000" b="0"/>
              <a:t>	y=x;</a:t>
            </a:r>
          </a:p>
          <a:p>
            <a:r>
              <a:rPr lang="en-US" altLang="zh-CN" sz="2000" b="0"/>
              <a:t>	if (x&lt;10)</a:t>
            </a:r>
          </a:p>
          <a:p>
            <a:r>
              <a:rPr lang="en-US" altLang="zh-CN" sz="2000" b="0"/>
              <a:t>		</a:t>
            </a:r>
            <a:r>
              <a:rPr lang="en-US" altLang="zh-CN" sz="2000" b="0">
                <a:solidFill>
                  <a:srgbClr val="FF0000"/>
                </a:solidFill>
              </a:rPr>
              <a:t>if (x&gt;=1)</a:t>
            </a:r>
          </a:p>
          <a:p>
            <a:r>
              <a:rPr lang="en-US" altLang="zh-CN" sz="2000" b="0">
                <a:solidFill>
                  <a:srgbClr val="FF0000"/>
                </a:solidFill>
              </a:rPr>
              <a:t>			y=2*x-1;</a:t>
            </a:r>
          </a:p>
          <a:p>
            <a:r>
              <a:rPr lang="en-US" altLang="zh-CN" sz="2000" b="0">
                <a:solidFill>
                  <a:srgbClr val="FF0000"/>
                </a:solidFill>
              </a:rPr>
              <a:t>	else</a:t>
            </a:r>
          </a:p>
          <a:p>
            <a:r>
              <a:rPr lang="en-US" altLang="zh-CN" sz="2000" b="0"/>
              <a:t>		</a:t>
            </a:r>
            <a:r>
              <a:rPr lang="es-ES" altLang="zh-CN" sz="2000" b="0"/>
              <a:t>y=x*x+2*x+2; </a:t>
            </a:r>
          </a:p>
          <a:p>
            <a:r>
              <a:rPr lang="es-ES" altLang="zh-CN" sz="2000" b="0"/>
              <a:t>	printf("y=%f\n",y);</a:t>
            </a:r>
            <a:endParaRPr lang="en-US" altLang="zh-CN" sz="2000" b="0"/>
          </a:p>
          <a:p>
            <a:r>
              <a:rPr lang="en-US" altLang="zh-CN" sz="2000" b="0">
                <a:ea typeface="굴림" panose="020B0600000101010101" pitchFamily="34" charset="-127"/>
              </a:rPr>
              <a:t>}</a:t>
            </a:r>
            <a:r>
              <a:rPr lang="en-US" altLang="zh-CN" sz="200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785415" name="Rectangle 7">
            <a:extLst>
              <a:ext uri="{FF2B5EF4-FFF2-40B4-BE49-F238E27FC236}">
                <a16:creationId xmlns:a16="http://schemas.microsoft.com/office/drawing/2014/main" id="{55D7B508-EA0F-45E5-A82A-0DF50FB2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2879725"/>
            <a:ext cx="3671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en-US" altLang="zh-CN" sz="2000" b="0">
                <a:solidFill>
                  <a:srgbClr val="FF0000"/>
                </a:solidFill>
              </a:rPr>
              <a:t>else</a:t>
            </a:r>
            <a:r>
              <a:rPr kumimoji="1" lang="zh-CN" altLang="en-US" sz="2000" b="0">
                <a:solidFill>
                  <a:srgbClr val="FF0000"/>
                </a:solidFill>
              </a:rPr>
              <a:t>与其前面最近的</a:t>
            </a:r>
            <a:r>
              <a:rPr kumimoji="1" lang="en-US" altLang="zh-CN" sz="2000" b="0">
                <a:solidFill>
                  <a:srgbClr val="FF0000"/>
                </a:solidFill>
              </a:rPr>
              <a:t>if</a:t>
            </a:r>
            <a:r>
              <a:rPr kumimoji="1" lang="zh-CN" altLang="en-US" sz="2000" b="0">
                <a:solidFill>
                  <a:srgbClr val="FF0000"/>
                </a:solidFill>
              </a:rPr>
              <a:t>配对，所以，程序</a:t>
            </a:r>
            <a:r>
              <a:rPr kumimoji="1" lang="en-US" altLang="zh-CN" sz="2000" b="0">
                <a:solidFill>
                  <a:srgbClr val="FF0000"/>
                </a:solidFill>
              </a:rPr>
              <a:t>3</a:t>
            </a:r>
            <a:r>
              <a:rPr kumimoji="1" lang="zh-CN" altLang="en-US" sz="2000" b="0">
                <a:solidFill>
                  <a:srgbClr val="FF0000"/>
                </a:solidFill>
              </a:rPr>
              <a:t>的</a:t>
            </a:r>
            <a:r>
              <a:rPr kumimoji="1" lang="en-US" altLang="zh-CN" sz="2000" b="0">
                <a:solidFill>
                  <a:srgbClr val="FF0000"/>
                </a:solidFill>
              </a:rPr>
              <a:t>N-S</a:t>
            </a:r>
            <a:r>
              <a:rPr kumimoji="1" lang="zh-CN" altLang="en-US" sz="2000" b="0">
                <a:solidFill>
                  <a:srgbClr val="FF0000"/>
                </a:solidFill>
              </a:rPr>
              <a:t>流程图</a:t>
            </a:r>
            <a:r>
              <a:rPr kumimoji="1" lang="zh-CN" altLang="en-US" sz="200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kumimoji="1" lang="zh-CN" altLang="en-US" sz="2000">
                <a:solidFill>
                  <a:srgbClr val="FF0000"/>
                </a:solidFill>
              </a:rPr>
              <a:t>程序错误！！！</a:t>
            </a:r>
          </a:p>
        </p:txBody>
      </p:sp>
      <p:pic>
        <p:nvPicPr>
          <p:cNvPr id="785416" name="Picture 8">
            <a:extLst>
              <a:ext uri="{FF2B5EF4-FFF2-40B4-BE49-F238E27FC236}">
                <a16:creationId xmlns:a16="http://schemas.microsoft.com/office/drawing/2014/main" id="{F2EFAD25-23BF-43ED-80C3-B3379AB7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4149725"/>
            <a:ext cx="3240087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01B37FA4-0AB0-4B64-8DE2-9EE7E760C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7697"/>
          </a:xfrm>
        </p:spPr>
        <p:txBody>
          <a:bodyPr/>
          <a:lstStyle/>
          <a:p>
            <a:r>
              <a:rPr lang="zh-CN" altLang="en-US" sz="4000" dirty="0"/>
              <a:t>选择结构的嵌套</a:t>
            </a:r>
          </a:p>
        </p:txBody>
      </p:sp>
    </p:spTree>
    <p:extLst>
      <p:ext uri="{BB962C8B-B14F-4D97-AF65-F5344CB8AC3E}">
        <p14:creationId xmlns:p14="http://schemas.microsoft.com/office/powerpoint/2010/main" val="2665906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6515E117-542D-4202-BCD9-B569817790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EEC675C-B5DA-428D-84C6-04B0622DCCE6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4BCA4C28-8E22-4927-B5ED-F9624650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73" y="1043608"/>
            <a:ext cx="47243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【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例</a:t>
            </a:r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】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编写程序，求函数</a:t>
            </a:r>
            <a:r>
              <a:rPr kumimoji="1" lang="en-US" altLang="zh-CN" b="0" dirty="0">
                <a:latin typeface="+mn-lt"/>
                <a:ea typeface="黑体" panose="02010609060101010101" pitchFamily="49" charset="-122"/>
              </a:rPr>
              <a:t>f(x)</a:t>
            </a:r>
            <a:r>
              <a:rPr kumimoji="1" lang="zh-CN" altLang="en-US" b="0" dirty="0">
                <a:latin typeface="+mn-lt"/>
                <a:ea typeface="黑体" panose="02010609060101010101" pitchFamily="49" charset="-122"/>
              </a:rPr>
              <a:t>的值</a:t>
            </a:r>
            <a:r>
              <a:rPr kumimoji="1" lang="zh-CN" altLang="en-US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86436" name="Picture 4">
            <a:extLst>
              <a:ext uri="{FF2B5EF4-FFF2-40B4-BE49-F238E27FC236}">
                <a16:creationId xmlns:a16="http://schemas.microsoft.com/office/drawing/2014/main" id="{649D2BB4-0EBE-4309-9779-8256CB0D9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83" y="948544"/>
            <a:ext cx="3087315" cy="111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6437" name="Rectangle 5">
            <a:extLst>
              <a:ext uri="{FF2B5EF4-FFF2-40B4-BE49-F238E27FC236}">
                <a16:creationId xmlns:a16="http://schemas.microsoft.com/office/drawing/2014/main" id="{3E02D2CC-A2C3-4678-A8A4-37F37612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648002"/>
            <a:ext cx="417170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33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0" dirty="0"/>
              <a:t>编写程序</a:t>
            </a:r>
            <a:r>
              <a:rPr lang="en-US" altLang="zh-CN" sz="2200" b="0" dirty="0"/>
              <a:t>3(</a:t>
            </a:r>
            <a:r>
              <a:rPr lang="zh-CN" altLang="en-US" sz="2200" b="0" dirty="0">
                <a:solidFill>
                  <a:srgbClr val="FF0000"/>
                </a:solidFill>
              </a:rPr>
              <a:t>改进</a:t>
            </a:r>
            <a:r>
              <a:rPr lang="en-US" altLang="zh-CN" sz="2200" b="0" dirty="0"/>
              <a:t>)</a:t>
            </a:r>
            <a:r>
              <a:rPr lang="zh-CN" altLang="en-US" sz="2200" b="0" dirty="0"/>
              <a:t>：</a:t>
            </a:r>
          </a:p>
          <a:p>
            <a:r>
              <a:rPr lang="en-US" altLang="zh-CN" sz="2200" b="0" dirty="0"/>
              <a:t>#include &lt;</a:t>
            </a:r>
            <a:r>
              <a:rPr lang="en-US" altLang="zh-CN" sz="2200" b="0" dirty="0" err="1"/>
              <a:t>stdio.h</a:t>
            </a:r>
            <a:r>
              <a:rPr lang="en-US" altLang="zh-CN" sz="2200" b="0" dirty="0"/>
              <a:t>&gt;</a:t>
            </a:r>
          </a:p>
          <a:p>
            <a:r>
              <a:rPr lang="en-US" altLang="zh-CN" sz="2200" b="0" dirty="0"/>
              <a:t>void main()</a:t>
            </a:r>
          </a:p>
          <a:p>
            <a:r>
              <a:rPr lang="en-US" altLang="zh-CN" sz="2200" b="0" dirty="0"/>
              <a:t>{	float </a:t>
            </a:r>
            <a:r>
              <a:rPr lang="en-US" altLang="zh-CN" sz="2200" b="0" dirty="0" err="1"/>
              <a:t>x,y</a:t>
            </a:r>
            <a:r>
              <a:rPr lang="en-US" altLang="zh-CN" sz="2200" b="0" dirty="0"/>
              <a:t>;</a:t>
            </a:r>
          </a:p>
          <a:p>
            <a:r>
              <a:rPr lang="en-US" altLang="zh-CN" sz="2200" b="0" dirty="0"/>
              <a:t>	</a:t>
            </a:r>
            <a:r>
              <a:rPr lang="en-US" altLang="zh-CN" sz="2200" b="0" dirty="0" err="1"/>
              <a:t>printf</a:t>
            </a:r>
            <a:r>
              <a:rPr lang="en-US" altLang="zh-CN" sz="2200" b="0" dirty="0"/>
              <a:t>("\</a:t>
            </a:r>
            <a:r>
              <a:rPr lang="en-US" altLang="zh-CN" sz="2200" b="0" dirty="0" err="1"/>
              <a:t>nPlease</a:t>
            </a:r>
            <a:r>
              <a:rPr lang="en-US" altLang="zh-CN" sz="2200" b="0" dirty="0"/>
              <a:t> input x:");</a:t>
            </a:r>
          </a:p>
          <a:p>
            <a:r>
              <a:rPr lang="en-US" altLang="zh-CN" sz="2200" b="0" dirty="0"/>
              <a:t>	</a:t>
            </a:r>
            <a:r>
              <a:rPr lang="en-US" altLang="zh-CN" sz="2200" b="0" dirty="0" err="1"/>
              <a:t>scanf</a:t>
            </a:r>
            <a:r>
              <a:rPr lang="en-US" altLang="zh-CN" sz="2200" b="0" dirty="0"/>
              <a:t>("%</a:t>
            </a:r>
            <a:r>
              <a:rPr lang="en-US" altLang="zh-CN" sz="2200" b="0" dirty="0" err="1"/>
              <a:t>f",&amp;x</a:t>
            </a:r>
            <a:r>
              <a:rPr lang="en-US" altLang="zh-CN" sz="2200" b="0" dirty="0"/>
              <a:t>);   //</a:t>
            </a:r>
            <a:r>
              <a:rPr lang="zh-CN" altLang="en-US" sz="2200" b="0" dirty="0"/>
              <a:t>输入</a:t>
            </a:r>
            <a:r>
              <a:rPr lang="en-US" altLang="zh-CN" sz="2200" b="0" dirty="0"/>
              <a:t>x</a:t>
            </a:r>
          </a:p>
          <a:p>
            <a:r>
              <a:rPr lang="en-US" altLang="zh-CN" sz="2200" b="0" dirty="0"/>
              <a:t>	y=x;</a:t>
            </a:r>
          </a:p>
          <a:p>
            <a:r>
              <a:rPr lang="en-US" altLang="zh-CN" sz="2200" b="0" dirty="0"/>
              <a:t>	if (x&lt;10)</a:t>
            </a:r>
          </a:p>
          <a:p>
            <a:r>
              <a:rPr lang="en-US" altLang="zh-CN" sz="2200" b="0" dirty="0">
                <a:solidFill>
                  <a:srgbClr val="FF0000"/>
                </a:solidFill>
              </a:rPr>
              <a:t>	{	if (x&gt;=1)</a:t>
            </a:r>
          </a:p>
          <a:p>
            <a:r>
              <a:rPr lang="en-US" altLang="zh-CN" sz="2200" b="0" dirty="0">
                <a:solidFill>
                  <a:srgbClr val="FF0000"/>
                </a:solidFill>
              </a:rPr>
              <a:t>			y=2*x-1;</a:t>
            </a:r>
          </a:p>
          <a:p>
            <a:r>
              <a:rPr lang="en-US" altLang="zh-CN" sz="2200" b="0" dirty="0">
                <a:solidFill>
                  <a:srgbClr val="FF0000"/>
                </a:solidFill>
              </a:rPr>
              <a:t>	}</a:t>
            </a:r>
          </a:p>
          <a:p>
            <a:r>
              <a:rPr lang="en-US" altLang="zh-CN" sz="2200" b="0" dirty="0">
                <a:solidFill>
                  <a:srgbClr val="FF0000"/>
                </a:solidFill>
              </a:rPr>
              <a:t>	else</a:t>
            </a:r>
          </a:p>
          <a:p>
            <a:r>
              <a:rPr lang="en-US" altLang="zh-CN" sz="2200" b="0" dirty="0"/>
              <a:t>		</a:t>
            </a:r>
            <a:r>
              <a:rPr lang="es-ES" altLang="zh-CN" sz="2200" b="0" dirty="0"/>
              <a:t>y=x*x+2*x+2; </a:t>
            </a:r>
          </a:p>
          <a:p>
            <a:r>
              <a:rPr lang="es-ES" altLang="zh-CN" sz="2200" b="0" dirty="0"/>
              <a:t>	printf("y=%f\n",y);</a:t>
            </a:r>
            <a:endParaRPr lang="en-US" altLang="zh-CN" sz="2200" b="0" dirty="0"/>
          </a:p>
          <a:p>
            <a:r>
              <a:rPr lang="en-US" altLang="zh-CN" sz="2200" b="0" dirty="0">
                <a:ea typeface="굴림" panose="020B0600000101010101" pitchFamily="34" charset="-127"/>
              </a:rPr>
              <a:t>}</a:t>
            </a:r>
            <a:r>
              <a:rPr lang="en-US" altLang="zh-CN" sz="2200" dirty="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786438" name="Rectangle 6">
            <a:extLst>
              <a:ext uri="{FF2B5EF4-FFF2-40B4-BE49-F238E27FC236}">
                <a16:creationId xmlns:a16="http://schemas.microsoft.com/office/drawing/2014/main" id="{61CCF577-9726-4834-8708-04F1CBAA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4365625"/>
            <a:ext cx="4032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000" b="0">
                <a:solidFill>
                  <a:srgbClr val="FF0000"/>
                </a:solidFill>
                <a:ea typeface="宋体" panose="02010600030101010101" pitchFamily="2" charset="-122"/>
              </a:rPr>
              <a:t>将第</a:t>
            </a:r>
            <a:r>
              <a:rPr kumimoji="1"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kumimoji="1" lang="zh-CN" altLang="en-US" sz="2000" b="0">
                <a:solidFill>
                  <a:srgbClr val="FF0000"/>
                </a:solidFill>
                <a:ea typeface="宋体" panose="02010600030101010101" pitchFamily="2" charset="-122"/>
              </a:rPr>
              <a:t>个</a:t>
            </a:r>
            <a:r>
              <a:rPr kumimoji="1"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if</a:t>
            </a:r>
            <a:r>
              <a:rPr kumimoji="1" lang="zh-CN" altLang="en-US" sz="2000" b="0">
                <a:solidFill>
                  <a:srgbClr val="FF0000"/>
                </a:solidFill>
                <a:ea typeface="宋体" panose="02010600030101010101" pitchFamily="2" charset="-122"/>
              </a:rPr>
              <a:t>语句用花括号“</a:t>
            </a:r>
            <a:r>
              <a:rPr kumimoji="1" lang="en-US" altLang="zh-CN" sz="2000" b="0">
                <a:solidFill>
                  <a:srgbClr val="FF0000"/>
                </a:solidFill>
                <a:ea typeface="宋体" panose="02010600030101010101" pitchFamily="2" charset="-122"/>
              </a:rPr>
              <a:t>{}”</a:t>
            </a:r>
            <a:r>
              <a:rPr kumimoji="1" lang="zh-CN" altLang="en-US" sz="2000" b="0">
                <a:solidFill>
                  <a:srgbClr val="FF0000"/>
                </a:solidFill>
                <a:ea typeface="宋体" panose="02010600030101010101" pitchFamily="2" charset="-122"/>
              </a:rPr>
              <a:t>括起来，则流程正确</a:t>
            </a:r>
            <a:r>
              <a:rPr kumimoji="1" lang="zh-CN" altLang="en-US" sz="20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144DD4-0025-4C7E-BD3C-00F0798A2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7697"/>
          </a:xfrm>
        </p:spPr>
        <p:txBody>
          <a:bodyPr/>
          <a:lstStyle/>
          <a:p>
            <a:r>
              <a:rPr lang="zh-CN" altLang="en-US" sz="4000" dirty="0"/>
              <a:t>选择结构的嵌套</a:t>
            </a:r>
          </a:p>
        </p:txBody>
      </p:sp>
    </p:spTree>
    <p:extLst>
      <p:ext uri="{BB962C8B-B14F-4D97-AF65-F5344CB8AC3E}">
        <p14:creationId xmlns:p14="http://schemas.microsoft.com/office/powerpoint/2010/main" val="2942922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3ED22-685A-429C-8C28-CDFB74CEF4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D4BD879-B403-41F6-B972-57EB587F1358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797698" name="Rectangle 2">
            <a:extLst>
              <a:ext uri="{FF2B5EF4-FFF2-40B4-BE49-F238E27FC236}">
                <a16:creationId xmlns:a16="http://schemas.microsoft.com/office/drawing/2014/main" id="{95639CA6-92E1-4719-B05C-E38AFA748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12"/>
          </a:xfrm>
        </p:spPr>
        <p:txBody>
          <a:bodyPr/>
          <a:lstStyle/>
          <a:p>
            <a:r>
              <a:rPr lang="zh-CN" altLang="en-US" sz="4000" dirty="0"/>
              <a:t>作业与实验要求</a:t>
            </a:r>
          </a:p>
        </p:txBody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B53D9875-84B0-477C-9937-68BEB2D9B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完成选择题和填空题</a:t>
            </a:r>
          </a:p>
          <a:p>
            <a:r>
              <a:rPr lang="zh-CN" altLang="en-US" dirty="0"/>
              <a:t>阅读教材</a:t>
            </a:r>
          </a:p>
          <a:p>
            <a:r>
              <a:rPr lang="zh-CN" altLang="en-US" dirty="0"/>
              <a:t>分析编程题，设计算法，编写程序，上机调试程序</a:t>
            </a:r>
          </a:p>
          <a:p>
            <a:r>
              <a:rPr lang="zh-CN" altLang="en-US" dirty="0"/>
              <a:t>特别注意：掌握程序的调试方法。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6687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57A0A8A-480E-4871-95FD-AB171964A3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D5671BA-83A4-47EB-8D11-0F32ACCD2CB3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2EEE14F5-10F5-47A4-85A7-B15C274C0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  <p:sp>
        <p:nvSpPr>
          <p:cNvPr id="674820" name="Rectangle 4">
            <a:extLst>
              <a:ext uri="{FF2B5EF4-FFF2-40B4-BE49-F238E27FC236}">
                <a16:creationId xmlns:a16="http://schemas.microsoft.com/office/drawing/2014/main" id="{346DDC08-50C0-432D-A0D8-371E915A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196755"/>
            <a:ext cx="8928991" cy="404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+mn-ea"/>
                <a:ea typeface="+mn-ea"/>
              </a:rPr>
              <a:t>【</a:t>
            </a:r>
            <a:r>
              <a:rPr lang="zh-CN" altLang="en-US" sz="2800" b="1" dirty="0">
                <a:latin typeface="+mn-ea"/>
                <a:ea typeface="+mn-ea"/>
              </a:rPr>
              <a:t>例</a:t>
            </a:r>
            <a:r>
              <a:rPr lang="en-US" altLang="zh-CN" sz="2800" b="1" dirty="0">
                <a:latin typeface="+mn-ea"/>
                <a:ea typeface="+mn-ea"/>
              </a:rPr>
              <a:t>5. 1】</a:t>
            </a:r>
            <a:r>
              <a:rPr lang="zh-CN" altLang="en-US" sz="2800" b="1" dirty="0">
                <a:latin typeface="+mn-ea"/>
                <a:ea typeface="+mn-ea"/>
              </a:rPr>
              <a:t>输入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值，如果</a:t>
            </a:r>
            <a:r>
              <a:rPr lang="en-US" altLang="zh-CN" sz="2800" b="1" dirty="0">
                <a:latin typeface="+mn-ea"/>
                <a:ea typeface="+mn-ea"/>
              </a:rPr>
              <a:t>a&gt;b</a:t>
            </a:r>
            <a:r>
              <a:rPr lang="zh-CN" altLang="en-US" sz="2800" b="1" dirty="0">
                <a:latin typeface="+mn-ea"/>
                <a:ea typeface="+mn-ea"/>
              </a:rPr>
              <a:t>，那么交换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和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，使得</a:t>
            </a:r>
            <a:r>
              <a:rPr lang="en-US" altLang="zh-CN" sz="2800" b="1" dirty="0" err="1">
                <a:latin typeface="+mn-ea"/>
                <a:ea typeface="+mn-ea"/>
              </a:rPr>
              <a:t>a≤b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endParaRPr lang="zh-CN" altLang="en-US" sz="2800" b="1" dirty="0">
              <a:latin typeface="+mn-ea"/>
              <a:ea typeface="+mn-ea"/>
            </a:endParaRPr>
          </a:p>
          <a:p>
            <a:r>
              <a:rPr lang="zh-CN" altLang="en-US" sz="2800" b="1" dirty="0">
                <a:latin typeface="+mn-ea"/>
                <a:ea typeface="+mn-ea"/>
              </a:rPr>
              <a:t>解决该问题的主要步骤为：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）输入变量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）如果条件</a:t>
            </a:r>
            <a:r>
              <a:rPr lang="en-US" altLang="zh-CN" sz="2800" b="1" dirty="0">
                <a:latin typeface="+mn-ea"/>
                <a:ea typeface="+mn-ea"/>
              </a:rPr>
              <a:t>a&gt;b</a:t>
            </a:r>
            <a:r>
              <a:rPr lang="zh-CN" altLang="en-US" sz="2800" b="1" dirty="0">
                <a:latin typeface="+mn-ea"/>
                <a:ea typeface="+mn-ea"/>
              </a:rPr>
              <a:t>为真，则交换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和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；否则转入（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）。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）输出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  <a:p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）结束。 </a:t>
            </a:r>
          </a:p>
        </p:txBody>
      </p:sp>
      <p:sp>
        <p:nvSpPr>
          <p:cNvPr id="674822" name="Rectangle 6">
            <a:extLst>
              <a:ext uri="{FF2B5EF4-FFF2-40B4-BE49-F238E27FC236}">
                <a16:creationId xmlns:a16="http://schemas.microsoft.com/office/drawing/2014/main" id="{3721BD85-AACE-4A46-8E71-330C9D7F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01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0195B135-EC70-4B1B-A28E-7F4A520994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E54720D-98A0-4818-AE05-DA52A671771D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73EF5841-8BF1-42ED-B2CC-3E762AD48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0" y="1040532"/>
            <a:ext cx="89354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+mn-ea"/>
                <a:ea typeface="+mn-ea"/>
              </a:rPr>
              <a:t>【</a:t>
            </a:r>
            <a:r>
              <a:rPr lang="zh-CN" altLang="en-US" b="0" dirty="0">
                <a:latin typeface="+mn-ea"/>
                <a:ea typeface="+mn-ea"/>
              </a:rPr>
              <a:t>例</a:t>
            </a:r>
            <a:r>
              <a:rPr lang="en-US" altLang="zh-CN" b="0" dirty="0">
                <a:latin typeface="+mn-ea"/>
                <a:ea typeface="+mn-ea"/>
              </a:rPr>
              <a:t>5. 1】</a:t>
            </a:r>
            <a:r>
              <a:rPr lang="zh-CN" altLang="en-US" b="0" dirty="0">
                <a:latin typeface="+mn-ea"/>
                <a:ea typeface="+mn-ea"/>
              </a:rPr>
              <a:t>输入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值，如果</a:t>
            </a:r>
            <a:r>
              <a:rPr lang="en-US" altLang="zh-CN" b="0" dirty="0">
                <a:latin typeface="+mn-ea"/>
                <a:ea typeface="+mn-ea"/>
              </a:rPr>
              <a:t>a&gt;b</a:t>
            </a:r>
            <a:r>
              <a:rPr lang="zh-CN" altLang="en-US" b="0" dirty="0">
                <a:latin typeface="+mn-ea"/>
                <a:ea typeface="+mn-ea"/>
              </a:rPr>
              <a:t>，那么交换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和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，使得</a:t>
            </a:r>
            <a:r>
              <a:rPr lang="en-US" altLang="zh-CN" b="0" dirty="0" err="1">
                <a:latin typeface="+mn-ea"/>
                <a:ea typeface="+mn-ea"/>
              </a:rPr>
              <a:t>a≤b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解决该问题的主要步骤为：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1</a:t>
            </a:r>
            <a:r>
              <a:rPr lang="zh-CN" altLang="en-US" b="0" dirty="0">
                <a:latin typeface="+mn-ea"/>
                <a:ea typeface="+mn-ea"/>
              </a:rPr>
              <a:t>）输入变量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2</a:t>
            </a:r>
            <a:r>
              <a:rPr lang="zh-CN" altLang="en-US" b="0" dirty="0">
                <a:latin typeface="+mn-ea"/>
                <a:ea typeface="+mn-ea"/>
              </a:rPr>
              <a:t>）如果条件</a:t>
            </a:r>
            <a:r>
              <a:rPr lang="en-US" altLang="zh-CN" b="0" dirty="0">
                <a:latin typeface="+mn-ea"/>
                <a:ea typeface="+mn-ea"/>
              </a:rPr>
              <a:t>a&gt;b</a:t>
            </a:r>
            <a:r>
              <a:rPr lang="zh-CN" altLang="en-US" b="0" dirty="0">
                <a:latin typeface="+mn-ea"/>
                <a:ea typeface="+mn-ea"/>
              </a:rPr>
              <a:t>为真，则交换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和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；否则转入（</a:t>
            </a:r>
            <a:r>
              <a:rPr lang="en-US" altLang="zh-CN" b="0" dirty="0">
                <a:latin typeface="+mn-ea"/>
                <a:ea typeface="+mn-ea"/>
              </a:rPr>
              <a:t>3</a:t>
            </a:r>
            <a:r>
              <a:rPr lang="zh-CN" altLang="en-US" b="0" dirty="0">
                <a:latin typeface="+mn-ea"/>
                <a:ea typeface="+mn-ea"/>
              </a:rPr>
              <a:t>）。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3</a:t>
            </a:r>
            <a:r>
              <a:rPr lang="zh-CN" altLang="en-US" b="0" dirty="0">
                <a:latin typeface="+mn-ea"/>
                <a:ea typeface="+mn-ea"/>
              </a:rPr>
              <a:t>）输出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）结束。 </a:t>
            </a:r>
          </a:p>
        </p:txBody>
      </p:sp>
      <p:sp>
        <p:nvSpPr>
          <p:cNvPr id="676868" name="Rectangle 4">
            <a:extLst>
              <a:ext uri="{FF2B5EF4-FFF2-40B4-BE49-F238E27FC236}">
                <a16:creationId xmlns:a16="http://schemas.microsoft.com/office/drawing/2014/main" id="{1559B0D0-F371-4D15-853A-73828B243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6869" name="Object 5">
            <a:extLst>
              <a:ext uri="{FF2B5EF4-FFF2-40B4-BE49-F238E27FC236}">
                <a16:creationId xmlns:a16="http://schemas.microsoft.com/office/drawing/2014/main" id="{A4896FD1-7D56-4EED-B2F5-0AFA46C82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571"/>
              </p:ext>
            </p:extLst>
          </p:nvPr>
        </p:nvGraphicFramePr>
        <p:xfrm>
          <a:off x="6897216" y="2516931"/>
          <a:ext cx="2733675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r:id="rId3" imgW="2083308" imgH="2853690" progId="Visio.Drawing.11">
                  <p:embed/>
                </p:oleObj>
              </mc:Choice>
              <mc:Fallback>
                <p:oleObj r:id="rId3" imgW="2083308" imgH="2853690" progId="Visio.Drawing.11">
                  <p:embed/>
                  <p:pic>
                    <p:nvPicPr>
                      <p:cNvPr id="676869" name="Object 5">
                        <a:extLst>
                          <a:ext uri="{FF2B5EF4-FFF2-40B4-BE49-F238E27FC236}">
                            <a16:creationId xmlns:a16="http://schemas.microsoft.com/office/drawing/2014/main" id="{A4896FD1-7D56-4EED-B2F5-0AFA46C826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216" y="2516931"/>
                        <a:ext cx="2733675" cy="374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1" name="Rectangle 7">
            <a:extLst>
              <a:ext uri="{FF2B5EF4-FFF2-40B4-BE49-F238E27FC236}">
                <a16:creationId xmlns:a16="http://schemas.microsoft.com/office/drawing/2014/main" id="{C0AA69BA-F2D0-4246-9B57-1C73AD9D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65" y="4133652"/>
            <a:ext cx="53282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学习提示：</a:t>
            </a:r>
          </a:p>
          <a:p>
            <a:r>
              <a:rPr kumimoji="1" lang="zh-CN" altLang="en-US" b="1" dirty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（</a:t>
            </a:r>
            <a:r>
              <a:rPr kumimoji="1" lang="en-US" altLang="zh-CN" b="1" dirty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）算法包括输入、处理和输出三个部分，其中处理部分为选择结构。</a:t>
            </a:r>
            <a:endParaRPr kumimoji="1" lang="zh-CN" altLang="en-US" b="1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AFBEB3-59A6-43E0-B770-938F9B7E3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2392239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C796E5AA-F472-462D-889C-FE2F405BB9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CB1D46-0E26-4949-8272-C8936577295E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70343BFB-B3BF-417B-A1E7-FF8CA5C9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9" y="924590"/>
            <a:ext cx="89354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+mn-ea"/>
                <a:ea typeface="+mn-ea"/>
              </a:rPr>
              <a:t>【</a:t>
            </a:r>
            <a:r>
              <a:rPr lang="zh-CN" altLang="en-US" b="0" dirty="0">
                <a:latin typeface="+mn-ea"/>
                <a:ea typeface="+mn-ea"/>
              </a:rPr>
              <a:t>例</a:t>
            </a:r>
            <a:r>
              <a:rPr lang="en-US" altLang="zh-CN" b="0" dirty="0">
                <a:latin typeface="+mn-ea"/>
                <a:ea typeface="+mn-ea"/>
              </a:rPr>
              <a:t>5. 1】</a:t>
            </a:r>
            <a:r>
              <a:rPr lang="zh-CN" altLang="en-US" b="0" dirty="0">
                <a:latin typeface="+mn-ea"/>
                <a:ea typeface="+mn-ea"/>
              </a:rPr>
              <a:t>输入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值，如果</a:t>
            </a:r>
            <a:r>
              <a:rPr lang="en-US" altLang="zh-CN" b="0" dirty="0">
                <a:latin typeface="+mn-ea"/>
                <a:ea typeface="+mn-ea"/>
              </a:rPr>
              <a:t>a&gt;b</a:t>
            </a:r>
            <a:r>
              <a:rPr lang="zh-CN" altLang="en-US" b="0" dirty="0">
                <a:latin typeface="+mn-ea"/>
                <a:ea typeface="+mn-ea"/>
              </a:rPr>
              <a:t>，那么交换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和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，使得</a:t>
            </a:r>
            <a:r>
              <a:rPr lang="en-US" altLang="zh-CN" b="0" dirty="0" err="1">
                <a:latin typeface="+mn-ea"/>
                <a:ea typeface="+mn-ea"/>
              </a:rPr>
              <a:t>a≤b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解决该问题的主要步骤为：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1</a:t>
            </a:r>
            <a:r>
              <a:rPr lang="zh-CN" altLang="en-US" b="0" dirty="0">
                <a:latin typeface="+mn-ea"/>
                <a:ea typeface="+mn-ea"/>
              </a:rPr>
              <a:t>）输入变量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2</a:t>
            </a:r>
            <a:r>
              <a:rPr lang="zh-CN" altLang="en-US" b="0" dirty="0">
                <a:latin typeface="+mn-ea"/>
                <a:ea typeface="+mn-ea"/>
              </a:rPr>
              <a:t>）如果条件</a:t>
            </a:r>
            <a:r>
              <a:rPr lang="en-US" altLang="zh-CN" b="0" dirty="0">
                <a:latin typeface="+mn-ea"/>
                <a:ea typeface="+mn-ea"/>
              </a:rPr>
              <a:t>a&gt;b</a:t>
            </a:r>
            <a:r>
              <a:rPr lang="zh-CN" altLang="en-US" b="0" dirty="0">
                <a:latin typeface="+mn-ea"/>
                <a:ea typeface="+mn-ea"/>
              </a:rPr>
              <a:t>为真，则交换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和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；否则转入（</a:t>
            </a:r>
            <a:r>
              <a:rPr lang="en-US" altLang="zh-CN" b="0" dirty="0">
                <a:latin typeface="+mn-ea"/>
                <a:ea typeface="+mn-ea"/>
              </a:rPr>
              <a:t>3</a:t>
            </a:r>
            <a:r>
              <a:rPr lang="zh-CN" altLang="en-US" b="0" dirty="0">
                <a:latin typeface="+mn-ea"/>
                <a:ea typeface="+mn-ea"/>
              </a:rPr>
              <a:t>）。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3</a:t>
            </a:r>
            <a:r>
              <a:rPr lang="zh-CN" altLang="en-US" b="0" dirty="0">
                <a:latin typeface="+mn-ea"/>
                <a:ea typeface="+mn-ea"/>
              </a:rPr>
              <a:t>）输出</a:t>
            </a:r>
            <a:r>
              <a:rPr lang="en-US" altLang="zh-CN" b="0" dirty="0">
                <a:latin typeface="+mn-ea"/>
                <a:ea typeface="+mn-ea"/>
              </a:rPr>
              <a:t>a</a:t>
            </a:r>
            <a:r>
              <a:rPr lang="zh-CN" altLang="en-US" b="0" dirty="0">
                <a:latin typeface="+mn-ea"/>
                <a:ea typeface="+mn-ea"/>
              </a:rPr>
              <a:t>、</a:t>
            </a:r>
            <a:r>
              <a:rPr lang="en-US" altLang="zh-CN" b="0" dirty="0">
                <a:latin typeface="+mn-ea"/>
                <a:ea typeface="+mn-ea"/>
              </a:rPr>
              <a:t>b</a:t>
            </a:r>
            <a:r>
              <a:rPr lang="zh-CN" altLang="en-US" b="0" dirty="0">
                <a:latin typeface="+mn-ea"/>
                <a:ea typeface="+mn-ea"/>
              </a:rPr>
              <a:t>。</a:t>
            </a:r>
          </a:p>
          <a:p>
            <a:r>
              <a:rPr lang="zh-CN" altLang="en-US" b="0" dirty="0">
                <a:latin typeface="+mn-ea"/>
                <a:ea typeface="+mn-ea"/>
              </a:rPr>
              <a:t>（</a:t>
            </a:r>
            <a:r>
              <a:rPr lang="en-US" altLang="zh-CN" b="0" dirty="0">
                <a:latin typeface="+mn-ea"/>
                <a:ea typeface="+mn-ea"/>
              </a:rPr>
              <a:t>4</a:t>
            </a:r>
            <a:r>
              <a:rPr lang="zh-CN" altLang="en-US" b="0" dirty="0">
                <a:latin typeface="+mn-ea"/>
                <a:ea typeface="+mn-ea"/>
              </a:rPr>
              <a:t>）结束。 </a:t>
            </a:r>
          </a:p>
        </p:txBody>
      </p:sp>
      <p:sp>
        <p:nvSpPr>
          <p:cNvPr id="677892" name="Rectangle 4">
            <a:extLst>
              <a:ext uri="{FF2B5EF4-FFF2-40B4-BE49-F238E27FC236}">
                <a16:creationId xmlns:a16="http://schemas.microsoft.com/office/drawing/2014/main" id="{E4D7342C-2167-41A8-A431-6857718B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77893" name="Object 5">
            <a:extLst>
              <a:ext uri="{FF2B5EF4-FFF2-40B4-BE49-F238E27FC236}">
                <a16:creationId xmlns:a16="http://schemas.microsoft.com/office/drawing/2014/main" id="{C646358A-4D6B-40FE-BF8F-910E8648C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840456"/>
              </p:ext>
            </p:extLst>
          </p:nvPr>
        </p:nvGraphicFramePr>
        <p:xfrm>
          <a:off x="6609184" y="2436117"/>
          <a:ext cx="2733675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r:id="rId3" imgW="2083308" imgH="2853690" progId="Visio.Drawing.11">
                  <p:embed/>
                </p:oleObj>
              </mc:Choice>
              <mc:Fallback>
                <p:oleObj r:id="rId3" imgW="2083308" imgH="2853690" progId="Visio.Drawing.11">
                  <p:embed/>
                  <p:pic>
                    <p:nvPicPr>
                      <p:cNvPr id="677893" name="Object 5">
                        <a:extLst>
                          <a:ext uri="{FF2B5EF4-FFF2-40B4-BE49-F238E27FC236}">
                            <a16:creationId xmlns:a16="http://schemas.microsoft.com/office/drawing/2014/main" id="{C646358A-4D6B-40FE-BF8F-910E8648C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184" y="2436117"/>
                        <a:ext cx="2733675" cy="374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7894" name="Picture 6">
            <a:extLst>
              <a:ext uri="{FF2B5EF4-FFF2-40B4-BE49-F238E27FC236}">
                <a16:creationId xmlns:a16="http://schemas.microsoft.com/office/drawing/2014/main" id="{53EC7556-B8AD-4C45-85F9-6F57510C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3625087"/>
            <a:ext cx="2880048" cy="220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130E5EC-813C-4462-99B7-A5B4CA8B7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3137953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6DC6450-B4C6-4856-9B21-0A2A8777E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C94FDD-FD89-4C21-A2A7-65C09AC10C04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91A8B283-CC0F-4C5B-80FA-60CBA59E8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628800"/>
            <a:ext cx="8420100" cy="4467200"/>
          </a:xfrm>
        </p:spPr>
        <p:txBody>
          <a:bodyPr/>
          <a:lstStyle/>
          <a:p>
            <a:r>
              <a:rPr lang="zh-CN" altLang="en-US" dirty="0"/>
              <a:t>使用中间变量</a:t>
            </a:r>
            <a:r>
              <a:rPr lang="en-US" altLang="zh-CN" dirty="0"/>
              <a:t>t</a:t>
            </a:r>
            <a:r>
              <a:rPr lang="zh-CN" altLang="en-US" dirty="0"/>
              <a:t>交换两个变量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数值的方法常用在一些经典算法中。 </a:t>
            </a:r>
          </a:p>
        </p:txBody>
      </p:sp>
      <p:pic>
        <p:nvPicPr>
          <p:cNvPr id="678917" name="Picture 5">
            <a:extLst>
              <a:ext uri="{FF2B5EF4-FFF2-40B4-BE49-F238E27FC236}">
                <a16:creationId xmlns:a16="http://schemas.microsoft.com/office/drawing/2014/main" id="{715D86A2-C69A-49A4-8A9D-576C1428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284538"/>
            <a:ext cx="5832475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E9EB4E-6844-4AD3-8539-2F35E8AD6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3652218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6D0F2AA4-2E76-4889-AC5D-0223198327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FA1ADC8-120D-4C87-9CA3-4C2EA3A53048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92E081AE-2ACF-46FE-BDBB-38570E99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1291850"/>
            <a:ext cx="52566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+mn-lt"/>
                <a:ea typeface="黑体" panose="02010609060101010101" pitchFamily="49" charset="-122"/>
              </a:rPr>
              <a:t>【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5. 2】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输入变量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，将它们按照从小到大的顺序排序后输出。</a:t>
            </a:r>
          </a:p>
          <a:p>
            <a:r>
              <a:rPr lang="zh-CN" altLang="en-US" b="0" dirty="0">
                <a:latin typeface="+mn-lt"/>
                <a:ea typeface="黑体" panose="02010609060101010101" pitchFamily="49" charset="-122"/>
              </a:rPr>
              <a:t>解决该问题的主要步骤为：</a:t>
            </a:r>
          </a:p>
          <a:p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）如果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a&gt;b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交换。</a:t>
            </a:r>
          </a:p>
          <a:p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）如果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a&gt;c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交换，此时可以保证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最小。</a:t>
            </a:r>
          </a:p>
          <a:p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）如果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b&gt;c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，则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和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交换，此时可以保证</a:t>
            </a:r>
            <a:r>
              <a:rPr lang="en-US" altLang="zh-CN" b="0" dirty="0" err="1">
                <a:latin typeface="+mn-lt"/>
                <a:ea typeface="黑体" panose="02010609060101010101" pitchFamily="49" charset="-122"/>
              </a:rPr>
              <a:t>b≤c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）排序完毕 </a:t>
            </a:r>
          </a:p>
        </p:txBody>
      </p:sp>
      <p:pic>
        <p:nvPicPr>
          <p:cNvPr id="679941" name="Picture 5">
            <a:extLst>
              <a:ext uri="{FF2B5EF4-FFF2-40B4-BE49-F238E27FC236}">
                <a16:creationId xmlns:a16="http://schemas.microsoft.com/office/drawing/2014/main" id="{2A6EC1F8-F97A-4D55-B8DE-7AED5015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2419350"/>
            <a:ext cx="2967038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942" name="Rectangle 6">
            <a:extLst>
              <a:ext uri="{FF2B5EF4-FFF2-40B4-BE49-F238E27FC236}">
                <a16:creationId xmlns:a16="http://schemas.microsoft.com/office/drawing/2014/main" id="{6E308A7D-091A-42BB-A1B1-DC3F9AE3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5157788"/>
            <a:ext cx="5600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请思考</a:t>
            </a:r>
            <a:r>
              <a:rPr kumimoji="1" lang="en-US" altLang="zh-CN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个、</a:t>
            </a:r>
            <a:r>
              <a:rPr kumimoji="1" lang="en-US" altLang="zh-CN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个</a:t>
            </a:r>
            <a:r>
              <a:rPr kumimoji="1" lang="en-US" altLang="zh-CN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……</a:t>
            </a:r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或</a:t>
            </a:r>
            <a:r>
              <a:rPr kumimoji="1" lang="en-US" altLang="zh-CN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100</a:t>
            </a:r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  <a:ea typeface="宋体" panose="02010600030101010101" pitchFamily="2" charset="-122"/>
              </a:rPr>
              <a:t>个变量排序问题的算法应该怎样设计？</a:t>
            </a:r>
            <a:r>
              <a:rPr kumimoji="1" lang="zh-CN" altLang="en-US" sz="2400" b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661777-EAE9-4446-A188-F7D1A8F43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18762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5892FFDB-FABE-4D65-8CDF-6C2E42238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80495EA-979D-4B39-BF56-535DEB8D4927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BB56330D-6A85-42B7-B002-6B34C529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8A01B74B-363C-4879-9B15-B9A2BFC08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4762" name="Rectangle 10">
            <a:extLst>
              <a:ext uri="{FF2B5EF4-FFF2-40B4-BE49-F238E27FC236}">
                <a16:creationId xmlns:a16="http://schemas.microsoft.com/office/drawing/2014/main" id="{03FD9412-72EE-4D3B-8E87-6FF432BD1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4761" name="Object 9">
            <a:extLst>
              <a:ext uri="{FF2B5EF4-FFF2-40B4-BE49-F238E27FC236}">
                <a16:creationId xmlns:a16="http://schemas.microsoft.com/office/drawing/2014/main" id="{364FEC78-28AC-4F77-9EFC-7E5A829E9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7286"/>
              </p:ext>
            </p:extLst>
          </p:nvPr>
        </p:nvGraphicFramePr>
        <p:xfrm>
          <a:off x="672377" y="1252537"/>
          <a:ext cx="4300413" cy="368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r:id="rId3" imgW="3288792" imgH="2819019" progId="Visio.Drawing.11">
                  <p:embed/>
                </p:oleObj>
              </mc:Choice>
              <mc:Fallback>
                <p:oleObj r:id="rId3" imgW="3288792" imgH="2819019" progId="Visio.Drawing.11">
                  <p:embed/>
                  <p:pic>
                    <p:nvPicPr>
                      <p:cNvPr id="714761" name="Object 9">
                        <a:extLst>
                          <a:ext uri="{FF2B5EF4-FFF2-40B4-BE49-F238E27FC236}">
                            <a16:creationId xmlns:a16="http://schemas.microsoft.com/office/drawing/2014/main" id="{364FEC78-28AC-4F77-9EFC-7E5A829E9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77" y="1252537"/>
                        <a:ext cx="4300413" cy="36886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4763" name="Picture 11">
            <a:extLst>
              <a:ext uri="{FF2B5EF4-FFF2-40B4-BE49-F238E27FC236}">
                <a16:creationId xmlns:a16="http://schemas.microsoft.com/office/drawing/2014/main" id="{129EE49E-C61C-4163-8FD7-5DA465B2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040" y="1252537"/>
            <a:ext cx="3870325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8CFDF13-65F1-475D-9B2F-B69C589D0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283991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608FF8A-6396-4461-9BC6-07A8922C4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9A9F1B3-3A45-4F49-8091-B141F1ED5DFC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BD4FBE23-04C7-4E06-A3AA-1043FD29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04" name="Rectangle 4">
            <a:extLst>
              <a:ext uri="{FF2B5EF4-FFF2-40B4-BE49-F238E27FC236}">
                <a16:creationId xmlns:a16="http://schemas.microsoft.com/office/drawing/2014/main" id="{A1A14025-8005-44D6-A0D8-5F95C873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4" y="1057277"/>
            <a:ext cx="596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kumimoji="1" lang="en-US" altLang="zh-CN" sz="2400" b="0" dirty="0">
                <a:latin typeface="+mn-lt"/>
                <a:ea typeface="黑体" panose="02010609060101010101" pitchFamily="49" charset="-122"/>
              </a:rPr>
              <a:t>【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</a:rPr>
              <a:t>例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</a:rPr>
              <a:t>2】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</a:rPr>
              <a:t>输入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</a:rPr>
              <a:t>x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</a:rPr>
              <a:t>，求函数</a:t>
            </a:r>
            <a:r>
              <a:rPr kumimoji="1" lang="en-US" altLang="zh-CN" sz="2400" b="0" dirty="0">
                <a:latin typeface="+mn-lt"/>
                <a:ea typeface="黑体" panose="02010609060101010101" pitchFamily="49" charset="-122"/>
              </a:rPr>
              <a:t>f(x)</a:t>
            </a:r>
            <a:r>
              <a:rPr kumimoji="1" lang="zh-CN" altLang="en-US" sz="2400" b="0" dirty="0">
                <a:latin typeface="+mn-lt"/>
                <a:ea typeface="黑体" panose="02010609060101010101" pitchFamily="49" charset="-122"/>
              </a:rPr>
              <a:t>的值。  </a:t>
            </a:r>
          </a:p>
        </p:txBody>
      </p:sp>
      <p:sp>
        <p:nvSpPr>
          <p:cNvPr id="716805" name="Rectangle 5">
            <a:extLst>
              <a:ext uri="{FF2B5EF4-FFF2-40B4-BE49-F238E27FC236}">
                <a16:creationId xmlns:a16="http://schemas.microsoft.com/office/drawing/2014/main" id="{36ADB8C9-1FA1-4C7F-A5B2-8D1B0B28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06" name="Object 6">
            <a:extLst>
              <a:ext uri="{FF2B5EF4-FFF2-40B4-BE49-F238E27FC236}">
                <a16:creationId xmlns:a16="http://schemas.microsoft.com/office/drawing/2014/main" id="{12DDAF4F-5C0F-433A-A8B8-A5BD321AB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83102"/>
              </p:ext>
            </p:extLst>
          </p:nvPr>
        </p:nvGraphicFramePr>
        <p:xfrm>
          <a:off x="5241032" y="1025526"/>
          <a:ext cx="3657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公式" r:id="rId3" imgW="1981200" imgH="711200" progId="Equation.3">
                  <p:embed/>
                </p:oleObj>
              </mc:Choice>
              <mc:Fallback>
                <p:oleObj name="公式" r:id="rId3" imgW="1981200" imgH="711200" progId="Equation.3">
                  <p:embed/>
                  <p:pic>
                    <p:nvPicPr>
                      <p:cNvPr id="716806" name="Object 6">
                        <a:extLst>
                          <a:ext uri="{FF2B5EF4-FFF2-40B4-BE49-F238E27FC236}">
                            <a16:creationId xmlns:a16="http://schemas.microsoft.com/office/drawing/2014/main" id="{12DDAF4F-5C0F-433A-A8B8-A5BD321AB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032" y="1025526"/>
                        <a:ext cx="3657600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7" name="Rectangle 7">
            <a:extLst>
              <a:ext uri="{FF2B5EF4-FFF2-40B4-BE49-F238E27FC236}">
                <a16:creationId xmlns:a16="http://schemas.microsoft.com/office/drawing/2014/main" id="{66DB167D-F8CE-481F-845B-AAD8AA41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06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11" name="Rectangle 11">
            <a:extLst>
              <a:ext uri="{FF2B5EF4-FFF2-40B4-BE49-F238E27FC236}">
                <a16:creationId xmlns:a16="http://schemas.microsoft.com/office/drawing/2014/main" id="{24732F93-1640-4725-82DD-8A398F5DE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36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10" name="Object 10">
            <a:extLst>
              <a:ext uri="{FF2B5EF4-FFF2-40B4-BE49-F238E27FC236}">
                <a16:creationId xmlns:a16="http://schemas.microsoft.com/office/drawing/2014/main" id="{0EC67C8C-03F2-472C-BDBB-94A7B7DC7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2852738"/>
          <a:ext cx="3959225" cy="332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r:id="rId5" imgW="2845689" imgH="2394204" progId="Visio.Drawing.11">
                  <p:embed/>
                </p:oleObj>
              </mc:Choice>
              <mc:Fallback>
                <p:oleObj r:id="rId5" imgW="2845689" imgH="2394204" progId="Visio.Drawing.11">
                  <p:embed/>
                  <p:pic>
                    <p:nvPicPr>
                      <p:cNvPr id="716810" name="Object 10">
                        <a:extLst>
                          <a:ext uri="{FF2B5EF4-FFF2-40B4-BE49-F238E27FC236}">
                            <a16:creationId xmlns:a16="http://schemas.microsoft.com/office/drawing/2014/main" id="{0EC67C8C-03F2-472C-BDBB-94A7B7DC7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852738"/>
                        <a:ext cx="3959225" cy="332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12" name="Picture 12">
            <a:extLst>
              <a:ext uri="{FF2B5EF4-FFF2-40B4-BE49-F238E27FC236}">
                <a16:creationId xmlns:a16="http://schemas.microsoft.com/office/drawing/2014/main" id="{1E1309DE-3399-4F93-B621-F6ABD0366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38500"/>
            <a:ext cx="38163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13" name="Rectangle 13">
            <a:extLst>
              <a:ext uri="{FF2B5EF4-FFF2-40B4-BE49-F238E27FC236}">
                <a16:creationId xmlns:a16="http://schemas.microsoft.com/office/drawing/2014/main" id="{EC925A4D-8336-4E7C-AD06-5A6B17B2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21" y="1600201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改进：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0BF62AC-84A1-49AD-8A99-C89F04700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13728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5CDF2E7-8180-4610-A5B0-7D0928C14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E588798-E005-4C2D-89A6-CE03397D3BD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26BA9FB2-CAD8-456B-BEC3-C29197C3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5781" name="Rectangle 5">
            <a:extLst>
              <a:ext uri="{FF2B5EF4-FFF2-40B4-BE49-F238E27FC236}">
                <a16:creationId xmlns:a16="http://schemas.microsoft.com/office/drawing/2014/main" id="{21FDCBC6-A591-4919-8B80-4C919261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5785" name="Rectangle 9">
            <a:extLst>
              <a:ext uri="{FF2B5EF4-FFF2-40B4-BE49-F238E27FC236}">
                <a16:creationId xmlns:a16="http://schemas.microsoft.com/office/drawing/2014/main" id="{AC2080EA-0F0A-4796-9DE3-0F6449D8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94" y="1647064"/>
            <a:ext cx="5904656" cy="284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43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学习提示：</a:t>
            </a:r>
          </a:p>
          <a:p>
            <a:pPr>
              <a:lnSpc>
                <a:spcPts val="43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算法设计应该力求做到：</a:t>
            </a:r>
          </a:p>
          <a:p>
            <a:pPr>
              <a:lnSpc>
                <a:spcPts val="43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①易于阅读和理解；</a:t>
            </a:r>
          </a:p>
          <a:p>
            <a:pPr>
              <a:lnSpc>
                <a:spcPts val="43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②减少运算次数；</a:t>
            </a:r>
          </a:p>
          <a:p>
            <a:pPr>
              <a:lnSpc>
                <a:spcPts val="4300"/>
              </a:lnSpc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	③减少程序书写量。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941CA9B-F0B5-4DF9-A4F8-3C7F5ADB2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08"/>
          </a:xfrm>
        </p:spPr>
        <p:txBody>
          <a:bodyPr/>
          <a:lstStyle/>
          <a:p>
            <a:r>
              <a:rPr lang="zh-CN" altLang="en-US" sz="4000" dirty="0"/>
              <a:t>选择结构算法设计 </a:t>
            </a:r>
          </a:p>
        </p:txBody>
      </p:sp>
    </p:spTree>
    <p:extLst>
      <p:ext uri="{BB962C8B-B14F-4D97-AF65-F5344CB8AC3E}">
        <p14:creationId xmlns:p14="http://schemas.microsoft.com/office/powerpoint/2010/main" val="419952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A479C5-BDBC-497C-88D5-6C9312023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BB8B25-2E4F-4679-9E38-7C0A2AC80178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40340F27-4852-40CE-8A4D-F3C9C34A3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72" y="114300"/>
            <a:ext cx="8420100" cy="722412"/>
          </a:xfrm>
        </p:spPr>
        <p:txBody>
          <a:bodyPr/>
          <a:lstStyle/>
          <a:p>
            <a:r>
              <a:rPr lang="zh-CN" altLang="en-US" sz="4000" dirty="0"/>
              <a:t>关系运算与逻辑运算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81F95969-D429-4ECE-A144-A5A9F9753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/>
              <a:t>关系运算用于比较两个数据的关系</a:t>
            </a:r>
          </a:p>
          <a:p>
            <a:r>
              <a:rPr lang="zh-CN" altLang="en-US" sz="3600" dirty="0"/>
              <a:t>逻辑运算用于对多个条件进行组合判断  </a:t>
            </a:r>
          </a:p>
        </p:txBody>
      </p:sp>
    </p:spTree>
    <p:extLst>
      <p:ext uri="{BB962C8B-B14F-4D97-AF65-F5344CB8AC3E}">
        <p14:creationId xmlns:p14="http://schemas.microsoft.com/office/powerpoint/2010/main" val="3642675704"/>
      </p:ext>
    </p:extLst>
  </p:cSld>
  <p:clrMapOvr>
    <a:masterClrMapping/>
  </p:clrMapOvr>
</p:sld>
</file>

<file path=ppt/theme/theme1.xml><?xml version="1.0" encoding="utf-8"?>
<a:theme xmlns:a="http://schemas.openxmlformats.org/drawingml/2006/main" name="网络管理讲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Data\Microsoft\Templates\网络管理讲稿.pot</Template>
  <TotalTime>6972</TotalTime>
  <Words>3879</Words>
  <Application>Microsoft Office PowerPoint</Application>
  <PresentationFormat>A4 纸张(210x297 毫米)</PresentationFormat>
  <Paragraphs>668</Paragraphs>
  <Slides>57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굴림</vt:lpstr>
      <vt:lpstr>Heiti SC Light</vt:lpstr>
      <vt:lpstr>Hiragino Sans GB W6</vt:lpstr>
      <vt:lpstr>等线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Copperplate Gothic Bold</vt:lpstr>
      <vt:lpstr>Symbol</vt:lpstr>
      <vt:lpstr>Times New Roman</vt:lpstr>
      <vt:lpstr>Wingdings</vt:lpstr>
      <vt:lpstr>网络管理讲稿</vt:lpstr>
      <vt:lpstr>Visio.Drawing.11</vt:lpstr>
      <vt:lpstr>公式</vt:lpstr>
      <vt:lpstr>PowerPoint 演示文稿</vt:lpstr>
      <vt:lpstr>第5章 选择结构程序设计  </vt:lpstr>
      <vt:lpstr>主要内容</vt:lpstr>
      <vt:lpstr>选择结构算法设计 </vt:lpstr>
      <vt:lpstr>选择结构算法设计 </vt:lpstr>
      <vt:lpstr>选择结构算法设计 </vt:lpstr>
      <vt:lpstr>选择结构算法设计 </vt:lpstr>
      <vt:lpstr>选择结构算法设计 </vt:lpstr>
      <vt:lpstr>关系运算与逻辑运算</vt:lpstr>
      <vt:lpstr>PowerPoint 演示文稿</vt:lpstr>
      <vt:lpstr>PowerPoint 演示文稿</vt:lpstr>
      <vt:lpstr>关系运算符-优先级</vt:lpstr>
      <vt:lpstr>关系运算符和关系表达式</vt:lpstr>
      <vt:lpstr>逻辑运算符和逻辑表达式 </vt:lpstr>
      <vt:lpstr>逻辑运算符和逻辑表达式 </vt:lpstr>
      <vt:lpstr>逻辑运算符- 优先级</vt:lpstr>
      <vt:lpstr>逻辑运算符- 优先级</vt:lpstr>
      <vt:lpstr>逻辑运算符和逻辑表达式 </vt:lpstr>
      <vt:lpstr>逻辑运算符和逻辑表达式 </vt:lpstr>
      <vt:lpstr>PowerPoint 演示文稿</vt:lpstr>
      <vt:lpstr>逻辑表示的进一步讨论（★） </vt:lpstr>
      <vt:lpstr>关系运算符和关系表达式</vt:lpstr>
      <vt:lpstr>逻辑表示的进一步讨论（★）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选择结构的嵌套</vt:lpstr>
      <vt:lpstr>选择结构的嵌套</vt:lpstr>
      <vt:lpstr>选择结构的嵌套</vt:lpstr>
      <vt:lpstr>作业与实验要求</vt:lpstr>
      <vt:lpstr>选择结构算法设计 </vt:lpstr>
      <vt:lpstr>选择结构算法设计 </vt:lpstr>
      <vt:lpstr>选择结构算法设计 </vt:lpstr>
      <vt:lpstr>选择结构算法设计 </vt:lpstr>
      <vt:lpstr>选择结构算法设计 </vt:lpstr>
    </vt:vector>
  </TitlesOfParts>
  <Company>tonecom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C语言程序设计-绪论</dc:title>
  <dc:creator>xjd</dc:creator>
  <cp:lastModifiedBy>Sunix Liu</cp:lastModifiedBy>
  <cp:revision>1121</cp:revision>
  <cp:lastPrinted>1999-06-03T07:41:47Z</cp:lastPrinted>
  <dcterms:created xsi:type="dcterms:W3CDTF">1999-05-31T06:37:31Z</dcterms:created>
  <dcterms:modified xsi:type="dcterms:W3CDTF">2019-08-30T07:41:37Z</dcterms:modified>
</cp:coreProperties>
</file>