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362" r:id="rId2"/>
    <p:sldId id="363" r:id="rId3"/>
    <p:sldId id="364" r:id="rId4"/>
    <p:sldId id="463" r:id="rId5"/>
    <p:sldId id="366" r:id="rId6"/>
    <p:sldId id="367" r:id="rId7"/>
    <p:sldId id="368" r:id="rId8"/>
    <p:sldId id="369" r:id="rId9"/>
    <p:sldId id="370" r:id="rId10"/>
    <p:sldId id="442" r:id="rId11"/>
    <p:sldId id="443" r:id="rId12"/>
    <p:sldId id="480" r:id="rId13"/>
    <p:sldId id="445" r:id="rId14"/>
    <p:sldId id="446" r:id="rId15"/>
    <p:sldId id="447" r:id="rId16"/>
    <p:sldId id="448" r:id="rId17"/>
    <p:sldId id="464" r:id="rId18"/>
    <p:sldId id="477" r:id="rId19"/>
    <p:sldId id="478" r:id="rId20"/>
    <p:sldId id="476" r:id="rId21"/>
    <p:sldId id="465" r:id="rId22"/>
    <p:sldId id="466" r:id="rId23"/>
    <p:sldId id="467" r:id="rId24"/>
    <p:sldId id="468" r:id="rId25"/>
    <p:sldId id="469" r:id="rId26"/>
    <p:sldId id="470" r:id="rId27"/>
    <p:sldId id="479" r:id="rId28"/>
    <p:sldId id="471" r:id="rId29"/>
    <p:sldId id="472" r:id="rId30"/>
    <p:sldId id="473" r:id="rId31"/>
    <p:sldId id="474" r:id="rId32"/>
    <p:sldId id="457" r:id="rId33"/>
    <p:sldId id="458" r:id="rId34"/>
    <p:sldId id="459" r:id="rId35"/>
    <p:sldId id="460" r:id="rId36"/>
    <p:sldId id="437" r:id="rId37"/>
    <p:sldId id="438" r:id="rId38"/>
    <p:sldId id="439" r:id="rId39"/>
    <p:sldId id="440" r:id="rId40"/>
  </p:sldIdLst>
  <p:sldSz cx="9906000" cy="6858000" type="A4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3FCC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79" d="100"/>
          <a:sy n="79" d="100"/>
        </p:scale>
        <p:origin x="1310" y="82"/>
      </p:cViewPr>
      <p:guideLst>
        <p:guide orient="horz" pos="2160"/>
        <p:guide pos="3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CAAA73-2479-4CC7-84AC-A16C98CE9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2176819-BC21-4E3D-971D-150A802A89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F5AEE97-E876-4D7B-B6C0-5A5EA01E78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E509AA4-DCB3-4CD0-93DB-4723A4C2FA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5DB0622-E8DC-4FDB-B3E9-1C7396F86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BAA265-4A43-4B34-9DE8-124FB2FDDA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4F3ACC-40DD-4440-92F9-9FEBE32967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6F815B-2A99-43FE-9DAF-595949A5F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99A8B9E3-773D-4B53-8C75-BB5298193F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4B62B39-A7C8-4BC1-8545-C4805AD33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5A33E46-EC6D-43B4-99AE-2074792D6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439655-E0F0-4EB1-8C72-376DA0884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所以我们引入循环结构。我们在求和过程中，不断重复做同一件事情，那就是向</a:t>
            </a:r>
            <a:r>
              <a:rPr lang="en-US" altLang="zh-CN" dirty="0"/>
              <a:t>s</a:t>
            </a:r>
            <a:r>
              <a:rPr lang="zh-CN" altLang="en-US" dirty="0"/>
              <a:t>中加入一个数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35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A181B-6D47-43EF-B3F0-E9843AD8220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83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此后，就在表达式</a:t>
            </a:r>
            <a:r>
              <a:rPr lang="en-US" altLang="zh-CN" dirty="0"/>
              <a:t>2</a:t>
            </a:r>
            <a:r>
              <a:rPr lang="zh-CN" altLang="en-US" dirty="0"/>
              <a:t>，语句，表达式</a:t>
            </a:r>
            <a:r>
              <a:rPr lang="en-US" altLang="zh-CN" dirty="0"/>
              <a:t>3</a:t>
            </a:r>
            <a:r>
              <a:rPr lang="zh-CN" altLang="en-US" dirty="0"/>
              <a:t>之间循环跳转，直到某次来到表达式</a:t>
            </a:r>
            <a:r>
              <a:rPr lang="en-US" altLang="zh-CN" dirty="0"/>
              <a:t>2</a:t>
            </a:r>
            <a:r>
              <a:rPr lang="zh-CN" altLang="en-US" dirty="0"/>
              <a:t>，条件不再满足</a:t>
            </a:r>
            <a:endParaRPr lang="en-US" altLang="zh-CN" dirty="0"/>
          </a:p>
          <a:p>
            <a:r>
              <a:rPr lang="zh-CN" altLang="en-US" dirty="0"/>
              <a:t>因此，我们这条</a:t>
            </a:r>
            <a:r>
              <a:rPr lang="en-US" altLang="zh-CN" dirty="0"/>
              <a:t>for</a:t>
            </a:r>
            <a:r>
              <a:rPr lang="zh-CN" altLang="en-US" dirty="0"/>
              <a:t>语句将会实现从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个数字的输出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46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此后，就在表达式</a:t>
            </a:r>
            <a:r>
              <a:rPr lang="en-US" altLang="zh-CN" dirty="0"/>
              <a:t>2</a:t>
            </a:r>
            <a:r>
              <a:rPr lang="zh-CN" altLang="en-US" dirty="0"/>
              <a:t>，语句，表达式</a:t>
            </a:r>
            <a:r>
              <a:rPr lang="en-US" altLang="zh-CN" dirty="0"/>
              <a:t>3</a:t>
            </a:r>
            <a:r>
              <a:rPr lang="zh-CN" altLang="en-US" dirty="0"/>
              <a:t>之间循环跳转，直到某次来到表达式</a:t>
            </a:r>
            <a:r>
              <a:rPr lang="en-US" altLang="zh-CN" dirty="0"/>
              <a:t>2</a:t>
            </a:r>
            <a:r>
              <a:rPr lang="zh-CN" altLang="en-US" dirty="0"/>
              <a:t>，条件不再满足</a:t>
            </a:r>
            <a:endParaRPr lang="en-US" altLang="zh-CN" dirty="0"/>
          </a:p>
          <a:p>
            <a:r>
              <a:rPr lang="zh-CN" altLang="en-US" dirty="0"/>
              <a:t>因此，我们这条</a:t>
            </a:r>
            <a:r>
              <a:rPr lang="en-US" altLang="zh-CN" dirty="0"/>
              <a:t>for</a:t>
            </a:r>
            <a:r>
              <a:rPr lang="zh-CN" altLang="en-US" dirty="0"/>
              <a:t>语句将会实现从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个数字的输出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6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我们讲到的</a:t>
            </a:r>
            <a:r>
              <a:rPr lang="en-US" altLang="zh-CN" dirty="0"/>
              <a:t>while</a:t>
            </a:r>
            <a:r>
              <a:rPr lang="zh-CN" altLang="en-US" dirty="0"/>
              <a:t>，</a:t>
            </a:r>
            <a:r>
              <a:rPr lang="en-US" altLang="zh-CN" dirty="0"/>
              <a:t>do</a:t>
            </a:r>
            <a:r>
              <a:rPr lang="en-US" altLang="zh-CN" baseline="0" dirty="0"/>
              <a:t> while</a:t>
            </a:r>
            <a:r>
              <a:rPr lang="zh-CN" altLang="en-US" baseline="0" dirty="0"/>
              <a:t>和</a:t>
            </a:r>
            <a:r>
              <a:rPr lang="en-US" altLang="zh-CN" baseline="0" dirty="0"/>
              <a:t>for</a:t>
            </a:r>
            <a:r>
              <a:rPr lang="zh-CN" altLang="en-US" baseline="0" dirty="0"/>
              <a:t>三种语句都可以相互嵌套形成多重循环。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39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我们对这个图形进行分析，会发现，以行为单位，第</a:t>
            </a:r>
            <a:r>
              <a:rPr lang="en-US" altLang="zh-CN" dirty="0"/>
              <a:t>1</a:t>
            </a:r>
            <a:r>
              <a:rPr lang="zh-CN" altLang="en-US" dirty="0"/>
              <a:t>行，输出了一个*号，然后换行。。。。。。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90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那么，这样我们就利用两重循环实现了字符图形的输出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32ECB-5730-4604-939B-70E1B97F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5990F-334C-48FC-94BE-212CB6BA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95B452-F449-4806-B0A8-DE9CEBB22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8287-D17F-4808-8AFA-C9A5E4A6A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66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6A49-6B46-4072-AEFE-B39CD77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5DDF6-4D36-4702-9719-BC99D91C2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D53E2F-4EEF-4186-85ED-859C23354B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CABF-85CE-43CC-A7FE-39862B487D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76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A82D09-C54E-4CB5-A726-4B8E4F81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52493-F560-4663-B662-8710D3FD0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985FA3-6E8D-4B0D-93DD-C12DB3F9AF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02DA-1DF9-4D0E-9FB4-B8052D54AA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19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3CFBD-6B49-4F31-850D-E4A8798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1EAD-AFA1-47D2-9C9A-9B19946107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17425-922A-4E89-BECD-EC77D91B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BA7B12-DD16-40B4-89E2-CC8E826F4B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8E25-9BC5-42EA-B3C9-AB7BCD95C4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8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41138-282B-400C-8D2A-8181BE8E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0"/>
            <a:ext cx="8420100" cy="10436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12D74-1A96-4DDB-BB94-DC25F4C4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1433AF-1C80-4079-8C31-F827F33AE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9D04A-E146-475F-99F0-F9B69684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3CAD14-3BE2-47AD-BED6-D84A5CA947F0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E55ED4-10D7-4AD9-A904-2D7C07627474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E7C8E8-39F4-4AE1-9072-D98F97BE27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4F5764-B3FE-41BA-815B-E436999D1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9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2040-7B92-445A-B938-1CBB350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3E2A-5A8B-46F1-AB50-61029BC8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577D5B-DE36-456B-AA69-844F7728D5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06B90-0E26-4077-B93E-141B9F579F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3CAD14-3BE2-47AD-BED6-D84A5CA947F0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E55ED4-10D7-4AD9-A904-2D7C07627474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E7C8E8-39F4-4AE1-9072-D98F97BE27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4F5764-B3FE-41BA-815B-E436999D1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92D8-B053-44EB-904C-9F2C9D1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D716E-F9E8-462C-ADD9-235CE22A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2D352-EC5F-407A-BAC2-5FAC9D6A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DFD55E-BAD6-46D9-A35E-7AE40D9CF3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BF6E1-0E50-46FA-BC12-325DC26989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7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3E47-151F-4790-869D-FEE0B889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0950B-9A1D-414B-A6B6-255A7387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DB6BC-0AE0-4DC2-A33A-3292DCEDC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05F36-B3BD-4121-BD24-D3B5DAEA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7F6C1-4EDB-4395-BF3D-9FB01580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AEB230-D0EE-4AC4-BF5D-FC367DC5AD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A7C2-D504-4A8D-ACDA-733B9C1119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3CAD14-3BE2-47AD-BED6-D84A5CA947F0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E55ED4-10D7-4AD9-A904-2D7C07627474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3E7C8E8-39F4-4AE1-9072-D98F97BE27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34F5764-B3FE-41BA-815B-E436999D1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1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A91C-C052-4750-AF4F-1F1FB461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33D890-B663-4EBD-8C43-228CD73FF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6462-E66D-4F17-9E6A-CF779BD4FE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7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36B7D59-AC69-4282-BB8D-F2CAD9544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AEDD3-2AF1-42BC-818C-5C5654B187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3CAD14-3BE2-47AD-BED6-D84A5CA947F0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EE55ED4-10D7-4AD9-A904-2D7C07627474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E7C8E8-39F4-4AE1-9072-D98F97BE27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34F5764-B3FE-41BA-815B-E436999D1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1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C3507-9DBC-42BE-A037-E8E0A587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7A72E-4DCE-43B3-AF56-1410346E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C520E-9F22-49F3-A0B3-800A470E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471D5-66F1-4A1F-B0BC-D6BFC7C212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0BD3-729A-4114-AB9E-E715D4862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0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C5DF-B5D4-4550-BD76-D459753C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9B27D-236A-4735-BD25-616F7337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53930-C6E6-4F72-BCDC-E3A97F687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48352-B166-4685-BCBC-CDB8D2DAC9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BF59-CC96-4F58-BBC7-5CD09943E8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9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36F337C-E4BD-45A4-9A0D-C3448C29C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 편집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A09180-C5E1-401C-B8BD-BB93BE26D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B35BE47-DF3D-46E9-AD84-4115A1F23A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6900" y="64389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/>
            </a:lvl1pPr>
          </a:lstStyle>
          <a:p>
            <a:pPr>
              <a:defRPr/>
            </a:pPr>
            <a:fld id="{33B3C4B9-45C3-4C4C-963D-D3E201C41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F589AC09-0FE5-4842-B4F6-9B6844AF4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650" y="836712"/>
            <a:ext cx="941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D27D4621-BD24-4558-994C-B13E6000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216" y="609600"/>
            <a:ext cx="28749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b="1" i="1" dirty="0">
                <a:latin typeface="Arial" panose="020B0604020202020204" pitchFamily="34" charset="0"/>
              </a:rPr>
              <a:t>South West </a:t>
            </a:r>
            <a:r>
              <a:rPr lang="en-US" altLang="ko-KR" sz="1400" b="1" i="1" dirty="0" err="1">
                <a:latin typeface="Arial" panose="020B0604020202020204" pitchFamily="34" charset="0"/>
              </a:rPr>
              <a:t>Jiaotong</a:t>
            </a:r>
            <a:r>
              <a:rPr lang="en-US" altLang="ko-KR" sz="1400" b="1" i="1" dirty="0">
                <a:latin typeface="Arial" panose="020B0604020202020204" pitchFamily="34" charset="0"/>
              </a:rPr>
              <a:t> University</a:t>
            </a:r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BEB7E1FF-CC00-4389-9F3B-EB895844877A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04775" y="6477000"/>
            <a:ext cx="5640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16">
            <a:extLst>
              <a:ext uri="{FF2B5EF4-FFF2-40B4-BE49-F238E27FC236}">
                <a16:creationId xmlns:a16="http://schemas.microsoft.com/office/drawing/2014/main" id="{AC62D954-E770-4B3B-AABA-2AFF21619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700" y="49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zh-CN" altLang="zh-CN">
              <a:latin typeface="Copperplate Gothic Bold" panose="020E0705020206020404" pitchFamily="34" charset="0"/>
            </a:endParaRPr>
          </a:p>
        </p:txBody>
      </p:sp>
      <p:sp>
        <p:nvSpPr>
          <p:cNvPr id="1033" name="Text Box 17">
            <a:extLst>
              <a:ext uri="{FF2B5EF4-FFF2-40B4-BE49-F238E27FC236}">
                <a16:creationId xmlns:a16="http://schemas.microsoft.com/office/drawing/2014/main" id="{C2EF6815-D5EB-4C36-9FC8-37DF58093F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8538" y="6308725"/>
            <a:ext cx="43449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zh-CN" altLang="en-US" sz="1800" b="1" i="1">
                <a:latin typeface="隶书" panose="02010509060101010101" pitchFamily="49" charset="-122"/>
                <a:ea typeface="隶书" panose="02010509060101010101" pitchFamily="49" charset="-122"/>
              </a:rPr>
              <a:t>信息科学与技术学院 软件工程系</a:t>
            </a:r>
            <a:endParaRPr lang="ko-KR" altLang="en-US" sz="1800" b="1" i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>
            <a:extLst>
              <a:ext uri="{FF2B5EF4-FFF2-40B4-BE49-F238E27FC236}">
                <a16:creationId xmlns:a16="http://schemas.microsoft.com/office/drawing/2014/main" id="{0C1777B3-0125-423F-A653-9EAFE2860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5614"/>
            <a:ext cx="91440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">
            <a:extLst>
              <a:ext uri="{FF2B5EF4-FFF2-40B4-BE49-F238E27FC236}">
                <a16:creationId xmlns:a16="http://schemas.microsoft.com/office/drawing/2014/main" id="{E3C62164-4DF0-44AB-99BB-C11BB121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4" y="5373688"/>
            <a:ext cx="845978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西南交通大学信息科学与技术学院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主讲教师</a:t>
            </a:r>
            <a:r>
              <a:rPr lang="en-US" altLang="zh-CN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:</a:t>
            </a: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喻琇瑛</a:t>
            </a:r>
          </a:p>
        </p:txBody>
      </p:sp>
      <p:sp>
        <p:nvSpPr>
          <p:cNvPr id="3076" name="WordArt 3">
            <a:extLst>
              <a:ext uri="{FF2B5EF4-FFF2-40B4-BE49-F238E27FC236}">
                <a16:creationId xmlns:a16="http://schemas.microsoft.com/office/drawing/2014/main" id="{483F5EAD-F0E9-4E6B-87FF-738FCA51A6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52551" y="692150"/>
            <a:ext cx="7561263" cy="144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EAEAFA"/>
                </a:solidFill>
                <a:effectLst>
                  <a:outerShdw dist="40000" dir="5400000" algn="tl" rotWithShape="0">
                    <a:srgbClr val="000000">
                      <a:alpha val="32999"/>
                    </a:srgbClr>
                  </a:outerShdw>
                </a:effectLst>
                <a:latin typeface="宋体" panose="02010600030101010101" pitchFamily="2" charset="-122"/>
              </a:rPr>
              <a:t>高级语言程序设计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328729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>
            <a:extLst>
              <a:ext uri="{FF2B5EF4-FFF2-40B4-BE49-F238E27FC236}">
                <a16:creationId xmlns:a16="http://schemas.microsoft.com/office/drawing/2014/main" id="{CA769D01-47E2-40AD-A419-352E0641914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0D189A-8A43-47FF-9142-7C1718AE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1000126"/>
            <a:ext cx="90048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1 while </a:t>
            </a:r>
            <a:r>
              <a:rPr lang="zh-CN" altLang="en-US" sz="2800" b="1" dirty="0">
                <a:ea typeface="黑体" panose="02010609060101010101" pitchFamily="49" charset="-122"/>
              </a:rPr>
              <a:t>语句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49" charset="-122"/>
              </a:rPr>
              <a:t>syntax</a:t>
            </a:r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:  </a:t>
            </a:r>
            <a:r>
              <a:rPr lang="en-US" altLang="zh-CN" sz="2800" b="1" dirty="0">
                <a:solidFill>
                  <a:schemeClr val="tx2"/>
                </a:solidFill>
                <a:ea typeface="黑体" panose="02010609060101010101" pitchFamily="49" charset="-122"/>
              </a:rPr>
              <a:t>while(</a:t>
            </a: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sz="2800" b="1" dirty="0">
                <a:solidFill>
                  <a:schemeClr val="tx2"/>
                </a:solidFill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语句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grpSp>
        <p:nvGrpSpPr>
          <p:cNvPr id="31748" name="组合 17">
            <a:extLst>
              <a:ext uri="{FF2B5EF4-FFF2-40B4-BE49-F238E27FC236}">
                <a16:creationId xmlns:a16="http://schemas.microsoft.com/office/drawing/2014/main" id="{30ED4474-52AB-4D40-9FC9-A781AF04D83C}"/>
              </a:ext>
            </a:extLst>
          </p:cNvPr>
          <p:cNvGrpSpPr>
            <a:grpSpLocks/>
          </p:cNvGrpSpPr>
          <p:nvPr/>
        </p:nvGrpSpPr>
        <p:grpSpPr bwMode="auto">
          <a:xfrm>
            <a:off x="848544" y="2204864"/>
            <a:ext cx="3352800" cy="4114800"/>
            <a:chOff x="752475" y="1900238"/>
            <a:chExt cx="3352800" cy="4114800"/>
          </a:xfrm>
        </p:grpSpPr>
        <p:sp useBgFill="1">
          <p:nvSpPr>
            <p:cNvPr id="31750" name="AutoShape 5">
              <a:extLst>
                <a:ext uri="{FF2B5EF4-FFF2-40B4-BE49-F238E27FC236}">
                  <a16:creationId xmlns:a16="http://schemas.microsoft.com/office/drawing/2014/main" id="{8188E7E0-7230-491D-9E15-EF090D1C695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85875" y="2357438"/>
              <a:ext cx="2133600" cy="914400"/>
            </a:xfrm>
            <a:prstGeom prst="diamond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表达式</a:t>
              </a:r>
              <a:endParaRPr lang="zh-CN" altLang="en-US" sz="2500">
                <a:ea typeface="黑体" panose="02010609060101010101" pitchFamily="49" charset="-122"/>
              </a:endParaRPr>
            </a:p>
          </p:txBody>
        </p:sp>
        <p:sp useBgFill="1">
          <p:nvSpPr>
            <p:cNvPr id="31751" name="Rectangle 6">
              <a:extLst>
                <a:ext uri="{FF2B5EF4-FFF2-40B4-BE49-F238E27FC236}">
                  <a16:creationId xmlns:a16="http://schemas.microsoft.com/office/drawing/2014/main" id="{C04D93A3-BD26-40CC-8521-F38D2DC4910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09675" y="3805238"/>
              <a:ext cx="2362200" cy="838200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　语句</a:t>
              </a:r>
              <a:r>
                <a:rPr lang="en-US" altLang="zh-CN">
                  <a:ea typeface="黑体" panose="02010609060101010101" pitchFamily="49" charset="-122"/>
                </a:rPr>
                <a:t>(</a:t>
              </a:r>
              <a:r>
                <a:rPr lang="zh-CN" altLang="en-US">
                  <a:ea typeface="黑体" panose="02010609060101010101" pitchFamily="49" charset="-122"/>
                </a:rPr>
                <a:t>循环体）</a:t>
              </a:r>
            </a:p>
          </p:txBody>
        </p:sp>
        <p:sp>
          <p:nvSpPr>
            <p:cNvPr id="2" name="Line 7">
              <a:extLst>
                <a:ext uri="{FF2B5EF4-FFF2-40B4-BE49-F238E27FC236}">
                  <a16:creationId xmlns:a16="http://schemas.microsoft.com/office/drawing/2014/main" id="{F26D7855-432A-4AD2-B0D2-EF2001510AD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52675" y="327183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31753" name="Rectangle 8">
              <a:extLst>
                <a:ext uri="{FF2B5EF4-FFF2-40B4-BE49-F238E27FC236}">
                  <a16:creationId xmlns:a16="http://schemas.microsoft.com/office/drawing/2014/main" id="{8E7E2FCC-582A-4D7A-8D4F-3283164F079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581275" y="3271838"/>
              <a:ext cx="11334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真</a:t>
              </a:r>
              <a:r>
                <a:rPr lang="en-US" altLang="zh-CN">
                  <a:ea typeface="黑体" panose="02010609060101010101" pitchFamily="49" charset="-122"/>
                </a:rPr>
                <a:t>(</a:t>
              </a:r>
              <a:r>
                <a:rPr lang="zh-CN" altLang="en-US">
                  <a:ea typeface="黑体" panose="02010609060101010101" pitchFamily="49" charset="-122"/>
                </a:rPr>
                <a:t>非</a:t>
              </a:r>
              <a:r>
                <a:rPr lang="en-US" altLang="zh-CN">
                  <a:ea typeface="黑体" panose="02010609060101010101" pitchFamily="49" charset="-122"/>
                </a:rPr>
                <a:t>0)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655" name="Line 9">
              <a:extLst>
                <a:ext uri="{FF2B5EF4-FFF2-40B4-BE49-F238E27FC236}">
                  <a16:creationId xmlns:a16="http://schemas.microsoft.com/office/drawing/2014/main" id="{EB3A6F8F-57BB-450C-93DA-5FB4E7EF122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52675" y="19002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3" name="Line 10">
              <a:extLst>
                <a:ext uri="{FF2B5EF4-FFF2-40B4-BE49-F238E27FC236}">
                  <a16:creationId xmlns:a16="http://schemas.microsoft.com/office/drawing/2014/main" id="{A170C47E-524B-407B-82A3-6A4B6F6A09B2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752475" y="28146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27657" name="Line 11">
              <a:extLst>
                <a:ext uri="{FF2B5EF4-FFF2-40B4-BE49-F238E27FC236}">
                  <a16:creationId xmlns:a16="http://schemas.microsoft.com/office/drawing/2014/main" id="{4D273E5D-E112-4754-A312-5B74AE538856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752475" y="2814638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 useBgFill="1">
          <p:nvSpPr>
            <p:cNvPr id="31757" name="Rectangle 14">
              <a:extLst>
                <a:ext uri="{FF2B5EF4-FFF2-40B4-BE49-F238E27FC236}">
                  <a16:creationId xmlns:a16="http://schemas.microsoft.com/office/drawing/2014/main" id="{BFFD107E-7A7A-41A0-A032-9128677DB97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62075" y="5557838"/>
              <a:ext cx="1981200" cy="4572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程序流程图</a:t>
              </a:r>
            </a:p>
          </p:txBody>
        </p:sp>
        <p:sp useBgFill="1">
          <p:nvSpPr>
            <p:cNvPr id="27659" name="Rectangle 15">
              <a:extLst>
                <a:ext uri="{FF2B5EF4-FFF2-40B4-BE49-F238E27FC236}">
                  <a16:creationId xmlns:a16="http://schemas.microsoft.com/office/drawing/2014/main" id="{E9361265-160F-4F96-8875-CE15F63DA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85813" y="2281238"/>
              <a:ext cx="617537" cy="45720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latin typeface="+mn-lt"/>
                  <a:ea typeface="黑体" pitchFamily="49" charset="-122"/>
                </a:rPr>
                <a:t>假</a:t>
              </a:r>
              <a:endParaRPr lang="zh-CN" altLang="en-US" sz="25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20FAEEAA-511C-4DB1-93E1-548B1000ECA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52675" y="464343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27661" name="Line 17">
              <a:extLst>
                <a:ext uri="{FF2B5EF4-FFF2-40B4-BE49-F238E27FC236}">
                  <a16:creationId xmlns:a16="http://schemas.microsoft.com/office/drawing/2014/main" id="{8347CF8B-5ADC-4CDA-A811-B6C99646E4B6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52675" y="532923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27662" name="Line 18">
              <a:extLst>
                <a:ext uri="{FF2B5EF4-FFF2-40B4-BE49-F238E27FC236}">
                  <a16:creationId xmlns:a16="http://schemas.microsoft.com/office/drawing/2014/main" id="{6EEF38A3-6F25-4D74-8784-E4100C088DF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05275" y="2128838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  <p:sp>
          <p:nvSpPr>
            <p:cNvPr id="27663" name="Line 19">
              <a:extLst>
                <a:ext uri="{FF2B5EF4-FFF2-40B4-BE49-F238E27FC236}">
                  <a16:creationId xmlns:a16="http://schemas.microsoft.com/office/drawing/2014/main" id="{89E8F4F6-6127-4955-BA81-6AFAD4C35A46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2352675" y="212883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500">
                <a:latin typeface="+mn-lt"/>
                <a:ea typeface="黑体" pitchFamily="49" charset="-122"/>
              </a:endParaRPr>
            </a:p>
          </p:txBody>
        </p:sp>
      </p:grpSp>
      <p:sp>
        <p:nvSpPr>
          <p:cNvPr id="31749" name="Text Box 22">
            <a:extLst>
              <a:ext uri="{FF2B5EF4-FFF2-40B4-BE49-F238E27FC236}">
                <a16:creationId xmlns:a16="http://schemas.microsoft.com/office/drawing/2014/main" id="{D070563D-3D03-49DE-A2C1-190C862C552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738688" y="2465389"/>
            <a:ext cx="45005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    实现“当型”循环，其特点是先测循环条件，满足条件执行循环体，不满足条件则退出循环。若条件式一开始就不为真，则循环体一次也不会执行。</a:t>
            </a:r>
          </a:p>
        </p:txBody>
      </p:sp>
    </p:spTree>
    <p:extLst>
      <p:ext uri="{BB962C8B-B14F-4D97-AF65-F5344CB8AC3E}">
        <p14:creationId xmlns:p14="http://schemas.microsoft.com/office/powerpoint/2010/main" val="314154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77733132-138C-4FF4-BB8F-D38B03B4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980728"/>
            <a:ext cx="8572822" cy="492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CC3300"/>
                </a:solidFill>
                <a:ea typeface="黑体" panose="02010609060101010101" pitchFamily="49" charset="-122"/>
              </a:rPr>
              <a:t>例 </a:t>
            </a:r>
            <a:r>
              <a:rPr lang="zh-CN" altLang="en-US" sz="2600" dirty="0">
                <a:ea typeface="黑体" panose="02010609060101010101" pitchFamily="49" charset="-122"/>
              </a:rPr>
              <a:t>计算</a:t>
            </a:r>
            <a:r>
              <a:rPr lang="en-US" altLang="zh-CN" sz="2600" dirty="0">
                <a:ea typeface="黑体" panose="02010609060101010101" pitchFamily="49" charset="-122"/>
              </a:rPr>
              <a:t>s=1+2+3+</a:t>
            </a:r>
            <a:r>
              <a:rPr lang="en-US" altLang="zh-CN" sz="2600" b="1" baseline="20000" dirty="0">
                <a:ea typeface="黑体" panose="02010609060101010101" pitchFamily="49" charset="-122"/>
              </a:rPr>
              <a:t>…</a:t>
            </a:r>
            <a:r>
              <a:rPr lang="en-US" altLang="zh-CN" sz="2600" dirty="0">
                <a:ea typeface="黑体" panose="02010609060101010101" pitchFamily="49" charset="-122"/>
              </a:rPr>
              <a:t>+n  (n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≥1)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#include "</a:t>
            </a:r>
            <a:r>
              <a:rPr lang="en-US" altLang="zh-CN" sz="2600" dirty="0" err="1">
                <a:ea typeface="黑体" panose="02010609060101010101" pitchFamily="49" charset="-122"/>
              </a:rPr>
              <a:t>stdio.h</a:t>
            </a:r>
            <a:r>
              <a:rPr lang="en-US" altLang="zh-CN" sz="2600" dirty="0">
                <a:ea typeface="黑体" panose="02010609060101010101" pitchFamily="49" charset="-122"/>
              </a:rPr>
              <a:t>"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main()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{ </a:t>
            </a:r>
            <a:r>
              <a:rPr lang="en-US" altLang="zh-CN" sz="2600" dirty="0" err="1">
                <a:ea typeface="黑体" panose="02010609060101010101" pitchFamily="49" charset="-122"/>
              </a:rPr>
              <a:t>int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 err="1">
                <a:ea typeface="黑体" panose="02010609060101010101" pitchFamily="49" charset="-122"/>
              </a:rPr>
              <a:t>s,k,n</a:t>
            </a:r>
            <a:r>
              <a:rPr lang="en-US" altLang="zh-CN" sz="2600" dirty="0"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   </a:t>
            </a:r>
            <a:r>
              <a:rPr lang="en-US" altLang="zh-CN" sz="2600" dirty="0" err="1">
                <a:ea typeface="黑体" panose="02010609060101010101" pitchFamily="49" charset="-122"/>
              </a:rPr>
              <a:t>printf</a:t>
            </a:r>
            <a:r>
              <a:rPr lang="en-US" altLang="zh-CN" sz="2600" dirty="0">
                <a:ea typeface="黑体" panose="02010609060101010101" pitchFamily="49" charset="-122"/>
              </a:rPr>
              <a:t>("Input n=");</a:t>
            </a:r>
            <a:r>
              <a:rPr lang="en-US" altLang="zh-CN" sz="2600" dirty="0" err="1">
                <a:ea typeface="黑体" panose="02010609060101010101" pitchFamily="49" charset="-122"/>
              </a:rPr>
              <a:t>scanf</a:t>
            </a:r>
            <a:r>
              <a:rPr lang="en-US" altLang="zh-CN" sz="2600" dirty="0">
                <a:ea typeface="黑体" panose="02010609060101010101" pitchFamily="49" charset="-122"/>
              </a:rPr>
              <a:t>("%</a:t>
            </a:r>
            <a:r>
              <a:rPr lang="en-US" altLang="zh-CN" sz="2600" dirty="0" err="1">
                <a:ea typeface="黑体" panose="02010609060101010101" pitchFamily="49" charset="-122"/>
              </a:rPr>
              <a:t>d",&amp;n</a:t>
            </a:r>
            <a:r>
              <a:rPr lang="en-US" altLang="zh-CN" sz="2600" dirty="0"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   s=0;k=1;                                  </a:t>
            </a:r>
            <a:r>
              <a:rPr lang="en-US" altLang="zh-CN" sz="2600" b="1" dirty="0">
                <a:solidFill>
                  <a:srgbClr val="006600"/>
                </a:solidFill>
                <a:ea typeface="黑体" panose="02010609060101010101" pitchFamily="49" charset="-122"/>
              </a:rPr>
              <a:t>/*L1*/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b="1" dirty="0">
                <a:solidFill>
                  <a:srgbClr val="FF33CC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while(k&lt;=n) {s+=k; k++; }    </a:t>
            </a:r>
            <a:r>
              <a:rPr lang="en-US" altLang="zh-CN" sz="2600" b="1" dirty="0">
                <a:solidFill>
                  <a:srgbClr val="006600"/>
                </a:solidFill>
                <a:ea typeface="黑体" panose="02010609060101010101" pitchFamily="49" charset="-122"/>
              </a:rPr>
              <a:t>/*L2*/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   </a:t>
            </a:r>
            <a:r>
              <a:rPr lang="en-US" altLang="zh-CN" sz="2600" dirty="0" err="1">
                <a:ea typeface="黑体" panose="02010609060101010101" pitchFamily="49" charset="-122"/>
              </a:rPr>
              <a:t>printf</a:t>
            </a:r>
            <a:r>
              <a:rPr lang="en-US" altLang="zh-CN" sz="2600" dirty="0">
                <a:ea typeface="黑体" panose="02010609060101010101" pitchFamily="49" charset="-122"/>
              </a:rPr>
              <a:t>("s=%d\</a:t>
            </a:r>
            <a:r>
              <a:rPr lang="en-US" altLang="zh-CN" sz="2600" dirty="0" err="1">
                <a:ea typeface="黑体" panose="02010609060101010101" pitchFamily="49" charset="-122"/>
              </a:rPr>
              <a:t>n",s</a:t>
            </a:r>
            <a:r>
              <a:rPr lang="en-US" altLang="zh-CN" sz="2600" dirty="0"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</a:rPr>
              <a:t>程序中，</a:t>
            </a:r>
            <a:r>
              <a:rPr lang="en-US" altLang="zh-CN" sz="2600" dirty="0">
                <a:ea typeface="黑体" panose="02010609060101010101" pitchFamily="49" charset="-122"/>
              </a:rPr>
              <a:t>/*L2*/</a:t>
            </a:r>
            <a:r>
              <a:rPr lang="zh-CN" altLang="en-US" sz="2600" dirty="0">
                <a:ea typeface="黑体" panose="02010609060101010101" pitchFamily="49" charset="-122"/>
              </a:rPr>
              <a:t>行可以简化为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ea typeface="黑体" panose="02010609060101010101" pitchFamily="49" charset="-122"/>
              </a:rPr>
              <a:t>while(k&lt;=n) s+=k++; </a:t>
            </a:r>
            <a:r>
              <a:rPr lang="zh-CN" altLang="en-US" sz="2600" dirty="0">
                <a:ea typeface="黑体" panose="02010609060101010101" pitchFamily="49" charset="-122"/>
              </a:rPr>
              <a:t>则可省去复合词句。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DD718FD-7A3D-4708-B7DD-D7146869A75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5627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63898" y="1000126"/>
            <a:ext cx="55852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D2DB9"/>
                </a:solidFill>
                <a:ea typeface="黑体" pitchFamily="49" charset="-122"/>
                <a:cs typeface="Times New Roman" pitchFamily="18" charset="0"/>
              </a:rPr>
              <a:t>程序运行分析：</a:t>
            </a:r>
            <a:endParaRPr lang="en-US" altLang="zh-CN" sz="2800" b="1" dirty="0">
              <a:solidFill>
                <a:srgbClr val="2D2DB9"/>
              </a:solidFill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n=5</a:t>
            </a:r>
            <a:endParaRPr lang="zh-CN" altLang="en-US" sz="2800" dirty="0"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变量初态：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s=0;k=1;      </a:t>
            </a:r>
            <a:endParaRPr lang="zh-CN" altLang="en-US" sz="2800" dirty="0"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93154"/>
              </p:ext>
            </p:extLst>
          </p:nvPr>
        </p:nvGraphicFramePr>
        <p:xfrm>
          <a:off x="685390" y="2501007"/>
          <a:ext cx="8496945" cy="356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a typeface="楷体" pitchFamily="49" charset="-122"/>
                        </a:rPr>
                        <a:t>变量</a:t>
                      </a:r>
                      <a:r>
                        <a:rPr lang="en-US" altLang="zh-CN" sz="2800" dirty="0">
                          <a:ea typeface="楷体" pitchFamily="49" charset="-122"/>
                        </a:rPr>
                        <a:t>k</a:t>
                      </a:r>
                      <a:r>
                        <a:rPr lang="zh-CN" altLang="en-US" sz="2800" dirty="0">
                          <a:ea typeface="楷体" pitchFamily="49" charset="-122"/>
                        </a:rPr>
                        <a:t>的值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ea typeface="楷体" pitchFamily="49" charset="-122"/>
                        </a:rPr>
                        <a:t>循环次数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ea typeface="楷体" pitchFamily="49" charset="-122"/>
                        </a:rPr>
                        <a:t>变量</a:t>
                      </a:r>
                      <a:r>
                        <a:rPr lang="en-US" altLang="zh-CN" sz="2800" dirty="0">
                          <a:ea typeface="楷体" pitchFamily="49" charset="-122"/>
                        </a:rPr>
                        <a:t>s</a:t>
                      </a:r>
                      <a:r>
                        <a:rPr lang="zh-CN" altLang="en-US" sz="2800" dirty="0">
                          <a:ea typeface="楷体" pitchFamily="49" charset="-122"/>
                        </a:rPr>
                        <a:t>的值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>
                          <a:ea typeface="楷体" pitchFamily="49" charset="-122"/>
                        </a:rPr>
                        <a:t>1                </a:t>
                      </a:r>
                      <a:endParaRPr lang="zh-CN" altLang="en-US" sz="2500" b="1" dirty="0"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1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ea typeface="楷体" pitchFamily="49" charset="-122"/>
                        </a:rPr>
                        <a:t>s=0</a:t>
                      </a:r>
                      <a:r>
                        <a:rPr lang="en-US" altLang="zh-CN" sz="2500" b="1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500" b="1" dirty="0">
                          <a:ea typeface="楷体" pitchFamily="49" charset="-122"/>
                        </a:rPr>
                        <a:t>1=1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2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2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ea typeface="楷体" pitchFamily="49" charset="-122"/>
                        </a:rPr>
                        <a:t>s=1</a:t>
                      </a:r>
                      <a:r>
                        <a:rPr lang="en-US" altLang="zh-CN" sz="2500" b="1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500" b="1" dirty="0">
                          <a:ea typeface="楷体" pitchFamily="49" charset="-122"/>
                        </a:rPr>
                        <a:t>2=3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3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3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ea typeface="楷体" pitchFamily="49" charset="-122"/>
                        </a:rPr>
                        <a:t>s=3</a:t>
                      </a:r>
                      <a:r>
                        <a:rPr lang="en-US" altLang="zh-CN" sz="2500" b="1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500" b="1" dirty="0">
                          <a:ea typeface="楷体" pitchFamily="49" charset="-122"/>
                        </a:rPr>
                        <a:t>3=6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4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4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ea typeface="楷体" pitchFamily="49" charset="-122"/>
                        </a:rPr>
                        <a:t>s=6</a:t>
                      </a:r>
                      <a:r>
                        <a:rPr lang="en-US" altLang="zh-CN" sz="2500" b="1" dirty="0">
                          <a:ea typeface="楷体" pitchFamily="49" charset="-122"/>
                          <a:sym typeface="Symbol" pitchFamily="18" charset="2"/>
                        </a:rPr>
                        <a:t>+4</a:t>
                      </a:r>
                      <a:r>
                        <a:rPr lang="en-US" altLang="zh-CN" sz="2500" b="1" dirty="0">
                          <a:ea typeface="楷体" pitchFamily="49" charset="-122"/>
                        </a:rPr>
                        <a:t>=10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5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/>
                        <a:t>5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ea typeface="楷体" pitchFamily="49" charset="-122"/>
                        </a:rPr>
                        <a:t>s=10</a:t>
                      </a:r>
                      <a:r>
                        <a:rPr lang="en-US" altLang="zh-CN" sz="2500" b="1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500" b="1" dirty="0">
                          <a:ea typeface="楷体" pitchFamily="49" charset="-122"/>
                        </a:rPr>
                        <a:t>5=15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>
                          <a:ea typeface="楷体" pitchFamily="49" charset="-122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ea typeface="楷体" pitchFamily="49" charset="-122"/>
                        </a:rPr>
                        <a:t>循环结束</a:t>
                      </a:r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5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CC47B629-953E-4A7D-A95F-2AC68C13626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408376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17734431-2C53-4ACA-9C89-31A368DC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1000125"/>
            <a:ext cx="943304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）</a:t>
            </a:r>
            <a:r>
              <a:rPr lang="en-US" altLang="zh-CN" sz="2800" dirty="0">
                <a:ea typeface="楷体" panose="02010609060101010101" pitchFamily="49" charset="-122"/>
              </a:rPr>
              <a:t>/*L1*/</a:t>
            </a:r>
            <a:r>
              <a:rPr lang="zh-CN" altLang="en-US" sz="2800" dirty="0">
                <a:ea typeface="楷体" panose="02010609060101010101" pitchFamily="49" charset="-122"/>
              </a:rPr>
              <a:t>行中，若令</a:t>
            </a:r>
            <a:r>
              <a:rPr lang="en-US" altLang="zh-CN" sz="2800" dirty="0">
                <a:ea typeface="楷体" panose="02010609060101010101" pitchFamily="49" charset="-122"/>
              </a:rPr>
              <a:t>k</a:t>
            </a:r>
            <a:r>
              <a:rPr lang="zh-CN" altLang="en-US" sz="2800" dirty="0">
                <a:ea typeface="楷体" panose="02010609060101010101" pitchFamily="49" charset="-122"/>
              </a:rPr>
              <a:t>的初值为</a:t>
            </a:r>
            <a:r>
              <a:rPr lang="en-US" altLang="zh-CN" sz="2800" dirty="0">
                <a:ea typeface="楷体" panose="02010609060101010101" pitchFamily="49" charset="-122"/>
              </a:rPr>
              <a:t>0,</a:t>
            </a:r>
            <a:r>
              <a:rPr lang="zh-CN" altLang="en-US" sz="2800" dirty="0">
                <a:ea typeface="楷体" panose="02010609060101010101" pitchFamily="49" charset="-122"/>
              </a:rPr>
              <a:t>　程序的计算功能不变，请填空：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　</a:t>
            </a:r>
            <a:r>
              <a:rPr lang="en-US" altLang="zh-CN" sz="2800" dirty="0">
                <a:ea typeface="楷体" panose="02010609060101010101" pitchFamily="49" charset="-122"/>
              </a:rPr>
              <a:t> s=0;k=0;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while(</a:t>
            </a:r>
            <a:r>
              <a:rPr lang="en-US" altLang="zh-CN" sz="2800" u="sng" dirty="0">
                <a:ea typeface="楷体" panose="02010609060101010101" pitchFamily="49" charset="-122"/>
              </a:rPr>
              <a:t>                    </a:t>
            </a:r>
            <a:r>
              <a:rPr lang="en-US" altLang="zh-CN" sz="2800" dirty="0">
                <a:ea typeface="楷体" panose="02010609060101010101" pitchFamily="49" charset="-122"/>
              </a:rPr>
              <a:t>)  s+=k++;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答：应填入</a:t>
            </a:r>
            <a:r>
              <a:rPr lang="en-US" altLang="zh-CN" sz="2800" dirty="0">
                <a:ea typeface="楷体" panose="02010609060101010101" pitchFamily="49" charset="-122"/>
              </a:rPr>
              <a:t> k&lt;=n</a:t>
            </a:r>
            <a:r>
              <a:rPr lang="zh-CN" altLang="en-US" sz="2800" dirty="0">
                <a:ea typeface="楷体" panose="02010609060101010101" pitchFamily="49" charset="-122"/>
              </a:rPr>
              <a:t>或</a:t>
            </a:r>
            <a:r>
              <a:rPr lang="en-US" altLang="zh-CN" sz="2800" dirty="0">
                <a:ea typeface="楷体" panose="02010609060101010101" pitchFamily="49" charset="-122"/>
              </a:rPr>
              <a:t>k&lt;n+1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ea typeface="楷体" panose="02010609060101010101" pitchFamily="49" charset="-122"/>
              </a:rPr>
              <a:t>）</a:t>
            </a:r>
            <a:r>
              <a:rPr lang="zh-CN" altLang="en-US" sz="2800" dirty="0">
                <a:ea typeface="楷体" panose="02010609060101010101" pitchFamily="49" charset="-122"/>
              </a:rPr>
              <a:t>将循环体进行如下改动，要求程序的计算功能不变，请填空：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　</a:t>
            </a:r>
            <a:r>
              <a:rPr lang="en-US" altLang="zh-CN" sz="2800" dirty="0">
                <a:ea typeface="楷体" panose="02010609060101010101" pitchFamily="49" charset="-122"/>
              </a:rPr>
              <a:t>  s=0;k=</a:t>
            </a:r>
            <a:r>
              <a:rPr lang="en-US" altLang="zh-CN" sz="2800" u="sng" dirty="0">
                <a:ea typeface="楷体" panose="02010609060101010101" pitchFamily="49" charset="-122"/>
              </a:rPr>
              <a:t>                 </a:t>
            </a:r>
            <a:r>
              <a:rPr lang="en-US" altLang="zh-CN" sz="2800" dirty="0">
                <a:ea typeface="楷体" panose="02010609060101010101" pitchFamily="49" charset="-122"/>
              </a:rPr>
              <a:t>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while(</a:t>
            </a:r>
            <a:r>
              <a:rPr lang="en-US" altLang="zh-CN" sz="2800" u="sng" dirty="0">
                <a:ea typeface="楷体" panose="02010609060101010101" pitchFamily="49" charset="-122"/>
              </a:rPr>
              <a:t>                 </a:t>
            </a:r>
            <a:r>
              <a:rPr lang="en-US" altLang="zh-CN" sz="2800" dirty="0">
                <a:ea typeface="楷体" panose="02010609060101010101" pitchFamily="49" charset="-122"/>
              </a:rPr>
              <a:t>) { k++; s+=k; }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答：第一空应填入</a:t>
            </a:r>
            <a:r>
              <a:rPr lang="en-US" altLang="zh-CN" sz="2800" dirty="0">
                <a:ea typeface="楷体" panose="02010609060101010101" pitchFamily="49" charset="-122"/>
              </a:rPr>
              <a:t> 0,</a:t>
            </a:r>
            <a:r>
              <a:rPr lang="zh-CN" altLang="en-US" sz="2800" dirty="0">
                <a:ea typeface="楷体" panose="02010609060101010101" pitchFamily="49" charset="-122"/>
              </a:rPr>
              <a:t>或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" panose="02010609060101010101" pitchFamily="49" charset="-122"/>
              </a:rPr>
              <a:t>1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</a:t>
            </a:r>
            <a:r>
              <a:rPr lang="zh-CN" altLang="en-US" sz="2800" dirty="0">
                <a:ea typeface="楷体" panose="02010609060101010101" pitchFamily="49" charset="-122"/>
              </a:rPr>
              <a:t>第二空应填入</a:t>
            </a:r>
            <a:r>
              <a:rPr lang="en-US" altLang="zh-CN" sz="2800" dirty="0">
                <a:ea typeface="楷体" panose="02010609060101010101" pitchFamily="49" charset="-122"/>
              </a:rPr>
              <a:t>k&lt;n</a:t>
            </a:r>
            <a:r>
              <a:rPr lang="zh-CN" altLang="en-US" sz="2800" dirty="0">
                <a:ea typeface="楷体" panose="02010609060101010101" pitchFamily="49" charset="-122"/>
              </a:rPr>
              <a:t>或</a:t>
            </a:r>
            <a:r>
              <a:rPr lang="en-US" altLang="zh-CN" sz="2800" dirty="0">
                <a:ea typeface="楷体" panose="02010609060101010101" pitchFamily="49" charset="-122"/>
              </a:rPr>
              <a:t>k&lt;=n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" panose="02010609060101010101" pitchFamily="49" charset="-122"/>
              </a:rPr>
              <a:t>1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667932-0139-48B1-ADA6-775AB4E9413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75648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80C9E3A2-A466-4FE9-B4A9-6B34E256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1052735"/>
            <a:ext cx="90010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</a:rPr>
              <a:t>用</a:t>
            </a:r>
            <a:r>
              <a:rPr lang="en-US" altLang="zh-CN" sz="2800" dirty="0">
                <a:ea typeface="楷体" panose="02010609060101010101" pitchFamily="49" charset="-122"/>
              </a:rPr>
              <a:t>while</a:t>
            </a:r>
            <a:r>
              <a:rPr lang="zh-CN" altLang="en-US" sz="2800" dirty="0">
                <a:ea typeface="楷体" panose="02010609060101010101" pitchFamily="49" charset="-122"/>
              </a:rPr>
              <a:t>循环语句完成计算 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p=n!=1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2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3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…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(n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" panose="02010609060101010101" pitchFamily="49" charset="-122"/>
              </a:rPr>
              <a:t>1)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</a:rPr>
              <a:t>。（</a:t>
            </a:r>
            <a:r>
              <a:rPr lang="en-US" altLang="zh-CN" sz="2800" dirty="0">
                <a:ea typeface="楷体" panose="02010609060101010101" pitchFamily="49" charset="-122"/>
              </a:rPr>
              <a:t>n≥0</a:t>
            </a:r>
            <a:r>
              <a:rPr lang="zh-CN" altLang="en-US" sz="2800" dirty="0">
                <a:ea typeface="楷体" panose="02010609060101010101" pitchFamily="49" charset="-122"/>
              </a:rPr>
              <a:t>）</a:t>
            </a:r>
          </a:p>
          <a:p>
            <a:pPr eaLnBrk="1" hangingPunct="1"/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  <a:endParaRPr lang="zh-CN" altLang="en-US" dirty="0"/>
          </a:p>
          <a:p>
            <a:pPr eaLnBrk="1" hangingPunct="1"/>
            <a:r>
              <a:rPr lang="en-US" altLang="zh-CN" dirty="0"/>
              <a:t>void main()</a:t>
            </a:r>
            <a:endParaRPr lang="zh-CN" altLang="en-US" dirty="0"/>
          </a:p>
          <a:p>
            <a:pPr eaLnBrk="1" hangingPunct="1"/>
            <a:r>
              <a:rPr lang="en-US" altLang="zh-CN" dirty="0"/>
              <a:t> 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k,n;</a:t>
            </a:r>
            <a:r>
              <a:rPr lang="en-US" altLang="zh-CN" dirty="0" err="1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p;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("Input n=");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p=1</a:t>
            </a:r>
            <a:r>
              <a:rPr lang="en-US" altLang="zh-CN" dirty="0"/>
              <a:t>;k=1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/>
              <a:t>     while(k&lt;=n) p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=k++;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("p=%</a:t>
            </a:r>
            <a:r>
              <a:rPr lang="en-US" altLang="zh-CN" dirty="0">
                <a:solidFill>
                  <a:srgbClr val="FF0000"/>
                </a:solidFill>
              </a:rPr>
              <a:t>.0f</a:t>
            </a:r>
            <a:r>
              <a:rPr lang="en-US" altLang="zh-CN" dirty="0"/>
              <a:t>\</a:t>
            </a:r>
            <a:r>
              <a:rPr lang="en-US" altLang="zh-CN" dirty="0" err="1"/>
              <a:t>n",p</a:t>
            </a:r>
            <a:r>
              <a:rPr lang="en-US" altLang="zh-CN" dirty="0"/>
              <a:t>);     </a:t>
            </a:r>
            <a:endParaRPr lang="zh-CN" altLang="en-US" dirty="0"/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问题与思考</a:t>
            </a:r>
            <a:r>
              <a:rPr lang="zh-CN" altLang="en-US" sz="2800" dirty="0">
                <a:ea typeface="楷体" panose="02010609060101010101" pitchFamily="49" charset="-122"/>
              </a:rPr>
              <a:t>：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sz="2800" dirty="0">
                <a:ea typeface="楷体" panose="02010609060101010101" pitchFamily="49" charset="-122"/>
              </a:rPr>
              <a:t>为什么累乘变量</a:t>
            </a:r>
            <a:r>
              <a:rPr lang="en-US" altLang="zh-CN" sz="2800" dirty="0">
                <a:ea typeface="楷体" panose="02010609060101010101" pitchFamily="49" charset="-122"/>
              </a:rPr>
              <a:t>p</a:t>
            </a:r>
            <a:r>
              <a:rPr lang="zh-CN" altLang="en-US" sz="2800" dirty="0">
                <a:ea typeface="楷体" panose="02010609060101010101" pitchFamily="49" charset="-122"/>
              </a:rPr>
              <a:t>定义为</a:t>
            </a:r>
            <a:r>
              <a:rPr lang="en-US" altLang="zh-CN" sz="2800" dirty="0">
                <a:ea typeface="楷体" panose="02010609060101010101" pitchFamily="49" charset="-122"/>
              </a:rPr>
              <a:t>double</a:t>
            </a:r>
            <a:r>
              <a:rPr lang="zh-CN" altLang="en-US" sz="2800" dirty="0">
                <a:ea typeface="楷体" panose="02010609060101010101" pitchFamily="49" charset="-122"/>
              </a:rPr>
              <a:t>型</a:t>
            </a:r>
            <a:r>
              <a:rPr lang="en-US" altLang="zh-CN" sz="2800" dirty="0">
                <a:ea typeface="楷体" panose="02010609060101010101" pitchFamily="49" charset="-122"/>
              </a:rPr>
              <a:t>?</a:t>
            </a:r>
          </a:p>
          <a:p>
            <a:pPr eaLnBrk="1" hangingPunct="1">
              <a:buFontTx/>
              <a:buAutoNum type="arabicParenR"/>
            </a:pPr>
            <a:r>
              <a:rPr lang="zh-CN" altLang="en-US" sz="2800" dirty="0">
                <a:ea typeface="楷体" panose="02010609060101010101" pitchFamily="49" charset="-122"/>
              </a:rPr>
              <a:t>若输入的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0, </a:t>
            </a:r>
            <a:r>
              <a:rPr lang="zh-CN" altLang="en-US" sz="2800" dirty="0">
                <a:ea typeface="楷体" panose="02010609060101010101" pitchFamily="49" charset="-122"/>
                <a:sym typeface="Symbol" panose="05050102010706020507" pitchFamily="18" charset="2"/>
              </a:rPr>
              <a:t>程序的输出是什么</a:t>
            </a:r>
            <a:r>
              <a:rPr lang="en-US" altLang="zh-CN" sz="2800" dirty="0">
                <a:ea typeface="楷体" panose="02010609060101010101" pitchFamily="49" charset="-122"/>
              </a:rPr>
              <a:t>?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pic>
        <p:nvPicPr>
          <p:cNvPr id="35844" name="Picture 2" descr="C:\Program Files\Microsoft Office\MEDIA\CAGCAT10\j0299125.wmf">
            <a:extLst>
              <a:ext uri="{FF2B5EF4-FFF2-40B4-BE49-F238E27FC236}">
                <a16:creationId xmlns:a16="http://schemas.microsoft.com/office/drawing/2014/main" id="{525470E5-C32D-43E2-87B8-DE0E762C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5214938"/>
            <a:ext cx="5842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8DAF94A-E631-4FCD-BE8C-5746EA10F1B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45629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C5FAAB15-88D7-4ED5-8036-C199EC5F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1052735"/>
            <a:ext cx="864483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程序运行分析：</a:t>
            </a:r>
            <a:endParaRPr lang="en-US" altLang="zh-CN" sz="2800" b="1" dirty="0">
              <a:solidFill>
                <a:srgbClr val="2D2DB9"/>
              </a:solidFill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设</a:t>
            </a:r>
            <a:r>
              <a:rPr lang="en-US" altLang="zh-CN" sz="2800" dirty="0">
                <a:ea typeface="楷体" panose="02010609060101010101" pitchFamily="49" charset="-122"/>
              </a:rPr>
              <a:t>n=5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变量初态：</a:t>
            </a:r>
            <a:r>
              <a:rPr lang="en-US" altLang="zh-CN" sz="2800" dirty="0">
                <a:ea typeface="楷体" panose="02010609060101010101" pitchFamily="49" charset="-122"/>
              </a:rPr>
              <a:t>p=1;k=1;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变量</a:t>
            </a:r>
            <a:r>
              <a:rPr lang="en-US" altLang="zh-CN" sz="2800" dirty="0">
                <a:ea typeface="楷体" panose="02010609060101010101" pitchFamily="49" charset="-122"/>
              </a:rPr>
              <a:t>k</a:t>
            </a:r>
            <a:r>
              <a:rPr lang="zh-CN" altLang="en-US" sz="2800" dirty="0">
                <a:ea typeface="楷体" panose="02010609060101010101" pitchFamily="49" charset="-122"/>
              </a:rPr>
              <a:t>的值</a:t>
            </a:r>
            <a:r>
              <a:rPr lang="en-US" altLang="zh-CN" sz="2800" dirty="0"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ea typeface="楷体" panose="02010609060101010101" pitchFamily="49" charset="-122"/>
              </a:rPr>
              <a:t>循环次数</a:t>
            </a:r>
            <a:r>
              <a:rPr lang="en-US" altLang="zh-CN" sz="2800" dirty="0"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ea typeface="楷体" panose="02010609060101010101" pitchFamily="49" charset="-122"/>
              </a:rPr>
              <a:t>变量</a:t>
            </a:r>
            <a:r>
              <a:rPr lang="en-US" altLang="zh-CN" sz="2800" dirty="0">
                <a:ea typeface="楷体" panose="02010609060101010101" pitchFamily="49" charset="-122"/>
              </a:rPr>
              <a:t>p</a:t>
            </a:r>
            <a:r>
              <a:rPr lang="zh-CN" altLang="en-US" sz="2800" dirty="0">
                <a:ea typeface="楷体" panose="02010609060101010101" pitchFamily="49" charset="-122"/>
              </a:rPr>
              <a:t>的值</a:t>
            </a: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1                1            p=1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1=1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2                2            p=1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2=2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3                3            p=2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3=6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4                4            p=6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4=24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5                5            p=24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ea typeface="楷体" panose="02010609060101010101" pitchFamily="49" charset="-122"/>
              </a:rPr>
              <a:t>5=120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6          </a:t>
            </a:r>
            <a:r>
              <a:rPr lang="zh-CN" altLang="en-US" sz="2800" dirty="0">
                <a:ea typeface="楷体" panose="02010609060101010101" pitchFamily="49" charset="-122"/>
              </a:rPr>
              <a:t>循环结束</a:t>
            </a:r>
            <a:endParaRPr lang="en-US" altLang="zh-CN" sz="2800" dirty="0">
              <a:ea typeface="楷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BE7C228-3717-46AE-AF16-F7381D06DC8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43302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9B5D3F0C-2197-43B2-86CB-B364603B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000125"/>
            <a:ext cx="9001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ea typeface="楷体" panose="02010609060101010101" pitchFamily="49" charset="-122"/>
              </a:rPr>
              <a:t>while</a:t>
            </a:r>
            <a:r>
              <a:rPr lang="zh-CN" altLang="en-US" sz="2800" b="1" dirty="0">
                <a:solidFill>
                  <a:srgbClr val="C00000"/>
                </a:solidFill>
                <a:ea typeface="楷体" panose="02010609060101010101" pitchFamily="49" charset="-122"/>
              </a:rPr>
              <a:t>语句的其它特例</a:t>
            </a:r>
            <a:r>
              <a:rPr lang="zh-CN" altLang="en-US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2D2DB9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2D2DB9"/>
                </a:solidFill>
              </a:rPr>
              <a:t>1) </a:t>
            </a:r>
            <a:r>
              <a:rPr lang="zh-CN" altLang="en-US" sz="2800" dirty="0">
                <a:ea typeface="楷体" panose="02010609060101010101" pitchFamily="49" charset="-122"/>
              </a:rPr>
              <a:t>空语句做为循环体 </a:t>
            </a:r>
            <a:r>
              <a:rPr lang="en-US" altLang="zh-CN" sz="2800" dirty="0">
                <a:ea typeface="楷体" panose="02010609060101010101" pitchFamily="49" charset="-122"/>
              </a:rPr>
              <a:t>while(…)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2) </a:t>
            </a:r>
            <a:r>
              <a:rPr lang="zh-CN" altLang="en-US" sz="2800" dirty="0">
                <a:ea typeface="楷体" panose="02010609060101010101" pitchFamily="49" charset="-122"/>
              </a:rPr>
              <a:t>死循环 </a:t>
            </a:r>
            <a:r>
              <a:rPr lang="en-US" altLang="zh-CN" sz="2800" dirty="0">
                <a:ea typeface="楷体" panose="02010609060101010101" pitchFamily="49" charset="-122"/>
              </a:rPr>
              <a:t>while(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ea typeface="楷体" panose="02010609060101010101" pitchFamily="49" charset="-122"/>
              </a:rPr>
              <a:t>) …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            while(</a:t>
            </a:r>
            <a:r>
              <a:rPr lang="zh-CN" altLang="en-US" sz="2800" dirty="0">
                <a:ea typeface="楷体" panose="02010609060101010101" pitchFamily="49" charset="-122"/>
              </a:rPr>
              <a:t>任何非</a:t>
            </a:r>
            <a:r>
              <a:rPr lang="en-US" altLang="zh-CN" sz="2800" dirty="0"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ea typeface="楷体" panose="02010609060101010101" pitchFamily="49" charset="-122"/>
              </a:rPr>
              <a:t>常数</a:t>
            </a:r>
            <a:r>
              <a:rPr lang="en-US" altLang="zh-CN" sz="2800" dirty="0">
                <a:ea typeface="楷体" panose="02010609060101010101" pitchFamily="49" charset="-122"/>
              </a:rPr>
              <a:t>) 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            n=0;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            while(n&lt;100)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            {  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/*</a:t>
            </a:r>
            <a:r>
              <a:rPr lang="zh-CN" altLang="en-US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无改变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值语句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            }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3) </a:t>
            </a:r>
            <a:r>
              <a:rPr lang="zh-CN" altLang="en-US" sz="2800" dirty="0">
                <a:ea typeface="楷体" panose="02010609060101010101" pitchFamily="49" charset="-122"/>
              </a:rPr>
              <a:t>循环体一次一不执行：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   x=0;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   </a:t>
            </a:r>
            <a:r>
              <a:rPr lang="zh-CN" altLang="en-US" sz="2800" dirty="0">
                <a:ea typeface="楷体" panose="02010609060101010101" pitchFamily="49" charset="-122"/>
              </a:rPr>
              <a:t>  </a:t>
            </a:r>
            <a:r>
              <a:rPr lang="en-US" altLang="zh-CN" sz="2800" dirty="0">
                <a:ea typeface="楷体" panose="02010609060101010101" pitchFamily="49" charset="-122"/>
              </a:rPr>
              <a:t>while(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x&gt;0</a:t>
            </a:r>
            <a:r>
              <a:rPr lang="en-US" altLang="zh-CN" sz="2800" dirty="0">
                <a:ea typeface="楷体" panose="02010609060101010101" pitchFamily="49" charset="-122"/>
              </a:rPr>
              <a:t>) { … </a:t>
            </a:r>
            <a:r>
              <a:rPr lang="en-US" altLang="zh-CN" sz="2800" dirty="0" smtClean="0">
                <a:ea typeface="楷体" panose="02010609060101010101" pitchFamily="49" charset="-122"/>
              </a:rPr>
              <a:t>}</a:t>
            </a:r>
            <a:endParaRPr lang="en-US" altLang="zh-CN" sz="2800" b="1" dirty="0">
              <a:solidFill>
                <a:srgbClr val="2D2DB9"/>
              </a:solidFill>
              <a:ea typeface="楷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CC6EE16-E8B6-4E56-8E5B-D3FE71A1C07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85677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8544" y="1124745"/>
            <a:ext cx="8136904" cy="496855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+mn-lt"/>
                <a:ea typeface="+mn-ea"/>
              </a:rPr>
              <a:t>【 例</a:t>
            </a:r>
            <a:r>
              <a:rPr lang="en-US" altLang="zh-CN" sz="2800" b="1" dirty="0">
                <a:latin typeface="+mn-lt"/>
                <a:ea typeface="+mn-ea"/>
              </a:rPr>
              <a:t>】</a:t>
            </a:r>
            <a:r>
              <a:rPr lang="zh-CN" altLang="en-US" sz="2800" b="1" dirty="0">
                <a:latin typeface="+mn-lt"/>
                <a:ea typeface="+mn-ea"/>
              </a:rPr>
              <a:t> 计算</a:t>
            </a:r>
            <a:r>
              <a:rPr lang="en-US" altLang="zh-CN" sz="2800" b="1" dirty="0">
                <a:latin typeface="+mn-lt"/>
                <a:ea typeface="+mn-ea"/>
              </a:rPr>
              <a:t>s=1+2+3+…+n  (n</a:t>
            </a:r>
            <a:r>
              <a:rPr lang="en-US" altLang="zh-CN" sz="2800" b="1" dirty="0">
                <a:latin typeface="+mn-lt"/>
                <a:ea typeface="+mn-ea"/>
                <a:sym typeface="Symbol" pitchFamily="18" charset="2"/>
              </a:rPr>
              <a:t>≥1)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#include "</a:t>
            </a:r>
            <a:r>
              <a:rPr lang="en-US" altLang="zh-CN" sz="2600" b="1" dirty="0" err="1">
                <a:latin typeface="+mn-lt"/>
                <a:ea typeface="+mn-ea"/>
              </a:rPr>
              <a:t>stdio.h</a:t>
            </a:r>
            <a:r>
              <a:rPr lang="en-US" altLang="zh-CN" sz="2600" b="1" dirty="0">
                <a:latin typeface="+mn-lt"/>
                <a:ea typeface="+mn-ea"/>
              </a:rPr>
              <a:t>"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main()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{ </a:t>
            </a:r>
            <a:r>
              <a:rPr lang="en-US" altLang="zh-CN" sz="2600" b="1" dirty="0" err="1">
                <a:latin typeface="+mn-lt"/>
                <a:ea typeface="+mn-ea"/>
              </a:rPr>
              <a:t>int</a:t>
            </a:r>
            <a:r>
              <a:rPr lang="en-US" altLang="zh-CN" sz="2600" b="1" dirty="0">
                <a:latin typeface="+mn-lt"/>
                <a:ea typeface="+mn-ea"/>
              </a:rPr>
              <a:t> </a:t>
            </a:r>
            <a:r>
              <a:rPr lang="en-US" altLang="zh-CN" sz="2600" b="1" dirty="0" err="1">
                <a:latin typeface="+mn-lt"/>
                <a:ea typeface="+mn-ea"/>
              </a:rPr>
              <a:t>s,k,n</a:t>
            </a:r>
            <a:r>
              <a:rPr lang="en-US" altLang="zh-CN" sz="2600" b="1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   </a:t>
            </a:r>
            <a:r>
              <a:rPr lang="en-US" altLang="zh-CN" sz="2600" b="1" dirty="0" err="1">
                <a:latin typeface="+mn-lt"/>
                <a:ea typeface="+mn-ea"/>
              </a:rPr>
              <a:t>printf</a:t>
            </a:r>
            <a:r>
              <a:rPr lang="en-US" altLang="zh-CN" sz="2600" b="1" dirty="0">
                <a:latin typeface="+mn-lt"/>
                <a:ea typeface="+mn-ea"/>
              </a:rPr>
              <a:t>("Input n=");</a:t>
            </a:r>
            <a:r>
              <a:rPr lang="en-US" altLang="zh-CN" sz="2600" b="1" dirty="0" err="1">
                <a:latin typeface="+mn-lt"/>
                <a:ea typeface="+mn-ea"/>
              </a:rPr>
              <a:t>scanf</a:t>
            </a:r>
            <a:r>
              <a:rPr lang="en-US" altLang="zh-CN" sz="2600" b="1" dirty="0">
                <a:latin typeface="+mn-lt"/>
                <a:ea typeface="+mn-ea"/>
              </a:rPr>
              <a:t>("%</a:t>
            </a:r>
            <a:r>
              <a:rPr lang="en-US" altLang="zh-CN" sz="2600" b="1" dirty="0" err="1">
                <a:latin typeface="+mn-lt"/>
                <a:ea typeface="+mn-ea"/>
              </a:rPr>
              <a:t>d",&amp;n</a:t>
            </a:r>
            <a:r>
              <a:rPr lang="en-US" altLang="zh-CN" sz="2600" b="1" dirty="0"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   s=0;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   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+mn-ea"/>
              </a:rPr>
              <a:t>k=1;                                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   while(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+mn-ea"/>
              </a:rPr>
              <a:t>k&lt;=n</a:t>
            </a:r>
            <a:r>
              <a:rPr lang="en-US" altLang="zh-CN" sz="2600" b="1" dirty="0">
                <a:latin typeface="+mn-lt"/>
                <a:ea typeface="+mn-ea"/>
              </a:rPr>
              <a:t>) {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+mn-ea"/>
              </a:rPr>
              <a:t>s+=k; k++;</a:t>
            </a:r>
            <a:r>
              <a:rPr lang="en-US" altLang="zh-CN" sz="2600" b="1" dirty="0">
                <a:latin typeface="+mn-lt"/>
                <a:ea typeface="+mn-ea"/>
              </a:rPr>
              <a:t> }    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   </a:t>
            </a:r>
            <a:r>
              <a:rPr lang="en-US" altLang="zh-CN" sz="2600" b="1" dirty="0" err="1">
                <a:latin typeface="+mn-lt"/>
                <a:ea typeface="+mn-ea"/>
              </a:rPr>
              <a:t>printf</a:t>
            </a:r>
            <a:r>
              <a:rPr lang="en-US" altLang="zh-CN" sz="2600" b="1" dirty="0">
                <a:latin typeface="+mn-lt"/>
                <a:ea typeface="+mn-ea"/>
              </a:rPr>
              <a:t>("s=%d\</a:t>
            </a:r>
            <a:r>
              <a:rPr lang="en-US" altLang="zh-CN" sz="2600" b="1" dirty="0" err="1">
                <a:latin typeface="+mn-lt"/>
                <a:ea typeface="+mn-ea"/>
              </a:rPr>
              <a:t>n",s</a:t>
            </a:r>
            <a:r>
              <a:rPr lang="en-US" altLang="zh-CN" sz="2600" b="1" dirty="0"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3" name="线形标注 2 2"/>
          <p:cNvSpPr/>
          <p:nvPr/>
        </p:nvSpPr>
        <p:spPr bwMode="auto">
          <a:xfrm>
            <a:off x="3224808" y="3186795"/>
            <a:ext cx="2592288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309"/>
              <a:gd name="adj6" fmla="val -59442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循环变量赋初值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3656856" y="3762859"/>
            <a:ext cx="2016224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551"/>
              <a:gd name="adj6" fmla="val -48583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循环判断条件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3800872" y="5131011"/>
            <a:ext cx="2016224" cy="5743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340"/>
              <a:gd name="adj6" fmla="val -16645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循环体语句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6249144" y="5129325"/>
            <a:ext cx="2016224" cy="5777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05"/>
              <a:gd name="adj6" fmla="val -92019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修改循环变量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C7CF6FF-5EEE-4998-BD2D-FF2CC7905AE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57661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24E338F8-114F-453B-A1AE-D612B266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1052735"/>
            <a:ext cx="87168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  <a:sym typeface="Symbol" panose="05050102010706020507" pitchFamily="18" charset="2"/>
              </a:rPr>
              <a:t>2 do…while</a:t>
            </a:r>
            <a:r>
              <a:rPr lang="zh-CN" altLang="en-US" sz="2800" b="1" dirty="0">
                <a:ea typeface="楷体" panose="02010609060101010101" pitchFamily="49" charset="-122"/>
                <a:sym typeface="Symbol" panose="05050102010706020507" pitchFamily="18" charset="2"/>
              </a:rPr>
              <a:t>语句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CC3300"/>
                </a:solidFill>
                <a:ea typeface="楷体" panose="02010609060101010101" pitchFamily="49" charset="-122"/>
              </a:rPr>
              <a:t>syntax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</a:rPr>
              <a:t>:  </a:t>
            </a:r>
            <a:r>
              <a:rPr lang="en-US" altLang="zh-CN" sz="2800" b="1" dirty="0">
                <a:ea typeface="楷体" panose="02010609060101010101" pitchFamily="49" charset="-122"/>
              </a:rPr>
              <a:t>do </a:t>
            </a:r>
            <a:r>
              <a:rPr lang="zh-CN" altLang="en-US" sz="2800" b="1" dirty="0">
                <a:solidFill>
                  <a:schemeClr val="tx2"/>
                </a:solidFill>
                <a:ea typeface="楷体" panose="02010609060101010101" pitchFamily="49" charset="-122"/>
              </a:rPr>
              <a:t>语句 </a:t>
            </a:r>
            <a:r>
              <a:rPr lang="en-US" altLang="zh-CN" sz="2800" b="1" dirty="0">
                <a:solidFill>
                  <a:schemeClr val="tx2"/>
                </a:solidFill>
                <a:ea typeface="楷体" panose="02010609060101010101" pitchFamily="49" charset="-122"/>
              </a:rPr>
              <a:t>while(</a:t>
            </a:r>
            <a:r>
              <a:rPr lang="zh-CN" altLang="en-US" sz="2800" b="1" dirty="0">
                <a:solidFill>
                  <a:schemeClr val="tx2"/>
                </a:solidFill>
                <a:ea typeface="楷体" panose="02010609060101010101" pitchFamily="49" charset="-122"/>
              </a:rPr>
              <a:t>表达式</a:t>
            </a:r>
            <a:r>
              <a:rPr lang="en-US" altLang="zh-CN" sz="2800" b="1" dirty="0">
                <a:solidFill>
                  <a:schemeClr val="tx2"/>
                </a:solidFill>
                <a:ea typeface="楷体" panose="02010609060101010101" pitchFamily="49" charset="-122"/>
              </a:rPr>
              <a:t>);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78F7-6751-4F26-968D-EA8BE39D4CE2}"/>
              </a:ext>
            </a:extLst>
          </p:cNvPr>
          <p:cNvGrpSpPr/>
          <p:nvPr/>
        </p:nvGrpSpPr>
        <p:grpSpPr>
          <a:xfrm>
            <a:off x="848544" y="2363688"/>
            <a:ext cx="2895600" cy="3657600"/>
            <a:chOff x="1157288" y="2071688"/>
            <a:chExt cx="2895600" cy="3657600"/>
          </a:xfrm>
        </p:grpSpPr>
        <p:sp useBgFill="1">
          <p:nvSpPr>
            <p:cNvPr id="38916" name="AutoShape 3">
              <a:extLst>
                <a:ext uri="{FF2B5EF4-FFF2-40B4-BE49-F238E27FC236}">
                  <a16:creationId xmlns:a16="http://schemas.microsoft.com/office/drawing/2014/main" id="{F66C118E-AF81-4B49-B188-FF44D2BD720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33488" y="4198786"/>
              <a:ext cx="2133600" cy="914400"/>
            </a:xfrm>
            <a:prstGeom prst="diamond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表达式</a:t>
              </a:r>
            </a:p>
          </p:txBody>
        </p:sp>
        <p:sp useBgFill="1">
          <p:nvSpPr>
            <p:cNvPr id="38917" name="Rectangle 4">
              <a:extLst>
                <a:ext uri="{FF2B5EF4-FFF2-40B4-BE49-F238E27FC236}">
                  <a16:creationId xmlns:a16="http://schemas.microsoft.com/office/drawing/2014/main" id="{EA1D6B41-524C-4DEE-AB4D-2F8BD251102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57288" y="2833688"/>
              <a:ext cx="2362200" cy="838200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　语句</a:t>
              </a:r>
              <a:r>
                <a:rPr lang="en-US" altLang="zh-CN"/>
                <a:t>(</a:t>
              </a:r>
              <a:r>
                <a:rPr lang="zh-CN" altLang="en-US"/>
                <a:t>循环体）</a:t>
              </a:r>
            </a:p>
          </p:txBody>
        </p:sp>
        <p:sp>
          <p:nvSpPr>
            <p:cNvPr id="38918" name="Line 5">
              <a:extLst>
                <a:ext uri="{FF2B5EF4-FFF2-40B4-BE49-F238E27FC236}">
                  <a16:creationId xmlns:a16="http://schemas.microsoft.com/office/drawing/2014/main" id="{046B6047-7AA9-4A9A-8BB2-39B6A0D12A0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00288" y="36718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Rectangle 6">
              <a:extLst>
                <a:ext uri="{FF2B5EF4-FFF2-40B4-BE49-F238E27FC236}">
                  <a16:creationId xmlns:a16="http://schemas.microsoft.com/office/drawing/2014/main" id="{1875D301-C153-4A14-BC6A-9EBC3FC6FA7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367088" y="4281488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真</a:t>
              </a:r>
            </a:p>
          </p:txBody>
        </p:sp>
        <p:sp>
          <p:nvSpPr>
            <p:cNvPr id="38920" name="Line 7">
              <a:extLst>
                <a:ext uri="{FF2B5EF4-FFF2-40B4-BE49-F238E27FC236}">
                  <a16:creationId xmlns:a16="http://schemas.microsoft.com/office/drawing/2014/main" id="{957072A5-AF01-475A-A46C-7B72FA24F0F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00288" y="207168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Line 8">
              <a:extLst>
                <a:ext uri="{FF2B5EF4-FFF2-40B4-BE49-F238E27FC236}">
                  <a16:creationId xmlns:a16="http://schemas.microsoft.com/office/drawing/2014/main" id="{030E7AC5-3E05-4F80-9CDD-0CD050EAEB78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3367088" y="466248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9">
              <a:extLst>
                <a:ext uri="{FF2B5EF4-FFF2-40B4-BE49-F238E27FC236}">
                  <a16:creationId xmlns:a16="http://schemas.microsoft.com/office/drawing/2014/main" id="{363BF660-565F-4F6F-B7AE-795AC4E586F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2300288" y="5119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8923" name="Rectangle 10">
              <a:extLst>
                <a:ext uri="{FF2B5EF4-FFF2-40B4-BE49-F238E27FC236}">
                  <a16:creationId xmlns:a16="http://schemas.microsoft.com/office/drawing/2014/main" id="{63DFCF95-6E8E-4CA1-A7E0-ADCA184E15B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76488" y="5119688"/>
              <a:ext cx="381000" cy="4572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假</a:t>
              </a:r>
            </a:p>
          </p:txBody>
        </p:sp>
        <p:sp>
          <p:nvSpPr>
            <p:cNvPr id="38924" name="Line 13">
              <a:extLst>
                <a:ext uri="{FF2B5EF4-FFF2-40B4-BE49-F238E27FC236}">
                  <a16:creationId xmlns:a16="http://schemas.microsoft.com/office/drawing/2014/main" id="{94DC4EE7-AB86-4BCA-9D46-776D039AE13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052888" y="2528888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14">
              <a:extLst>
                <a:ext uri="{FF2B5EF4-FFF2-40B4-BE49-F238E27FC236}">
                  <a16:creationId xmlns:a16="http://schemas.microsoft.com/office/drawing/2014/main" id="{7331E2F0-59C4-4AE9-8F1C-65CC254651E8}"/>
                </a:ext>
              </a:extLst>
            </p:cNvPr>
            <p:cNvSpPr>
              <a:spLocks noChangeShapeType="1"/>
            </p:cNvSpPr>
            <p:nvPr/>
          </p:nvSpPr>
          <p:spPr bwMode="ltGray">
            <a:xfrm flipH="1">
              <a:off x="2300288" y="25288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6" name="Text Box 15">
            <a:extLst>
              <a:ext uri="{FF2B5EF4-FFF2-40B4-BE49-F238E27FC236}">
                <a16:creationId xmlns:a16="http://schemas.microsoft.com/office/drawing/2014/main" id="{48429B46-6840-4B92-945C-F182893CC10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97590" y="2303363"/>
            <a:ext cx="464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</a:rPr>
              <a:t>do…while</a:t>
            </a:r>
            <a:r>
              <a:rPr lang="zh-CN" altLang="en-US" sz="2800" dirty="0">
                <a:ea typeface="楷体" panose="02010609060101010101" pitchFamily="49" charset="-122"/>
              </a:rPr>
              <a:t>循环仍是一种“当型”循环，可用于实现</a:t>
            </a:r>
            <a:r>
              <a:rPr lang="en-US" altLang="zh-CN" sz="2800" dirty="0">
                <a:ea typeface="楷体" panose="02010609060101010101" pitchFamily="49" charset="-122"/>
              </a:rPr>
              <a:t>do…until</a:t>
            </a:r>
            <a:r>
              <a:rPr lang="zh-CN" altLang="en-US" sz="2800" dirty="0">
                <a:ea typeface="楷体" panose="02010609060101010101" pitchFamily="49" charset="-122"/>
              </a:rPr>
              <a:t>循环类型，它的特点是先执行循环体，然后测试循环条件，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满足条件</a:t>
            </a:r>
            <a:r>
              <a:rPr lang="zh-CN" altLang="en-US" sz="2800" dirty="0">
                <a:ea typeface="楷体" panose="02010609060101010101" pitchFamily="49" charset="-122"/>
              </a:rPr>
              <a:t>则继续执行循环体。因此，它的循环体至少要被执行一次。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AC6C3C7C-DBF8-49C9-BC52-CBCA7C9377F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15933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FFF6827B-86D3-4E14-9FEE-9CDCFB34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052735"/>
            <a:ext cx="907300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</a:rPr>
              <a:t>用</a:t>
            </a:r>
            <a:r>
              <a:rPr lang="en-US" altLang="zh-CN" sz="2800" dirty="0">
                <a:ea typeface="楷体" panose="02010609060101010101" pitchFamily="49" charset="-122"/>
              </a:rPr>
              <a:t>do…while</a:t>
            </a:r>
            <a:r>
              <a:rPr lang="zh-CN" altLang="en-US" sz="2800" dirty="0">
                <a:ea typeface="楷体" panose="02010609060101010101" pitchFamily="49" charset="-122"/>
              </a:rPr>
              <a:t>循环语句完成计算</a:t>
            </a:r>
            <a:r>
              <a:rPr lang="en-US" altLang="zh-CN" sz="2800" dirty="0">
                <a:ea typeface="楷体" panose="02010609060101010101" pitchFamily="49" charset="-122"/>
              </a:rPr>
              <a:t>s=1+2+3+···+n</a:t>
            </a:r>
            <a:r>
              <a:rPr lang="zh-CN" altLang="en-US" sz="2800" dirty="0">
                <a:ea typeface="楷体" panose="02010609060101010101" pitchFamily="49" charset="-122"/>
              </a:rPr>
              <a:t>。（</a:t>
            </a:r>
            <a:r>
              <a:rPr lang="en-US" altLang="zh-CN" sz="2800" dirty="0">
                <a:ea typeface="楷体" panose="02010609060101010101" pitchFamily="49" charset="-122"/>
              </a:rPr>
              <a:t>n≥1</a:t>
            </a:r>
            <a:r>
              <a:rPr lang="zh-CN" altLang="en-US" sz="2800" dirty="0">
                <a:ea typeface="楷体" panose="02010609060101010101" pitchFamily="49" charset="-122"/>
              </a:rPr>
              <a:t>）</a:t>
            </a:r>
          </a:p>
          <a:p>
            <a:pPr eaLnBrk="1" hangingPunct="1"/>
            <a:r>
              <a:rPr lang="zh-CN" altLang="en-US" sz="2800" dirty="0">
                <a:ea typeface="楷体" panose="02010609060101010101" pitchFamily="49" charset="-122"/>
              </a:rPr>
              <a:t>源程序：</a:t>
            </a: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#include "</a:t>
            </a:r>
            <a:r>
              <a:rPr lang="en-US" altLang="zh-CN" sz="2800" b="1" dirty="0" err="1">
                <a:ea typeface="楷体" panose="02010609060101010101" pitchFamily="49" charset="-122"/>
              </a:rPr>
              <a:t>stdio.h</a:t>
            </a:r>
            <a:r>
              <a:rPr lang="en-US" altLang="zh-CN" sz="2800" b="1" dirty="0">
                <a:ea typeface="楷体" panose="02010609060101010101" pitchFamily="49" charset="-122"/>
              </a:rPr>
              <a:t>"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void main()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  { </a:t>
            </a:r>
            <a:r>
              <a:rPr lang="en-US" altLang="zh-CN" sz="2800" b="1" dirty="0" err="1">
                <a:ea typeface="楷体" panose="02010609060101010101" pitchFamily="49" charset="-122"/>
              </a:rPr>
              <a:t>int</a:t>
            </a:r>
            <a:r>
              <a:rPr lang="en-US" altLang="zh-CN" sz="2800" b="1" dirty="0"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ea typeface="楷体" panose="02010609060101010101" pitchFamily="49" charset="-122"/>
              </a:rPr>
              <a:t>s,k,n</a:t>
            </a:r>
            <a:r>
              <a:rPr lang="en-US" altLang="zh-CN" sz="2800" b="1" dirty="0">
                <a:ea typeface="楷体" panose="02010609060101010101" pitchFamily="49" charset="-122"/>
              </a:rPr>
              <a:t>;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     </a:t>
            </a:r>
            <a:r>
              <a:rPr lang="en-US" altLang="zh-CN" sz="2800" b="1" dirty="0" err="1">
                <a:ea typeface="楷体" panose="02010609060101010101" pitchFamily="49" charset="-122"/>
              </a:rPr>
              <a:t>printf</a:t>
            </a:r>
            <a:r>
              <a:rPr lang="en-US" altLang="zh-CN" sz="2800" b="1" dirty="0">
                <a:ea typeface="楷体" panose="02010609060101010101" pitchFamily="49" charset="-122"/>
              </a:rPr>
              <a:t>("Input n=");</a:t>
            </a:r>
            <a:r>
              <a:rPr lang="en-US" altLang="zh-CN" sz="2800" b="1" dirty="0" err="1">
                <a:ea typeface="楷体" panose="02010609060101010101" pitchFamily="49" charset="-122"/>
              </a:rPr>
              <a:t>scanf</a:t>
            </a:r>
            <a:r>
              <a:rPr lang="en-US" altLang="zh-CN" sz="2800" b="1" dirty="0">
                <a:ea typeface="楷体" panose="02010609060101010101" pitchFamily="49" charset="-122"/>
              </a:rPr>
              <a:t>("%</a:t>
            </a:r>
            <a:r>
              <a:rPr lang="en-US" altLang="zh-CN" sz="2800" b="1" dirty="0" err="1">
                <a:ea typeface="楷体" panose="02010609060101010101" pitchFamily="49" charset="-122"/>
              </a:rPr>
              <a:t>d",&amp;n</a:t>
            </a:r>
            <a:r>
              <a:rPr lang="en-US" altLang="zh-CN" sz="2800" b="1" dirty="0">
                <a:ea typeface="楷体" panose="02010609060101010101" pitchFamily="49" charset="-122"/>
              </a:rPr>
              <a:t>);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s=0;k=1;</a:t>
            </a:r>
            <a:endParaRPr lang="zh-CN" altLang="en-US" sz="2800" b="1" dirty="0">
              <a:solidFill>
                <a:srgbClr val="CC0000"/>
              </a:solidFill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     do s+=k++;while(k&lt;=n);</a:t>
            </a:r>
            <a:endParaRPr lang="zh-CN" altLang="en-US" sz="2800" b="1" dirty="0">
              <a:solidFill>
                <a:srgbClr val="CC0000"/>
              </a:solidFill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    </a:t>
            </a:r>
            <a:r>
              <a:rPr lang="en-US" altLang="zh-CN" sz="2800" b="1" dirty="0" err="1">
                <a:ea typeface="楷体" panose="02010609060101010101" pitchFamily="49" charset="-122"/>
              </a:rPr>
              <a:t>printf</a:t>
            </a:r>
            <a:r>
              <a:rPr lang="en-US" altLang="zh-CN" sz="2800" b="1" dirty="0">
                <a:ea typeface="楷体" panose="02010609060101010101" pitchFamily="49" charset="-122"/>
              </a:rPr>
              <a:t>("s=%d\</a:t>
            </a:r>
            <a:r>
              <a:rPr lang="en-US" altLang="zh-CN" sz="2800" b="1" dirty="0" err="1">
                <a:ea typeface="楷体" panose="02010609060101010101" pitchFamily="49" charset="-122"/>
              </a:rPr>
              <a:t>n",s</a:t>
            </a:r>
            <a:r>
              <a:rPr lang="en-US" altLang="zh-CN" sz="2800" b="1" dirty="0">
                <a:ea typeface="楷体" panose="02010609060101010101" pitchFamily="49" charset="-122"/>
              </a:rPr>
              <a:t>);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楷体" panose="02010609060101010101" pitchFamily="49" charset="-122"/>
              </a:rPr>
              <a:t> }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问题与思考</a:t>
            </a:r>
            <a:r>
              <a:rPr lang="zh-CN" altLang="en-US" sz="2800" dirty="0">
                <a:ea typeface="楷体" panose="02010609060101010101" pitchFamily="49" charset="-122"/>
              </a:rPr>
              <a:t>：如果输入为</a:t>
            </a:r>
            <a:r>
              <a:rPr lang="en-US" altLang="zh-CN" sz="2800" dirty="0"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ea typeface="楷体" panose="02010609060101010101" pitchFamily="49" charset="-122"/>
              </a:rPr>
              <a:t>或负数，程序的输出是？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7D83B4-7AB0-4BC2-999D-082DEFC4C7A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9045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7F248-DE33-480E-9A62-89009CBDD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EE44053-375D-4FE9-9AE6-84A21384974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718CCCE-6AF0-4B50-BE19-77E0C802CA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7850" y="1676400"/>
            <a:ext cx="8750300" cy="3581400"/>
          </a:xfrm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lang="zh-CN" altLang="en-US" sz="4400" b="0"/>
              <a:t>第</a:t>
            </a:r>
            <a:r>
              <a:rPr lang="en-US" altLang="zh-CN" sz="4400" b="0"/>
              <a:t>6</a:t>
            </a:r>
            <a:r>
              <a:rPr lang="zh-CN" altLang="en-US" sz="4400" b="0"/>
              <a:t>章 循环结构程序设计</a:t>
            </a:r>
            <a:r>
              <a:rPr lang="zh-CN" altLang="en-US" sz="4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96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94472" y="2086546"/>
            <a:ext cx="8644830" cy="50783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700" dirty="0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格式</a:t>
            </a:r>
            <a:r>
              <a:rPr lang="en-US" altLang="zh-CN" sz="2700" dirty="0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:  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for([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1];[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2];[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3]) 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语句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C787F18E-9E5E-4F3D-8C29-6439D878B59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999619-7EA2-491E-9192-56C3A90E2B08}"/>
              </a:ext>
            </a:extLst>
          </p:cNvPr>
          <p:cNvSpPr/>
          <p:nvPr/>
        </p:nvSpPr>
        <p:spPr>
          <a:xfrm>
            <a:off x="594472" y="1124744"/>
            <a:ext cx="86764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000"/>
              </a:lnSpc>
              <a:spcBef>
                <a:spcPct val="50000"/>
              </a:spcBef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3. for</a:t>
            </a:r>
            <a:r>
              <a:rPr lang="zh-CN" altLang="en-US" sz="3200" b="1" dirty="0">
                <a:ea typeface="黑体" pitchFamily="49" charset="-122"/>
                <a:cs typeface="Times New Roman" pitchFamily="18" charset="0"/>
              </a:rPr>
              <a:t>语句</a:t>
            </a:r>
            <a:endParaRPr lang="en-US" altLang="zh-CN" sz="3200" b="1" dirty="0"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94472" y="1196082"/>
            <a:ext cx="8644830" cy="50783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700" dirty="0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格式</a:t>
            </a:r>
            <a:r>
              <a:rPr lang="en-US" altLang="zh-CN" sz="2700" dirty="0">
                <a:solidFill>
                  <a:schemeClr val="tx2"/>
                </a:solidFill>
                <a:ea typeface="黑体" pitchFamily="49" charset="-122"/>
                <a:cs typeface="Times New Roman" pitchFamily="18" charset="0"/>
              </a:rPr>
              <a:t>:  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for([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1];[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2];[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表达式</a:t>
            </a:r>
            <a:r>
              <a:rPr lang="en-US" altLang="zh-CN" sz="2700" b="1" dirty="0">
                <a:ea typeface="黑体" pitchFamily="49" charset="-122"/>
                <a:cs typeface="Times New Roman" pitchFamily="18" charset="0"/>
              </a:rPr>
              <a:t>3]) </a:t>
            </a:r>
            <a:r>
              <a:rPr lang="zh-CN" altLang="en-US" sz="2700" b="1" dirty="0">
                <a:ea typeface="黑体" pitchFamily="49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0964" name="Line 46"/>
          <p:cNvSpPr>
            <a:spLocks noChangeShapeType="1"/>
          </p:cNvSpPr>
          <p:nvPr/>
        </p:nvSpPr>
        <p:spPr bwMode="ltGray">
          <a:xfrm>
            <a:off x="2519363" y="3015952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71"/>
          <p:cNvSpPr>
            <a:spLocks noChangeArrowheads="1"/>
          </p:cNvSpPr>
          <p:nvPr/>
        </p:nvSpPr>
        <p:spPr bwMode="ltGray">
          <a:xfrm>
            <a:off x="1568624" y="3701752"/>
            <a:ext cx="2376263" cy="762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0966" name="Rectangle 72"/>
          <p:cNvSpPr>
            <a:spLocks noChangeArrowheads="1"/>
          </p:cNvSpPr>
          <p:nvPr/>
        </p:nvSpPr>
        <p:spPr bwMode="ltGray">
          <a:xfrm>
            <a:off x="1424609" y="4920952"/>
            <a:ext cx="2880319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语句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循环体）</a:t>
            </a:r>
          </a:p>
        </p:txBody>
      </p:sp>
      <p:sp>
        <p:nvSpPr>
          <p:cNvPr id="40967" name="Line 73"/>
          <p:cNvSpPr>
            <a:spLocks noChangeShapeType="1"/>
          </p:cNvSpPr>
          <p:nvPr/>
        </p:nvSpPr>
        <p:spPr bwMode="ltGray">
          <a:xfrm>
            <a:off x="2747963" y="44637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Rectangle 74"/>
          <p:cNvSpPr>
            <a:spLocks noChangeArrowheads="1"/>
          </p:cNvSpPr>
          <p:nvPr/>
        </p:nvSpPr>
        <p:spPr bwMode="ltGray">
          <a:xfrm>
            <a:off x="2809876" y="4525665"/>
            <a:ext cx="4857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 dirty="0"/>
              <a:t>真</a:t>
            </a:r>
          </a:p>
        </p:txBody>
      </p:sp>
      <p:sp>
        <p:nvSpPr>
          <p:cNvPr id="40969" name="Line 75"/>
          <p:cNvSpPr>
            <a:spLocks noChangeShapeType="1"/>
          </p:cNvSpPr>
          <p:nvPr/>
        </p:nvSpPr>
        <p:spPr bwMode="ltGray">
          <a:xfrm>
            <a:off x="2747963" y="32445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76"/>
          <p:cNvSpPr>
            <a:spLocks noChangeShapeType="1"/>
          </p:cNvSpPr>
          <p:nvPr/>
        </p:nvSpPr>
        <p:spPr bwMode="ltGray">
          <a:xfrm flipH="1">
            <a:off x="1147763" y="40827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77"/>
          <p:cNvSpPr>
            <a:spLocks noChangeShapeType="1"/>
          </p:cNvSpPr>
          <p:nvPr/>
        </p:nvSpPr>
        <p:spPr bwMode="ltGray">
          <a:xfrm>
            <a:off x="1147763" y="4082752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0972" name="Rectangle 78"/>
          <p:cNvSpPr>
            <a:spLocks noChangeArrowheads="1"/>
          </p:cNvSpPr>
          <p:nvPr/>
        </p:nvSpPr>
        <p:spPr bwMode="ltGray">
          <a:xfrm>
            <a:off x="1452563" y="3701752"/>
            <a:ext cx="30480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 dirty="0"/>
              <a:t>假</a:t>
            </a:r>
          </a:p>
        </p:txBody>
      </p:sp>
      <p:sp>
        <p:nvSpPr>
          <p:cNvPr id="40973" name="Line 79"/>
          <p:cNvSpPr>
            <a:spLocks noChangeShapeType="1"/>
          </p:cNvSpPr>
          <p:nvPr/>
        </p:nvSpPr>
        <p:spPr bwMode="ltGray">
          <a:xfrm>
            <a:off x="2747963" y="62163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Line 80"/>
          <p:cNvSpPr>
            <a:spLocks noChangeShapeType="1"/>
          </p:cNvSpPr>
          <p:nvPr/>
        </p:nvSpPr>
        <p:spPr bwMode="ltGray">
          <a:xfrm>
            <a:off x="2747963" y="659735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81"/>
          <p:cNvSpPr>
            <a:spLocks noChangeShapeType="1"/>
          </p:cNvSpPr>
          <p:nvPr/>
        </p:nvSpPr>
        <p:spPr bwMode="ltGray">
          <a:xfrm>
            <a:off x="4500563" y="347315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82"/>
          <p:cNvSpPr>
            <a:spLocks noChangeShapeType="1"/>
          </p:cNvSpPr>
          <p:nvPr/>
        </p:nvSpPr>
        <p:spPr bwMode="ltGray">
          <a:xfrm flipH="1">
            <a:off x="2747963" y="347315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Rectangle 83"/>
          <p:cNvSpPr>
            <a:spLocks noChangeArrowheads="1"/>
          </p:cNvSpPr>
          <p:nvPr/>
        </p:nvSpPr>
        <p:spPr bwMode="ltGray">
          <a:xfrm>
            <a:off x="1909763" y="2711152"/>
            <a:ext cx="1600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0978" name="Line 84"/>
          <p:cNvSpPr>
            <a:spLocks noChangeShapeType="1"/>
          </p:cNvSpPr>
          <p:nvPr/>
        </p:nvSpPr>
        <p:spPr bwMode="ltGray">
          <a:xfrm>
            <a:off x="2747963" y="2330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Rectangle 85"/>
          <p:cNvSpPr>
            <a:spLocks noChangeArrowheads="1"/>
          </p:cNvSpPr>
          <p:nvPr/>
        </p:nvSpPr>
        <p:spPr bwMode="ltGray">
          <a:xfrm>
            <a:off x="1985963" y="5835352"/>
            <a:ext cx="1600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40980" name="Line 86"/>
          <p:cNvSpPr>
            <a:spLocks noChangeShapeType="1"/>
          </p:cNvSpPr>
          <p:nvPr/>
        </p:nvSpPr>
        <p:spPr bwMode="ltGray">
          <a:xfrm>
            <a:off x="2747963" y="55305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3335" y="1773450"/>
            <a:ext cx="86764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000"/>
              </a:lnSpc>
              <a:spcBef>
                <a:spcPct val="50000"/>
              </a:spcBef>
            </a:pPr>
            <a:r>
              <a:rPr lang="zh-CN" altLang="en-US" sz="2800" b="1" dirty="0">
                <a:ea typeface="黑体" pitchFamily="49" charset="-122"/>
                <a:cs typeface="Times New Roman" pitchFamily="18" charset="0"/>
              </a:rPr>
              <a:t>如：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for(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=1;i&lt;=9;i++)        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("%d  ",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25" name="矩形 24"/>
          <p:cNvSpPr/>
          <p:nvPr/>
        </p:nvSpPr>
        <p:spPr>
          <a:xfrm>
            <a:off x="4664968" y="2348880"/>
            <a:ext cx="4536504" cy="1938992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itchFamily="49" charset="-122"/>
                <a:cs typeface="Times New Roman" pitchFamily="18" charset="0"/>
              </a:rPr>
              <a:t>循环三要素</a:t>
            </a:r>
            <a:r>
              <a:rPr lang="en-US" altLang="zh-CN" dirty="0">
                <a:ea typeface="黑体" pitchFamily="49" charset="-122"/>
                <a:cs typeface="Times New Roman" pitchFamily="18" charset="0"/>
              </a:rPr>
              <a:t>:</a:t>
            </a:r>
          </a:p>
          <a:p>
            <a:r>
              <a:rPr lang="en-US" altLang="zh-CN" dirty="0"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）循环变量赋初值</a:t>
            </a:r>
            <a:endParaRPr lang="en-US" altLang="zh-CN" dirty="0"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）判断循环条件（控制表达式）</a:t>
            </a:r>
            <a:endParaRPr lang="en-US" altLang="zh-CN" dirty="0"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黑体" pitchFamily="49" charset="-122"/>
                <a:cs typeface="Times New Roman" pitchFamily="18" charset="0"/>
              </a:rPr>
              <a:t>）修改循环变量</a:t>
            </a:r>
            <a:endParaRPr lang="zh-CN" altLang="en-US" dirty="0"/>
          </a:p>
        </p:txBody>
      </p:sp>
      <p:sp>
        <p:nvSpPr>
          <p:cNvPr id="26" name="线形标注 2 25"/>
          <p:cNvSpPr/>
          <p:nvPr/>
        </p:nvSpPr>
        <p:spPr bwMode="auto">
          <a:xfrm>
            <a:off x="5241032" y="2420888"/>
            <a:ext cx="3600400" cy="612648"/>
          </a:xfrm>
          <a:prstGeom prst="borderCallout2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常用于循环变量赋初值</a:t>
            </a: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线形标注 2 27"/>
          <p:cNvSpPr/>
          <p:nvPr/>
        </p:nvSpPr>
        <p:spPr bwMode="auto">
          <a:xfrm>
            <a:off x="5241032" y="3429000"/>
            <a:ext cx="3600400" cy="612648"/>
          </a:xfrm>
          <a:prstGeom prst="borderCallout2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用于判断循环条件</a:t>
            </a: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线形标注 2 28"/>
          <p:cNvSpPr/>
          <p:nvPr/>
        </p:nvSpPr>
        <p:spPr bwMode="auto">
          <a:xfrm>
            <a:off x="5241032" y="5445224"/>
            <a:ext cx="4248472" cy="612648"/>
          </a:xfrm>
          <a:prstGeom prst="borderCallout2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300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常用于修改循环变量（增</a:t>
            </a:r>
            <a:r>
              <a:rPr lang="en-US" altLang="zh-CN" sz="2300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300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减）</a:t>
            </a:r>
            <a:endParaRPr lang="zh-CN" altLang="en-US" sz="23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61120" y="2708920"/>
            <a:ext cx="2843808" cy="3645406"/>
            <a:chOff x="1080120" y="2708920"/>
            <a:chExt cx="2843808" cy="3645406"/>
          </a:xfrm>
        </p:grpSpPr>
        <p:sp>
          <p:nvSpPr>
            <p:cNvPr id="32" name="矩形 31"/>
            <p:cNvSpPr/>
            <p:nvPr/>
          </p:nvSpPr>
          <p:spPr>
            <a:xfrm>
              <a:off x="1763688" y="2708920"/>
              <a:ext cx="1152128" cy="4770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ts val="3000"/>
                </a:lnSpc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=1;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835696" y="5877272"/>
              <a:ext cx="1296144" cy="4770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eaLnBrk="1" hangingPunct="1">
                <a:lnSpc>
                  <a:spcPts val="3000"/>
                </a:lnSpc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++</a:t>
              </a:r>
              <a:r>
                <a:rPr lang="zh-CN" altLang="en-US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；</a:t>
              </a:r>
              <a:endParaRPr lang="en-US" altLang="zh-CN" sz="2800" b="1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80120" y="4992151"/>
              <a:ext cx="2843808" cy="4770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eaLnBrk="1" hangingPunct="1">
                <a:lnSpc>
                  <a:spcPts val="3000"/>
                </a:lnSpc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printf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("%d  ",</a:t>
              </a:r>
              <a:r>
                <a:rPr lang="en-US" altLang="zh-CN" sz="2800" b="1" dirty="0" err="1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);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07704" y="3861048"/>
              <a:ext cx="936104" cy="4770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eaLnBrk="1" hangingPunct="1">
                <a:lnSpc>
                  <a:spcPts val="3000"/>
                </a:lnSpc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itchFamily="49" charset="-122"/>
                  <a:cs typeface="Times New Roman" pitchFamily="18" charset="0"/>
                </a:rPr>
                <a:t>&lt;=9;</a:t>
              </a:r>
            </a:p>
          </p:txBody>
        </p:sp>
      </p:grpSp>
      <p:sp>
        <p:nvSpPr>
          <p:cNvPr id="31" name="Text Box 3">
            <a:extLst>
              <a:ext uri="{FF2B5EF4-FFF2-40B4-BE49-F238E27FC236}">
                <a16:creationId xmlns:a16="http://schemas.microsoft.com/office/drawing/2014/main" id="{C787F18E-9E5E-4F3D-8C29-6439D878B59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8321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0512" y="188641"/>
            <a:ext cx="6912768" cy="496855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+mn-lt"/>
                <a:ea typeface="+mn-ea"/>
              </a:rPr>
              <a:t>【 例</a:t>
            </a:r>
            <a:r>
              <a:rPr lang="en-US" altLang="zh-CN" b="1" dirty="0" smtClean="0">
                <a:latin typeface="+mn-lt"/>
                <a:ea typeface="+mn-ea"/>
              </a:rPr>
              <a:t>】</a:t>
            </a:r>
            <a:r>
              <a:rPr lang="zh-CN" altLang="en-US" b="1" dirty="0" smtClean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计算</a:t>
            </a:r>
            <a:r>
              <a:rPr lang="en-US" altLang="zh-CN" b="1" dirty="0">
                <a:latin typeface="+mn-lt"/>
                <a:ea typeface="+mn-ea"/>
              </a:rPr>
              <a:t>s=1+2+3+…+n  (n</a:t>
            </a:r>
            <a:r>
              <a:rPr lang="en-US" altLang="zh-CN" b="1" dirty="0">
                <a:latin typeface="+mn-lt"/>
                <a:ea typeface="+mn-ea"/>
                <a:sym typeface="Symbol" pitchFamily="18" charset="2"/>
              </a:rPr>
              <a:t>≥1)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#include "</a:t>
            </a:r>
            <a:r>
              <a:rPr lang="en-US" altLang="zh-CN" b="1" dirty="0" err="1">
                <a:latin typeface="+mn-lt"/>
                <a:ea typeface="+mn-ea"/>
              </a:rPr>
              <a:t>stdio.h</a:t>
            </a:r>
            <a:r>
              <a:rPr lang="en-US" altLang="zh-CN" b="1" dirty="0">
                <a:latin typeface="+mn-lt"/>
                <a:ea typeface="+mn-ea"/>
              </a:rPr>
              <a:t>"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main()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{ </a:t>
            </a:r>
            <a:r>
              <a:rPr lang="en-US" altLang="zh-CN" b="1" dirty="0" err="1">
                <a:latin typeface="+mn-lt"/>
                <a:ea typeface="+mn-ea"/>
              </a:rPr>
              <a:t>int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err="1">
                <a:latin typeface="+mn-lt"/>
                <a:ea typeface="+mn-ea"/>
              </a:rPr>
              <a:t>s,k,n</a:t>
            </a:r>
            <a:r>
              <a:rPr lang="en-US" altLang="zh-CN" b="1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   </a:t>
            </a:r>
            <a:r>
              <a:rPr lang="en-US" altLang="zh-CN" b="1" dirty="0" err="1">
                <a:latin typeface="+mn-lt"/>
                <a:ea typeface="+mn-ea"/>
              </a:rPr>
              <a:t>printf</a:t>
            </a:r>
            <a:r>
              <a:rPr lang="en-US" altLang="zh-CN" b="1" dirty="0">
                <a:latin typeface="+mn-lt"/>
                <a:ea typeface="+mn-ea"/>
              </a:rPr>
              <a:t>("Input n=");</a:t>
            </a:r>
            <a:r>
              <a:rPr lang="en-US" altLang="zh-CN" b="1" dirty="0" err="1">
                <a:latin typeface="+mn-lt"/>
                <a:ea typeface="+mn-ea"/>
              </a:rPr>
              <a:t>scanf</a:t>
            </a:r>
            <a:r>
              <a:rPr lang="en-US" altLang="zh-CN" b="1" dirty="0">
                <a:latin typeface="+mn-lt"/>
                <a:ea typeface="+mn-ea"/>
              </a:rPr>
              <a:t>("%</a:t>
            </a:r>
            <a:r>
              <a:rPr lang="en-US" altLang="zh-CN" b="1" dirty="0" err="1">
                <a:latin typeface="+mn-lt"/>
                <a:ea typeface="+mn-ea"/>
              </a:rPr>
              <a:t>d",&amp;n</a:t>
            </a:r>
            <a:r>
              <a:rPr lang="en-US" altLang="zh-CN" b="1" dirty="0"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   s=0;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k=1;                                 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   while(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k&lt;=n</a:t>
            </a:r>
            <a:r>
              <a:rPr lang="en-US" altLang="zh-CN" b="1" dirty="0">
                <a:latin typeface="+mn-lt"/>
                <a:ea typeface="+mn-ea"/>
              </a:rPr>
              <a:t>) {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s+=k; k++;</a:t>
            </a:r>
            <a:r>
              <a:rPr lang="en-US" altLang="zh-CN" b="1" dirty="0">
                <a:latin typeface="+mn-lt"/>
                <a:ea typeface="+mn-ea"/>
              </a:rPr>
              <a:t> }      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   </a:t>
            </a:r>
            <a:r>
              <a:rPr lang="en-US" altLang="zh-CN" b="1" dirty="0" err="1">
                <a:latin typeface="+mn-lt"/>
                <a:ea typeface="+mn-ea"/>
              </a:rPr>
              <a:t>printf</a:t>
            </a:r>
            <a:r>
              <a:rPr lang="en-US" altLang="zh-CN" b="1" dirty="0">
                <a:latin typeface="+mn-lt"/>
                <a:ea typeface="+mn-ea"/>
              </a:rPr>
              <a:t>("s=%d\</a:t>
            </a:r>
            <a:r>
              <a:rPr lang="en-US" altLang="zh-CN" b="1" dirty="0" err="1">
                <a:latin typeface="+mn-lt"/>
                <a:ea typeface="+mn-ea"/>
              </a:rPr>
              <a:t>n",s</a:t>
            </a:r>
            <a:r>
              <a:rPr lang="en-US" altLang="zh-CN" b="1" dirty="0">
                <a:latin typeface="+mn-lt"/>
                <a:ea typeface="+mn-ea"/>
              </a:rPr>
              <a:t>);</a:t>
            </a:r>
          </a:p>
          <a:p>
            <a:pPr marL="342900" indent="-342900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3" name="线形标注 2 2"/>
          <p:cNvSpPr/>
          <p:nvPr/>
        </p:nvSpPr>
        <p:spPr bwMode="auto">
          <a:xfrm>
            <a:off x="6357156" y="1950167"/>
            <a:ext cx="280831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1565"/>
              <a:gd name="adj6" fmla="val -17883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循环变量赋初值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5223030" y="2672916"/>
            <a:ext cx="2016224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619"/>
              <a:gd name="adj6" fmla="val -1427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循环判断条件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3296816" y="4077072"/>
            <a:ext cx="2016224" cy="5743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340"/>
              <a:gd name="adj6" fmla="val -1664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循环体语句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5745088" y="4075386"/>
            <a:ext cx="2016224" cy="5777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405"/>
              <a:gd name="adj6" fmla="val -9201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修改循环变量</a:t>
            </a:r>
          </a:p>
        </p:txBody>
      </p:sp>
      <p:sp>
        <p:nvSpPr>
          <p:cNvPr id="7" name="矩形 6"/>
          <p:cNvSpPr/>
          <p:nvPr/>
        </p:nvSpPr>
        <p:spPr>
          <a:xfrm>
            <a:off x="704528" y="5702498"/>
            <a:ext cx="6912768" cy="4770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for(k=1;k&lt;=</a:t>
            </a:r>
            <a:r>
              <a:rPr lang="en-US" altLang="zh-CN" sz="2800" b="1" dirty="0" err="1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n;k</a:t>
            </a:r>
            <a:r>
              <a:rPr lang="en-US" altLang="zh-CN" sz="2800" b="1" dirty="0">
                <a:solidFill>
                  <a:schemeClr val="bg1"/>
                </a:solidFill>
                <a:ea typeface="黑体" pitchFamily="49" charset="-122"/>
                <a:cs typeface="Times New Roman" pitchFamily="18" charset="0"/>
              </a:rPr>
              <a:t>++) </a:t>
            </a:r>
            <a:r>
              <a:rPr lang="en-US" altLang="zh-CN" sz="2800" b="1" dirty="0">
                <a:solidFill>
                  <a:schemeClr val="bg1"/>
                </a:solidFill>
                <a:cs typeface="Times New Roman" pitchFamily="18" charset="0"/>
              </a:rPr>
              <a:t>s+=k</a:t>
            </a:r>
            <a:r>
              <a:rPr lang="zh-CN" altLang="en-US" sz="2800" b="1" dirty="0">
                <a:solidFill>
                  <a:schemeClr val="bg1"/>
                </a:solidFill>
                <a:cs typeface="Times New Roman" pitchFamily="18" charset="0"/>
              </a:rPr>
              <a:t>；</a:t>
            </a:r>
            <a:endParaRPr lang="en-US" altLang="zh-CN" sz="2800" b="1" dirty="0">
              <a:solidFill>
                <a:schemeClr val="bg1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5505" y="5686024"/>
            <a:ext cx="2616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528" y="2852936"/>
            <a:ext cx="6696744" cy="79208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3451665" y="5118355"/>
            <a:ext cx="504056" cy="504056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endParaRPr lang="zh-CN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16496" y="1124744"/>
            <a:ext cx="7920880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 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for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循环语句完成计算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s=1+2+3+···+n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。 </a:t>
            </a:r>
            <a:endParaRPr lang="en-US" altLang="zh-CN" sz="2800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726" y="2060848"/>
            <a:ext cx="6880571" cy="368306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#include "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"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void main()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  { 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s,k,n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;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("Input n=");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scanf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("%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d",&amp;n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);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CC3300"/>
                </a:solidFill>
                <a:ea typeface="黑体" pitchFamily="49" charset="-122"/>
                <a:cs typeface="Times New Roman" pitchFamily="18" charset="0"/>
              </a:rPr>
              <a:t>     s=0;</a:t>
            </a:r>
            <a:endParaRPr lang="zh-CN" altLang="en-US" sz="2800" b="1" dirty="0">
              <a:solidFill>
                <a:srgbClr val="CC3300"/>
              </a:solidFill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CC3300"/>
                </a:solidFill>
                <a:ea typeface="黑体" pitchFamily="49" charset="-122"/>
                <a:cs typeface="Times New Roman" pitchFamily="18" charset="0"/>
              </a:rPr>
              <a:t>     for(k=1;k&lt;=</a:t>
            </a:r>
            <a:r>
              <a:rPr lang="en-US" altLang="zh-CN" sz="2800" b="1" dirty="0" err="1">
                <a:solidFill>
                  <a:srgbClr val="CC3300"/>
                </a:solidFill>
                <a:ea typeface="黑体" pitchFamily="49" charset="-122"/>
                <a:cs typeface="Times New Roman" pitchFamily="18" charset="0"/>
              </a:rPr>
              <a:t>n;k</a:t>
            </a:r>
            <a:r>
              <a:rPr lang="en-US" altLang="zh-CN" sz="2800" b="1" dirty="0">
                <a:solidFill>
                  <a:srgbClr val="CC3300"/>
                </a:solidFill>
                <a:ea typeface="黑体" pitchFamily="49" charset="-122"/>
                <a:cs typeface="Times New Roman" pitchFamily="18" charset="0"/>
              </a:rPr>
              <a:t>++) s+=k;</a:t>
            </a:r>
            <a:endParaRPr lang="zh-CN" altLang="en-US" sz="2800" b="1" dirty="0">
              <a:solidFill>
                <a:srgbClr val="CC3300"/>
              </a:solidFill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("s=%d\</a:t>
            </a:r>
            <a:r>
              <a:rPr lang="en-US" altLang="zh-CN" sz="2800" b="1" dirty="0" err="1">
                <a:ea typeface="黑体" pitchFamily="49" charset="-122"/>
                <a:cs typeface="Times New Roman" pitchFamily="18" charset="0"/>
              </a:rPr>
              <a:t>n",s</a:t>
            </a: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);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ea typeface="黑体" pitchFamily="49" charset="-122"/>
                <a:cs typeface="Times New Roman" pitchFamily="18" charset="0"/>
              </a:rPr>
              <a:t>  }</a:t>
            </a:r>
            <a:endParaRPr lang="zh-CN" altLang="en-US" sz="2800" b="1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CAF7959-B602-40D4-B70B-BD80FA2051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60994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63898" y="1000126"/>
            <a:ext cx="55852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D2DB9"/>
                </a:solidFill>
                <a:ea typeface="黑体" pitchFamily="49" charset="-122"/>
                <a:cs typeface="Times New Roman" pitchFamily="18" charset="0"/>
              </a:rPr>
              <a:t>程序运行分析：</a:t>
            </a:r>
            <a:endParaRPr lang="en-US" altLang="zh-CN" sz="2800" b="1" dirty="0">
              <a:solidFill>
                <a:srgbClr val="2D2DB9"/>
              </a:solidFill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n=5</a:t>
            </a:r>
            <a:endParaRPr lang="zh-CN" altLang="en-US" sz="2800" dirty="0"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变量初态：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s=0;k=1;      </a:t>
            </a:r>
            <a:endParaRPr lang="zh-CN" altLang="en-US" sz="2800" dirty="0"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65489"/>
              </p:ext>
            </p:extLst>
          </p:nvPr>
        </p:nvGraphicFramePr>
        <p:xfrm>
          <a:off x="704529" y="2636910"/>
          <a:ext cx="8496945" cy="335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a typeface="楷体" pitchFamily="49" charset="-122"/>
                        </a:rPr>
                        <a:t>变量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k</a:t>
                      </a:r>
                      <a:r>
                        <a:rPr lang="zh-CN" altLang="en-US" sz="2400" dirty="0">
                          <a:ea typeface="楷体" pitchFamily="49" charset="-122"/>
                        </a:rPr>
                        <a:t>的值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 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a typeface="楷体" pitchFamily="49" charset="-122"/>
                        </a:rPr>
                        <a:t>循环次数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a typeface="楷体" pitchFamily="49" charset="-122"/>
                        </a:rPr>
                        <a:t>变量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s</a:t>
                      </a:r>
                      <a:r>
                        <a:rPr lang="zh-CN" altLang="en-US" sz="2400" dirty="0">
                          <a:ea typeface="楷体" pitchFamily="49" charset="-122"/>
                        </a:rPr>
                        <a:t>的</a:t>
                      </a:r>
                      <a:r>
                        <a:rPr lang="zh-CN" altLang="en-US" sz="2400" dirty="0" smtClean="0">
                          <a:ea typeface="楷体" pitchFamily="49" charset="-122"/>
                        </a:rPr>
                        <a:t>值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a typeface="楷体" pitchFamily="49" charset="-122"/>
                        </a:rPr>
                        <a:t>1                </a:t>
                      </a:r>
                      <a:endParaRPr lang="zh-CN" altLang="en-US" sz="2400" dirty="0"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a typeface="楷体" pitchFamily="49" charset="-122"/>
                        </a:rPr>
                        <a:t>s=0</a:t>
                      </a:r>
                      <a:r>
                        <a:rPr lang="en-US" altLang="zh-CN" sz="2400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1=1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a typeface="楷体" pitchFamily="49" charset="-122"/>
                        </a:rPr>
                        <a:t>s=1</a:t>
                      </a:r>
                      <a:r>
                        <a:rPr lang="en-US" altLang="zh-CN" sz="2400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2=3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a typeface="楷体" pitchFamily="49" charset="-122"/>
                        </a:rPr>
                        <a:t>s=3</a:t>
                      </a:r>
                      <a:r>
                        <a:rPr lang="en-US" altLang="zh-CN" sz="2400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3=6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a typeface="楷体" pitchFamily="49" charset="-122"/>
                        </a:rPr>
                        <a:t>s=6</a:t>
                      </a:r>
                      <a:r>
                        <a:rPr lang="en-US" altLang="zh-CN" sz="2400" dirty="0">
                          <a:ea typeface="楷体" pitchFamily="49" charset="-122"/>
                          <a:sym typeface="Symbol" pitchFamily="18" charset="2"/>
                        </a:rPr>
                        <a:t>+4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=10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a typeface="楷体" pitchFamily="49" charset="-122"/>
                        </a:rPr>
                        <a:t>s=10</a:t>
                      </a:r>
                      <a:r>
                        <a:rPr lang="en-US" altLang="zh-CN" sz="2400" dirty="0">
                          <a:ea typeface="楷体" pitchFamily="49" charset="-122"/>
                          <a:sym typeface="Symbol" pitchFamily="18" charset="2"/>
                        </a:rPr>
                        <a:t>+</a:t>
                      </a:r>
                      <a:r>
                        <a:rPr lang="en-US" altLang="zh-CN" sz="2400" dirty="0">
                          <a:ea typeface="楷体" pitchFamily="49" charset="-122"/>
                        </a:rPr>
                        <a:t>5=15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a typeface="楷体" pitchFamily="49" charset="-122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a typeface="楷体" pitchFamily="49" charset="-122"/>
                        </a:rPr>
                        <a:t>循环结束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CC47B629-953E-4A7D-A95F-2AC68C13626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29711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704528" y="980728"/>
            <a:ext cx="8572822" cy="491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说明</a:t>
            </a:r>
            <a:r>
              <a:rPr lang="zh-CN" altLang="en-US" sz="2800" dirty="0">
                <a:solidFill>
                  <a:srgbClr val="CC0000"/>
                </a:solidFill>
                <a:latin typeface="+mn-lt"/>
                <a:ea typeface="黑体" pitchFamily="49" charset="-122"/>
              </a:rPr>
              <a:t>：</a:t>
            </a:r>
            <a:endParaRPr lang="en-US" altLang="zh-CN" sz="2800" dirty="0">
              <a:solidFill>
                <a:srgbClr val="CC0000"/>
              </a:solidFill>
              <a:latin typeface="+mn-lt"/>
              <a:ea typeface="黑体" pitchFamily="49" charset="-122"/>
            </a:endParaRPr>
          </a:p>
          <a:p>
            <a:pPr marL="514350" indent="-514350">
              <a:lnSpc>
                <a:spcPts val="3700"/>
              </a:lnSpc>
              <a:defRPr/>
            </a:pPr>
            <a:r>
              <a:rPr lang="en-US" altLang="zh-CN" sz="2700" b="1" dirty="0">
                <a:solidFill>
                  <a:srgbClr val="2D2DB9"/>
                </a:solidFill>
                <a:ea typeface="黑体" pitchFamily="49" charset="-122"/>
              </a:rPr>
              <a:t>(1) </a:t>
            </a:r>
            <a:r>
              <a:rPr lang="zh-CN" altLang="en-US" sz="2700" dirty="0">
                <a:latin typeface="+mn-lt"/>
                <a:ea typeface="黑体" pitchFamily="49" charset="-122"/>
              </a:rPr>
              <a:t>循环体可以是空语句。比如，</a:t>
            </a:r>
            <a:r>
              <a:rPr lang="en-US" altLang="zh-CN" sz="2700" dirty="0">
                <a:latin typeface="+mn-lt"/>
                <a:ea typeface="黑体" pitchFamily="49" charset="-122"/>
              </a:rPr>
              <a:t>for(</a:t>
            </a:r>
            <a:r>
              <a:rPr lang="en-US" altLang="zh-CN" sz="2700" dirty="0" err="1">
                <a:latin typeface="+mn-lt"/>
                <a:ea typeface="黑体" pitchFamily="49" charset="-122"/>
              </a:rPr>
              <a:t>i</a:t>
            </a:r>
            <a:r>
              <a:rPr lang="en-US" altLang="zh-CN" sz="2700" dirty="0">
                <a:latin typeface="+mn-lt"/>
                <a:ea typeface="黑体" pitchFamily="49" charset="-122"/>
              </a:rPr>
              <a:t>=1;i&lt;=9;i++); </a:t>
            </a:r>
            <a:r>
              <a:rPr lang="zh-CN" altLang="en-US" sz="2700" dirty="0">
                <a:latin typeface="+mn-lt"/>
                <a:ea typeface="黑体" pitchFamily="49" charset="-122"/>
              </a:rPr>
              <a:t>该语句循环</a:t>
            </a:r>
            <a:r>
              <a:rPr lang="en-US" altLang="zh-CN" sz="2700" dirty="0">
                <a:latin typeface="+mn-lt"/>
                <a:ea typeface="黑体" pitchFamily="49" charset="-122"/>
              </a:rPr>
              <a:t>9</a:t>
            </a:r>
            <a:r>
              <a:rPr lang="zh-CN" altLang="en-US" sz="2700" dirty="0">
                <a:latin typeface="+mn-lt"/>
                <a:ea typeface="黑体" pitchFamily="49" charset="-122"/>
              </a:rPr>
              <a:t>次，循环体为空语句。</a:t>
            </a:r>
            <a:endParaRPr lang="en-US" altLang="zh-CN" sz="2700" dirty="0">
              <a:latin typeface="+mn-lt"/>
              <a:ea typeface="黑体" pitchFamily="49" charset="-122"/>
            </a:endParaRPr>
          </a:p>
          <a:p>
            <a:pPr>
              <a:lnSpc>
                <a:spcPts val="3700"/>
              </a:lnSpc>
              <a:defRPr/>
            </a:pPr>
            <a:r>
              <a:rPr lang="en-US" altLang="zh-CN" sz="27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(2) </a:t>
            </a:r>
            <a:r>
              <a:rPr lang="zh-CN" altLang="en-US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缺省表达式</a:t>
            </a:r>
            <a:r>
              <a:rPr lang="en-US" altLang="zh-CN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1</a:t>
            </a:r>
            <a:r>
              <a:rPr lang="zh-CN" altLang="en-US" sz="2700" dirty="0">
                <a:latin typeface="+mn-lt"/>
                <a:ea typeface="黑体" pitchFamily="49" charset="-122"/>
              </a:rPr>
              <a:t>时，循环变量初始化应放在</a:t>
            </a:r>
            <a:r>
              <a:rPr lang="en-US" altLang="zh-CN" sz="2700" dirty="0">
                <a:latin typeface="+mn-lt"/>
                <a:ea typeface="黑体" pitchFamily="49" charset="-122"/>
              </a:rPr>
              <a:t>for</a:t>
            </a:r>
            <a:r>
              <a:rPr lang="zh-CN" altLang="en-US" sz="2700" dirty="0">
                <a:latin typeface="+mn-lt"/>
                <a:ea typeface="黑体" pitchFamily="49" charset="-122"/>
              </a:rPr>
              <a:t>语句之前进行。</a:t>
            </a:r>
            <a:endParaRPr lang="en-US" altLang="zh-CN" sz="2700" dirty="0">
              <a:latin typeface="+mn-lt"/>
              <a:ea typeface="黑体" pitchFamily="49" charset="-122"/>
            </a:endParaRPr>
          </a:p>
          <a:p>
            <a:pPr>
              <a:lnSpc>
                <a:spcPts val="3700"/>
              </a:lnSpc>
              <a:defRPr/>
            </a:pPr>
            <a:r>
              <a:rPr lang="zh-CN" altLang="en-US" sz="2700" dirty="0">
                <a:latin typeface="+mn-lt"/>
                <a:ea typeface="黑体" pitchFamily="49" charset="-122"/>
              </a:rPr>
              <a:t>                        例如：</a:t>
            </a:r>
            <a:r>
              <a:rPr lang="en-US" altLang="zh-CN" sz="2700" b="1" dirty="0" err="1">
                <a:solidFill>
                  <a:srgbClr val="C00000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700" b="1" dirty="0">
                <a:solidFill>
                  <a:srgbClr val="C00000"/>
                </a:solidFill>
                <a:latin typeface="+mn-lt"/>
                <a:ea typeface="黑体" pitchFamily="49" charset="-122"/>
              </a:rPr>
              <a:t>=1</a:t>
            </a:r>
            <a:r>
              <a:rPr lang="en-US" altLang="zh-CN" sz="2700" dirty="0">
                <a:latin typeface="+mn-lt"/>
                <a:ea typeface="黑体" pitchFamily="49" charset="-122"/>
              </a:rPr>
              <a:t>;for(;</a:t>
            </a:r>
            <a:r>
              <a:rPr lang="en-US" altLang="zh-CN" sz="2700" dirty="0" err="1">
                <a:latin typeface="+mn-lt"/>
                <a:ea typeface="黑体" pitchFamily="49" charset="-122"/>
              </a:rPr>
              <a:t>i</a:t>
            </a:r>
            <a:r>
              <a:rPr lang="en-US" altLang="zh-CN" sz="2700" dirty="0">
                <a:latin typeface="+mn-lt"/>
                <a:ea typeface="黑体" pitchFamily="49" charset="-122"/>
              </a:rPr>
              <a:t>&lt;=9;i++);</a:t>
            </a:r>
            <a:endParaRPr lang="zh-CN" altLang="en-US" sz="2700" dirty="0">
              <a:latin typeface="+mn-lt"/>
              <a:ea typeface="黑体" pitchFamily="49" charset="-122"/>
            </a:endParaRPr>
          </a:p>
          <a:p>
            <a:pPr>
              <a:lnSpc>
                <a:spcPts val="3700"/>
              </a:lnSpc>
              <a:defRPr/>
            </a:pPr>
            <a:r>
              <a:rPr lang="en-US" altLang="zh-CN" sz="27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(3) </a:t>
            </a:r>
            <a:r>
              <a:rPr lang="zh-CN" altLang="en-US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缺省表达式</a:t>
            </a:r>
            <a:r>
              <a:rPr lang="en-US" altLang="zh-CN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3</a:t>
            </a:r>
            <a:r>
              <a:rPr lang="zh-CN" altLang="en-US" sz="2700" dirty="0">
                <a:latin typeface="+mn-lt"/>
                <a:ea typeface="黑体" pitchFamily="49" charset="-122"/>
              </a:rPr>
              <a:t>时，循环变量的修改可放在循环体中完成。</a:t>
            </a:r>
          </a:p>
          <a:p>
            <a:pPr>
              <a:lnSpc>
                <a:spcPts val="3700"/>
              </a:lnSpc>
              <a:defRPr/>
            </a:pPr>
            <a:r>
              <a:rPr lang="zh-CN" altLang="en-US" sz="2700" dirty="0">
                <a:latin typeface="+mn-lt"/>
                <a:ea typeface="黑体" pitchFamily="49" charset="-122"/>
              </a:rPr>
              <a:t>例如：</a:t>
            </a:r>
            <a:r>
              <a:rPr lang="en-US" altLang="zh-CN" sz="2700" dirty="0">
                <a:latin typeface="+mn-lt"/>
                <a:ea typeface="黑体" pitchFamily="49" charset="-122"/>
              </a:rPr>
              <a:t>for(</a:t>
            </a:r>
            <a:r>
              <a:rPr lang="en-US" altLang="zh-CN" sz="2700" dirty="0" err="1">
                <a:latin typeface="+mn-lt"/>
                <a:ea typeface="黑体" pitchFamily="49" charset="-122"/>
              </a:rPr>
              <a:t>i</a:t>
            </a:r>
            <a:r>
              <a:rPr lang="en-US" altLang="zh-CN" sz="2700" dirty="0">
                <a:latin typeface="+mn-lt"/>
                <a:ea typeface="黑体" pitchFamily="49" charset="-122"/>
              </a:rPr>
              <a:t>=1;i&lt;=9;) </a:t>
            </a:r>
            <a:r>
              <a:rPr lang="en-US" altLang="zh-CN" sz="2700" b="1" dirty="0" err="1">
                <a:solidFill>
                  <a:srgbClr val="C00000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700" b="1" dirty="0">
                <a:solidFill>
                  <a:srgbClr val="C00000"/>
                </a:solidFill>
                <a:latin typeface="+mn-lt"/>
                <a:ea typeface="黑体" pitchFamily="49" charset="-122"/>
              </a:rPr>
              <a:t>++;</a:t>
            </a:r>
            <a:endParaRPr lang="zh-CN" altLang="en-US" sz="2700" b="1" dirty="0">
              <a:solidFill>
                <a:srgbClr val="C00000"/>
              </a:solidFill>
              <a:latin typeface="+mn-lt"/>
              <a:ea typeface="黑体" pitchFamily="49" charset="-122"/>
            </a:endParaRPr>
          </a:p>
          <a:p>
            <a:pPr>
              <a:lnSpc>
                <a:spcPts val="3700"/>
              </a:lnSpc>
              <a:defRPr/>
            </a:pPr>
            <a:r>
              <a:rPr lang="en-US" altLang="zh-CN" sz="27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(4) </a:t>
            </a:r>
            <a:r>
              <a:rPr lang="zh-CN" altLang="en-US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缺省表达式</a:t>
            </a:r>
            <a:r>
              <a:rPr lang="en-US" altLang="zh-CN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sz="2700" dirty="0">
                <a:latin typeface="+mn-lt"/>
                <a:ea typeface="黑体" pitchFamily="49" charset="-122"/>
              </a:rPr>
              <a:t>相当于循环条件永真，即无限循环。</a:t>
            </a:r>
            <a:endParaRPr lang="zh-CN" altLang="en-US" sz="2700" dirty="0">
              <a:solidFill>
                <a:srgbClr val="CC000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24AA0DB-5154-4394-B046-F1C3866F174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49691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16496" y="1000125"/>
            <a:ext cx="8253412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 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编程求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1000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以内所有奇数和。</a:t>
            </a:r>
            <a:endParaRPr lang="en-US" altLang="zh-CN" sz="2800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0776" y="2132855"/>
            <a:ext cx="6606480" cy="30643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#include "</a:t>
            </a:r>
            <a:r>
              <a:rPr lang="en-US" altLang="zh-CN" sz="3200" b="1" dirty="0" err="1">
                <a:ea typeface="黑体" pitchFamily="49" charset="-122"/>
                <a:cs typeface="Times New Roman" pitchFamily="18" charset="0"/>
              </a:rPr>
              <a:t>stdio.h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"</a:t>
            </a:r>
            <a:endParaRPr lang="zh-CN" altLang="en-US" sz="32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void main()</a:t>
            </a:r>
            <a:endParaRPr lang="zh-CN" altLang="en-US" sz="32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  {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long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 s=0;int k;     </a:t>
            </a:r>
            <a:endParaRPr lang="zh-CN" altLang="en-US" sz="32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     for(k=1;k&lt;1000;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k+=2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) s+=k;  </a:t>
            </a:r>
            <a:endParaRPr lang="zh-CN" altLang="en-US" sz="32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     </a:t>
            </a:r>
            <a:r>
              <a:rPr lang="en-US" altLang="zh-CN" sz="3200" b="1" dirty="0" err="1">
                <a:ea typeface="黑体" pitchFamily="49" charset="-122"/>
                <a:cs typeface="Times New Roman" pitchFamily="18" charset="0"/>
              </a:rPr>
              <a:t>printf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("s=%</a:t>
            </a:r>
            <a:r>
              <a:rPr lang="en-US" altLang="zh-CN" sz="3200" b="1" dirty="0" err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ld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\</a:t>
            </a:r>
            <a:r>
              <a:rPr lang="en-US" altLang="zh-CN" sz="3200" b="1" dirty="0" err="1">
                <a:ea typeface="黑体" pitchFamily="49" charset="-122"/>
                <a:cs typeface="Times New Roman" pitchFamily="18" charset="0"/>
              </a:rPr>
              <a:t>n",s</a:t>
            </a: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);      </a:t>
            </a:r>
            <a:endParaRPr lang="zh-CN" altLang="en-US" sz="3200" b="1" dirty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900"/>
              </a:lnSpc>
              <a:defRPr/>
            </a:pPr>
            <a:r>
              <a:rPr lang="en-US" altLang="zh-CN" sz="3200" b="1" dirty="0">
                <a:ea typeface="黑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CCF3EFB-4894-44EC-A9AB-3B405561223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73627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4B9E4EA3-6208-4883-BDA4-F9271178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1123849"/>
            <a:ext cx="8572822" cy="47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CC3300"/>
                </a:solidFill>
                <a:latin typeface="+mj-lt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+mj-lt"/>
                <a:ea typeface="黑体" panose="02010609060101010101" pitchFamily="49" charset="-122"/>
              </a:rPr>
              <a:t>假设变量已有正确定义和合理取值，分析下面循环语句的循环次数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+mj-lt"/>
                <a:ea typeface="黑体" panose="02010609060101010101" pitchFamily="49" charset="-122"/>
              </a:rPr>
              <a:t>即循环体被执行的次数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+mj-lt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+mj-lt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(1) for (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=0;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&lt;n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1;i++);        </a:t>
            </a:r>
            <a:endParaRPr lang="zh-CN" altLang="en-US" sz="2800" dirty="0">
              <a:latin typeface="+mj-lt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(2) for(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=n;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&gt;=0;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itchFamily="18" charset="2"/>
              </a:rPr>
              <a:t>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);         </a:t>
            </a:r>
            <a:endParaRPr lang="zh-CN" altLang="en-US" sz="28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(3)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=1; while (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&lt;n) ++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;        </a:t>
            </a:r>
            <a:endParaRPr lang="zh-CN" altLang="en-US" sz="28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(4)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=4; do 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; while(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&lt;0);  </a:t>
            </a:r>
            <a:endParaRPr lang="zh-CN" altLang="en-US" sz="28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(5) m=5;while(m&lt;5) m+=2;  </a:t>
            </a:r>
            <a:endParaRPr lang="zh-CN" altLang="en-US" sz="28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(6) for(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=1,j=2;i&gt;</a:t>
            </a:r>
            <a:r>
              <a:rPr lang="en-US" altLang="zh-CN" sz="2800" dirty="0" err="1">
                <a:latin typeface="+mj-lt"/>
                <a:ea typeface="黑体" panose="02010609060101010101" pitchFamily="49" charset="-122"/>
              </a:rPr>
              <a:t>j;i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++,j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+mj-lt"/>
                <a:ea typeface="黑体" panose="02010609060101010101" pitchFamily="49" charset="-122"/>
              </a:rPr>
              <a:t>); </a:t>
            </a:r>
          </a:p>
          <a:p>
            <a:pPr eaLnBrk="1" hangingPunct="1">
              <a:lnSpc>
                <a:spcPts val="3700"/>
              </a:lnSpc>
            </a:pP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34FD0A7-84D6-4F5E-89C2-91FD7C47BF2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循环分析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272A98-FF07-4134-8F5F-D81EA782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12" y="2204864"/>
            <a:ext cx="2232248" cy="3170099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n+1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答：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次</a:t>
            </a:r>
            <a:endParaRPr lang="en-US" altLang="zh-CN" sz="2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480" y="1124744"/>
            <a:ext cx="936104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800" b="1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什么是循环嵌套？</a:t>
            </a:r>
            <a:endParaRPr lang="en-US" altLang="zh-CN" sz="2800" b="1" dirty="0">
              <a:solidFill>
                <a:srgbClr val="0066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如果在循环体中使用循环语句则称为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多重循环或者循环嵌套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。三种循环语句都可以自己嵌套或者互相嵌套。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775" y="2996952"/>
            <a:ext cx="878115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 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700" dirty="0">
                <a:latin typeface="黑体" pitchFamily="49" charset="-122"/>
                <a:ea typeface="黑体" pitchFamily="49" charset="-122"/>
              </a:rPr>
              <a:t>编写程序打印如下三角形。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ltGray">
          <a:xfrm>
            <a:off x="848545" y="3736851"/>
            <a:ext cx="1906587" cy="210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dirty="0"/>
              <a:t>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dirty="0"/>
              <a:t>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dirty="0"/>
              <a:t>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dirty="0"/>
              <a:t>*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dirty="0"/>
              <a:t>* * * * *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448944" y="3520826"/>
            <a:ext cx="3528392" cy="2323420"/>
            <a:chOff x="4067944" y="4005064"/>
            <a:chExt cx="3528392" cy="2323420"/>
          </a:xfrm>
        </p:grpSpPr>
        <p:sp>
          <p:nvSpPr>
            <p:cNvPr id="6" name="TextBox 5"/>
            <p:cNvSpPr txBox="1"/>
            <p:nvPr/>
          </p:nvSpPr>
          <p:spPr>
            <a:xfrm>
              <a:off x="4067944" y="400506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cs typeface="Times New Roman" pitchFamily="18" charset="0"/>
                </a:rPr>
                <a:t>printf</a:t>
              </a:r>
              <a:r>
                <a:rPr lang="en-US" altLang="zh-CN" sz="2800" dirty="0">
                  <a:cs typeface="Times New Roman" pitchFamily="18" charset="0"/>
                </a:rPr>
                <a:t>(“*”)</a:t>
              </a:r>
              <a:endParaRPr lang="zh-CN" altLang="en-US" sz="2800" dirty="0"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7944" y="4489956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cs typeface="Times New Roman" pitchFamily="18" charset="0"/>
                </a:rPr>
                <a:t>printf</a:t>
              </a:r>
              <a:r>
                <a:rPr lang="en-US" altLang="zh-CN" sz="2800" dirty="0">
                  <a:cs typeface="Times New Roman" pitchFamily="18" charset="0"/>
                </a:rPr>
                <a:t>(“**”)</a:t>
              </a:r>
              <a:endParaRPr lang="zh-CN" altLang="en-US" sz="2800" dirty="0"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7944" y="492200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cs typeface="Times New Roman" pitchFamily="18" charset="0"/>
                </a:rPr>
                <a:t>printf</a:t>
              </a:r>
              <a:r>
                <a:rPr lang="en-US" altLang="zh-CN" sz="2800" dirty="0">
                  <a:cs typeface="Times New Roman" pitchFamily="18" charset="0"/>
                </a:rPr>
                <a:t>(“***”)</a:t>
              </a:r>
              <a:endParaRPr lang="zh-CN" altLang="en-US" sz="2800" dirty="0"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944" y="535405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cs typeface="Times New Roman" pitchFamily="18" charset="0"/>
                </a:rPr>
                <a:t>printf</a:t>
              </a:r>
              <a:r>
                <a:rPr lang="en-US" altLang="zh-CN" sz="2800" dirty="0">
                  <a:cs typeface="Times New Roman" pitchFamily="18" charset="0"/>
                </a:rPr>
                <a:t>(“****”)</a:t>
              </a:r>
              <a:endParaRPr lang="zh-CN" altLang="en-US" sz="2800" dirty="0"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7944" y="5805264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cs typeface="Times New Roman" pitchFamily="18" charset="0"/>
                </a:rPr>
                <a:t>printf</a:t>
              </a:r>
              <a:r>
                <a:rPr lang="en-US" altLang="zh-CN" sz="2800" dirty="0">
                  <a:cs typeface="Times New Roman" pitchFamily="18" charset="0"/>
                </a:rPr>
                <a:t>(“*****”)</a:t>
              </a:r>
              <a:endParaRPr lang="zh-CN" altLang="en-US" sz="2800" dirty="0">
                <a:cs typeface="Times New Roman" pitchFamily="18" charset="0"/>
              </a:endParaRPr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068A4143-3593-474C-BD35-5FDB6B2C021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12576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6145"/>
              </p:ext>
            </p:extLst>
          </p:nvPr>
        </p:nvGraphicFramePr>
        <p:xfrm>
          <a:off x="704528" y="836712"/>
          <a:ext cx="4608512" cy="316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行号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每行行为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输出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个* ，输出换行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输出 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个* ，输出换行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输出 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个* ，输出换行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输出 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个* ，输出换行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输出 </a:t>
                      </a: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5</a:t>
                      </a: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个* ，输出换行</a:t>
                      </a:r>
                    </a:p>
                  </a:txBody>
                  <a:tcPr marL="88667" marR="88667" marT="44334" marB="443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16696" y="1340767"/>
            <a:ext cx="720080" cy="2592288"/>
          </a:xfrm>
          <a:prstGeom prst="rect">
            <a:avLst/>
          </a:prstGeom>
          <a:noFill/>
          <a:ln w="57150">
            <a:solidFill>
              <a:srgbClr val="3382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ltGray">
          <a:xfrm>
            <a:off x="6069633" y="1539001"/>
            <a:ext cx="1619671" cy="3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</a:t>
            </a:r>
          </a:p>
        </p:txBody>
      </p:sp>
      <p:sp>
        <p:nvSpPr>
          <p:cNvPr id="3" name="矩形 2"/>
          <p:cNvSpPr/>
          <p:nvPr/>
        </p:nvSpPr>
        <p:spPr>
          <a:xfrm>
            <a:off x="6069632" y="2115064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</a:t>
            </a:r>
          </a:p>
        </p:txBody>
      </p:sp>
      <p:sp>
        <p:nvSpPr>
          <p:cNvPr id="4" name="矩形 3"/>
          <p:cNvSpPr/>
          <p:nvPr/>
        </p:nvSpPr>
        <p:spPr>
          <a:xfrm>
            <a:off x="6069632" y="2691128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</a:t>
            </a:r>
          </a:p>
        </p:txBody>
      </p:sp>
      <p:sp>
        <p:nvSpPr>
          <p:cNvPr id="5" name="矩形 4"/>
          <p:cNvSpPr/>
          <p:nvPr/>
        </p:nvSpPr>
        <p:spPr>
          <a:xfrm>
            <a:off x="6069632" y="3195184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 *</a:t>
            </a:r>
          </a:p>
        </p:txBody>
      </p:sp>
      <p:sp>
        <p:nvSpPr>
          <p:cNvPr id="6" name="矩形 5"/>
          <p:cNvSpPr/>
          <p:nvPr/>
        </p:nvSpPr>
        <p:spPr>
          <a:xfrm>
            <a:off x="6069632" y="3771248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 * 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1340767"/>
            <a:ext cx="288032" cy="259228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704529" y="4061765"/>
            <a:ext cx="39604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2D2DB9"/>
                </a:solidFill>
                <a:latin typeface="黑体" pitchFamily="49" charset="-122"/>
                <a:ea typeface="黑体" pitchFamily="49" charset="-122"/>
              </a:rPr>
              <a:t>算法设计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4528" y="4480478"/>
            <a:ext cx="4177035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从第1行打印到第</a:t>
            </a:r>
            <a:r>
              <a:rPr lang="en-US" altLang="zh-CN" sz="2600" dirty="0"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行, </a:t>
            </a:r>
            <a:endParaRPr lang="en-US" altLang="zh-CN" sz="2600" dirty="0">
              <a:ea typeface="黑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对任意第</a:t>
            </a:r>
            <a:r>
              <a:rPr lang="en-US" altLang="zh-CN" sz="26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行(</a:t>
            </a:r>
            <a:r>
              <a:rPr lang="en-US" altLang="zh-CN" sz="26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从1~</a:t>
            </a:r>
            <a:r>
              <a:rPr lang="en-US" altLang="zh-CN" sz="2600" dirty="0">
                <a:ea typeface="黑体" pitchFamily="49" charset="-122"/>
                <a:cs typeface="Times New Roman" pitchFamily="18" charset="0"/>
              </a:rPr>
              <a:t>5)： </a:t>
            </a:r>
          </a:p>
          <a:p>
            <a:pPr algn="just">
              <a:lnSpc>
                <a:spcPct val="110000"/>
              </a:lnSpc>
            </a:pP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首先打印 </a:t>
            </a:r>
            <a:r>
              <a:rPr lang="en-US" altLang="zh-CN" sz="26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个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号；</a:t>
            </a:r>
          </a:p>
          <a:p>
            <a:pPr>
              <a:lnSpc>
                <a:spcPct val="110000"/>
              </a:lnSpc>
            </a:pPr>
            <a:r>
              <a:rPr lang="zh-CN" altLang="en-US" sz="2600" dirty="0">
                <a:ea typeface="黑体" pitchFamily="49" charset="-122"/>
                <a:cs typeface="Times New Roman" pitchFamily="18" charset="0"/>
              </a:rPr>
              <a:t>最后换行。 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D5F5D5A-439B-450E-8732-4D2AEB19A26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21503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4" grpId="0"/>
      <p:bldP spid="5" grpId="0"/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4B432-2966-4DDC-88DB-DBB00576D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4FF267D-248E-4913-9814-504AC077604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E946814-CB16-4630-A9CA-5D173D978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0"/>
            <a:ext cx="8420100" cy="90872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4000" dirty="0"/>
              <a:t>主要内容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1D119B8-98D0-4A32-AE6C-3210DA5A0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552" y="1371600"/>
            <a:ext cx="8420100" cy="4114800"/>
          </a:xfrm>
        </p:spPr>
        <p:txBody>
          <a:bodyPr/>
          <a:lstStyle/>
          <a:p>
            <a:r>
              <a:rPr lang="zh-CN" altLang="en-US" sz="3600" b="0" dirty="0"/>
              <a:t>循环结构概述</a:t>
            </a:r>
          </a:p>
          <a:p>
            <a:r>
              <a:rPr lang="zh-CN" altLang="en-US" sz="3600" b="0" dirty="0"/>
              <a:t>循环结构算法设计</a:t>
            </a:r>
          </a:p>
          <a:p>
            <a:r>
              <a:rPr lang="zh-CN" altLang="en-US" sz="3600" b="0" dirty="0"/>
              <a:t>循环语句</a:t>
            </a:r>
          </a:p>
          <a:p>
            <a:r>
              <a:rPr lang="zh-CN" altLang="en-US" sz="3600" b="0" dirty="0"/>
              <a:t>循环嵌套</a:t>
            </a:r>
            <a:endParaRPr lang="en-US" altLang="zh-CN" sz="3600" b="0" dirty="0"/>
          </a:p>
          <a:p>
            <a:r>
              <a:rPr lang="zh-CN" altLang="en-US" sz="3600" b="0" dirty="0"/>
              <a:t>循环结构程序举例</a:t>
            </a:r>
          </a:p>
          <a:p>
            <a:r>
              <a:rPr lang="en-US" altLang="zh-CN" sz="3600" b="0" dirty="0" err="1"/>
              <a:t>goto</a:t>
            </a:r>
            <a:r>
              <a:rPr lang="zh-CN" altLang="en-US" sz="3600" b="0" dirty="0"/>
              <a:t>语句</a:t>
            </a:r>
            <a:r>
              <a:rPr lang="en-US" altLang="zh-CN" sz="3600" b="0" dirty="0"/>
              <a:t>(★)</a:t>
            </a:r>
          </a:p>
        </p:txBody>
      </p:sp>
    </p:spTree>
    <p:extLst>
      <p:ext uri="{BB962C8B-B14F-4D97-AF65-F5344CB8AC3E}">
        <p14:creationId xmlns:p14="http://schemas.microsoft.com/office/powerpoint/2010/main" val="108586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矩形 6"/>
          <p:cNvSpPr>
            <a:spLocks noChangeArrowheads="1"/>
          </p:cNvSpPr>
          <p:nvPr/>
        </p:nvSpPr>
        <p:spPr bwMode="auto">
          <a:xfrm>
            <a:off x="2664183" y="851102"/>
            <a:ext cx="6570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D2DB9"/>
                </a:solidFill>
                <a:latin typeface="黑体" pitchFamily="49" charset="-122"/>
                <a:ea typeface="黑体" pitchFamily="49" charset="-122"/>
              </a:rPr>
              <a:t>算法设计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70" name="矩形 7"/>
          <p:cNvSpPr>
            <a:spLocks noChangeArrowheads="1"/>
          </p:cNvSpPr>
          <p:nvPr/>
        </p:nvSpPr>
        <p:spPr bwMode="auto">
          <a:xfrm>
            <a:off x="560512" y="3645025"/>
            <a:ext cx="6013450" cy="224676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/>
              <a:t>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=1;i&lt;=5;i++)</a:t>
            </a:r>
          </a:p>
          <a:p>
            <a:pPr>
              <a:defRPr/>
            </a:pPr>
            <a:r>
              <a:rPr lang="en-US" altLang="zh-CN" sz="2800" b="1" dirty="0"/>
              <a:t>{</a:t>
            </a:r>
            <a:endParaRPr lang="zh-CN" altLang="en-US" sz="2800" b="1" dirty="0"/>
          </a:p>
          <a:p>
            <a:pPr>
              <a:defRPr/>
            </a:pPr>
            <a:endParaRPr lang="en-US" altLang="zh-CN" sz="2800" b="1" dirty="0"/>
          </a:p>
          <a:p>
            <a:pPr>
              <a:defRPr/>
            </a:pPr>
            <a:endParaRPr lang="en-US" altLang="zh-CN" sz="2800" b="1" dirty="0"/>
          </a:p>
          <a:p>
            <a:pPr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ltGray">
          <a:xfrm>
            <a:off x="614926" y="1067904"/>
            <a:ext cx="1906587" cy="236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600" dirty="0"/>
              <a:t>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600" dirty="0"/>
              <a:t>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600" dirty="0"/>
              <a:t>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600" dirty="0"/>
              <a:t>*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600" dirty="0"/>
              <a:t>* * * * *</a:t>
            </a:r>
          </a:p>
        </p:txBody>
      </p:sp>
      <p:sp>
        <p:nvSpPr>
          <p:cNvPr id="2" name="矩形 1"/>
          <p:cNvSpPr/>
          <p:nvPr/>
        </p:nvSpPr>
        <p:spPr>
          <a:xfrm>
            <a:off x="2574313" y="1339593"/>
            <a:ext cx="6627159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从第1行打印到第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行, 对任意第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行(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从1~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5)： 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首先打印 </a:t>
            </a:r>
            <a:r>
              <a:rPr lang="en-US" altLang="zh-CN" sz="2800" dirty="0"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个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号；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ea typeface="黑体" pitchFamily="49" charset="-122"/>
                <a:cs typeface="Times New Roman" pitchFamily="18" charset="0"/>
              </a:rPr>
              <a:t>最后换行。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825208" y="3717032"/>
            <a:ext cx="1152128" cy="2232248"/>
            <a:chOff x="6444208" y="3717032"/>
            <a:chExt cx="1152128" cy="2232248"/>
          </a:xfrm>
        </p:grpSpPr>
        <p:sp>
          <p:nvSpPr>
            <p:cNvPr id="10" name="右中括号 9"/>
            <p:cNvSpPr/>
            <p:nvPr/>
          </p:nvSpPr>
          <p:spPr bwMode="auto">
            <a:xfrm>
              <a:off x="6444208" y="3717032"/>
              <a:ext cx="1152128" cy="2232248"/>
            </a:xfrm>
            <a:prstGeom prst="rightBracke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endParaRPr lang="zh-CN" altLang="en-US" sz="1600">
                <a:latin typeface="Arial" charset="0"/>
              </a:endParaRPr>
            </a:p>
          </p:txBody>
        </p:sp>
        <p:sp>
          <p:nvSpPr>
            <p:cNvPr id="11" name="右中括号 10"/>
            <p:cNvSpPr/>
            <p:nvPr/>
          </p:nvSpPr>
          <p:spPr bwMode="auto">
            <a:xfrm>
              <a:off x="6444208" y="4221088"/>
              <a:ext cx="792088" cy="1008112"/>
            </a:xfrm>
            <a:prstGeom prst="rightBracke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endParaRPr lang="zh-CN" altLang="en-US" sz="1600">
                <a:latin typeface="Arial" charset="0"/>
              </a:endParaRPr>
            </a:p>
          </p:txBody>
        </p:sp>
      </p:grpSp>
      <p:sp>
        <p:nvSpPr>
          <p:cNvPr id="13" name="线形标注 2 12"/>
          <p:cNvSpPr/>
          <p:nvPr/>
        </p:nvSpPr>
        <p:spPr bwMode="auto">
          <a:xfrm>
            <a:off x="7185248" y="2204864"/>
            <a:ext cx="2088232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77"/>
              <a:gd name="adj6" fmla="val -16758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外层循环变量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每变化一次，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内层循环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变化一轮</a:t>
            </a:r>
          </a:p>
        </p:txBody>
      </p:sp>
      <p:sp>
        <p:nvSpPr>
          <p:cNvPr id="15" name="单圆角矩形 14"/>
          <p:cNvSpPr/>
          <p:nvPr/>
        </p:nvSpPr>
        <p:spPr bwMode="auto">
          <a:xfrm>
            <a:off x="560512" y="6093296"/>
            <a:ext cx="6120680" cy="576064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注意：内外层循环变量不能相同</a:t>
            </a: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488504" y="4077073"/>
            <a:ext cx="6013450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for(j=1;j&lt;=</a:t>
            </a:r>
            <a:r>
              <a:rPr lang="en-US" altLang="zh-CN" sz="2800" b="1" dirty="0" err="1">
                <a:solidFill>
                  <a:srgbClr val="FF0000"/>
                </a:solidFill>
              </a:rPr>
              <a:t>i;j</a:t>
            </a:r>
            <a:r>
              <a:rPr lang="en-US" altLang="zh-CN" sz="2800" b="1" dirty="0">
                <a:solidFill>
                  <a:srgbClr val="FF0000"/>
                </a:solidFill>
              </a:rPr>
              <a:t>++) </a:t>
            </a:r>
            <a:r>
              <a:rPr lang="en-US" altLang="zh-CN" sz="2800" b="1" dirty="0" err="1">
                <a:solidFill>
                  <a:srgbClr val="0000FF"/>
                </a:solidFill>
              </a:rPr>
              <a:t>putchar</a:t>
            </a:r>
            <a:r>
              <a:rPr lang="en-US" altLang="zh-CN" sz="2800" b="1" dirty="0">
                <a:solidFill>
                  <a:srgbClr val="0000FF"/>
                </a:solidFill>
              </a:rPr>
              <a:t>(‘*’); 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      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800" b="1" dirty="0">
                <a:solidFill>
                  <a:srgbClr val="FF0000"/>
                </a:solidFill>
              </a:rPr>
              <a:t>("\n");                       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endParaRPr lang="zh-CN" altLang="en-US" sz="2800" b="1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1EC5EE6-B52D-4650-B6D5-F81A21A072D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21959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13" grpId="0" animBg="1"/>
      <p:bldP spid="15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2504728" y="836712"/>
            <a:ext cx="6013450" cy="224676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/>
              <a:t>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=1;i&lt;=5;i++)</a:t>
            </a:r>
            <a:endParaRPr lang="zh-CN" altLang="en-US" sz="2800" b="1" dirty="0"/>
          </a:p>
          <a:p>
            <a:pPr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for(j=1;j&lt;=</a:t>
            </a:r>
            <a:r>
              <a:rPr lang="en-US" altLang="zh-CN" sz="2800" b="1" dirty="0" err="1">
                <a:solidFill>
                  <a:srgbClr val="FF0000"/>
                </a:solidFill>
              </a:rPr>
              <a:t>i;j</a:t>
            </a:r>
            <a:r>
              <a:rPr lang="en-US" altLang="zh-CN" sz="2800" b="1" dirty="0">
                <a:solidFill>
                  <a:srgbClr val="FF0000"/>
                </a:solidFill>
              </a:rPr>
              <a:t>++) </a:t>
            </a:r>
            <a:r>
              <a:rPr lang="en-US" altLang="zh-CN" sz="2800" b="1" dirty="0" err="1">
                <a:solidFill>
                  <a:srgbClr val="0000FF"/>
                </a:solidFill>
              </a:rPr>
              <a:t>putchar</a:t>
            </a:r>
            <a:r>
              <a:rPr lang="en-US" altLang="zh-CN" sz="2800" b="1" dirty="0">
                <a:solidFill>
                  <a:srgbClr val="0000FF"/>
                </a:solidFill>
              </a:rPr>
              <a:t>(‘*’); 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      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800" b="1" dirty="0">
                <a:solidFill>
                  <a:srgbClr val="FF0000"/>
                </a:solidFill>
              </a:rPr>
              <a:t>("\n");                       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b="1" dirty="0"/>
              <a:t>  }</a:t>
            </a:r>
            <a:endParaRPr lang="zh-CN" altLang="en-US" sz="2800" b="1" dirty="0"/>
          </a:p>
        </p:txBody>
      </p:sp>
      <p:sp>
        <p:nvSpPr>
          <p:cNvPr id="4" name="右箭头 3"/>
          <p:cNvSpPr/>
          <p:nvPr/>
        </p:nvSpPr>
        <p:spPr bwMode="auto">
          <a:xfrm>
            <a:off x="1136576" y="908719"/>
            <a:ext cx="792088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endParaRPr lang="zh-CN" altLang="en-US" sz="1600">
              <a:latin typeface="Arial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2288704" y="1268759"/>
            <a:ext cx="792088" cy="43204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endParaRPr lang="zh-CN" altLang="en-US" sz="1600">
              <a:latin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92550"/>
              </p:ext>
            </p:extLst>
          </p:nvPr>
        </p:nvGraphicFramePr>
        <p:xfrm>
          <a:off x="704528" y="3212975"/>
          <a:ext cx="3744414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8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4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5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704528" y="4149077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2                     1                2</a:t>
            </a:r>
            <a:endParaRPr lang="zh-CN" altLang="en-US" sz="2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704528" y="4653133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3                     1       2       3</a:t>
            </a:r>
            <a:endParaRPr lang="zh-CN" altLang="en-US" sz="2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704528" y="3645021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      1                            1                                       </a:t>
            </a:r>
            <a:endParaRPr lang="zh-CN" altLang="en-US" sz="2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04528" y="5157189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4             1       2       3      4</a:t>
            </a:r>
            <a:endParaRPr lang="zh-CN" altLang="en-US" sz="2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04528" y="5661245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5          1      2      3     4    5</a:t>
            </a:r>
            <a:endParaRPr lang="zh-CN" altLang="en-US" sz="2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ltGray">
          <a:xfrm>
            <a:off x="6069633" y="3895869"/>
            <a:ext cx="1619671" cy="3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</a:t>
            </a:r>
          </a:p>
        </p:txBody>
      </p:sp>
      <p:sp>
        <p:nvSpPr>
          <p:cNvPr id="13" name="矩形 12"/>
          <p:cNvSpPr/>
          <p:nvPr/>
        </p:nvSpPr>
        <p:spPr>
          <a:xfrm>
            <a:off x="6069632" y="4471932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</a:t>
            </a:r>
          </a:p>
        </p:txBody>
      </p:sp>
      <p:sp>
        <p:nvSpPr>
          <p:cNvPr id="14" name="矩形 13"/>
          <p:cNvSpPr/>
          <p:nvPr/>
        </p:nvSpPr>
        <p:spPr>
          <a:xfrm>
            <a:off x="6069632" y="5047996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</a:t>
            </a:r>
          </a:p>
        </p:txBody>
      </p:sp>
      <p:sp>
        <p:nvSpPr>
          <p:cNvPr id="15" name="矩形 14"/>
          <p:cNvSpPr/>
          <p:nvPr/>
        </p:nvSpPr>
        <p:spPr>
          <a:xfrm>
            <a:off x="6069632" y="5552052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 *</a:t>
            </a:r>
          </a:p>
        </p:txBody>
      </p:sp>
      <p:sp>
        <p:nvSpPr>
          <p:cNvPr id="16" name="矩形 15"/>
          <p:cNvSpPr/>
          <p:nvPr/>
        </p:nvSpPr>
        <p:spPr>
          <a:xfrm>
            <a:off x="6069632" y="6128116"/>
            <a:ext cx="3275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dirty="0">
                <a:cs typeface="Times New Roman" pitchFamily="18" charset="0"/>
              </a:rPr>
              <a:t>* * * * *</a:t>
            </a:r>
          </a:p>
        </p:txBody>
      </p:sp>
      <p:sp>
        <p:nvSpPr>
          <p:cNvPr id="23" name="右箭头 22"/>
          <p:cNvSpPr/>
          <p:nvPr/>
        </p:nvSpPr>
        <p:spPr bwMode="auto">
          <a:xfrm>
            <a:off x="704528" y="6093293"/>
            <a:ext cx="3816424" cy="5760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 dirty="0" err="1">
                <a:solidFill>
                  <a:schemeClr val="bg1"/>
                </a:solidFill>
                <a:cs typeface="Times New Roman" pitchFamily="18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cs typeface="Times New Roman" pitchFamily="18" charset="0"/>
              </a:rPr>
              <a:t>=6   </a:t>
            </a:r>
            <a:r>
              <a:rPr lang="zh-CN" altLang="en-US" sz="2000" b="1" dirty="0">
                <a:solidFill>
                  <a:schemeClr val="bg1"/>
                </a:solidFill>
                <a:cs typeface="Times New Roman" pitchFamily="18" charset="0"/>
              </a:rPr>
              <a:t>循环结束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20BD5C66-0E58-41A3-ADEE-7A70F8AFBB1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13117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930AC588-CD9F-491E-BF78-8CEB80E5D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000125"/>
            <a:ext cx="61087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+mn-lt"/>
                <a:ea typeface="黑体" pitchFamily="49" charset="-122"/>
              </a:rPr>
              <a:t>循环分析综合举例</a:t>
            </a:r>
            <a:r>
              <a:rPr lang="zh-CN" altLang="en-US" sz="2800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：</a:t>
            </a:r>
            <a:endParaRPr lang="en-US" altLang="zh-CN" sz="2800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+mn-lt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CC3300"/>
                </a:solidFill>
                <a:latin typeface="+mn-lt"/>
                <a:ea typeface="黑体" pitchFamily="49" charset="-122"/>
              </a:rPr>
              <a:t>  </a:t>
            </a:r>
            <a:r>
              <a:rPr lang="zh-CN" altLang="en-US" sz="2800" dirty="0">
                <a:latin typeface="+mn-lt"/>
                <a:ea typeface="黑体" pitchFamily="49" charset="-122"/>
              </a:rPr>
              <a:t>分析以程序的输出结果。</a:t>
            </a:r>
            <a:endParaRPr lang="en-US" altLang="zh-CN" sz="2800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黑体" pitchFamily="49" charset="-122"/>
              </a:rPr>
              <a:t>(1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)  x=3; 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 do { x</a:t>
            </a:r>
            <a:r>
              <a:rPr lang="en-US" altLang="zh-CN" sz="2800" b="1" dirty="0">
                <a:latin typeface="+mn-lt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>
                <a:latin typeface="+mn-lt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;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         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printf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("%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d",x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); 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      } while(x&gt;=0);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49" charset="-122"/>
              </a:rPr>
              <a:t>    </a:t>
            </a:r>
            <a:endParaRPr lang="zh-CN" altLang="en-US" sz="2800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黑体" pitchFamily="49" charset="-122"/>
              </a:rPr>
              <a:t>(2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) s=0;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for(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i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=0,j=100;i&lt;=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j;i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++,j</a:t>
            </a:r>
            <a:r>
              <a:rPr lang="en-US" altLang="zh-CN" sz="2800" b="1" dirty="0">
                <a:latin typeface="+mn-lt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>
                <a:latin typeface="+mn-lt"/>
                <a:ea typeface="黑体" pitchFamily="49" charset="-122"/>
                <a:sym typeface="Symbol" pitchFamily="18" charset="2"/>
              </a:rPr>
              <a:t>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) s+=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i+j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;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printf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("%</a:t>
            </a:r>
            <a:r>
              <a:rPr lang="en-US" altLang="zh-CN" sz="2800" b="1" dirty="0" err="1">
                <a:latin typeface="+mn-lt"/>
                <a:ea typeface="黑体" pitchFamily="49" charset="-122"/>
              </a:rPr>
              <a:t>d",s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);</a:t>
            </a:r>
            <a:endParaRPr lang="zh-CN" altLang="en-US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+mn-lt"/>
                <a:ea typeface="黑体" pitchFamily="49" charset="-122"/>
              </a:rPr>
              <a:t>    </a:t>
            </a:r>
            <a:endParaRPr lang="en-US" altLang="zh-CN" sz="2800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7892" name="矩形 3">
            <a:extLst>
              <a:ext uri="{FF2B5EF4-FFF2-40B4-BE49-F238E27FC236}">
                <a16:creationId xmlns:a16="http://schemas.microsoft.com/office/drawing/2014/main" id="{88D3B896-694C-4C34-B248-2A8E6145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00" y="2996952"/>
            <a:ext cx="174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49" charset="-122"/>
              </a:rPr>
              <a:t>答</a:t>
            </a:r>
            <a:r>
              <a:rPr lang="zh-CN" altLang="en-US" sz="2800" dirty="0">
                <a:latin typeface="+mn-lt"/>
                <a:ea typeface="黑体" pitchFamily="49" charset="-122"/>
              </a:rPr>
              <a:t>：</a:t>
            </a:r>
            <a:r>
              <a:rPr lang="en-US" altLang="zh-CN" sz="2800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210</a:t>
            </a:r>
            <a:r>
              <a:rPr lang="en-US" altLang="zh-CN" sz="2800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-</a:t>
            </a:r>
            <a:r>
              <a:rPr lang="en-US" altLang="zh-CN" sz="2800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1</a:t>
            </a:r>
            <a:endParaRPr lang="zh-CN" altLang="en-US" sz="2800" dirty="0">
              <a:latin typeface="+mn-lt"/>
              <a:ea typeface="黑体" pitchFamily="49" charset="-122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E6B64B64-F47E-4B33-BA0A-33F18AF7ED24}"/>
              </a:ext>
            </a:extLst>
          </p:cNvPr>
          <p:cNvGrpSpPr>
            <a:grpSpLocks/>
          </p:cNvGrpSpPr>
          <p:nvPr/>
        </p:nvGrpSpPr>
        <p:grpSpPr bwMode="auto">
          <a:xfrm>
            <a:off x="5673080" y="4365104"/>
            <a:ext cx="3672408" cy="1473200"/>
            <a:chOff x="5072066" y="4143380"/>
            <a:chExt cx="3672408" cy="1473939"/>
          </a:xfrm>
        </p:grpSpPr>
        <p:sp>
          <p:nvSpPr>
            <p:cNvPr id="47110" name="矩形 4">
              <a:extLst>
                <a:ext uri="{FF2B5EF4-FFF2-40B4-BE49-F238E27FC236}">
                  <a16:creationId xmlns:a16="http://schemas.microsoft.com/office/drawing/2014/main" id="{AC832376-B033-444B-8FEC-F4C6E11B3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977" y="4143380"/>
              <a:ext cx="1622425" cy="52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答</a:t>
              </a:r>
              <a:r>
                <a:rPr lang="zh-CN" altLang="en-US" sz="2800" dirty="0">
                  <a:latin typeface="+mn-lt"/>
                  <a:ea typeface="黑体" pitchFamily="49" charset="-122"/>
                </a:rPr>
                <a:t>：</a:t>
              </a:r>
              <a:r>
                <a:rPr lang="en-US" altLang="zh-CN" sz="2800" b="1" dirty="0">
                  <a:solidFill>
                    <a:srgbClr val="006600"/>
                  </a:solidFill>
                  <a:latin typeface="+mn-lt"/>
                  <a:ea typeface="黑体" pitchFamily="49" charset="-122"/>
                </a:rPr>
                <a:t>5100</a:t>
              </a:r>
              <a:endParaRPr lang="zh-CN" altLang="en-US" sz="2800" dirty="0">
                <a:latin typeface="+mn-lt"/>
                <a:ea typeface="黑体" pitchFamily="49" charset="-122"/>
              </a:endParaRPr>
            </a:p>
          </p:txBody>
        </p:sp>
        <p:sp>
          <p:nvSpPr>
            <p:cNvPr id="47111" name="Text Box 6">
              <a:extLst>
                <a:ext uri="{FF2B5EF4-FFF2-40B4-BE49-F238E27FC236}">
                  <a16:creationId xmlns:a16="http://schemas.microsoft.com/office/drawing/2014/main" id="{43315972-5BC7-4ACD-BA77-2AD230BF8994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5072066" y="4786641"/>
              <a:ext cx="3672408" cy="8306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latin typeface="+mn-lt"/>
                  <a:ea typeface="黑体" pitchFamily="49" charset="-122"/>
                </a:rPr>
                <a:t>显然，</a:t>
              </a:r>
              <a:r>
                <a:rPr lang="en-US" altLang="zh-CN" b="1">
                  <a:latin typeface="+mn-lt"/>
                  <a:ea typeface="黑体" pitchFamily="49" charset="-122"/>
                </a:rPr>
                <a:t>i+j</a:t>
              </a:r>
              <a:r>
                <a:rPr lang="en-US" altLang="zh-CN" b="1">
                  <a:latin typeface="+mn-lt"/>
                  <a:ea typeface="黑体" pitchFamily="49" charset="-122"/>
                  <a:sym typeface="Symbol" pitchFamily="18" charset="2"/>
                </a:rPr>
                <a:t>100, i</a:t>
              </a:r>
              <a:r>
                <a:rPr lang="zh-CN" altLang="en-US" b="1">
                  <a:latin typeface="+mn-lt"/>
                  <a:ea typeface="黑体" pitchFamily="49" charset="-122"/>
                  <a:sym typeface="Symbol" pitchFamily="18" charset="2"/>
                </a:rPr>
                <a:t>从</a:t>
              </a:r>
              <a:r>
                <a:rPr lang="en-US" altLang="zh-CN" b="1">
                  <a:latin typeface="+mn-lt"/>
                  <a:ea typeface="黑体" pitchFamily="49" charset="-122"/>
                  <a:sym typeface="Symbol" pitchFamily="18" charset="2"/>
                </a:rPr>
                <a:t>0</a:t>
              </a:r>
              <a:r>
                <a:rPr lang="zh-CN" altLang="en-US" b="1">
                  <a:latin typeface="+mn-lt"/>
                  <a:ea typeface="黑体" pitchFamily="49" charset="-122"/>
                  <a:sym typeface="Symbol" pitchFamily="18" charset="2"/>
                </a:rPr>
                <a:t>到</a:t>
              </a:r>
              <a:r>
                <a:rPr lang="en-US" altLang="zh-CN" b="1">
                  <a:latin typeface="+mn-lt"/>
                  <a:ea typeface="黑体" pitchFamily="49" charset="-122"/>
                  <a:sym typeface="Symbol" pitchFamily="18" charset="2"/>
                </a:rPr>
                <a:t>50</a:t>
              </a:r>
              <a:r>
                <a:rPr lang="zh-CN" altLang="en-US" b="1">
                  <a:latin typeface="+mn-lt"/>
                  <a:ea typeface="黑体" pitchFamily="49" charset="-122"/>
                  <a:sym typeface="Symbol" pitchFamily="18" charset="2"/>
                </a:rPr>
                <a:t>，共循环</a:t>
              </a:r>
              <a:r>
                <a:rPr lang="en-US" altLang="zh-CN" b="1">
                  <a:latin typeface="+mn-lt"/>
                  <a:ea typeface="黑体" pitchFamily="49" charset="-122"/>
                  <a:sym typeface="Symbol" pitchFamily="18" charset="2"/>
                </a:rPr>
                <a:t>51</a:t>
              </a:r>
              <a:r>
                <a:rPr lang="zh-CN" altLang="en-US" b="1">
                  <a:latin typeface="+mn-lt"/>
                  <a:ea typeface="黑体" pitchFamily="49" charset="-122"/>
                  <a:sym typeface="Symbol" pitchFamily="18" charset="2"/>
                </a:rPr>
                <a:t>次</a:t>
              </a:r>
              <a:endParaRPr lang="zh-CN" altLang="en-US" b="1">
                <a:latin typeface="+mn-lt"/>
                <a:ea typeface="黑体" pitchFamily="49" charset="-122"/>
              </a:endParaRPr>
            </a:p>
          </p:txBody>
        </p:sp>
      </p:grpSp>
      <p:sp>
        <p:nvSpPr>
          <p:cNvPr id="8" name="Text Box 3">
            <a:extLst>
              <a:ext uri="{FF2B5EF4-FFF2-40B4-BE49-F238E27FC236}">
                <a16:creationId xmlns:a16="http://schemas.microsoft.com/office/drawing/2014/main" id="{C11CA9DA-BFE6-48C0-8C79-FA3A9FA2B1E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循环分析</a:t>
            </a:r>
          </a:p>
        </p:txBody>
      </p:sp>
    </p:spTree>
    <p:extLst>
      <p:ext uri="{BB962C8B-B14F-4D97-AF65-F5344CB8AC3E}">
        <p14:creationId xmlns:p14="http://schemas.microsoft.com/office/powerpoint/2010/main" val="25841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11BC9A9-AB22-46CC-9D21-9F17547D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8"/>
            <a:ext cx="94174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(3)  </a:t>
            </a:r>
            <a:r>
              <a:rPr lang="en-US" altLang="zh-CN" sz="2800" dirty="0">
                <a:ea typeface="楷体" panose="02010609060101010101" pitchFamily="49" charset="-122"/>
              </a:rPr>
              <a:t>a=0;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for(</a:t>
            </a:r>
            <a:r>
              <a:rPr lang="en-US" altLang="zh-CN" sz="2800" dirty="0" err="1">
                <a:ea typeface="楷体" panose="02010609060101010101" pitchFamily="49" charset="-122"/>
              </a:rPr>
              <a:t>i</a:t>
            </a:r>
            <a:r>
              <a:rPr lang="en-US" altLang="zh-CN" sz="2800" dirty="0">
                <a:ea typeface="楷体" panose="02010609060101010101" pitchFamily="49" charset="-122"/>
              </a:rPr>
              <a:t>=1;i&lt;=</a:t>
            </a:r>
            <a:r>
              <a:rPr lang="en-US" altLang="zh-CN" sz="2800" dirty="0" err="1">
                <a:ea typeface="楷体" panose="02010609060101010101" pitchFamily="49" charset="-122"/>
              </a:rPr>
              <a:t>n;i</a:t>
            </a:r>
            <a:r>
              <a:rPr lang="en-US" altLang="zh-CN" sz="2800" dirty="0">
                <a:ea typeface="楷体" panose="02010609060101010101" pitchFamily="49" charset="-122"/>
              </a:rPr>
              <a:t>++)</a:t>
            </a:r>
            <a:r>
              <a:rPr lang="zh-CN" altLang="en-US" sz="2800" dirty="0">
                <a:ea typeface="楷体" panose="02010609060101010101" pitchFamily="49" charset="-122"/>
              </a:rPr>
              <a:t>　　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/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n&gt;1</a:t>
            </a:r>
            <a:r>
              <a:rPr lang="zh-CN" altLang="en-US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且</a:t>
            </a:r>
            <a:r>
              <a:rPr lang="en-US" altLang="zh-CN" sz="2800" b="1" dirty="0" err="1">
                <a:solidFill>
                  <a:srgbClr val="006600"/>
                </a:solidFill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, n</a:t>
            </a:r>
            <a:r>
              <a:rPr lang="zh-CN" altLang="en-US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都是整型变量 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6600"/>
                </a:solidFill>
                <a:ea typeface="楷体" panose="02010609060101010101" pitchFamily="49" charset="-122"/>
              </a:rPr>
              <a:t>/</a:t>
            </a:r>
            <a:endParaRPr lang="zh-CN" altLang="en-US" sz="2800" b="1" dirty="0">
              <a:solidFill>
                <a:srgbClr val="006600"/>
              </a:solidFill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for (j=0; j&lt;=</a:t>
            </a:r>
            <a:r>
              <a:rPr lang="en-US" altLang="zh-CN" sz="2800" dirty="0" err="1">
                <a:ea typeface="楷体" panose="02010609060101010101" pitchFamily="49" charset="-122"/>
              </a:rPr>
              <a:t>i;j</a:t>
            </a:r>
            <a:r>
              <a:rPr lang="en-US" altLang="zh-CN" sz="2800" dirty="0">
                <a:ea typeface="楷体" panose="02010609060101010101" pitchFamily="49" charset="-122"/>
              </a:rPr>
              <a:t>++)  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a++;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</a:t>
            </a:r>
            <a:r>
              <a:rPr lang="en-US" altLang="zh-CN" sz="2800" dirty="0" err="1">
                <a:ea typeface="楷体" panose="02010609060101010101" pitchFamily="49" charset="-122"/>
              </a:rPr>
              <a:t>printf</a:t>
            </a:r>
            <a:r>
              <a:rPr lang="en-US" altLang="zh-CN" sz="2800" dirty="0">
                <a:ea typeface="楷体" panose="02010609060101010101" pitchFamily="49" charset="-122"/>
              </a:rPr>
              <a:t>("%</a:t>
            </a:r>
            <a:r>
              <a:rPr lang="en-US" altLang="zh-CN" sz="2800" dirty="0" err="1">
                <a:ea typeface="楷体" panose="02010609060101010101" pitchFamily="49" charset="-122"/>
              </a:rPr>
              <a:t>d",a</a:t>
            </a:r>
            <a:r>
              <a:rPr lang="en-US" altLang="zh-CN" sz="2800" dirty="0">
                <a:ea typeface="楷体" panose="02010609060101010101" pitchFamily="49" charset="-122"/>
              </a:rPr>
              <a:t>);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AA7CA8A8-47D1-4286-BAC2-3DA49FAEEDB1}"/>
              </a:ext>
            </a:extLst>
          </p:cNvPr>
          <p:cNvGrpSpPr>
            <a:grpSpLocks/>
          </p:cNvGrpSpPr>
          <p:nvPr/>
        </p:nvGrpSpPr>
        <p:grpSpPr bwMode="auto">
          <a:xfrm>
            <a:off x="488504" y="2276872"/>
            <a:ext cx="9145016" cy="3632341"/>
            <a:chOff x="2146" y="2143116"/>
            <a:chExt cx="9145083" cy="3631793"/>
          </a:xfrm>
        </p:grpSpPr>
        <p:sp>
          <p:nvSpPr>
            <p:cNvPr id="48134" name="Text Box 7">
              <a:extLst>
                <a:ext uri="{FF2B5EF4-FFF2-40B4-BE49-F238E27FC236}">
                  <a16:creationId xmlns:a16="http://schemas.microsoft.com/office/drawing/2014/main" id="{C3F846D6-1D5F-4FC2-AB17-6505519A1FEE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4106632" y="2143116"/>
              <a:ext cx="5040597" cy="36317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26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内循环次数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1              2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2              3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3              4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2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</a:t>
              </a:r>
              <a:r>
                <a:rPr lang="en-US" altLang="zh-CN" sz="2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   n            n+1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次</a:t>
              </a: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显然，内循环总的循环次数是</a:t>
              </a: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600" dirty="0">
                  <a:latin typeface="+mn-lt"/>
                  <a:ea typeface="黑体" panose="02010609060101010101" pitchFamily="49" charset="-122"/>
                </a:rPr>
                <a:t>2+3+4+···+n+(n</a:t>
              </a:r>
              <a:r>
                <a:rPr lang="en-US" altLang="zh-CN" sz="2600" dirty="0"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lang="en-US" altLang="zh-CN" sz="2600" dirty="0">
                  <a:latin typeface="+mn-lt"/>
                  <a:ea typeface="黑体" panose="02010609060101010101" pitchFamily="49" charset="-122"/>
                </a:rPr>
                <a:t>1)=n(n+3)/2</a:t>
              </a:r>
              <a:endParaRPr lang="zh-CN" altLang="en-US" sz="260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8135" name="TextBox 6">
              <a:extLst>
                <a:ext uri="{FF2B5EF4-FFF2-40B4-BE49-F238E27FC236}">
                  <a16:creationId xmlns:a16="http://schemas.microsoft.com/office/drawing/2014/main" id="{66B147C2-8CFE-4511-B8EC-27F613C3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227324"/>
              <a:ext cx="3071833" cy="52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  <a:ea typeface="楷体" panose="02010609060101010101" pitchFamily="49" charset="-122"/>
                </a:rPr>
                <a:t>答</a:t>
              </a:r>
              <a:r>
                <a:rPr lang="zh-CN" altLang="en-US" sz="2800" dirty="0">
                  <a:ea typeface="楷体" panose="02010609060101010101" pitchFamily="49" charset="-122"/>
                </a:rPr>
                <a:t>：</a:t>
              </a:r>
              <a:r>
                <a:rPr lang="en-US" altLang="zh-CN" sz="2800" dirty="0">
                  <a:ea typeface="楷体" panose="02010609060101010101" pitchFamily="49" charset="-122"/>
                </a:rPr>
                <a:t>n(n+3)/2</a:t>
              </a:r>
              <a:endParaRPr lang="zh-CN" altLang="en-US" sz="2800" dirty="0">
                <a:ea typeface="楷体" panose="02010609060101010101" pitchFamily="49" charset="-122"/>
              </a:endParaRPr>
            </a:p>
          </p:txBody>
        </p:sp>
      </p:grpSp>
      <p:pic>
        <p:nvPicPr>
          <p:cNvPr id="48133" name="Picture 3" descr="C:\Program Files\Microsoft Office\MEDIA\CAGCAT10\j0233018.wmf">
            <a:extLst>
              <a:ext uri="{FF2B5EF4-FFF2-40B4-BE49-F238E27FC236}">
                <a16:creationId xmlns:a16="http://schemas.microsoft.com/office/drawing/2014/main" id="{CA76FD6E-D3C3-4973-A80A-8F67861B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4157923"/>
            <a:ext cx="190023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31F96213-B8DF-45C1-A346-F8299E7CBA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775" y="1147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循环分析</a:t>
            </a:r>
          </a:p>
        </p:txBody>
      </p:sp>
    </p:spTree>
    <p:extLst>
      <p:ext uri="{BB962C8B-B14F-4D97-AF65-F5344CB8AC3E}">
        <p14:creationId xmlns:p14="http://schemas.microsoft.com/office/powerpoint/2010/main" val="38282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5031D3C1-E20A-445A-AE1E-2EAC55D0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052735"/>
            <a:ext cx="8932862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en-US" altLang="zh-CN" sz="28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语句</a:t>
            </a:r>
            <a:r>
              <a:rPr lang="en-US" altLang="zh-CN" sz="2800" dirty="0">
                <a:latin typeface="+mn-lt"/>
                <a:ea typeface="黑体" pitchFamily="49" charset="-122"/>
              </a:rPr>
              <a:t>   </a:t>
            </a:r>
            <a:r>
              <a:rPr lang="en-US" altLang="zh-CN" sz="2800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      syntax</a:t>
            </a:r>
            <a:r>
              <a:rPr lang="en-US" altLang="zh-CN" sz="2800" dirty="0">
                <a:latin typeface="+mn-lt"/>
                <a:ea typeface="黑体" pitchFamily="49" charset="-122"/>
              </a:rPr>
              <a:t>: 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break;</a:t>
            </a:r>
          </a:p>
          <a:p>
            <a:pPr>
              <a:defRPr/>
            </a:pPr>
            <a:r>
              <a:rPr lang="en-US" altLang="zh-CN" sz="2700" dirty="0">
                <a:latin typeface="+mn-lt"/>
                <a:ea typeface="黑体" pitchFamily="49" charset="-122"/>
              </a:rPr>
              <a:t>   </a:t>
            </a:r>
            <a:r>
              <a:rPr lang="zh-CN" altLang="en-US" sz="2700" dirty="0">
                <a:latin typeface="+mn-lt"/>
                <a:ea typeface="黑体" pitchFamily="49" charset="-122"/>
              </a:rPr>
              <a:t>该语句的作用是立刻跳出本层循环体，执行本循环语句的</a:t>
            </a:r>
            <a:r>
              <a:rPr lang="zh-CN" altLang="en-US" sz="2700" dirty="0">
                <a:solidFill>
                  <a:srgbClr val="FF0000"/>
                </a:solidFill>
                <a:latin typeface="+mn-lt"/>
                <a:ea typeface="黑体" pitchFamily="49" charset="-122"/>
              </a:rPr>
              <a:t>下一条 </a:t>
            </a:r>
            <a:r>
              <a:rPr lang="zh-CN" altLang="en-US" sz="2700" dirty="0">
                <a:latin typeface="+mn-lt"/>
                <a:ea typeface="黑体" pitchFamily="49" charset="-122"/>
              </a:rPr>
              <a:t>语句。</a:t>
            </a:r>
            <a:endParaRPr lang="en-US" altLang="zh-CN" sz="2700" dirty="0">
              <a:latin typeface="+mn-lt"/>
              <a:ea typeface="黑体" pitchFamily="49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700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例</a:t>
            </a:r>
            <a:r>
              <a:rPr lang="en-US" altLang="zh-CN" sz="2700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  </a:t>
            </a:r>
            <a:r>
              <a:rPr lang="zh-CN" altLang="en-US" sz="2700" dirty="0">
                <a:latin typeface="+mn-lt"/>
                <a:ea typeface="黑体" pitchFamily="49" charset="-122"/>
              </a:rPr>
              <a:t>编程用死循环结构和</a:t>
            </a:r>
            <a:r>
              <a:rPr lang="en-US" altLang="zh-CN" sz="2700" dirty="0">
                <a:latin typeface="+mn-lt"/>
                <a:ea typeface="黑体" pitchFamily="49" charset="-122"/>
              </a:rPr>
              <a:t>break</a:t>
            </a:r>
            <a:r>
              <a:rPr lang="zh-CN" altLang="en-US" sz="2700" dirty="0">
                <a:latin typeface="+mn-lt"/>
                <a:ea typeface="黑体" pitchFamily="49" charset="-122"/>
              </a:rPr>
              <a:t>语句完成计算   </a:t>
            </a:r>
            <a:endParaRPr lang="en-US" altLang="zh-CN" sz="2700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黑体" pitchFamily="49" charset="-122"/>
              </a:rPr>
              <a:t>             s=1+2+3+···+n</a:t>
            </a:r>
            <a:r>
              <a:rPr lang="zh-CN" altLang="en-US" sz="2800" b="1" dirty="0">
                <a:latin typeface="+mn-lt"/>
                <a:ea typeface="黑体" pitchFamily="49" charset="-122"/>
              </a:rPr>
              <a:t>。 （</a:t>
            </a:r>
            <a:r>
              <a:rPr lang="en-US" altLang="zh-CN" sz="2800" b="1" dirty="0">
                <a:latin typeface="+mn-lt"/>
                <a:ea typeface="黑体" pitchFamily="49" charset="-122"/>
              </a:rPr>
              <a:t>n≥1</a:t>
            </a:r>
            <a:r>
              <a:rPr lang="zh-CN" altLang="en-US" sz="2800" b="1" dirty="0">
                <a:latin typeface="+mn-lt"/>
                <a:ea typeface="黑体" pitchFamily="49" charset="-122"/>
              </a:rPr>
              <a:t>）</a:t>
            </a:r>
            <a:endParaRPr lang="en-US" altLang="zh-CN" sz="28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int</a:t>
            </a:r>
            <a:r>
              <a:rPr lang="en-US" altLang="zh-CN" b="1" dirty="0">
                <a:latin typeface="+mn-lt"/>
                <a:ea typeface="黑体" pitchFamily="49" charset="-122"/>
              </a:rPr>
              <a:t> s=0, 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i</a:t>
            </a:r>
            <a:r>
              <a:rPr lang="en-US" altLang="zh-CN" b="1" dirty="0">
                <a:latin typeface="+mn-lt"/>
                <a:ea typeface="黑体" pitchFamily="49" charset="-122"/>
              </a:rPr>
              <a:t>=1; </a:t>
            </a: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while(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1</a:t>
            </a:r>
            <a:r>
              <a:rPr lang="en-US" altLang="zh-CN" b="1" dirty="0">
                <a:latin typeface="+mn-lt"/>
                <a:ea typeface="黑体" pitchFamily="49" charset="-122"/>
              </a:rPr>
              <a:t>)                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/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或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for( ; ; )  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/</a:t>
            </a:r>
            <a:endParaRPr lang="zh-CN" altLang="en-US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{ s+=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i;i</a:t>
            </a:r>
            <a:r>
              <a:rPr lang="en-US" altLang="zh-CN" b="1" dirty="0">
                <a:latin typeface="+mn-lt"/>
                <a:ea typeface="黑体" pitchFamily="49" charset="-122"/>
              </a:rPr>
              <a:t>++;</a:t>
            </a:r>
            <a:endParaRPr lang="zh-CN" altLang="en-US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   if(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i</a:t>
            </a:r>
            <a:r>
              <a:rPr lang="en-US" altLang="zh-CN" b="1" dirty="0">
                <a:latin typeface="+mn-lt"/>
                <a:ea typeface="黑体" pitchFamily="49" charset="-122"/>
              </a:rPr>
              <a:t>&gt;n)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break</a:t>
            </a:r>
            <a:r>
              <a:rPr lang="en-US" altLang="zh-CN" b="1" dirty="0">
                <a:latin typeface="+mn-lt"/>
                <a:ea typeface="黑体" pitchFamily="49" charset="-122"/>
              </a:rPr>
              <a:t>;    /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 k&gt;n</a:t>
            </a:r>
            <a:r>
              <a:rPr lang="zh-CN" altLang="en-US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立刻结束循环语句 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/</a:t>
            </a:r>
            <a:endParaRPr lang="zh-CN" altLang="en-US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 }</a:t>
            </a:r>
            <a:endParaRPr lang="zh-CN" altLang="en-US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+mn-lt"/>
                <a:ea typeface="黑体" pitchFamily="49" charset="-122"/>
              </a:rPr>
              <a:t>  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printf</a:t>
            </a:r>
            <a:r>
              <a:rPr lang="en-US" altLang="zh-CN" b="1" dirty="0">
                <a:latin typeface="+mn-lt"/>
                <a:ea typeface="黑体" pitchFamily="49" charset="-122"/>
              </a:rPr>
              <a:t>("s=%d\</a:t>
            </a:r>
            <a:r>
              <a:rPr lang="en-US" altLang="zh-CN" b="1" dirty="0" err="1">
                <a:latin typeface="+mn-lt"/>
                <a:ea typeface="黑体" pitchFamily="49" charset="-122"/>
              </a:rPr>
              <a:t>n",s</a:t>
            </a:r>
            <a:r>
              <a:rPr lang="en-US" altLang="zh-CN" b="1" dirty="0">
                <a:latin typeface="+mn-lt"/>
                <a:ea typeface="黑体" pitchFamily="49" charset="-122"/>
              </a:rPr>
              <a:t>);</a:t>
            </a:r>
            <a:endParaRPr lang="zh-CN" altLang="en-US" b="1" dirty="0">
              <a:latin typeface="+mn-lt"/>
              <a:ea typeface="黑体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8C011CE-801B-4C28-9918-25B9935AC80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00471" y="114799"/>
            <a:ext cx="76005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break</a:t>
            </a: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1790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11699D61-60E4-4EA9-805A-F0AD2837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4743"/>
            <a:ext cx="8932862" cy="49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lang="en-US" altLang="zh-CN" sz="2800" b="1" dirty="0">
                <a:solidFill>
                  <a:srgbClr val="2D2DB9"/>
                </a:solidFill>
                <a:latin typeface="+mn-lt"/>
                <a:ea typeface="黑体" panose="02010609060101010101" pitchFamily="49" charset="-122"/>
              </a:rPr>
              <a:t>2. continue</a:t>
            </a:r>
            <a:r>
              <a:rPr lang="zh-CN" altLang="en-US" sz="2800" b="1" dirty="0">
                <a:solidFill>
                  <a:srgbClr val="2D2DB9"/>
                </a:solidFill>
                <a:latin typeface="+mn-lt"/>
                <a:ea typeface="黑体" panose="02010609060101010101" pitchFamily="49" charset="-122"/>
              </a:rPr>
              <a:t>语句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ts val="37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    syntax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continue;</a:t>
            </a:r>
          </a:p>
          <a:p>
            <a:pPr marL="354013" indent="-354013" eaLnBrk="1" hangingPunct="1">
              <a:lnSpc>
                <a:spcPts val="3700"/>
              </a:lnSpc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该语句的作用是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中止本次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循环，开始下一次循环（循环短路语句）。</a:t>
            </a:r>
            <a:endParaRPr lang="en-US" altLang="zh-CN" sz="28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900"/>
              </a:lnSpc>
            </a:pPr>
            <a:endParaRPr lang="en-US" altLang="zh-CN" sz="2800" b="1" dirty="0">
              <a:solidFill>
                <a:srgbClr val="CC0000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9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以下程序的功能是打印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100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以内能被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整除的数。</a:t>
            </a:r>
            <a:endParaRPr lang="zh-CN" altLang="en-US" sz="2800" b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900"/>
              </a:lnSpc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   for(</a:t>
            </a:r>
            <a:r>
              <a:rPr lang="en-US" altLang="zh-CN" sz="2800" b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=1;i&lt;100;i++)</a:t>
            </a:r>
            <a:endParaRPr lang="zh-CN" altLang="en-US" sz="2800" b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900"/>
              </a:lnSpc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     { if(i%3!=0)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continue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;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　</a:t>
            </a:r>
          </a:p>
          <a:p>
            <a:pPr eaLnBrk="1" hangingPunct="1">
              <a:lnSpc>
                <a:spcPts val="3900"/>
              </a:lnSpc>
            </a:pP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          </a:t>
            </a:r>
            <a:r>
              <a:rPr lang="en-US" altLang="zh-CN" sz="2800" b="1" dirty="0" err="1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("%5d",i);</a:t>
            </a:r>
            <a:endParaRPr lang="zh-CN" altLang="en-US" sz="2800" b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900"/>
              </a:lnSpc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     }</a:t>
            </a:r>
            <a:endParaRPr lang="en-US" altLang="zh-CN" sz="2800" b="1" dirty="0">
              <a:solidFill>
                <a:srgbClr val="CC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6D53A67-1FC4-496C-ACFC-0D945EE982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00471" y="114799"/>
            <a:ext cx="76005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break</a:t>
            </a: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continue</a:t>
            </a: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967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40BF-A193-4C48-BDE8-1703CC6DB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2429CB-AE21-4C9C-9445-98B4EF06BA0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782338" name="Rectangle 2">
            <a:extLst>
              <a:ext uri="{FF2B5EF4-FFF2-40B4-BE49-F238E27FC236}">
                <a16:creationId xmlns:a16="http://schemas.microsoft.com/office/drawing/2014/main" id="{A92679F0-EEE3-49DE-8022-54CBB44B9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goto</a:t>
            </a:r>
            <a:r>
              <a:rPr lang="zh-CN" altLang="en-US" dirty="0"/>
              <a:t>语句★ </a:t>
            </a:r>
          </a:p>
        </p:txBody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9E4A1504-F0AF-48FA-AEBC-CD27C89C6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504" y="1412776"/>
            <a:ext cx="8674546" cy="4683224"/>
          </a:xfrm>
        </p:spPr>
        <p:txBody>
          <a:bodyPr/>
          <a:lstStyle/>
          <a:p>
            <a:r>
              <a:rPr lang="en-US" altLang="zh-CN" dirty="0" err="1"/>
              <a:t>goto</a:t>
            </a:r>
            <a:r>
              <a:rPr lang="zh-CN" altLang="en-US" dirty="0"/>
              <a:t>语句为无条件转向语句 </a:t>
            </a: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语句标号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/>
              <a:t>语句标号用标识符表示，它的命名规则与变量的命名规则相同。</a:t>
            </a:r>
          </a:p>
          <a:p>
            <a:r>
              <a:rPr lang="zh-CN" altLang="en-US" dirty="0"/>
              <a:t>语句标号不能用整数做标号 。例如：</a:t>
            </a: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label_123 ;   //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123  // </a:t>
            </a:r>
            <a:r>
              <a:rPr lang="zh-CN" altLang="en-US" dirty="0">
                <a:solidFill>
                  <a:srgbClr val="FF0000"/>
                </a:solidFill>
              </a:rPr>
              <a:t>不合法</a:t>
            </a:r>
          </a:p>
        </p:txBody>
      </p:sp>
    </p:spTree>
    <p:extLst>
      <p:ext uri="{BB962C8B-B14F-4D97-AF65-F5344CB8AC3E}">
        <p14:creationId xmlns:p14="http://schemas.microsoft.com/office/powerpoint/2010/main" val="31082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FF70E-832B-45D9-AE8A-31B45CD4A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913560F-77BC-4BF5-BEB6-5295A6A56315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783362" name="Rectangle 2">
            <a:extLst>
              <a:ext uri="{FF2B5EF4-FFF2-40B4-BE49-F238E27FC236}">
                <a16:creationId xmlns:a16="http://schemas.microsoft.com/office/drawing/2014/main" id="{FC4ED5D5-101E-409F-8C88-08D4EE1AD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  <a:r>
              <a:rPr lang="zh-CN" altLang="en-US"/>
              <a:t>语句★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81B5DC1C-D819-4FB8-A654-975E199B9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556792"/>
            <a:ext cx="8420100" cy="4114800"/>
          </a:xfrm>
        </p:spPr>
        <p:txBody>
          <a:bodyPr/>
          <a:lstStyle/>
          <a:p>
            <a:r>
              <a:rPr lang="en-US" altLang="zh-CN" dirty="0" err="1"/>
              <a:t>goto</a:t>
            </a:r>
            <a:r>
              <a:rPr lang="zh-CN" altLang="en-US" dirty="0"/>
              <a:t>语句可以与</a:t>
            </a:r>
            <a:r>
              <a:rPr lang="en-US" altLang="zh-CN" dirty="0"/>
              <a:t>if</a:t>
            </a:r>
            <a:r>
              <a:rPr lang="zh-CN" altLang="en-US" dirty="0"/>
              <a:t>语句一起构成循环；也可以从循环体内跳到循环体外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结构化程序设计主张限制使用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>
                <a:solidFill>
                  <a:srgbClr val="FF0000"/>
                </a:solidFill>
              </a:rPr>
              <a:t>语句，因为滥用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>
                <a:solidFill>
                  <a:srgbClr val="FF0000"/>
                </a:solidFill>
              </a:rPr>
              <a:t>语句将使得程序流程无规律、可读性差</a:t>
            </a:r>
            <a:r>
              <a:rPr lang="zh-CN" altLang="en-US" dirty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一般不宜采用，仅在不得已的情况下使用</a:t>
            </a:r>
          </a:p>
        </p:txBody>
      </p:sp>
    </p:spTree>
    <p:extLst>
      <p:ext uri="{BB962C8B-B14F-4D97-AF65-F5344CB8AC3E}">
        <p14:creationId xmlns:p14="http://schemas.microsoft.com/office/powerpoint/2010/main" val="37933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FD4D4-8425-4602-B849-70225A02E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01194F-6B35-466E-9EC3-8BC43E2046A6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784386" name="Rectangle 2">
            <a:extLst>
              <a:ext uri="{FF2B5EF4-FFF2-40B4-BE49-F238E27FC236}">
                <a16:creationId xmlns:a16="http://schemas.microsoft.com/office/drawing/2014/main" id="{96A268D8-26F8-4D08-AEE5-69C06A3D2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0"/>
            <a:ext cx="8420100" cy="859533"/>
          </a:xfrm>
        </p:spPr>
        <p:txBody>
          <a:bodyPr/>
          <a:lstStyle/>
          <a:p>
            <a:r>
              <a:rPr lang="en-US" altLang="zh-CN" sz="4000" dirty="0" err="1"/>
              <a:t>goto</a:t>
            </a:r>
            <a:r>
              <a:rPr lang="zh-CN" altLang="en-US" sz="4000" dirty="0"/>
              <a:t>语句★</a:t>
            </a:r>
          </a:p>
        </p:txBody>
      </p:sp>
      <p:sp>
        <p:nvSpPr>
          <p:cNvPr id="784388" name="Rectangle 4">
            <a:extLst>
              <a:ext uri="{FF2B5EF4-FFF2-40B4-BE49-F238E27FC236}">
                <a16:creationId xmlns:a16="http://schemas.microsoft.com/office/drawing/2014/main" id="{11333022-DF24-453F-BE96-CF2784306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986949"/>
            <a:ext cx="844494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17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6.31】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用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if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语句和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goto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语句编写程序计算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！。</a:t>
            </a:r>
          </a:p>
          <a:p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编写程序如下：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{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n,i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double s;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("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请输入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scanf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("%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d",&amp;n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);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=1;s=1;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loop: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if (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&lt;=n)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{	s=s*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++;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loop;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}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("%d 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的阶乘为 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%.0lf\n",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</a:rPr>
              <a:t>n,s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);     //%.0f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使得小数点后无小数部分</a:t>
            </a:r>
          </a:p>
          <a:p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591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3C8363-E79D-4829-8A59-0A4A3011C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98CD871-C531-47CA-B52A-F0CEFE90276B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789506" name="Rectangle 2">
            <a:extLst>
              <a:ext uri="{FF2B5EF4-FFF2-40B4-BE49-F238E27FC236}">
                <a16:creationId xmlns:a16="http://schemas.microsoft.com/office/drawing/2014/main" id="{35521F74-378A-48D0-B85F-877BF9BBA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作业与实验要求</a:t>
            </a:r>
          </a:p>
        </p:txBody>
      </p:sp>
      <p:sp>
        <p:nvSpPr>
          <p:cNvPr id="789507" name="Rectangle 3">
            <a:extLst>
              <a:ext uri="{FF2B5EF4-FFF2-40B4-BE49-F238E27FC236}">
                <a16:creationId xmlns:a16="http://schemas.microsoft.com/office/drawing/2014/main" id="{DF4EC4BA-F36A-45BB-AD83-E4B10263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完成选择题和填空题</a:t>
            </a:r>
          </a:p>
          <a:p>
            <a:r>
              <a:rPr lang="zh-CN" altLang="en-US" dirty="0"/>
              <a:t>阅读教材</a:t>
            </a:r>
          </a:p>
          <a:p>
            <a:r>
              <a:rPr lang="zh-CN" altLang="en-US" dirty="0"/>
              <a:t>分析编程题，设计算法，编写程序，上机调试程序</a:t>
            </a:r>
          </a:p>
          <a:p>
            <a:r>
              <a:rPr lang="zh-CN" altLang="en-US" dirty="0"/>
              <a:t>特别注意：掌握程序的调试方法。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4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93839"/>
            <a:ext cx="8513763" cy="639018"/>
          </a:xfrm>
          <a:solidFill>
            <a:srgbClr val="0000FF"/>
          </a:solidFill>
        </p:spPr>
        <p:txBody>
          <a:bodyPr anchor="ctr"/>
          <a:lstStyle/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求：</a:t>
            </a:r>
            <a:r>
              <a:rPr lang="en-US" altLang="zh-CN" sz="2800" dirty="0">
                <a:solidFill>
                  <a:schemeClr val="bg1"/>
                </a:solidFill>
              </a:rPr>
              <a:t>1-10</a:t>
            </a:r>
            <a:r>
              <a:rPr lang="zh-CN" altLang="en-US" sz="2800" dirty="0">
                <a:solidFill>
                  <a:schemeClr val="bg1"/>
                </a:solidFill>
              </a:rPr>
              <a:t>的累加和。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04529" y="2204864"/>
            <a:ext cx="8513763" cy="129614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解：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s=1+2+3+4+5+6+7+8+9+10</a:t>
            </a:r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latin typeface="+mn-lt"/>
                <a:ea typeface="+mn-ea"/>
              </a:rPr>
              <a:t>(“%</a:t>
            </a:r>
            <a:r>
              <a:rPr lang="en-US" altLang="zh-CN" sz="2800" b="1" kern="0" dirty="0" err="1">
                <a:latin typeface="+mn-lt"/>
                <a:ea typeface="+mn-ea"/>
              </a:rPr>
              <a:t>d”,s</a:t>
            </a:r>
            <a:r>
              <a:rPr lang="en-US" altLang="zh-CN" sz="2800" b="1" kern="0" dirty="0">
                <a:latin typeface="+mn-lt"/>
                <a:ea typeface="+mn-ea"/>
              </a:rPr>
              <a:t>);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23901" y="3717032"/>
            <a:ext cx="8513763" cy="63901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+mn-lt"/>
                <a:ea typeface="+mn-ea"/>
              </a:rPr>
              <a:t>求：</a:t>
            </a:r>
            <a:r>
              <a:rPr lang="en-US" altLang="zh-CN" sz="2800" b="1" kern="0" dirty="0">
                <a:solidFill>
                  <a:schemeClr val="bg1"/>
                </a:solidFill>
                <a:latin typeface="+mn-lt"/>
                <a:ea typeface="+mn-ea"/>
              </a:rPr>
              <a:t>1-100</a:t>
            </a:r>
            <a:r>
              <a:rPr lang="zh-CN" altLang="en-US" sz="2800" b="1" kern="0" dirty="0">
                <a:solidFill>
                  <a:schemeClr val="bg1"/>
                </a:solidFill>
                <a:latin typeface="+mn-lt"/>
                <a:ea typeface="+mn-ea"/>
              </a:rPr>
              <a:t>的累加和。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04529" y="4428057"/>
            <a:ext cx="8513763" cy="129614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解：</a:t>
            </a:r>
            <a:r>
              <a:rPr lang="en-US" altLang="zh-CN" sz="3600" b="1" kern="0" dirty="0">
                <a:latin typeface="+mn-lt"/>
                <a:ea typeface="+mn-ea"/>
              </a:rPr>
              <a:t>s=?</a:t>
            </a:r>
            <a:endParaRPr lang="zh-CN" altLang="en-US" sz="3600" b="1" kern="0" dirty="0">
              <a:latin typeface="+mn-lt"/>
              <a:ea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2865E1-963E-47E5-BE97-55DD00050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0"/>
            <a:ext cx="8420100" cy="1043608"/>
          </a:xfrm>
        </p:spPr>
        <p:txBody>
          <a:bodyPr/>
          <a:lstStyle/>
          <a:p>
            <a:r>
              <a:rPr lang="zh-CN" altLang="en-US" b="0" dirty="0"/>
              <a:t>循环结构概述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2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941A2-3F90-4BBF-8879-D67986ED1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49302D8-79A5-411E-8D47-0917FE27246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598DFD7B-1CF9-4D90-AFA0-E2F78987C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循环结构概述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F8C4EE8F-0E65-42E0-A190-A9BF4E4E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967493"/>
            <a:ext cx="878465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【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6.2】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求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s=100!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，即求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的阶乘。</a:t>
            </a:r>
          </a:p>
          <a:p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分析：</a:t>
            </a:r>
          </a:p>
          <a:p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        算法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s=1*2*3*3*4*5*……*100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错误，</a:t>
            </a:r>
          </a:p>
          <a:p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        “</a:t>
            </a:r>
            <a:r>
              <a:rPr lang="en-US" altLang="zh-CN" sz="2600" dirty="0">
                <a:latin typeface="+mn-lt"/>
                <a:ea typeface="微软雅黑" panose="020B0503020204020204" pitchFamily="34" charset="-122"/>
              </a:rPr>
              <a:t>……”</a:t>
            </a:r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省略号不能被任何一种编程语言理解和描述。</a:t>
            </a:r>
          </a:p>
          <a:p>
            <a:r>
              <a:rPr lang="zh-CN" altLang="en-US" sz="2600" dirty="0">
                <a:latin typeface="+mn-lt"/>
                <a:ea typeface="微软雅黑" panose="020B0503020204020204" pitchFamily="34" charset="-122"/>
              </a:rPr>
              <a:t>       可以使用循环结构的算法来解决问题：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s=1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=1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）如果</a:t>
            </a:r>
            <a:r>
              <a:rPr lang="en-US" altLang="zh-CN" sz="2600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&lt;=100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，那么转入（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），否则转入（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s=s*</a:t>
            </a:r>
            <a:r>
              <a:rPr lang="en-US" altLang="zh-CN" sz="2600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i</a:t>
            </a:r>
            <a:endParaRPr lang="en-US" altLang="zh-CN" sz="26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=i+1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）转到（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）输出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6458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>
            <a:extLst>
              <a:ext uri="{FF2B5EF4-FFF2-40B4-BE49-F238E27FC236}">
                <a16:creationId xmlns:a16="http://schemas.microsoft.com/office/drawing/2014/main" id="{3B3F2978-B306-43B1-BC7C-39368C022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EFFF0D-1CC4-4E20-8B38-040158E900F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25FBB220-EFC6-4B1A-BD46-F7E5A74B9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循环结构概述</a:t>
            </a:r>
          </a:p>
        </p:txBody>
      </p:sp>
      <p:sp>
        <p:nvSpPr>
          <p:cNvPr id="675845" name="Rectangle 5">
            <a:extLst>
              <a:ext uri="{FF2B5EF4-FFF2-40B4-BE49-F238E27FC236}">
                <a16:creationId xmlns:a16="http://schemas.microsoft.com/office/drawing/2014/main" id="{5F74DA06-E9EA-48FC-8280-EE4DC7A9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" y="1141080"/>
            <a:ext cx="5780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600" dirty="0">
                <a:latin typeface="+mn-lt"/>
                <a:ea typeface="微软雅黑" panose="020B0503020204020204" pitchFamily="34" charset="-122"/>
              </a:rPr>
              <a:t>【</a:t>
            </a:r>
            <a:r>
              <a:rPr kumimoji="1" lang="zh-CN" altLang="en-US" sz="2600" dirty="0">
                <a:latin typeface="+mn-lt"/>
                <a:ea typeface="微软雅黑" panose="020B0503020204020204" pitchFamily="34" charset="-122"/>
              </a:rPr>
              <a:t>例</a:t>
            </a:r>
            <a:r>
              <a:rPr kumimoji="1" lang="en-US" altLang="zh-CN" sz="2600" dirty="0">
                <a:latin typeface="+mn-lt"/>
                <a:ea typeface="微软雅黑" panose="020B0503020204020204" pitchFamily="34" charset="-122"/>
              </a:rPr>
              <a:t>6.2】</a:t>
            </a:r>
            <a:r>
              <a:rPr kumimoji="1" lang="zh-CN" altLang="en-US" sz="2600" dirty="0">
                <a:latin typeface="+mn-lt"/>
                <a:ea typeface="微软雅黑" panose="020B0503020204020204" pitchFamily="34" charset="-122"/>
              </a:rPr>
              <a:t>求</a:t>
            </a:r>
            <a:r>
              <a:rPr kumimoji="1" lang="en-US" altLang="zh-CN" sz="2600" dirty="0">
                <a:latin typeface="+mn-lt"/>
                <a:ea typeface="微软雅黑" panose="020B0503020204020204" pitchFamily="34" charset="-122"/>
              </a:rPr>
              <a:t>s=100!</a:t>
            </a:r>
            <a:r>
              <a:rPr kumimoji="1" lang="zh-CN" altLang="en-US" sz="2600" dirty="0">
                <a:latin typeface="+mn-lt"/>
                <a:ea typeface="微软雅黑" panose="020B0503020204020204" pitchFamily="34" charset="-122"/>
              </a:rPr>
              <a:t>，即求</a:t>
            </a:r>
            <a:r>
              <a:rPr kumimoji="1" lang="en-US" altLang="zh-CN" sz="2600" dirty="0">
                <a:latin typeface="+mn-lt"/>
                <a:ea typeface="微软雅黑" panose="020B0503020204020204" pitchFamily="34" charset="-122"/>
              </a:rPr>
              <a:t>100</a:t>
            </a:r>
            <a:r>
              <a:rPr kumimoji="1" lang="zh-CN" altLang="en-US" sz="2600" dirty="0">
                <a:latin typeface="+mn-lt"/>
                <a:ea typeface="微软雅黑" panose="020B0503020204020204" pitchFamily="34" charset="-122"/>
              </a:rPr>
              <a:t>的阶乘。 </a:t>
            </a:r>
          </a:p>
        </p:txBody>
      </p:sp>
      <p:sp>
        <p:nvSpPr>
          <p:cNvPr id="675847" name="Rectangle 7">
            <a:extLst>
              <a:ext uri="{FF2B5EF4-FFF2-40B4-BE49-F238E27FC236}">
                <a16:creationId xmlns:a16="http://schemas.microsoft.com/office/drawing/2014/main" id="{F9424F5C-1EEA-4B96-8D7C-02FAFE83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69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46" name="Object 6">
            <a:extLst>
              <a:ext uri="{FF2B5EF4-FFF2-40B4-BE49-F238E27FC236}">
                <a16:creationId xmlns:a16="http://schemas.microsoft.com/office/drawing/2014/main" id="{5899C6EB-DC26-4AD0-ACC2-F3C2331A1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26337"/>
              </p:ext>
            </p:extLst>
          </p:nvPr>
        </p:nvGraphicFramePr>
        <p:xfrm>
          <a:off x="272480" y="1772816"/>
          <a:ext cx="3078604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r:id="rId3" imgW="2085594" imgH="2726436" progId="Visio.Drawing.11">
                  <p:embed/>
                </p:oleObj>
              </mc:Choice>
              <mc:Fallback>
                <p:oleObj r:id="rId3" imgW="2085594" imgH="2726436" progId="Visio.Drawing.11">
                  <p:embed/>
                  <p:pic>
                    <p:nvPicPr>
                      <p:cNvPr id="675846" name="Object 6">
                        <a:extLst>
                          <a:ext uri="{FF2B5EF4-FFF2-40B4-BE49-F238E27FC236}">
                            <a16:creationId xmlns:a16="http://schemas.microsoft.com/office/drawing/2014/main" id="{5899C6EB-DC26-4AD0-ACC2-F3C2331A1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80" y="1772816"/>
                        <a:ext cx="3078604" cy="4021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48" name="Picture 8">
            <a:extLst>
              <a:ext uri="{FF2B5EF4-FFF2-40B4-BE49-F238E27FC236}">
                <a16:creationId xmlns:a16="http://schemas.microsoft.com/office/drawing/2014/main" id="{ADCC8336-844A-4E3B-91B0-DDBA8477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2924175"/>
            <a:ext cx="2674012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49" name="Picture 9">
            <a:extLst>
              <a:ext uri="{FF2B5EF4-FFF2-40B4-BE49-F238E27FC236}">
                <a16:creationId xmlns:a16="http://schemas.microsoft.com/office/drawing/2014/main" id="{A29288D8-D9C0-478A-87E3-3D16D3BB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921000"/>
            <a:ext cx="2448272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50" name="Rectangle 10">
            <a:extLst>
              <a:ext uri="{FF2B5EF4-FFF2-40B4-BE49-F238E27FC236}">
                <a16:creationId xmlns:a16="http://schemas.microsoft.com/office/drawing/2014/main" id="{7895BB4B-D11D-4026-AF61-7FCC5403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5013325"/>
            <a:ext cx="4565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如果要求输入整数</a:t>
            </a:r>
            <a:r>
              <a:rPr kumimoji="1" lang="en-US" altLang="zh-CN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，并求</a:t>
            </a:r>
            <a:r>
              <a:rPr kumimoji="1" lang="en-US" altLang="zh-CN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n!</a:t>
            </a:r>
            <a:r>
              <a:rPr kumimoji="1" lang="zh-CN" altLang="en-US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，那么只要将循环的条件</a:t>
            </a:r>
            <a:r>
              <a:rPr kumimoji="1" lang="en-US" altLang="zh-CN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i&lt;=100</a:t>
            </a:r>
            <a:r>
              <a:rPr kumimoji="1" lang="zh-CN" altLang="en-US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改为</a:t>
            </a:r>
            <a:r>
              <a:rPr kumimoji="1" lang="en-US" altLang="zh-CN" sz="240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i&lt;=n</a:t>
            </a:r>
            <a:r>
              <a:rPr kumimoji="1" lang="en-US" altLang="zh-CN" sz="240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1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17DC01E-81E7-4895-B37B-03F0A585B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8B7D047-E1E2-4FB9-9436-92180A19AA4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9A010CCB-348B-4DC0-AF81-C4896BBB2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两种死循环的算法</a:t>
            </a:r>
            <a:r>
              <a:rPr lang="zh-CN" altLang="en-US"/>
              <a:t> </a:t>
            </a:r>
          </a:p>
        </p:txBody>
      </p:sp>
      <p:pic>
        <p:nvPicPr>
          <p:cNvPr id="676869" name="Picture 5">
            <a:extLst>
              <a:ext uri="{FF2B5EF4-FFF2-40B4-BE49-F238E27FC236}">
                <a16:creationId xmlns:a16="http://schemas.microsoft.com/office/drawing/2014/main" id="{5C972773-B1F2-4C2B-BE6D-433D9CD8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54" y="1718295"/>
            <a:ext cx="3721608" cy="262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870" name="Picture 6">
            <a:extLst>
              <a:ext uri="{FF2B5EF4-FFF2-40B4-BE49-F238E27FC236}">
                <a16:creationId xmlns:a16="http://schemas.microsoft.com/office/drawing/2014/main" id="{354FAC7F-99F6-446C-B5FE-4A8F8504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2940"/>
            <a:ext cx="3863907" cy="26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871" name="Rectangle 7">
            <a:extLst>
              <a:ext uri="{FF2B5EF4-FFF2-40B4-BE49-F238E27FC236}">
                <a16:creationId xmlns:a16="http://schemas.microsoft.com/office/drawing/2014/main" id="{B6120D6D-BD05-4508-92AD-8C39288E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4906775"/>
            <a:ext cx="88569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60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循环结构的算法设计中，应该特别注意循环变量的变化趋势，确保算法中循环的条件最终可为假，以避免死循环 </a:t>
            </a:r>
          </a:p>
        </p:txBody>
      </p:sp>
    </p:spTree>
    <p:extLst>
      <p:ext uri="{BB962C8B-B14F-4D97-AF65-F5344CB8AC3E}">
        <p14:creationId xmlns:p14="http://schemas.microsoft.com/office/powerpoint/2010/main" val="10811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FB119C2-B696-476F-8CB6-A1A588A1B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063D79-3B68-462E-864A-67E18AC8F3E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2730DEC1-D978-4DBE-BE4F-927F20154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循环结构算法设计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A4BB7335-FE6C-428F-A952-1AAAFBC8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984157"/>
            <a:ext cx="9217024" cy="24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100"/>
              </a:lnSpc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．当型循环</a:t>
            </a:r>
          </a:p>
          <a:p>
            <a:pPr>
              <a:lnSpc>
                <a:spcPts val="3100"/>
              </a:lnSpc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当型循环结构一般包括以下过程：</a:t>
            </a:r>
          </a:p>
          <a:p>
            <a:pPr>
              <a:lnSpc>
                <a:spcPts val="3100"/>
              </a:lnSpc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）赋初值；</a:t>
            </a:r>
          </a:p>
          <a:p>
            <a:pPr>
              <a:lnSpc>
                <a:spcPts val="3100"/>
              </a:lnSpc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）判断循环条件，如果为真，则转入（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），否则转入（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ts val="3100"/>
              </a:lnSpc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）执行循环操作的语句序列，转入（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ts val="3100"/>
              </a:lnSpc>
            </a:pP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）结束循环，继续循环体后边的语句。 </a:t>
            </a:r>
          </a:p>
        </p:txBody>
      </p:sp>
      <p:pic>
        <p:nvPicPr>
          <p:cNvPr id="687108" name="Picture 4">
            <a:extLst>
              <a:ext uri="{FF2B5EF4-FFF2-40B4-BE49-F238E27FC236}">
                <a16:creationId xmlns:a16="http://schemas.microsoft.com/office/drawing/2014/main" id="{0516E7F8-B78A-4FD3-AB4F-B3600F8A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789040"/>
            <a:ext cx="3384550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3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7A245D3-C79D-4C47-8898-73F099342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28E8D8-BE3A-4AB6-8450-B417512037F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5E688C86-3295-4990-BD0D-EF046BFB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循环结构算法设计</a:t>
            </a:r>
          </a:p>
        </p:txBody>
      </p:sp>
      <p:sp>
        <p:nvSpPr>
          <p:cNvPr id="677892" name="Rectangle 4">
            <a:extLst>
              <a:ext uri="{FF2B5EF4-FFF2-40B4-BE49-F238E27FC236}">
                <a16:creationId xmlns:a16="http://schemas.microsoft.com/office/drawing/2014/main" id="{7F7F1025-2B9C-4647-B148-85E54159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1075036"/>
            <a:ext cx="9361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．直到型循环</a:t>
            </a:r>
          </a:p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直到型循环结构过程：</a:t>
            </a:r>
          </a:p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）赋初值；</a:t>
            </a:r>
          </a:p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）执行循环操作的语句序列</a:t>
            </a:r>
          </a:p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）判断循环条件，如果为真，则转入（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），否则转入（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）结束循环，继续循环体后边的语句。 </a:t>
            </a:r>
          </a:p>
        </p:txBody>
      </p:sp>
      <p:pic>
        <p:nvPicPr>
          <p:cNvPr id="677893" name="Picture 5">
            <a:extLst>
              <a:ext uri="{FF2B5EF4-FFF2-40B4-BE49-F238E27FC236}">
                <a16:creationId xmlns:a16="http://schemas.microsoft.com/office/drawing/2014/main" id="{7A99FC84-92DA-4F87-B5F5-C3BACD9A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3789040"/>
            <a:ext cx="3024187" cy="1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73670"/>
      </p:ext>
    </p:extLst>
  </p:cSld>
  <p:clrMapOvr>
    <a:masterClrMapping/>
  </p:clrMapOvr>
</p:sld>
</file>

<file path=ppt/theme/theme1.xml><?xml version="1.0" encoding="utf-8"?>
<a:theme xmlns:a="http://schemas.openxmlformats.org/drawingml/2006/main" name="网络管理讲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Data\Microsoft\Templates\网络管理讲稿.pot</Template>
  <TotalTime>7012</TotalTime>
  <Words>2644</Words>
  <Application>Microsoft Office PowerPoint</Application>
  <PresentationFormat>A4 纸张(210x297 毫米)</PresentationFormat>
  <Paragraphs>490</Paragraphs>
  <Slides>39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굴림</vt:lpstr>
      <vt:lpstr>Hiragino Sans GB W6</vt:lpstr>
      <vt:lpstr>黑体</vt:lpstr>
      <vt:lpstr>华文新魏</vt:lpstr>
      <vt:lpstr>楷体</vt:lpstr>
      <vt:lpstr>隶书</vt:lpstr>
      <vt:lpstr>宋体</vt:lpstr>
      <vt:lpstr>微软雅黑</vt:lpstr>
      <vt:lpstr>Arial</vt:lpstr>
      <vt:lpstr>Copperplate Gothic Bold</vt:lpstr>
      <vt:lpstr>Symbol</vt:lpstr>
      <vt:lpstr>Times New Roman</vt:lpstr>
      <vt:lpstr>Wingdings</vt:lpstr>
      <vt:lpstr>网络管理讲稿</vt:lpstr>
      <vt:lpstr>Visio.Drawing.11</vt:lpstr>
      <vt:lpstr>PowerPoint 演示文稿</vt:lpstr>
      <vt:lpstr>第6章 循环结构程序设计 </vt:lpstr>
      <vt:lpstr>主要内容</vt:lpstr>
      <vt:lpstr>循环结构概述 </vt:lpstr>
      <vt:lpstr>循环结构概述</vt:lpstr>
      <vt:lpstr>循环结构概述</vt:lpstr>
      <vt:lpstr>两种死循环的算法 </vt:lpstr>
      <vt:lpstr>循环结构算法设计</vt:lpstr>
      <vt:lpstr>循环结构算法设计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goto语句★ </vt:lpstr>
      <vt:lpstr>goto语句★</vt:lpstr>
      <vt:lpstr>goto语句★</vt:lpstr>
      <vt:lpstr>作业与实验要求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C语言程序设计-绪论</dc:title>
  <dc:creator>xjd</dc:creator>
  <cp:lastModifiedBy>Sunix Liu</cp:lastModifiedBy>
  <cp:revision>1127</cp:revision>
  <cp:lastPrinted>1999-06-03T07:41:47Z</cp:lastPrinted>
  <dcterms:created xsi:type="dcterms:W3CDTF">1999-05-31T06:37:31Z</dcterms:created>
  <dcterms:modified xsi:type="dcterms:W3CDTF">2019-09-24T04:14:10Z</dcterms:modified>
</cp:coreProperties>
</file>