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5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4" r:id="rId16"/>
    <p:sldId id="302" r:id="rId17"/>
    <p:sldId id="263" r:id="rId18"/>
    <p:sldId id="272" r:id="rId19"/>
    <p:sldId id="264" r:id="rId20"/>
    <p:sldId id="276" r:id="rId21"/>
    <p:sldId id="277" r:id="rId22"/>
    <p:sldId id="283" r:id="rId23"/>
    <p:sldId id="278" r:id="rId24"/>
    <p:sldId id="279" r:id="rId25"/>
    <p:sldId id="280" r:id="rId26"/>
    <p:sldId id="281" r:id="rId27"/>
    <p:sldId id="305" r:id="rId28"/>
    <p:sldId id="282" r:id="rId29"/>
    <p:sldId id="285" r:id="rId30"/>
    <p:sldId id="286" r:id="rId31"/>
    <p:sldId id="287" r:id="rId32"/>
    <p:sldId id="274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0F1BB1"/>
    <a:srgbClr val="006600"/>
    <a:srgbClr val="339966"/>
    <a:srgbClr val="FF0000"/>
    <a:srgbClr val="993300"/>
    <a:srgbClr val="CC0000"/>
    <a:srgbClr val="CC3300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1" autoAdjust="0"/>
    <p:restoredTop sz="85935" autoAdjust="0"/>
  </p:normalViewPr>
  <p:slideViewPr>
    <p:cSldViewPr>
      <p:cViewPr varScale="1">
        <p:scale>
          <a:sx n="72" d="100"/>
          <a:sy n="72" d="100"/>
        </p:scale>
        <p:origin x="98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4304EC-BA17-424F-8C73-90DFFF6FF7A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7AC7FFF-FE6A-4D61-883A-6F9664722710}">
      <dgm:prSet phldrT="[文本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en-US" sz="2400" b="1" dirty="0">
              <a:latin typeface="Times New Roman" pitchFamily="18" charset="0"/>
              <a:ea typeface="黑体" pitchFamily="49" charset="-122"/>
              <a:cs typeface="Times New Roman" pitchFamily="18" charset="0"/>
            </a:rPr>
            <a:t>初值的默认规定</a:t>
          </a:r>
          <a:endParaRPr lang="zh-CN" altLang="en-US" sz="2400" dirty="0"/>
        </a:p>
      </dgm:t>
    </dgm:pt>
    <dgm:pt modelId="{71771004-2EF8-4BCE-B8A4-04D09B8FB67B}" type="parTrans" cxnId="{C08E46D0-4432-4E35-B10C-86BE8A4D9812}">
      <dgm:prSet/>
      <dgm:spPr/>
      <dgm:t>
        <a:bodyPr/>
        <a:lstStyle/>
        <a:p>
          <a:endParaRPr lang="zh-CN" altLang="en-US" sz="2400"/>
        </a:p>
      </dgm:t>
    </dgm:pt>
    <dgm:pt modelId="{75381AEC-F94B-4699-90C2-B89FCA2AB384}" type="sibTrans" cxnId="{C08E46D0-4432-4E35-B10C-86BE8A4D9812}">
      <dgm:prSet/>
      <dgm:spPr/>
      <dgm:t>
        <a:bodyPr/>
        <a:lstStyle/>
        <a:p>
          <a:endParaRPr lang="zh-CN" altLang="en-US" sz="2400"/>
        </a:p>
      </dgm:t>
    </dgm:pt>
    <dgm:pt modelId="{7602DDA2-290F-406A-B1C3-B02BE469F1DA}">
      <dgm:prSet custT="1"/>
      <dgm:spPr/>
      <dgm:t>
        <a:bodyPr/>
        <a:lstStyle/>
        <a:p>
          <a:r>
            <a:rPr lang="en-US" altLang="zh-CN" sz="2400" b="1" dirty="0">
              <a:solidFill>
                <a:srgbClr val="9933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rPr>
            <a:t>(1) </a:t>
          </a:r>
          <a:r>
            <a:rPr lang="zh-CN" altLang="en-US" sz="2400" b="1" dirty="0">
              <a:solidFill>
                <a:srgbClr val="9933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rPr>
            <a:t>静态与全局数组</a:t>
          </a:r>
          <a:r>
            <a:rPr lang="zh-CN" altLang="en-US" sz="2400" dirty="0">
              <a:latin typeface="Times New Roman" pitchFamily="18" charset="0"/>
              <a:ea typeface="黑体" pitchFamily="49" charset="-122"/>
              <a:cs typeface="Times New Roman" pitchFamily="18" charset="0"/>
            </a:rPr>
            <a:t>：</a:t>
          </a:r>
          <a:r>
            <a:rPr lang="zh-CN" altLang="en-US" sz="2400" b="1" dirty="0">
              <a:latin typeface="Times New Roman" pitchFamily="18" charset="0"/>
              <a:ea typeface="黑体" pitchFamily="49" charset="-122"/>
              <a:cs typeface="Times New Roman" pitchFamily="18" charset="0"/>
            </a:rPr>
            <a:t>不初始化则初值自动为0</a:t>
          </a:r>
        </a:p>
      </dgm:t>
    </dgm:pt>
    <dgm:pt modelId="{9A889647-C7AC-4CC1-A839-A2479FF6298B}" type="parTrans" cxnId="{0BD1F1CC-7479-40D7-BD75-9AFDC32E09C3}">
      <dgm:prSet/>
      <dgm:spPr/>
      <dgm:t>
        <a:bodyPr/>
        <a:lstStyle/>
        <a:p>
          <a:endParaRPr lang="zh-CN" altLang="en-US" sz="2400"/>
        </a:p>
      </dgm:t>
    </dgm:pt>
    <dgm:pt modelId="{0E1C6F44-3DB3-48FE-B4DB-AB6C15E80ECE}" type="sibTrans" cxnId="{0BD1F1CC-7479-40D7-BD75-9AFDC32E09C3}">
      <dgm:prSet/>
      <dgm:spPr/>
      <dgm:t>
        <a:bodyPr/>
        <a:lstStyle/>
        <a:p>
          <a:endParaRPr lang="zh-CN" altLang="en-US" sz="2400"/>
        </a:p>
      </dgm:t>
    </dgm:pt>
    <dgm:pt modelId="{E8014859-4EBE-4C31-80EA-0550CC661990}">
      <dgm:prSet custT="1"/>
      <dgm:spPr/>
      <dgm:t>
        <a:bodyPr/>
        <a:lstStyle/>
        <a:p>
          <a:r>
            <a:rPr lang="en-US" altLang="zh-CN" sz="2400" b="1" dirty="0">
              <a:solidFill>
                <a:srgbClr val="9933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rPr>
            <a:t>(2) </a:t>
          </a:r>
          <a:r>
            <a:rPr lang="zh-CN" altLang="en-US" sz="2400" b="1" dirty="0">
              <a:solidFill>
                <a:srgbClr val="9933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rPr>
            <a:t>其它类型数组</a:t>
          </a:r>
          <a:r>
            <a:rPr lang="zh-CN" altLang="en-US" sz="2400" dirty="0">
              <a:latin typeface="Times New Roman" pitchFamily="18" charset="0"/>
              <a:ea typeface="黑体" pitchFamily="49" charset="-122"/>
              <a:cs typeface="Times New Roman" pitchFamily="18" charset="0"/>
            </a:rPr>
            <a:t>：</a:t>
          </a:r>
          <a:r>
            <a:rPr lang="zh-CN" altLang="en-US" sz="2400" b="1" dirty="0">
              <a:latin typeface="Times New Roman" pitchFamily="18" charset="0"/>
              <a:ea typeface="黑体" pitchFamily="49" charset="-122"/>
              <a:cs typeface="Times New Roman" pitchFamily="18" charset="0"/>
            </a:rPr>
            <a:t>不初始化则初值不确定</a:t>
          </a:r>
        </a:p>
      </dgm:t>
    </dgm:pt>
    <dgm:pt modelId="{B531AB2D-6AF9-4E56-A9A4-AC9F5C3A9B1A}" type="parTrans" cxnId="{AAAF6CB7-76D9-4B80-9319-6D2CF0272D34}">
      <dgm:prSet/>
      <dgm:spPr/>
      <dgm:t>
        <a:bodyPr/>
        <a:lstStyle/>
        <a:p>
          <a:endParaRPr lang="zh-CN" altLang="en-US" sz="2400"/>
        </a:p>
      </dgm:t>
    </dgm:pt>
    <dgm:pt modelId="{AF7373AC-DF0C-41DE-8619-7E6E9BB51DB7}" type="sibTrans" cxnId="{AAAF6CB7-76D9-4B80-9319-6D2CF0272D34}">
      <dgm:prSet/>
      <dgm:spPr/>
      <dgm:t>
        <a:bodyPr/>
        <a:lstStyle/>
        <a:p>
          <a:endParaRPr lang="zh-CN" altLang="en-US" sz="2400"/>
        </a:p>
      </dgm:t>
    </dgm:pt>
    <dgm:pt modelId="{F51B4A3E-0D27-41C9-928B-0171BB4D90A9}" type="pres">
      <dgm:prSet presAssocID="{DF4304EC-BA17-424F-8C73-90DFFF6FF7A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F024D3A-C2A1-40B6-AB15-0102490FD5C4}" type="pres">
      <dgm:prSet presAssocID="{B7AC7FFF-FE6A-4D61-883A-6F9664722710}" presName="composite" presStyleCnt="0"/>
      <dgm:spPr/>
    </dgm:pt>
    <dgm:pt modelId="{4E01213C-0095-4C23-BFA0-E53EF3173922}" type="pres">
      <dgm:prSet presAssocID="{B7AC7FFF-FE6A-4D61-883A-6F9664722710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C1E355-9DDA-4507-9904-A3430F5F618E}" type="pres">
      <dgm:prSet presAssocID="{B7AC7FFF-FE6A-4D61-883A-6F9664722710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05F2D22-E03A-440E-B294-92CF62161876}" type="presOf" srcId="{B7AC7FFF-FE6A-4D61-883A-6F9664722710}" destId="{4E01213C-0095-4C23-BFA0-E53EF3173922}" srcOrd="0" destOrd="0" presId="urn:microsoft.com/office/officeart/2005/8/layout/hList1"/>
    <dgm:cxn modelId="{AAAF6CB7-76D9-4B80-9319-6D2CF0272D34}" srcId="{B7AC7FFF-FE6A-4D61-883A-6F9664722710}" destId="{E8014859-4EBE-4C31-80EA-0550CC661990}" srcOrd="1" destOrd="0" parTransId="{B531AB2D-6AF9-4E56-A9A4-AC9F5C3A9B1A}" sibTransId="{AF7373AC-DF0C-41DE-8619-7E6E9BB51DB7}"/>
    <dgm:cxn modelId="{0BD1F1CC-7479-40D7-BD75-9AFDC32E09C3}" srcId="{B7AC7FFF-FE6A-4D61-883A-6F9664722710}" destId="{7602DDA2-290F-406A-B1C3-B02BE469F1DA}" srcOrd="0" destOrd="0" parTransId="{9A889647-C7AC-4CC1-A839-A2479FF6298B}" sibTransId="{0E1C6F44-3DB3-48FE-B4DB-AB6C15E80ECE}"/>
    <dgm:cxn modelId="{3F4E8B0B-EEF9-40FE-94E4-E75C6B9D0B54}" type="presOf" srcId="{DF4304EC-BA17-424F-8C73-90DFFF6FF7AB}" destId="{F51B4A3E-0D27-41C9-928B-0171BB4D90A9}" srcOrd="0" destOrd="0" presId="urn:microsoft.com/office/officeart/2005/8/layout/hList1"/>
    <dgm:cxn modelId="{54419AD8-F5FF-43E7-AD6B-28C6275C2794}" type="presOf" srcId="{7602DDA2-290F-406A-B1C3-B02BE469F1DA}" destId="{E5C1E355-9DDA-4507-9904-A3430F5F618E}" srcOrd="0" destOrd="0" presId="urn:microsoft.com/office/officeart/2005/8/layout/hList1"/>
    <dgm:cxn modelId="{C08E46D0-4432-4E35-B10C-86BE8A4D9812}" srcId="{DF4304EC-BA17-424F-8C73-90DFFF6FF7AB}" destId="{B7AC7FFF-FE6A-4D61-883A-6F9664722710}" srcOrd="0" destOrd="0" parTransId="{71771004-2EF8-4BCE-B8A4-04D09B8FB67B}" sibTransId="{75381AEC-F94B-4699-90C2-B89FCA2AB384}"/>
    <dgm:cxn modelId="{B3D2D264-E227-4761-951B-E307CCDBC217}" type="presOf" srcId="{E8014859-4EBE-4C31-80EA-0550CC661990}" destId="{E5C1E355-9DDA-4507-9904-A3430F5F618E}" srcOrd="0" destOrd="1" presId="urn:microsoft.com/office/officeart/2005/8/layout/hList1"/>
    <dgm:cxn modelId="{D0EDB62C-6401-4A75-AB47-BCD8A5B6CEA7}" type="presParOf" srcId="{F51B4A3E-0D27-41C9-928B-0171BB4D90A9}" destId="{BF024D3A-C2A1-40B6-AB15-0102490FD5C4}" srcOrd="0" destOrd="0" presId="urn:microsoft.com/office/officeart/2005/8/layout/hList1"/>
    <dgm:cxn modelId="{B67099AB-3114-435D-B066-5D323265E0E3}" type="presParOf" srcId="{BF024D3A-C2A1-40B6-AB15-0102490FD5C4}" destId="{4E01213C-0095-4C23-BFA0-E53EF3173922}" srcOrd="0" destOrd="0" presId="urn:microsoft.com/office/officeart/2005/8/layout/hList1"/>
    <dgm:cxn modelId="{1A865719-326C-44E8-9D94-899B898D5D4C}" type="presParOf" srcId="{BF024D3A-C2A1-40B6-AB15-0102490FD5C4}" destId="{E5C1E355-9DDA-4507-9904-A3430F5F618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996DC0-0943-40DD-A66C-144BAD25B0E6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36F5685-7CAF-43C4-B76B-18E28C42788C}">
      <dgm:prSet phldrT="[文本]" custT="1"/>
      <dgm:spPr/>
      <dgm:t>
        <a:bodyPr/>
        <a:lstStyle/>
        <a:p>
          <a:pPr algn="ctr"/>
          <a:r>
            <a:rPr lang="zh-CN" altLang="en-US" sz="4400" b="1" dirty="0">
              <a:latin typeface="微软雅黑" pitchFamily="34" charset="-122"/>
              <a:ea typeface="微软雅黑" pitchFamily="34" charset="-122"/>
            </a:rPr>
            <a:t>总  结</a:t>
          </a:r>
        </a:p>
      </dgm:t>
    </dgm:pt>
    <dgm:pt modelId="{FDDACA07-EE98-4090-8F3E-E3D3272480EB}" type="parTrans" cxnId="{690C4746-7038-4108-88F9-1366FAE000A0}">
      <dgm:prSet/>
      <dgm:spPr/>
      <dgm:t>
        <a:bodyPr/>
        <a:lstStyle/>
        <a:p>
          <a:endParaRPr lang="zh-CN" altLang="en-US" sz="2800"/>
        </a:p>
      </dgm:t>
    </dgm:pt>
    <dgm:pt modelId="{9AD649D7-D813-4EA3-A90E-581FB8C18648}" type="sibTrans" cxnId="{690C4746-7038-4108-88F9-1366FAE000A0}">
      <dgm:prSet/>
      <dgm:spPr/>
      <dgm:t>
        <a:bodyPr/>
        <a:lstStyle/>
        <a:p>
          <a:endParaRPr lang="zh-CN" altLang="en-US" sz="2800"/>
        </a:p>
      </dgm:t>
    </dgm:pt>
    <dgm:pt modelId="{37ECE155-1926-4599-98EB-F72F128C2B76}">
      <dgm:prSet phldrT="[文本]" custT="1"/>
      <dgm:spPr/>
      <dgm:t>
        <a:bodyPr/>
        <a:lstStyle/>
        <a:p>
          <a:pPr>
            <a:spcBef>
              <a:spcPts val="1200"/>
            </a:spcBef>
            <a:spcAft>
              <a:spcPts val="0"/>
            </a:spcAft>
          </a:pPr>
          <a:endParaRPr lang="zh-CN" altLang="en-US" sz="3200" b="1" dirty="0">
            <a:solidFill>
              <a:srgbClr val="00409A"/>
            </a:solidFill>
            <a:latin typeface="Times New Roman" pitchFamily="18" charset="0"/>
            <a:ea typeface="黑体" pitchFamily="49" charset="-122"/>
            <a:cs typeface="Times New Roman" pitchFamily="18" charset="0"/>
          </a:endParaRPr>
        </a:p>
      </dgm:t>
    </dgm:pt>
    <dgm:pt modelId="{E42D8812-286C-4B78-9170-0B60B8D737F8}" type="parTrans" cxnId="{377C0C3F-C778-439B-B850-C615F7D001DC}">
      <dgm:prSet/>
      <dgm:spPr/>
      <dgm:t>
        <a:bodyPr/>
        <a:lstStyle/>
        <a:p>
          <a:endParaRPr lang="zh-CN" altLang="en-US"/>
        </a:p>
      </dgm:t>
    </dgm:pt>
    <dgm:pt modelId="{CD7FD186-8460-4528-9948-A0546F4E47A8}" type="sibTrans" cxnId="{377C0C3F-C778-439B-B850-C615F7D001DC}">
      <dgm:prSet/>
      <dgm:spPr/>
      <dgm:t>
        <a:bodyPr/>
        <a:lstStyle/>
        <a:p>
          <a:endParaRPr lang="zh-CN" altLang="en-US"/>
        </a:p>
      </dgm:t>
    </dgm:pt>
    <dgm:pt modelId="{49422B72-DF65-468C-9C45-7A23329EB238}">
      <dgm:prSet phldrT="[文本]" custT="1"/>
      <dgm:spPr/>
      <dgm:t>
        <a:bodyPr/>
        <a:lstStyle/>
        <a:p>
          <a:pPr>
            <a:spcBef>
              <a:spcPts val="1200"/>
            </a:spcBef>
            <a:spcAft>
              <a:spcPts val="0"/>
            </a:spcAft>
          </a:pPr>
          <a:r>
            <a:rPr lang="zh-CN" altLang="en-US" sz="3200" b="1" dirty="0">
              <a:solidFill>
                <a:srgbClr val="00409A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rPr>
            <a:t>掌握数组的访问方式</a:t>
          </a:r>
        </a:p>
      </dgm:t>
    </dgm:pt>
    <dgm:pt modelId="{871F9682-DECB-4663-A551-F70F3685A476}" type="parTrans" cxnId="{5F1C4A52-BEB8-4021-A7DE-487E4199D4DC}">
      <dgm:prSet/>
      <dgm:spPr/>
      <dgm:t>
        <a:bodyPr/>
        <a:lstStyle/>
        <a:p>
          <a:endParaRPr lang="zh-CN" altLang="en-US"/>
        </a:p>
      </dgm:t>
    </dgm:pt>
    <dgm:pt modelId="{2BAF51AA-CE58-417D-9D10-8CE496268C40}" type="sibTrans" cxnId="{5F1C4A52-BEB8-4021-A7DE-487E4199D4DC}">
      <dgm:prSet/>
      <dgm:spPr/>
      <dgm:t>
        <a:bodyPr/>
        <a:lstStyle/>
        <a:p>
          <a:endParaRPr lang="zh-CN" altLang="en-US"/>
        </a:p>
      </dgm:t>
    </dgm:pt>
    <dgm:pt modelId="{DE40AE99-7F3A-4D8E-9A9E-B2EF62AFFB00}">
      <dgm:prSet phldrT="[文本]" custT="1"/>
      <dgm:spPr/>
      <dgm:t>
        <a:bodyPr/>
        <a:lstStyle/>
        <a:p>
          <a:pPr>
            <a:spcBef>
              <a:spcPts val="1200"/>
            </a:spcBef>
            <a:spcAft>
              <a:spcPts val="0"/>
            </a:spcAft>
          </a:pPr>
          <a:r>
            <a:rPr lang="zh-CN" altLang="en-US" sz="3200" b="1" dirty="0">
              <a:solidFill>
                <a:srgbClr val="00409A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rPr>
            <a:t>理解数组的存储结构</a:t>
          </a:r>
        </a:p>
      </dgm:t>
    </dgm:pt>
    <dgm:pt modelId="{79E0E39C-4480-47EB-A35E-78CB5B72609B}" type="parTrans" cxnId="{F985D733-92C6-4219-9330-BA2746B23E46}">
      <dgm:prSet/>
      <dgm:spPr/>
      <dgm:t>
        <a:bodyPr/>
        <a:lstStyle/>
        <a:p>
          <a:endParaRPr lang="zh-CN" altLang="en-US"/>
        </a:p>
      </dgm:t>
    </dgm:pt>
    <dgm:pt modelId="{4BA4335B-075D-4315-A682-CA13818201A7}" type="sibTrans" cxnId="{F985D733-92C6-4219-9330-BA2746B23E46}">
      <dgm:prSet/>
      <dgm:spPr/>
      <dgm:t>
        <a:bodyPr/>
        <a:lstStyle/>
        <a:p>
          <a:endParaRPr lang="zh-CN" altLang="en-US"/>
        </a:p>
      </dgm:t>
    </dgm:pt>
    <dgm:pt modelId="{640B7B5A-A246-4C16-94D2-52B12CEFBCA1}" type="pres">
      <dgm:prSet presAssocID="{84996DC0-0943-40DD-A66C-144BAD25B0E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85BF4BB-F7D5-49B6-9F2F-03F89CD21C7D}" type="pres">
      <dgm:prSet presAssocID="{D36F5685-7CAF-43C4-B76B-18E28C42788C}" presName="parentLin" presStyleCnt="0"/>
      <dgm:spPr/>
    </dgm:pt>
    <dgm:pt modelId="{C678B41C-8D1F-442B-88A3-0172F389B77D}" type="pres">
      <dgm:prSet presAssocID="{D36F5685-7CAF-43C4-B76B-18E28C42788C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D7035768-1FAF-4978-A3AE-3D278D94F27E}" type="pres">
      <dgm:prSet presAssocID="{D36F5685-7CAF-43C4-B76B-18E28C42788C}" presName="parentText" presStyleLbl="node1" presStyleIdx="0" presStyleCnt="1" custScaleX="45159" custScaleY="65031" custLinFactNeighborX="2170" custLinFactNeighborY="-1637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B73ADE-1CCB-4529-9DF1-D8CBD23D7E02}" type="pres">
      <dgm:prSet presAssocID="{D36F5685-7CAF-43C4-B76B-18E28C42788C}" presName="negativeSpace" presStyleCnt="0"/>
      <dgm:spPr/>
    </dgm:pt>
    <dgm:pt modelId="{20FDBCBC-9442-46C7-8C18-3C5E0F8F26B3}" type="pres">
      <dgm:prSet presAssocID="{D36F5685-7CAF-43C4-B76B-18E28C42788C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B104DC5-31B4-41A1-9189-958B06EEA21A}" type="presOf" srcId="{D36F5685-7CAF-43C4-B76B-18E28C42788C}" destId="{D7035768-1FAF-4978-A3AE-3D278D94F27E}" srcOrd="1" destOrd="0" presId="urn:microsoft.com/office/officeart/2005/8/layout/list1"/>
    <dgm:cxn modelId="{F985D733-92C6-4219-9330-BA2746B23E46}" srcId="{D36F5685-7CAF-43C4-B76B-18E28C42788C}" destId="{DE40AE99-7F3A-4D8E-9A9E-B2EF62AFFB00}" srcOrd="0" destOrd="0" parTransId="{79E0E39C-4480-47EB-A35E-78CB5B72609B}" sibTransId="{4BA4335B-075D-4315-A682-CA13818201A7}"/>
    <dgm:cxn modelId="{BF02B8B9-33E3-4A0C-96AF-97D9590C9F0D}" type="presOf" srcId="{49422B72-DF65-468C-9C45-7A23329EB238}" destId="{20FDBCBC-9442-46C7-8C18-3C5E0F8F26B3}" srcOrd="0" destOrd="1" presId="urn:microsoft.com/office/officeart/2005/8/layout/list1"/>
    <dgm:cxn modelId="{64D4540B-8A43-41A0-8490-F880E3FE5618}" type="presOf" srcId="{37ECE155-1926-4599-98EB-F72F128C2B76}" destId="{20FDBCBC-9442-46C7-8C18-3C5E0F8F26B3}" srcOrd="0" destOrd="2" presId="urn:microsoft.com/office/officeart/2005/8/layout/list1"/>
    <dgm:cxn modelId="{39121685-69E7-4354-AA2B-E539CF2440B8}" type="presOf" srcId="{D36F5685-7CAF-43C4-B76B-18E28C42788C}" destId="{C678B41C-8D1F-442B-88A3-0172F389B77D}" srcOrd="0" destOrd="0" presId="urn:microsoft.com/office/officeart/2005/8/layout/list1"/>
    <dgm:cxn modelId="{08D45EF8-9F7D-4E03-86AA-AA7A4E12E22B}" type="presOf" srcId="{84996DC0-0943-40DD-A66C-144BAD25B0E6}" destId="{640B7B5A-A246-4C16-94D2-52B12CEFBCA1}" srcOrd="0" destOrd="0" presId="urn:microsoft.com/office/officeart/2005/8/layout/list1"/>
    <dgm:cxn modelId="{E4822637-333B-4A46-AC5C-5EB3E758D744}" type="presOf" srcId="{DE40AE99-7F3A-4D8E-9A9E-B2EF62AFFB00}" destId="{20FDBCBC-9442-46C7-8C18-3C5E0F8F26B3}" srcOrd="0" destOrd="0" presId="urn:microsoft.com/office/officeart/2005/8/layout/list1"/>
    <dgm:cxn modelId="{5F1C4A52-BEB8-4021-A7DE-487E4199D4DC}" srcId="{D36F5685-7CAF-43C4-B76B-18E28C42788C}" destId="{49422B72-DF65-468C-9C45-7A23329EB238}" srcOrd="1" destOrd="0" parTransId="{871F9682-DECB-4663-A551-F70F3685A476}" sibTransId="{2BAF51AA-CE58-417D-9D10-8CE496268C40}"/>
    <dgm:cxn modelId="{690C4746-7038-4108-88F9-1366FAE000A0}" srcId="{84996DC0-0943-40DD-A66C-144BAD25B0E6}" destId="{D36F5685-7CAF-43C4-B76B-18E28C42788C}" srcOrd="0" destOrd="0" parTransId="{FDDACA07-EE98-4090-8F3E-E3D3272480EB}" sibTransId="{9AD649D7-D813-4EA3-A90E-581FB8C18648}"/>
    <dgm:cxn modelId="{377C0C3F-C778-439B-B850-C615F7D001DC}" srcId="{D36F5685-7CAF-43C4-B76B-18E28C42788C}" destId="{37ECE155-1926-4599-98EB-F72F128C2B76}" srcOrd="2" destOrd="0" parTransId="{E42D8812-286C-4B78-9170-0B60B8D737F8}" sibTransId="{CD7FD186-8460-4528-9948-A0546F4E47A8}"/>
    <dgm:cxn modelId="{F56827FF-BEF0-49E7-A7FF-5FF8D86C63EE}" type="presParOf" srcId="{640B7B5A-A246-4C16-94D2-52B12CEFBCA1}" destId="{185BF4BB-F7D5-49B6-9F2F-03F89CD21C7D}" srcOrd="0" destOrd="0" presId="urn:microsoft.com/office/officeart/2005/8/layout/list1"/>
    <dgm:cxn modelId="{831D34DE-AA2E-4B9D-B61C-0B11AE8E6B1D}" type="presParOf" srcId="{185BF4BB-F7D5-49B6-9F2F-03F89CD21C7D}" destId="{C678B41C-8D1F-442B-88A3-0172F389B77D}" srcOrd="0" destOrd="0" presId="urn:microsoft.com/office/officeart/2005/8/layout/list1"/>
    <dgm:cxn modelId="{7B0B5441-AD12-4BF0-955A-7DB398F3842F}" type="presParOf" srcId="{185BF4BB-F7D5-49B6-9F2F-03F89CD21C7D}" destId="{D7035768-1FAF-4978-A3AE-3D278D94F27E}" srcOrd="1" destOrd="0" presId="urn:microsoft.com/office/officeart/2005/8/layout/list1"/>
    <dgm:cxn modelId="{9A3F39E6-C619-4EDD-8AB9-59CD6C6991A9}" type="presParOf" srcId="{640B7B5A-A246-4C16-94D2-52B12CEFBCA1}" destId="{FFB73ADE-1CCB-4529-9DF1-D8CBD23D7E02}" srcOrd="1" destOrd="0" presId="urn:microsoft.com/office/officeart/2005/8/layout/list1"/>
    <dgm:cxn modelId="{EF8D17BB-1950-4690-9679-A7BF023E2C28}" type="presParOf" srcId="{640B7B5A-A246-4C16-94D2-52B12CEFBCA1}" destId="{20FDBCBC-9442-46C7-8C18-3C5E0F8F26B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1213C-0095-4C23-BFA0-E53EF3173922}">
      <dsp:nvSpPr>
        <dsp:cNvPr id="0" name=""/>
        <dsp:cNvSpPr/>
      </dsp:nvSpPr>
      <dsp:spPr>
        <a:xfrm>
          <a:off x="0" y="33924"/>
          <a:ext cx="8280921" cy="806400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>
              <a:latin typeface="Times New Roman" pitchFamily="18" charset="0"/>
              <a:ea typeface="黑体" pitchFamily="49" charset="-122"/>
              <a:cs typeface="Times New Roman" pitchFamily="18" charset="0"/>
            </a:rPr>
            <a:t>初值的默认规定</a:t>
          </a:r>
          <a:endParaRPr lang="zh-CN" altLang="en-US" sz="2400" kern="1200" dirty="0"/>
        </a:p>
      </dsp:txBody>
      <dsp:txXfrm>
        <a:off x="0" y="33924"/>
        <a:ext cx="8280921" cy="806400"/>
      </dsp:txXfrm>
    </dsp:sp>
    <dsp:sp modelId="{E5C1E355-9DDA-4507-9904-A3430F5F618E}">
      <dsp:nvSpPr>
        <dsp:cNvPr id="0" name=""/>
        <dsp:cNvSpPr/>
      </dsp:nvSpPr>
      <dsp:spPr>
        <a:xfrm>
          <a:off x="0" y="840324"/>
          <a:ext cx="8280921" cy="12297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b="1" kern="1200" dirty="0">
              <a:solidFill>
                <a:srgbClr val="9933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rPr>
            <a:t>(1) </a:t>
          </a:r>
          <a:r>
            <a:rPr lang="zh-CN" altLang="en-US" sz="2400" b="1" kern="1200" dirty="0">
              <a:solidFill>
                <a:srgbClr val="9933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rPr>
            <a:t>静态与全局数组</a:t>
          </a:r>
          <a:r>
            <a:rPr lang="zh-CN" altLang="en-US" sz="2400" kern="1200" dirty="0">
              <a:latin typeface="Times New Roman" pitchFamily="18" charset="0"/>
              <a:ea typeface="黑体" pitchFamily="49" charset="-122"/>
              <a:cs typeface="Times New Roman" pitchFamily="18" charset="0"/>
            </a:rPr>
            <a:t>：</a:t>
          </a:r>
          <a:r>
            <a:rPr lang="zh-CN" altLang="en-US" sz="2400" b="1" kern="1200" dirty="0">
              <a:latin typeface="Times New Roman" pitchFamily="18" charset="0"/>
              <a:ea typeface="黑体" pitchFamily="49" charset="-122"/>
              <a:cs typeface="Times New Roman" pitchFamily="18" charset="0"/>
            </a:rPr>
            <a:t>不初始化则初值自动为0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b="1" kern="1200" dirty="0">
              <a:solidFill>
                <a:srgbClr val="9933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rPr>
            <a:t>(2) </a:t>
          </a:r>
          <a:r>
            <a:rPr lang="zh-CN" altLang="en-US" sz="2400" b="1" kern="1200" dirty="0">
              <a:solidFill>
                <a:srgbClr val="9933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rPr>
            <a:t>其它类型数组</a:t>
          </a:r>
          <a:r>
            <a:rPr lang="zh-CN" altLang="en-US" sz="2400" kern="1200" dirty="0">
              <a:latin typeface="Times New Roman" pitchFamily="18" charset="0"/>
              <a:ea typeface="黑体" pitchFamily="49" charset="-122"/>
              <a:cs typeface="Times New Roman" pitchFamily="18" charset="0"/>
            </a:rPr>
            <a:t>：</a:t>
          </a:r>
          <a:r>
            <a:rPr lang="zh-CN" altLang="en-US" sz="2400" b="1" kern="1200" dirty="0">
              <a:latin typeface="Times New Roman" pitchFamily="18" charset="0"/>
              <a:ea typeface="黑体" pitchFamily="49" charset="-122"/>
              <a:cs typeface="Times New Roman" pitchFamily="18" charset="0"/>
            </a:rPr>
            <a:t>不初始化则初值不确定</a:t>
          </a:r>
        </a:p>
      </dsp:txBody>
      <dsp:txXfrm>
        <a:off x="0" y="840324"/>
        <a:ext cx="8280921" cy="12297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FDBCBC-9442-46C7-8C18-3C5E0F8F26B3}">
      <dsp:nvSpPr>
        <dsp:cNvPr id="0" name=""/>
        <dsp:cNvSpPr/>
      </dsp:nvSpPr>
      <dsp:spPr>
        <a:xfrm>
          <a:off x="0" y="1613888"/>
          <a:ext cx="8628477" cy="2968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69666" tIns="1353820" rIns="669666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3200" b="1" kern="1200" dirty="0">
              <a:solidFill>
                <a:srgbClr val="00409A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rPr>
            <a:t>理解数组的存储结构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3200" b="1" kern="1200" dirty="0">
              <a:solidFill>
                <a:srgbClr val="00409A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rPr>
            <a:t>掌握数组的访问方式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endParaRPr lang="zh-CN" altLang="en-US" sz="3200" b="1" kern="1200" dirty="0">
            <a:solidFill>
              <a:srgbClr val="00409A"/>
            </a:solidFill>
            <a:latin typeface="Times New Roman" pitchFamily="18" charset="0"/>
            <a:ea typeface="黑体" pitchFamily="49" charset="-122"/>
            <a:cs typeface="Times New Roman" pitchFamily="18" charset="0"/>
          </a:endParaRPr>
        </a:p>
      </dsp:txBody>
      <dsp:txXfrm>
        <a:off x="0" y="1613888"/>
        <a:ext cx="8628477" cy="2968875"/>
      </dsp:txXfrm>
    </dsp:sp>
    <dsp:sp modelId="{D7035768-1FAF-4978-A3AE-3D278D94F27E}">
      <dsp:nvSpPr>
        <dsp:cNvPr id="0" name=""/>
        <dsp:cNvSpPr/>
      </dsp:nvSpPr>
      <dsp:spPr>
        <a:xfrm>
          <a:off x="440785" y="1011347"/>
          <a:ext cx="2727573" cy="1247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295" tIns="0" rIns="228295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b="1" kern="1200" dirty="0">
              <a:latin typeface="微软雅黑" pitchFamily="34" charset="-122"/>
              <a:ea typeface="微软雅黑" pitchFamily="34" charset="-122"/>
            </a:rPr>
            <a:t>总  结</a:t>
          </a:r>
        </a:p>
      </dsp:txBody>
      <dsp:txXfrm>
        <a:off x="501698" y="1072260"/>
        <a:ext cx="2605747" cy="1125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60A766E-9B6A-4C99-9F9B-504C4C93FB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55E2CF9-A2E9-4C77-A010-310F0942D50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A57A1921-FF74-4315-BFB3-CB160A3A9A7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CB49FDEE-E0F7-4268-BC03-70CEEB7BC9D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D84CDD2E-21B7-4C83-9B41-425384DB5C9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7C0138DC-68A6-4773-8A99-6D40D85C92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B9D8BB-C6C3-4243-9BB1-9E5D30432F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D41B5D5B-612A-494F-91EC-37A177E65F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F0CC45E5-4B55-47B8-A81C-A1BC038D0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当你满头大汗敲完这几十行代码，接下来新的任务来了，请。。。。。。，而这些任务，就不是累的满头大汗就能够解决的了。那么有没有什么办法可以对数据进行批量的处理呢？那么，今天我们就来给出这类问题的解决方案 数组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C36166C-2DFA-4149-AD2A-C42552411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57086A3-257C-4803-B93E-70D42247E942}" type="slidenum">
              <a:rPr lang="en-US" altLang="zh-CN" sz="1200"/>
              <a:pPr eaLnBrk="1" hangingPunct="1"/>
              <a:t>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FF0022DF-4ADC-4F47-BC0E-6F189DF89B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79FAF547-4AA6-4E68-AC1D-BF284D954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首先，了解一下一维数组的定义</a:t>
            </a:r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934525E9-6E93-4183-AC11-9CB21FB536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33B668-20E5-48AB-BF81-0D6AD38C2568}" type="slidenum">
              <a:rPr lang="en-US" altLang="zh-CN" sz="1200"/>
              <a:pPr eaLnBrk="1" hangingPunct="1"/>
              <a:t>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9281FBAE-7D5F-4219-84AC-A31B9EDD299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CFEDD9BE-114D-4760-9520-31F29E441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下面是几个例子</a:t>
            </a:r>
            <a:endParaRPr lang="en-US" altLang="zh-CN"/>
          </a:p>
          <a:p>
            <a:r>
              <a:rPr lang="zh-CN" altLang="en-US"/>
              <a:t>数组定义好了，那么，数组在内存中是什么样的呢？</a:t>
            </a:r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D84AF78F-491B-4052-A6A2-29D1686E52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1C64344-073B-40F4-99E5-937378B553BD}" type="slidenum">
              <a:rPr lang="en-US" altLang="zh-CN" sz="1200"/>
              <a:pPr eaLnBrk="1" hangingPunct="1"/>
              <a:t>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0D0A8E05-0FDD-43C5-AEBD-43EAECF5D4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748AF09A-970B-4E49-B356-C6D1B98CC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我们知道，内存就像一栋大楼，里面有着很多的房间，应该怎么给数组分配房间，就取决于数据类型和元素个数。</a:t>
            </a:r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B5F65FB1-355D-474D-A5C4-B2DF6CD9FA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84DC5D5-89F1-40AC-A436-E09A8F88A337}" type="slidenum">
              <a:rPr lang="en-US" altLang="zh-CN" sz="1200"/>
              <a:pPr eaLnBrk="1" hangingPunct="1"/>
              <a:t>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798A9FFA-4750-4B62-AA07-0BF5CDD8C88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D51B4641-AB9C-4A67-8429-1CFA2BE32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举例 房间 下标越界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4C8F997D-5C2A-4219-BF40-9642E67F9F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E1ADE38-505D-416E-B3F4-B4BA2DDD3CAD}" type="slidenum">
              <a:rPr lang="en-US" altLang="zh-CN" sz="1200"/>
              <a:pPr eaLnBrk="1" hangingPunct="1"/>
              <a:t>10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D1C31DF5-9695-400E-8A47-E10A268E33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62B0C52F-4AFD-41B9-A195-E5F1283C3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013E7E8A-41FA-4526-A8E1-AD5ABEF666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8A4624B-8703-4CD9-906A-987EDE0800F0}" type="slidenum">
              <a:rPr lang="en-US" altLang="zh-CN" sz="1200"/>
              <a:pPr eaLnBrk="1" hangingPunct="1"/>
              <a:t>11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84BB3292-15B6-42A2-86A2-933CDE08656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AB5E87C3-1ED0-4437-8EE8-6ADA2CF1B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2E9EDB68-E9F0-4393-9463-A11CA30B58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4FDE873-5A7F-401F-AD60-78D32EE20991}" type="slidenum">
              <a:rPr lang="en-US" altLang="zh-CN" sz="1200"/>
              <a:pPr eaLnBrk="1" hangingPunct="1"/>
              <a:t>13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42964115-3156-4F45-82FD-1EAAF4C2C1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20468D67-DCA3-4F7B-9FCD-EEF1741EE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A3032581-A2EB-45C2-AB51-E1E93DDE8F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7042D7-1A8D-4629-955B-975D3DD2E18F}" type="slidenum">
              <a:rPr lang="en-US" altLang="zh-CN" sz="1200"/>
              <a:pPr eaLnBrk="1" hangingPunct="1"/>
              <a:t>17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67E5E68D-492C-437D-8452-D6216D5622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0F5ABABD-1FB5-401D-A763-701FC1F82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414F3449-4F38-427C-99B1-A4F55E4A59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82EADE5-6906-4F95-BA4E-CCA3C711401E}" type="slidenum">
              <a:rPr lang="en-US" altLang="zh-CN" sz="1200"/>
              <a:pPr eaLnBrk="1" hangingPunct="1"/>
              <a:t>24</a:t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46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159" indent="0" algn="ctr">
              <a:buNone/>
              <a:defRPr/>
            </a:lvl2pPr>
            <a:lvl3pPr marL="914318" indent="0" algn="ctr">
              <a:buNone/>
              <a:defRPr/>
            </a:lvl3pPr>
            <a:lvl4pPr marL="1371476" indent="0" algn="ctr">
              <a:buNone/>
              <a:defRPr/>
            </a:lvl4pPr>
            <a:lvl5pPr marL="1828636" indent="0" algn="ctr">
              <a:buNone/>
              <a:defRPr/>
            </a:lvl5pPr>
            <a:lvl6pPr marL="2285795" indent="0" algn="ctr">
              <a:buNone/>
              <a:defRPr/>
            </a:lvl6pPr>
            <a:lvl7pPr marL="2742954" indent="0" algn="ctr">
              <a:buNone/>
              <a:defRPr/>
            </a:lvl7pPr>
            <a:lvl8pPr marL="3200111" indent="0" algn="ctr">
              <a:buNone/>
              <a:defRPr/>
            </a:lvl8pPr>
            <a:lvl9pPr marL="365727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52318363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4502434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5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7465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5981766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917517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4406914"/>
            <a:ext cx="77724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9"/>
            </a:lvl1pPr>
            <a:lvl2pPr marL="457159" indent="0">
              <a:buNone/>
              <a:defRPr sz="1801"/>
            </a:lvl2pPr>
            <a:lvl3pPr marL="914318" indent="0">
              <a:buNone/>
              <a:defRPr sz="1600"/>
            </a:lvl3pPr>
            <a:lvl4pPr marL="1371476" indent="0">
              <a:buNone/>
              <a:defRPr sz="1401"/>
            </a:lvl4pPr>
            <a:lvl5pPr marL="1828636" indent="0">
              <a:buNone/>
              <a:defRPr sz="1401"/>
            </a:lvl5pPr>
            <a:lvl6pPr marL="2285795" indent="0">
              <a:buNone/>
              <a:defRPr sz="1401"/>
            </a:lvl6pPr>
            <a:lvl7pPr marL="2742954" indent="0">
              <a:buNone/>
              <a:defRPr sz="1401"/>
            </a:lvl7pPr>
            <a:lvl8pPr marL="3200111" indent="0">
              <a:buNone/>
              <a:defRPr sz="1401"/>
            </a:lvl8pPr>
            <a:lvl9pPr marL="3657270" indent="0">
              <a:buNone/>
              <a:defRPr sz="140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48855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1999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1999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715919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3" y="1535121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1999" b="1"/>
            </a:lvl2pPr>
            <a:lvl3pPr marL="914318" indent="0">
              <a:buNone/>
              <a:defRPr sz="1801" b="1"/>
            </a:lvl3pPr>
            <a:lvl4pPr marL="1371476" indent="0">
              <a:buNone/>
              <a:defRPr sz="1600" b="1"/>
            </a:lvl4pPr>
            <a:lvl5pPr marL="1828636" indent="0">
              <a:buNone/>
              <a:defRPr sz="1600" b="1"/>
            </a:lvl5pPr>
            <a:lvl6pPr marL="2285795" indent="0">
              <a:buNone/>
              <a:defRPr sz="1600" b="1"/>
            </a:lvl6pPr>
            <a:lvl7pPr marL="2742954" indent="0">
              <a:buNone/>
              <a:defRPr sz="1600" b="1"/>
            </a:lvl7pPr>
            <a:lvl8pPr marL="3200111" indent="0">
              <a:buNone/>
              <a:defRPr sz="1600" b="1"/>
            </a:lvl8pPr>
            <a:lvl9pPr marL="365727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999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4" y="1535121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1999" b="1"/>
            </a:lvl2pPr>
            <a:lvl3pPr marL="914318" indent="0">
              <a:buNone/>
              <a:defRPr sz="1801" b="1"/>
            </a:lvl3pPr>
            <a:lvl4pPr marL="1371476" indent="0">
              <a:buNone/>
              <a:defRPr sz="1600" b="1"/>
            </a:lvl4pPr>
            <a:lvl5pPr marL="1828636" indent="0">
              <a:buNone/>
              <a:defRPr sz="1600" b="1"/>
            </a:lvl5pPr>
            <a:lvl6pPr marL="2285795" indent="0">
              <a:buNone/>
              <a:defRPr sz="1600" b="1"/>
            </a:lvl6pPr>
            <a:lvl7pPr marL="2742954" indent="0">
              <a:buNone/>
              <a:defRPr sz="1600" b="1"/>
            </a:lvl7pPr>
            <a:lvl8pPr marL="3200111" indent="0">
              <a:buNone/>
              <a:defRPr sz="1600" b="1"/>
            </a:lvl8pPr>
            <a:lvl9pPr marL="365727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999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9292428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6787305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200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6" y="273058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99"/>
            </a:lvl2pPr>
            <a:lvl3pPr>
              <a:defRPr sz="2400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1"/>
            </a:lvl1pPr>
            <a:lvl2pPr marL="457159" indent="0">
              <a:buNone/>
              <a:defRPr sz="1199"/>
            </a:lvl2pPr>
            <a:lvl3pPr marL="914318" indent="0">
              <a:buNone/>
              <a:defRPr sz="1001"/>
            </a:lvl3pPr>
            <a:lvl4pPr marL="1371476" indent="0">
              <a:buNone/>
              <a:defRPr sz="900"/>
            </a:lvl4pPr>
            <a:lvl5pPr marL="1828636" indent="0">
              <a:buNone/>
              <a:defRPr sz="900"/>
            </a:lvl5pPr>
            <a:lvl6pPr marL="2285795" indent="0">
              <a:buNone/>
              <a:defRPr sz="900"/>
            </a:lvl6pPr>
            <a:lvl7pPr marL="2742954" indent="0">
              <a:buNone/>
              <a:defRPr sz="900"/>
            </a:lvl7pPr>
            <a:lvl8pPr marL="3200111" indent="0">
              <a:buNone/>
              <a:defRPr sz="900"/>
            </a:lvl8pPr>
            <a:lvl9pPr marL="365727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086343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59" indent="0">
              <a:buNone/>
              <a:defRPr sz="2799"/>
            </a:lvl2pPr>
            <a:lvl3pPr marL="914318" indent="0">
              <a:buNone/>
              <a:defRPr sz="2400"/>
            </a:lvl3pPr>
            <a:lvl4pPr marL="1371476" indent="0">
              <a:buNone/>
              <a:defRPr sz="1999"/>
            </a:lvl4pPr>
            <a:lvl5pPr marL="1828636" indent="0">
              <a:buNone/>
              <a:defRPr sz="1999"/>
            </a:lvl5pPr>
            <a:lvl6pPr marL="2285795" indent="0">
              <a:buNone/>
              <a:defRPr sz="1999"/>
            </a:lvl6pPr>
            <a:lvl7pPr marL="2742954" indent="0">
              <a:buNone/>
              <a:defRPr sz="1999"/>
            </a:lvl7pPr>
            <a:lvl8pPr marL="3200111" indent="0">
              <a:buNone/>
              <a:defRPr sz="1999"/>
            </a:lvl8pPr>
            <a:lvl9pPr marL="3657270" indent="0">
              <a:buNone/>
              <a:defRPr sz="1999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1"/>
            </a:lvl1pPr>
            <a:lvl2pPr marL="457159" indent="0">
              <a:buNone/>
              <a:defRPr sz="1199"/>
            </a:lvl2pPr>
            <a:lvl3pPr marL="914318" indent="0">
              <a:buNone/>
              <a:defRPr sz="1001"/>
            </a:lvl3pPr>
            <a:lvl4pPr marL="1371476" indent="0">
              <a:buNone/>
              <a:defRPr sz="900"/>
            </a:lvl4pPr>
            <a:lvl5pPr marL="1828636" indent="0">
              <a:buNone/>
              <a:defRPr sz="900"/>
            </a:lvl5pPr>
            <a:lvl6pPr marL="2285795" indent="0">
              <a:buNone/>
              <a:defRPr sz="900"/>
            </a:lvl6pPr>
            <a:lvl7pPr marL="2742954" indent="0">
              <a:buNone/>
              <a:defRPr sz="900"/>
            </a:lvl7pPr>
            <a:lvl8pPr marL="3200111" indent="0">
              <a:buNone/>
              <a:defRPr sz="900"/>
            </a:lvl8pPr>
            <a:lvl9pPr marL="365727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5551952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4">
            <a:extLst>
              <a:ext uri="{FF2B5EF4-FFF2-40B4-BE49-F238E27FC236}">
                <a16:creationId xmlns:a16="http://schemas.microsoft.com/office/drawing/2014/main" id="{CBE00A89-5C8D-42E5-AD09-DDF8089DDFD4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9"/>
          <a:ext cx="9144000" cy="688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位图图像" r:id="rId14" imgW="7571429" imgH="5714286" progId="Paint.Picture">
                  <p:embed/>
                </p:oleObj>
              </mc:Choice>
              <mc:Fallback>
                <p:oleObj name="位图图像" r:id="rId14" imgW="7571429" imgH="5714286" progId="Paint.Picture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"/>
                        <a:ext cx="9144000" cy="688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9">
            <a:extLst>
              <a:ext uri="{FF2B5EF4-FFF2-40B4-BE49-F238E27FC236}">
                <a16:creationId xmlns:a16="http://schemas.microsoft.com/office/drawing/2014/main" id="{3A9F5295-282C-459B-9B53-F983BC1E6684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097416002"/>
              </p:ext>
            </p:extLst>
          </p:nvPr>
        </p:nvGraphicFramePr>
        <p:xfrm>
          <a:off x="609601" y="764717"/>
          <a:ext cx="7924800" cy="14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位图图像" r:id="rId16" imgW="6771429" imgH="123842" progId="Paint.Picture">
                  <p:embed/>
                </p:oleObj>
              </mc:Choice>
              <mc:Fallback>
                <p:oleObj name="位图图像" r:id="rId16" imgW="6771429" imgH="123842" progId="Paint.Picture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1" y="764717"/>
                        <a:ext cx="7924800" cy="14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399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399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399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399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399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159" algn="ctr" rtl="0" fontAlgn="base">
        <a:spcBef>
          <a:spcPct val="0"/>
        </a:spcBef>
        <a:spcAft>
          <a:spcPct val="0"/>
        </a:spcAft>
        <a:defRPr kumimoji="1" sz="4399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318" algn="ctr" rtl="0" fontAlgn="base">
        <a:spcBef>
          <a:spcPct val="0"/>
        </a:spcBef>
        <a:spcAft>
          <a:spcPct val="0"/>
        </a:spcAft>
        <a:defRPr kumimoji="1" sz="4399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476" algn="ctr" rtl="0" fontAlgn="base">
        <a:spcBef>
          <a:spcPct val="0"/>
        </a:spcBef>
        <a:spcAft>
          <a:spcPct val="0"/>
        </a:spcAft>
        <a:defRPr kumimoji="1" sz="4399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636" algn="ctr" rtl="0" fontAlgn="base">
        <a:spcBef>
          <a:spcPct val="0"/>
        </a:spcBef>
        <a:spcAft>
          <a:spcPct val="0"/>
        </a:spcAft>
        <a:defRPr kumimoji="1" sz="4399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870" indent="-34287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884" indent="-285725" algn="l" rtl="0" eaLnBrk="0" fontAlgn="base" hangingPunct="0">
        <a:spcBef>
          <a:spcPct val="20000"/>
        </a:spcBef>
        <a:spcAft>
          <a:spcPct val="0"/>
        </a:spcAft>
        <a:buChar char="–"/>
        <a:defRPr kumimoji="1" sz="2799">
          <a:solidFill>
            <a:schemeClr val="tx1"/>
          </a:solidFill>
          <a:latin typeface="+mn-lt"/>
          <a:ea typeface="+mn-ea"/>
        </a:defRPr>
      </a:lvl2pPr>
      <a:lvl3pPr marL="1142898" indent="-228578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057" indent="-228578" algn="l" rtl="0" eaLnBrk="0" fontAlgn="base" hangingPunct="0">
        <a:spcBef>
          <a:spcPct val="20000"/>
        </a:spcBef>
        <a:spcAft>
          <a:spcPct val="0"/>
        </a:spcAft>
        <a:buChar char="–"/>
        <a:defRPr kumimoji="1" sz="1999">
          <a:solidFill>
            <a:schemeClr val="tx1"/>
          </a:solidFill>
          <a:latin typeface="+mn-lt"/>
          <a:ea typeface="+mn-ea"/>
        </a:defRPr>
      </a:lvl4pPr>
      <a:lvl5pPr marL="2057217" indent="-228578" algn="l" rtl="0" eaLnBrk="0" fontAlgn="base" hangingPunct="0">
        <a:spcBef>
          <a:spcPct val="20000"/>
        </a:spcBef>
        <a:spcAft>
          <a:spcPct val="0"/>
        </a:spcAft>
        <a:buChar char="»"/>
        <a:defRPr kumimoji="1" sz="1999">
          <a:solidFill>
            <a:schemeClr val="tx1"/>
          </a:solidFill>
          <a:latin typeface="+mn-lt"/>
          <a:ea typeface="+mn-ea"/>
        </a:defRPr>
      </a:lvl5pPr>
      <a:lvl6pPr marL="2514374" indent="-228578" algn="l" rtl="0" fontAlgn="base">
        <a:spcBef>
          <a:spcPct val="20000"/>
        </a:spcBef>
        <a:spcAft>
          <a:spcPct val="0"/>
        </a:spcAft>
        <a:buChar char="»"/>
        <a:defRPr kumimoji="1" sz="1999">
          <a:solidFill>
            <a:schemeClr val="tx1"/>
          </a:solidFill>
          <a:latin typeface="+mn-lt"/>
          <a:ea typeface="+mn-ea"/>
        </a:defRPr>
      </a:lvl6pPr>
      <a:lvl7pPr marL="2971534" indent="-228578" algn="l" rtl="0" fontAlgn="base">
        <a:spcBef>
          <a:spcPct val="20000"/>
        </a:spcBef>
        <a:spcAft>
          <a:spcPct val="0"/>
        </a:spcAft>
        <a:buChar char="»"/>
        <a:defRPr kumimoji="1" sz="1999">
          <a:solidFill>
            <a:schemeClr val="tx1"/>
          </a:solidFill>
          <a:latin typeface="+mn-lt"/>
          <a:ea typeface="+mn-ea"/>
        </a:defRPr>
      </a:lvl7pPr>
      <a:lvl8pPr marL="3428693" indent="-228578" algn="l" rtl="0" fontAlgn="base">
        <a:spcBef>
          <a:spcPct val="20000"/>
        </a:spcBef>
        <a:spcAft>
          <a:spcPct val="0"/>
        </a:spcAft>
        <a:buChar char="»"/>
        <a:defRPr kumimoji="1" sz="1999">
          <a:solidFill>
            <a:schemeClr val="tx1"/>
          </a:solidFill>
          <a:latin typeface="+mn-lt"/>
          <a:ea typeface="+mn-ea"/>
        </a:defRPr>
      </a:lvl8pPr>
      <a:lvl9pPr marL="3885852" indent="-228578" algn="l" rtl="0" fontAlgn="base">
        <a:spcBef>
          <a:spcPct val="20000"/>
        </a:spcBef>
        <a:spcAft>
          <a:spcPct val="0"/>
        </a:spcAft>
        <a:buChar char="»"/>
        <a:defRPr kumimoji="1" sz="199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1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6" algn="l" defTabSz="91431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5" algn="l" defTabSz="91431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4" algn="l" defTabSz="91431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1" algn="l" defTabSz="91431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0" algn="l" defTabSz="91431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>
            <a:extLst>
              <a:ext uri="{FF2B5EF4-FFF2-40B4-BE49-F238E27FC236}">
                <a16:creationId xmlns:a16="http://schemas.microsoft.com/office/drawing/2014/main" id="{712C29E7-AA66-4056-8A9A-D46282FEE6A7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33415" y="228616"/>
            <a:ext cx="769620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第七</a:t>
            </a:r>
            <a:r>
              <a:rPr lang="zh-CN" altLang="en-US" sz="3200" b="1" dirty="0">
                <a:solidFill>
                  <a:srgbClr val="FF0000"/>
                </a:solidFill>
                <a:ea typeface="楷体" panose="02010609060101010101" pitchFamily="49" charset="-122"/>
              </a:rPr>
              <a:t>章  数组</a:t>
            </a:r>
            <a:endParaRPr lang="zh-CN" altLang="en-US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99" name="Text Box 216">
            <a:extLst>
              <a:ext uri="{FF2B5EF4-FFF2-40B4-BE49-F238E27FC236}">
                <a16:creationId xmlns:a16="http://schemas.microsoft.com/office/drawing/2014/main" id="{FD0D0862-15CC-4BE8-B6C4-35767C5A2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11" y="1066803"/>
            <a:ext cx="8153401" cy="446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ea typeface="楷体" panose="02010609060101010101" pitchFamily="49" charset="-122"/>
              </a:rPr>
              <a:t>本章内容提要</a:t>
            </a:r>
            <a:r>
              <a:rPr lang="zh-CN" altLang="en-US" sz="3200" dirty="0">
                <a:ea typeface="楷体" panose="02010609060101010101" pitchFamily="49" charset="-122"/>
              </a:rPr>
              <a:t>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799" b="1" dirty="0">
                <a:solidFill>
                  <a:srgbClr val="993300"/>
                </a:solidFill>
                <a:ea typeface="楷体" panose="02010609060101010101" pitchFamily="49" charset="-122"/>
              </a:rPr>
              <a:t>引言：什么是数组？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799" b="1" dirty="0">
                <a:solidFill>
                  <a:srgbClr val="993300"/>
                </a:solidFill>
                <a:ea typeface="楷体" panose="02010609060101010101" pitchFamily="49" charset="-122"/>
              </a:rPr>
              <a:t>7.1 </a:t>
            </a:r>
            <a:r>
              <a:rPr lang="zh-CN" altLang="en-US" sz="2799" b="1" dirty="0">
                <a:solidFill>
                  <a:srgbClr val="993300"/>
                </a:solidFill>
                <a:ea typeface="楷体" panose="02010609060101010101" pitchFamily="49" charset="-122"/>
              </a:rPr>
              <a:t>一维数组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799" b="1" dirty="0">
                <a:solidFill>
                  <a:srgbClr val="993300"/>
                </a:solidFill>
                <a:ea typeface="楷体" panose="02010609060101010101" pitchFamily="49" charset="-122"/>
              </a:rPr>
              <a:t>7.2 </a:t>
            </a:r>
            <a:r>
              <a:rPr lang="zh-CN" altLang="en-US" sz="2799" b="1" dirty="0">
                <a:solidFill>
                  <a:srgbClr val="993300"/>
                </a:solidFill>
                <a:ea typeface="楷体" panose="02010609060101010101" pitchFamily="49" charset="-122"/>
              </a:rPr>
              <a:t>二维数组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799" b="1" dirty="0">
                <a:solidFill>
                  <a:srgbClr val="993300"/>
                </a:solidFill>
                <a:ea typeface="楷体" panose="02010609060101010101" pitchFamily="49" charset="-122"/>
              </a:rPr>
              <a:t>7.3 </a:t>
            </a:r>
            <a:r>
              <a:rPr lang="zh-CN" altLang="en-US" sz="2799" b="1" dirty="0">
                <a:solidFill>
                  <a:srgbClr val="993300"/>
                </a:solidFill>
                <a:ea typeface="楷体" panose="02010609060101010101" pitchFamily="49" charset="-122"/>
              </a:rPr>
              <a:t>多维数组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799" b="1" dirty="0">
                <a:solidFill>
                  <a:srgbClr val="993300"/>
                </a:solidFill>
                <a:ea typeface="楷体" panose="02010609060101010101" pitchFamily="49" charset="-122"/>
              </a:rPr>
              <a:t>重点小结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799" b="1" dirty="0">
                <a:solidFill>
                  <a:srgbClr val="993300"/>
                </a:solidFill>
                <a:ea typeface="楷体" panose="02010609060101010101" pitchFamily="49" charset="-122"/>
              </a:rPr>
              <a:t>作业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3F5AD52-2387-4500-A891-74F9E299B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21" y="2590813"/>
            <a:ext cx="4583113" cy="3041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528ABC2-61E6-48A8-8F16-12B67EE22D9E}"/>
              </a:ext>
            </a:extLst>
          </p:cNvPr>
          <p:cNvGraphicFramePr>
            <a:graphicFrameLocks noGrp="1"/>
          </p:cNvGraphicFramePr>
          <p:nvPr/>
        </p:nvGraphicFramePr>
        <p:xfrm>
          <a:off x="6516703" y="765187"/>
          <a:ext cx="887412" cy="633963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8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27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L="91404" marR="91404" marT="45713" marB="45713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7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L="91404" marR="91404" marT="45713" marB="45713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7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L="91404" marR="91404" marT="45713" marB="45713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7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L="91404" marR="91404" marT="45713" marB="45713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7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L="91404" marR="91404" marT="45713" marB="45713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7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L="91404" marR="91404" marT="45713" marB="45713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7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L="91404" marR="91404" marT="45713" marB="45713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7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L="91404" marR="91404" marT="45713" marB="45713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7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L="91404" marR="91404" marT="45713" marB="45713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7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L="91404" marR="91404" marT="45713" marB="45713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7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L="91404" marR="91404" marT="45713" marB="45713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7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L="91404" marR="91404" marT="45713" marB="45713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27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L="91404" marR="91404" marT="45713" marB="4571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6227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L="91404" marR="91404" marT="45713" marB="4571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6227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L="91404" marR="91404" marT="45713" marB="4571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96227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L="91404" marR="91404" marT="45713" marB="4571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13350" name="Picture 2" descr="http://hiphotos.baidu.com/zhidao/pic/item/95eef01f29d1a171e1fe0b18.jpg">
            <a:extLst>
              <a:ext uri="{FF2B5EF4-FFF2-40B4-BE49-F238E27FC236}">
                <a16:creationId xmlns:a16="http://schemas.microsoft.com/office/drawing/2014/main" id="{AC033F58-53E4-4B63-918A-75AA439E6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5" t="5495" r="15382" b="12082"/>
          <a:stretch>
            <a:fillRect/>
          </a:stretch>
        </p:blipFill>
        <p:spPr bwMode="auto">
          <a:xfrm>
            <a:off x="6588128" y="5503892"/>
            <a:ext cx="720725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51" name="TextBox 16">
            <a:extLst>
              <a:ext uri="{FF2B5EF4-FFF2-40B4-BE49-F238E27FC236}">
                <a16:creationId xmlns:a16="http://schemas.microsoft.com/office/drawing/2014/main" id="{BD4B2239-FB21-4E82-AC5A-0D587FB97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90" y="1022374"/>
            <a:ext cx="4968875" cy="3990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3801"/>
              </a:lnSpc>
            </a:pPr>
            <a:r>
              <a:rPr lang="zh-CN" altLang="en-US" sz="25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注意下标越界问题</a:t>
            </a:r>
            <a:r>
              <a:rPr lang="zh-CN" altLang="en-US" sz="250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25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ts val="3801"/>
              </a:lnSpc>
            </a:pPr>
            <a:r>
              <a:rPr lang="zh-CN" altLang="en-US" sz="2500">
                <a:latin typeface="黑体" panose="02010609060101010101" pitchFamily="49" charset="-122"/>
                <a:ea typeface="黑体" panose="02010609060101010101" pitchFamily="49" charset="-122"/>
              </a:rPr>
              <a:t>若有</a:t>
            </a:r>
            <a:r>
              <a:rPr lang="zh-CN" altLang="en-US" sz="2500">
                <a:ea typeface="黑体" panose="02010609060101010101" pitchFamily="49" charset="-122"/>
                <a:cs typeface="Times New Roman" panose="02020603050405020304" pitchFamily="18" charset="0"/>
              </a:rPr>
              <a:t>定义 </a:t>
            </a:r>
            <a:r>
              <a:rPr lang="en-US" altLang="zh-CN" sz="2500">
                <a:ea typeface="黑体" panose="02010609060101010101" pitchFamily="49" charset="-122"/>
                <a:cs typeface="Times New Roman" panose="02020603050405020304" pitchFamily="18" charset="0"/>
              </a:rPr>
              <a:t>int a[3];　</a:t>
            </a:r>
          </a:p>
          <a:p>
            <a:pPr algn="just" eaLnBrk="1" hangingPunct="1">
              <a:lnSpc>
                <a:spcPts val="3801"/>
              </a:lnSpc>
            </a:pPr>
            <a:r>
              <a:rPr lang="zh-CN" altLang="en-US" sz="2500">
                <a:ea typeface="黑体" panose="02010609060101010101" pitchFamily="49" charset="-122"/>
                <a:cs typeface="Times New Roman" panose="02020603050405020304" pitchFamily="18" charset="0"/>
              </a:rPr>
              <a:t>则元素</a:t>
            </a:r>
            <a:r>
              <a:rPr lang="en-US" altLang="zh-CN" sz="2500">
                <a:ea typeface="黑体" panose="02010609060101010101" pitchFamily="49" charset="-122"/>
                <a:cs typeface="Times New Roman" panose="02020603050405020304" pitchFamily="18" charset="0"/>
              </a:rPr>
              <a:t>a[0],a[1],a[2]</a:t>
            </a:r>
            <a:r>
              <a:rPr lang="zh-CN" altLang="en-US" sz="2500">
                <a:ea typeface="黑体" panose="02010609060101010101" pitchFamily="49" charset="-122"/>
                <a:cs typeface="Times New Roman" panose="02020603050405020304" pitchFamily="18" charset="0"/>
              </a:rPr>
              <a:t>是数组的有效元素。</a:t>
            </a:r>
            <a:r>
              <a:rPr lang="en-US" altLang="zh-CN" sz="2500">
                <a:ea typeface="黑体" panose="02010609060101010101" pitchFamily="49" charset="-122"/>
                <a:cs typeface="Times New Roman" panose="02020603050405020304" pitchFamily="18" charset="0"/>
              </a:rPr>
              <a:t>a[3]</a:t>
            </a:r>
            <a:r>
              <a:rPr lang="zh-CN" altLang="en-US" sz="2500">
                <a:ea typeface="黑体" panose="02010609060101010101" pitchFamily="49" charset="-122"/>
                <a:cs typeface="Times New Roman" panose="02020603050405020304" pitchFamily="18" charset="0"/>
              </a:rPr>
              <a:t>并非有效元素，属于下标超范围。下标超范围会引起死机或程序错误，但</a:t>
            </a:r>
            <a:r>
              <a:rPr lang="en-US" altLang="zh-CN" sz="250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50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语言不自动</a:t>
            </a:r>
            <a:r>
              <a:rPr lang="zh-CN" altLang="en-US" sz="25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检查下标是否超范围，故必须在设计阶段从程序逻辑上保证下标不超范围</a:t>
            </a:r>
            <a:r>
              <a:rPr lang="zh-CN" altLang="en-US" sz="250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13353" name="右大括号 5">
            <a:extLst>
              <a:ext uri="{FF2B5EF4-FFF2-40B4-BE49-F238E27FC236}">
                <a16:creationId xmlns:a16="http://schemas.microsoft.com/office/drawing/2014/main" id="{5469682D-D9B7-453B-9C5D-1A874FA7A71A}"/>
              </a:ext>
            </a:extLst>
          </p:cNvPr>
          <p:cNvSpPr>
            <a:spLocks/>
          </p:cNvSpPr>
          <p:nvPr/>
        </p:nvSpPr>
        <p:spPr bwMode="auto">
          <a:xfrm>
            <a:off x="7524754" y="836633"/>
            <a:ext cx="360363" cy="1296988"/>
          </a:xfrm>
          <a:prstGeom prst="rightBrace">
            <a:avLst>
              <a:gd name="adj1" fmla="val 8331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endParaRPr kumimoji="0" lang="zh-CN" altLang="en-US" sz="1600">
              <a:latin typeface="Arial" panose="020B0604020202020204" pitchFamily="34" charset="0"/>
            </a:endParaRPr>
          </a:p>
        </p:txBody>
      </p:sp>
      <p:sp>
        <p:nvSpPr>
          <p:cNvPr id="13354" name="TextBox 6">
            <a:extLst>
              <a:ext uri="{FF2B5EF4-FFF2-40B4-BE49-F238E27FC236}">
                <a16:creationId xmlns:a16="http://schemas.microsoft.com/office/drawing/2014/main" id="{493C3CAB-D467-4715-AD71-D25A1B6A0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42" y="1268438"/>
            <a:ext cx="682625" cy="399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9" b="1"/>
              <a:t>a[0]</a:t>
            </a:r>
            <a:endParaRPr lang="zh-CN" altLang="en-US" sz="1999" b="1"/>
          </a:p>
        </p:txBody>
      </p:sp>
      <p:sp>
        <p:nvSpPr>
          <p:cNvPr id="13355" name="右大括号 7">
            <a:extLst>
              <a:ext uri="{FF2B5EF4-FFF2-40B4-BE49-F238E27FC236}">
                <a16:creationId xmlns:a16="http://schemas.microsoft.com/office/drawing/2014/main" id="{3C4319F7-7854-4EC0-98B0-AD5ADF72850B}"/>
              </a:ext>
            </a:extLst>
          </p:cNvPr>
          <p:cNvSpPr>
            <a:spLocks/>
          </p:cNvSpPr>
          <p:nvPr/>
        </p:nvSpPr>
        <p:spPr bwMode="auto">
          <a:xfrm>
            <a:off x="7524754" y="2349520"/>
            <a:ext cx="360363" cy="1439863"/>
          </a:xfrm>
          <a:prstGeom prst="rightBrace">
            <a:avLst>
              <a:gd name="adj1" fmla="val 8324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endParaRPr kumimoji="0" lang="zh-CN" altLang="en-US" sz="1600">
              <a:latin typeface="Arial" panose="020B0604020202020204" pitchFamily="34" charset="0"/>
            </a:endParaRPr>
          </a:p>
        </p:txBody>
      </p:sp>
      <p:sp>
        <p:nvSpPr>
          <p:cNvPr id="13356" name="TextBox 8">
            <a:extLst>
              <a:ext uri="{FF2B5EF4-FFF2-40B4-BE49-F238E27FC236}">
                <a16:creationId xmlns:a16="http://schemas.microsoft.com/office/drawing/2014/main" id="{2B24CB64-C57A-48E9-A45B-32551AF6B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42" y="2852765"/>
            <a:ext cx="682625" cy="399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9" b="1"/>
              <a:t>a[1]</a:t>
            </a:r>
            <a:endParaRPr lang="zh-CN" altLang="en-US" sz="1999" b="1"/>
          </a:p>
        </p:txBody>
      </p:sp>
      <p:sp>
        <p:nvSpPr>
          <p:cNvPr id="13357" name="右大括号 9">
            <a:extLst>
              <a:ext uri="{FF2B5EF4-FFF2-40B4-BE49-F238E27FC236}">
                <a16:creationId xmlns:a16="http://schemas.microsoft.com/office/drawing/2014/main" id="{B2A10052-D09A-4253-A1F0-B4FC9567ACD2}"/>
              </a:ext>
            </a:extLst>
          </p:cNvPr>
          <p:cNvSpPr>
            <a:spLocks/>
          </p:cNvSpPr>
          <p:nvPr/>
        </p:nvSpPr>
        <p:spPr bwMode="auto">
          <a:xfrm>
            <a:off x="7524779" y="3860830"/>
            <a:ext cx="325439" cy="1368425"/>
          </a:xfrm>
          <a:prstGeom prst="rightBrace">
            <a:avLst>
              <a:gd name="adj1" fmla="val 8351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endParaRPr kumimoji="0" lang="zh-CN" altLang="en-US" sz="1600">
              <a:latin typeface="Arial" panose="020B0604020202020204" pitchFamily="34" charset="0"/>
            </a:endParaRPr>
          </a:p>
        </p:txBody>
      </p:sp>
      <p:sp>
        <p:nvSpPr>
          <p:cNvPr id="13358" name="TextBox 10">
            <a:extLst>
              <a:ext uri="{FF2B5EF4-FFF2-40B4-BE49-F238E27FC236}">
                <a16:creationId xmlns:a16="http://schemas.microsoft.com/office/drawing/2014/main" id="{B4ABD3A5-43C9-4295-84E6-A583A1373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42" y="4292626"/>
            <a:ext cx="682625" cy="399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9" b="1"/>
              <a:t>a[2]</a:t>
            </a:r>
            <a:endParaRPr lang="zh-CN" altLang="en-US" sz="1999" b="1"/>
          </a:p>
        </p:txBody>
      </p:sp>
      <p:sp>
        <p:nvSpPr>
          <p:cNvPr id="13359" name="右大括号 11">
            <a:extLst>
              <a:ext uri="{FF2B5EF4-FFF2-40B4-BE49-F238E27FC236}">
                <a16:creationId xmlns:a16="http://schemas.microsoft.com/office/drawing/2014/main" id="{7E6E5841-4264-4C8E-952C-0285BEC75F8E}"/>
              </a:ext>
            </a:extLst>
          </p:cNvPr>
          <p:cNvSpPr>
            <a:spLocks/>
          </p:cNvSpPr>
          <p:nvPr/>
        </p:nvSpPr>
        <p:spPr bwMode="auto">
          <a:xfrm>
            <a:off x="7524779" y="5229257"/>
            <a:ext cx="325439" cy="1368425"/>
          </a:xfrm>
          <a:prstGeom prst="rightBrace">
            <a:avLst>
              <a:gd name="adj1" fmla="val 8351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endParaRPr kumimoji="0" lang="zh-CN" altLang="en-US" sz="1600">
              <a:latin typeface="Arial" panose="020B0604020202020204" pitchFamily="34" charset="0"/>
            </a:endParaRPr>
          </a:p>
        </p:txBody>
      </p:sp>
      <p:sp>
        <p:nvSpPr>
          <p:cNvPr id="13360" name="TextBox 12">
            <a:extLst>
              <a:ext uri="{FF2B5EF4-FFF2-40B4-BE49-F238E27FC236}">
                <a16:creationId xmlns:a16="http://schemas.microsoft.com/office/drawing/2014/main" id="{8ACEE4C8-1D7D-4F9D-B359-90C8D96AA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42" y="5661039"/>
            <a:ext cx="1008063" cy="523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99" b="1">
                <a:solidFill>
                  <a:srgbClr val="FF0000"/>
                </a:solidFill>
              </a:rPr>
              <a:t>a[3]</a:t>
            </a:r>
            <a:endParaRPr lang="zh-CN" altLang="en-US" sz="2799" b="1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EF7C19F-A39F-4564-9565-EBC8A010C289}"/>
              </a:ext>
            </a:extLst>
          </p:cNvPr>
          <p:cNvSpPr/>
          <p:nvPr/>
        </p:nvSpPr>
        <p:spPr>
          <a:xfrm>
            <a:off x="539570" y="44636"/>
            <a:ext cx="3635847" cy="55412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1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7.1  </a:t>
            </a:r>
            <a:r>
              <a:rPr lang="zh-CN" altLang="en-US" sz="3001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一维数组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2">
            <a:extLst>
              <a:ext uri="{FF2B5EF4-FFF2-40B4-BE49-F238E27FC236}">
                <a16:creationId xmlns:a16="http://schemas.microsoft.com/office/drawing/2014/main" id="{26CFEE85-F83E-4161-9796-4181D903DEB1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609614" y="3730654"/>
            <a:ext cx="7543801" cy="3131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500"/>
              <a:t>int  a[5];    </a:t>
            </a:r>
            <a:r>
              <a:rPr lang="en-US" altLang="zh-CN" sz="2500" b="1">
                <a:solidFill>
                  <a:srgbClr val="006600"/>
                </a:solidFill>
              </a:rPr>
              <a:t>/*</a:t>
            </a:r>
            <a:r>
              <a:rPr lang="zh-CN" altLang="en-US" sz="2500" b="1">
                <a:solidFill>
                  <a:srgbClr val="006600"/>
                </a:solidFill>
              </a:rPr>
              <a:t>全局外部数组*/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500" b="1">
                <a:solidFill>
                  <a:srgbClr val="FF0000"/>
                </a:solidFill>
              </a:rPr>
              <a:t>static</a:t>
            </a:r>
            <a:r>
              <a:rPr lang="en-US" altLang="zh-CN" sz="2500"/>
              <a:t> char s[40]; </a:t>
            </a:r>
            <a:r>
              <a:rPr lang="en-US" altLang="zh-CN" sz="2500" b="1">
                <a:solidFill>
                  <a:srgbClr val="006600"/>
                </a:solidFill>
              </a:rPr>
              <a:t>/*</a:t>
            </a:r>
            <a:r>
              <a:rPr lang="zh-CN" altLang="en-US" sz="2500" b="1">
                <a:solidFill>
                  <a:srgbClr val="006600"/>
                </a:solidFill>
              </a:rPr>
              <a:t>全局静态数组*/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500"/>
              <a:t>main()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500"/>
              <a:t>{ </a:t>
            </a:r>
            <a:r>
              <a:rPr lang="en-US" altLang="zh-CN" sz="2500" b="1">
                <a:solidFill>
                  <a:srgbClr val="FF0000"/>
                </a:solidFill>
              </a:rPr>
              <a:t>static</a:t>
            </a:r>
            <a:r>
              <a:rPr lang="en-US" altLang="zh-CN" sz="2500"/>
              <a:t> float b[10];   </a:t>
            </a:r>
            <a:r>
              <a:rPr lang="en-US" altLang="zh-CN" sz="2500" b="1">
                <a:solidFill>
                  <a:srgbClr val="006600"/>
                </a:solidFill>
              </a:rPr>
              <a:t>/*</a:t>
            </a:r>
            <a:r>
              <a:rPr lang="zh-CN" altLang="en-US" sz="2500" b="1">
                <a:solidFill>
                  <a:srgbClr val="006600"/>
                </a:solidFill>
              </a:rPr>
              <a:t>局部静态数组*/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500"/>
              <a:t>   </a:t>
            </a:r>
            <a:r>
              <a:rPr lang="en-US" altLang="zh-CN" sz="2500"/>
              <a:t>double p[4]; </a:t>
            </a:r>
            <a:r>
              <a:rPr lang="en-US" altLang="zh-CN" sz="2500" b="1">
                <a:solidFill>
                  <a:srgbClr val="006600"/>
                </a:solidFill>
              </a:rPr>
              <a:t>/*</a:t>
            </a:r>
            <a:r>
              <a:rPr lang="zh-CN" altLang="en-US" sz="2500" b="1">
                <a:solidFill>
                  <a:srgbClr val="006600"/>
                </a:solidFill>
              </a:rPr>
              <a:t>局部自动数组*/</a:t>
            </a:r>
            <a:r>
              <a:rPr lang="zh-CN" altLang="en-US" sz="2500"/>
              <a:t>     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500"/>
              <a:t>   …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500"/>
              <a:t>}</a:t>
            </a:r>
          </a:p>
        </p:txBody>
      </p:sp>
      <p:sp>
        <p:nvSpPr>
          <p:cNvPr id="14339" name="Line 13">
            <a:extLst>
              <a:ext uri="{FF2B5EF4-FFF2-40B4-BE49-F238E27FC236}">
                <a16:creationId xmlns:a16="http://schemas.microsoft.com/office/drawing/2014/main" id="{840A367C-DB7E-446E-BA06-78EE3872A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25" y="3967177"/>
            <a:ext cx="2514601" cy="381001"/>
          </a:xfrm>
          <a:prstGeom prst="line">
            <a:avLst/>
          </a:prstGeom>
          <a:noFill/>
          <a:ln w="38100" cap="rnd">
            <a:solidFill>
              <a:srgbClr val="FF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0" name="Line 14">
            <a:extLst>
              <a:ext uri="{FF2B5EF4-FFF2-40B4-BE49-F238E27FC236}">
                <a16:creationId xmlns:a16="http://schemas.microsoft.com/office/drawing/2014/main" id="{681CAB13-247B-4E21-AEF4-D0C0F629E8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2" y="4348164"/>
            <a:ext cx="1752601" cy="0"/>
          </a:xfrm>
          <a:prstGeom prst="line">
            <a:avLst/>
          </a:prstGeom>
          <a:noFill/>
          <a:ln w="38100" cap="rnd">
            <a:solidFill>
              <a:srgbClr val="FF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1" name="Line 15">
            <a:extLst>
              <a:ext uri="{FF2B5EF4-FFF2-40B4-BE49-F238E27FC236}">
                <a16:creationId xmlns:a16="http://schemas.microsoft.com/office/drawing/2014/main" id="{4FF72BF6-1B60-436E-B60A-43BDE761CC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25" y="4348175"/>
            <a:ext cx="1295401" cy="838201"/>
          </a:xfrm>
          <a:prstGeom prst="line">
            <a:avLst/>
          </a:prstGeom>
          <a:noFill/>
          <a:ln w="38100" cap="rnd">
            <a:solidFill>
              <a:srgbClr val="FF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8" name="Text Box 16">
            <a:extLst>
              <a:ext uri="{FF2B5EF4-FFF2-40B4-BE49-F238E27FC236}">
                <a16:creationId xmlns:a16="http://schemas.microsoft.com/office/drawing/2014/main" id="{C421341E-D81D-4D66-8D72-622E0B08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3" y="5414983"/>
            <a:ext cx="17526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初值不确定</a:t>
            </a:r>
          </a:p>
        </p:txBody>
      </p:sp>
      <p:sp>
        <p:nvSpPr>
          <p:cNvPr id="14343" name="Line 17">
            <a:extLst>
              <a:ext uri="{FF2B5EF4-FFF2-40B4-BE49-F238E27FC236}">
                <a16:creationId xmlns:a16="http://schemas.microsoft.com/office/drawing/2014/main" id="{123D24AB-DD70-4BA0-9EFB-6E810EE6C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12" y="5719763"/>
            <a:ext cx="2133600" cy="0"/>
          </a:xfrm>
          <a:prstGeom prst="line">
            <a:avLst/>
          </a:prstGeom>
          <a:noFill/>
          <a:ln w="127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0" name="Text Box 18">
            <a:extLst>
              <a:ext uri="{FF2B5EF4-FFF2-40B4-BE49-F238E27FC236}">
                <a16:creationId xmlns:a16="http://schemas.microsoft.com/office/drawing/2014/main" id="{232F7540-2C5B-445D-A9DF-614754227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14" y="4043367"/>
            <a:ext cx="14478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初值为0</a:t>
            </a:r>
          </a:p>
        </p:txBody>
      </p:sp>
      <p:sp>
        <p:nvSpPr>
          <p:cNvPr id="14346" name="矩形 10">
            <a:extLst>
              <a:ext uri="{FF2B5EF4-FFF2-40B4-BE49-F238E27FC236}">
                <a16:creationId xmlns:a16="http://schemas.microsoft.com/office/drawing/2014/main" id="{92BBF967-A892-485C-B5B9-44331FCD0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8" y="908069"/>
            <a:ext cx="7848601" cy="49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601" b="1">
                <a:solidFill>
                  <a:srgbClr val="0066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4） 一维数组的初始化</a:t>
            </a:r>
          </a:p>
        </p:txBody>
      </p:sp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187A58FD-BD65-48FE-8743-29E9EEE03C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7987692"/>
              </p:ext>
            </p:extLst>
          </p:nvPr>
        </p:nvGraphicFramePr>
        <p:xfrm>
          <a:off x="539555" y="1397017"/>
          <a:ext cx="8280921" cy="2104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8EF7C19F-A39F-4564-9565-EBC8A010C289}"/>
              </a:ext>
            </a:extLst>
          </p:cNvPr>
          <p:cNvSpPr/>
          <p:nvPr/>
        </p:nvSpPr>
        <p:spPr>
          <a:xfrm>
            <a:off x="539570" y="44636"/>
            <a:ext cx="3635847" cy="55412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1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7.1  </a:t>
            </a:r>
            <a:r>
              <a:rPr lang="zh-CN" altLang="en-US" sz="3001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一维数组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">
            <a:extLst>
              <a:ext uri="{FF2B5EF4-FFF2-40B4-BE49-F238E27FC236}">
                <a16:creationId xmlns:a16="http://schemas.microsoft.com/office/drawing/2014/main" id="{23271795-6974-44F2-A869-2C4BAE08A411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609614" y="962031"/>
            <a:ext cx="7543801" cy="5046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799" b="1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元素的显示初始化</a:t>
            </a:r>
          </a:p>
          <a:p>
            <a:pPr eaLnBrk="1" hangingPunct="1">
              <a:spcBef>
                <a:spcPct val="50000"/>
              </a:spcBef>
              <a:buFontTx/>
              <a:buAutoNum type="arabicParenBoth"/>
            </a:pPr>
            <a:r>
              <a:rPr lang="zh-CN" altLang="en-US" sz="2799" b="1">
                <a:ea typeface="黑体" panose="02010609060101010101" pitchFamily="49" charset="-122"/>
                <a:cs typeface="Times New Roman" panose="02020603050405020304" pitchFamily="18" charset="0"/>
              </a:rPr>
              <a:t>标准形式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799" b="1">
                <a:solidFill>
                  <a:srgbClr val="CC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如：</a:t>
            </a:r>
            <a:r>
              <a:rPr lang="en-US" altLang="zh-CN" sz="2799">
                <a:ea typeface="黑体" panose="02010609060101010101" pitchFamily="49" charset="-122"/>
                <a:cs typeface="Times New Roman" panose="02020603050405020304" pitchFamily="18" charset="0"/>
              </a:rPr>
              <a:t>int a[4]={ 1, 2, 3, 4 };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799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799" b="1">
                <a:ea typeface="黑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2799" b="1">
                <a:ea typeface="黑体" panose="02010609060101010101" pitchFamily="49" charset="-122"/>
                <a:cs typeface="Times New Roman" panose="02020603050405020304" pitchFamily="18" charset="0"/>
              </a:rPr>
              <a:t>可不指定元素个数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799" b="1">
                <a:solidFill>
                  <a:srgbClr val="CC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如：</a:t>
            </a:r>
            <a:r>
              <a:rPr lang="en-US" altLang="zh-CN" sz="2799">
                <a:ea typeface="黑体" panose="02010609060101010101" pitchFamily="49" charset="-122"/>
                <a:cs typeface="Times New Roman" panose="02020603050405020304" pitchFamily="18" charset="0"/>
              </a:rPr>
              <a:t>int a[]={ 1, 2, 3, 4 };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799" b="1">
                <a:ea typeface="黑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zh-CN" altLang="en-US" sz="2799" b="1">
                <a:ea typeface="黑体" panose="02010609060101010101" pitchFamily="49" charset="-122"/>
                <a:cs typeface="Times New Roman" panose="02020603050405020304" pitchFamily="18" charset="0"/>
              </a:rPr>
              <a:t>可只初始化前面部分元素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799" b="1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   (余下部分元素初值为0)</a:t>
            </a:r>
            <a:endParaRPr lang="zh-CN" altLang="en-US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799" b="1">
                <a:solidFill>
                  <a:srgbClr val="CC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如：</a:t>
            </a:r>
            <a:r>
              <a:rPr lang="en-US" altLang="zh-CN" sz="2799">
                <a:ea typeface="黑体" panose="02010609060101010101" pitchFamily="49" charset="-122"/>
                <a:cs typeface="Times New Roman" panose="02020603050405020304" pitchFamily="18" charset="0"/>
              </a:rPr>
              <a:t>int a[5]={ 1, 2, 3};  </a:t>
            </a:r>
            <a:endParaRPr lang="zh-CN" altLang="en-US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F51872C-8F2F-4596-A128-9FB3351B21C4}"/>
              </a:ext>
            </a:extLst>
          </p:cNvPr>
          <p:cNvGraphicFramePr>
            <a:graphicFrameLocks noGrp="1"/>
          </p:cNvGraphicFramePr>
          <p:nvPr/>
        </p:nvGraphicFramePr>
        <p:xfrm>
          <a:off x="6372245" y="4652990"/>
          <a:ext cx="1223964" cy="201612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23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 marL="91428" marR="91428" marT="35999" marB="3599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2</a:t>
                      </a:r>
                      <a:endParaRPr lang="zh-CN" altLang="en-US" sz="2000" b="1" dirty="0"/>
                    </a:p>
                  </a:txBody>
                  <a:tcPr marL="91428" marR="91428" marT="35999" marB="3599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3</a:t>
                      </a:r>
                      <a:endParaRPr lang="zh-CN" altLang="en-US" sz="2000" b="1" dirty="0"/>
                    </a:p>
                  </a:txBody>
                  <a:tcPr marL="91428" marR="91428" marT="35999" marB="3599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0</a:t>
                      </a:r>
                      <a:endParaRPr lang="zh-CN" altLang="en-US" sz="2000" b="1" dirty="0"/>
                    </a:p>
                  </a:txBody>
                  <a:tcPr marL="91428" marR="91428" marT="35999" marB="3599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0</a:t>
                      </a:r>
                      <a:endParaRPr lang="zh-CN" altLang="en-US" sz="2000" b="1" dirty="0"/>
                    </a:p>
                  </a:txBody>
                  <a:tcPr marL="91428" marR="91428" marT="35999" marB="3599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右箭头 5">
            <a:extLst>
              <a:ext uri="{FF2B5EF4-FFF2-40B4-BE49-F238E27FC236}">
                <a16:creationId xmlns:a16="http://schemas.microsoft.com/office/drawing/2014/main" id="{619279A5-F224-44AF-9673-96F9B4971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14" y="5516568"/>
            <a:ext cx="792164" cy="433387"/>
          </a:xfrm>
          <a:prstGeom prst="rightArrow">
            <a:avLst>
              <a:gd name="adj1" fmla="val 50000"/>
              <a:gd name="adj2" fmla="val 4985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endParaRPr kumimoji="0" lang="zh-CN" altLang="en-US" sz="1600">
              <a:latin typeface="Arial" panose="020B0604020202020204" pitchFamily="34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97F0B75-01FA-43DF-B823-8ECBFF1AB0E0}"/>
              </a:ext>
            </a:extLst>
          </p:cNvPr>
          <p:cNvGraphicFramePr>
            <a:graphicFrameLocks noGrp="1"/>
          </p:cNvGraphicFramePr>
          <p:nvPr/>
        </p:nvGraphicFramePr>
        <p:xfrm>
          <a:off x="6524646" y="1528778"/>
          <a:ext cx="1223964" cy="16129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23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 marL="91428" marR="91428" marT="35999" marB="3599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2</a:t>
                      </a:r>
                      <a:endParaRPr lang="zh-CN" altLang="en-US" sz="2000" b="1" dirty="0"/>
                    </a:p>
                  </a:txBody>
                  <a:tcPr marL="91428" marR="91428" marT="35999" marB="3599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3</a:t>
                      </a:r>
                      <a:endParaRPr lang="zh-CN" altLang="en-US" sz="2000" b="1" dirty="0"/>
                    </a:p>
                  </a:txBody>
                  <a:tcPr marL="91428" marR="91428" marT="35999" marB="3599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4</a:t>
                      </a:r>
                      <a:endParaRPr lang="zh-CN" altLang="en-US" sz="2000" b="1" dirty="0"/>
                    </a:p>
                  </a:txBody>
                  <a:tcPr marL="91428" marR="91428" marT="35999" marB="3599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右箭头 7">
            <a:extLst>
              <a:ext uri="{FF2B5EF4-FFF2-40B4-BE49-F238E27FC236}">
                <a16:creationId xmlns:a16="http://schemas.microsoft.com/office/drawing/2014/main" id="{BAB4C7F4-2E57-4001-9815-1AFA0CBF1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13" y="2276486"/>
            <a:ext cx="792164" cy="431801"/>
          </a:xfrm>
          <a:prstGeom prst="rightArrow">
            <a:avLst>
              <a:gd name="adj1" fmla="val 50000"/>
              <a:gd name="adj2" fmla="val 5003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endParaRPr kumimoji="0" lang="zh-CN" altLang="en-US" sz="1600"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EF7C19F-A39F-4564-9565-EBC8A010C289}"/>
              </a:ext>
            </a:extLst>
          </p:cNvPr>
          <p:cNvSpPr/>
          <p:nvPr/>
        </p:nvSpPr>
        <p:spPr>
          <a:xfrm>
            <a:off x="539570" y="44636"/>
            <a:ext cx="3635847" cy="55412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1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7.1  </a:t>
            </a:r>
            <a:r>
              <a:rPr lang="zh-CN" altLang="en-US" sz="3001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一维数组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6">
            <a:extLst>
              <a:ext uri="{FF2B5EF4-FFF2-40B4-BE49-F238E27FC236}">
                <a16:creationId xmlns:a16="http://schemas.microsoft.com/office/drawing/2014/main" id="{622016EA-EF5F-4CC6-866E-3490C1F8B760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39758" y="908061"/>
            <a:ext cx="7993063" cy="5476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799" b="1">
                <a:solidFill>
                  <a:srgbClr val="0066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799" b="1">
                <a:solidFill>
                  <a:srgbClr val="0066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799" b="1">
                <a:solidFill>
                  <a:srgbClr val="0066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799" b="1">
                <a:solidFill>
                  <a:srgbClr val="0066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一维数组程序举例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799" b="1">
                <a:solidFill>
                  <a:srgbClr val="CC33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zh-CN" altLang="en-US" sz="2799" b="1">
                <a:solidFill>
                  <a:srgbClr val="CC33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例1 </a:t>
            </a:r>
            <a:r>
              <a:rPr lang="en-US" altLang="zh-CN" sz="2799" b="1">
                <a:solidFill>
                  <a:srgbClr val="CC33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] </a:t>
            </a:r>
            <a:r>
              <a:rPr lang="zh-CN" altLang="en-US" sz="2799">
                <a:ea typeface="黑体" panose="02010609060101010101" pitchFamily="49" charset="-122"/>
                <a:cs typeface="Times New Roman" panose="02020603050405020304" pitchFamily="18" charset="0"/>
              </a:rPr>
              <a:t>输入10个整数按相反的顺序输出。</a:t>
            </a:r>
          </a:p>
          <a:p>
            <a:pPr algn="just" eaLnBrk="1" hangingPunct="1">
              <a:lnSpc>
                <a:spcPct val="95000"/>
              </a:lnSpc>
              <a:spcBef>
                <a:spcPct val="30000"/>
              </a:spcBef>
            </a:pPr>
            <a:r>
              <a:rPr lang="zh-CN" altLang="en-US" sz="2799" b="1">
                <a:ea typeface="黑体" panose="02010609060101010101" pitchFamily="49" charset="-122"/>
                <a:cs typeface="Times New Roman" panose="02020603050405020304" pitchFamily="18" charset="0"/>
              </a:rPr>
              <a:t>#</a:t>
            </a:r>
            <a:r>
              <a:rPr lang="en-US" altLang="zh-CN" sz="2799" b="1">
                <a:ea typeface="黑体" panose="02010609060101010101" pitchFamily="49" charset="-122"/>
                <a:cs typeface="Times New Roman" panose="02020603050405020304" pitchFamily="18" charset="0"/>
              </a:rPr>
              <a:t>include "stdio.h“</a:t>
            </a:r>
          </a:p>
          <a:p>
            <a:pPr algn="just"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US" altLang="zh-CN" sz="2799" b="1">
                <a:ea typeface="黑体" panose="02010609060101010101" pitchFamily="49" charset="-122"/>
                <a:cs typeface="Times New Roman" panose="02020603050405020304" pitchFamily="18" charset="0"/>
              </a:rPr>
              <a:t>void main()</a:t>
            </a:r>
          </a:p>
          <a:p>
            <a:pPr algn="just"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US" altLang="zh-CN" sz="2799" b="1">
                <a:ea typeface="黑体" panose="02010609060101010101" pitchFamily="49" charset="-122"/>
                <a:cs typeface="Times New Roman" panose="02020603050405020304" pitchFamily="18" charset="0"/>
              </a:rPr>
              <a:t>{ </a:t>
            </a:r>
          </a:p>
          <a:p>
            <a:pPr algn="just"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US" altLang="zh-CN" sz="2799" b="1">
                <a:ea typeface="黑体" panose="02010609060101010101" pitchFamily="49" charset="-122"/>
                <a:cs typeface="Times New Roman" panose="02020603050405020304" pitchFamily="18" charset="0"/>
              </a:rPr>
              <a:t> int a[10],i;</a:t>
            </a:r>
          </a:p>
          <a:p>
            <a:pPr algn="just"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US" altLang="zh-CN" sz="2799" b="1">
                <a:solidFill>
                  <a:schemeClr val="accent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799" b="1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for(i=0;i&lt;10;i++) </a:t>
            </a:r>
            <a:r>
              <a:rPr lang="en-US" altLang="zh-CN" sz="2799" b="1">
                <a:ea typeface="黑体" panose="02010609060101010101" pitchFamily="49" charset="-122"/>
                <a:cs typeface="Times New Roman" panose="02020603050405020304" pitchFamily="18" charset="0"/>
              </a:rPr>
              <a:t>scanf("%d",</a:t>
            </a:r>
            <a:r>
              <a:rPr lang="en-US" altLang="zh-CN" sz="2799" b="1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&amp;a[i]</a:t>
            </a:r>
            <a:r>
              <a:rPr lang="en-US" altLang="zh-CN" sz="2799" b="1">
                <a:ea typeface="黑体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 algn="just"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US" altLang="zh-CN" sz="2799" b="1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799" b="1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for(i=9;i&gt;=0;i</a:t>
            </a:r>
            <a:r>
              <a:rPr lang="en-US" altLang="zh-CN" sz="2799" b="1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</a:t>
            </a:r>
            <a:r>
              <a:rPr lang="en-US" altLang="zh-CN" sz="2799" b="1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2799" b="1">
                <a:ea typeface="黑体" panose="02010609060101010101" pitchFamily="49" charset="-122"/>
                <a:cs typeface="Times New Roman" panose="02020603050405020304" pitchFamily="18" charset="0"/>
              </a:rPr>
              <a:t>printf("%6d",</a:t>
            </a:r>
            <a:r>
              <a:rPr lang="en-US" altLang="zh-CN" sz="2799" b="1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a[i]</a:t>
            </a:r>
            <a:r>
              <a:rPr lang="en-US" altLang="zh-CN" sz="2799" b="1">
                <a:ea typeface="黑体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 algn="just"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US" altLang="zh-CN" sz="2799" b="1">
                <a:ea typeface="黑体" panose="02010609060101010101" pitchFamily="49" charset="-122"/>
                <a:cs typeface="Times New Roman" panose="02020603050405020304" pitchFamily="18" charset="0"/>
              </a:rPr>
              <a:t> printf("\n");</a:t>
            </a:r>
          </a:p>
          <a:p>
            <a:pPr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US" altLang="zh-CN" sz="2799" b="1">
                <a:ea typeface="黑体" panose="02010609060101010101" pitchFamily="49" charset="-122"/>
                <a:cs typeface="Times New Roman" panose="02020603050405020304" pitchFamily="18" charset="0"/>
              </a:rPr>
              <a:t>  } 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99C2F2A-DFFB-4CD3-A476-F97658B9464D}"/>
              </a:ext>
            </a:extLst>
          </p:cNvPr>
          <p:cNvGraphicFramePr>
            <a:graphicFrameLocks noGrp="1"/>
          </p:cNvGraphicFramePr>
          <p:nvPr/>
        </p:nvGraphicFramePr>
        <p:xfrm>
          <a:off x="7235846" y="2276483"/>
          <a:ext cx="1223964" cy="403225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23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 marL="91428" marR="91428" marT="35999" marB="3599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2</a:t>
                      </a:r>
                      <a:endParaRPr lang="zh-CN" altLang="en-US" sz="2000" b="1" dirty="0"/>
                    </a:p>
                  </a:txBody>
                  <a:tcPr marL="91428" marR="91428" marT="35999" marB="3599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3</a:t>
                      </a:r>
                      <a:endParaRPr lang="zh-CN" altLang="en-US" sz="2000" b="1" dirty="0"/>
                    </a:p>
                  </a:txBody>
                  <a:tcPr marL="91428" marR="91428" marT="35999" marB="3599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4</a:t>
                      </a:r>
                      <a:endParaRPr lang="zh-CN" altLang="en-US" sz="2000" b="1" dirty="0"/>
                    </a:p>
                  </a:txBody>
                  <a:tcPr marL="91428" marR="91428" marT="35999" marB="3599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5</a:t>
                      </a:r>
                      <a:endParaRPr lang="zh-CN" altLang="en-US" sz="2000" b="1" dirty="0"/>
                    </a:p>
                  </a:txBody>
                  <a:tcPr marL="91428" marR="91428" marT="35999" marB="3599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6</a:t>
                      </a:r>
                      <a:endParaRPr lang="zh-CN" altLang="en-US" sz="2000" b="1" dirty="0"/>
                    </a:p>
                  </a:txBody>
                  <a:tcPr marL="91428" marR="91428" marT="35999" marB="3599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7</a:t>
                      </a:r>
                      <a:endParaRPr lang="zh-CN" altLang="en-US" sz="2000" b="1" dirty="0"/>
                    </a:p>
                  </a:txBody>
                  <a:tcPr marL="91428" marR="91428" marT="35999" marB="3599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8</a:t>
                      </a:r>
                      <a:endParaRPr lang="zh-CN" altLang="en-US" sz="2000" b="1" dirty="0"/>
                    </a:p>
                  </a:txBody>
                  <a:tcPr marL="91428" marR="91428" marT="35999" marB="3599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9</a:t>
                      </a:r>
                      <a:endParaRPr lang="zh-CN" altLang="en-US" sz="2000" b="1" dirty="0"/>
                    </a:p>
                  </a:txBody>
                  <a:tcPr marL="91428" marR="91428" marT="35999" marB="3599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10</a:t>
                      </a:r>
                      <a:endParaRPr lang="zh-CN" altLang="en-US" sz="2000" b="1" dirty="0"/>
                    </a:p>
                  </a:txBody>
                  <a:tcPr marL="91428" marR="91428" marT="35999" marB="35999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8EF7C19F-A39F-4564-9565-EBC8A010C289}"/>
              </a:ext>
            </a:extLst>
          </p:cNvPr>
          <p:cNvSpPr/>
          <p:nvPr/>
        </p:nvSpPr>
        <p:spPr>
          <a:xfrm>
            <a:off x="539570" y="44636"/>
            <a:ext cx="3635847" cy="55412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1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7.1  </a:t>
            </a:r>
            <a:r>
              <a:rPr lang="zh-CN" altLang="en-US" sz="3001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一维数组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952D1C1-6EA7-4A6B-AA00-1CA1BFEBD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78" y="1292242"/>
            <a:ext cx="4248151" cy="5593839"/>
          </a:xfrm>
          <a:prstGeom prst="rect">
            <a:avLst/>
          </a:prstGeom>
          <a:solidFill>
            <a:schemeClr val="bg1">
              <a:lumMod val="95000"/>
              <a:alpha val="70195"/>
            </a:schemeClr>
          </a:solidFill>
          <a:ln w="28575">
            <a:solidFill>
              <a:schemeClr val="accent2">
                <a:lumMod val="50000"/>
              </a:schemeClr>
            </a:solidFill>
          </a:ln>
          <a:extLst/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3300"/>
              </a:lnSpc>
            </a:pPr>
            <a:r>
              <a:rPr lang="en-US" altLang="zh-CN" b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cs typeface="Times New Roman" panose="02020603050405020304" pitchFamily="18" charset="0"/>
              </a:rPr>
              <a:t>#include  &lt;</a:t>
            </a:r>
            <a:r>
              <a:rPr lang="en-US" altLang="zh-CN" b="1" dirty="0" err="1">
                <a:cs typeface="Times New Roman" panose="02020603050405020304" pitchFamily="18" charset="0"/>
              </a:rPr>
              <a:t>stdio.h</a:t>
            </a:r>
            <a:r>
              <a:rPr lang="en-US" altLang="zh-CN" b="1" dirty="0">
                <a:cs typeface="Times New Roman" panose="02020603050405020304" pitchFamily="18" charset="0"/>
              </a:rPr>
              <a:t>&gt;</a:t>
            </a:r>
          </a:p>
          <a:p>
            <a:pPr algn="just" eaLnBrk="1" hangingPunct="1">
              <a:lnSpc>
                <a:spcPts val="33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void main()</a:t>
            </a:r>
          </a:p>
          <a:p>
            <a:pPr algn="just" eaLnBrk="1" hangingPunct="1">
              <a:lnSpc>
                <a:spcPts val="33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{float c1,c2,…..c10,pj;</a:t>
            </a:r>
          </a:p>
          <a:p>
            <a:pPr algn="just" eaLnBrk="1" hangingPunct="1">
              <a:lnSpc>
                <a:spcPts val="33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  </a:t>
            </a:r>
            <a:r>
              <a:rPr lang="en-US" altLang="zh-CN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scanf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(“%f”,&amp;c1);</a:t>
            </a:r>
          </a:p>
          <a:p>
            <a:pPr algn="just" eaLnBrk="1" hangingPunct="1">
              <a:lnSpc>
                <a:spcPts val="3300"/>
              </a:lnSpc>
            </a:pP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scanf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(“%f”,&amp;c2);</a:t>
            </a:r>
          </a:p>
          <a:p>
            <a:pPr algn="just" eaLnBrk="1" hangingPunct="1">
              <a:lnSpc>
                <a:spcPts val="3300"/>
              </a:lnSpc>
            </a:pP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  ……</a:t>
            </a:r>
          </a:p>
          <a:p>
            <a:pPr algn="just" eaLnBrk="1" hangingPunct="1">
              <a:lnSpc>
                <a:spcPts val="3300"/>
              </a:lnSpc>
            </a:pP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scanf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(“%f”,&amp;c10);</a:t>
            </a:r>
          </a:p>
          <a:p>
            <a:pPr algn="just" eaLnBrk="1" hangingPunct="1">
              <a:lnSpc>
                <a:spcPts val="33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  </a:t>
            </a:r>
            <a:r>
              <a:rPr lang="en-US" altLang="zh-CN" b="1" dirty="0" err="1">
                <a:cs typeface="Times New Roman" panose="02020603050405020304" pitchFamily="18" charset="0"/>
              </a:rPr>
              <a:t>pj</a:t>
            </a:r>
            <a:r>
              <a:rPr lang="en-US" altLang="zh-CN" b="1" dirty="0">
                <a:cs typeface="Times New Roman" panose="02020603050405020304" pitchFamily="18" charset="0"/>
              </a:rPr>
              <a:t>=c1+c2+……+c10;</a:t>
            </a:r>
          </a:p>
          <a:p>
            <a:pPr algn="just" eaLnBrk="1" hangingPunct="1">
              <a:lnSpc>
                <a:spcPts val="33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  </a:t>
            </a:r>
            <a:r>
              <a:rPr lang="en-US" altLang="zh-CN" b="1" dirty="0" err="1">
                <a:cs typeface="Times New Roman" panose="02020603050405020304" pitchFamily="18" charset="0"/>
              </a:rPr>
              <a:t>pj</a:t>
            </a:r>
            <a:r>
              <a:rPr lang="en-US" altLang="zh-CN" b="1" dirty="0">
                <a:cs typeface="Times New Roman" panose="02020603050405020304" pitchFamily="18" charset="0"/>
              </a:rPr>
              <a:t>/=10;</a:t>
            </a:r>
          </a:p>
          <a:p>
            <a:pPr algn="just" eaLnBrk="1" hangingPunct="1">
              <a:lnSpc>
                <a:spcPts val="33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  if(c1&lt;</a:t>
            </a:r>
            <a:r>
              <a:rPr lang="en-US" altLang="zh-CN" b="1" dirty="0" err="1">
                <a:cs typeface="Times New Roman" panose="02020603050405020304" pitchFamily="18" charset="0"/>
              </a:rPr>
              <a:t>pj</a:t>
            </a:r>
            <a:r>
              <a:rPr lang="en-US" altLang="zh-CN" b="1" dirty="0">
                <a:cs typeface="Times New Roman" panose="02020603050405020304" pitchFamily="18" charset="0"/>
              </a:rPr>
              <a:t>) </a:t>
            </a:r>
            <a:r>
              <a:rPr lang="en-US" altLang="zh-CN" b="1" dirty="0" err="1"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cs typeface="Times New Roman" panose="02020603050405020304" pitchFamily="18" charset="0"/>
              </a:rPr>
              <a:t>(“%f”,c1);</a:t>
            </a:r>
          </a:p>
          <a:p>
            <a:pPr algn="just" eaLnBrk="1" hangingPunct="1">
              <a:lnSpc>
                <a:spcPts val="33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  ……</a:t>
            </a:r>
          </a:p>
          <a:p>
            <a:pPr algn="just" eaLnBrk="1" hangingPunct="1">
              <a:lnSpc>
                <a:spcPts val="33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  if(c10&lt;</a:t>
            </a:r>
            <a:r>
              <a:rPr lang="en-US" altLang="zh-CN" b="1" dirty="0" err="1">
                <a:cs typeface="Times New Roman" panose="02020603050405020304" pitchFamily="18" charset="0"/>
              </a:rPr>
              <a:t>pj</a:t>
            </a:r>
            <a:r>
              <a:rPr lang="en-US" altLang="zh-CN" b="1" dirty="0">
                <a:cs typeface="Times New Roman" panose="02020603050405020304" pitchFamily="18" charset="0"/>
              </a:rPr>
              <a:t>) </a:t>
            </a:r>
            <a:r>
              <a:rPr lang="en-US" altLang="zh-CN" b="1" dirty="0" err="1"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cs typeface="Times New Roman" panose="02020603050405020304" pitchFamily="18" charset="0"/>
              </a:rPr>
              <a:t>(“%f”,c10);</a:t>
            </a:r>
          </a:p>
          <a:p>
            <a:pPr algn="just" eaLnBrk="1" hangingPunct="1">
              <a:lnSpc>
                <a:spcPts val="33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D80CA30-4A49-4D7C-9264-1F4A778EA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27" y="1292242"/>
            <a:ext cx="4248445" cy="5237317"/>
          </a:xfrm>
          <a:prstGeom prst="rect">
            <a:avLst/>
          </a:prstGeom>
          <a:solidFill>
            <a:schemeClr val="accent4">
              <a:lumMod val="75000"/>
              <a:lumOff val="25000"/>
              <a:alpha val="72000"/>
            </a:schemeClr>
          </a:solidFill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3300"/>
              </a:lnSpc>
            </a:pPr>
            <a:r>
              <a:rPr lang="en-US" altLang="zh-CN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cs typeface="Times New Roman" panose="02020603050405020304" pitchFamily="18" charset="0"/>
              </a:rPr>
              <a:t>#include  &lt;</a:t>
            </a:r>
            <a:r>
              <a:rPr lang="en-US" altLang="zh-CN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stdio.h</a:t>
            </a:r>
            <a:r>
              <a:rPr lang="en-US" altLang="zh-CN" b="1" dirty="0">
                <a:solidFill>
                  <a:schemeClr val="bg1"/>
                </a:solidFill>
                <a:cs typeface="Times New Roman" panose="02020603050405020304" pitchFamily="18" charset="0"/>
              </a:rPr>
              <a:t>&gt;</a:t>
            </a:r>
          </a:p>
          <a:p>
            <a:pPr algn="just" eaLnBrk="1" hangingPunct="1">
              <a:lnSpc>
                <a:spcPts val="3300"/>
              </a:lnSpc>
            </a:pPr>
            <a:r>
              <a:rPr lang="en-US" altLang="zh-CN" b="1" dirty="0">
                <a:solidFill>
                  <a:schemeClr val="bg1"/>
                </a:solidFill>
                <a:cs typeface="Times New Roman" panose="02020603050405020304" pitchFamily="18" charset="0"/>
              </a:rPr>
              <a:t>void main()</a:t>
            </a:r>
          </a:p>
          <a:p>
            <a:pPr algn="just" eaLnBrk="1" hangingPunct="1">
              <a:lnSpc>
                <a:spcPts val="3300"/>
              </a:lnSpc>
            </a:pPr>
            <a:r>
              <a:rPr lang="en-US" altLang="zh-CN" b="1" dirty="0">
                <a:solidFill>
                  <a:schemeClr val="bg1"/>
                </a:solidFill>
                <a:cs typeface="Times New Roman" panose="02020603050405020304" pitchFamily="18" charset="0"/>
              </a:rPr>
              <a:t>{  float c[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10</a:t>
            </a:r>
            <a:r>
              <a:rPr lang="en-US" altLang="zh-CN" b="1" dirty="0">
                <a:solidFill>
                  <a:schemeClr val="bg1"/>
                </a:solidFill>
                <a:cs typeface="Times New Roman" panose="02020603050405020304" pitchFamily="18" charset="0"/>
              </a:rPr>
              <a:t>];</a:t>
            </a:r>
          </a:p>
          <a:p>
            <a:pPr algn="just" eaLnBrk="1" hangingPunct="1">
              <a:lnSpc>
                <a:spcPts val="3300"/>
              </a:lnSpc>
            </a:pPr>
            <a:r>
              <a:rPr lang="en-US" altLang="zh-CN" b="1" dirty="0">
                <a:solidFill>
                  <a:schemeClr val="bg1"/>
                </a:solidFill>
                <a:cs typeface="Times New Roman" panose="02020603050405020304" pitchFamily="18" charset="0"/>
              </a:rPr>
              <a:t>   for(</a:t>
            </a:r>
            <a:r>
              <a:rPr lang="en-US" altLang="zh-CN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chemeClr val="bg1"/>
                </a:solidFill>
                <a:cs typeface="Times New Roman" panose="02020603050405020304" pitchFamily="18" charset="0"/>
              </a:rPr>
              <a:t>=0;i&lt;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10</a:t>
            </a:r>
            <a:r>
              <a:rPr lang="en-US" altLang="zh-CN" b="1" dirty="0">
                <a:solidFill>
                  <a:schemeClr val="bg1"/>
                </a:solidFill>
                <a:cs typeface="Times New Roman" panose="02020603050405020304" pitchFamily="18" charset="0"/>
              </a:rPr>
              <a:t>;i++)</a:t>
            </a:r>
          </a:p>
          <a:p>
            <a:pPr algn="just" eaLnBrk="1" hangingPunct="1">
              <a:lnSpc>
                <a:spcPts val="3300"/>
              </a:lnSpc>
            </a:pPr>
            <a:r>
              <a:rPr lang="en-US" altLang="zh-CN" b="1" dirty="0">
                <a:solidFill>
                  <a:schemeClr val="bg1"/>
                </a:solidFill>
                <a:cs typeface="Times New Roman" panose="02020603050405020304" pitchFamily="18" charset="0"/>
              </a:rPr>
              <a:t>   { </a:t>
            </a:r>
          </a:p>
          <a:p>
            <a:pPr algn="just" eaLnBrk="1" hangingPunct="1">
              <a:lnSpc>
                <a:spcPts val="3300"/>
              </a:lnSpc>
            </a:pPr>
            <a:r>
              <a:rPr lang="en-US" altLang="zh-CN" b="1" dirty="0">
                <a:solidFill>
                  <a:schemeClr val="bg1"/>
                </a:solidFill>
                <a:cs typeface="Times New Roman" panose="02020603050405020304" pitchFamily="18" charset="0"/>
              </a:rPr>
              <a:t>     </a:t>
            </a:r>
            <a:r>
              <a:rPr lang="en-US" altLang="zh-CN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scanf</a:t>
            </a:r>
            <a:r>
              <a:rPr lang="en-US" altLang="zh-CN" b="1" dirty="0">
                <a:solidFill>
                  <a:schemeClr val="bg1"/>
                </a:solidFill>
                <a:cs typeface="Times New Roman" panose="02020603050405020304" pitchFamily="18" charset="0"/>
              </a:rPr>
              <a:t>(“%</a:t>
            </a:r>
            <a:r>
              <a:rPr lang="en-US" altLang="zh-CN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f”,&amp;c</a:t>
            </a:r>
            <a:r>
              <a:rPr lang="en-US" altLang="zh-CN" b="1" dirty="0">
                <a:solidFill>
                  <a:schemeClr val="bg1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chemeClr val="bg1"/>
                </a:solidFill>
                <a:cs typeface="Times New Roman" panose="02020603050405020304" pitchFamily="18" charset="0"/>
              </a:rPr>
              <a:t>]);</a:t>
            </a:r>
          </a:p>
          <a:p>
            <a:pPr algn="just" eaLnBrk="1" hangingPunct="1">
              <a:lnSpc>
                <a:spcPts val="3300"/>
              </a:lnSpc>
            </a:pPr>
            <a:r>
              <a:rPr lang="en-US" altLang="zh-CN" b="1" dirty="0">
                <a:solidFill>
                  <a:schemeClr val="bg1"/>
                </a:solidFill>
                <a:cs typeface="Times New Roman" panose="02020603050405020304" pitchFamily="18" charset="0"/>
              </a:rPr>
              <a:t>     </a:t>
            </a:r>
            <a:r>
              <a:rPr lang="en-US" altLang="zh-CN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pj</a:t>
            </a:r>
            <a:r>
              <a:rPr lang="en-US" altLang="zh-CN" b="1" dirty="0">
                <a:solidFill>
                  <a:schemeClr val="bg1"/>
                </a:solidFill>
                <a:cs typeface="Times New Roman" panose="02020603050405020304" pitchFamily="18" charset="0"/>
              </a:rPr>
              <a:t>+=c[</a:t>
            </a:r>
            <a:r>
              <a:rPr lang="en-US" altLang="zh-CN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chemeClr val="bg1"/>
                </a:solidFill>
                <a:cs typeface="Times New Roman" panose="02020603050405020304" pitchFamily="18" charset="0"/>
              </a:rPr>
              <a:t>];</a:t>
            </a:r>
          </a:p>
          <a:p>
            <a:pPr algn="just" eaLnBrk="1" hangingPunct="1">
              <a:lnSpc>
                <a:spcPts val="3300"/>
              </a:lnSpc>
            </a:pPr>
            <a:r>
              <a:rPr lang="en-US" altLang="zh-CN" b="1" dirty="0">
                <a:solidFill>
                  <a:schemeClr val="bg1"/>
                </a:solidFill>
                <a:cs typeface="Times New Roman" panose="02020603050405020304" pitchFamily="18" charset="0"/>
              </a:rPr>
              <a:t>    }</a:t>
            </a:r>
          </a:p>
          <a:p>
            <a:pPr algn="just" eaLnBrk="1" hangingPunct="1">
              <a:lnSpc>
                <a:spcPts val="3300"/>
              </a:lnSpc>
            </a:pPr>
            <a:r>
              <a:rPr lang="en-US" altLang="zh-CN" b="1" dirty="0">
                <a:solidFill>
                  <a:schemeClr val="bg1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pj</a:t>
            </a:r>
            <a:r>
              <a:rPr lang="en-US" altLang="zh-CN" b="1" dirty="0">
                <a:solidFill>
                  <a:schemeClr val="bg1"/>
                </a:solidFill>
                <a:cs typeface="Times New Roman" panose="02020603050405020304" pitchFamily="18" charset="0"/>
              </a:rPr>
              <a:t>/=10;</a:t>
            </a:r>
          </a:p>
          <a:p>
            <a:pPr algn="just" eaLnBrk="1" hangingPunct="1">
              <a:lnSpc>
                <a:spcPts val="3300"/>
              </a:lnSpc>
            </a:pPr>
            <a:r>
              <a:rPr lang="en-US" altLang="zh-CN" b="1" dirty="0">
                <a:solidFill>
                  <a:schemeClr val="bg1"/>
                </a:solidFill>
                <a:cs typeface="Times New Roman" panose="02020603050405020304" pitchFamily="18" charset="0"/>
              </a:rPr>
              <a:t>    for(</a:t>
            </a:r>
            <a:r>
              <a:rPr lang="en-US" altLang="zh-CN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chemeClr val="bg1"/>
                </a:solidFill>
                <a:cs typeface="Times New Roman" panose="02020603050405020304" pitchFamily="18" charset="0"/>
              </a:rPr>
              <a:t>=0;i&lt;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10</a:t>
            </a:r>
            <a:r>
              <a:rPr lang="en-US" altLang="zh-CN" b="1" dirty="0">
                <a:solidFill>
                  <a:schemeClr val="bg1"/>
                </a:solidFill>
                <a:cs typeface="Times New Roman" panose="02020603050405020304" pitchFamily="18" charset="0"/>
              </a:rPr>
              <a:t>;i++)</a:t>
            </a:r>
          </a:p>
          <a:p>
            <a:pPr algn="just" eaLnBrk="1" hangingPunct="1">
              <a:lnSpc>
                <a:spcPts val="3300"/>
              </a:lnSpc>
            </a:pPr>
            <a:r>
              <a:rPr lang="en-US" altLang="zh-CN" b="1" dirty="0">
                <a:solidFill>
                  <a:schemeClr val="bg1"/>
                </a:solidFill>
                <a:cs typeface="Times New Roman" panose="02020603050405020304" pitchFamily="18" charset="0"/>
              </a:rPr>
              <a:t>    if(c[</a:t>
            </a:r>
            <a:r>
              <a:rPr lang="en-US" altLang="zh-CN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chemeClr val="bg1"/>
                </a:solidFill>
                <a:cs typeface="Times New Roman" panose="02020603050405020304" pitchFamily="18" charset="0"/>
              </a:rPr>
              <a:t>]&lt;</a:t>
            </a:r>
            <a:r>
              <a:rPr lang="en-US" altLang="zh-CN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pj</a:t>
            </a:r>
            <a:r>
              <a:rPr lang="en-US" altLang="zh-CN" b="1" dirty="0">
                <a:solidFill>
                  <a:schemeClr val="bg1"/>
                </a:solidFill>
                <a:cs typeface="Times New Roman" panose="02020603050405020304" pitchFamily="18" charset="0"/>
              </a:rPr>
              <a:t>) </a:t>
            </a:r>
            <a:r>
              <a:rPr lang="en-US" altLang="zh-CN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solidFill>
                  <a:schemeClr val="bg1"/>
                </a:solidFill>
                <a:cs typeface="Times New Roman" panose="02020603050405020304" pitchFamily="18" charset="0"/>
              </a:rPr>
              <a:t>(“%</a:t>
            </a:r>
            <a:r>
              <a:rPr lang="en-US" altLang="zh-CN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f”,c</a:t>
            </a:r>
            <a:r>
              <a:rPr lang="en-US" altLang="zh-CN" b="1" dirty="0">
                <a:solidFill>
                  <a:schemeClr val="bg1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chemeClr val="bg1"/>
                </a:solidFill>
                <a:cs typeface="Times New Roman" panose="02020603050405020304" pitchFamily="18" charset="0"/>
              </a:rPr>
              <a:t>]);</a:t>
            </a:r>
          </a:p>
          <a:p>
            <a:pPr algn="just" eaLnBrk="1" hangingPunct="1">
              <a:lnSpc>
                <a:spcPts val="3300"/>
              </a:lnSpc>
            </a:pPr>
            <a:r>
              <a:rPr lang="en-US" altLang="zh-CN" b="1" dirty="0">
                <a:solidFill>
                  <a:schemeClr val="bg1"/>
                </a:solidFill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7413" name="TextBox 4">
            <a:extLst>
              <a:ext uri="{FF2B5EF4-FFF2-40B4-BE49-F238E27FC236}">
                <a16:creationId xmlns:a16="http://schemas.microsoft.com/office/drawing/2014/main" id="{C2C3C568-0BCA-411C-A21A-AB33146F8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60" y="692170"/>
            <a:ext cx="8853706" cy="49257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1">
                <a:latin typeface="黑体" panose="02010609060101010101" pitchFamily="49" charset="-122"/>
                <a:ea typeface="黑体" panose="02010609060101010101" pitchFamily="49" charset="-122"/>
              </a:rPr>
              <a:t>计算班上</a:t>
            </a:r>
            <a:r>
              <a:rPr lang="en-US" altLang="zh-CN" sz="2601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601">
                <a:latin typeface="黑体" panose="02010609060101010101" pitchFamily="49" charset="-122"/>
                <a:ea typeface="黑体" panose="02010609060101010101" pitchFamily="49" charset="-122"/>
              </a:rPr>
              <a:t>个同学成绩的平均值，输出低于平均值的成绩？</a:t>
            </a:r>
            <a:endParaRPr lang="en-US" altLang="zh-CN" sz="260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F7C19F-A39F-4564-9565-EBC8A010C289}"/>
              </a:ext>
            </a:extLst>
          </p:cNvPr>
          <p:cNvSpPr/>
          <p:nvPr/>
        </p:nvSpPr>
        <p:spPr>
          <a:xfrm>
            <a:off x="539570" y="44636"/>
            <a:ext cx="3635847" cy="55412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1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7.1  </a:t>
            </a:r>
            <a:r>
              <a:rPr lang="zh-CN" altLang="en-US" sz="3001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一维数组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0FBEC43-CF41-436B-8EDB-2C6E09504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20" y="1000131"/>
            <a:ext cx="8243887" cy="5678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799" b="1">
                <a:solidFill>
                  <a:srgbClr val="CC33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zh-CN" altLang="en-US" sz="2799" b="1">
                <a:solidFill>
                  <a:srgbClr val="CC33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例2</a:t>
            </a:r>
            <a:r>
              <a:rPr lang="en-US" altLang="zh-CN" sz="2799" b="1">
                <a:solidFill>
                  <a:srgbClr val="CC33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799" b="1">
                <a:solidFill>
                  <a:srgbClr val="CC33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799">
                <a:solidFill>
                  <a:srgbClr val="CC33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799">
                <a:ea typeface="黑体" panose="02010609060101010101" pitchFamily="49" charset="-122"/>
                <a:cs typeface="Times New Roman" panose="02020603050405020304" pitchFamily="18" charset="0"/>
              </a:rPr>
              <a:t>用一维数组输出</a:t>
            </a:r>
            <a:r>
              <a:rPr lang="en-US" altLang="zh-CN" sz="2799">
                <a:ea typeface="黑体" panose="02010609060101010101" pitchFamily="49" charset="-122"/>
                <a:cs typeface="Times New Roman" panose="02020603050405020304" pitchFamily="18" charset="0"/>
              </a:rPr>
              <a:t>Fibonacci</a:t>
            </a:r>
            <a:r>
              <a:rPr lang="zh-CN" altLang="en-US" sz="2799">
                <a:ea typeface="黑体" panose="02010609060101010101" pitchFamily="49" charset="-122"/>
                <a:cs typeface="Times New Roman" panose="02020603050405020304" pitchFamily="18" charset="0"/>
              </a:rPr>
              <a:t>数列的前40项。</a:t>
            </a:r>
          </a:p>
          <a:p>
            <a:pPr algn="just" eaLnBrk="1" hangingPunct="1">
              <a:lnSpc>
                <a:spcPts val="3900"/>
              </a:lnSpc>
              <a:spcBef>
                <a:spcPts val="1199"/>
              </a:spcBef>
            </a:pPr>
            <a:r>
              <a:rPr lang="en-US" altLang="zh-CN" sz="2601" b="1"/>
              <a:t>#include "stdio. h"</a:t>
            </a:r>
          </a:p>
          <a:p>
            <a:pPr algn="just" eaLnBrk="1" hangingPunct="1">
              <a:lnSpc>
                <a:spcPts val="3900"/>
              </a:lnSpc>
            </a:pPr>
            <a:r>
              <a:rPr lang="en-US" altLang="zh-CN" sz="2601" b="1"/>
              <a:t>void main()</a:t>
            </a:r>
          </a:p>
          <a:p>
            <a:pPr algn="just" eaLnBrk="1" hangingPunct="1">
              <a:lnSpc>
                <a:spcPts val="3900"/>
              </a:lnSpc>
            </a:pPr>
            <a:r>
              <a:rPr lang="en-US" altLang="zh-CN" sz="2601" b="1"/>
              <a:t>  { </a:t>
            </a:r>
            <a:r>
              <a:rPr lang="en-US" altLang="zh-CN" sz="2601" b="1">
                <a:solidFill>
                  <a:srgbClr val="FF0000"/>
                </a:solidFill>
              </a:rPr>
              <a:t>long f[40]={1,1};</a:t>
            </a:r>
            <a:r>
              <a:rPr lang="en-US" altLang="zh-CN" sz="2601" b="1"/>
              <a:t>int k;</a:t>
            </a:r>
          </a:p>
          <a:p>
            <a:pPr algn="just" eaLnBrk="1" hangingPunct="1">
              <a:lnSpc>
                <a:spcPts val="3900"/>
              </a:lnSpc>
            </a:pPr>
            <a:r>
              <a:rPr lang="en-US" altLang="zh-CN" sz="2601" b="1"/>
              <a:t> printf("%10ld%10ld",f[0],f[1]);</a:t>
            </a:r>
          </a:p>
          <a:p>
            <a:pPr algn="just" eaLnBrk="1" hangingPunct="1">
              <a:lnSpc>
                <a:spcPts val="3900"/>
              </a:lnSpc>
            </a:pPr>
            <a:r>
              <a:rPr lang="en-US" altLang="zh-CN" sz="2601" b="1"/>
              <a:t> for(k=2;k&lt;40;k++)</a:t>
            </a:r>
          </a:p>
          <a:p>
            <a:pPr algn="just" eaLnBrk="1" hangingPunct="1">
              <a:lnSpc>
                <a:spcPts val="3900"/>
              </a:lnSpc>
            </a:pPr>
            <a:r>
              <a:rPr lang="en-US" altLang="zh-CN" sz="2601" b="1"/>
              <a:t>  { </a:t>
            </a:r>
            <a:r>
              <a:rPr lang="en-US" altLang="zh-CN" sz="2601" b="1">
                <a:solidFill>
                  <a:srgbClr val="FF0000"/>
                </a:solidFill>
              </a:rPr>
              <a:t>f[k]=f[k</a:t>
            </a:r>
            <a:r>
              <a:rPr lang="en-US" altLang="zh-CN" sz="2601" b="1">
                <a:solidFill>
                  <a:srgbClr val="FF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601" b="1">
                <a:solidFill>
                  <a:srgbClr val="FF0000"/>
                </a:solidFill>
              </a:rPr>
              <a:t>1]+f[k</a:t>
            </a:r>
            <a:r>
              <a:rPr lang="en-US" altLang="zh-CN" sz="2601" b="1">
                <a:solidFill>
                  <a:srgbClr val="FF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601" b="1">
                <a:solidFill>
                  <a:srgbClr val="FF0000"/>
                </a:solidFill>
              </a:rPr>
              <a:t>2];</a:t>
            </a:r>
          </a:p>
          <a:p>
            <a:pPr algn="just" eaLnBrk="1" hangingPunct="1">
              <a:lnSpc>
                <a:spcPts val="3900"/>
              </a:lnSpc>
            </a:pPr>
            <a:r>
              <a:rPr lang="en-US" altLang="zh-CN" sz="2601" b="1"/>
              <a:t>     printf("%10ld",f[k]);</a:t>
            </a:r>
          </a:p>
          <a:p>
            <a:pPr algn="just" eaLnBrk="1" hangingPunct="1">
              <a:lnSpc>
                <a:spcPts val="3900"/>
              </a:lnSpc>
            </a:pPr>
            <a:r>
              <a:rPr lang="en-US" altLang="zh-CN" sz="2601" b="1"/>
              <a:t>     if((k</a:t>
            </a:r>
            <a:r>
              <a:rPr lang="en-US" altLang="zh-CN" sz="2601" b="1">
                <a:sym typeface="Symbol" panose="05050102010706020507" pitchFamily="18" charset="2"/>
              </a:rPr>
              <a:t></a:t>
            </a:r>
            <a:r>
              <a:rPr lang="en-US" altLang="zh-CN" sz="2601" b="1"/>
              <a:t>1)%4= =0) printf("\n");</a:t>
            </a:r>
          </a:p>
          <a:p>
            <a:pPr algn="just" eaLnBrk="1" hangingPunct="1">
              <a:lnSpc>
                <a:spcPts val="3900"/>
              </a:lnSpc>
            </a:pPr>
            <a:r>
              <a:rPr lang="en-US" altLang="zh-CN" sz="2601" b="1"/>
              <a:t>  }</a:t>
            </a:r>
          </a:p>
          <a:p>
            <a:pPr algn="just" eaLnBrk="1" hangingPunct="1">
              <a:lnSpc>
                <a:spcPts val="3900"/>
              </a:lnSpc>
            </a:pPr>
            <a:r>
              <a:rPr lang="en-US" altLang="zh-CN" sz="2601" b="1"/>
              <a:t>  } 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D30126E-4ABE-481C-923C-10EA757CCA30}"/>
              </a:ext>
            </a:extLst>
          </p:cNvPr>
          <p:cNvCxnSpPr/>
          <p:nvPr/>
        </p:nvCxnSpPr>
        <p:spPr bwMode="auto">
          <a:xfrm>
            <a:off x="684227" y="1557340"/>
            <a:ext cx="705643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8EF7C19F-A39F-4564-9565-EBC8A010C289}"/>
              </a:ext>
            </a:extLst>
          </p:cNvPr>
          <p:cNvSpPr/>
          <p:nvPr/>
        </p:nvSpPr>
        <p:spPr>
          <a:xfrm>
            <a:off x="539570" y="44636"/>
            <a:ext cx="3635847" cy="55412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1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7.1  </a:t>
            </a:r>
            <a:r>
              <a:rPr lang="zh-CN" altLang="en-US" sz="3001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一维数组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BC3572C-279B-44B9-B75F-338335E7CA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9673719"/>
              </p:ext>
            </p:extLst>
          </p:nvPr>
        </p:nvGraphicFramePr>
        <p:xfrm>
          <a:off x="179512" y="-459432"/>
          <a:ext cx="8628477" cy="590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3C52A59E-D015-43B2-8143-3D53C0996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215" y="1000132"/>
            <a:ext cx="8304212" cy="4829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159" indent="-457159">
              <a:spcBef>
                <a:spcPct val="50000"/>
              </a:spcBef>
              <a:defRPr/>
            </a:pPr>
            <a:r>
              <a:rPr lang="en-US" altLang="zh-CN" sz="2700" b="1" dirty="0">
                <a:solidFill>
                  <a:srgbClr val="336600"/>
                </a:solidFill>
                <a:latin typeface="+mn-lt"/>
                <a:ea typeface="黑体" pitchFamily="49" charset="-122"/>
              </a:rPr>
              <a:t>7.2.1 </a:t>
            </a:r>
            <a:r>
              <a:rPr lang="zh-CN" altLang="en-US" sz="2700" b="1" dirty="0">
                <a:solidFill>
                  <a:srgbClr val="336600"/>
                </a:solidFill>
                <a:latin typeface="+mn-lt"/>
                <a:ea typeface="黑体" pitchFamily="49" charset="-122"/>
              </a:rPr>
              <a:t>定义二维数组</a:t>
            </a:r>
          </a:p>
          <a:p>
            <a:pPr marL="457159" indent="-457159" algn="just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700" dirty="0">
                <a:solidFill>
                  <a:srgbClr val="CC3300"/>
                </a:solidFill>
                <a:latin typeface="+mn-lt"/>
                <a:ea typeface="黑体" pitchFamily="49" charset="-122"/>
              </a:rPr>
              <a:t>语法格式：</a:t>
            </a:r>
          </a:p>
          <a:p>
            <a:pPr marL="457159" indent="-457159" algn="just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700" dirty="0">
                <a:solidFill>
                  <a:srgbClr val="CC3300"/>
                </a:solidFill>
                <a:latin typeface="+mn-lt"/>
                <a:ea typeface="黑体" pitchFamily="49" charset="-122"/>
              </a:rPr>
              <a:t>    </a:t>
            </a:r>
            <a:r>
              <a:rPr lang="zh-CN" altLang="en-US" sz="2700" dirty="0">
                <a:latin typeface="+mn-lt"/>
                <a:ea typeface="黑体" pitchFamily="49" charset="-122"/>
              </a:rPr>
              <a:t>数据类型名  数组名[</a:t>
            </a:r>
            <a:r>
              <a:rPr lang="en-US" altLang="zh-CN" sz="2700" dirty="0">
                <a:latin typeface="+mn-lt"/>
                <a:ea typeface="黑体" pitchFamily="49" charset="-122"/>
              </a:rPr>
              <a:t>n1][n2];</a:t>
            </a:r>
          </a:p>
          <a:p>
            <a:pPr marL="457159" indent="-457159" algn="just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700" dirty="0">
                <a:solidFill>
                  <a:srgbClr val="CC3300"/>
                </a:solidFill>
                <a:latin typeface="+mn-lt"/>
                <a:ea typeface="黑体" pitchFamily="49" charset="-122"/>
              </a:rPr>
              <a:t>语法说明：</a:t>
            </a:r>
          </a:p>
          <a:p>
            <a:pPr marL="457159" indent="-457159" algn="just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700" b="1" dirty="0">
                <a:solidFill>
                  <a:schemeClr val="accent2"/>
                </a:solidFill>
                <a:latin typeface="+mn-lt"/>
                <a:ea typeface="黑体" pitchFamily="49" charset="-122"/>
              </a:rPr>
              <a:t>① </a:t>
            </a:r>
            <a:r>
              <a:rPr lang="zh-CN" altLang="en-US" sz="2700" dirty="0">
                <a:latin typeface="+mn-lt"/>
                <a:ea typeface="黑体" pitchFamily="49" charset="-122"/>
              </a:rPr>
              <a:t>数组名必须符合标识符的规定；</a:t>
            </a:r>
          </a:p>
          <a:p>
            <a:pPr marL="457159" indent="-457159" algn="just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700" b="1" dirty="0">
                <a:solidFill>
                  <a:schemeClr val="accent2"/>
                </a:solidFill>
                <a:latin typeface="+mn-lt"/>
                <a:ea typeface="黑体" pitchFamily="49" charset="-122"/>
              </a:rPr>
              <a:t>② </a:t>
            </a:r>
            <a:r>
              <a:rPr lang="en-US" altLang="zh-CN" sz="2700" dirty="0">
                <a:latin typeface="+mn-lt"/>
                <a:ea typeface="黑体" pitchFamily="49" charset="-122"/>
              </a:rPr>
              <a:t>n1,n2</a:t>
            </a:r>
            <a:r>
              <a:rPr lang="zh-CN" altLang="en-US" sz="2700" dirty="0">
                <a:latin typeface="+mn-lt"/>
                <a:ea typeface="黑体" pitchFamily="49" charset="-122"/>
              </a:rPr>
              <a:t>是</a:t>
            </a:r>
            <a:r>
              <a:rPr lang="zh-CN" altLang="en-US" sz="2700" b="1" dirty="0">
                <a:solidFill>
                  <a:srgbClr val="FF0000"/>
                </a:solidFill>
                <a:latin typeface="+mn-lt"/>
                <a:ea typeface="黑体" pitchFamily="49" charset="-122"/>
              </a:rPr>
              <a:t>整型常量表达式</a:t>
            </a:r>
            <a:r>
              <a:rPr lang="zh-CN" altLang="en-US" sz="2700" dirty="0">
                <a:latin typeface="+mn-lt"/>
                <a:ea typeface="黑体" pitchFamily="49" charset="-122"/>
              </a:rPr>
              <a:t>，它们的值必须大于0。</a:t>
            </a:r>
          </a:p>
          <a:p>
            <a:pPr marL="457159" indent="-457159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700" dirty="0">
                <a:solidFill>
                  <a:srgbClr val="CC3300"/>
                </a:solidFill>
                <a:latin typeface="+mn-lt"/>
                <a:ea typeface="黑体" pitchFamily="49" charset="-122"/>
              </a:rPr>
              <a:t>功能说明：</a:t>
            </a:r>
          </a:p>
          <a:p>
            <a:pPr marL="457159" indent="-457159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700" b="1" dirty="0">
                <a:solidFill>
                  <a:schemeClr val="accent2"/>
                </a:solidFill>
                <a:latin typeface="+mn-lt"/>
                <a:ea typeface="黑体" pitchFamily="49" charset="-122"/>
              </a:rPr>
              <a:t>① </a:t>
            </a:r>
            <a:r>
              <a:rPr lang="en-US" altLang="zh-CN" sz="2700" dirty="0">
                <a:latin typeface="+mn-lt"/>
                <a:ea typeface="黑体" pitchFamily="49" charset="-122"/>
              </a:rPr>
              <a:t>n1, n2</a:t>
            </a:r>
            <a:r>
              <a:rPr lang="zh-CN" altLang="en-US" sz="2700" dirty="0">
                <a:latin typeface="+mn-lt"/>
                <a:ea typeface="黑体" pitchFamily="49" charset="-122"/>
              </a:rPr>
              <a:t>指定</a:t>
            </a:r>
            <a:r>
              <a:rPr lang="en-US" altLang="zh-CN" sz="2700" dirty="0">
                <a:latin typeface="+mn-lt"/>
                <a:ea typeface="黑体" pitchFamily="49" charset="-122"/>
              </a:rPr>
              <a:t>n1</a:t>
            </a:r>
            <a:r>
              <a:rPr lang="zh-CN" altLang="en-US" sz="2700" dirty="0">
                <a:latin typeface="+mn-lt"/>
                <a:ea typeface="黑体" pitchFamily="49" charset="-122"/>
              </a:rPr>
              <a:t>行</a:t>
            </a:r>
            <a:r>
              <a:rPr lang="zh-CN" altLang="en-US" sz="2700" dirty="0">
                <a:latin typeface="+mn-lt"/>
                <a:ea typeface="黑体" pitchFamily="49" charset="-122"/>
                <a:sym typeface="Symbol" pitchFamily="18" charset="2"/>
              </a:rPr>
              <a:t></a:t>
            </a:r>
            <a:r>
              <a:rPr lang="en-US" altLang="zh-CN" sz="2700" dirty="0">
                <a:latin typeface="+mn-lt"/>
                <a:ea typeface="黑体" pitchFamily="49" charset="-122"/>
              </a:rPr>
              <a:t>n2</a:t>
            </a:r>
            <a:r>
              <a:rPr lang="zh-CN" altLang="en-US" sz="2700" dirty="0">
                <a:latin typeface="+mn-lt"/>
                <a:ea typeface="黑体" pitchFamily="49" charset="-122"/>
              </a:rPr>
              <a:t>列的矩阵；</a:t>
            </a:r>
          </a:p>
          <a:p>
            <a:pPr marL="457159" indent="-457159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700" b="1" dirty="0">
                <a:solidFill>
                  <a:schemeClr val="accent2"/>
                </a:solidFill>
                <a:latin typeface="+mn-lt"/>
                <a:ea typeface="黑体" pitchFamily="49" charset="-122"/>
              </a:rPr>
              <a:t>②</a:t>
            </a:r>
            <a:r>
              <a:rPr lang="zh-CN" altLang="en-US" sz="2700" dirty="0">
                <a:latin typeface="+mn-lt"/>
                <a:ea typeface="黑体" pitchFamily="49" charset="-122"/>
              </a:rPr>
              <a:t>“数据类型名”指定数组中元素的数据类型。 </a:t>
            </a:r>
            <a:r>
              <a:rPr lang="en-US" altLang="zh-CN" sz="2700" dirty="0">
                <a:latin typeface="+mn-lt"/>
                <a:ea typeface="黑体" pitchFamily="49" charset="-122"/>
              </a:rPr>
              <a:t>      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F7C19F-A39F-4564-9565-EBC8A010C289}"/>
              </a:ext>
            </a:extLst>
          </p:cNvPr>
          <p:cNvSpPr/>
          <p:nvPr/>
        </p:nvSpPr>
        <p:spPr>
          <a:xfrm>
            <a:off x="504124" y="44637"/>
            <a:ext cx="3275807" cy="55412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1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7.2  </a:t>
            </a:r>
            <a:r>
              <a:rPr lang="zh-CN" altLang="en-US" sz="3001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二维数组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53F96448-3EB0-481B-93E0-88396B4DB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43" y="1000140"/>
            <a:ext cx="8396287" cy="511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159" indent="-457159">
              <a:spcBef>
                <a:spcPct val="50000"/>
              </a:spcBef>
              <a:defRPr/>
            </a:pPr>
            <a:r>
              <a:rPr lang="zh-CN" altLang="en-US" sz="2601" b="1" dirty="0">
                <a:solidFill>
                  <a:srgbClr val="CC0000"/>
                </a:solidFill>
                <a:latin typeface="+mn-lt"/>
                <a:ea typeface="黑体" pitchFamily="49" charset="-122"/>
              </a:rPr>
              <a:t>例如： </a:t>
            </a:r>
            <a:r>
              <a:rPr lang="en-US" altLang="zh-CN" sz="260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#define N  6</a:t>
            </a:r>
            <a:endParaRPr lang="en-US" altLang="zh-CN" sz="2601" dirty="0">
              <a:latin typeface="+mn-lt"/>
              <a:ea typeface="黑体" panose="02010609060101010101" pitchFamily="49" charset="-122"/>
            </a:endParaRPr>
          </a:p>
          <a:p>
            <a:pPr marL="457159" indent="-457159" algn="just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60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       </a:t>
            </a:r>
            <a:r>
              <a:rPr lang="en-US" altLang="zh-CN" sz="2601" dirty="0" err="1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int</a:t>
            </a:r>
            <a:r>
              <a:rPr lang="en-US" altLang="zh-CN" sz="260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 a[5][8]; 　    </a:t>
            </a:r>
            <a:r>
              <a:rPr lang="en-US" altLang="zh-CN" sz="2601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/* 5</a:t>
            </a:r>
            <a:r>
              <a:rPr lang="zh-CN" altLang="en-US" sz="2601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行</a:t>
            </a:r>
            <a:r>
              <a:rPr lang="zh-CN" altLang="en-US" sz="2601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  <a:sym typeface="Symbol" pitchFamily="18" charset="2"/>
              </a:rPr>
              <a:t></a:t>
            </a:r>
            <a:r>
              <a:rPr lang="zh-CN" altLang="en-US" sz="2601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8列整型数组 */</a:t>
            </a:r>
          </a:p>
          <a:p>
            <a:pPr marL="457159" indent="-457159" algn="just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60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       </a:t>
            </a:r>
            <a:r>
              <a:rPr lang="en-US" altLang="zh-CN" sz="260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long  m[N][N];  </a:t>
            </a:r>
            <a:r>
              <a:rPr lang="en-US" altLang="zh-CN" sz="2601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/* 6</a:t>
            </a:r>
            <a:r>
              <a:rPr lang="zh-CN" altLang="en-US" sz="2601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行</a:t>
            </a:r>
            <a:r>
              <a:rPr lang="zh-CN" altLang="en-US" sz="2601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  <a:sym typeface="Symbol" pitchFamily="18" charset="2"/>
              </a:rPr>
              <a:t></a:t>
            </a:r>
            <a:r>
              <a:rPr lang="zh-CN" altLang="en-US" sz="2601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6列长整型数组 */</a:t>
            </a:r>
          </a:p>
          <a:p>
            <a:pPr marL="457159" indent="-457159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60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       </a:t>
            </a:r>
            <a:r>
              <a:rPr lang="en-US" altLang="zh-CN" sz="2601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float x[5][6], y[3][2];</a:t>
            </a:r>
            <a:r>
              <a:rPr lang="en-US" altLang="zh-CN" sz="2601" dirty="0">
                <a:latin typeface="+mn-lt"/>
                <a:ea typeface="黑体" panose="02010609060101010101" pitchFamily="49" charset="-122"/>
              </a:rPr>
              <a:t> </a:t>
            </a:r>
          </a:p>
          <a:p>
            <a:pPr marL="457159" indent="-457159">
              <a:spcBef>
                <a:spcPct val="50000"/>
              </a:spcBef>
              <a:defRPr/>
            </a:pPr>
            <a:r>
              <a:rPr lang="en-US" altLang="zh-CN" sz="2601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7.2.2 </a:t>
            </a:r>
            <a:r>
              <a:rPr lang="zh-CN" altLang="en-US" sz="2601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二维数组的存储结构</a:t>
            </a:r>
          </a:p>
          <a:p>
            <a:pPr marL="457159" indent="-457159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601" dirty="0">
                <a:latin typeface="+mn-lt"/>
                <a:ea typeface="黑体" panose="02010609060101010101" pitchFamily="49" charset="-122"/>
                <a:sym typeface="Symbol" pitchFamily="18" charset="2"/>
              </a:rPr>
              <a:t>C</a:t>
            </a:r>
            <a:r>
              <a:rPr lang="zh-CN" altLang="en-US" sz="2601" dirty="0">
                <a:latin typeface="+mn-lt"/>
                <a:ea typeface="黑体" panose="02010609060101010101" pitchFamily="49" charset="-122"/>
                <a:sym typeface="Symbol" pitchFamily="18" charset="2"/>
              </a:rPr>
              <a:t>语言的二维数组是</a:t>
            </a:r>
            <a:r>
              <a:rPr lang="zh-CN" altLang="en-US" sz="2601" b="1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  <a:sym typeface="Symbol" pitchFamily="18" charset="2"/>
              </a:rPr>
              <a:t>按行顺序存贮</a:t>
            </a:r>
            <a:r>
              <a:rPr lang="zh-CN" altLang="en-US" sz="2601" dirty="0">
                <a:latin typeface="+mn-lt"/>
                <a:ea typeface="黑体" panose="02010609060101010101" pitchFamily="49" charset="-122"/>
                <a:sym typeface="Symbol" pitchFamily="18" charset="2"/>
              </a:rPr>
              <a:t>的。</a:t>
            </a:r>
          </a:p>
          <a:p>
            <a:pPr marL="457159" indent="-457159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601" b="1" dirty="0">
                <a:solidFill>
                  <a:srgbClr val="CC0000"/>
                </a:solidFill>
                <a:latin typeface="+mn-lt"/>
                <a:ea typeface="黑体" panose="02010609060101010101" pitchFamily="49" charset="-122"/>
                <a:sym typeface="Symbol" pitchFamily="18" charset="2"/>
              </a:rPr>
              <a:t>如</a:t>
            </a:r>
            <a:r>
              <a:rPr lang="zh-CN" altLang="en-US" sz="2601" dirty="0">
                <a:latin typeface="+mn-lt"/>
                <a:ea typeface="黑体" panose="02010609060101010101" pitchFamily="49" charset="-122"/>
                <a:sym typeface="Symbol" pitchFamily="18" charset="2"/>
              </a:rPr>
              <a:t>: 有定义</a:t>
            </a:r>
            <a:r>
              <a:rPr lang="en-US" altLang="zh-CN" sz="2601" dirty="0">
                <a:latin typeface="+mn-lt"/>
                <a:ea typeface="黑体" panose="02010609060101010101" pitchFamily="49" charset="-122"/>
                <a:sym typeface="Symbol" pitchFamily="18" charset="2"/>
              </a:rPr>
              <a:t>float a[3][4]; </a:t>
            </a:r>
          </a:p>
          <a:p>
            <a:pPr marL="457159" indent="-457159">
              <a:lnSpc>
                <a:spcPts val="3700"/>
              </a:lnSpc>
              <a:spcBef>
                <a:spcPts val="0"/>
              </a:spcBef>
              <a:defRPr/>
            </a:pPr>
            <a:r>
              <a:rPr lang="zh-CN" altLang="en-US" sz="2601" dirty="0">
                <a:latin typeface="+mn-lt"/>
                <a:ea typeface="黑体" panose="02010609060101010101" pitchFamily="49" charset="-122"/>
                <a:sym typeface="Symbol" pitchFamily="18" charset="2"/>
              </a:rPr>
              <a:t>      则该数组共34=12个元素，每个元素为</a:t>
            </a:r>
            <a:r>
              <a:rPr lang="en-US" altLang="zh-CN" sz="2601" dirty="0">
                <a:latin typeface="+mn-lt"/>
                <a:ea typeface="黑体" panose="02010609060101010101" pitchFamily="49" charset="-122"/>
                <a:sym typeface="Symbol" pitchFamily="18" charset="2"/>
              </a:rPr>
              <a:t>float</a:t>
            </a:r>
            <a:r>
              <a:rPr lang="zh-CN" altLang="en-US" sz="2601" dirty="0">
                <a:latin typeface="+mn-lt"/>
                <a:ea typeface="黑体" panose="02010609060101010101" pitchFamily="49" charset="-122"/>
                <a:sym typeface="Symbol" pitchFamily="18" charset="2"/>
              </a:rPr>
              <a:t>型数据，共占空间124=48字节。各元素在内存中的存贮顺序如下所示：</a:t>
            </a:r>
            <a:endParaRPr lang="en-US" altLang="zh-CN" sz="2601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F7C19F-A39F-4564-9565-EBC8A010C289}"/>
              </a:ext>
            </a:extLst>
          </p:cNvPr>
          <p:cNvSpPr/>
          <p:nvPr/>
        </p:nvSpPr>
        <p:spPr>
          <a:xfrm>
            <a:off x="504124" y="44637"/>
            <a:ext cx="3275807" cy="55412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1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7.2  </a:t>
            </a:r>
            <a:r>
              <a:rPr lang="zh-CN" altLang="en-US" sz="3001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二维数组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F5419B1-01D6-422E-92F1-03247A787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31" y="3657611"/>
            <a:ext cx="8167687" cy="2332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700" b="1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7.2.3 </a:t>
            </a:r>
            <a:r>
              <a:rPr lang="zh-CN" altLang="en-US" sz="2700" b="1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访问二维数组的元素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7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语法格式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：数组名[下标表达式1][下标表达式2]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其中，下标表达式必须是整型表达式；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</a:t>
            </a:r>
            <a:r>
              <a:rPr lang="zh-CN" altLang="en-US" sz="2700" b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下标默认从0开始编号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06C78F03-DEDC-439E-9D83-00869F7055E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524000" y="1143003"/>
            <a:ext cx="609600" cy="53340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799"/>
              <a:t>a</a:t>
            </a:r>
            <a:r>
              <a:rPr lang="en-US" altLang="zh-CN" sz="2799" baseline="-25000"/>
              <a:t>00</a:t>
            </a:r>
          </a:p>
        </p:txBody>
      </p:sp>
      <p:sp>
        <p:nvSpPr>
          <p:cNvPr id="22533" name="Rectangle 6">
            <a:extLst>
              <a:ext uri="{FF2B5EF4-FFF2-40B4-BE49-F238E27FC236}">
                <a16:creationId xmlns:a16="http://schemas.microsoft.com/office/drawing/2014/main" id="{52831053-EDD8-498C-A1ED-2BBDE03238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667001" y="1143003"/>
            <a:ext cx="609600" cy="53340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799"/>
              <a:t>a</a:t>
            </a:r>
            <a:r>
              <a:rPr lang="en-US" altLang="zh-CN" sz="2799" baseline="-25000"/>
              <a:t>01</a:t>
            </a:r>
          </a:p>
        </p:txBody>
      </p:sp>
      <p:sp>
        <p:nvSpPr>
          <p:cNvPr id="22534" name="Rectangle 7">
            <a:extLst>
              <a:ext uri="{FF2B5EF4-FFF2-40B4-BE49-F238E27FC236}">
                <a16:creationId xmlns:a16="http://schemas.microsoft.com/office/drawing/2014/main" id="{268A404B-10D7-4352-953C-AFE81CB85CF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886201" y="1143003"/>
            <a:ext cx="609600" cy="53340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799"/>
              <a:t>a</a:t>
            </a:r>
            <a:r>
              <a:rPr lang="en-US" altLang="zh-CN" sz="2799" baseline="-25000"/>
              <a:t>02</a:t>
            </a:r>
          </a:p>
        </p:txBody>
      </p:sp>
      <p:sp>
        <p:nvSpPr>
          <p:cNvPr id="22535" name="Rectangle 8">
            <a:extLst>
              <a:ext uri="{FF2B5EF4-FFF2-40B4-BE49-F238E27FC236}">
                <a16:creationId xmlns:a16="http://schemas.microsoft.com/office/drawing/2014/main" id="{B8DCBAC1-6195-47CD-8436-9B71624F510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105401" y="1143003"/>
            <a:ext cx="609600" cy="53340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799"/>
              <a:t>a</a:t>
            </a:r>
            <a:r>
              <a:rPr lang="en-US" altLang="zh-CN" sz="2799" baseline="-25000"/>
              <a:t>03</a:t>
            </a:r>
          </a:p>
        </p:txBody>
      </p:sp>
      <p:sp>
        <p:nvSpPr>
          <p:cNvPr id="22536" name="Rectangle 9">
            <a:extLst>
              <a:ext uri="{FF2B5EF4-FFF2-40B4-BE49-F238E27FC236}">
                <a16:creationId xmlns:a16="http://schemas.microsoft.com/office/drawing/2014/main" id="{E69BE8B2-8882-4811-B9C6-DEEB6054275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524000" y="1981202"/>
            <a:ext cx="609600" cy="53340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799"/>
              <a:t>a</a:t>
            </a:r>
            <a:r>
              <a:rPr lang="en-US" altLang="zh-CN" sz="2799" baseline="-25000"/>
              <a:t>10</a:t>
            </a:r>
          </a:p>
        </p:txBody>
      </p:sp>
      <p:sp>
        <p:nvSpPr>
          <p:cNvPr id="22537" name="Rectangle 10">
            <a:extLst>
              <a:ext uri="{FF2B5EF4-FFF2-40B4-BE49-F238E27FC236}">
                <a16:creationId xmlns:a16="http://schemas.microsoft.com/office/drawing/2014/main" id="{F3932250-1808-4E77-99AD-009EB08217F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667001" y="1981202"/>
            <a:ext cx="609600" cy="53340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799"/>
              <a:t>a</a:t>
            </a:r>
            <a:r>
              <a:rPr lang="en-US" altLang="zh-CN" sz="2799" baseline="-25000"/>
              <a:t>11</a:t>
            </a:r>
          </a:p>
        </p:txBody>
      </p:sp>
      <p:sp>
        <p:nvSpPr>
          <p:cNvPr id="22538" name="Rectangle 11">
            <a:extLst>
              <a:ext uri="{FF2B5EF4-FFF2-40B4-BE49-F238E27FC236}">
                <a16:creationId xmlns:a16="http://schemas.microsoft.com/office/drawing/2014/main" id="{7C7DA2E6-9579-4D54-9A63-CDAF1812A06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886201" y="1981202"/>
            <a:ext cx="609600" cy="53340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799"/>
              <a:t>a</a:t>
            </a:r>
            <a:r>
              <a:rPr lang="en-US" altLang="zh-CN" sz="2799" baseline="-25000"/>
              <a:t>12</a:t>
            </a:r>
          </a:p>
        </p:txBody>
      </p:sp>
      <p:sp>
        <p:nvSpPr>
          <p:cNvPr id="22539" name="Rectangle 12">
            <a:extLst>
              <a:ext uri="{FF2B5EF4-FFF2-40B4-BE49-F238E27FC236}">
                <a16:creationId xmlns:a16="http://schemas.microsoft.com/office/drawing/2014/main" id="{A6FD4B3B-AB5D-4E08-9F3B-37C1DEDBFA9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105401" y="1981202"/>
            <a:ext cx="609600" cy="53340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799"/>
              <a:t>a</a:t>
            </a:r>
            <a:r>
              <a:rPr lang="en-US" altLang="zh-CN" sz="2799" baseline="-25000"/>
              <a:t>13</a:t>
            </a:r>
          </a:p>
        </p:txBody>
      </p:sp>
      <p:sp>
        <p:nvSpPr>
          <p:cNvPr id="22540" name="Rectangle 13">
            <a:extLst>
              <a:ext uri="{FF2B5EF4-FFF2-40B4-BE49-F238E27FC236}">
                <a16:creationId xmlns:a16="http://schemas.microsoft.com/office/drawing/2014/main" id="{61D70C11-E5E4-4DE6-A67D-873ED322361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524000" y="2895602"/>
            <a:ext cx="609600" cy="53340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799"/>
              <a:t>a</a:t>
            </a:r>
            <a:r>
              <a:rPr lang="en-US" altLang="zh-CN" sz="2799" baseline="-25000"/>
              <a:t>20</a:t>
            </a:r>
          </a:p>
        </p:txBody>
      </p:sp>
      <p:sp>
        <p:nvSpPr>
          <p:cNvPr id="22541" name="Rectangle 14">
            <a:extLst>
              <a:ext uri="{FF2B5EF4-FFF2-40B4-BE49-F238E27FC236}">
                <a16:creationId xmlns:a16="http://schemas.microsoft.com/office/drawing/2014/main" id="{259E4DC6-A1B1-4C1C-803A-D5FB5777F4F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667001" y="2895602"/>
            <a:ext cx="609600" cy="53340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799"/>
              <a:t>a</a:t>
            </a:r>
            <a:r>
              <a:rPr lang="en-US" altLang="zh-CN" sz="2799" baseline="-25000"/>
              <a:t>21</a:t>
            </a:r>
          </a:p>
        </p:txBody>
      </p:sp>
      <p:sp>
        <p:nvSpPr>
          <p:cNvPr id="22542" name="Rectangle 15">
            <a:extLst>
              <a:ext uri="{FF2B5EF4-FFF2-40B4-BE49-F238E27FC236}">
                <a16:creationId xmlns:a16="http://schemas.microsoft.com/office/drawing/2014/main" id="{DBDAD9AC-F6B9-4BCE-916C-7D8EF2773FF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886201" y="2895602"/>
            <a:ext cx="609600" cy="53340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799"/>
              <a:t>a</a:t>
            </a:r>
            <a:r>
              <a:rPr lang="en-US" altLang="zh-CN" sz="2799" baseline="-25000"/>
              <a:t>22</a:t>
            </a:r>
          </a:p>
        </p:txBody>
      </p:sp>
      <p:sp>
        <p:nvSpPr>
          <p:cNvPr id="22543" name="Rectangle 16">
            <a:extLst>
              <a:ext uri="{FF2B5EF4-FFF2-40B4-BE49-F238E27FC236}">
                <a16:creationId xmlns:a16="http://schemas.microsoft.com/office/drawing/2014/main" id="{75F699AA-BEFF-4A7D-BD99-299A5200FBD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105401" y="2895602"/>
            <a:ext cx="609600" cy="53340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799"/>
              <a:t>a</a:t>
            </a:r>
            <a:r>
              <a:rPr lang="en-US" altLang="zh-CN" sz="2799" baseline="-25000"/>
              <a:t>23</a:t>
            </a:r>
          </a:p>
        </p:txBody>
      </p:sp>
      <p:cxnSp>
        <p:nvCxnSpPr>
          <p:cNvPr id="22544" name="AutoShape 17">
            <a:extLst>
              <a:ext uri="{FF2B5EF4-FFF2-40B4-BE49-F238E27FC236}">
                <a16:creationId xmlns:a16="http://schemas.microsoft.com/office/drawing/2014/main" id="{C3592EBE-CC3D-4BBF-964C-E90137C965B6}"/>
              </a:ext>
            </a:extLst>
          </p:cNvPr>
          <p:cNvCxnSpPr>
            <a:cxnSpLocks noChangeShapeType="1"/>
            <a:stCxn id="22532" idx="3"/>
            <a:endCxn id="22533" idx="1"/>
          </p:cNvCxnSpPr>
          <p:nvPr/>
        </p:nvCxnSpPr>
        <p:spPr bwMode="ltGray">
          <a:xfrm>
            <a:off x="2133603" y="1409700"/>
            <a:ext cx="533401" cy="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5" name="AutoShape 18">
            <a:extLst>
              <a:ext uri="{FF2B5EF4-FFF2-40B4-BE49-F238E27FC236}">
                <a16:creationId xmlns:a16="http://schemas.microsoft.com/office/drawing/2014/main" id="{7FBED137-2ED6-496B-BBBE-3DE53A9A649D}"/>
              </a:ext>
            </a:extLst>
          </p:cNvPr>
          <p:cNvCxnSpPr>
            <a:cxnSpLocks noChangeShapeType="1"/>
            <a:stCxn id="22533" idx="3"/>
            <a:endCxn id="22534" idx="1"/>
          </p:cNvCxnSpPr>
          <p:nvPr/>
        </p:nvCxnSpPr>
        <p:spPr bwMode="ltGray">
          <a:xfrm>
            <a:off x="3276601" y="1409700"/>
            <a:ext cx="609600" cy="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6" name="AutoShape 19">
            <a:extLst>
              <a:ext uri="{FF2B5EF4-FFF2-40B4-BE49-F238E27FC236}">
                <a16:creationId xmlns:a16="http://schemas.microsoft.com/office/drawing/2014/main" id="{367896CF-9AD7-4AD3-B17D-01B9A75AB826}"/>
              </a:ext>
            </a:extLst>
          </p:cNvPr>
          <p:cNvCxnSpPr>
            <a:cxnSpLocks noChangeShapeType="1"/>
          </p:cNvCxnSpPr>
          <p:nvPr/>
        </p:nvCxnSpPr>
        <p:spPr bwMode="ltGray">
          <a:xfrm>
            <a:off x="4495801" y="1447801"/>
            <a:ext cx="609600" cy="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7" name="AutoShape 20">
            <a:extLst>
              <a:ext uri="{FF2B5EF4-FFF2-40B4-BE49-F238E27FC236}">
                <a16:creationId xmlns:a16="http://schemas.microsoft.com/office/drawing/2014/main" id="{682C0189-40AF-41A6-9DBC-EC1C387048A4}"/>
              </a:ext>
            </a:extLst>
          </p:cNvPr>
          <p:cNvCxnSpPr>
            <a:cxnSpLocks noChangeShapeType="1"/>
            <a:stCxn id="22536" idx="3"/>
            <a:endCxn id="22537" idx="1"/>
          </p:cNvCxnSpPr>
          <p:nvPr/>
        </p:nvCxnSpPr>
        <p:spPr bwMode="ltGray">
          <a:xfrm>
            <a:off x="2133603" y="2247900"/>
            <a:ext cx="533401" cy="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8" name="AutoShape 21">
            <a:extLst>
              <a:ext uri="{FF2B5EF4-FFF2-40B4-BE49-F238E27FC236}">
                <a16:creationId xmlns:a16="http://schemas.microsoft.com/office/drawing/2014/main" id="{A7222CBC-BAAD-4CE7-9B91-7E50AC477CA6}"/>
              </a:ext>
            </a:extLst>
          </p:cNvPr>
          <p:cNvCxnSpPr>
            <a:cxnSpLocks noChangeShapeType="1"/>
          </p:cNvCxnSpPr>
          <p:nvPr/>
        </p:nvCxnSpPr>
        <p:spPr bwMode="ltGray">
          <a:xfrm>
            <a:off x="3276601" y="2209800"/>
            <a:ext cx="609600" cy="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9" name="AutoShape 22">
            <a:extLst>
              <a:ext uri="{FF2B5EF4-FFF2-40B4-BE49-F238E27FC236}">
                <a16:creationId xmlns:a16="http://schemas.microsoft.com/office/drawing/2014/main" id="{2D0A408E-5C2E-4BA5-8F32-DCD7981C599A}"/>
              </a:ext>
            </a:extLst>
          </p:cNvPr>
          <p:cNvCxnSpPr>
            <a:cxnSpLocks noChangeShapeType="1"/>
          </p:cNvCxnSpPr>
          <p:nvPr/>
        </p:nvCxnSpPr>
        <p:spPr bwMode="ltGray">
          <a:xfrm>
            <a:off x="4495801" y="2209800"/>
            <a:ext cx="609600" cy="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0" name="AutoShape 23">
            <a:extLst>
              <a:ext uri="{FF2B5EF4-FFF2-40B4-BE49-F238E27FC236}">
                <a16:creationId xmlns:a16="http://schemas.microsoft.com/office/drawing/2014/main" id="{A7339565-F6FB-4BFD-BF8C-C715A40AB7CC}"/>
              </a:ext>
            </a:extLst>
          </p:cNvPr>
          <p:cNvCxnSpPr>
            <a:cxnSpLocks noChangeShapeType="1"/>
            <a:stCxn id="22540" idx="3"/>
            <a:endCxn id="22541" idx="1"/>
          </p:cNvCxnSpPr>
          <p:nvPr/>
        </p:nvCxnSpPr>
        <p:spPr bwMode="ltGray">
          <a:xfrm>
            <a:off x="2133603" y="3162300"/>
            <a:ext cx="533401" cy="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1" name="AutoShape 24">
            <a:extLst>
              <a:ext uri="{FF2B5EF4-FFF2-40B4-BE49-F238E27FC236}">
                <a16:creationId xmlns:a16="http://schemas.microsoft.com/office/drawing/2014/main" id="{6AE99F93-D87A-41A9-A2E7-C84AEF4B52CB}"/>
              </a:ext>
            </a:extLst>
          </p:cNvPr>
          <p:cNvCxnSpPr>
            <a:cxnSpLocks noChangeShapeType="1"/>
          </p:cNvCxnSpPr>
          <p:nvPr/>
        </p:nvCxnSpPr>
        <p:spPr bwMode="ltGray">
          <a:xfrm>
            <a:off x="3276601" y="3124200"/>
            <a:ext cx="609600" cy="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2" name="AutoShape 25">
            <a:extLst>
              <a:ext uri="{FF2B5EF4-FFF2-40B4-BE49-F238E27FC236}">
                <a16:creationId xmlns:a16="http://schemas.microsoft.com/office/drawing/2014/main" id="{F681512E-2029-41E6-9521-4DC4540116C7}"/>
              </a:ext>
            </a:extLst>
          </p:cNvPr>
          <p:cNvCxnSpPr>
            <a:cxnSpLocks noChangeShapeType="1"/>
          </p:cNvCxnSpPr>
          <p:nvPr/>
        </p:nvCxnSpPr>
        <p:spPr bwMode="ltGray">
          <a:xfrm>
            <a:off x="4495801" y="3124200"/>
            <a:ext cx="609600" cy="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3" name="AutoShape 26">
            <a:extLst>
              <a:ext uri="{FF2B5EF4-FFF2-40B4-BE49-F238E27FC236}">
                <a16:creationId xmlns:a16="http://schemas.microsoft.com/office/drawing/2014/main" id="{520887A9-5E7D-4872-BF91-F8EE7A641875}"/>
              </a:ext>
            </a:extLst>
          </p:cNvPr>
          <p:cNvCxnSpPr>
            <a:cxnSpLocks noChangeShapeType="1"/>
            <a:stCxn id="22535" idx="3"/>
            <a:endCxn id="22536" idx="1"/>
          </p:cNvCxnSpPr>
          <p:nvPr/>
        </p:nvCxnSpPr>
        <p:spPr bwMode="ltGray">
          <a:xfrm flipH="1">
            <a:off x="1524003" y="1409713"/>
            <a:ext cx="4191001" cy="838201"/>
          </a:xfrm>
          <a:prstGeom prst="curvedConnector5">
            <a:avLst>
              <a:gd name="adj1" fmla="val -5454"/>
              <a:gd name="adj2" fmla="val 50000"/>
              <a:gd name="adj3" fmla="val 105454"/>
            </a:avLst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4" name="AutoShape 27">
            <a:extLst>
              <a:ext uri="{FF2B5EF4-FFF2-40B4-BE49-F238E27FC236}">
                <a16:creationId xmlns:a16="http://schemas.microsoft.com/office/drawing/2014/main" id="{86862491-B06A-4243-A279-F28251554A9A}"/>
              </a:ext>
            </a:extLst>
          </p:cNvPr>
          <p:cNvCxnSpPr>
            <a:cxnSpLocks noChangeShapeType="1"/>
            <a:stCxn id="22539" idx="3"/>
            <a:endCxn id="22540" idx="1"/>
          </p:cNvCxnSpPr>
          <p:nvPr/>
        </p:nvCxnSpPr>
        <p:spPr bwMode="ltGray">
          <a:xfrm flipH="1">
            <a:off x="1524003" y="2247908"/>
            <a:ext cx="4191001" cy="914400"/>
          </a:xfrm>
          <a:prstGeom prst="curvedConnector5">
            <a:avLst>
              <a:gd name="adj1" fmla="val -5454"/>
              <a:gd name="adj2" fmla="val 50000"/>
              <a:gd name="adj3" fmla="val 105454"/>
            </a:avLst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40" name="Text Box 28">
            <a:extLst>
              <a:ext uri="{FF2B5EF4-FFF2-40B4-BE49-F238E27FC236}">
                <a16:creationId xmlns:a16="http://schemas.microsoft.com/office/drawing/2014/main" id="{5CC4D60D-7D6C-4FE6-A23C-C7215CBB6056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6248403" y="1295407"/>
            <a:ext cx="1752601" cy="1384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799" b="1">
                <a:effectLst>
                  <a:outerShdw blurRad="38100" dist="38100" dir="2700000" algn="tl">
                    <a:srgbClr val="C0C0C0"/>
                  </a:outerShdw>
                </a:effectLst>
              </a:rPr>
              <a:t>红色箭头线表求存贮顺序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EF7C19F-A39F-4564-9565-EBC8A010C289}"/>
              </a:ext>
            </a:extLst>
          </p:cNvPr>
          <p:cNvSpPr/>
          <p:nvPr/>
        </p:nvSpPr>
        <p:spPr>
          <a:xfrm>
            <a:off x="504124" y="44637"/>
            <a:ext cx="3275807" cy="55412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1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7.2  </a:t>
            </a:r>
            <a:r>
              <a:rPr lang="zh-CN" altLang="en-US" sz="3001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二维数组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">
            <a:extLst>
              <a:ext uri="{FF2B5EF4-FFF2-40B4-BE49-F238E27FC236}">
                <a16:creationId xmlns:a16="http://schemas.microsoft.com/office/drawing/2014/main" id="{ED5B0DD3-7A01-4CC8-8CB7-6B6EB2BBB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42" y="950933"/>
            <a:ext cx="3871573" cy="49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1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601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601" b="1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601" b="1">
                <a:latin typeface="黑体" panose="02010609060101010101" pitchFamily="49" charset="-122"/>
                <a:ea typeface="黑体" panose="02010609060101010101" pitchFamily="49" charset="-122"/>
              </a:rPr>
              <a:t>从大到小排序输出？</a:t>
            </a:r>
            <a:endParaRPr lang="en-US" altLang="zh-CN" sz="2601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E6FF52-E7CF-4D4A-8A2A-5F153D974846}"/>
              </a:ext>
            </a:extLst>
          </p:cNvPr>
          <p:cNvSpPr/>
          <p:nvPr/>
        </p:nvSpPr>
        <p:spPr>
          <a:xfrm>
            <a:off x="611569" y="44467"/>
            <a:ext cx="3492128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问题的提出：</a:t>
            </a:r>
          </a:p>
        </p:txBody>
      </p:sp>
      <p:sp>
        <p:nvSpPr>
          <p:cNvPr id="5124" name="矩形 6">
            <a:extLst>
              <a:ext uri="{FF2B5EF4-FFF2-40B4-BE49-F238E27FC236}">
                <a16:creationId xmlns:a16="http://schemas.microsoft.com/office/drawing/2014/main" id="{FB287EF9-AC98-4146-AF74-9ABD540E3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9" y="2174892"/>
            <a:ext cx="4572000" cy="49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1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601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601" b="1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601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601" b="1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601" b="1">
                <a:latin typeface="黑体" panose="02010609060101010101" pitchFamily="49" charset="-122"/>
                <a:ea typeface="黑体" panose="02010609060101010101" pitchFamily="49" charset="-122"/>
              </a:rPr>
              <a:t>从大到小排序输出？</a:t>
            </a:r>
            <a:endParaRPr lang="en-US" altLang="zh-CN" sz="2601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5" name="矩形 7">
            <a:extLst>
              <a:ext uri="{FF2B5EF4-FFF2-40B4-BE49-F238E27FC236}">
                <a16:creationId xmlns:a16="http://schemas.microsoft.com/office/drawing/2014/main" id="{6F119964-5141-4ACC-A0F8-91FF49547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9" y="3903671"/>
            <a:ext cx="4572000" cy="49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1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601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601" b="1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601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601" b="1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601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601" b="1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601" b="1">
                <a:latin typeface="黑体" panose="02010609060101010101" pitchFamily="49" charset="-122"/>
                <a:ea typeface="黑体" panose="02010609060101010101" pitchFamily="49" charset="-122"/>
              </a:rPr>
              <a:t>从大到小排序输出？</a:t>
            </a:r>
            <a:endParaRPr lang="en-US" altLang="zh-CN" sz="2601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6" name="矩形 8">
            <a:extLst>
              <a:ext uri="{FF2B5EF4-FFF2-40B4-BE49-F238E27FC236}">
                <a16:creationId xmlns:a16="http://schemas.microsoft.com/office/drawing/2014/main" id="{589D2FC3-CD16-48D4-A7F0-BA7224FE2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36" y="5127646"/>
            <a:ext cx="4709944" cy="49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1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601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601" b="1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601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601" b="1">
                <a:latin typeface="黑体" panose="02010609060101010101" pitchFamily="49" charset="-122"/>
                <a:ea typeface="黑体" panose="02010609060101010101" pitchFamily="49" charset="-122"/>
              </a:rPr>
              <a:t>…z</a:t>
            </a:r>
            <a:r>
              <a:rPr lang="zh-CN" altLang="en-US" sz="2601" b="1">
                <a:latin typeface="黑体" panose="02010609060101010101" pitchFamily="49" charset="-122"/>
                <a:ea typeface="黑体" panose="02010609060101010101" pitchFamily="49" charset="-122"/>
              </a:rPr>
              <a:t>从大到小排序输出？</a:t>
            </a:r>
            <a:endParaRPr lang="en-US" altLang="zh-CN" sz="2601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97B7ECC-CB4E-4F0A-90EA-FBE5FB0A6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34" y="4038614"/>
            <a:ext cx="3541713" cy="1200329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ea typeface="楷体" panose="02010609060101010101" pitchFamily="49" charset="-122"/>
                <a:cs typeface="Times New Roman" panose="02020603050405020304" pitchFamily="18" charset="0"/>
              </a:rPr>
              <a:t> if(a&lt;=d) </a:t>
            </a:r>
          </a:p>
          <a:p>
            <a:pPr eaLnBrk="1" hangingPunct="1"/>
            <a:r>
              <a:rPr lang="en-US" altLang="zh-CN" b="1">
                <a:ea typeface="楷体" panose="02010609060101010101" pitchFamily="49" charset="-122"/>
                <a:cs typeface="Times New Roman" panose="02020603050405020304" pitchFamily="18" charset="0"/>
              </a:rPr>
              <a:t>{temp=a;a=d;d=temp; }</a:t>
            </a:r>
          </a:p>
          <a:p>
            <a:pPr eaLnBrk="1" hangingPunct="1"/>
            <a:r>
              <a:rPr lang="en-US" altLang="zh-CN" b="1">
                <a:ea typeface="楷体" panose="02010609060101010101" pitchFamily="49" charset="-122"/>
                <a:cs typeface="Times New Roman" panose="02020603050405020304" pitchFamily="18" charset="0"/>
              </a:rPr>
              <a:t>…… </a:t>
            </a:r>
            <a:endParaRPr lang="zh-CN" altLang="en-US" b="1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7A1749-BAA2-4D26-929E-117BEE341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34" y="5414975"/>
            <a:ext cx="3541713" cy="46166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ea typeface="楷体" panose="02010609060101010101" pitchFamily="49" charset="-122"/>
                <a:cs typeface="Times New Roman" panose="02020603050405020304" pitchFamily="18" charset="0"/>
              </a:rPr>
              <a:t>……</a:t>
            </a:r>
            <a:endParaRPr lang="zh-CN" altLang="en-US" b="1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3">
            <a:extLst>
              <a:ext uri="{FF2B5EF4-FFF2-40B4-BE49-F238E27FC236}">
                <a16:creationId xmlns:a16="http://schemas.microsoft.com/office/drawing/2014/main" id="{1B64B0CD-2EA0-4B68-8658-30BE13C35D13}"/>
              </a:ext>
            </a:extLst>
          </p:cNvPr>
          <p:cNvGrpSpPr>
            <a:grpSpLocks/>
          </p:cNvGrpSpPr>
          <p:nvPr/>
        </p:nvGrpSpPr>
        <p:grpSpPr bwMode="auto">
          <a:xfrm>
            <a:off x="4356104" y="908066"/>
            <a:ext cx="4262439" cy="830998"/>
            <a:chOff x="4355976" y="908720"/>
            <a:chExt cx="4262783" cy="830147"/>
          </a:xfrm>
        </p:grpSpPr>
        <p:sp>
          <p:nvSpPr>
            <p:cNvPr id="5135" name="矩形 5">
              <a:extLst>
                <a:ext uri="{FF2B5EF4-FFF2-40B4-BE49-F238E27FC236}">
                  <a16:creationId xmlns:a16="http://schemas.microsoft.com/office/drawing/2014/main" id="{62E5BF27-DBBA-4924-8893-E8035CF8E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6055" y="908720"/>
              <a:ext cx="3542704" cy="83014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ea typeface="楷体" panose="02010609060101010101" pitchFamily="49" charset="-122"/>
                  <a:cs typeface="Times New Roman" panose="02020603050405020304" pitchFamily="18" charset="0"/>
                </a:rPr>
                <a:t> if(a&lt;=b) </a:t>
              </a:r>
            </a:p>
            <a:p>
              <a:pPr eaLnBrk="1" hangingPunct="1"/>
              <a:r>
                <a:rPr lang="en-US" altLang="zh-CN" b="1">
                  <a:ea typeface="楷体" panose="02010609060101010101" pitchFamily="49" charset="-122"/>
                  <a:cs typeface="Times New Roman" panose="02020603050405020304" pitchFamily="18" charset="0"/>
                </a:rPr>
                <a:t>{temp=a;a=b;b=temp; } </a:t>
              </a:r>
              <a:endParaRPr lang="zh-CN" altLang="en-US" b="1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136" name="右箭头 12">
              <a:extLst>
                <a:ext uri="{FF2B5EF4-FFF2-40B4-BE49-F238E27FC236}">
                  <a16:creationId xmlns:a16="http://schemas.microsoft.com/office/drawing/2014/main" id="{4EBE6BBD-AAD8-4C51-B09F-2749457B3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5976" y="1124744"/>
              <a:ext cx="576064" cy="36004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endParaRPr kumimoji="0" lang="zh-CN" altLang="en-US" sz="1600">
                <a:solidFill>
                  <a:srgbClr val="FFC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" name="组合 17">
            <a:extLst>
              <a:ext uri="{FF2B5EF4-FFF2-40B4-BE49-F238E27FC236}">
                <a16:creationId xmlns:a16="http://schemas.microsoft.com/office/drawing/2014/main" id="{B49774DB-2B30-4DD1-B6DD-F6906378FB87}"/>
              </a:ext>
            </a:extLst>
          </p:cNvPr>
          <p:cNvGrpSpPr>
            <a:grpSpLocks/>
          </p:cNvGrpSpPr>
          <p:nvPr/>
        </p:nvGrpSpPr>
        <p:grpSpPr bwMode="auto">
          <a:xfrm>
            <a:off x="4356104" y="2133603"/>
            <a:ext cx="4262439" cy="1569660"/>
            <a:chOff x="4355976" y="2132856"/>
            <a:chExt cx="4262783" cy="1570870"/>
          </a:xfrm>
        </p:grpSpPr>
        <p:sp>
          <p:nvSpPr>
            <p:cNvPr id="5133" name="矩形 9">
              <a:extLst>
                <a:ext uri="{FF2B5EF4-FFF2-40B4-BE49-F238E27FC236}">
                  <a16:creationId xmlns:a16="http://schemas.microsoft.com/office/drawing/2014/main" id="{A96FF692-627E-4756-9ACC-BC3F1D655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6055" y="2132856"/>
              <a:ext cx="3542704" cy="157087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ea typeface="楷体" panose="02010609060101010101" pitchFamily="49" charset="-122"/>
                  <a:cs typeface="Times New Roman" panose="02020603050405020304" pitchFamily="18" charset="0"/>
                </a:rPr>
                <a:t> if(a&lt;=c) </a:t>
              </a:r>
            </a:p>
            <a:p>
              <a:pPr eaLnBrk="1" hangingPunct="1"/>
              <a:r>
                <a:rPr lang="en-US" altLang="zh-CN" b="1">
                  <a:ea typeface="楷体" panose="02010609060101010101" pitchFamily="49" charset="-122"/>
                  <a:cs typeface="Times New Roman" panose="02020603050405020304" pitchFamily="18" charset="0"/>
                </a:rPr>
                <a:t>{temp=a;a=c;c=temp; }</a:t>
              </a:r>
            </a:p>
            <a:p>
              <a:pPr eaLnBrk="1" hangingPunct="1"/>
              <a:r>
                <a:rPr lang="en-US" altLang="zh-CN" b="1">
                  <a:ea typeface="楷体" panose="02010609060101010101" pitchFamily="49" charset="-122"/>
                  <a:cs typeface="Times New Roman" panose="02020603050405020304" pitchFamily="18" charset="0"/>
                </a:rPr>
                <a:t> if(b&lt;=c) </a:t>
              </a:r>
            </a:p>
            <a:p>
              <a:pPr eaLnBrk="1" hangingPunct="1"/>
              <a:r>
                <a:rPr lang="en-US" altLang="zh-CN" b="1">
                  <a:ea typeface="楷体" panose="02010609060101010101" pitchFamily="49" charset="-122"/>
                  <a:cs typeface="Times New Roman" panose="02020603050405020304" pitchFamily="18" charset="0"/>
                </a:rPr>
                <a:t>{temp=b;b=c;c=temp; } </a:t>
              </a:r>
              <a:endParaRPr lang="zh-CN" altLang="en-US" b="1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134" name="右箭头 14">
              <a:extLst>
                <a:ext uri="{FF2B5EF4-FFF2-40B4-BE49-F238E27FC236}">
                  <a16:creationId xmlns:a16="http://schemas.microsoft.com/office/drawing/2014/main" id="{8CF24E7C-F287-498A-AE53-0C477E2DE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5976" y="2348880"/>
              <a:ext cx="576064" cy="36004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endParaRPr kumimoji="0" lang="zh-CN" altLang="en-US" sz="1600">
                <a:solidFill>
                  <a:srgbClr val="FFC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6" name="右箭头 15">
            <a:extLst>
              <a:ext uri="{FF2B5EF4-FFF2-40B4-BE49-F238E27FC236}">
                <a16:creationId xmlns:a16="http://schemas.microsoft.com/office/drawing/2014/main" id="{A497BCBF-7431-4F41-9285-041F7CC48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18" y="4365646"/>
            <a:ext cx="576263" cy="358775"/>
          </a:xfrm>
          <a:prstGeom prst="rightArrow">
            <a:avLst>
              <a:gd name="adj1" fmla="val 50000"/>
              <a:gd name="adj2" fmla="val 50194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endParaRPr kumimoji="0" lang="zh-CN" altLang="en-US" sz="1600">
              <a:solidFill>
                <a:srgbClr val="FFC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50029885-BF3F-4954-82F2-5012285EF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18" y="5516564"/>
            <a:ext cx="576263" cy="360363"/>
          </a:xfrm>
          <a:prstGeom prst="rightArrow">
            <a:avLst>
              <a:gd name="adj1" fmla="val 50000"/>
              <a:gd name="adj2" fmla="val 49973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endParaRPr kumimoji="0" lang="zh-CN" altLang="en-US" sz="1600">
              <a:solidFill>
                <a:srgbClr val="FFC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4451A96-6CFD-4E28-B337-029FAC305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68" y="1000143"/>
            <a:ext cx="8396287" cy="495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159" indent="-457159"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sz="2700" b="1" dirty="0">
                <a:solidFill>
                  <a:srgbClr val="CC0000"/>
                </a:solidFill>
                <a:latin typeface="+mn-lt"/>
                <a:ea typeface="黑体" panose="02010609060101010101" pitchFamily="49" charset="-122"/>
              </a:rPr>
              <a:t>如</a:t>
            </a:r>
            <a:r>
              <a:rPr lang="zh-CN" altLang="en-US" sz="2700" dirty="0">
                <a:latin typeface="+mn-lt"/>
                <a:ea typeface="黑体" panose="02010609060101010101" pitchFamily="49" charset="-122"/>
              </a:rPr>
              <a:t>: 若有定义</a:t>
            </a:r>
            <a:r>
              <a:rPr lang="en-US" altLang="zh-CN" sz="2700" dirty="0" err="1">
                <a:latin typeface="+mn-lt"/>
                <a:ea typeface="黑体" panose="02010609060101010101" pitchFamily="49" charset="-122"/>
              </a:rPr>
              <a:t>int</a:t>
            </a:r>
            <a:r>
              <a:rPr lang="en-US" altLang="zh-CN" sz="2700" dirty="0">
                <a:latin typeface="+mn-lt"/>
                <a:ea typeface="黑体" panose="02010609060101010101" pitchFamily="49" charset="-122"/>
              </a:rPr>
              <a:t> a[3][4];  </a:t>
            </a:r>
            <a:r>
              <a:rPr lang="en-US" altLang="zh-CN" sz="2700" dirty="0" smtClean="0">
                <a:latin typeface="+mn-lt"/>
                <a:ea typeface="黑体" panose="02010609060101010101" pitchFamily="49" charset="-122"/>
              </a:rPr>
              <a:t>  </a:t>
            </a:r>
            <a:r>
              <a:rPr lang="en-US" altLang="zh-CN" sz="2700" b="1" dirty="0" smtClean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//</a:t>
            </a:r>
            <a:r>
              <a:rPr lang="en-US" altLang="zh-CN" sz="2700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3</a:t>
            </a:r>
            <a:r>
              <a:rPr lang="zh-CN" altLang="en-US" sz="2700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行4列</a:t>
            </a:r>
          </a:p>
          <a:p>
            <a:pPr marL="457159" indent="-457159"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sz="2700" dirty="0">
                <a:latin typeface="+mn-lt"/>
                <a:ea typeface="黑体" panose="02010609060101010101" pitchFamily="49" charset="-122"/>
              </a:rPr>
              <a:t>      则左上角元素下标为</a:t>
            </a:r>
            <a:r>
              <a:rPr lang="en-US" altLang="zh-CN" sz="2700" dirty="0">
                <a:latin typeface="+mn-lt"/>
                <a:ea typeface="黑体" panose="02010609060101010101" pitchFamily="49" charset="-122"/>
              </a:rPr>
              <a:t>a[0][0],</a:t>
            </a:r>
          </a:p>
          <a:p>
            <a:pPr marL="457159" indent="-457159"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sz="2700" dirty="0">
                <a:latin typeface="+mn-lt"/>
                <a:ea typeface="黑体" panose="02010609060101010101" pitchFamily="49" charset="-122"/>
              </a:rPr>
              <a:t>          右下角元素下标为</a:t>
            </a:r>
            <a:r>
              <a:rPr lang="en-US" altLang="zh-CN" sz="2700" dirty="0">
                <a:latin typeface="+mn-lt"/>
                <a:ea typeface="黑体" panose="02010609060101010101" pitchFamily="49" charset="-122"/>
              </a:rPr>
              <a:t>a[2][3]。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7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      C</a:t>
            </a:r>
            <a:r>
              <a:rPr lang="zh-CN" altLang="en-US" sz="27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语言不自动检查下标是否超范围，故必须在设计阶段从程序逻辑上保证下标不超范围</a:t>
            </a:r>
            <a:r>
              <a:rPr lang="zh-CN" altLang="en-US" sz="2700" dirty="0">
                <a:latin typeface="+mn-lt"/>
                <a:ea typeface="黑体" panose="02010609060101010101" pitchFamily="49" charset="-122"/>
              </a:rPr>
              <a:t>。</a:t>
            </a:r>
          </a:p>
          <a:p>
            <a:pPr marL="457159" indent="-457159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700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7</a:t>
            </a:r>
            <a:r>
              <a:rPr lang="zh-CN" altLang="en-US" sz="2700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.2.4 二维数组的初始化</a:t>
            </a:r>
          </a:p>
          <a:p>
            <a:pPr marL="457159" indent="-457159">
              <a:lnSpc>
                <a:spcPct val="70000"/>
              </a:lnSpc>
              <a:spcBef>
                <a:spcPct val="50000"/>
              </a:spcBef>
              <a:defRPr/>
            </a:pPr>
            <a:r>
              <a:rPr lang="zh-CN" altLang="en-US" sz="2700" b="1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1. 初值的默认规定</a:t>
            </a:r>
            <a:r>
              <a:rPr lang="en-US" altLang="zh-CN" sz="2700" b="1" dirty="0">
                <a:solidFill>
                  <a:srgbClr val="993300"/>
                </a:solidFill>
                <a:latin typeface="+mn-lt"/>
                <a:ea typeface="黑体" panose="02010609060101010101" pitchFamily="49" charset="-122"/>
              </a:rPr>
              <a:t>(</a:t>
            </a:r>
            <a:r>
              <a:rPr lang="zh-CN" altLang="en-US" sz="2700" b="1" dirty="0">
                <a:solidFill>
                  <a:srgbClr val="993300"/>
                </a:solidFill>
                <a:latin typeface="+mn-lt"/>
                <a:ea typeface="黑体" panose="02010609060101010101" pitchFamily="49" charset="-122"/>
              </a:rPr>
              <a:t>同一维数组)</a:t>
            </a:r>
          </a:p>
          <a:p>
            <a:pPr marL="457159" indent="-457159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sz="2700" dirty="0"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993300"/>
                </a:solidFill>
                <a:latin typeface="+mn-lt"/>
                <a:ea typeface="黑体" panose="02010609060101010101" pitchFamily="49" charset="-122"/>
              </a:rPr>
              <a:t>(1) </a:t>
            </a:r>
            <a:r>
              <a:rPr lang="zh-CN" altLang="en-US" sz="2700" b="1" dirty="0">
                <a:solidFill>
                  <a:srgbClr val="993300"/>
                </a:solidFill>
                <a:latin typeface="+mn-lt"/>
                <a:ea typeface="黑体" panose="02010609060101010101" pitchFamily="49" charset="-122"/>
              </a:rPr>
              <a:t>静态与全局数组</a:t>
            </a:r>
            <a:r>
              <a:rPr lang="zh-CN" altLang="en-US" sz="2700" dirty="0">
                <a:latin typeface="+mn-lt"/>
                <a:ea typeface="黑体" panose="02010609060101010101" pitchFamily="49" charset="-122"/>
              </a:rPr>
              <a:t>：</a:t>
            </a:r>
            <a:r>
              <a:rPr lang="zh-CN" altLang="en-US" sz="2700" b="1" dirty="0">
                <a:latin typeface="+mn-lt"/>
                <a:ea typeface="黑体" panose="02010609060101010101" pitchFamily="49" charset="-122"/>
              </a:rPr>
              <a:t>不初始化则初值自动为0</a:t>
            </a:r>
          </a:p>
          <a:p>
            <a:pPr marL="457159" indent="-457159">
              <a:spcBef>
                <a:spcPct val="50000"/>
              </a:spcBef>
              <a:defRPr/>
            </a:pPr>
            <a:r>
              <a:rPr lang="en-US" altLang="zh-CN" sz="2700" dirty="0"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993300"/>
                </a:solidFill>
                <a:latin typeface="+mn-lt"/>
                <a:ea typeface="黑体" panose="02010609060101010101" pitchFamily="49" charset="-122"/>
              </a:rPr>
              <a:t>(2) </a:t>
            </a:r>
            <a:r>
              <a:rPr lang="zh-CN" altLang="en-US" sz="2700" b="1" dirty="0">
                <a:solidFill>
                  <a:srgbClr val="993300"/>
                </a:solidFill>
                <a:latin typeface="+mn-lt"/>
                <a:ea typeface="黑体" panose="02010609060101010101" pitchFamily="49" charset="-122"/>
              </a:rPr>
              <a:t>其它类型数组</a:t>
            </a:r>
            <a:r>
              <a:rPr lang="zh-CN" altLang="en-US" sz="2700" dirty="0">
                <a:latin typeface="+mn-lt"/>
                <a:ea typeface="黑体" panose="02010609060101010101" pitchFamily="49" charset="-122"/>
              </a:rPr>
              <a:t>：</a:t>
            </a:r>
            <a:r>
              <a:rPr lang="zh-CN" altLang="en-US" sz="2700" b="1" dirty="0">
                <a:latin typeface="+mn-lt"/>
                <a:ea typeface="黑体" panose="02010609060101010101" pitchFamily="49" charset="-122"/>
              </a:rPr>
              <a:t>不初始化则初值不确定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F7C19F-A39F-4564-9565-EBC8A010C289}"/>
              </a:ext>
            </a:extLst>
          </p:cNvPr>
          <p:cNvSpPr/>
          <p:nvPr/>
        </p:nvSpPr>
        <p:spPr>
          <a:xfrm>
            <a:off x="504124" y="44637"/>
            <a:ext cx="3275807" cy="55412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1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7.2  </a:t>
            </a:r>
            <a:r>
              <a:rPr lang="zh-CN" altLang="en-US" sz="3001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二维数组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D851E29-CF9E-41B9-B39C-0FACFDFD9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68" y="1000131"/>
            <a:ext cx="8396287" cy="5046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799" b="1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2. 元素的显示初始化</a:t>
            </a:r>
            <a:r>
              <a:rPr lang="zh-CN" altLang="en-US" sz="2799" b="1" dirty="0">
                <a:solidFill>
                  <a:srgbClr val="336600"/>
                </a:solidFill>
                <a:latin typeface="+mn-lt"/>
                <a:ea typeface="黑体" panose="02010609060101010101" pitchFamily="49" charset="-122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AutoNum type="arabicParenBoth"/>
            </a:pPr>
            <a:r>
              <a:rPr lang="zh-CN" altLang="en-US" sz="2799" b="1" dirty="0">
                <a:solidFill>
                  <a:srgbClr val="993300"/>
                </a:solidFill>
                <a:latin typeface="+mn-lt"/>
                <a:ea typeface="黑体" panose="02010609060101010101" pitchFamily="49" charset="-122"/>
              </a:rPr>
              <a:t>标准形式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799" b="1" dirty="0">
                <a:solidFill>
                  <a:srgbClr val="CC3300"/>
                </a:solidFill>
                <a:latin typeface="+mn-lt"/>
                <a:ea typeface="黑体" panose="02010609060101010101" pitchFamily="49" charset="-122"/>
              </a:rPr>
              <a:t>如：</a:t>
            </a:r>
            <a:r>
              <a:rPr lang="en-US" altLang="zh-CN" sz="2799" dirty="0" err="1">
                <a:latin typeface="+mn-lt"/>
                <a:ea typeface="黑体" panose="02010609060101010101" pitchFamily="49" charset="-122"/>
              </a:rPr>
              <a:t>int</a:t>
            </a:r>
            <a:r>
              <a:rPr lang="en-US" altLang="zh-CN" sz="2799" dirty="0">
                <a:latin typeface="+mn-lt"/>
                <a:ea typeface="黑体" panose="02010609060101010101" pitchFamily="49" charset="-122"/>
              </a:rPr>
              <a:t> a[2][3]={{1, 2, 3}, {4, 7, 6} };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799" b="1" dirty="0">
                <a:solidFill>
                  <a:srgbClr val="993300"/>
                </a:solidFill>
                <a:latin typeface="+mn-lt"/>
                <a:ea typeface="黑体" panose="02010609060101010101" pitchFamily="49" charset="-122"/>
              </a:rPr>
              <a:t>(2) </a:t>
            </a:r>
            <a:r>
              <a:rPr lang="zh-CN" altLang="en-US" sz="2799" b="1" dirty="0">
                <a:solidFill>
                  <a:srgbClr val="993300"/>
                </a:solidFill>
                <a:latin typeface="+mn-lt"/>
                <a:ea typeface="黑体" panose="02010609060101010101" pitchFamily="49" charset="-122"/>
              </a:rPr>
              <a:t>可缺省行数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799" b="1" dirty="0">
                <a:solidFill>
                  <a:srgbClr val="993300"/>
                </a:solidFill>
                <a:latin typeface="+mn-lt"/>
                <a:ea typeface="黑体" panose="02010609060101010101" pitchFamily="49" charset="-122"/>
              </a:rPr>
              <a:t>        </a:t>
            </a:r>
            <a:r>
              <a:rPr lang="en-US" altLang="zh-CN" sz="2799" dirty="0" err="1">
                <a:latin typeface="+mn-lt"/>
                <a:ea typeface="黑体" panose="02010609060101010101" pitchFamily="49" charset="-122"/>
              </a:rPr>
              <a:t>int</a:t>
            </a:r>
            <a:r>
              <a:rPr lang="en-US" altLang="zh-CN" sz="2799" dirty="0">
                <a:latin typeface="+mn-lt"/>
                <a:ea typeface="黑体" panose="02010609060101010101" pitchFamily="49" charset="-122"/>
              </a:rPr>
              <a:t> a[][3]={{1, 2, 3}, {4, 5, 6} };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799" b="1" dirty="0">
                <a:solidFill>
                  <a:srgbClr val="993300"/>
                </a:solidFill>
                <a:latin typeface="+mn-lt"/>
                <a:ea typeface="黑体" panose="02010609060101010101" pitchFamily="49" charset="-122"/>
              </a:rPr>
              <a:t>(3) 可缺省内层{ }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799" b="1" dirty="0">
                <a:solidFill>
                  <a:srgbClr val="993300"/>
                </a:solidFill>
                <a:latin typeface="+mn-lt"/>
                <a:ea typeface="黑体" panose="02010609060101010101" pitchFamily="49" charset="-122"/>
              </a:rPr>
              <a:t>       </a:t>
            </a:r>
            <a:r>
              <a:rPr lang="en-US" altLang="zh-CN" sz="2799" dirty="0" err="1">
                <a:latin typeface="+mn-lt"/>
                <a:ea typeface="黑体" panose="02010609060101010101" pitchFamily="49" charset="-122"/>
              </a:rPr>
              <a:t>int</a:t>
            </a:r>
            <a:r>
              <a:rPr lang="en-US" altLang="zh-CN" sz="2799" dirty="0">
                <a:latin typeface="+mn-lt"/>
                <a:ea typeface="黑体" panose="02010609060101010101" pitchFamily="49" charset="-122"/>
              </a:rPr>
              <a:t> a[2][3]={1, 2, 3, 4, 5, 6 };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799" b="1" dirty="0">
                <a:solidFill>
                  <a:srgbClr val="993300"/>
                </a:solidFill>
                <a:latin typeface="+mn-lt"/>
                <a:ea typeface="黑体" panose="02010609060101010101" pitchFamily="49" charset="-122"/>
              </a:rPr>
              <a:t>        </a:t>
            </a:r>
            <a:r>
              <a:rPr lang="en-US" altLang="zh-CN" sz="2799" dirty="0" err="1">
                <a:latin typeface="+mn-lt"/>
                <a:ea typeface="黑体" panose="02010609060101010101" pitchFamily="49" charset="-122"/>
              </a:rPr>
              <a:t>int</a:t>
            </a:r>
            <a:r>
              <a:rPr lang="en-US" altLang="zh-CN" sz="2799" dirty="0">
                <a:latin typeface="+mn-lt"/>
                <a:ea typeface="黑体" panose="02010609060101010101" pitchFamily="49" charset="-122"/>
              </a:rPr>
              <a:t> a[][3]={1, 2, 3, 4, 5, 6 };</a:t>
            </a:r>
            <a:endParaRPr lang="zh-CN" altLang="en-US" sz="2799" b="1" dirty="0">
              <a:solidFill>
                <a:srgbClr val="99330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F7C19F-A39F-4564-9565-EBC8A010C289}"/>
              </a:ext>
            </a:extLst>
          </p:cNvPr>
          <p:cNvSpPr/>
          <p:nvPr/>
        </p:nvSpPr>
        <p:spPr>
          <a:xfrm>
            <a:off x="504124" y="44637"/>
            <a:ext cx="3275807" cy="55412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1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7.2  </a:t>
            </a:r>
            <a:r>
              <a:rPr lang="zh-CN" altLang="en-US" sz="3001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二维数组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>
            <a:extLst>
              <a:ext uri="{FF2B5EF4-FFF2-40B4-BE49-F238E27FC236}">
                <a16:creationId xmlns:a16="http://schemas.microsoft.com/office/drawing/2014/main" id="{DE140F78-5004-4D68-8839-2AFF460D2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68" y="1000145"/>
            <a:ext cx="8396287" cy="220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799" b="1">
                <a:solidFill>
                  <a:srgbClr val="993300"/>
                </a:solidFill>
                <a:latin typeface="+mn-lt"/>
                <a:ea typeface="黑体" panose="02010609060101010101" pitchFamily="49" charset="-122"/>
              </a:rPr>
              <a:t>(4) 使用内层{ }时，每行可只初始化前面部分元素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799" b="1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      (该行余下的元素初始值自动为0)</a:t>
            </a:r>
            <a:endParaRPr lang="en-US" altLang="zh-CN" sz="2799" b="1">
              <a:solidFill>
                <a:schemeClr val="accent2"/>
              </a:solidFill>
              <a:latin typeface="+mn-lt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799" b="1">
                <a:solidFill>
                  <a:srgbClr val="993300"/>
                </a:solidFill>
                <a:latin typeface="+mn-lt"/>
                <a:ea typeface="黑体" panose="02010609060101010101" pitchFamily="49" charset="-122"/>
              </a:rPr>
              <a:t>      </a:t>
            </a:r>
            <a:r>
              <a:rPr lang="en-US" altLang="zh-CN" sz="2799" b="1">
                <a:latin typeface="+mn-lt"/>
                <a:ea typeface="黑体" panose="02010609060101010101" pitchFamily="49" charset="-122"/>
              </a:rPr>
              <a:t>int a[][3]={{1, 2}, {4} };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799">
                <a:latin typeface="+mn-lt"/>
                <a:ea typeface="黑体" panose="02010609060101010101" pitchFamily="49" charset="-122"/>
              </a:rPr>
              <a:t>      </a:t>
            </a:r>
            <a:r>
              <a:rPr lang="zh-CN" altLang="en-US" sz="2799">
                <a:latin typeface="+mn-lt"/>
                <a:ea typeface="黑体" panose="02010609060101010101" pitchFamily="49" charset="-122"/>
              </a:rPr>
              <a:t>则矩阵初值为：</a:t>
            </a:r>
          </a:p>
        </p:txBody>
      </p:sp>
      <p:graphicFrame>
        <p:nvGraphicFramePr>
          <p:cNvPr id="2050" name="Object 5">
            <a:extLst>
              <a:ext uri="{FF2B5EF4-FFF2-40B4-BE49-F238E27FC236}">
                <a16:creationId xmlns:a16="http://schemas.microsoft.com/office/drawing/2014/main" id="{99ABA6F0-3A43-47F9-84E6-F8A65BF968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12" y="2743228"/>
          <a:ext cx="1524000" cy="996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3" imgW="698400" imgH="457200" progId="Equation.DSMT4">
                  <p:embed/>
                </p:oleObj>
              </mc:Choice>
              <mc:Fallback>
                <p:oleObj name="Equation" r:id="rId3" imgW="6984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12" y="2743228"/>
                        <a:ext cx="1524000" cy="996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Rectangle 6">
            <a:extLst>
              <a:ext uri="{FF2B5EF4-FFF2-40B4-BE49-F238E27FC236}">
                <a16:creationId xmlns:a16="http://schemas.microsoft.com/office/drawing/2014/main" id="{74C273B7-8BD5-4AAB-A633-54B32915A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17" y="3760809"/>
            <a:ext cx="8305801" cy="220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799" b="1" dirty="0">
                <a:solidFill>
                  <a:srgbClr val="993300"/>
                </a:solidFill>
                <a:latin typeface="+mn-lt"/>
                <a:ea typeface="黑体" panose="02010609060101010101" pitchFamily="49" charset="-122"/>
              </a:rPr>
              <a:t>(4) 指定行数时，可用内层{ }只对前面几行初始化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799" b="1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      (余下各行的元素初始值自动为0)</a:t>
            </a:r>
            <a:endParaRPr lang="en-US" altLang="zh-CN" sz="2799" b="1" dirty="0">
              <a:solidFill>
                <a:schemeClr val="accent2"/>
              </a:solidFill>
              <a:latin typeface="+mn-lt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799" b="1" dirty="0">
                <a:solidFill>
                  <a:srgbClr val="993300"/>
                </a:solidFill>
                <a:latin typeface="+mn-lt"/>
                <a:ea typeface="黑体" panose="02010609060101010101" pitchFamily="49" charset="-122"/>
              </a:rPr>
              <a:t>      </a:t>
            </a:r>
            <a:r>
              <a:rPr lang="en-US" altLang="zh-CN" sz="2799" b="1" dirty="0" err="1">
                <a:latin typeface="+mn-lt"/>
                <a:ea typeface="黑体" panose="02010609060101010101" pitchFamily="49" charset="-122"/>
              </a:rPr>
              <a:t>int</a:t>
            </a:r>
            <a:r>
              <a:rPr lang="en-US" altLang="zh-CN" sz="2799" b="1" dirty="0">
                <a:latin typeface="+mn-lt"/>
                <a:ea typeface="黑体" panose="02010609060101010101" pitchFamily="49" charset="-122"/>
              </a:rPr>
              <a:t> a[4][3]={{1, 2}, {4, 5, 6}, {7}};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799" dirty="0">
                <a:latin typeface="+mn-lt"/>
                <a:ea typeface="黑体" panose="02010609060101010101" pitchFamily="49" charset="-122"/>
              </a:rPr>
              <a:t>      则矩阵初值如右所示：</a:t>
            </a:r>
          </a:p>
        </p:txBody>
      </p:sp>
      <p:graphicFrame>
        <p:nvGraphicFramePr>
          <p:cNvPr id="2051" name="Object 7">
            <a:extLst>
              <a:ext uri="{FF2B5EF4-FFF2-40B4-BE49-F238E27FC236}">
                <a16:creationId xmlns:a16="http://schemas.microsoft.com/office/drawing/2014/main" id="{0E97DEC4-9885-4CF0-A986-882F7478B8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18" y="4267217"/>
          <a:ext cx="1492252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5" imgW="698400" imgH="914400" progId="Equation.DSMT4">
                  <p:embed/>
                </p:oleObj>
              </mc:Choice>
              <mc:Fallback>
                <p:oleObj name="Equation" r:id="rId5" imgW="698400" imgH="914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18" y="4267217"/>
                        <a:ext cx="1492252" cy="195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8EF7C19F-A39F-4564-9565-EBC8A010C289}"/>
              </a:ext>
            </a:extLst>
          </p:cNvPr>
          <p:cNvSpPr/>
          <p:nvPr/>
        </p:nvSpPr>
        <p:spPr>
          <a:xfrm>
            <a:off x="504124" y="44637"/>
            <a:ext cx="3275807" cy="55412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1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7.2  </a:t>
            </a:r>
            <a:r>
              <a:rPr lang="zh-CN" altLang="en-US" sz="3001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二维数组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7">
            <a:extLst>
              <a:ext uri="{FF2B5EF4-FFF2-40B4-BE49-F238E27FC236}">
                <a16:creationId xmlns:a16="http://schemas.microsoft.com/office/drawing/2014/main" id="{43B9F342-DD6A-49C9-9E1A-9DC3A04C3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17" y="990604"/>
            <a:ext cx="8305801" cy="502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0"/>
              </a:spcBef>
            </a:pPr>
            <a:r>
              <a:rPr lang="en-US" altLang="zh-CN" sz="2799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7</a:t>
            </a:r>
            <a:r>
              <a:rPr lang="zh-CN" altLang="en-US" sz="2799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.2.5 二维数组程序举例</a:t>
            </a:r>
          </a:p>
          <a:p>
            <a:pPr eaLnBrk="1" hangingPunct="1">
              <a:lnSpc>
                <a:spcPct val="105000"/>
              </a:lnSpc>
              <a:spcBef>
                <a:spcPct val="50000"/>
              </a:spcBef>
            </a:pPr>
            <a:r>
              <a:rPr lang="zh-CN" altLang="en-US" sz="2799" b="1" dirty="0">
                <a:solidFill>
                  <a:srgbClr val="CC3300"/>
                </a:solidFill>
                <a:latin typeface="+mn-lt"/>
                <a:ea typeface="黑体" panose="02010609060101010101" pitchFamily="49" charset="-122"/>
              </a:rPr>
              <a:t>例1 </a:t>
            </a:r>
            <a:r>
              <a:rPr lang="zh-CN" altLang="en-US" sz="2799" dirty="0">
                <a:latin typeface="+mn-lt"/>
                <a:ea typeface="黑体" panose="02010609060101010101" pitchFamily="49" charset="-122"/>
              </a:rPr>
              <a:t>输入一个三行四列的矩阵</a:t>
            </a:r>
            <a:r>
              <a:rPr lang="en-US" altLang="zh-CN" sz="2799" dirty="0">
                <a:latin typeface="+mn-lt"/>
                <a:ea typeface="黑体" panose="02010609060101010101" pitchFamily="49" charset="-122"/>
              </a:rPr>
              <a:t>A，</a:t>
            </a:r>
            <a:r>
              <a:rPr lang="zh-CN" altLang="en-US" sz="2799" dirty="0">
                <a:latin typeface="+mn-lt"/>
                <a:ea typeface="黑体" panose="02010609060101010101" pitchFamily="49" charset="-122"/>
              </a:rPr>
              <a:t>求矩阵</a:t>
            </a:r>
            <a:r>
              <a:rPr lang="en-US" altLang="zh-CN" sz="2799" dirty="0">
                <a:latin typeface="+mn-lt"/>
                <a:ea typeface="黑体" panose="02010609060101010101" pitchFamily="49" charset="-122"/>
              </a:rPr>
              <a:t>A</a:t>
            </a:r>
            <a:r>
              <a:rPr lang="zh-CN" altLang="en-US" sz="2799" dirty="0">
                <a:latin typeface="+mn-lt"/>
                <a:ea typeface="黑体" panose="02010609060101010101" pitchFamily="49" charset="-122"/>
              </a:rPr>
              <a:t>的转置矩阵</a:t>
            </a:r>
            <a:r>
              <a:rPr lang="en-US" altLang="zh-CN" sz="2799" dirty="0">
                <a:latin typeface="+mn-lt"/>
                <a:ea typeface="黑体" panose="02010609060101010101" pitchFamily="49" charset="-122"/>
              </a:rPr>
              <a:t>B，</a:t>
            </a:r>
            <a:r>
              <a:rPr lang="zh-CN" altLang="en-US" sz="2799" dirty="0">
                <a:latin typeface="+mn-lt"/>
                <a:ea typeface="黑体" panose="02010609060101010101" pitchFamily="49" charset="-122"/>
              </a:rPr>
              <a:t>输出矩阵</a:t>
            </a:r>
            <a:r>
              <a:rPr lang="en-US" altLang="zh-CN" sz="2799" dirty="0">
                <a:latin typeface="+mn-lt"/>
                <a:ea typeface="黑体" panose="02010609060101010101" pitchFamily="49" charset="-122"/>
              </a:rPr>
              <a:t>B。</a:t>
            </a:r>
          </a:p>
          <a:p>
            <a:pPr algn="just" eaLnBrk="1" hangingPunct="1">
              <a:lnSpc>
                <a:spcPct val="105000"/>
              </a:lnSpc>
              <a:spcBef>
                <a:spcPct val="50000"/>
              </a:spcBef>
            </a:pPr>
            <a:r>
              <a:rPr lang="zh-CN" altLang="en-US" sz="2799" b="1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算法设计：</a:t>
            </a:r>
          </a:p>
          <a:p>
            <a:pPr eaLnBrk="1" hangingPunct="1">
              <a:lnSpc>
                <a:spcPct val="105000"/>
              </a:lnSpc>
              <a:spcBef>
                <a:spcPct val="50000"/>
              </a:spcBef>
            </a:pPr>
            <a:r>
              <a:rPr lang="zh-CN" altLang="en-US" sz="2799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　  </a:t>
            </a:r>
            <a:r>
              <a:rPr lang="zh-CN" altLang="en-US" sz="2799" dirty="0">
                <a:latin typeface="+mn-lt"/>
                <a:ea typeface="黑体" panose="02010609060101010101" pitchFamily="49" charset="-122"/>
              </a:rPr>
              <a:t>矩阵转置就是把</a:t>
            </a:r>
            <a:r>
              <a:rPr lang="en-US" altLang="zh-CN" sz="2799" dirty="0">
                <a:latin typeface="+mn-lt"/>
                <a:ea typeface="黑体" panose="02010609060101010101" pitchFamily="49" charset="-122"/>
              </a:rPr>
              <a:t>A</a:t>
            </a:r>
            <a:r>
              <a:rPr lang="zh-CN" altLang="en-US" sz="2799" dirty="0">
                <a:latin typeface="+mn-lt"/>
                <a:ea typeface="黑体" panose="02010609060101010101" pitchFamily="49" charset="-122"/>
              </a:rPr>
              <a:t>矩阵的</a:t>
            </a:r>
            <a:r>
              <a:rPr lang="en-US" altLang="zh-CN" sz="2799" dirty="0" err="1">
                <a:latin typeface="+mn-lt"/>
                <a:ea typeface="黑体" panose="02010609060101010101" pitchFamily="49" charset="-122"/>
              </a:rPr>
              <a:t>i</a:t>
            </a:r>
            <a:r>
              <a:rPr lang="zh-CN" altLang="en-US" sz="2799" dirty="0">
                <a:latin typeface="+mn-lt"/>
                <a:ea typeface="黑体" panose="02010609060101010101" pitchFamily="49" charset="-122"/>
              </a:rPr>
              <a:t>行</a:t>
            </a:r>
            <a:r>
              <a:rPr lang="en-US" altLang="zh-CN" sz="2799" dirty="0">
                <a:latin typeface="+mn-lt"/>
                <a:ea typeface="黑体" panose="02010609060101010101" pitchFamily="49" charset="-122"/>
              </a:rPr>
              <a:t>j</a:t>
            </a:r>
            <a:r>
              <a:rPr lang="zh-CN" altLang="en-US" sz="2799" dirty="0">
                <a:latin typeface="+mn-lt"/>
                <a:ea typeface="黑体" panose="02010609060101010101" pitchFamily="49" charset="-122"/>
              </a:rPr>
              <a:t>列元素存入</a:t>
            </a:r>
            <a:r>
              <a:rPr lang="en-US" altLang="zh-CN" sz="2799" dirty="0">
                <a:latin typeface="+mn-lt"/>
                <a:ea typeface="黑体" panose="02010609060101010101" pitchFamily="49" charset="-122"/>
              </a:rPr>
              <a:t>B</a:t>
            </a:r>
            <a:r>
              <a:rPr lang="zh-CN" altLang="en-US" sz="2799" dirty="0">
                <a:latin typeface="+mn-lt"/>
                <a:ea typeface="黑体" panose="02010609060101010101" pitchFamily="49" charset="-122"/>
              </a:rPr>
              <a:t>矩阵的</a:t>
            </a:r>
            <a:r>
              <a:rPr lang="en-US" altLang="zh-CN" sz="2799" dirty="0">
                <a:latin typeface="+mn-lt"/>
                <a:ea typeface="黑体" panose="02010609060101010101" pitchFamily="49" charset="-122"/>
              </a:rPr>
              <a:t>j</a:t>
            </a:r>
            <a:r>
              <a:rPr lang="zh-CN" altLang="en-US" sz="2799" dirty="0">
                <a:latin typeface="+mn-lt"/>
                <a:ea typeface="黑体" panose="02010609060101010101" pitchFamily="49" charset="-122"/>
              </a:rPr>
              <a:t>行</a:t>
            </a:r>
            <a:r>
              <a:rPr lang="en-US" altLang="zh-CN" sz="2799" dirty="0" err="1">
                <a:latin typeface="+mn-lt"/>
                <a:ea typeface="黑体" panose="02010609060101010101" pitchFamily="49" charset="-122"/>
              </a:rPr>
              <a:t>i</a:t>
            </a:r>
            <a:r>
              <a:rPr lang="zh-CN" altLang="en-US" sz="2799" dirty="0">
                <a:latin typeface="+mn-lt"/>
                <a:ea typeface="黑体" panose="02010609060101010101" pitchFamily="49" charset="-122"/>
              </a:rPr>
              <a:t>列位置。显然，如果</a:t>
            </a:r>
            <a:r>
              <a:rPr lang="en-US" altLang="zh-CN" sz="2799" dirty="0">
                <a:latin typeface="+mn-lt"/>
                <a:ea typeface="黑体" panose="02010609060101010101" pitchFamily="49" charset="-122"/>
              </a:rPr>
              <a:t>A</a:t>
            </a:r>
            <a:r>
              <a:rPr lang="zh-CN" altLang="en-US" sz="2799" dirty="0">
                <a:latin typeface="+mn-lt"/>
                <a:ea typeface="黑体" panose="02010609060101010101" pitchFamily="49" charset="-122"/>
              </a:rPr>
              <a:t>矩阵有</a:t>
            </a:r>
            <a:r>
              <a:rPr lang="en-US" altLang="zh-CN" sz="2799" dirty="0">
                <a:latin typeface="+mn-lt"/>
                <a:ea typeface="黑体" panose="02010609060101010101" pitchFamily="49" charset="-122"/>
              </a:rPr>
              <a:t>M</a:t>
            </a:r>
            <a:r>
              <a:rPr lang="zh-CN" altLang="en-US" sz="2799" dirty="0">
                <a:latin typeface="+mn-lt"/>
                <a:ea typeface="黑体" panose="02010609060101010101" pitchFamily="49" charset="-122"/>
              </a:rPr>
              <a:t>行</a:t>
            </a:r>
            <a:r>
              <a:rPr lang="en-US" altLang="zh-CN" sz="2799" dirty="0">
                <a:latin typeface="+mn-lt"/>
                <a:ea typeface="黑体" panose="02010609060101010101" pitchFamily="49" charset="-122"/>
              </a:rPr>
              <a:t>N</a:t>
            </a:r>
            <a:r>
              <a:rPr lang="zh-CN" altLang="en-US" sz="2799" dirty="0">
                <a:latin typeface="+mn-lt"/>
                <a:ea typeface="黑体" panose="02010609060101010101" pitchFamily="49" charset="-122"/>
              </a:rPr>
              <a:t>列，则</a:t>
            </a:r>
            <a:r>
              <a:rPr lang="en-US" altLang="zh-CN" sz="2799" dirty="0">
                <a:latin typeface="+mn-lt"/>
                <a:ea typeface="黑体" panose="02010609060101010101" pitchFamily="49" charset="-122"/>
              </a:rPr>
              <a:t>A</a:t>
            </a:r>
            <a:r>
              <a:rPr lang="zh-CN" altLang="en-US" sz="2799" dirty="0">
                <a:latin typeface="+mn-lt"/>
                <a:ea typeface="黑体" panose="02010609060101010101" pitchFamily="49" charset="-122"/>
              </a:rPr>
              <a:t>的转置矩阵</a:t>
            </a:r>
            <a:r>
              <a:rPr lang="en-US" altLang="zh-CN" sz="2799" dirty="0">
                <a:latin typeface="+mn-lt"/>
                <a:ea typeface="黑体" panose="02010609060101010101" pitchFamily="49" charset="-122"/>
              </a:rPr>
              <a:t>B</a:t>
            </a:r>
            <a:r>
              <a:rPr lang="zh-CN" altLang="en-US" sz="2799" dirty="0">
                <a:latin typeface="+mn-lt"/>
                <a:ea typeface="黑体" panose="02010609060101010101" pitchFamily="49" charset="-122"/>
              </a:rPr>
              <a:t>应该有</a:t>
            </a:r>
            <a:r>
              <a:rPr lang="en-US" altLang="zh-CN" sz="2799" dirty="0">
                <a:latin typeface="+mn-lt"/>
                <a:ea typeface="黑体" panose="02010609060101010101" pitchFamily="49" charset="-122"/>
              </a:rPr>
              <a:t>N</a:t>
            </a:r>
            <a:r>
              <a:rPr lang="zh-CN" altLang="en-US" sz="2799" dirty="0">
                <a:latin typeface="+mn-lt"/>
                <a:ea typeface="黑体" panose="02010609060101010101" pitchFamily="49" charset="-122"/>
              </a:rPr>
              <a:t>行</a:t>
            </a:r>
            <a:r>
              <a:rPr lang="en-US" altLang="zh-CN" sz="2799" dirty="0">
                <a:latin typeface="+mn-lt"/>
                <a:ea typeface="黑体" panose="02010609060101010101" pitchFamily="49" charset="-122"/>
              </a:rPr>
              <a:t>M</a:t>
            </a:r>
            <a:r>
              <a:rPr lang="zh-CN" altLang="en-US" sz="2799" dirty="0">
                <a:latin typeface="+mn-lt"/>
                <a:ea typeface="黑体" panose="02010609060101010101" pitchFamily="49" charset="-122"/>
              </a:rPr>
              <a:t>列。 </a:t>
            </a:r>
          </a:p>
          <a:p>
            <a:pPr eaLnBrk="1" hangingPunct="1">
              <a:lnSpc>
                <a:spcPct val="105000"/>
              </a:lnSpc>
              <a:spcBef>
                <a:spcPct val="50000"/>
              </a:spcBef>
            </a:pPr>
            <a:r>
              <a:rPr lang="zh-CN" altLang="en-US" sz="2799" dirty="0">
                <a:latin typeface="+mn-lt"/>
                <a:ea typeface="黑体" panose="02010609060101010101" pitchFamily="49" charset="-122"/>
              </a:rPr>
              <a:t>    </a:t>
            </a:r>
            <a:r>
              <a:rPr lang="zh-CN" altLang="en-US" sz="2799" dirty="0" smtClean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2799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本例重点在于学习和掌握二维数组的输入/输出源代码</a:t>
            </a:r>
            <a:r>
              <a:rPr lang="zh-CN" altLang="en-US" sz="2799" dirty="0">
                <a:latin typeface="+mn-lt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F7C19F-A39F-4564-9565-EBC8A010C289}"/>
              </a:ext>
            </a:extLst>
          </p:cNvPr>
          <p:cNvSpPr/>
          <p:nvPr/>
        </p:nvSpPr>
        <p:spPr>
          <a:xfrm>
            <a:off x="504124" y="44637"/>
            <a:ext cx="3275807" cy="55412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1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7.2  </a:t>
            </a:r>
            <a:r>
              <a:rPr lang="zh-CN" altLang="en-US" sz="3001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二维数组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10">
            <a:extLst>
              <a:ext uri="{FF2B5EF4-FFF2-40B4-BE49-F238E27FC236}">
                <a16:creationId xmlns:a16="http://schemas.microsoft.com/office/drawing/2014/main" id="{073691E7-2026-418C-A96F-D70673A84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17" y="990605"/>
            <a:ext cx="8305801" cy="552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5000"/>
              </a:lnSpc>
            </a:pPr>
            <a:r>
              <a:rPr lang="zh-CN" altLang="en-US" b="1" dirty="0"/>
              <a:t>#</a:t>
            </a:r>
            <a:r>
              <a:rPr lang="en-US" altLang="zh-CN" b="1" dirty="0"/>
              <a:t>include "</a:t>
            </a:r>
            <a:r>
              <a:rPr lang="en-US" altLang="zh-CN" b="1" dirty="0" err="1"/>
              <a:t>stdio.h</a:t>
            </a:r>
            <a:r>
              <a:rPr lang="en-US" altLang="zh-CN" b="1" dirty="0"/>
              <a:t>"</a:t>
            </a:r>
          </a:p>
          <a:p>
            <a:pPr algn="just">
              <a:lnSpc>
                <a:spcPct val="105000"/>
              </a:lnSpc>
            </a:pPr>
            <a:r>
              <a:rPr lang="en-US" altLang="zh-CN" b="1" dirty="0"/>
              <a:t>#define M  3</a:t>
            </a:r>
          </a:p>
          <a:p>
            <a:pPr algn="just">
              <a:lnSpc>
                <a:spcPct val="105000"/>
              </a:lnSpc>
            </a:pPr>
            <a:r>
              <a:rPr lang="en-US" altLang="zh-CN" b="1" dirty="0"/>
              <a:t>#define N  4</a:t>
            </a:r>
          </a:p>
          <a:p>
            <a:pPr algn="just">
              <a:lnSpc>
                <a:spcPct val="105000"/>
              </a:lnSpc>
            </a:pPr>
            <a:r>
              <a:rPr lang="en-US" altLang="zh-CN" b="1" dirty="0"/>
              <a:t>void main()</a:t>
            </a:r>
          </a:p>
          <a:p>
            <a:pPr algn="just">
              <a:lnSpc>
                <a:spcPct val="105000"/>
              </a:lnSpc>
            </a:pPr>
            <a:r>
              <a:rPr lang="en-US" altLang="zh-CN" b="1" dirty="0"/>
              <a:t>{ </a:t>
            </a:r>
            <a:r>
              <a:rPr lang="en-US" altLang="zh-CN" b="1" dirty="0" err="1"/>
              <a:t>int</a:t>
            </a:r>
            <a:r>
              <a:rPr lang="en-US" altLang="zh-CN" b="1" dirty="0"/>
              <a:t> a[M][N],b[N][M],</a:t>
            </a:r>
            <a:r>
              <a:rPr lang="en-US" altLang="zh-CN" b="1" dirty="0" err="1"/>
              <a:t>i,j</a:t>
            </a:r>
            <a:r>
              <a:rPr lang="en-US" altLang="zh-CN" b="1" dirty="0"/>
              <a:t>;</a:t>
            </a:r>
          </a:p>
          <a:p>
            <a:pPr algn="just">
              <a:lnSpc>
                <a:spcPct val="105000"/>
              </a:lnSpc>
            </a:pPr>
            <a:r>
              <a:rPr lang="en-US" altLang="zh-CN" b="1" dirty="0"/>
              <a:t>   </a:t>
            </a:r>
            <a:r>
              <a:rPr lang="en-US" altLang="zh-CN" b="1" dirty="0" err="1"/>
              <a:t>printf</a:t>
            </a:r>
            <a:r>
              <a:rPr lang="en-US" altLang="zh-CN" b="1" dirty="0"/>
              <a:t>("Input Matrix A(%d </a:t>
            </a:r>
            <a:r>
              <a:rPr lang="en-US" altLang="zh-CN" b="1" dirty="0" err="1"/>
              <a:t>rows,%d</a:t>
            </a:r>
            <a:r>
              <a:rPr lang="en-US" altLang="zh-CN" b="1" dirty="0"/>
              <a:t> cols):\</a:t>
            </a:r>
            <a:r>
              <a:rPr lang="en-US" altLang="zh-CN" b="1" dirty="0" err="1"/>
              <a:t>n",M,N</a:t>
            </a:r>
            <a:r>
              <a:rPr lang="en-US" altLang="zh-CN" b="1" dirty="0"/>
              <a:t>);</a:t>
            </a:r>
          </a:p>
          <a:p>
            <a:pPr algn="just">
              <a:lnSpc>
                <a:spcPct val="105000"/>
              </a:lnSpc>
            </a:pPr>
            <a:r>
              <a:rPr lang="en-US" altLang="zh-CN" b="1" dirty="0"/>
              <a:t>   for(</a:t>
            </a:r>
            <a:r>
              <a:rPr lang="en-US" altLang="zh-CN" b="1" dirty="0" err="1"/>
              <a:t>i</a:t>
            </a:r>
            <a:r>
              <a:rPr lang="en-US" altLang="zh-CN" b="1" dirty="0"/>
              <a:t>=0;i&lt;</a:t>
            </a:r>
            <a:r>
              <a:rPr lang="en-US" altLang="zh-CN" b="1" dirty="0" err="1"/>
              <a:t>M;i</a:t>
            </a:r>
            <a:r>
              <a:rPr lang="en-US" altLang="zh-CN" b="1" dirty="0"/>
              <a:t>++) for(j=0;j&lt;</a:t>
            </a:r>
            <a:r>
              <a:rPr lang="en-US" altLang="zh-CN" b="1" dirty="0" err="1"/>
              <a:t>N;j</a:t>
            </a:r>
            <a:r>
              <a:rPr lang="en-US" altLang="zh-CN" b="1" dirty="0"/>
              <a:t>++)</a:t>
            </a:r>
          </a:p>
          <a:p>
            <a:pPr algn="just">
              <a:lnSpc>
                <a:spcPct val="105000"/>
              </a:lnSpc>
            </a:pPr>
            <a:r>
              <a:rPr lang="en-US" altLang="zh-CN" b="1" dirty="0"/>
              <a:t>      { </a:t>
            </a:r>
            <a:r>
              <a:rPr lang="en-US" altLang="zh-CN" b="1" dirty="0" err="1"/>
              <a:t>scanf</a:t>
            </a:r>
            <a:r>
              <a:rPr lang="en-US" altLang="zh-CN" b="1" dirty="0"/>
              <a:t>("%</a:t>
            </a:r>
            <a:r>
              <a:rPr lang="en-US" altLang="zh-CN" b="1" dirty="0" err="1"/>
              <a:t>d",</a:t>
            </a:r>
            <a:r>
              <a:rPr lang="en-US" altLang="zh-CN" b="1" dirty="0" err="1">
                <a:solidFill>
                  <a:schemeClr val="accent2"/>
                </a:solidFill>
              </a:rPr>
              <a:t>&amp;a</a:t>
            </a:r>
            <a:r>
              <a:rPr lang="en-US" altLang="zh-CN" b="1" dirty="0">
                <a:solidFill>
                  <a:schemeClr val="accent2"/>
                </a:solidFill>
              </a:rPr>
              <a:t>[</a:t>
            </a:r>
            <a:r>
              <a:rPr lang="en-US" altLang="zh-CN" b="1" dirty="0" err="1">
                <a:solidFill>
                  <a:schemeClr val="accent2"/>
                </a:solidFill>
              </a:rPr>
              <a:t>i</a:t>
            </a:r>
            <a:r>
              <a:rPr lang="en-US" altLang="zh-CN" b="1" dirty="0">
                <a:solidFill>
                  <a:schemeClr val="accent2"/>
                </a:solidFill>
              </a:rPr>
              <a:t>][j]</a:t>
            </a:r>
            <a:r>
              <a:rPr lang="en-US" altLang="zh-CN" b="1" dirty="0"/>
              <a:t>);</a:t>
            </a:r>
            <a:r>
              <a:rPr lang="en-US" altLang="zh-CN" b="1" dirty="0">
                <a:solidFill>
                  <a:srgbClr val="FF0000"/>
                </a:solidFill>
              </a:rPr>
              <a:t>b[j][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]=a[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][j];</a:t>
            </a:r>
            <a:r>
              <a:rPr lang="en-US" altLang="zh-CN" b="1" dirty="0"/>
              <a:t> }　</a:t>
            </a:r>
          </a:p>
          <a:p>
            <a:pPr algn="just">
              <a:lnSpc>
                <a:spcPct val="105000"/>
              </a:lnSpc>
            </a:pPr>
            <a:r>
              <a:rPr lang="en-US" altLang="zh-CN" b="1" dirty="0"/>
              <a:t>   </a:t>
            </a:r>
            <a:r>
              <a:rPr lang="en-US" altLang="zh-CN" b="1" dirty="0" err="1"/>
              <a:t>printf</a:t>
            </a:r>
            <a:r>
              <a:rPr lang="en-US" altLang="zh-CN" b="1" dirty="0"/>
              <a:t>("\</a:t>
            </a:r>
            <a:r>
              <a:rPr lang="en-US" altLang="zh-CN" b="1" dirty="0" err="1"/>
              <a:t>nMatrix</a:t>
            </a:r>
            <a:r>
              <a:rPr lang="en-US" altLang="zh-CN" b="1" dirty="0"/>
              <a:t> B(%d </a:t>
            </a:r>
            <a:r>
              <a:rPr lang="en-US" altLang="zh-CN" b="1" dirty="0" err="1"/>
              <a:t>rows,%d</a:t>
            </a:r>
            <a:r>
              <a:rPr lang="en-US" altLang="zh-CN" b="1" dirty="0"/>
              <a:t> cols):\</a:t>
            </a:r>
            <a:r>
              <a:rPr lang="en-US" altLang="zh-CN" b="1" dirty="0" err="1"/>
              <a:t>n",N,M</a:t>
            </a:r>
            <a:r>
              <a:rPr lang="en-US" altLang="zh-CN" b="1" dirty="0"/>
              <a:t>);  </a:t>
            </a:r>
          </a:p>
          <a:p>
            <a:pPr algn="just">
              <a:lnSpc>
                <a:spcPct val="105000"/>
              </a:lnSpc>
            </a:pPr>
            <a:r>
              <a:rPr lang="en-US" altLang="zh-CN" b="1" dirty="0"/>
              <a:t>   </a:t>
            </a:r>
            <a:r>
              <a:rPr lang="en-US" altLang="zh-CN" b="1" dirty="0">
                <a:solidFill>
                  <a:srgbClr val="CC3399"/>
                </a:solidFill>
              </a:rPr>
              <a:t>for(</a:t>
            </a:r>
            <a:r>
              <a:rPr lang="en-US" altLang="zh-CN" b="1" dirty="0" err="1">
                <a:solidFill>
                  <a:srgbClr val="CC3399"/>
                </a:solidFill>
              </a:rPr>
              <a:t>i</a:t>
            </a:r>
            <a:r>
              <a:rPr lang="en-US" altLang="zh-CN" b="1" dirty="0">
                <a:solidFill>
                  <a:srgbClr val="CC3399"/>
                </a:solidFill>
              </a:rPr>
              <a:t>=0;i&lt;</a:t>
            </a:r>
            <a:r>
              <a:rPr lang="en-US" altLang="zh-CN" b="1" dirty="0" err="1">
                <a:solidFill>
                  <a:srgbClr val="CC3399"/>
                </a:solidFill>
              </a:rPr>
              <a:t>N;i</a:t>
            </a:r>
            <a:r>
              <a:rPr lang="en-US" altLang="zh-CN" b="1" dirty="0">
                <a:solidFill>
                  <a:srgbClr val="CC3399"/>
                </a:solidFill>
              </a:rPr>
              <a:t>++)</a:t>
            </a:r>
          </a:p>
          <a:p>
            <a:pPr algn="just">
              <a:lnSpc>
                <a:spcPct val="105000"/>
              </a:lnSpc>
            </a:pPr>
            <a:r>
              <a:rPr lang="en-US" altLang="zh-CN" b="1" dirty="0">
                <a:solidFill>
                  <a:srgbClr val="CC3399"/>
                </a:solidFill>
              </a:rPr>
              <a:t>    { for(j=0;j&lt;</a:t>
            </a:r>
            <a:r>
              <a:rPr lang="en-US" altLang="zh-CN" b="1" dirty="0" err="1">
                <a:solidFill>
                  <a:srgbClr val="CC3399"/>
                </a:solidFill>
              </a:rPr>
              <a:t>M;j</a:t>
            </a:r>
            <a:r>
              <a:rPr lang="en-US" altLang="zh-CN" b="1" dirty="0">
                <a:solidFill>
                  <a:srgbClr val="CC3399"/>
                </a:solidFill>
              </a:rPr>
              <a:t>++) </a:t>
            </a:r>
            <a:r>
              <a:rPr lang="en-US" altLang="zh-CN" b="1" dirty="0" err="1">
                <a:solidFill>
                  <a:srgbClr val="CC3399"/>
                </a:solidFill>
              </a:rPr>
              <a:t>printf</a:t>
            </a:r>
            <a:r>
              <a:rPr lang="en-US" altLang="zh-CN" b="1" dirty="0">
                <a:solidFill>
                  <a:srgbClr val="CC3399"/>
                </a:solidFill>
              </a:rPr>
              <a:t>("%6d",b[</a:t>
            </a:r>
            <a:r>
              <a:rPr lang="en-US" altLang="zh-CN" b="1" dirty="0" err="1">
                <a:solidFill>
                  <a:srgbClr val="CC3399"/>
                </a:solidFill>
              </a:rPr>
              <a:t>i</a:t>
            </a:r>
            <a:r>
              <a:rPr lang="en-US" altLang="zh-CN" b="1" dirty="0">
                <a:solidFill>
                  <a:srgbClr val="CC3399"/>
                </a:solidFill>
              </a:rPr>
              <a:t>][j]);</a:t>
            </a:r>
          </a:p>
          <a:p>
            <a:pPr algn="just">
              <a:lnSpc>
                <a:spcPct val="105000"/>
              </a:lnSpc>
            </a:pPr>
            <a:r>
              <a:rPr lang="en-US" altLang="zh-CN" b="1" dirty="0"/>
              <a:t>       </a:t>
            </a:r>
            <a:r>
              <a:rPr lang="en-US" altLang="zh-CN" b="1" dirty="0" err="1"/>
              <a:t>printf</a:t>
            </a:r>
            <a:r>
              <a:rPr lang="en-US" altLang="zh-CN" b="1" dirty="0"/>
              <a:t>("\n");</a:t>
            </a:r>
          </a:p>
          <a:p>
            <a:pPr algn="just">
              <a:lnSpc>
                <a:spcPct val="105000"/>
              </a:lnSpc>
            </a:pPr>
            <a:r>
              <a:rPr lang="en-US" altLang="zh-CN" b="1" dirty="0"/>
              <a:t>    } </a:t>
            </a:r>
          </a:p>
          <a:p>
            <a:pPr>
              <a:lnSpc>
                <a:spcPct val="105000"/>
              </a:lnSpc>
            </a:pPr>
            <a:r>
              <a:rPr lang="en-US" altLang="zh-CN" b="1" dirty="0"/>
              <a:t>}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F7C19F-A39F-4564-9565-EBC8A010C289}"/>
              </a:ext>
            </a:extLst>
          </p:cNvPr>
          <p:cNvSpPr/>
          <p:nvPr/>
        </p:nvSpPr>
        <p:spPr>
          <a:xfrm>
            <a:off x="504124" y="44637"/>
            <a:ext cx="3275807" cy="55412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1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7.2  </a:t>
            </a:r>
            <a:r>
              <a:rPr lang="zh-CN" altLang="en-US" sz="3001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二维数组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5">
            <a:extLst>
              <a:ext uri="{FF2B5EF4-FFF2-40B4-BE49-F238E27FC236}">
                <a16:creationId xmlns:a16="http://schemas.microsoft.com/office/drawing/2014/main" id="{7D289AE2-46F5-4BC1-870A-E958FCC01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17" y="881088"/>
            <a:ext cx="8305801" cy="5916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500" b="1" dirty="0">
                <a:solidFill>
                  <a:srgbClr val="CC0000"/>
                </a:solidFill>
                <a:latin typeface="+mn-lt"/>
                <a:ea typeface="黑体" panose="02010609060101010101" pitchFamily="49" charset="-122"/>
              </a:rPr>
              <a:t>例2 </a:t>
            </a:r>
            <a:r>
              <a:rPr lang="zh-CN" altLang="en-US" sz="2500" dirty="0">
                <a:latin typeface="+mn-lt"/>
                <a:ea typeface="黑体" panose="02010609060101010101" pitchFamily="49" charset="-122"/>
              </a:rPr>
              <a:t>输入一个</a:t>
            </a:r>
            <a:r>
              <a:rPr lang="en-US" altLang="zh-CN" sz="2500" dirty="0">
                <a:latin typeface="+mn-lt"/>
                <a:ea typeface="黑体" panose="02010609060101010101" pitchFamily="49" charset="-122"/>
              </a:rPr>
              <a:t>M</a:t>
            </a:r>
            <a:r>
              <a:rPr lang="zh-CN" altLang="en-US" sz="2500" dirty="0">
                <a:latin typeface="+mn-lt"/>
                <a:ea typeface="黑体" panose="02010609060101010101" pitchFamily="49" charset="-122"/>
              </a:rPr>
              <a:t>行, </a:t>
            </a:r>
            <a:r>
              <a:rPr lang="en-US" altLang="zh-CN" sz="2500" dirty="0">
                <a:latin typeface="+mn-lt"/>
                <a:ea typeface="黑体" panose="02010609060101010101" pitchFamily="49" charset="-122"/>
              </a:rPr>
              <a:t>N</a:t>
            </a:r>
            <a:r>
              <a:rPr lang="zh-CN" altLang="en-US" sz="2500" dirty="0">
                <a:latin typeface="+mn-lt"/>
                <a:ea typeface="黑体" panose="02010609060101010101" pitchFamily="49" charset="-122"/>
              </a:rPr>
              <a:t>列的整型矩阵, 将该矩阵的第一行与第</a:t>
            </a:r>
            <a:r>
              <a:rPr lang="en-US" altLang="zh-CN" sz="2500" dirty="0">
                <a:latin typeface="+mn-lt"/>
                <a:ea typeface="黑体" panose="02010609060101010101" pitchFamily="49" charset="-122"/>
              </a:rPr>
              <a:t>M</a:t>
            </a:r>
            <a:r>
              <a:rPr lang="zh-CN" altLang="en-US" sz="2500" dirty="0">
                <a:latin typeface="+mn-lt"/>
                <a:ea typeface="黑体" panose="02010609060101010101" pitchFamily="49" charset="-122"/>
              </a:rPr>
              <a:t>行对调, 输出对调后的矩阵。</a:t>
            </a:r>
          </a:p>
          <a:p>
            <a:pPr algn="just"/>
            <a:r>
              <a:rPr lang="zh-CN" altLang="en-US" sz="2500" b="1" dirty="0">
                <a:latin typeface="+mn-lt"/>
                <a:ea typeface="黑体" panose="02010609060101010101" pitchFamily="49" charset="-122"/>
              </a:rPr>
              <a:t>#</a:t>
            </a:r>
            <a:r>
              <a:rPr lang="en-US" altLang="zh-CN" sz="2500" b="1" dirty="0">
                <a:latin typeface="+mn-lt"/>
                <a:ea typeface="黑体" panose="02010609060101010101" pitchFamily="49" charset="-122"/>
              </a:rPr>
              <a:t>include "</a:t>
            </a:r>
            <a:r>
              <a:rPr lang="en-US" altLang="zh-CN" sz="2500" b="1" dirty="0" err="1">
                <a:latin typeface="+mn-lt"/>
                <a:ea typeface="黑体" panose="02010609060101010101" pitchFamily="49" charset="-122"/>
              </a:rPr>
              <a:t>stdio.h</a:t>
            </a:r>
            <a:r>
              <a:rPr lang="en-US" altLang="zh-CN" sz="2500" b="1" dirty="0">
                <a:latin typeface="+mn-lt"/>
                <a:ea typeface="黑体" panose="02010609060101010101" pitchFamily="49" charset="-122"/>
              </a:rPr>
              <a:t>"</a:t>
            </a:r>
          </a:p>
          <a:p>
            <a:pPr algn="just">
              <a:lnSpc>
                <a:spcPct val="85000"/>
              </a:lnSpc>
            </a:pPr>
            <a:r>
              <a:rPr lang="en-US" altLang="zh-CN" sz="2500" b="1" dirty="0">
                <a:latin typeface="+mn-lt"/>
                <a:ea typeface="黑体" panose="02010609060101010101" pitchFamily="49" charset="-122"/>
              </a:rPr>
              <a:t>#define M   4</a:t>
            </a:r>
          </a:p>
          <a:p>
            <a:pPr algn="just">
              <a:lnSpc>
                <a:spcPct val="85000"/>
              </a:lnSpc>
            </a:pPr>
            <a:r>
              <a:rPr lang="en-US" altLang="zh-CN" sz="2500" b="1" dirty="0">
                <a:latin typeface="+mn-lt"/>
                <a:ea typeface="黑体" panose="02010609060101010101" pitchFamily="49" charset="-122"/>
              </a:rPr>
              <a:t>#define N   3</a:t>
            </a:r>
          </a:p>
          <a:p>
            <a:pPr algn="just">
              <a:lnSpc>
                <a:spcPct val="85000"/>
              </a:lnSpc>
            </a:pPr>
            <a:r>
              <a:rPr lang="en-US" altLang="zh-CN" sz="2500" b="1" dirty="0">
                <a:latin typeface="+mn-lt"/>
                <a:ea typeface="黑体" panose="02010609060101010101" pitchFamily="49" charset="-122"/>
              </a:rPr>
              <a:t>void main()</a:t>
            </a:r>
          </a:p>
          <a:p>
            <a:pPr algn="just">
              <a:lnSpc>
                <a:spcPct val="85000"/>
              </a:lnSpc>
            </a:pPr>
            <a:r>
              <a:rPr lang="en-US" altLang="zh-CN" sz="2500" b="1" dirty="0">
                <a:latin typeface="+mn-lt"/>
                <a:ea typeface="黑体" panose="02010609060101010101" pitchFamily="49" charset="-122"/>
              </a:rPr>
              <a:t>{ </a:t>
            </a:r>
            <a:r>
              <a:rPr lang="en-US" altLang="zh-CN" sz="2500" b="1" dirty="0" err="1">
                <a:latin typeface="+mn-lt"/>
                <a:ea typeface="黑体" panose="02010609060101010101" pitchFamily="49" charset="-122"/>
              </a:rPr>
              <a:t>int</a:t>
            </a:r>
            <a:r>
              <a:rPr lang="en-US" altLang="zh-CN" sz="2500" b="1" dirty="0">
                <a:latin typeface="+mn-lt"/>
                <a:ea typeface="黑体" panose="02010609060101010101" pitchFamily="49" charset="-122"/>
              </a:rPr>
              <a:t> a[M][N],</a:t>
            </a:r>
            <a:r>
              <a:rPr lang="en-US" altLang="zh-CN" sz="2500" b="1" dirty="0" err="1">
                <a:latin typeface="+mn-lt"/>
                <a:ea typeface="黑体" panose="02010609060101010101" pitchFamily="49" charset="-122"/>
              </a:rPr>
              <a:t>i,j,t</a:t>
            </a:r>
            <a:r>
              <a:rPr lang="en-US" altLang="zh-CN" sz="2500" b="1" dirty="0">
                <a:latin typeface="+mn-lt"/>
                <a:ea typeface="黑体" panose="02010609060101010101" pitchFamily="49" charset="-122"/>
              </a:rPr>
              <a:t>;</a:t>
            </a:r>
          </a:p>
          <a:p>
            <a:pPr algn="just">
              <a:lnSpc>
                <a:spcPct val="85000"/>
              </a:lnSpc>
            </a:pPr>
            <a:r>
              <a:rPr lang="en-US" altLang="zh-CN" sz="2500" b="1" dirty="0">
                <a:latin typeface="+mn-lt"/>
                <a:ea typeface="黑体" panose="02010609060101010101" pitchFamily="49" charset="-122"/>
              </a:rPr>
              <a:t>   </a:t>
            </a:r>
            <a:r>
              <a:rPr lang="en-US" altLang="zh-CN" sz="2500" b="1" dirty="0" err="1">
                <a:latin typeface="+mn-lt"/>
                <a:ea typeface="黑体" panose="02010609060101010101" pitchFamily="49" charset="-122"/>
              </a:rPr>
              <a:t>printf</a:t>
            </a:r>
            <a:r>
              <a:rPr lang="en-US" altLang="zh-CN" sz="2500" b="1" dirty="0">
                <a:latin typeface="+mn-lt"/>
                <a:ea typeface="黑体" panose="02010609060101010101" pitchFamily="49" charset="-122"/>
              </a:rPr>
              <a:t>("Input Matrix A(%d </a:t>
            </a:r>
            <a:r>
              <a:rPr lang="en-US" altLang="zh-CN" sz="2500" b="1" dirty="0" err="1">
                <a:latin typeface="+mn-lt"/>
                <a:ea typeface="黑体" panose="02010609060101010101" pitchFamily="49" charset="-122"/>
              </a:rPr>
              <a:t>rows,%d</a:t>
            </a:r>
            <a:r>
              <a:rPr lang="en-US" altLang="zh-CN" sz="2500" b="1" dirty="0">
                <a:latin typeface="+mn-lt"/>
                <a:ea typeface="黑体" panose="02010609060101010101" pitchFamily="49" charset="-122"/>
              </a:rPr>
              <a:t> cols):\</a:t>
            </a:r>
            <a:r>
              <a:rPr lang="en-US" altLang="zh-CN" sz="2500" b="1" dirty="0" err="1">
                <a:latin typeface="+mn-lt"/>
                <a:ea typeface="黑体" panose="02010609060101010101" pitchFamily="49" charset="-122"/>
              </a:rPr>
              <a:t>n",M,N</a:t>
            </a:r>
            <a:r>
              <a:rPr lang="en-US" altLang="zh-CN" sz="2500" b="1" dirty="0">
                <a:latin typeface="+mn-lt"/>
                <a:ea typeface="黑体" panose="02010609060101010101" pitchFamily="49" charset="-122"/>
              </a:rPr>
              <a:t>);</a:t>
            </a:r>
          </a:p>
          <a:p>
            <a:pPr algn="just">
              <a:lnSpc>
                <a:spcPct val="85000"/>
              </a:lnSpc>
            </a:pPr>
            <a:r>
              <a:rPr lang="en-US" altLang="zh-CN" sz="2500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   </a:t>
            </a:r>
            <a:r>
              <a:rPr lang="en-US" altLang="zh-CN" sz="2500" b="1" dirty="0">
                <a:solidFill>
                  <a:srgbClr val="CC3300"/>
                </a:solidFill>
                <a:latin typeface="+mn-lt"/>
                <a:ea typeface="黑体" panose="02010609060101010101" pitchFamily="49" charset="-122"/>
              </a:rPr>
              <a:t>for(</a:t>
            </a:r>
            <a:r>
              <a:rPr lang="en-US" altLang="zh-CN" sz="2500" b="1" dirty="0" err="1">
                <a:solidFill>
                  <a:srgbClr val="CC3300"/>
                </a:solidFill>
                <a:latin typeface="+mn-lt"/>
                <a:ea typeface="黑体" panose="02010609060101010101" pitchFamily="49" charset="-122"/>
              </a:rPr>
              <a:t>i</a:t>
            </a:r>
            <a:r>
              <a:rPr lang="en-US" altLang="zh-CN" sz="2500" b="1" dirty="0">
                <a:solidFill>
                  <a:srgbClr val="CC3300"/>
                </a:solidFill>
                <a:latin typeface="+mn-lt"/>
                <a:ea typeface="黑体" panose="02010609060101010101" pitchFamily="49" charset="-122"/>
              </a:rPr>
              <a:t>=0;i&lt;</a:t>
            </a:r>
            <a:r>
              <a:rPr lang="en-US" altLang="zh-CN" sz="2500" b="1" dirty="0" err="1">
                <a:solidFill>
                  <a:srgbClr val="CC3300"/>
                </a:solidFill>
                <a:latin typeface="+mn-lt"/>
                <a:ea typeface="黑体" panose="02010609060101010101" pitchFamily="49" charset="-122"/>
              </a:rPr>
              <a:t>M;i</a:t>
            </a:r>
            <a:r>
              <a:rPr lang="en-US" altLang="zh-CN" sz="2500" b="1" dirty="0">
                <a:solidFill>
                  <a:srgbClr val="CC3300"/>
                </a:solidFill>
                <a:latin typeface="+mn-lt"/>
                <a:ea typeface="黑体" panose="02010609060101010101" pitchFamily="49" charset="-122"/>
              </a:rPr>
              <a:t>++) for(j=0;j&lt;</a:t>
            </a:r>
            <a:r>
              <a:rPr lang="en-US" altLang="zh-CN" sz="2500" b="1" dirty="0" err="1">
                <a:solidFill>
                  <a:srgbClr val="CC3300"/>
                </a:solidFill>
                <a:latin typeface="+mn-lt"/>
                <a:ea typeface="黑体" panose="02010609060101010101" pitchFamily="49" charset="-122"/>
              </a:rPr>
              <a:t>N;j</a:t>
            </a:r>
            <a:r>
              <a:rPr lang="en-US" altLang="zh-CN" sz="2500" b="1" dirty="0">
                <a:solidFill>
                  <a:srgbClr val="CC3300"/>
                </a:solidFill>
                <a:latin typeface="+mn-lt"/>
                <a:ea typeface="黑体" panose="02010609060101010101" pitchFamily="49" charset="-122"/>
              </a:rPr>
              <a:t>++) </a:t>
            </a:r>
            <a:r>
              <a:rPr lang="en-US" altLang="zh-CN" sz="2500" b="1" dirty="0" err="1">
                <a:solidFill>
                  <a:srgbClr val="CC3300"/>
                </a:solidFill>
                <a:latin typeface="+mn-lt"/>
                <a:ea typeface="黑体" panose="02010609060101010101" pitchFamily="49" charset="-122"/>
              </a:rPr>
              <a:t>scanf</a:t>
            </a:r>
            <a:r>
              <a:rPr lang="en-US" altLang="zh-CN" sz="2500" b="1" dirty="0">
                <a:solidFill>
                  <a:srgbClr val="CC3300"/>
                </a:solidFill>
                <a:latin typeface="+mn-lt"/>
                <a:ea typeface="黑体" panose="02010609060101010101" pitchFamily="49" charset="-122"/>
              </a:rPr>
              <a:t>("%</a:t>
            </a:r>
            <a:r>
              <a:rPr lang="en-US" altLang="zh-CN" sz="2500" b="1" dirty="0" err="1">
                <a:solidFill>
                  <a:srgbClr val="CC3300"/>
                </a:solidFill>
                <a:latin typeface="+mn-lt"/>
                <a:ea typeface="黑体" panose="02010609060101010101" pitchFamily="49" charset="-122"/>
              </a:rPr>
              <a:t>d",&amp;a</a:t>
            </a:r>
            <a:r>
              <a:rPr lang="en-US" altLang="zh-CN" sz="2500" b="1" dirty="0">
                <a:solidFill>
                  <a:srgbClr val="CC3300"/>
                </a:solidFill>
                <a:latin typeface="+mn-lt"/>
                <a:ea typeface="黑体" panose="02010609060101010101" pitchFamily="49" charset="-122"/>
              </a:rPr>
              <a:t>[</a:t>
            </a:r>
            <a:r>
              <a:rPr lang="en-US" altLang="zh-CN" sz="2500" b="1" dirty="0" err="1">
                <a:solidFill>
                  <a:srgbClr val="CC3300"/>
                </a:solidFill>
                <a:latin typeface="+mn-lt"/>
                <a:ea typeface="黑体" panose="02010609060101010101" pitchFamily="49" charset="-122"/>
              </a:rPr>
              <a:t>i</a:t>
            </a:r>
            <a:r>
              <a:rPr lang="en-US" altLang="zh-CN" sz="2500" b="1" dirty="0">
                <a:solidFill>
                  <a:srgbClr val="CC3300"/>
                </a:solidFill>
                <a:latin typeface="+mn-lt"/>
                <a:ea typeface="黑体" panose="02010609060101010101" pitchFamily="49" charset="-122"/>
              </a:rPr>
              <a:t>][j]);</a:t>
            </a:r>
          </a:p>
          <a:p>
            <a:pPr algn="just">
              <a:lnSpc>
                <a:spcPct val="85000"/>
              </a:lnSpc>
            </a:pPr>
            <a:r>
              <a:rPr lang="en-US" altLang="zh-CN" sz="2500" b="1" dirty="0">
                <a:latin typeface="+mn-lt"/>
                <a:ea typeface="黑体" panose="02010609060101010101" pitchFamily="49" charset="-122"/>
              </a:rPr>
              <a:t>   </a:t>
            </a:r>
            <a:r>
              <a:rPr lang="en-US" altLang="zh-CN" sz="2500" b="1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for(j=0;j&lt;</a:t>
            </a:r>
            <a:r>
              <a:rPr lang="en-US" altLang="zh-CN" sz="2500" b="1" dirty="0" err="1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N;j</a:t>
            </a:r>
            <a:r>
              <a:rPr lang="en-US" altLang="zh-CN" sz="2500" b="1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++) </a:t>
            </a:r>
          </a:p>
          <a:p>
            <a:pPr algn="just">
              <a:lnSpc>
                <a:spcPct val="85000"/>
              </a:lnSpc>
            </a:pPr>
            <a:r>
              <a:rPr lang="en-US" altLang="zh-CN" sz="2500" b="1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     {t=a[0][j];a[0][j]=a[M</a:t>
            </a:r>
            <a:r>
              <a:rPr lang="en-US" altLang="zh-CN" sz="2500" b="1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500" b="1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1][j];a[M</a:t>
            </a:r>
            <a:r>
              <a:rPr lang="en-US" altLang="zh-CN" sz="2500" b="1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500" b="1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1][j]=t; }</a:t>
            </a:r>
            <a:r>
              <a:rPr lang="en-US" altLang="zh-CN" sz="2500" b="1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</a:p>
          <a:p>
            <a:pPr algn="just">
              <a:lnSpc>
                <a:spcPct val="85000"/>
              </a:lnSpc>
            </a:pPr>
            <a:r>
              <a:rPr lang="en-US" altLang="zh-CN" sz="2500" b="1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   </a:t>
            </a:r>
            <a:r>
              <a:rPr lang="en-US" altLang="zh-CN" sz="2500" b="1" dirty="0" err="1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printf</a:t>
            </a:r>
            <a:r>
              <a:rPr lang="en-US" altLang="zh-CN" sz="2500" b="1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("\</a:t>
            </a:r>
            <a:r>
              <a:rPr lang="en-US" altLang="zh-CN" sz="2500" b="1" dirty="0" err="1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nResult</a:t>
            </a:r>
            <a:r>
              <a:rPr lang="en-US" altLang="zh-CN" sz="2500" b="1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 Matrix A:\n");</a:t>
            </a:r>
          </a:p>
          <a:p>
            <a:pPr algn="just">
              <a:lnSpc>
                <a:spcPct val="85000"/>
              </a:lnSpc>
            </a:pPr>
            <a:r>
              <a:rPr lang="en-US" altLang="zh-CN" sz="2500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   </a:t>
            </a:r>
            <a:r>
              <a:rPr lang="en-US" altLang="zh-CN" sz="2500" b="1" dirty="0">
                <a:solidFill>
                  <a:srgbClr val="CC3300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for(</a:t>
            </a:r>
            <a:r>
              <a:rPr lang="en-US" altLang="zh-CN" sz="2500" b="1" dirty="0" err="1">
                <a:solidFill>
                  <a:srgbClr val="CC3300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500" b="1" dirty="0">
                <a:solidFill>
                  <a:srgbClr val="CC3300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=0;i&lt;</a:t>
            </a:r>
            <a:r>
              <a:rPr lang="en-US" altLang="zh-CN" sz="2500" b="1" dirty="0" err="1">
                <a:solidFill>
                  <a:srgbClr val="CC3300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M;i</a:t>
            </a:r>
            <a:r>
              <a:rPr lang="en-US" altLang="zh-CN" sz="2500" b="1" dirty="0">
                <a:solidFill>
                  <a:srgbClr val="CC3300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++)</a:t>
            </a:r>
            <a:r>
              <a:rPr lang="en-US" altLang="zh-CN" sz="2500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</a:p>
          <a:p>
            <a:pPr algn="just">
              <a:lnSpc>
                <a:spcPct val="85000"/>
              </a:lnSpc>
            </a:pPr>
            <a:r>
              <a:rPr lang="en-US" altLang="zh-CN" sz="2500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    { </a:t>
            </a:r>
            <a:r>
              <a:rPr lang="en-US" altLang="zh-CN" sz="2500" b="1" dirty="0">
                <a:solidFill>
                  <a:srgbClr val="CC3300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for(j=0;j&lt;</a:t>
            </a:r>
            <a:r>
              <a:rPr lang="en-US" altLang="zh-CN" sz="2500" b="1" dirty="0" err="1">
                <a:solidFill>
                  <a:srgbClr val="CC3300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N;j</a:t>
            </a:r>
            <a:r>
              <a:rPr lang="en-US" altLang="zh-CN" sz="2500" b="1" dirty="0">
                <a:solidFill>
                  <a:srgbClr val="CC3300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++) </a:t>
            </a:r>
            <a:r>
              <a:rPr lang="en-US" altLang="zh-CN" sz="2500" b="1" dirty="0" err="1">
                <a:solidFill>
                  <a:srgbClr val="CC3300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printf</a:t>
            </a:r>
            <a:r>
              <a:rPr lang="en-US" altLang="zh-CN" sz="2500" b="1" dirty="0">
                <a:solidFill>
                  <a:srgbClr val="CC3300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("%8d",a[</a:t>
            </a:r>
            <a:r>
              <a:rPr lang="en-US" altLang="zh-CN" sz="2500" b="1" dirty="0" err="1">
                <a:solidFill>
                  <a:srgbClr val="CC3300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500" b="1" dirty="0">
                <a:solidFill>
                  <a:srgbClr val="CC3300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][j]);</a:t>
            </a:r>
          </a:p>
          <a:p>
            <a:pPr algn="just">
              <a:lnSpc>
                <a:spcPct val="85000"/>
              </a:lnSpc>
            </a:pPr>
            <a:r>
              <a:rPr lang="en-US" altLang="zh-CN" sz="2500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       </a:t>
            </a:r>
            <a:r>
              <a:rPr lang="en-US" altLang="zh-CN" sz="2500" b="1" dirty="0" err="1">
                <a:solidFill>
                  <a:srgbClr val="006600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printf</a:t>
            </a:r>
            <a:r>
              <a:rPr lang="en-US" altLang="zh-CN" sz="2500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("\n");</a:t>
            </a:r>
          </a:p>
          <a:p>
            <a:pPr algn="just">
              <a:lnSpc>
                <a:spcPct val="85000"/>
              </a:lnSpc>
            </a:pPr>
            <a:r>
              <a:rPr lang="en-US" altLang="zh-CN" sz="2500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    }</a:t>
            </a:r>
            <a:r>
              <a:rPr lang="en-US" altLang="zh-CN" sz="2500" b="1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</a:p>
          <a:p>
            <a:pPr algn="just">
              <a:lnSpc>
                <a:spcPct val="85000"/>
              </a:lnSpc>
            </a:pPr>
            <a:r>
              <a:rPr lang="en-US" altLang="zh-CN" sz="2500" b="1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F7C19F-A39F-4564-9565-EBC8A010C289}"/>
              </a:ext>
            </a:extLst>
          </p:cNvPr>
          <p:cNvSpPr/>
          <p:nvPr/>
        </p:nvSpPr>
        <p:spPr>
          <a:xfrm>
            <a:off x="504124" y="44637"/>
            <a:ext cx="3275807" cy="55412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1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7.2  </a:t>
            </a:r>
            <a:r>
              <a:rPr lang="zh-CN" altLang="en-US" sz="3001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二维数组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6">
            <a:extLst>
              <a:ext uri="{FF2B5EF4-FFF2-40B4-BE49-F238E27FC236}">
                <a16:creationId xmlns:a16="http://schemas.microsoft.com/office/drawing/2014/main" id="{D3C676E0-19DF-4096-A0DE-37E63A8FC94B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609617" y="990610"/>
            <a:ext cx="8305801" cy="1452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600" b="1" dirty="0">
                <a:solidFill>
                  <a:srgbClr val="CC0000"/>
                </a:solidFill>
                <a:latin typeface="+mn-lt"/>
                <a:ea typeface="黑体" panose="02010609060101010101" pitchFamily="49" charset="-122"/>
              </a:rPr>
              <a:t>例3 ：</a:t>
            </a:r>
            <a:r>
              <a:rPr lang="zh-CN" altLang="en-US" sz="2600" dirty="0">
                <a:latin typeface="+mn-lt"/>
                <a:ea typeface="黑体" panose="02010609060101010101" pitchFamily="49" charset="-122"/>
              </a:rPr>
              <a:t>矩阵乘法</a:t>
            </a:r>
            <a:r>
              <a:rPr lang="en-US" altLang="zh-CN" sz="2600" dirty="0">
                <a:latin typeface="+mn-lt"/>
                <a:ea typeface="黑体" panose="02010609060101010101" pitchFamily="49" charset="-122"/>
              </a:rPr>
              <a:t>C=A</a:t>
            </a:r>
            <a:r>
              <a:rPr lang="en-US" altLang="zh-CN" sz="2600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B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600" b="1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分析</a:t>
            </a:r>
            <a:r>
              <a:rPr lang="zh-CN" altLang="en-US" sz="2600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：设</a:t>
            </a:r>
            <a:r>
              <a:rPr lang="en-US" altLang="zh-CN" sz="2600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zh-CN" altLang="en-US" sz="2600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矩阵为</a:t>
            </a:r>
            <a:r>
              <a:rPr lang="en-US" altLang="zh-CN" sz="2600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M</a:t>
            </a:r>
            <a:r>
              <a:rPr lang="zh-CN" altLang="en-US" sz="2600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行</a:t>
            </a:r>
            <a:r>
              <a:rPr lang="en-US" altLang="zh-CN" sz="2600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L</a:t>
            </a:r>
            <a:r>
              <a:rPr lang="zh-CN" altLang="en-US" sz="2600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列,</a:t>
            </a:r>
            <a:r>
              <a:rPr lang="en-US" altLang="zh-CN" sz="2600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zh-CN" altLang="en-US" sz="2600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矩阵为</a:t>
            </a:r>
            <a:r>
              <a:rPr lang="en-US" altLang="zh-CN" sz="2600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L</a:t>
            </a:r>
            <a:r>
              <a:rPr lang="zh-CN" altLang="en-US" sz="2600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行</a:t>
            </a:r>
            <a:r>
              <a:rPr lang="en-US" altLang="zh-CN" sz="2600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 sz="2600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列，则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600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C</a:t>
            </a:r>
            <a:r>
              <a:rPr lang="zh-CN" altLang="en-US" sz="2600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矩阵为</a:t>
            </a:r>
            <a:r>
              <a:rPr lang="en-US" altLang="zh-CN" sz="2600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M</a:t>
            </a:r>
            <a:r>
              <a:rPr lang="zh-CN" altLang="en-US" sz="2600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行</a:t>
            </a:r>
            <a:r>
              <a:rPr lang="en-US" altLang="zh-CN" sz="2600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 sz="2600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列。</a:t>
            </a:r>
            <a:r>
              <a:rPr lang="en-US" altLang="zh-CN" sz="2600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C</a:t>
            </a:r>
            <a:r>
              <a:rPr lang="zh-CN" altLang="en-US" sz="2600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矩阵</a:t>
            </a:r>
            <a:r>
              <a:rPr lang="en-US" altLang="zh-CN" sz="2600" dirty="0" err="1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zh-CN" altLang="en-US" sz="2600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行</a:t>
            </a:r>
            <a:r>
              <a:rPr lang="en-US" altLang="zh-CN" sz="2600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zh-CN" altLang="en-US" sz="2600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列元素计算公式如下：</a:t>
            </a:r>
          </a:p>
        </p:txBody>
      </p:sp>
      <p:graphicFrame>
        <p:nvGraphicFramePr>
          <p:cNvPr id="3074" name="Object 7">
            <a:extLst>
              <a:ext uri="{FF2B5EF4-FFF2-40B4-BE49-F238E27FC236}">
                <a16:creationId xmlns:a16="http://schemas.microsoft.com/office/drawing/2014/main" id="{A866EC94-F94D-4945-B16D-DE5006E232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10" y="2590819"/>
          <a:ext cx="2905127" cy="1085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3" imgW="1155600" imgH="431640" progId="Equation.DSMT4">
                  <p:embed/>
                </p:oleObj>
              </mc:Choice>
              <mc:Fallback>
                <p:oleObj name="Equation" r:id="rId3" imgW="115560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10" y="2590819"/>
                        <a:ext cx="2905127" cy="10858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8">
            <a:extLst>
              <a:ext uri="{FF2B5EF4-FFF2-40B4-BE49-F238E27FC236}">
                <a16:creationId xmlns:a16="http://schemas.microsoft.com/office/drawing/2014/main" id="{3C386414-4433-4624-BCE0-B8498F324B42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685810" y="3657619"/>
            <a:ext cx="7467601" cy="267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799" b="1" dirty="0">
                <a:solidFill>
                  <a:schemeClr val="accent2"/>
                </a:solidFill>
              </a:rPr>
              <a:t>核心算法</a:t>
            </a:r>
            <a:r>
              <a:rPr lang="zh-CN" altLang="en-US" sz="2799" dirty="0"/>
              <a:t>：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799" b="1" dirty="0"/>
              <a:t>for(</a:t>
            </a:r>
            <a:r>
              <a:rPr lang="en-US" altLang="zh-CN" sz="2799" b="1" dirty="0" err="1"/>
              <a:t>i</a:t>
            </a:r>
            <a:r>
              <a:rPr lang="en-US" altLang="zh-CN" sz="2799" b="1" dirty="0"/>
              <a:t>=0;i&lt;</a:t>
            </a:r>
            <a:r>
              <a:rPr lang="en-US" altLang="zh-CN" sz="2799" b="1" dirty="0" err="1"/>
              <a:t>M;i</a:t>
            </a:r>
            <a:r>
              <a:rPr lang="en-US" altLang="zh-CN" sz="2799" b="1" dirty="0"/>
              <a:t>++) for(j=0;j&lt;</a:t>
            </a:r>
            <a:r>
              <a:rPr lang="en-US" altLang="zh-CN" sz="2799" b="1" dirty="0" err="1"/>
              <a:t>N;j</a:t>
            </a:r>
            <a:r>
              <a:rPr lang="en-US" altLang="zh-CN" sz="2799" b="1" dirty="0"/>
              <a:t>++)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799" b="1" dirty="0"/>
              <a:t>   { c[</a:t>
            </a:r>
            <a:r>
              <a:rPr lang="en-US" altLang="zh-CN" sz="2799" b="1" dirty="0" err="1"/>
              <a:t>i</a:t>
            </a:r>
            <a:r>
              <a:rPr lang="en-US" altLang="zh-CN" sz="2799" b="1" dirty="0"/>
              <a:t>][j]=0; </a:t>
            </a:r>
            <a:r>
              <a:rPr lang="en-US" altLang="zh-CN" sz="2799" b="1" dirty="0">
                <a:solidFill>
                  <a:srgbClr val="006600"/>
                </a:solidFill>
              </a:rPr>
              <a:t>/*</a:t>
            </a:r>
            <a:r>
              <a:rPr lang="zh-CN" altLang="en-US" sz="2799" b="1" dirty="0">
                <a:solidFill>
                  <a:srgbClr val="006600"/>
                </a:solidFill>
              </a:rPr>
              <a:t>此句如果不要需要什么条件？*/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799" b="1" dirty="0"/>
              <a:t>      </a:t>
            </a:r>
            <a:r>
              <a:rPr lang="en-US" altLang="zh-CN" sz="2799" b="1" dirty="0"/>
              <a:t>for(k=0;k&lt;</a:t>
            </a:r>
            <a:r>
              <a:rPr lang="en-US" altLang="zh-CN" sz="2799" b="1" dirty="0" err="1"/>
              <a:t>L;k</a:t>
            </a:r>
            <a:r>
              <a:rPr lang="en-US" altLang="zh-CN" sz="2799" b="1" dirty="0"/>
              <a:t>++) c[</a:t>
            </a:r>
            <a:r>
              <a:rPr lang="en-US" altLang="zh-CN" sz="2799" b="1" dirty="0" err="1"/>
              <a:t>i</a:t>
            </a:r>
            <a:r>
              <a:rPr lang="en-US" altLang="zh-CN" sz="2799" b="1" dirty="0"/>
              <a:t>][j]+=a[</a:t>
            </a:r>
            <a:r>
              <a:rPr lang="en-US" altLang="zh-CN" sz="2799" b="1" dirty="0" err="1"/>
              <a:t>i</a:t>
            </a:r>
            <a:r>
              <a:rPr lang="en-US" altLang="zh-CN" sz="2799" b="1" dirty="0"/>
              <a:t>][k]</a:t>
            </a:r>
            <a:r>
              <a:rPr lang="en-US" altLang="zh-CN" sz="2799" b="1" dirty="0">
                <a:sym typeface="Symbol" panose="05050102010706020507" pitchFamily="18" charset="2"/>
              </a:rPr>
              <a:t></a:t>
            </a:r>
            <a:r>
              <a:rPr lang="en-US" altLang="zh-CN" sz="2799" b="1" dirty="0"/>
              <a:t>b[k][j];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799" b="1" dirty="0"/>
              <a:t>   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F7C19F-A39F-4564-9565-EBC8A010C289}"/>
              </a:ext>
            </a:extLst>
          </p:cNvPr>
          <p:cNvSpPr/>
          <p:nvPr/>
        </p:nvSpPr>
        <p:spPr>
          <a:xfrm>
            <a:off x="504124" y="44637"/>
            <a:ext cx="3275807" cy="55412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1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7.2  </a:t>
            </a:r>
            <a:r>
              <a:rPr lang="zh-CN" altLang="en-US" sz="3001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二维数组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96459" y="932731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矩阵乘法应用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54098" y="5676095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通过构建矩阵，可以快速计算多组房价预测值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/>
          <a:stretch/>
        </p:blipFill>
        <p:spPr>
          <a:xfrm>
            <a:off x="655407" y="1514419"/>
            <a:ext cx="7369583" cy="4004337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899603" y="3861057"/>
            <a:ext cx="5112569" cy="533670"/>
            <a:chOff x="899592" y="3861048"/>
            <a:chExt cx="5112568" cy="533668"/>
          </a:xfrm>
        </p:grpSpPr>
        <p:cxnSp>
          <p:nvCxnSpPr>
            <p:cNvPr id="9" name="直接连接符 8"/>
            <p:cNvCxnSpPr/>
            <p:nvPr/>
          </p:nvCxnSpPr>
          <p:spPr bwMode="auto">
            <a:xfrm>
              <a:off x="899592" y="4149080"/>
              <a:ext cx="100811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文本框 9"/>
            <p:cNvSpPr txBox="1"/>
            <p:nvPr/>
          </p:nvSpPr>
          <p:spPr>
            <a:xfrm>
              <a:off x="2483770" y="3933053"/>
              <a:ext cx="576064" cy="4616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cxnSp>
          <p:nvCxnSpPr>
            <p:cNvPr id="12" name="直接连接符 11"/>
            <p:cNvCxnSpPr/>
            <p:nvPr/>
          </p:nvCxnSpPr>
          <p:spPr bwMode="auto">
            <a:xfrm>
              <a:off x="5292080" y="3861048"/>
              <a:ext cx="72008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" name="组合 33"/>
          <p:cNvGrpSpPr/>
          <p:nvPr/>
        </p:nvGrpSpPr>
        <p:grpSpPr>
          <a:xfrm>
            <a:off x="899613" y="3573043"/>
            <a:ext cx="5040561" cy="1512169"/>
            <a:chOff x="899592" y="3573016"/>
            <a:chExt cx="5040560" cy="1512168"/>
          </a:xfrm>
        </p:grpSpPr>
        <p:sp>
          <p:nvSpPr>
            <p:cNvPr id="11" name="文本框 10"/>
            <p:cNvSpPr txBox="1"/>
            <p:nvPr/>
          </p:nvSpPr>
          <p:spPr>
            <a:xfrm>
              <a:off x="5436096" y="3573016"/>
              <a:ext cx="504056" cy="115212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899592" y="4437112"/>
              <a:ext cx="1008112" cy="648072"/>
              <a:chOff x="899592" y="4437112"/>
              <a:chExt cx="1008112" cy="648072"/>
            </a:xfrm>
          </p:grpSpPr>
          <p:cxnSp>
            <p:nvCxnSpPr>
              <p:cNvPr id="15" name="直接连接符 14"/>
              <p:cNvCxnSpPr/>
              <p:nvPr/>
            </p:nvCxnSpPr>
            <p:spPr bwMode="auto">
              <a:xfrm>
                <a:off x="899592" y="4437112"/>
                <a:ext cx="100811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直接连接符 15"/>
              <p:cNvCxnSpPr/>
              <p:nvPr/>
            </p:nvCxnSpPr>
            <p:spPr bwMode="auto">
              <a:xfrm>
                <a:off x="899592" y="4797152"/>
                <a:ext cx="100811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直接连接符 30"/>
              <p:cNvCxnSpPr/>
              <p:nvPr/>
            </p:nvCxnSpPr>
            <p:spPr bwMode="auto">
              <a:xfrm>
                <a:off x="899592" y="5085184"/>
                <a:ext cx="100811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8EF7C19F-A39F-4564-9565-EBC8A010C289}"/>
              </a:ext>
            </a:extLst>
          </p:cNvPr>
          <p:cNvSpPr/>
          <p:nvPr/>
        </p:nvSpPr>
        <p:spPr>
          <a:xfrm>
            <a:off x="504124" y="44637"/>
            <a:ext cx="3275807" cy="55412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1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7.2  </a:t>
            </a:r>
            <a:r>
              <a:rPr lang="zh-CN" altLang="en-US" sz="3001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二维数组</a:t>
            </a:r>
          </a:p>
        </p:txBody>
      </p:sp>
    </p:spTree>
    <p:extLst>
      <p:ext uri="{BB962C8B-B14F-4D97-AF65-F5344CB8AC3E}">
        <p14:creationId xmlns:p14="http://schemas.microsoft.com/office/powerpoint/2010/main" val="39976290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67F67C1-8E31-44D1-90FD-2B0DA158D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68" y="1000142"/>
            <a:ext cx="8396287" cy="4399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799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7.3.1 </a:t>
            </a:r>
            <a:r>
              <a:rPr lang="zh-CN" altLang="en-US" sz="2799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多维数组的定义与初始化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799" b="1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1. 定义:  </a:t>
            </a:r>
            <a:r>
              <a:rPr lang="en-US" altLang="zh-CN" sz="2799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T  </a:t>
            </a:r>
            <a:r>
              <a:rPr lang="en-US" altLang="zh-CN" sz="2799" b="1" dirty="0">
                <a:solidFill>
                  <a:srgbClr val="993300"/>
                </a:solidFill>
                <a:latin typeface="+mn-lt"/>
                <a:ea typeface="黑体" panose="02010609060101010101" pitchFamily="49" charset="-122"/>
              </a:rPr>
              <a:t>id</a:t>
            </a:r>
            <a:r>
              <a:rPr lang="en-US" altLang="zh-CN" sz="2799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[</a:t>
            </a:r>
            <a:r>
              <a:rPr lang="en-US" altLang="zh-CN" sz="2799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n</a:t>
            </a:r>
            <a:r>
              <a:rPr lang="en-US" altLang="zh-CN" sz="2799" b="1" baseline="-25000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1</a:t>
            </a:r>
            <a:r>
              <a:rPr lang="en-US" altLang="zh-CN" sz="2799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][</a:t>
            </a:r>
            <a:r>
              <a:rPr lang="en-US" altLang="zh-CN" sz="2799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n</a:t>
            </a:r>
            <a:r>
              <a:rPr lang="en-US" altLang="zh-CN" sz="2799" b="1" baseline="-25000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2</a:t>
            </a:r>
            <a:r>
              <a:rPr lang="en-US" altLang="zh-CN" sz="2799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]…[</a:t>
            </a:r>
            <a:r>
              <a:rPr lang="en-US" altLang="zh-CN" sz="2799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n</a:t>
            </a:r>
            <a:r>
              <a:rPr lang="en-US" altLang="zh-CN" sz="2799" b="1" baseline="-25000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m</a:t>
            </a:r>
            <a:r>
              <a:rPr lang="en-US" altLang="zh-CN" sz="2799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];         </a:t>
            </a:r>
            <a:r>
              <a:rPr lang="en-US" altLang="zh-CN" sz="2799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//m=1, 2, 3, …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799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T: </a:t>
            </a:r>
            <a:r>
              <a:rPr lang="zh-CN" altLang="en-US" sz="2799" dirty="0">
                <a:latin typeface="+mn-lt"/>
                <a:ea typeface="黑体" panose="02010609060101010101" pitchFamily="49" charset="-122"/>
              </a:rPr>
              <a:t>数据类型名    </a:t>
            </a:r>
            <a:r>
              <a:rPr lang="en-US" altLang="zh-CN" sz="2799" b="1" dirty="0">
                <a:solidFill>
                  <a:srgbClr val="993300"/>
                </a:solidFill>
                <a:latin typeface="+mn-lt"/>
                <a:ea typeface="黑体" panose="02010609060101010101" pitchFamily="49" charset="-122"/>
              </a:rPr>
              <a:t>id: </a:t>
            </a:r>
            <a:r>
              <a:rPr lang="zh-CN" altLang="en-US" sz="2799" dirty="0">
                <a:latin typeface="+mn-lt"/>
                <a:ea typeface="黑体" panose="02010609060101010101" pitchFamily="49" charset="-122"/>
              </a:rPr>
              <a:t>标识符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799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n</a:t>
            </a:r>
            <a:r>
              <a:rPr lang="en-US" altLang="zh-CN" sz="2799" b="1" baseline="-25000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1</a:t>
            </a:r>
            <a:r>
              <a:rPr lang="en-US" altLang="zh-CN" sz="2799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, n</a:t>
            </a:r>
            <a:r>
              <a:rPr lang="en-US" altLang="zh-CN" sz="2799" b="1" baseline="-25000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2</a:t>
            </a:r>
            <a:r>
              <a:rPr lang="en-US" altLang="zh-CN" sz="2799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, …, n</a:t>
            </a:r>
            <a:r>
              <a:rPr lang="en-US" altLang="zh-CN" sz="2799" b="1" baseline="-25000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m</a:t>
            </a:r>
            <a:r>
              <a:rPr lang="en-US" altLang="zh-CN" sz="2799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:  </a:t>
            </a:r>
            <a:r>
              <a:rPr lang="en-US" altLang="zh-CN" sz="2799" dirty="0">
                <a:latin typeface="+mn-lt"/>
                <a:ea typeface="黑体" panose="02010609060101010101" pitchFamily="49" charset="-122"/>
              </a:rPr>
              <a:t>m</a:t>
            </a:r>
            <a:r>
              <a:rPr lang="zh-CN" altLang="en-US" sz="2799" dirty="0">
                <a:latin typeface="+mn-lt"/>
                <a:ea typeface="黑体" panose="02010609060101010101" pitchFamily="49" charset="-122"/>
              </a:rPr>
              <a:t>个整型常量表达式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799" b="1" dirty="0">
                <a:solidFill>
                  <a:srgbClr val="CC0000"/>
                </a:solidFill>
                <a:latin typeface="+mn-lt"/>
                <a:ea typeface="黑体" panose="02010609060101010101" pitchFamily="49" charset="-122"/>
              </a:rPr>
              <a:t>例如</a:t>
            </a:r>
            <a:r>
              <a:rPr lang="zh-CN" altLang="en-US" sz="2799" b="1" dirty="0">
                <a:latin typeface="+mn-lt"/>
                <a:ea typeface="黑体" panose="02010609060101010101" pitchFamily="49" charset="-122"/>
              </a:rPr>
              <a:t>：</a:t>
            </a:r>
            <a:r>
              <a:rPr lang="en-US" altLang="zh-CN" sz="2799" b="1" dirty="0" err="1">
                <a:latin typeface="+mn-lt"/>
                <a:ea typeface="黑体" panose="02010609060101010101" pitchFamily="49" charset="-122"/>
              </a:rPr>
              <a:t>int</a:t>
            </a:r>
            <a:r>
              <a:rPr lang="en-US" altLang="zh-CN" sz="2799" b="1" dirty="0">
                <a:latin typeface="+mn-lt"/>
                <a:ea typeface="黑体" panose="02010609060101010101" pitchFamily="49" charset="-122"/>
              </a:rPr>
              <a:t> a[3][4][5];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799" b="1" dirty="0">
                <a:latin typeface="+mn-lt"/>
                <a:ea typeface="黑体" panose="02010609060101010101" pitchFamily="49" charset="-122"/>
              </a:rPr>
              <a:t>            float b[6][8][2][10], c[7][7][7];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799" b="1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2. 初始化：</a:t>
            </a:r>
            <a:r>
              <a:rPr lang="zh-CN" altLang="en-US" sz="2799" dirty="0">
                <a:latin typeface="+mn-lt"/>
                <a:ea typeface="黑体" panose="02010609060101010101" pitchFamily="49" charset="-122"/>
              </a:rPr>
              <a:t>以三维数组为例说明</a:t>
            </a:r>
            <a:endParaRPr lang="zh-CN" altLang="en-US" sz="2799" b="1" dirty="0">
              <a:solidFill>
                <a:schemeClr val="accent2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F7C19F-A39F-4564-9565-EBC8A010C289}"/>
              </a:ext>
            </a:extLst>
          </p:cNvPr>
          <p:cNvSpPr/>
          <p:nvPr/>
        </p:nvSpPr>
        <p:spPr>
          <a:xfrm>
            <a:off x="532830" y="116642"/>
            <a:ext cx="3463108" cy="55412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1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7.3  </a:t>
            </a:r>
            <a:r>
              <a:rPr lang="zh-CN" altLang="en-US" sz="3001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多维数组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5B121AFE-CF1B-4DA5-B683-D37645F93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68" y="1000135"/>
            <a:ext cx="8396287" cy="3613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600" b="1" dirty="0" err="1">
                <a:latin typeface="+mn-lt"/>
                <a:ea typeface="黑体" panose="02010609060101010101" pitchFamily="49" charset="-122"/>
              </a:rPr>
              <a:t>int</a:t>
            </a:r>
            <a:r>
              <a:rPr lang="en-US" altLang="zh-CN" sz="2600" b="1" dirty="0">
                <a:latin typeface="+mn-lt"/>
                <a:ea typeface="黑体" panose="02010609060101010101" pitchFamily="49" charset="-122"/>
              </a:rPr>
              <a:t> a[3][2][4]={   { 1,2,3,4,    </a:t>
            </a:r>
            <a:r>
              <a:rPr lang="en-US" altLang="zh-CN" sz="2600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/</a:t>
            </a:r>
            <a:r>
              <a:rPr lang="en-US" altLang="zh-CN" sz="2600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第一个2</a:t>
            </a:r>
            <a:r>
              <a:rPr lang="zh-CN" altLang="en-US" sz="2600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zh-CN" altLang="en-US" sz="2600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4二维数组 </a:t>
            </a:r>
            <a:r>
              <a:rPr lang="zh-CN" altLang="en-US" sz="2600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zh-CN" altLang="en-US" sz="2600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/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600" b="1" dirty="0">
                <a:latin typeface="+mn-lt"/>
                <a:ea typeface="黑体" panose="02010609060101010101" pitchFamily="49" charset="-122"/>
              </a:rPr>
              <a:t>                               5,6,7,</a:t>
            </a:r>
            <a:r>
              <a:rPr lang="zh-CN" altLang="en-US" sz="2600" b="1" dirty="0" smtClean="0">
                <a:latin typeface="+mn-lt"/>
                <a:ea typeface="黑体" panose="02010609060101010101" pitchFamily="49" charset="-122"/>
              </a:rPr>
              <a:t>8 },</a:t>
            </a:r>
            <a:endParaRPr lang="zh-CN" altLang="en-US" sz="2600" b="1" dirty="0">
              <a:latin typeface="+mn-lt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600" b="1" dirty="0">
                <a:latin typeface="+mn-lt"/>
                <a:ea typeface="黑体" panose="02010609060101010101" pitchFamily="49" charset="-122"/>
              </a:rPr>
              <a:t>                             { {0},         </a:t>
            </a:r>
            <a:r>
              <a:rPr lang="zh-CN" altLang="en-US" sz="2600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/</a:t>
            </a:r>
            <a:r>
              <a:rPr lang="zh-CN" altLang="en-US" sz="2600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zh-CN" altLang="en-US" sz="2600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 第二个2</a:t>
            </a:r>
            <a:r>
              <a:rPr lang="zh-CN" altLang="en-US" sz="2600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zh-CN" altLang="en-US" sz="2600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4二维数组 </a:t>
            </a:r>
            <a:r>
              <a:rPr lang="zh-CN" altLang="en-US" sz="2600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zh-CN" altLang="en-US" sz="2600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/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600" b="1" dirty="0">
                <a:latin typeface="+mn-lt"/>
                <a:ea typeface="黑体" panose="02010609060101010101" pitchFamily="49" charset="-122"/>
              </a:rPr>
              <a:t>                                {9,10}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600" b="1" dirty="0">
                <a:latin typeface="+mn-lt"/>
                <a:ea typeface="黑体" panose="02010609060101010101" pitchFamily="49" charset="-122"/>
              </a:rPr>
              <a:t>                              }           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600" b="1" dirty="0">
                <a:latin typeface="+mn-lt"/>
                <a:ea typeface="黑体" panose="02010609060101010101" pitchFamily="49" charset="-122"/>
              </a:rPr>
              <a:t>       </a:t>
            </a:r>
            <a:r>
              <a:rPr lang="zh-CN" altLang="en-US" sz="2600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/</a:t>
            </a:r>
            <a:r>
              <a:rPr lang="zh-CN" altLang="en-US" sz="2600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zh-CN" altLang="en-US" sz="2600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 第三个2</a:t>
            </a:r>
            <a:r>
              <a:rPr lang="zh-CN" altLang="en-US" sz="2600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zh-CN" altLang="en-US" sz="2600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4二维数组未初始化，初值自动为0 </a:t>
            </a:r>
            <a:r>
              <a:rPr lang="zh-CN" altLang="en-US" sz="2600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zh-CN" altLang="en-US" sz="2600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/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600" b="1" dirty="0">
                <a:latin typeface="+mn-lt"/>
                <a:ea typeface="黑体" panose="02010609060101010101" pitchFamily="49" charset="-122"/>
              </a:rPr>
              <a:t>                       };</a:t>
            </a:r>
            <a:endParaRPr lang="en-US" altLang="zh-CN" sz="2600" b="1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F7C19F-A39F-4564-9565-EBC8A010C289}"/>
              </a:ext>
            </a:extLst>
          </p:cNvPr>
          <p:cNvSpPr/>
          <p:nvPr/>
        </p:nvSpPr>
        <p:spPr>
          <a:xfrm>
            <a:off x="532830" y="116642"/>
            <a:ext cx="3463108" cy="55412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1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7.3  </a:t>
            </a:r>
            <a:r>
              <a:rPr lang="zh-CN" altLang="en-US" sz="3001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多维数组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">
            <a:extLst>
              <a:ext uri="{FF2B5EF4-FFF2-40B4-BE49-F238E27FC236}">
                <a16:creationId xmlns:a16="http://schemas.microsoft.com/office/drawing/2014/main" id="{D2DB47DB-81F1-42B0-BC87-FEF7861B5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60" y="692170"/>
            <a:ext cx="8853706" cy="49257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1">
                <a:latin typeface="黑体" panose="02010609060101010101" pitchFamily="49" charset="-122"/>
                <a:ea typeface="黑体" panose="02010609060101010101" pitchFamily="49" charset="-122"/>
              </a:rPr>
              <a:t>计算班上</a:t>
            </a:r>
            <a:r>
              <a:rPr lang="en-US" altLang="zh-CN" sz="2601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601">
                <a:latin typeface="黑体" panose="02010609060101010101" pitchFamily="49" charset="-122"/>
                <a:ea typeface="黑体" panose="02010609060101010101" pitchFamily="49" charset="-122"/>
              </a:rPr>
              <a:t>个同学成绩的平均值，输出低于平均值的成绩？</a:t>
            </a:r>
            <a:endParaRPr lang="en-US" altLang="zh-CN" sz="260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508579-B7FD-46EC-985F-A542BFA99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78" y="1196994"/>
            <a:ext cx="4248151" cy="5593839"/>
          </a:xfrm>
          <a:prstGeom prst="rect">
            <a:avLst/>
          </a:prstGeom>
          <a:solidFill>
            <a:srgbClr val="0000FF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3300"/>
              </a:lnSpc>
            </a:pPr>
            <a:r>
              <a:rPr lang="en-US" altLang="zh-CN" b="1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>
                <a:cs typeface="Times New Roman" panose="02020603050405020304" pitchFamily="18" charset="0"/>
              </a:rPr>
              <a:t>#include  &lt;stdio.h&gt;</a:t>
            </a:r>
          </a:p>
          <a:p>
            <a:pPr algn="just" eaLnBrk="1" hangingPunct="1">
              <a:lnSpc>
                <a:spcPts val="3300"/>
              </a:lnSpc>
            </a:pPr>
            <a:r>
              <a:rPr lang="en-US" altLang="zh-CN" b="1">
                <a:cs typeface="Times New Roman" panose="02020603050405020304" pitchFamily="18" charset="0"/>
              </a:rPr>
              <a:t>void main()</a:t>
            </a:r>
          </a:p>
          <a:p>
            <a:pPr algn="just" eaLnBrk="1" hangingPunct="1">
              <a:lnSpc>
                <a:spcPts val="3300"/>
              </a:lnSpc>
            </a:pPr>
            <a:r>
              <a:rPr lang="en-US" altLang="zh-CN" b="1">
                <a:cs typeface="Times New Roman" panose="02020603050405020304" pitchFamily="18" charset="0"/>
              </a:rPr>
              <a:t>{float c1,c2,…..c10,pj;</a:t>
            </a:r>
          </a:p>
          <a:p>
            <a:pPr algn="just" eaLnBrk="1" hangingPunct="1">
              <a:lnSpc>
                <a:spcPts val="3300"/>
              </a:lnSpc>
            </a:pPr>
            <a:r>
              <a:rPr lang="en-US" altLang="zh-CN" b="1">
                <a:cs typeface="Times New Roman" panose="02020603050405020304" pitchFamily="18" charset="0"/>
              </a:rPr>
              <a:t>  scanf(“%f”,&amp;c1);</a:t>
            </a:r>
          </a:p>
          <a:p>
            <a:pPr algn="just" eaLnBrk="1" hangingPunct="1">
              <a:lnSpc>
                <a:spcPts val="3300"/>
              </a:lnSpc>
            </a:pPr>
            <a:r>
              <a:rPr lang="en-US" altLang="zh-CN" b="1">
                <a:cs typeface="Times New Roman" panose="02020603050405020304" pitchFamily="18" charset="0"/>
              </a:rPr>
              <a:t>  scanf(“%f”,&amp;c2);</a:t>
            </a:r>
          </a:p>
          <a:p>
            <a:pPr algn="just" eaLnBrk="1" hangingPunct="1">
              <a:lnSpc>
                <a:spcPts val="3300"/>
              </a:lnSpc>
            </a:pPr>
            <a:r>
              <a:rPr lang="en-US" altLang="zh-CN" b="1">
                <a:cs typeface="Times New Roman" panose="02020603050405020304" pitchFamily="18" charset="0"/>
              </a:rPr>
              <a:t>  ……</a:t>
            </a:r>
          </a:p>
          <a:p>
            <a:pPr algn="just" eaLnBrk="1" hangingPunct="1">
              <a:lnSpc>
                <a:spcPts val="3300"/>
              </a:lnSpc>
            </a:pPr>
            <a:r>
              <a:rPr lang="en-US" altLang="zh-CN" b="1">
                <a:cs typeface="Times New Roman" panose="02020603050405020304" pitchFamily="18" charset="0"/>
              </a:rPr>
              <a:t>  scanf(“%f”,&amp;c10);</a:t>
            </a:r>
          </a:p>
          <a:p>
            <a:pPr algn="just" eaLnBrk="1" hangingPunct="1">
              <a:lnSpc>
                <a:spcPts val="3300"/>
              </a:lnSpc>
            </a:pPr>
            <a:r>
              <a:rPr lang="en-US" altLang="zh-CN" b="1">
                <a:cs typeface="Times New Roman" panose="02020603050405020304" pitchFamily="18" charset="0"/>
              </a:rPr>
              <a:t>  pj=c1+c2+……+c10;</a:t>
            </a:r>
          </a:p>
          <a:p>
            <a:pPr algn="just" eaLnBrk="1" hangingPunct="1">
              <a:lnSpc>
                <a:spcPts val="3300"/>
              </a:lnSpc>
            </a:pPr>
            <a:r>
              <a:rPr lang="en-US" altLang="zh-CN" b="1">
                <a:cs typeface="Times New Roman" panose="02020603050405020304" pitchFamily="18" charset="0"/>
              </a:rPr>
              <a:t>  pj/=10;</a:t>
            </a:r>
          </a:p>
          <a:p>
            <a:pPr algn="just" eaLnBrk="1" hangingPunct="1">
              <a:lnSpc>
                <a:spcPts val="3300"/>
              </a:lnSpc>
            </a:pPr>
            <a:r>
              <a:rPr lang="en-US" altLang="zh-CN" b="1">
                <a:cs typeface="Times New Roman" panose="02020603050405020304" pitchFamily="18" charset="0"/>
              </a:rPr>
              <a:t>  if(c1&lt;pj) printf(“%f”,c1);</a:t>
            </a:r>
          </a:p>
          <a:p>
            <a:pPr algn="just" eaLnBrk="1" hangingPunct="1">
              <a:lnSpc>
                <a:spcPts val="3300"/>
              </a:lnSpc>
            </a:pPr>
            <a:r>
              <a:rPr lang="en-US" altLang="zh-CN" b="1">
                <a:cs typeface="Times New Roman" panose="02020603050405020304" pitchFamily="18" charset="0"/>
              </a:rPr>
              <a:t>  ……</a:t>
            </a:r>
          </a:p>
          <a:p>
            <a:pPr algn="just" eaLnBrk="1" hangingPunct="1">
              <a:lnSpc>
                <a:spcPts val="3300"/>
              </a:lnSpc>
            </a:pPr>
            <a:r>
              <a:rPr lang="en-US" altLang="zh-CN" b="1">
                <a:cs typeface="Times New Roman" panose="02020603050405020304" pitchFamily="18" charset="0"/>
              </a:rPr>
              <a:t>  if(c10&lt;pj) printf(“%f”,c10);</a:t>
            </a:r>
          </a:p>
          <a:p>
            <a:pPr algn="just" eaLnBrk="1" hangingPunct="1">
              <a:lnSpc>
                <a:spcPts val="3300"/>
              </a:lnSpc>
            </a:pPr>
            <a:r>
              <a:rPr lang="en-US" altLang="zh-CN" b="1"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A9773D-CBB5-41D9-B810-743D7B1E8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11" y="1916133"/>
            <a:ext cx="4572000" cy="2308324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计算班上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个同学成绩的平均值，输出低于平均值的成绩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</a:p>
          <a:p>
            <a:pPr eaLnBrk="1" hangingPunct="1"/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计算全年级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1000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个同学成绩的平均值，输出低于平均值的成绩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</a:p>
          <a:p>
            <a:pPr eaLnBrk="1" hangingPunct="1"/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8D5EA4B-37CC-4F6B-BF7F-BEB9F9D72091}"/>
              </a:ext>
            </a:extLst>
          </p:cNvPr>
          <p:cNvGrpSpPr>
            <a:grpSpLocks/>
          </p:cNvGrpSpPr>
          <p:nvPr/>
        </p:nvGrpSpPr>
        <p:grpSpPr bwMode="auto">
          <a:xfrm>
            <a:off x="4356111" y="4292610"/>
            <a:ext cx="4572000" cy="1512496"/>
            <a:chOff x="4355976" y="4293096"/>
            <a:chExt cx="4572000" cy="1511773"/>
          </a:xfrm>
        </p:grpSpPr>
        <p:sp>
          <p:nvSpPr>
            <p:cNvPr id="6151" name="矩形 5">
              <a:extLst>
                <a:ext uri="{FF2B5EF4-FFF2-40B4-BE49-F238E27FC236}">
                  <a16:creationId xmlns:a16="http://schemas.microsoft.com/office/drawing/2014/main" id="{C21B9FD3-7873-4559-BA89-FCCB92724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5976" y="4974269"/>
              <a:ext cx="4572000" cy="830600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解决方案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 eaLnBrk="1" hangingPunct="1"/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数    组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52" name="下箭头 6">
              <a:extLst>
                <a:ext uri="{FF2B5EF4-FFF2-40B4-BE49-F238E27FC236}">
                  <a16:creationId xmlns:a16="http://schemas.microsoft.com/office/drawing/2014/main" id="{96961C95-D560-4315-AED6-184185DBB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0192" y="4293096"/>
              <a:ext cx="360040" cy="57606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latin typeface="Arial" panose="020B0604020202020204" pitchFamily="34" charset="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52E6FF52-E7CF-4D4A-8A2A-5F153D974846}"/>
              </a:ext>
            </a:extLst>
          </p:cNvPr>
          <p:cNvSpPr/>
          <p:nvPr/>
        </p:nvSpPr>
        <p:spPr>
          <a:xfrm>
            <a:off x="611569" y="44467"/>
            <a:ext cx="3492128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问题的提出：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264B5B57-4DE3-42A5-8F76-51B2D85B8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45" y="1000132"/>
            <a:ext cx="8234364" cy="5032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7.3.2 </a:t>
            </a:r>
            <a:r>
              <a:rPr lang="zh-CN" altLang="en-US" sz="2600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数组类型名及其应用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600" b="1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语法格式:  </a:t>
            </a:r>
            <a:r>
              <a:rPr lang="en-US" altLang="zh-CN" sz="26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T  [</a:t>
            </a:r>
            <a:r>
              <a:rPr lang="en-US" altLang="zh-CN" sz="2600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n</a:t>
            </a:r>
            <a:r>
              <a:rPr lang="en-US" altLang="zh-CN" sz="2600" b="1" baseline="-25000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][</a:t>
            </a:r>
            <a:r>
              <a:rPr lang="en-US" altLang="zh-CN" sz="2600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n</a:t>
            </a:r>
            <a:r>
              <a:rPr lang="en-US" altLang="zh-CN" sz="2600" b="1" baseline="-25000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]…[</a:t>
            </a:r>
            <a:r>
              <a:rPr lang="en-US" altLang="zh-CN" sz="2600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n</a:t>
            </a:r>
            <a:r>
              <a:rPr lang="en-US" altLang="zh-CN" sz="2600" b="1" baseline="-25000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m</a:t>
            </a:r>
            <a:r>
              <a:rPr lang="en-US" altLang="zh-CN" sz="26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];         </a:t>
            </a:r>
            <a:r>
              <a:rPr lang="en-US" altLang="zh-CN" sz="2600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//m=1, 2, 3, …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600" b="1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应用：</a:t>
            </a:r>
            <a:r>
              <a:rPr lang="zh-CN" altLang="en-US" sz="2600" dirty="0">
                <a:latin typeface="+mn-lt"/>
                <a:ea typeface="黑体" panose="02010609060101010101" pitchFamily="49" charset="-122"/>
              </a:rPr>
              <a:t>求数组的存储长度或者类型强制转换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600" b="1" dirty="0">
                <a:solidFill>
                  <a:srgbClr val="CC0000"/>
                </a:solidFill>
                <a:latin typeface="+mn-lt"/>
                <a:ea typeface="黑体" panose="02010609060101010101" pitchFamily="49" charset="-122"/>
              </a:rPr>
              <a:t>例 </a:t>
            </a:r>
            <a:r>
              <a:rPr lang="zh-CN" altLang="en-US" sz="2600" dirty="0">
                <a:latin typeface="+mn-lt"/>
                <a:ea typeface="黑体" panose="02010609060101010101" pitchFamily="49" charset="-122"/>
              </a:rPr>
              <a:t>求数组存储空间大小。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2500" b="1" dirty="0">
                <a:latin typeface="+mn-lt"/>
                <a:ea typeface="黑体" panose="02010609060101010101" pitchFamily="49" charset="-122"/>
              </a:rPr>
              <a:t>#</a:t>
            </a:r>
            <a:r>
              <a:rPr lang="en-US" altLang="zh-CN" sz="2500" b="1" dirty="0">
                <a:latin typeface="+mn-lt"/>
                <a:ea typeface="黑体" panose="02010609060101010101" pitchFamily="49" charset="-122"/>
              </a:rPr>
              <a:t>include "</a:t>
            </a:r>
            <a:r>
              <a:rPr lang="en-US" altLang="zh-CN" sz="2500" b="1" dirty="0" err="1">
                <a:latin typeface="+mn-lt"/>
                <a:ea typeface="黑体" panose="02010609060101010101" pitchFamily="49" charset="-122"/>
              </a:rPr>
              <a:t>stdio.h</a:t>
            </a:r>
            <a:r>
              <a:rPr lang="en-US" altLang="zh-CN" sz="2500" b="1" dirty="0">
                <a:latin typeface="+mn-lt"/>
                <a:ea typeface="黑体" panose="02010609060101010101" pitchFamily="49" charset="-122"/>
              </a:rPr>
              <a:t> "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500" b="1" dirty="0">
                <a:latin typeface="+mn-lt"/>
                <a:ea typeface="黑体" panose="02010609060101010101" pitchFamily="49" charset="-122"/>
              </a:rPr>
              <a:t>void main()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500" b="1" dirty="0">
                <a:latin typeface="+mn-lt"/>
                <a:ea typeface="黑体" panose="02010609060101010101" pitchFamily="49" charset="-122"/>
              </a:rPr>
              <a:t>  { </a:t>
            </a:r>
            <a:r>
              <a:rPr lang="en-US" altLang="zh-CN" sz="2500" b="1" dirty="0" err="1">
                <a:latin typeface="+mn-lt"/>
                <a:ea typeface="黑体" panose="02010609060101010101" pitchFamily="49" charset="-122"/>
              </a:rPr>
              <a:t>int</a:t>
            </a:r>
            <a:r>
              <a:rPr lang="en-US" altLang="zh-CN" sz="2500" b="1" dirty="0">
                <a:latin typeface="+mn-lt"/>
                <a:ea typeface="黑体" panose="02010609060101010101" pitchFamily="49" charset="-122"/>
              </a:rPr>
              <a:t> n1,n2,n3;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500" b="1" dirty="0">
                <a:latin typeface="+mn-lt"/>
                <a:ea typeface="黑体" panose="02010609060101010101" pitchFamily="49" charset="-122"/>
              </a:rPr>
              <a:t>     n1=</a:t>
            </a:r>
            <a:r>
              <a:rPr lang="en-US" altLang="zh-CN" sz="2500" b="1" dirty="0" err="1">
                <a:latin typeface="+mn-lt"/>
                <a:ea typeface="黑体" panose="02010609060101010101" pitchFamily="49" charset="-122"/>
              </a:rPr>
              <a:t>sizeof</a:t>
            </a:r>
            <a:r>
              <a:rPr lang="en-US" altLang="zh-CN" sz="2500" b="1" dirty="0"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sz="2500" b="1" dirty="0" err="1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int</a:t>
            </a:r>
            <a:r>
              <a:rPr lang="en-US" altLang="zh-CN" sz="25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 [3][4][5]</a:t>
            </a:r>
            <a:r>
              <a:rPr lang="en-US" altLang="zh-CN" sz="2500" b="1" dirty="0">
                <a:latin typeface="+mn-lt"/>
                <a:ea typeface="黑体" panose="02010609060101010101" pitchFamily="49" charset="-122"/>
              </a:rPr>
              <a:t>);n2=</a:t>
            </a:r>
            <a:r>
              <a:rPr lang="en-US" altLang="zh-CN" sz="2500" b="1" dirty="0" err="1">
                <a:latin typeface="+mn-lt"/>
                <a:ea typeface="黑体" panose="02010609060101010101" pitchFamily="49" charset="-122"/>
              </a:rPr>
              <a:t>sizeof</a:t>
            </a:r>
            <a:r>
              <a:rPr lang="en-US" altLang="zh-CN" sz="2500" b="1" dirty="0"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sz="25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float [5][6]</a:t>
            </a:r>
            <a:r>
              <a:rPr lang="en-US" altLang="zh-CN" sz="2500" b="1" dirty="0">
                <a:latin typeface="+mn-lt"/>
                <a:ea typeface="黑体" panose="02010609060101010101" pitchFamily="49" charset="-122"/>
              </a:rPr>
              <a:t>); 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500" b="1" dirty="0">
                <a:latin typeface="+mn-lt"/>
                <a:ea typeface="黑体" panose="02010609060101010101" pitchFamily="49" charset="-122"/>
              </a:rPr>
              <a:t>     n3=</a:t>
            </a:r>
            <a:r>
              <a:rPr lang="en-US" altLang="zh-CN" sz="2500" b="1" dirty="0" err="1">
                <a:latin typeface="+mn-lt"/>
                <a:ea typeface="黑体" panose="02010609060101010101" pitchFamily="49" charset="-122"/>
              </a:rPr>
              <a:t>sizeof</a:t>
            </a:r>
            <a:r>
              <a:rPr lang="en-US" altLang="zh-CN" sz="2500" b="1" dirty="0"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sz="25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double [8]</a:t>
            </a:r>
            <a:r>
              <a:rPr lang="en-US" altLang="zh-CN" sz="2500" b="1" dirty="0">
                <a:latin typeface="+mn-lt"/>
                <a:ea typeface="黑体" panose="02010609060101010101" pitchFamily="49" charset="-122"/>
              </a:rPr>
              <a:t>); </a:t>
            </a:r>
            <a:r>
              <a:rPr lang="en-US" altLang="zh-CN" sz="2500" b="1" dirty="0" err="1">
                <a:latin typeface="+mn-lt"/>
                <a:ea typeface="黑体" panose="02010609060101010101" pitchFamily="49" charset="-122"/>
              </a:rPr>
              <a:t>printf</a:t>
            </a:r>
            <a:r>
              <a:rPr lang="en-US" altLang="zh-CN" sz="2500" b="1" dirty="0">
                <a:latin typeface="+mn-lt"/>
                <a:ea typeface="黑体" panose="02010609060101010101" pitchFamily="49" charset="-122"/>
              </a:rPr>
              <a:t>("%</a:t>
            </a:r>
            <a:r>
              <a:rPr lang="en-US" altLang="zh-CN" sz="2500" b="1" dirty="0" err="1">
                <a:latin typeface="+mn-lt"/>
                <a:ea typeface="黑体" panose="02010609060101010101" pitchFamily="49" charset="-122"/>
              </a:rPr>
              <a:t>d,%d,%d</a:t>
            </a:r>
            <a:r>
              <a:rPr lang="en-US" altLang="zh-CN" sz="2500" b="1" dirty="0">
                <a:latin typeface="+mn-lt"/>
                <a:ea typeface="黑体" panose="02010609060101010101" pitchFamily="49" charset="-122"/>
              </a:rPr>
              <a:t>\n",n1,n2,n3);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500" b="1" dirty="0">
                <a:latin typeface="+mn-lt"/>
                <a:ea typeface="黑体" panose="02010609060101010101" pitchFamily="49" charset="-122"/>
              </a:rPr>
              <a:t>  }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2600" b="1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程序的输出是</a:t>
            </a:r>
            <a:r>
              <a:rPr lang="zh-CN" altLang="en-US" sz="2600" b="1" dirty="0">
                <a:latin typeface="+mn-lt"/>
                <a:ea typeface="黑体" panose="02010609060101010101" pitchFamily="49" charset="-122"/>
              </a:rPr>
              <a:t>: </a:t>
            </a:r>
            <a:r>
              <a:rPr lang="en-US" altLang="zh-CN" sz="2600" b="1" dirty="0">
                <a:latin typeface="+mn-lt"/>
                <a:ea typeface="黑体" panose="02010609060101010101" pitchFamily="49" charset="-122"/>
              </a:rPr>
              <a:t>240,120,64    </a:t>
            </a:r>
            <a:r>
              <a:rPr lang="en-US" altLang="zh-CN" sz="2600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/</a:t>
            </a:r>
            <a:r>
              <a:rPr lang="en-US" altLang="zh-CN" sz="2600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 VC++6.0 </a:t>
            </a:r>
            <a:r>
              <a:rPr lang="en-US" altLang="zh-CN" sz="2600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rPr>
              <a:t>/</a:t>
            </a:r>
            <a:endParaRPr lang="zh-CN" altLang="en-US" sz="2600" b="1" dirty="0">
              <a:solidFill>
                <a:srgbClr val="00660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F7C19F-A39F-4564-9565-EBC8A010C289}"/>
              </a:ext>
            </a:extLst>
          </p:cNvPr>
          <p:cNvSpPr/>
          <p:nvPr/>
        </p:nvSpPr>
        <p:spPr>
          <a:xfrm>
            <a:off x="532830" y="116642"/>
            <a:ext cx="3463108" cy="55412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1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7.3  </a:t>
            </a:r>
            <a:r>
              <a:rPr lang="zh-CN" altLang="en-US" sz="3001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多维数组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>
            <a:extLst>
              <a:ext uri="{FF2B5EF4-FFF2-40B4-BE49-F238E27FC236}">
                <a16:creationId xmlns:a16="http://schemas.microsoft.com/office/drawing/2014/main" id="{B953293E-1CF6-4EE6-A9B9-6342D6E6E286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642955" y="228616"/>
            <a:ext cx="769620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993300"/>
                </a:solidFill>
                <a:ea typeface="楷体" panose="02010609060101010101" pitchFamily="49" charset="-122"/>
              </a:rPr>
              <a:t>重点小结与作业</a:t>
            </a: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CB8268D9-6D28-4E88-8B6C-A2F479B55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9" y="1066823"/>
            <a:ext cx="8229600" cy="375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799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本章重点：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2799" b="1" dirty="0">
                <a:latin typeface="黑体" panose="02010609060101010101" pitchFamily="49" charset="-122"/>
                <a:ea typeface="黑体" panose="02010609060101010101" pitchFamily="49" charset="-122"/>
              </a:rPr>
              <a:t>一维数组的表示与初始化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2799" b="1" dirty="0">
                <a:latin typeface="黑体" panose="02010609060101010101" pitchFamily="49" charset="-122"/>
                <a:ea typeface="黑体" panose="02010609060101010101" pitchFamily="49" charset="-122"/>
              </a:rPr>
              <a:t>二维数组的表示与初始化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2799" b="1" dirty="0">
                <a:latin typeface="黑体" panose="02010609060101010101" pitchFamily="49" charset="-122"/>
                <a:ea typeface="黑体" panose="02010609060101010101" pitchFamily="49" charset="-122"/>
              </a:rPr>
              <a:t>数组类型名及其在求数组存储长度中的应用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2799" b="1" dirty="0">
                <a:latin typeface="黑体" panose="02010609060101010101" pitchFamily="49" charset="-122"/>
                <a:ea typeface="黑体" panose="02010609060101010101" pitchFamily="49" charset="-122"/>
              </a:rPr>
              <a:t>二维数组的转置算法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2799" b="1" dirty="0">
                <a:latin typeface="黑体" panose="02010609060101010101" pitchFamily="49" charset="-122"/>
                <a:ea typeface="黑体" panose="02010609060101010101" pitchFamily="49" charset="-122"/>
              </a:rPr>
              <a:t>矩阵乘法的</a:t>
            </a:r>
            <a:r>
              <a:rPr lang="en-US" altLang="zh-CN" sz="2799" b="1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799" b="1" dirty="0">
                <a:latin typeface="黑体" panose="02010609060101010101" pitchFamily="49" charset="-122"/>
                <a:ea typeface="黑体" panose="02010609060101010101" pitchFamily="49" charset="-122"/>
              </a:rPr>
              <a:t>语言算法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WordArt 3">
            <a:extLst>
              <a:ext uri="{FF2B5EF4-FFF2-40B4-BE49-F238E27FC236}">
                <a16:creationId xmlns:a16="http://schemas.microsoft.com/office/drawing/2014/main" id="{5C17CA79-54E2-46CE-9DFE-E0B1E608ED4C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3581412" y="1447811"/>
            <a:ext cx="5181600" cy="9144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1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 !</a:t>
            </a:r>
            <a:endParaRPr lang="zh-CN" altLang="en-US" sz="5401" b="1" kern="1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5400000" scaled="1"/>
              </a:gradFill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771" name="Text Box 4">
            <a:extLst>
              <a:ext uri="{FF2B5EF4-FFF2-40B4-BE49-F238E27FC236}">
                <a16:creationId xmlns:a16="http://schemas.microsoft.com/office/drawing/2014/main" id="{7984AA43-2EEB-425E-8D1F-0D07699096D5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642955" y="228616"/>
            <a:ext cx="769620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993300"/>
                </a:solidFill>
                <a:ea typeface="楷体" panose="02010609060101010101" pitchFamily="49" charset="-122"/>
              </a:rPr>
              <a:t>第七章</a:t>
            </a:r>
            <a:r>
              <a:rPr lang="zh-CN" altLang="en-US" sz="3200" b="1" dirty="0">
                <a:solidFill>
                  <a:srgbClr val="993300"/>
                </a:solidFill>
                <a:ea typeface="楷体" panose="02010609060101010101" pitchFamily="49" charset="-122"/>
              </a:rPr>
              <a:t>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3469813B-088A-4349-AADF-B95ADBD36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78" y="1125550"/>
            <a:ext cx="8591551" cy="4615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799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799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</a:t>
            </a:r>
            <a:r>
              <a:rPr lang="zh-CN" altLang="en-US" sz="2799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是内存中的一块连续的存储区，这个存储区用来存贮若干相同类型的数据。为了访问数组，需要给存储区取一个名字，称为</a:t>
            </a:r>
            <a:r>
              <a:rPr lang="zh-CN" altLang="en-US" sz="2799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数组名</a:t>
            </a:r>
            <a:r>
              <a:rPr lang="zh-CN" altLang="en-US" sz="2799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799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799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799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数组中的一个数据称为</a:t>
            </a:r>
            <a:r>
              <a:rPr lang="zh-CN" altLang="en-US" sz="2799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数组元素</a:t>
            </a:r>
            <a:r>
              <a:rPr lang="zh-CN" altLang="en-US" sz="2799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，由于数组中存储了很多个相同类型的元素，为了操作方便，就给每个元素编号，称为元素的</a:t>
            </a:r>
            <a:r>
              <a:rPr lang="zh-CN" altLang="en-US" sz="2799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下标</a:t>
            </a:r>
            <a:r>
              <a:rPr lang="zh-CN" altLang="en-US" sz="2799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。源程序中通过数组名以及元素的下标可以唯一确定一个元素。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602280E-D19E-4F15-B704-1A667C7FF649}"/>
              </a:ext>
            </a:extLst>
          </p:cNvPr>
          <p:cNvSpPr/>
          <p:nvPr/>
        </p:nvSpPr>
        <p:spPr>
          <a:xfrm>
            <a:off x="2051740" y="54508"/>
            <a:ext cx="558006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什么是数组？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66D87E0A-DEB0-4ECD-9FAE-9BDCE4FE1D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96" y="1125554"/>
            <a:ext cx="8229600" cy="1252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1" tIns="45721" rIns="91441" bIns="45721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   </a:t>
            </a:r>
            <a:endParaRPr lang="zh-CN" altLang="en-US"/>
          </a:p>
        </p:txBody>
      </p:sp>
      <p:sp>
        <p:nvSpPr>
          <p:cNvPr id="8195" name="Text Box 7">
            <a:extLst>
              <a:ext uri="{FF2B5EF4-FFF2-40B4-BE49-F238E27FC236}">
                <a16:creationId xmlns:a16="http://schemas.microsoft.com/office/drawing/2014/main" id="{0E540F5A-EE57-45EC-A699-7762C2C3D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26" y="1196992"/>
            <a:ext cx="7920039" cy="1131079"/>
          </a:xfrm>
          <a:prstGeom prst="rect">
            <a:avLst/>
          </a:prstGeom>
          <a:solidFill>
            <a:srgbClr val="002060">
              <a:alpha val="65000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元素的编号如果是一维的，则称为一维数组，一维数组可以与数学上的一维矢量对应；</a:t>
            </a:r>
          </a:p>
        </p:txBody>
      </p:sp>
      <p:sp>
        <p:nvSpPr>
          <p:cNvPr id="8196" name="Text Box 8">
            <a:extLst>
              <a:ext uri="{FF2B5EF4-FFF2-40B4-BE49-F238E27FC236}">
                <a16:creationId xmlns:a16="http://schemas.microsoft.com/office/drawing/2014/main" id="{89C29BFB-6D1F-4233-9540-E7000AD11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26" y="2636850"/>
            <a:ext cx="7920039" cy="1131079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如果元素的编号是二维的，则称为二维数组，二维数组可以与数学上的矩阵相对应；</a:t>
            </a:r>
          </a:p>
        </p:txBody>
      </p:sp>
      <p:sp>
        <p:nvSpPr>
          <p:cNvPr id="8197" name="Text Box 10">
            <a:extLst>
              <a:ext uri="{FF2B5EF4-FFF2-40B4-BE49-F238E27FC236}">
                <a16:creationId xmlns:a16="http://schemas.microsoft.com/office/drawing/2014/main" id="{97E5B19C-F575-413F-AEA9-643E219C3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7" y="4149739"/>
            <a:ext cx="7848601" cy="1650452"/>
          </a:xfrm>
          <a:prstGeom prst="rect">
            <a:avLst/>
          </a:prstGeom>
          <a:solidFill>
            <a:srgbClr val="002060">
              <a:alpha val="65000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eaLnBrk="0" hangingPunct="0">
              <a:lnSpc>
                <a:spcPct val="125000"/>
              </a:lnSpc>
              <a:defRPr sz="27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如果元素的编号是多维的，就称为多维数组，多维数组可以想象成几何中的超立方体，超立方体的每个顶点就是一个元素。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21222D-7C49-40E5-8C4D-95DB1CCD988B}"/>
              </a:ext>
            </a:extLst>
          </p:cNvPr>
          <p:cNvSpPr/>
          <p:nvPr/>
        </p:nvSpPr>
        <p:spPr>
          <a:xfrm>
            <a:off x="1935975" y="107447"/>
            <a:ext cx="558006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数组的分类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>
            <a:extLst>
              <a:ext uri="{FF2B5EF4-FFF2-40B4-BE49-F238E27FC236}">
                <a16:creationId xmlns:a16="http://schemas.microsoft.com/office/drawing/2014/main" id="{2538E8E7-8FD1-4097-9FFA-0881CF04E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151" y="836629"/>
            <a:ext cx="8461375" cy="5689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799" b="1" dirty="0">
                <a:solidFill>
                  <a:srgbClr val="0066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1)</a:t>
            </a:r>
            <a:r>
              <a:rPr lang="en-US" altLang="zh-CN" sz="2799" b="1" i="1" dirty="0">
                <a:solidFill>
                  <a:srgbClr val="0066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799" b="1" dirty="0">
                <a:solidFill>
                  <a:srgbClr val="0066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定义一维数组</a:t>
            </a: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601" b="1" dirty="0">
                <a:solidFill>
                  <a:srgbClr val="CC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语法格式</a:t>
            </a:r>
            <a:r>
              <a:rPr lang="zh-CN" altLang="en-US" sz="2601" dirty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zh-CN" altLang="en-US" sz="2601" b="1" dirty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数据类型名  数组名[整型常量表达式]；</a:t>
            </a: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601" b="1" dirty="0">
                <a:solidFill>
                  <a:srgbClr val="CC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语法说明</a:t>
            </a:r>
            <a:r>
              <a:rPr lang="zh-CN" altLang="en-US" sz="2601" dirty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601" dirty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数组名必须符合标识符的规定；</a:t>
            </a: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601" dirty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 ]是必须写出的；</a:t>
            </a: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601" dirty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整型常量表达式的值必须大于0。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601" b="1" dirty="0">
                <a:solidFill>
                  <a:srgbClr val="CC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功能说明</a:t>
            </a:r>
            <a:r>
              <a:rPr lang="zh-CN" altLang="en-US" dirty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endParaRPr lang="en-US" altLang="zh-CN" dirty="0"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601" dirty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“整型常量表达式”指定数组的元素</a:t>
            </a:r>
            <a:r>
              <a:rPr lang="zh-CN" altLang="en-US" sz="2601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个数</a:t>
            </a:r>
            <a:r>
              <a:rPr lang="zh-CN" altLang="en-US" sz="2601" dirty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601" dirty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“数据类型名”指定数组中元素的</a:t>
            </a:r>
            <a:r>
              <a:rPr lang="zh-CN" altLang="en-US" sz="2601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数据类型</a:t>
            </a:r>
            <a:r>
              <a:rPr lang="zh-CN" altLang="en-US" sz="2601" dirty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。 </a:t>
            </a:r>
            <a:endParaRPr lang="en-US" altLang="zh-CN" sz="2601" dirty="0"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ACD9C2-7239-49CD-AB5C-AFDB8722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484313"/>
            <a:ext cx="7410450" cy="649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  <a:p>
            <a:pPr eaLnBrk="1" hangingPunct="1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F7C19F-A39F-4564-9565-EBC8A010C289}"/>
              </a:ext>
            </a:extLst>
          </p:cNvPr>
          <p:cNvSpPr/>
          <p:nvPr/>
        </p:nvSpPr>
        <p:spPr>
          <a:xfrm>
            <a:off x="539570" y="44636"/>
            <a:ext cx="3635847" cy="55412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1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7.1  </a:t>
            </a:r>
            <a:r>
              <a:rPr lang="zh-CN" altLang="en-US" sz="3001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一维数组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>
            <a:extLst>
              <a:ext uri="{FF2B5EF4-FFF2-40B4-BE49-F238E27FC236}">
                <a16:creationId xmlns:a16="http://schemas.microsoft.com/office/drawing/2014/main" id="{161CF213-78A6-4540-8DE7-BE30410C6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177" y="981080"/>
            <a:ext cx="7488239" cy="2798763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0"/>
              </a:spcBef>
            </a:pPr>
            <a:r>
              <a:rPr lang="zh-CN" altLang="en-US" sz="2799" b="1" dirty="0">
                <a:solidFill>
                  <a:srgbClr val="CC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正确的定义：</a:t>
            </a:r>
            <a:endParaRPr lang="en-US" altLang="zh-CN" sz="2799" b="1" dirty="0">
              <a:solidFill>
                <a:srgbClr val="CC0000"/>
              </a:solidFill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05000"/>
              </a:lnSpc>
              <a:spcBef>
                <a:spcPct val="50000"/>
              </a:spcBef>
            </a:pPr>
            <a:r>
              <a:rPr lang="zh-CN" altLang="en-US" sz="2799" b="1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#</a:t>
            </a:r>
            <a:r>
              <a:rPr lang="en-US" altLang="zh-CN" sz="2799" b="1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define N 10</a:t>
            </a:r>
            <a:endParaRPr lang="en-US" altLang="zh-CN" sz="2799" b="1" dirty="0"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05000"/>
              </a:lnSpc>
              <a:spcBef>
                <a:spcPct val="50000"/>
              </a:spcBef>
            </a:pPr>
            <a:r>
              <a:rPr lang="en-US" altLang="zh-CN" sz="2799" b="1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long  </a:t>
            </a:r>
            <a:r>
              <a:rPr lang="en-US" altLang="zh-CN" sz="2799" b="1" dirty="0" err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pos</a:t>
            </a:r>
            <a:r>
              <a:rPr lang="en-US" altLang="zh-CN" sz="2799" b="1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[N];</a:t>
            </a:r>
            <a:r>
              <a:rPr lang="en-US" altLang="zh-CN" sz="2799" b="1" dirty="0" err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int</a:t>
            </a:r>
            <a:r>
              <a:rPr lang="en-US" altLang="zh-CN" sz="2799" b="1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t[N+1];</a:t>
            </a:r>
            <a:endParaRPr lang="en-US" altLang="zh-CN" sz="2799" b="1" dirty="0"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05000"/>
              </a:lnSpc>
              <a:spcBef>
                <a:spcPct val="50000"/>
              </a:spcBef>
            </a:pPr>
            <a:r>
              <a:rPr lang="en-US" altLang="zh-CN" sz="2799" b="1" dirty="0" err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int</a:t>
            </a:r>
            <a:r>
              <a:rPr lang="en-US" altLang="zh-CN" sz="2799" b="1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a[5];  double y[15];</a:t>
            </a:r>
            <a:r>
              <a:rPr lang="en-US" altLang="zh-CN" sz="2799" b="1" dirty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105000"/>
              </a:lnSpc>
              <a:spcBef>
                <a:spcPct val="50000"/>
              </a:spcBef>
            </a:pPr>
            <a:endParaRPr lang="zh-CN" altLang="en-US" sz="2799" b="1" dirty="0">
              <a:solidFill>
                <a:schemeClr val="accent2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E677C75D-1C3B-47E3-B258-17EA37BAE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177" y="4005275"/>
            <a:ext cx="7488239" cy="24479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zh-CN" altLang="en-US" sz="2799" b="1">
                <a:solidFill>
                  <a:srgbClr val="CC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错误的定义：</a:t>
            </a:r>
            <a:endParaRPr lang="en-US" altLang="zh-CN" sz="2799" b="1">
              <a:solidFill>
                <a:srgbClr val="CC0000"/>
              </a:solidFill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ts val="3500"/>
              </a:lnSpc>
            </a:pPr>
            <a:r>
              <a:rPr lang="en-US" altLang="zh-CN" sz="2799" b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int i=10; int t[i];</a:t>
            </a:r>
            <a:endParaRPr lang="en-US" altLang="zh-CN" sz="2799" b="1"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ts val="3500"/>
              </a:lnSpc>
            </a:pPr>
            <a:r>
              <a:rPr lang="en-US" altLang="zh-CN" sz="2799" b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int a(5);</a:t>
            </a:r>
          </a:p>
          <a:p>
            <a:pPr eaLnBrk="1" hangingPunct="1">
              <a:lnSpc>
                <a:spcPts val="3500"/>
              </a:lnSpc>
            </a:pPr>
            <a:r>
              <a:rPr lang="en-US" altLang="zh-CN" sz="2799" b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int b[2.0];</a:t>
            </a:r>
            <a:r>
              <a:rPr lang="en-US" altLang="zh-CN" sz="2799" b="1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105000"/>
              </a:lnSpc>
              <a:spcBef>
                <a:spcPct val="50000"/>
              </a:spcBef>
            </a:pPr>
            <a:endParaRPr lang="zh-CN" altLang="en-US" sz="2799" b="1">
              <a:solidFill>
                <a:schemeClr val="accent2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线形标注 1 5">
            <a:extLst>
              <a:ext uri="{FF2B5EF4-FFF2-40B4-BE49-F238E27FC236}">
                <a16:creationId xmlns:a16="http://schemas.microsoft.com/office/drawing/2014/main" id="{68D8F81B-66D9-4F23-A708-4B5C176C886E}"/>
              </a:ext>
            </a:extLst>
          </p:cNvPr>
          <p:cNvSpPr>
            <a:spLocks/>
          </p:cNvSpPr>
          <p:nvPr/>
        </p:nvSpPr>
        <p:spPr bwMode="auto">
          <a:xfrm>
            <a:off x="4499321" y="4149739"/>
            <a:ext cx="2520951" cy="503239"/>
          </a:xfrm>
          <a:prstGeom prst="borderCallout1">
            <a:avLst>
              <a:gd name="adj1" fmla="val 18750"/>
              <a:gd name="adj2" fmla="val -8333"/>
              <a:gd name="adj3" fmla="val 102782"/>
              <a:gd name="adj4" fmla="val -5194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不应该用变量</a:t>
            </a:r>
            <a:endParaRPr kumimoji="0" lang="zh-CN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线形标注 1 6">
            <a:extLst>
              <a:ext uri="{FF2B5EF4-FFF2-40B4-BE49-F238E27FC236}">
                <a16:creationId xmlns:a16="http://schemas.microsoft.com/office/drawing/2014/main" id="{01E686E6-897E-409F-84C7-36BA04504BED}"/>
              </a:ext>
            </a:extLst>
          </p:cNvPr>
          <p:cNvSpPr>
            <a:spLocks/>
          </p:cNvSpPr>
          <p:nvPr/>
        </p:nvSpPr>
        <p:spPr bwMode="auto">
          <a:xfrm>
            <a:off x="4499321" y="4724418"/>
            <a:ext cx="2520951" cy="504825"/>
          </a:xfrm>
          <a:prstGeom prst="borderCallout1">
            <a:avLst>
              <a:gd name="adj1" fmla="val 18750"/>
              <a:gd name="adj2" fmla="val -8333"/>
              <a:gd name="adj3" fmla="val 93065"/>
              <a:gd name="adj4" fmla="val -92755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</a:rPr>
              <a:t>不应该用圆括号</a:t>
            </a:r>
            <a:endParaRPr kumimoji="0" lang="zh-CN" altLang="en-US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线形标注 1 7">
            <a:extLst>
              <a:ext uri="{FF2B5EF4-FFF2-40B4-BE49-F238E27FC236}">
                <a16:creationId xmlns:a16="http://schemas.microsoft.com/office/drawing/2014/main" id="{EA0A759E-01CA-4B17-A341-C28B65B91E34}"/>
              </a:ext>
            </a:extLst>
          </p:cNvPr>
          <p:cNvSpPr>
            <a:spLocks/>
          </p:cNvSpPr>
          <p:nvPr/>
        </p:nvSpPr>
        <p:spPr bwMode="auto">
          <a:xfrm>
            <a:off x="4499321" y="5300678"/>
            <a:ext cx="2520951" cy="504825"/>
          </a:xfrm>
          <a:prstGeom prst="borderCallout1">
            <a:avLst>
              <a:gd name="adj1" fmla="val 18750"/>
              <a:gd name="adj2" fmla="val -8333"/>
              <a:gd name="adj3" fmla="val 67148"/>
              <a:gd name="adj4" fmla="val -82931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不应该用浮点数</a:t>
            </a:r>
            <a:endParaRPr kumimoji="0" lang="zh-CN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EF7C19F-A39F-4564-9565-EBC8A010C289}"/>
              </a:ext>
            </a:extLst>
          </p:cNvPr>
          <p:cNvSpPr/>
          <p:nvPr/>
        </p:nvSpPr>
        <p:spPr>
          <a:xfrm>
            <a:off x="539570" y="44636"/>
            <a:ext cx="3635847" cy="55412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1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7.1  </a:t>
            </a:r>
            <a:r>
              <a:rPr lang="zh-CN" altLang="en-US" sz="3001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一维数组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>
            <a:extLst>
              <a:ext uri="{FF2B5EF4-FFF2-40B4-BE49-F238E27FC236}">
                <a16:creationId xmlns:a16="http://schemas.microsoft.com/office/drawing/2014/main" id="{56948529-712F-48C2-B28C-1FF18E587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60" y="952510"/>
            <a:ext cx="8391527" cy="233230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0"/>
              </a:spcBef>
              <a:defRPr/>
            </a:pPr>
            <a:r>
              <a:rPr lang="zh-CN" altLang="en-US" sz="2799" b="1" dirty="0">
                <a:solidFill>
                  <a:srgbClr val="006600"/>
                </a:solidFill>
                <a:ea typeface="黑体" pitchFamily="49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799" b="1" dirty="0">
                <a:solidFill>
                  <a:srgbClr val="006600"/>
                </a:solidFill>
                <a:ea typeface="黑体" pitchFamily="49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zh-CN" altLang="en-US" sz="2799" b="1" dirty="0">
                <a:solidFill>
                  <a:srgbClr val="006600"/>
                </a:solidFill>
                <a:ea typeface="黑体" pitchFamily="49" charset="-122"/>
                <a:cs typeface="Times New Roman" pitchFamily="18" charset="0"/>
                <a:sym typeface="Symbol" pitchFamily="18" charset="2"/>
              </a:rPr>
              <a:t> 一维数组的存储结构</a:t>
            </a:r>
          </a:p>
          <a:p>
            <a:pPr marL="0" indent="0" eaLnBrk="1" hangingPunct="1">
              <a:lnSpc>
                <a:spcPct val="105000"/>
              </a:lnSpc>
              <a:spcBef>
                <a:spcPct val="50000"/>
              </a:spcBef>
              <a:defRPr/>
            </a:pPr>
            <a:r>
              <a:rPr lang="zh-CN" altLang="en-US" sz="2799" b="1" dirty="0">
                <a:solidFill>
                  <a:srgbClr val="CC0000"/>
                </a:solidFill>
                <a:ea typeface="黑体" pitchFamily="49" charset="-122"/>
                <a:cs typeface="Times New Roman" pitchFamily="18" charset="0"/>
              </a:rPr>
              <a:t>根据定义中设定的数据类型，元素个数确定给数组分配多少字节内存。</a:t>
            </a:r>
            <a:endParaRPr lang="en-US" altLang="zh-CN" sz="2799" b="1" dirty="0">
              <a:solidFill>
                <a:srgbClr val="CC0000"/>
              </a:solidFill>
              <a:ea typeface="黑体" pitchFamily="49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05000"/>
              </a:lnSpc>
              <a:spcBef>
                <a:spcPct val="50000"/>
              </a:spcBef>
              <a:defRPr/>
            </a:pPr>
            <a:endParaRPr lang="en-US" altLang="zh-CN" sz="2799" dirty="0"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1268" name="线形标注 1 6">
            <a:extLst>
              <a:ext uri="{FF2B5EF4-FFF2-40B4-BE49-F238E27FC236}">
                <a16:creationId xmlns:a16="http://schemas.microsoft.com/office/drawing/2014/main" id="{D4E2BFED-5C4C-46DA-BD82-7F7F2815B275}"/>
              </a:ext>
            </a:extLst>
          </p:cNvPr>
          <p:cNvSpPr>
            <a:spLocks/>
          </p:cNvSpPr>
          <p:nvPr/>
        </p:nvSpPr>
        <p:spPr bwMode="auto">
          <a:xfrm>
            <a:off x="2195528" y="2924193"/>
            <a:ext cx="4679951" cy="504825"/>
          </a:xfrm>
          <a:prstGeom prst="borderCallout1">
            <a:avLst>
              <a:gd name="adj1" fmla="val 18750"/>
              <a:gd name="adj2" fmla="val -8333"/>
              <a:gd name="adj3" fmla="val 260704"/>
              <a:gd name="adj4" fmla="val -35019"/>
            </a:avLst>
          </a:prstGeom>
          <a:solidFill>
            <a:schemeClr val="accent4">
              <a:lumMod val="75000"/>
              <a:lumOff val="2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kumimoji="0" lang="zh-CN" altLang="en-US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表示数组中存放的为整型数据</a:t>
            </a:r>
          </a:p>
        </p:txBody>
      </p:sp>
      <p:sp>
        <p:nvSpPr>
          <p:cNvPr id="11269" name="线形标注 1 7">
            <a:extLst>
              <a:ext uri="{FF2B5EF4-FFF2-40B4-BE49-F238E27FC236}">
                <a16:creationId xmlns:a16="http://schemas.microsoft.com/office/drawing/2014/main" id="{BAE0B729-B10F-4363-BA5E-C0B7368C1495}"/>
              </a:ext>
            </a:extLst>
          </p:cNvPr>
          <p:cNvSpPr>
            <a:spLocks/>
          </p:cNvSpPr>
          <p:nvPr/>
        </p:nvSpPr>
        <p:spPr bwMode="auto">
          <a:xfrm>
            <a:off x="2195530" y="5157808"/>
            <a:ext cx="4537076" cy="503239"/>
          </a:xfrm>
          <a:prstGeom prst="borderCallout1">
            <a:avLst>
              <a:gd name="adj1" fmla="val 18750"/>
              <a:gd name="adj2" fmla="val -8333"/>
              <a:gd name="adj3" fmla="val -137745"/>
              <a:gd name="adj4" fmla="val -33218"/>
            </a:avLst>
          </a:prstGeom>
          <a:solidFill>
            <a:schemeClr val="accent4">
              <a:lumMod val="75000"/>
              <a:lumOff val="2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0" lang="zh-CN" altLang="en-US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表示数组的名字</a:t>
            </a:r>
          </a:p>
        </p:txBody>
      </p:sp>
      <p:sp>
        <p:nvSpPr>
          <p:cNvPr id="11270" name="线形标注 1 8">
            <a:extLst>
              <a:ext uri="{FF2B5EF4-FFF2-40B4-BE49-F238E27FC236}">
                <a16:creationId xmlns:a16="http://schemas.microsoft.com/office/drawing/2014/main" id="{C11CACCF-C2D8-458F-9A6C-F9A66632D281}"/>
              </a:ext>
            </a:extLst>
          </p:cNvPr>
          <p:cNvSpPr>
            <a:spLocks/>
          </p:cNvSpPr>
          <p:nvPr/>
        </p:nvSpPr>
        <p:spPr bwMode="auto">
          <a:xfrm>
            <a:off x="2195528" y="4005284"/>
            <a:ext cx="4679951" cy="503239"/>
          </a:xfrm>
          <a:prstGeom prst="borderCallout1">
            <a:avLst>
              <a:gd name="adj1" fmla="val 18750"/>
              <a:gd name="adj2" fmla="val -8333"/>
              <a:gd name="adj3" fmla="val 63097"/>
              <a:gd name="adj4" fmla="val -24204"/>
            </a:avLst>
          </a:prstGeom>
          <a:solidFill>
            <a:schemeClr val="accent4">
              <a:lumMod val="75000"/>
              <a:lumOff val="2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0" lang="zh-CN" altLang="en-US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表示数组中存放了</a:t>
            </a:r>
            <a:r>
              <a:rPr lang="en-US" altLang="zh-CN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个元素</a:t>
            </a:r>
            <a:endParaRPr kumimoji="0" lang="zh-CN" altLang="en-US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04DCF0B-D7CD-47CC-A6FB-ED31FEE27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856268"/>
              </p:ext>
            </p:extLst>
          </p:nvPr>
        </p:nvGraphicFramePr>
        <p:xfrm>
          <a:off x="7092965" y="2204864"/>
          <a:ext cx="887413" cy="47548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87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35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L="91404" marR="91404" marT="45717" marB="45717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5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L="91404" marR="91404" marT="45717" marB="45717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5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L="91404" marR="91404" marT="45717" marB="45717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5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L="91404" marR="91404" marT="45717" marB="45717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5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L="91404" marR="91404" marT="45717" marB="45717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35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L="91404" marR="91404" marT="45717" marB="45717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35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L="91404" marR="91404" marT="45717" marB="45717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35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L="91404" marR="91404" marT="45717" marB="45717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35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L="91404" marR="91404" marT="45717" marB="45717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35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L="91404" marR="91404" marT="45717" marB="45717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35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L="91404" marR="91404" marT="45717" marB="45717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35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L="91404" marR="91404" marT="45717" marB="45717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右大括号 10">
            <a:extLst>
              <a:ext uri="{FF2B5EF4-FFF2-40B4-BE49-F238E27FC236}">
                <a16:creationId xmlns:a16="http://schemas.microsoft.com/office/drawing/2014/main" id="{378555EF-6C51-4B50-97B0-A1C87E5056D7}"/>
              </a:ext>
            </a:extLst>
          </p:cNvPr>
          <p:cNvSpPr>
            <a:spLocks/>
          </p:cNvSpPr>
          <p:nvPr/>
        </p:nvSpPr>
        <p:spPr bwMode="auto">
          <a:xfrm>
            <a:off x="8101034" y="2277912"/>
            <a:ext cx="358775" cy="1295401"/>
          </a:xfrm>
          <a:prstGeom prst="rightBrace">
            <a:avLst>
              <a:gd name="adj1" fmla="val 8358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endParaRPr kumimoji="0" lang="zh-CN" altLang="en-US" sz="1600"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59F7F7-5C7F-44EA-8839-07AE0ADF0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9806" y="2708920"/>
            <a:ext cx="684212" cy="399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9" b="1" dirty="0"/>
              <a:t>a[0]</a:t>
            </a:r>
            <a:endParaRPr lang="zh-CN" altLang="en-US" sz="1999" b="1" dirty="0"/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C6A0B738-08D8-4719-B1DA-3E3ADFD6CF7C}"/>
              </a:ext>
            </a:extLst>
          </p:cNvPr>
          <p:cNvSpPr>
            <a:spLocks/>
          </p:cNvSpPr>
          <p:nvPr/>
        </p:nvSpPr>
        <p:spPr bwMode="auto">
          <a:xfrm>
            <a:off x="8101034" y="3789205"/>
            <a:ext cx="358775" cy="1439863"/>
          </a:xfrm>
          <a:prstGeom prst="rightBrace">
            <a:avLst>
              <a:gd name="adj1" fmla="val 8361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endParaRPr kumimoji="0" lang="zh-CN" altLang="en-US" sz="1600"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55A644-9550-4350-B33E-4F0984FD5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9806" y="4293248"/>
            <a:ext cx="684212" cy="399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9" b="1" dirty="0" smtClean="0"/>
              <a:t>a[1</a:t>
            </a:r>
            <a:r>
              <a:rPr lang="en-US" altLang="zh-CN" sz="1999" b="1" dirty="0"/>
              <a:t>]</a:t>
            </a:r>
            <a:endParaRPr lang="zh-CN" altLang="en-US" sz="1999" b="1" dirty="0"/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1B565EA5-8C9C-4B19-AB0C-255B608F668C}"/>
              </a:ext>
            </a:extLst>
          </p:cNvPr>
          <p:cNvSpPr>
            <a:spLocks/>
          </p:cNvSpPr>
          <p:nvPr/>
        </p:nvSpPr>
        <p:spPr bwMode="auto">
          <a:xfrm>
            <a:off x="8101040" y="5302104"/>
            <a:ext cx="325439" cy="1368425"/>
          </a:xfrm>
          <a:prstGeom prst="rightBrace">
            <a:avLst>
              <a:gd name="adj1" fmla="val 8351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endParaRPr kumimoji="0" lang="zh-CN" altLang="en-US" sz="1600"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AE4074-5DEF-483E-8D71-1CFB15D85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9806" y="5733109"/>
            <a:ext cx="684212" cy="399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9" b="1" dirty="0"/>
              <a:t>a[2]</a:t>
            </a:r>
            <a:endParaRPr lang="zh-CN" altLang="en-US" sz="1999" b="1" dirty="0"/>
          </a:p>
        </p:txBody>
      </p:sp>
      <p:sp>
        <p:nvSpPr>
          <p:cNvPr id="11305" name="矩形 16">
            <a:extLst>
              <a:ext uri="{FF2B5EF4-FFF2-40B4-BE49-F238E27FC236}">
                <a16:creationId xmlns:a16="http://schemas.microsoft.com/office/drawing/2014/main" id="{5D373B53-1449-4DBD-986B-132B0F46B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68" y="4076703"/>
            <a:ext cx="131318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0"/>
              </a:spcBef>
            </a:pPr>
            <a:r>
              <a:rPr lang="en-US" altLang="zh-CN" b="1">
                <a:ea typeface="黑体" panose="02010609060101010101" pitchFamily="49" charset="-122"/>
                <a:cs typeface="Times New Roman" panose="02020603050405020304" pitchFamily="18" charset="0"/>
              </a:rPr>
              <a:t>int a[3]; </a:t>
            </a:r>
            <a:endParaRPr lang="zh-CN" altLang="en-US" b="1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右箭头 18">
            <a:extLst>
              <a:ext uri="{FF2B5EF4-FFF2-40B4-BE49-F238E27FC236}">
                <a16:creationId xmlns:a16="http://schemas.microsoft.com/office/drawing/2014/main" id="{631B263D-1A91-4B2C-813F-173905F10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47" y="5732484"/>
            <a:ext cx="3024188" cy="909639"/>
          </a:xfrm>
          <a:prstGeom prst="rightArrow">
            <a:avLst>
              <a:gd name="adj1" fmla="val 50000"/>
              <a:gd name="adj2" fmla="val 49946"/>
            </a:avLst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4 = 12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个字节</a:t>
            </a:r>
          </a:p>
          <a:p>
            <a:pPr algn="r" eaLnBrk="1" hangingPunct="1"/>
            <a:endParaRPr kumimoji="0" lang="zh-CN" altLang="en-US" sz="3599">
              <a:latin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EF7C19F-A39F-4564-9565-EBC8A010C289}"/>
              </a:ext>
            </a:extLst>
          </p:cNvPr>
          <p:cNvSpPr/>
          <p:nvPr/>
        </p:nvSpPr>
        <p:spPr>
          <a:xfrm>
            <a:off x="539570" y="44636"/>
            <a:ext cx="3635847" cy="55412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1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7.1  </a:t>
            </a:r>
            <a:r>
              <a:rPr lang="zh-CN" altLang="en-US" sz="3001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一维数组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5" grpId="0" animBg="1"/>
      <p:bldP spid="16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>
            <a:extLst>
              <a:ext uri="{FF2B5EF4-FFF2-40B4-BE49-F238E27FC236}">
                <a16:creationId xmlns:a16="http://schemas.microsoft.com/office/drawing/2014/main" id="{CF396785-9263-4F2F-9BE5-9BBD9D330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123" y="908720"/>
            <a:ext cx="8389937" cy="2528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801"/>
              </a:lnSpc>
            </a:pPr>
            <a:r>
              <a:rPr lang="zh-CN" altLang="en-US" sz="2700" b="1" dirty="0">
                <a:solidFill>
                  <a:srgbClr val="0066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700" b="1" dirty="0">
                <a:solidFill>
                  <a:srgbClr val="0066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700" b="1" dirty="0">
                <a:solidFill>
                  <a:srgbClr val="0066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访问一维数组的元素</a:t>
            </a:r>
          </a:p>
          <a:p>
            <a:pPr algn="just" eaLnBrk="1" hangingPunct="1">
              <a:lnSpc>
                <a:spcPts val="3801"/>
              </a:lnSpc>
            </a:pPr>
            <a:r>
              <a:rPr lang="zh-CN" altLang="en-US" sz="2700" dirty="0">
                <a:solidFill>
                  <a:srgbClr val="CC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        语法格式</a:t>
            </a:r>
            <a:r>
              <a:rPr lang="zh-CN" altLang="en-US" sz="2700" dirty="0"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700" b="1" dirty="0">
                <a:ea typeface="黑体" panose="02010609060101010101" pitchFamily="49" charset="-122"/>
                <a:cs typeface="Times New Roman" panose="02020603050405020304" pitchFamily="18" charset="0"/>
              </a:rPr>
              <a:t>数组名[整型表达式]</a:t>
            </a:r>
            <a:endParaRPr lang="en-US" altLang="zh-CN" sz="2700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801"/>
              </a:lnSpc>
            </a:pPr>
            <a:r>
              <a:rPr lang="zh-CN" altLang="en-US" sz="2700" b="1" dirty="0">
                <a:ea typeface="黑体" panose="02010609060101010101" pitchFamily="49" charset="-122"/>
                <a:cs typeface="Times New Roman" panose="02020603050405020304" pitchFamily="18" charset="0"/>
              </a:rPr>
              <a:t>例如：</a:t>
            </a:r>
            <a:endParaRPr lang="en-US" altLang="zh-CN" sz="2700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801"/>
              </a:lnSpc>
            </a:pPr>
            <a:r>
              <a:rPr lang="en-US" altLang="zh-CN" sz="2700" b="1" dirty="0">
                <a:ea typeface="黑体" panose="02010609060101010101" pitchFamily="49" charset="-122"/>
                <a:cs typeface="Times New Roman" panose="02020603050405020304" pitchFamily="18" charset="0"/>
              </a:rPr>
              <a:t>a[0]       </a:t>
            </a:r>
            <a:r>
              <a:rPr lang="zh-CN" altLang="en-US" sz="2700" b="1" dirty="0">
                <a:ea typeface="黑体" panose="02010609060101010101" pitchFamily="49" charset="-122"/>
                <a:cs typeface="Times New Roman" panose="02020603050405020304" pitchFamily="18" charset="0"/>
              </a:rPr>
              <a:t>访问</a:t>
            </a:r>
            <a:r>
              <a:rPr lang="en-US" altLang="zh-CN" sz="2700" b="1" dirty="0"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700" b="1" dirty="0">
                <a:ea typeface="黑体" panose="02010609060101010101" pitchFamily="49" charset="-122"/>
                <a:cs typeface="Times New Roman" panose="02020603050405020304" pitchFamily="18" charset="0"/>
              </a:rPr>
              <a:t>数组中第一个元素</a:t>
            </a:r>
            <a:endParaRPr lang="en-US" altLang="zh-CN" sz="2700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801"/>
              </a:lnSpc>
            </a:pPr>
            <a:r>
              <a:rPr lang="en-US" altLang="zh-CN" sz="2700" b="1" dirty="0">
                <a:ea typeface="黑体" panose="02010609060101010101" pitchFamily="49" charset="-122"/>
                <a:cs typeface="Times New Roman" panose="02020603050405020304" pitchFamily="18" charset="0"/>
              </a:rPr>
              <a:t>a[</a:t>
            </a:r>
            <a:r>
              <a:rPr lang="en-US" altLang="zh-CN" sz="2700" b="1" dirty="0" err="1"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700" b="1" dirty="0">
                <a:ea typeface="黑体" panose="02010609060101010101" pitchFamily="49" charset="-122"/>
                <a:cs typeface="Times New Roman" panose="02020603050405020304" pitchFamily="18" charset="0"/>
              </a:rPr>
              <a:t>]        </a:t>
            </a:r>
            <a:r>
              <a:rPr lang="zh-CN" altLang="en-US" sz="2700" b="1" dirty="0">
                <a:ea typeface="黑体" panose="02010609060101010101" pitchFamily="49" charset="-122"/>
                <a:cs typeface="Times New Roman" panose="02020603050405020304" pitchFamily="18" charset="0"/>
              </a:rPr>
              <a:t>访问</a:t>
            </a:r>
            <a:r>
              <a:rPr lang="en-US" altLang="zh-CN" sz="2700" b="1" dirty="0"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700" b="1" dirty="0">
                <a:ea typeface="黑体" panose="02010609060101010101" pitchFamily="49" charset="-122"/>
                <a:cs typeface="Times New Roman" panose="02020603050405020304" pitchFamily="18" charset="0"/>
              </a:rPr>
              <a:t>数组中第</a:t>
            </a:r>
            <a:r>
              <a:rPr lang="en-US" altLang="zh-CN" sz="2700" b="1" dirty="0">
                <a:ea typeface="黑体" panose="02010609060101010101" pitchFamily="49" charset="-122"/>
                <a:cs typeface="Times New Roman" panose="02020603050405020304" pitchFamily="18" charset="0"/>
              </a:rPr>
              <a:t>i+1</a:t>
            </a:r>
            <a:r>
              <a:rPr lang="zh-CN" altLang="en-US" sz="2700" b="1" dirty="0">
                <a:ea typeface="黑体" panose="02010609060101010101" pitchFamily="49" charset="-122"/>
                <a:cs typeface="Times New Roman" panose="02020603050405020304" pitchFamily="18" charset="0"/>
              </a:rPr>
              <a:t>个元素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8D171-5F0D-429B-8E0F-C2B3218F3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67" y="1412776"/>
            <a:ext cx="7345364" cy="5048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  <a:p>
            <a:pPr eaLnBrk="1" hangingPunct="1"/>
            <a:endParaRPr lang="zh-CN" altLang="en-US"/>
          </a:p>
        </p:txBody>
      </p:sp>
      <p:sp>
        <p:nvSpPr>
          <p:cNvPr id="12293" name="矩形 5">
            <a:extLst>
              <a:ext uri="{FF2B5EF4-FFF2-40B4-BE49-F238E27FC236}">
                <a16:creationId xmlns:a16="http://schemas.microsoft.com/office/drawing/2014/main" id="{36E218AD-982E-4070-B57C-5FB91A257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59" y="3581403"/>
            <a:ext cx="8389937" cy="301621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3801"/>
              </a:lnSpc>
            </a:pPr>
            <a:r>
              <a:rPr lang="zh-CN" altLang="en-US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说明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 algn="just" eaLnBrk="1" hangingPunct="1">
              <a:lnSpc>
                <a:spcPts val="3801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整型表达式的值表示数组元素的下标。</a:t>
            </a:r>
          </a:p>
          <a:p>
            <a:pPr algn="just" eaLnBrk="1" hangingPunct="1">
              <a:lnSpc>
                <a:spcPts val="3801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语言规定，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元素的下标默认从0开始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。下标的编号顺序，就是元素在内存中的存储顺序。</a:t>
            </a:r>
          </a:p>
          <a:p>
            <a:pPr algn="just" eaLnBrk="1" hangingPunct="1">
              <a:lnSpc>
                <a:spcPts val="3801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数组元素的语法地位与普通变量相同，能够进行同类型普通变量的一切运算与操作。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F7C19F-A39F-4564-9565-EBC8A010C289}"/>
              </a:ext>
            </a:extLst>
          </p:cNvPr>
          <p:cNvSpPr/>
          <p:nvPr/>
        </p:nvSpPr>
        <p:spPr>
          <a:xfrm>
            <a:off x="539570" y="44636"/>
            <a:ext cx="3635847" cy="55412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1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7.1  </a:t>
            </a:r>
            <a:r>
              <a:rPr lang="zh-CN" altLang="en-US" sz="3001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一维数组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2912</TotalTime>
  <Words>2591</Words>
  <Application>Microsoft Office PowerPoint</Application>
  <PresentationFormat>全屏显示(4:3)</PresentationFormat>
  <Paragraphs>363</Paragraphs>
  <Slides>32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黑体</vt:lpstr>
      <vt:lpstr>楷体</vt:lpstr>
      <vt:lpstr>宋体</vt:lpstr>
      <vt:lpstr>微软雅黑</vt:lpstr>
      <vt:lpstr>Arial</vt:lpstr>
      <vt:lpstr>Symbol</vt:lpstr>
      <vt:lpstr>Times New Roman</vt:lpstr>
      <vt:lpstr>Verdana</vt:lpstr>
      <vt:lpstr>Wingdings</vt:lpstr>
      <vt:lpstr>默认设计模板</vt:lpstr>
      <vt:lpstr>位图图像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番茄花园</dc:creator>
  <cp:lastModifiedBy>Sunix Liu</cp:lastModifiedBy>
  <cp:revision>280</cp:revision>
  <dcterms:created xsi:type="dcterms:W3CDTF">2006-11-02T06:30:45Z</dcterms:created>
  <dcterms:modified xsi:type="dcterms:W3CDTF">2019-10-15T15:01:56Z</dcterms:modified>
</cp:coreProperties>
</file>