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57" r:id="rId3"/>
    <p:sldId id="261" r:id="rId4"/>
    <p:sldId id="268" r:id="rId5"/>
    <p:sldId id="270" r:id="rId6"/>
    <p:sldId id="284" r:id="rId7"/>
    <p:sldId id="271" r:id="rId8"/>
    <p:sldId id="273" r:id="rId9"/>
    <p:sldId id="263" r:id="rId10"/>
    <p:sldId id="272" r:id="rId11"/>
    <p:sldId id="264" r:id="rId12"/>
    <p:sldId id="276" r:id="rId13"/>
    <p:sldId id="277" r:id="rId14"/>
    <p:sldId id="283" r:id="rId15"/>
    <p:sldId id="287" r:id="rId16"/>
    <p:sldId id="274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9966"/>
    <a:srgbClr val="FF0000"/>
    <a:srgbClr val="993300"/>
    <a:srgbClr val="CC0000"/>
    <a:srgbClr val="CC3300"/>
    <a:srgbClr val="9966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85935" autoAdjust="0"/>
  </p:normalViewPr>
  <p:slideViewPr>
    <p:cSldViewPr>
      <p:cViewPr varScale="1">
        <p:scale>
          <a:sx n="70" d="100"/>
          <a:sy n="70" d="100"/>
        </p:scale>
        <p:origin x="175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7B8CA77-2DCA-4EC2-93EB-B6C8092130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1D99667-4F98-43E6-830B-8D4905B3B3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6DF07B1-5CA4-445D-9E1E-5E135B69ADE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173A012-29FA-45FC-8228-332AE62AB1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D5A7A49-0368-49B0-A361-39562FB6B8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2C59F169-4D40-4AD2-8A7B-669D8C0D5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C6AD1AA-BD72-4ECA-8695-E22E4F5391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575648D-F412-41B8-94E2-A7BB57A7EA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13D902E-D56F-4A2D-B94A-3F9123F78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E5FB0E5-5C09-4E8B-95A8-31C61B09C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F374E3-9BEC-4C1C-A1BD-60D0EB6688C5}" type="slidenum">
              <a:rPr lang="en-US" altLang="zh-CN" sz="1200" b="0"/>
              <a:pPr eaLnBrk="1" hangingPunct="1"/>
              <a:t>5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ED0B55AD-CC8E-4A65-ABB7-2E09DE6166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D453777-86BA-4595-8EBB-506C380F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629EECB0-787A-43AC-B86D-E95C52212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B17D8-7E1B-4F75-B81D-B1BB6023BFC1}" type="slidenum">
              <a:rPr lang="en-US" altLang="zh-CN" sz="1200" b="0"/>
              <a:pPr eaLnBrk="1" hangingPunct="1"/>
              <a:t>9</a:t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4444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30552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17660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44078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84435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56695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46669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93851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557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778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0635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4">
            <a:extLst>
              <a:ext uri="{FF2B5EF4-FFF2-40B4-BE49-F238E27FC236}">
                <a16:creationId xmlns:a16="http://schemas.microsoft.com/office/drawing/2014/main" id="{81F7F4D6-6DF5-412F-B854-FFD5E532AD1C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688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位图图像" r:id="rId14" imgW="7571429" imgH="5714286" progId="Paint.Picture">
                  <p:embed/>
                </p:oleObj>
              </mc:Choice>
              <mc:Fallback>
                <p:oleObj name="位图图像" r:id="rId14" imgW="7571429" imgH="571428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8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9">
            <a:extLst>
              <a:ext uri="{FF2B5EF4-FFF2-40B4-BE49-F238E27FC236}">
                <a16:creationId xmlns:a16="http://schemas.microsoft.com/office/drawing/2014/main" id="{38FEE5A7-46A9-469E-8E06-8FA8A1C58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400800"/>
            <a:ext cx="10668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0" dirty="0">
                <a:solidFill>
                  <a:schemeClr val="accent2"/>
                </a:solidFill>
                <a:ea typeface="楷体_GB2312" pitchFamily="49" charset="-122"/>
              </a:rPr>
              <a:t>Ch9-</a:t>
            </a:r>
            <a:fld id="{CC59177A-BED6-4AE2-93E5-F9B77ACD42E1}" type="slidenum">
              <a:rPr lang="en-US" altLang="zh-CN" sz="1600" b="0">
                <a:solidFill>
                  <a:schemeClr val="accent2"/>
                </a:solidFill>
                <a:ea typeface="楷体_GB2312" pitchFamily="49" charset="-122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zh-CN" sz="1600" b="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34" name="AutoShape 10">
            <a:extLst>
              <a:ext uri="{FF2B5EF4-FFF2-40B4-BE49-F238E27FC236}">
                <a16:creationId xmlns:a16="http://schemas.microsoft.com/office/drawing/2014/main" id="{859E114C-E146-426C-B137-811B959484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52400"/>
            <a:ext cx="8823325" cy="6229350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3200" b="0"/>
          </a:p>
        </p:txBody>
      </p:sp>
      <p:graphicFrame>
        <p:nvGraphicFramePr>
          <p:cNvPr id="1027" name="Object 19">
            <a:extLst>
              <a:ext uri="{FF2B5EF4-FFF2-40B4-BE49-F238E27FC236}">
                <a16:creationId xmlns:a16="http://schemas.microsoft.com/office/drawing/2014/main" id="{88C6F5C0-C7A6-4816-8A1A-755ACDDDFC4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09600" y="838200"/>
          <a:ext cx="7924800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位图图像" r:id="rId16" imgW="6771429" imgH="123842" progId="Paint.Picture">
                  <p:embed/>
                </p:oleObj>
              </mc:Choice>
              <mc:Fallback>
                <p:oleObj name="位图图像" r:id="rId16" imgW="6771429" imgH="123842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7924800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>
            <a:extLst>
              <a:ext uri="{FF2B5EF4-FFF2-40B4-BE49-F238E27FC236}">
                <a16:creationId xmlns:a16="http://schemas.microsoft.com/office/drawing/2014/main" id="{A2F3A8FD-C298-4310-99D9-1C20F6021AD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3400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第九</a:t>
            </a:r>
            <a:r>
              <a:rPr lang="zh-CN" altLang="en-US" sz="3200" dirty="0">
                <a:solidFill>
                  <a:srgbClr val="FF0000"/>
                </a:solidFill>
                <a:ea typeface="楷体" panose="02010609060101010101" pitchFamily="49" charset="-122"/>
              </a:rPr>
              <a:t>章  编译预处理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1" name="Text Box 216">
            <a:extLst>
              <a:ext uri="{FF2B5EF4-FFF2-40B4-BE49-F238E27FC236}">
                <a16:creationId xmlns:a16="http://schemas.microsoft.com/office/drawing/2014/main" id="{26FA90BD-F4F8-41BF-AAD8-507BD944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153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ea typeface="楷体" panose="02010609060101010101" pitchFamily="49" charset="-122"/>
              </a:rPr>
              <a:t>本章内容提要</a:t>
            </a:r>
            <a:r>
              <a:rPr lang="zh-CN" altLang="en-US" sz="3200" b="0" dirty="0">
                <a:ea typeface="楷体" panose="02010609060101010101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2800" dirty="0">
                <a:solidFill>
                  <a:srgbClr val="993300"/>
                </a:solidFill>
                <a:ea typeface="楷体" panose="02010609060101010101" pitchFamily="49" charset="-122"/>
              </a:rPr>
              <a:t>宏定义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993300"/>
                </a:solidFill>
                <a:ea typeface="楷体" panose="02010609060101010101" pitchFamily="49" charset="-122"/>
              </a:rPr>
              <a:t>9.2 </a:t>
            </a:r>
            <a:r>
              <a:rPr lang="zh-CN" altLang="en-US" sz="2800" dirty="0">
                <a:solidFill>
                  <a:srgbClr val="993300"/>
                </a:solidFill>
                <a:ea typeface="楷体" panose="02010609060101010101" pitchFamily="49" charset="-122"/>
              </a:rPr>
              <a:t>包含文件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993300"/>
                </a:solidFill>
                <a:ea typeface="楷体" panose="02010609060101010101" pitchFamily="49" charset="-122"/>
              </a:rPr>
              <a:t>9.3 </a:t>
            </a:r>
            <a:r>
              <a:rPr lang="zh-CN" altLang="en-US" sz="2800" dirty="0">
                <a:solidFill>
                  <a:srgbClr val="993300"/>
                </a:solidFill>
                <a:ea typeface="楷体" panose="02010609060101010101" pitchFamily="49" charset="-122"/>
              </a:rPr>
              <a:t>条件编译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993300"/>
                </a:solidFill>
                <a:ea typeface="楷体" panose="02010609060101010101" pitchFamily="49" charset="-122"/>
              </a:rPr>
              <a:t>重点小结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993300"/>
                </a:solidFill>
                <a:ea typeface="楷体" panose="02010609060101010101" pitchFamily="49" charset="-122"/>
              </a:rPr>
              <a:t>作业</a:t>
            </a:r>
          </a:p>
        </p:txBody>
      </p:sp>
      <p:pic>
        <p:nvPicPr>
          <p:cNvPr id="2052" name="Picture 9">
            <a:extLst>
              <a:ext uri="{FF2B5EF4-FFF2-40B4-BE49-F238E27FC236}">
                <a16:creationId xmlns:a16="http://schemas.microsoft.com/office/drawing/2014/main" id="{855EDF2D-0C0F-4410-955E-0DA00A75F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0"/>
            <a:ext cx="4581525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3628691E-7281-4EEA-A86A-ADA1F4FEE0C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9.2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包含文件(续1完)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6A1688-87BE-4E4C-A24E-C4AEAD75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000125"/>
            <a:ext cx="8008937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使用双引号""与使用&lt;&gt;的区别是什么</a:t>
            </a:r>
            <a:r>
              <a:rPr lang="zh-CN" altLang="en-US" sz="2800" b="0" dirty="0"/>
              <a:t>？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latin typeface="宋体" pitchFamily="2" charset="-122"/>
              </a:rPr>
              <a:t>答：</a:t>
            </a:r>
            <a:endParaRPr lang="en-US" altLang="zh-CN" sz="2800" b="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zh-CN" altLang="en-US" sz="2800" b="0" dirty="0">
                <a:latin typeface="宋体" pitchFamily="2" charset="-122"/>
              </a:rPr>
              <a:t>使用</a:t>
            </a:r>
            <a:r>
              <a:rPr lang="zh-CN" altLang="en-US" sz="2800" b="0" dirty="0"/>
              <a:t>""</a:t>
            </a:r>
            <a:r>
              <a:rPr lang="zh-CN" altLang="en-US" sz="2800" b="0" dirty="0">
                <a:latin typeface="宋体" pitchFamily="2" charset="-122"/>
              </a:rPr>
              <a:t>时，编译程序在系统当前目录与</a:t>
            </a:r>
            <a:r>
              <a:rPr lang="en-US" altLang="zh-CN" sz="2800" b="0" dirty="0"/>
              <a:t>C</a:t>
            </a:r>
            <a:r>
              <a:rPr lang="zh-CN" altLang="en-US" sz="2800" b="0" dirty="0">
                <a:latin typeface="宋体" pitchFamily="2" charset="-122"/>
              </a:rPr>
              <a:t>语言系统指定的</a:t>
            </a:r>
            <a:r>
              <a:rPr lang="en-US" altLang="zh-CN" sz="2800" b="0" dirty="0"/>
              <a:t>INCLUDE</a:t>
            </a:r>
            <a:r>
              <a:rPr lang="zh-CN" altLang="en-US" sz="2800" b="0" dirty="0">
                <a:latin typeface="宋体" pitchFamily="2" charset="-122"/>
              </a:rPr>
              <a:t>目录中查找包含文件。</a:t>
            </a:r>
            <a:endParaRPr lang="en-US" altLang="zh-CN" sz="2800" b="0" dirty="0">
              <a:latin typeface="宋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p"/>
              <a:defRPr/>
            </a:pPr>
            <a:r>
              <a:rPr lang="zh-CN" altLang="en-US" sz="2800" b="0" dirty="0">
                <a:latin typeface="宋体" pitchFamily="2" charset="-122"/>
              </a:rPr>
              <a:t>使用</a:t>
            </a:r>
            <a:r>
              <a:rPr lang="zh-CN" altLang="en-US" sz="2800" b="0" dirty="0"/>
              <a:t>&lt;&gt;</a:t>
            </a:r>
            <a:r>
              <a:rPr lang="zh-CN" altLang="en-US" sz="2800" b="0" dirty="0">
                <a:latin typeface="宋体" pitchFamily="2" charset="-122"/>
              </a:rPr>
              <a:t>时，编译程序仅在</a:t>
            </a:r>
            <a:r>
              <a:rPr lang="en-US" altLang="zh-CN" sz="2800" b="0" dirty="0"/>
              <a:t>TC</a:t>
            </a:r>
            <a:r>
              <a:rPr lang="zh-CN" altLang="en-US" sz="2800" b="0" dirty="0">
                <a:latin typeface="宋体" pitchFamily="2" charset="-122"/>
              </a:rPr>
              <a:t>指定的</a:t>
            </a:r>
            <a:r>
              <a:rPr lang="en-US" altLang="zh-CN" sz="2800" b="0" dirty="0"/>
              <a:t>INCLUDE</a:t>
            </a:r>
            <a:r>
              <a:rPr lang="zh-CN" altLang="en-US" sz="2800" b="0" dirty="0">
                <a:latin typeface="宋体" pitchFamily="2" charset="-122"/>
              </a:rPr>
              <a:t>目录中查找包含文件。</a:t>
            </a:r>
            <a:r>
              <a:rPr lang="zh-CN" altLang="en-US" sz="2800" b="0" dirty="0"/>
              <a:t> </a:t>
            </a:r>
          </a:p>
          <a:p>
            <a:pPr marL="457200" indent="-457200">
              <a:lnSpc>
                <a:spcPct val="120000"/>
              </a:lnSpc>
              <a:spcBef>
                <a:spcPct val="50000"/>
              </a:spcBef>
              <a:defRPr/>
            </a:pPr>
            <a:endParaRPr lang="en-US" altLang="zh-CN" sz="2800" b="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D1A97AC1-206C-4F43-99B8-44C5C1D27BD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9.3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条件编译</a:t>
            </a:r>
          </a:p>
        </p:txBody>
      </p:sp>
      <p:sp>
        <p:nvSpPr>
          <p:cNvPr id="12291" name="Text Box 29">
            <a:extLst>
              <a:ext uri="{FF2B5EF4-FFF2-40B4-BE49-F238E27FC236}">
                <a16:creationId xmlns:a16="http://schemas.microsoft.com/office/drawing/2014/main" id="{A193B234-79C7-4017-8572-3CAC6492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/>
              <a:t>        条件编译指令的主要作用是根据宏名字的定义情况，选择不同的源程序段落进行编译。常用的条件编译指令语法格式主要有以下几种。</a:t>
            </a:r>
          </a:p>
        </p:txBody>
      </p:sp>
      <p:sp>
        <p:nvSpPr>
          <p:cNvPr id="12292" name="Rectangle 30">
            <a:extLst>
              <a:ext uri="{FF2B5EF4-FFF2-40B4-BE49-F238E27FC236}">
                <a16:creationId xmlns:a16="http://schemas.microsoft.com/office/drawing/2014/main" id="{4231FD89-6852-4893-8A04-72B486AB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25908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#ifdef</a:t>
            </a:r>
            <a:r>
              <a:rPr lang="en-US" altLang="zh-CN" sz="2800" b="0"/>
              <a:t>  </a:t>
            </a:r>
            <a:r>
              <a:rPr lang="zh-CN" altLang="en-US" sz="2800" b="0"/>
              <a:t>宏名字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endif</a:t>
            </a:r>
            <a:r>
              <a:rPr lang="en-US" altLang="zh-CN" sz="2800" b="0"/>
              <a:t> </a:t>
            </a:r>
          </a:p>
        </p:txBody>
      </p:sp>
      <p:sp>
        <p:nvSpPr>
          <p:cNvPr id="12293" name="Rectangle 31">
            <a:extLst>
              <a:ext uri="{FF2B5EF4-FFF2-40B4-BE49-F238E27FC236}">
                <a16:creationId xmlns:a16="http://schemas.microsoft.com/office/drawing/2014/main" id="{A122B7D8-978C-4A0F-9CF7-42234F7CE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743200"/>
            <a:ext cx="25908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#ifdef</a:t>
            </a:r>
            <a:r>
              <a:rPr lang="en-US" altLang="zh-CN" sz="2800" b="0"/>
              <a:t>  </a:t>
            </a:r>
            <a:r>
              <a:rPr lang="zh-CN" altLang="en-US" sz="2800" b="0"/>
              <a:t>宏名字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endif</a:t>
            </a:r>
            <a:r>
              <a:rPr lang="en-US" altLang="zh-CN" sz="2800" b="0"/>
              <a:t>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662C5F1A-CCB1-44F1-A001-B32A717F19B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9.3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条件编译(续1)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CCCB173A-A185-4A49-ABC0-8C32DDCDE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82688"/>
            <a:ext cx="25908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#ifndef</a:t>
            </a:r>
            <a:r>
              <a:rPr lang="en-US" altLang="zh-CN" sz="2800" b="0"/>
              <a:t>  </a:t>
            </a:r>
            <a:r>
              <a:rPr lang="zh-CN" altLang="en-US" sz="2800" b="0"/>
              <a:t>宏名字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endif</a:t>
            </a:r>
            <a:r>
              <a:rPr lang="en-US" altLang="zh-CN" sz="2800" b="0"/>
              <a:t> 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4768D2F4-E71C-4B24-90F1-4524C643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143000"/>
            <a:ext cx="25908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#ifndef</a:t>
            </a:r>
            <a:r>
              <a:rPr lang="en-US" altLang="zh-CN" sz="2800" b="0"/>
              <a:t>  </a:t>
            </a:r>
            <a:r>
              <a:rPr lang="zh-CN" altLang="en-US" sz="2800" b="0"/>
              <a:t>宏名字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endif</a:t>
            </a:r>
            <a:r>
              <a:rPr lang="en-US" altLang="zh-CN" sz="2800" b="0"/>
              <a:t>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B35DEE45-BAD9-44BD-A8E3-C7C223BDBBF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9.3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条件编译(续2)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26873140-26A7-4206-9E70-E31F33AA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3429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#if</a:t>
            </a:r>
            <a:r>
              <a:rPr lang="en-US" altLang="zh-CN" sz="2800" b="0"/>
              <a:t>  </a:t>
            </a:r>
            <a:r>
              <a:rPr lang="en-US" altLang="zh-CN" sz="2800">
                <a:solidFill>
                  <a:schemeClr val="accent2"/>
                </a:solidFill>
              </a:rPr>
              <a:t>defined</a:t>
            </a:r>
            <a:r>
              <a:rPr lang="en-US" altLang="zh-CN" sz="2800" b="0"/>
              <a:t>(</a:t>
            </a:r>
            <a:r>
              <a:rPr lang="zh-CN" altLang="en-US" sz="2800" b="0"/>
              <a:t>宏名字)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endif</a:t>
            </a:r>
            <a:r>
              <a:rPr lang="en-US" altLang="zh-CN" sz="2800" b="0"/>
              <a:t> </a:t>
            </a:r>
          </a:p>
        </p:txBody>
      </p:sp>
      <p:sp>
        <p:nvSpPr>
          <p:cNvPr id="14340" name="Rectangle 8">
            <a:extLst>
              <a:ext uri="{FF2B5EF4-FFF2-40B4-BE49-F238E27FC236}">
                <a16:creationId xmlns:a16="http://schemas.microsoft.com/office/drawing/2014/main" id="{40FA6CBE-5338-4645-971D-37E1A3CA0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143000"/>
            <a:ext cx="39624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#if</a:t>
            </a:r>
            <a:r>
              <a:rPr lang="en-US" altLang="zh-CN" sz="2800" b="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defined</a:t>
            </a:r>
            <a:r>
              <a:rPr lang="en-US" altLang="zh-CN" sz="2800" b="0"/>
              <a:t>(</a:t>
            </a:r>
            <a:r>
              <a:rPr lang="zh-CN" altLang="en-US" sz="2800" b="0"/>
              <a:t>宏名字)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#</a:t>
            </a:r>
            <a:r>
              <a:rPr lang="en-US" altLang="zh-CN" sz="2800">
                <a:solidFill>
                  <a:srgbClr val="FF0000"/>
                </a:solidFill>
              </a:rPr>
              <a:t>endif</a:t>
            </a:r>
            <a:r>
              <a:rPr lang="en-US" altLang="zh-CN" sz="2800" b="0"/>
              <a:t> </a:t>
            </a:r>
          </a:p>
        </p:txBody>
      </p:sp>
      <p:sp>
        <p:nvSpPr>
          <p:cNvPr id="14341" name="Text Box 9">
            <a:extLst>
              <a:ext uri="{FF2B5EF4-FFF2-40B4-BE49-F238E27FC236}">
                <a16:creationId xmlns:a16="http://schemas.microsoft.com/office/drawing/2014/main" id="{F5897D2D-F4AA-480B-AA63-C5A30BDC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71800"/>
            <a:ext cx="3657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defined(</a:t>
            </a:r>
            <a:r>
              <a:rPr lang="zh-CN" altLang="en-US" sz="2800">
                <a:solidFill>
                  <a:srgbClr val="006600"/>
                </a:solidFill>
              </a:rPr>
              <a:t>宏名字) 可作为普通逻辑表达式使用，如：</a:t>
            </a:r>
          </a:p>
        </p:txBody>
      </p:sp>
      <p:sp>
        <p:nvSpPr>
          <p:cNvPr id="14342" name="Rectangle 10">
            <a:extLst>
              <a:ext uri="{FF2B5EF4-FFF2-40B4-BE49-F238E27FC236}">
                <a16:creationId xmlns:a16="http://schemas.microsoft.com/office/drawing/2014/main" id="{3316D6BC-60FB-45C6-98D9-6B0214922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62484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/>
              <a:t>#if  !defined(id1</a:t>
            </a:r>
            <a:r>
              <a:rPr lang="zh-CN" altLang="en-US" sz="2800" b="0"/>
              <a:t>)&amp;&amp;</a:t>
            </a:r>
            <a:r>
              <a:rPr lang="en-US" altLang="zh-CN" sz="2800" b="0"/>
              <a:t>defined(id2)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    ….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/>
              <a:t>#</a:t>
            </a:r>
            <a:r>
              <a:rPr lang="en-US" altLang="zh-CN" sz="2800" b="0"/>
              <a:t>endif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>
            <a:extLst>
              <a:ext uri="{FF2B5EF4-FFF2-40B4-BE49-F238E27FC236}">
                <a16:creationId xmlns:a16="http://schemas.microsoft.com/office/drawing/2014/main" id="{243DA4A5-0E8A-45B1-9116-E5D86485F01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9.3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条件编译(续3完)</a:t>
            </a:r>
          </a:p>
        </p:txBody>
      </p:sp>
      <p:sp>
        <p:nvSpPr>
          <p:cNvPr id="15363" name="Text Box 8">
            <a:extLst>
              <a:ext uri="{FF2B5EF4-FFF2-40B4-BE49-F238E27FC236}">
                <a16:creationId xmlns:a16="http://schemas.microsoft.com/office/drawing/2014/main" id="{D335550D-8CC4-4175-9428-5766804D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条件编译应用举例：</a:t>
            </a:r>
            <a:r>
              <a:rPr lang="zh-CN" altLang="en-US" sz="2800" b="0"/>
              <a:t>防止头文件被重复编译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006600"/>
                </a:solidFill>
              </a:rPr>
              <a:t>/* </a:t>
            </a:r>
            <a:r>
              <a:rPr lang="en-US" altLang="zh-CN" sz="2800">
                <a:solidFill>
                  <a:srgbClr val="006600"/>
                </a:solidFill>
              </a:rPr>
              <a:t>my.h */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/>
              <a:t>#ifndef </a:t>
            </a:r>
            <a:r>
              <a:rPr lang="en-US" altLang="zh-CN" sz="2800">
                <a:solidFill>
                  <a:schemeClr val="accent2"/>
                </a:solidFill>
              </a:rPr>
              <a:t>MY_H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/>
              <a:t>#define </a:t>
            </a:r>
            <a:r>
              <a:rPr lang="en-US" altLang="zh-CN" sz="2800">
                <a:solidFill>
                  <a:srgbClr val="FF0000"/>
                </a:solidFill>
              </a:rPr>
              <a:t>MY_H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/>
              <a:t>…   </a:t>
            </a:r>
            <a:r>
              <a:rPr lang="en-US" altLang="zh-CN" sz="2800">
                <a:solidFill>
                  <a:srgbClr val="006600"/>
                </a:solidFill>
              </a:rPr>
              <a:t>/*</a:t>
            </a:r>
            <a:r>
              <a:rPr lang="zh-CN" altLang="en-US" sz="2800">
                <a:solidFill>
                  <a:srgbClr val="006600"/>
                </a:solidFill>
              </a:rPr>
              <a:t>头文件内容*/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/>
              <a:t>#endif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4C109854-69FA-4088-AB06-8A9E6AA1694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993300"/>
                </a:solidFill>
                <a:ea typeface="楷体" panose="02010609060101010101" pitchFamily="49" charset="-122"/>
              </a:rPr>
              <a:t>重点小结与作业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96EEA9DC-E032-4770-90F5-3C56E447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822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本章重点：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/>
              <a:t>带参宏定义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/>
              <a:t>包含文件指令用""与&lt;&gt;的区别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3">
            <a:extLst>
              <a:ext uri="{FF2B5EF4-FFF2-40B4-BE49-F238E27FC236}">
                <a16:creationId xmlns:a16="http://schemas.microsoft.com/office/drawing/2014/main" id="{1E506DA4-F341-4637-BE2E-A9CEEB2C6038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581400" y="1447800"/>
            <a:ext cx="51816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CF42B4BF-D237-4714-A65F-508517D96A7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993300"/>
                </a:solidFill>
                <a:ea typeface="楷体" panose="02010609060101010101" pitchFamily="49" charset="-122"/>
              </a:rPr>
              <a:t>第八章完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067E690C-3252-4531-84B6-E699EB24841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</a:t>
            </a: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16E5529C-7F33-4243-B197-C4E47FB1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990600"/>
            <a:ext cx="8382000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zh-CN" altLang="en-US" sz="2800" b="0" i="1" dirty="0">
                <a:ea typeface="楷体" pitchFamily="49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ea typeface="楷体" pitchFamily="49" charset="-122"/>
                <a:sym typeface="Symbol" pitchFamily="18" charset="2"/>
              </a:rPr>
              <a:t>9.1.1</a:t>
            </a:r>
            <a:r>
              <a:rPr lang="en-US" altLang="zh-CN" sz="2800" i="1" dirty="0">
                <a:solidFill>
                  <a:srgbClr val="006600"/>
                </a:solidFill>
                <a:ea typeface="楷体" pitchFamily="49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006600"/>
                </a:solidFill>
                <a:ea typeface="楷体" pitchFamily="49" charset="-122"/>
                <a:sym typeface="Symbol" pitchFamily="18" charset="2"/>
              </a:rPr>
              <a:t>不带参数宏定义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CC0000"/>
                </a:solidFill>
                <a:ea typeface="黑体" pitchFamily="49" charset="-122"/>
                <a:sym typeface="Symbol" pitchFamily="18" charset="2"/>
              </a:rPr>
              <a:t>语法格式</a:t>
            </a:r>
            <a:r>
              <a:rPr lang="zh-CN" altLang="en-US" sz="2800" b="0" dirty="0">
                <a:sym typeface="Symbol" pitchFamily="18" charset="2"/>
              </a:rPr>
              <a:t>：</a:t>
            </a:r>
            <a:r>
              <a:rPr lang="zh-CN" altLang="en-US" sz="2800" dirty="0">
                <a:solidFill>
                  <a:schemeClr val="accent2"/>
                </a:solidFill>
                <a:sym typeface="Symbol" pitchFamily="18" charset="2"/>
              </a:rPr>
              <a:t>#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define </a:t>
            </a: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标识符</a:t>
            </a:r>
            <a:r>
              <a:rPr lang="zh-CN" altLang="en-US" sz="2800" dirty="0">
                <a:solidFill>
                  <a:schemeClr val="accent2"/>
                </a:solidFill>
                <a:sym typeface="Symbol" pitchFamily="18" charset="2"/>
              </a:rPr>
              <a:t> [</a:t>
            </a: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字符序列</a:t>
            </a:r>
            <a:r>
              <a:rPr lang="zh-CN" altLang="en-US" sz="2800" dirty="0">
                <a:solidFill>
                  <a:schemeClr val="accent2"/>
                </a:solidFill>
                <a:sym typeface="Symbol" pitchFamily="18" charset="2"/>
              </a:rPr>
              <a:t>] 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CC0000"/>
                </a:solidFill>
                <a:ea typeface="黑体" pitchFamily="49" charset="-122"/>
                <a:sym typeface="Symbol" pitchFamily="18" charset="2"/>
              </a:rPr>
              <a:t>语法说明</a:t>
            </a:r>
            <a:r>
              <a:rPr lang="zh-CN" altLang="en-US" sz="2800" b="0" dirty="0">
                <a:sym typeface="Symbol" pitchFamily="18" charset="2"/>
              </a:rPr>
              <a:t>：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zh-CN" altLang="en-US" sz="2800" b="0" dirty="0">
                <a:sym typeface="Symbol" pitchFamily="18" charset="2"/>
              </a:rPr>
              <a:t>      标识符一般称为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macro name</a:t>
            </a:r>
            <a:r>
              <a:rPr lang="en-US" altLang="zh-CN" sz="2800" b="0" dirty="0">
                <a:sym typeface="Symbol" pitchFamily="18" charset="2"/>
              </a:rPr>
              <a:t>; </a:t>
            </a:r>
            <a:r>
              <a:rPr lang="zh-CN" altLang="en-US" sz="2800" b="0" dirty="0">
                <a:sym typeface="Symbol" pitchFamily="18" charset="2"/>
              </a:rPr>
              <a:t>字符序列可以缺省</a:t>
            </a:r>
          </a:p>
          <a:p>
            <a:pPr marL="457200" indent="-457200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CC0000"/>
                </a:solidFill>
                <a:ea typeface="黑体" pitchFamily="49" charset="-122"/>
                <a:sym typeface="Symbol" pitchFamily="18" charset="2"/>
              </a:rPr>
              <a:t>功能说明</a:t>
            </a:r>
            <a:r>
              <a:rPr lang="zh-CN" altLang="en-US" sz="2800" b="0" dirty="0">
                <a:latin typeface="宋体" pitchFamily="2" charset="-122"/>
                <a:sym typeface="Symbol" pitchFamily="18" charset="2"/>
              </a:rPr>
              <a:t>：</a:t>
            </a:r>
          </a:p>
          <a:p>
            <a:pPr>
              <a:lnSpc>
                <a:spcPts val="35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latin typeface="宋体" pitchFamily="2" charset="-122"/>
                <a:sym typeface="Symbol" pitchFamily="18" charset="2"/>
              </a:rPr>
              <a:t>   宏定义指令的功能是在源程序编译之前，用</a:t>
            </a:r>
            <a:r>
              <a:rPr lang="zh-CN" altLang="en-US" sz="2800" dirty="0">
                <a:latin typeface="宋体" pitchFamily="2" charset="-122"/>
                <a:sym typeface="Symbol" pitchFamily="18" charset="2"/>
              </a:rPr>
              <a:t>宏名字</a:t>
            </a:r>
            <a:r>
              <a:rPr lang="zh-CN" altLang="en-US" sz="2800" b="0" dirty="0">
                <a:latin typeface="宋体" pitchFamily="2" charset="-122"/>
                <a:sym typeface="Symbol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macro name</a:t>
            </a:r>
            <a:r>
              <a:rPr lang="zh-CN" altLang="en-US" sz="2800" b="0" dirty="0">
                <a:latin typeface="宋体" pitchFamily="2" charset="-122"/>
                <a:sym typeface="Symbol" pitchFamily="18" charset="2"/>
              </a:rPr>
              <a:t>)后面的字符序列替换</a:t>
            </a:r>
            <a:r>
              <a:rPr lang="zh-CN" altLang="en-US" sz="2800" dirty="0">
                <a:latin typeface="宋体" pitchFamily="2" charset="-122"/>
                <a:sym typeface="Symbol" pitchFamily="18" charset="2"/>
              </a:rPr>
              <a:t>宏名字</a:t>
            </a:r>
            <a:r>
              <a:rPr lang="zh-CN" altLang="en-US" sz="2800" b="0" dirty="0">
                <a:latin typeface="宋体" pitchFamily="2" charset="-122"/>
                <a:sym typeface="Symbol" pitchFamily="18" charset="2"/>
              </a:rPr>
              <a:t>在源程序中的每一处出现。这一操作称为</a:t>
            </a:r>
            <a:r>
              <a:rPr lang="zh-CN" altLang="en-US" sz="2800" dirty="0">
                <a:solidFill>
                  <a:srgbClr val="FF0000"/>
                </a:solidFill>
                <a:sym typeface="Symbol" pitchFamily="18" charset="2"/>
              </a:rPr>
              <a:t>宏替换</a:t>
            </a:r>
            <a:r>
              <a:rPr lang="zh-CN" altLang="en-US" sz="2800" b="0" dirty="0">
                <a:latin typeface="宋体" pitchFamily="2" charset="-122"/>
                <a:sym typeface="Symbol" pitchFamily="18" charset="2"/>
              </a:rPr>
              <a:t>。 </a:t>
            </a:r>
            <a:endParaRPr lang="en-US" altLang="zh-CN" sz="2800" b="0" dirty="0">
              <a:latin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17132C9B-7C18-419E-BDD4-068EB24D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990600"/>
            <a:ext cx="8310563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例如：</a:t>
            </a:r>
            <a:r>
              <a:rPr lang="en-US" altLang="zh-CN" b="0">
                <a:sym typeface="Symbol" panose="05050102010706020507" pitchFamily="18" charset="2"/>
              </a:rPr>
              <a:t>#include "stdio.h"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  #define   PI  </a:t>
            </a:r>
            <a:r>
              <a:rPr lang="en-US" altLang="zh-CN">
                <a:solidFill>
                  <a:srgbClr val="FF33CC"/>
                </a:solidFill>
                <a:sym typeface="Symbol" panose="05050102010706020507" pitchFamily="18" charset="2"/>
              </a:rPr>
              <a:t>3.1415926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  #define   M   </a:t>
            </a:r>
            <a:r>
              <a:rPr lang="en-US" altLang="zh-CN">
                <a:solidFill>
                  <a:srgbClr val="CC0000"/>
                </a:solidFill>
                <a:sym typeface="Symbol" panose="05050102010706020507" pitchFamily="18" charset="2"/>
              </a:rPr>
              <a:t>100</a:t>
            </a:r>
            <a:r>
              <a:rPr lang="en-US" altLang="zh-CN" b="0">
                <a:sym typeface="Symbol" panose="05050102010706020507" pitchFamily="18" charset="2"/>
              </a:rPr>
              <a:t>	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  #define   MaxLen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2M</a:t>
            </a:r>
            <a:r>
              <a:rPr lang="en-US" altLang="zh-CN" b="0">
                <a:sym typeface="Symbol" panose="05050102010706020507" pitchFamily="18" charset="2"/>
              </a:rPr>
              <a:t>     </a:t>
            </a:r>
            <a:r>
              <a:rPr lang="en-US" altLang="zh-CN">
                <a:solidFill>
                  <a:srgbClr val="006600"/>
                </a:solidFill>
                <a:sym typeface="Symbol" panose="05050102010706020507" pitchFamily="18" charset="2"/>
              </a:rPr>
              <a:t>/ </a:t>
            </a:r>
            <a:r>
              <a:rPr lang="zh-CN" altLang="en-US">
                <a:solidFill>
                  <a:srgbClr val="006600"/>
                </a:solidFill>
                <a:sym typeface="Symbol" panose="05050102010706020507" pitchFamily="18" charset="2"/>
              </a:rPr>
              <a:t>宏定义可以嵌套 /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0">
                <a:sym typeface="Symbol" panose="05050102010706020507" pitchFamily="18" charset="2"/>
              </a:rPr>
              <a:t>             #</a:t>
            </a:r>
            <a:r>
              <a:rPr lang="en-US" altLang="zh-CN" b="0">
                <a:sym typeface="Symbol" panose="05050102010706020507" pitchFamily="18" charset="2"/>
              </a:rPr>
              <a:t>define   PR  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printf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 void main()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{ float r=2.0,s;int a[MaxLen],p[M+1];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   s=PIrr;PR("s=%.2f\n",s);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         }</a:t>
            </a:r>
            <a:r>
              <a:rPr lang="zh-CN" altLang="en-US">
                <a:solidFill>
                  <a:srgbClr val="006600"/>
                </a:solidFill>
                <a:sym typeface="Symbol" panose="05050102010706020507" pitchFamily="18" charset="2"/>
              </a:rPr>
              <a:t>则经过宏替换以后，实际编译的</a:t>
            </a:r>
            <a:r>
              <a:rPr lang="en-US" altLang="zh-CN">
                <a:solidFill>
                  <a:srgbClr val="006600"/>
                </a:solidFill>
                <a:sym typeface="Symbol" panose="05050102010706020507" pitchFamily="18" charset="2"/>
              </a:rPr>
              <a:t>C</a:t>
            </a:r>
            <a:r>
              <a:rPr lang="zh-CN" altLang="en-US">
                <a:solidFill>
                  <a:srgbClr val="006600"/>
                </a:solidFill>
                <a:sym typeface="Symbol" panose="05050102010706020507" pitchFamily="18" charset="2"/>
              </a:rPr>
              <a:t>源程序为：</a:t>
            </a:r>
            <a:endParaRPr lang="en-US" altLang="zh-CN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void main()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{  float r=2.0,s;int a[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2</a:t>
            </a:r>
            <a:r>
              <a:rPr lang="en-US" altLang="zh-CN">
                <a:solidFill>
                  <a:srgbClr val="CC0000"/>
                </a:solidFill>
                <a:sym typeface="Symbol" panose="05050102010706020507" pitchFamily="18" charset="2"/>
              </a:rPr>
              <a:t>100</a:t>
            </a:r>
            <a:r>
              <a:rPr lang="en-US" altLang="zh-CN" b="0">
                <a:sym typeface="Symbol" panose="05050102010706020507" pitchFamily="18" charset="2"/>
              </a:rPr>
              <a:t>],p[</a:t>
            </a:r>
            <a:r>
              <a:rPr lang="en-US" altLang="zh-CN">
                <a:solidFill>
                  <a:srgbClr val="CC0000"/>
                </a:solidFill>
                <a:sym typeface="Symbol" panose="05050102010706020507" pitchFamily="18" charset="2"/>
              </a:rPr>
              <a:t>100</a:t>
            </a:r>
            <a:r>
              <a:rPr lang="en-US" altLang="zh-CN" b="0">
                <a:sym typeface="Symbol" panose="05050102010706020507" pitchFamily="18" charset="2"/>
              </a:rPr>
              <a:t>+1];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   s=</a:t>
            </a:r>
            <a:r>
              <a:rPr lang="en-US" altLang="zh-CN">
                <a:solidFill>
                  <a:srgbClr val="FF33CC"/>
                </a:solidFill>
                <a:sym typeface="Symbol" panose="05050102010706020507" pitchFamily="18" charset="2"/>
              </a:rPr>
              <a:t>3.1415926</a:t>
            </a:r>
            <a:r>
              <a:rPr lang="en-US" altLang="zh-CN" b="0">
                <a:sym typeface="Symbol" panose="05050102010706020507" pitchFamily="18" charset="2"/>
              </a:rPr>
              <a:t>rr;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printf</a:t>
            </a:r>
            <a:r>
              <a:rPr lang="en-US" altLang="zh-CN" b="0">
                <a:sym typeface="Symbol" panose="05050102010706020507" pitchFamily="18" charset="2"/>
              </a:rPr>
              <a:t>("s=%.2f\n",s);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>
                <a:sym typeface="Symbol" panose="05050102010706020507" pitchFamily="18" charset="2"/>
              </a:rPr>
              <a:t>} </a:t>
            </a:r>
            <a:endParaRPr lang="zh-CN" altLang="en-US" b="0">
              <a:sym typeface="Symbol" panose="05050102010706020507" pitchFamily="18" charset="2"/>
            </a:endParaRP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CF4B0B93-931E-42D6-8430-00D7C542AE8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宏定义(续1)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6">
            <a:extLst>
              <a:ext uri="{FF2B5EF4-FFF2-40B4-BE49-F238E27FC236}">
                <a16:creationId xmlns:a16="http://schemas.microsoft.com/office/drawing/2014/main" id="{F57DA937-2FEB-45E8-A0CC-F48C6561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990600"/>
            <a:ext cx="8143875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9.1.2</a:t>
            </a:r>
            <a:r>
              <a:rPr lang="en-US" altLang="zh-CN" sz="2800" i="1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6600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带参数宏定义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语法格式</a:t>
            </a:r>
            <a:r>
              <a:rPr lang="zh-CN" altLang="en-US" sz="2800" b="0" dirty="0">
                <a:sym typeface="Symbol" panose="05050102010706020507" pitchFamily="18" charset="2"/>
              </a:rPr>
              <a:t>：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#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define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id1,id2,…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)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字符序列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语法说明</a:t>
            </a:r>
            <a:r>
              <a:rPr lang="zh-CN" altLang="en-US" sz="2800" b="0" dirty="0">
                <a:sym typeface="Symbol" panose="05050102010706020507" pitchFamily="18" charset="2"/>
              </a:rPr>
              <a:t>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0" dirty="0">
                <a:sym typeface="Symbol" panose="05050102010706020507" pitchFamily="18" charset="2"/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id</a:t>
            </a:r>
            <a:r>
              <a:rPr lang="en-US" altLang="zh-CN" sz="2800" b="0" dirty="0">
                <a:sym typeface="Symbol" panose="05050102010706020507" pitchFamily="18" charset="2"/>
              </a:rPr>
              <a:t>(</a:t>
            </a:r>
            <a:r>
              <a:rPr lang="zh-CN" altLang="en-US" sz="2800" b="0" dirty="0">
                <a:sym typeface="Symbol" panose="05050102010706020507" pitchFamily="18" charset="2"/>
              </a:rPr>
              <a:t>宏名字),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id1, id2,…</a:t>
            </a:r>
            <a:r>
              <a:rPr lang="zh-CN" altLang="en-US" sz="2800" b="0" dirty="0">
                <a:sym typeface="Symbol" panose="05050102010706020507" pitchFamily="18" charset="2"/>
              </a:rPr>
              <a:t>均为标识符; 字符序列中应含有标识符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id1, id2, …</a:t>
            </a:r>
            <a:r>
              <a:rPr lang="en-US" altLang="zh-CN" sz="2800" b="0" dirty="0">
                <a:sym typeface="Symbol" panose="05050102010706020507" pitchFamily="18" charset="2"/>
              </a:rPr>
              <a:t>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功能说明</a:t>
            </a:r>
            <a:r>
              <a:rPr lang="zh-CN" altLang="en-US" sz="2800" b="0" dirty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id1,id2,…</a:t>
            </a:r>
            <a:r>
              <a:rPr lang="zh-CN" altLang="en-US" sz="2800" b="0" dirty="0">
                <a:sym typeface="Symbol" panose="05050102010706020507" pitchFamily="18" charset="2"/>
              </a:rPr>
              <a:t>类似于函数的自变量，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宏替换</a:t>
            </a:r>
            <a:r>
              <a:rPr lang="zh-CN" altLang="en-US" sz="2800" b="0" dirty="0">
                <a:latin typeface="宋体" panose="02010600030101010101" pitchFamily="2" charset="-122"/>
                <a:sym typeface="Symbol" panose="05050102010706020507" pitchFamily="18" charset="2"/>
              </a:rPr>
              <a:t>时,先用实参代替字符序列中的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id1,id2,…</a:t>
            </a:r>
            <a:r>
              <a:rPr lang="zh-CN" altLang="en-US" sz="2800" b="0" dirty="0">
                <a:sym typeface="Symbol" panose="05050102010706020507" pitchFamily="18" charset="2"/>
              </a:rPr>
              <a:t>位置，然后执行普通宏替换。 </a:t>
            </a: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E85D1A03-73F5-4E2F-875A-9E5A49AF062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宏定义(续2)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3A200E5A-4D16-47EE-8A3C-B2A78D491FC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宏定义(续3)</a:t>
            </a:r>
          </a:p>
        </p:txBody>
      </p:sp>
      <p:sp>
        <p:nvSpPr>
          <p:cNvPr id="6147" name="Text Box 12">
            <a:extLst>
              <a:ext uri="{FF2B5EF4-FFF2-40B4-BE49-F238E27FC236}">
                <a16:creationId xmlns:a16="http://schemas.microsoft.com/office/drawing/2014/main" id="{EEF123CC-DADB-41E5-AA94-55A08EE340B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00" y="962025"/>
            <a:ext cx="8305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6600"/>
                </a:solidFill>
              </a:rPr>
              <a:t>例如，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0"/>
              <a:t>#</a:t>
            </a:r>
            <a:r>
              <a:rPr lang="en-US" altLang="zh-CN" sz="2800" b="0"/>
              <a:t>define </a:t>
            </a:r>
            <a:r>
              <a:rPr lang="en-US" altLang="zh-CN" sz="2800">
                <a:solidFill>
                  <a:srgbClr val="993300"/>
                </a:solidFill>
              </a:rPr>
              <a:t>PI</a:t>
            </a:r>
            <a:r>
              <a:rPr lang="en-US" altLang="zh-CN" sz="2800" b="0"/>
              <a:t>  3.14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#define </a:t>
            </a:r>
            <a:r>
              <a:rPr lang="en-US" altLang="zh-CN" sz="2800">
                <a:solidFill>
                  <a:srgbClr val="993300"/>
                </a:solidFill>
              </a:rPr>
              <a:t>S</a:t>
            </a:r>
            <a:r>
              <a:rPr lang="en-US" altLang="zh-CN" sz="2800" b="0"/>
              <a:t>(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 b="0"/>
              <a:t>)  PI</a:t>
            </a:r>
            <a:r>
              <a:rPr lang="en-US" altLang="zh-CN" sz="2800" b="0">
                <a:sym typeface="Symbol" panose="05050102010706020507" pitchFamily="18" charset="2"/>
              </a:rPr>
              <a:t>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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#define </a:t>
            </a:r>
            <a:r>
              <a:rPr lang="en-US" altLang="zh-CN" sz="2800">
                <a:solidFill>
                  <a:srgbClr val="993300"/>
                </a:solidFill>
              </a:rPr>
              <a:t>max</a:t>
            </a:r>
            <a:r>
              <a:rPr lang="en-US" altLang="zh-CN" sz="2800" b="0"/>
              <a:t>(a,b)  a&gt;b?a:b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 void main()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    { int s1,s2,r=5;float m;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       s1=S(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 b="0"/>
              <a:t>);s2=</a:t>
            </a:r>
            <a:r>
              <a:rPr lang="en-US" altLang="zh-CN" sz="2800">
                <a:solidFill>
                  <a:srgbClr val="993300"/>
                </a:solidFill>
              </a:rPr>
              <a:t>S</a:t>
            </a:r>
            <a:r>
              <a:rPr lang="en-US" altLang="zh-CN" sz="2800" b="0"/>
              <a:t>(</a:t>
            </a:r>
            <a:r>
              <a:rPr lang="en-US" altLang="zh-CN" sz="2800">
                <a:solidFill>
                  <a:srgbClr val="FF0000"/>
                </a:solidFill>
              </a:rPr>
              <a:t>r+3</a:t>
            </a:r>
            <a:r>
              <a:rPr lang="en-US" altLang="zh-CN" sz="2800" b="0"/>
              <a:t>);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       </a:t>
            </a:r>
            <a:r>
              <a:rPr lang="en-US" altLang="zh-CN" sz="2800">
                <a:solidFill>
                  <a:srgbClr val="006600"/>
                </a:solidFill>
              </a:rPr>
              <a:t>/</a:t>
            </a:r>
            <a:r>
              <a:rPr lang="en-US" altLang="zh-CN" sz="2800">
                <a:solidFill>
                  <a:srgbClr val="0066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>
                <a:solidFill>
                  <a:srgbClr val="006600"/>
                </a:solidFill>
              </a:rPr>
              <a:t> </a:t>
            </a:r>
            <a:r>
              <a:rPr lang="zh-CN" altLang="en-US" sz="2800">
                <a:solidFill>
                  <a:srgbClr val="006600"/>
                </a:solidFill>
              </a:rPr>
              <a:t>带参宏与函数调用的形式相同 </a:t>
            </a:r>
            <a:r>
              <a:rPr lang="zh-CN" altLang="en-US" sz="2800">
                <a:solidFill>
                  <a:srgbClr val="006600"/>
                </a:solidFill>
                <a:sym typeface="Symbol" panose="05050102010706020507" pitchFamily="18" charset="2"/>
              </a:rPr>
              <a:t></a:t>
            </a:r>
            <a:r>
              <a:rPr lang="zh-CN" altLang="en-US" sz="2800">
                <a:solidFill>
                  <a:srgbClr val="006600"/>
                </a:solidFill>
              </a:rPr>
              <a:t>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0"/>
              <a:t>       </a:t>
            </a:r>
            <a:r>
              <a:rPr lang="en-US" altLang="zh-CN" sz="2800" b="0"/>
              <a:t>m=</a:t>
            </a:r>
            <a:r>
              <a:rPr lang="en-US" altLang="zh-CN" sz="2800">
                <a:solidFill>
                  <a:srgbClr val="993300"/>
                </a:solidFill>
              </a:rPr>
              <a:t>max</a:t>
            </a:r>
            <a:r>
              <a:rPr lang="en-US" altLang="zh-CN" sz="2800" b="0"/>
              <a:t>(2.5,1.2);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0"/>
              <a:t>}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6600"/>
                </a:solidFill>
                <a:latin typeface="宋体" panose="02010600030101010101" pitchFamily="2" charset="-122"/>
              </a:rPr>
              <a:t>宏替换的结果是：</a:t>
            </a:r>
            <a:r>
              <a:rPr lang="zh-CN" altLang="en-US" sz="2800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CFCE0A69-B0E4-4891-98AB-54BDC21C87F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宏定义(续4)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1724B33-F9E5-4E4A-8DBD-9900F9859F0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00" y="962025"/>
            <a:ext cx="83058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0"/>
              <a:t>void main()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{ int s1,s2,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="0"/>
              <a:t>=5;float m;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s1=3.14</a:t>
            </a:r>
            <a:r>
              <a:rPr lang="en-US" altLang="zh-CN" b="0">
                <a:sym typeface="Symbol" panose="05050102010706020507" pitchFamily="18" charset="2"/>
              </a:rPr>
              <a:t>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="0">
                <a:sym typeface="Symbol" panose="05050102010706020507" pitchFamily="18" charset="2"/>
              </a:rPr>
              <a:t>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b="0"/>
              <a:t>;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s2=3.14</a:t>
            </a:r>
            <a:r>
              <a:rPr lang="en-US" altLang="zh-CN" b="0">
                <a:sym typeface="Symbol" panose="05050102010706020507" pitchFamily="18" charset="2"/>
              </a:rPr>
              <a:t></a:t>
            </a:r>
            <a:r>
              <a:rPr lang="en-US" altLang="zh-CN">
                <a:solidFill>
                  <a:srgbClr val="FF0000"/>
                </a:solidFill>
              </a:rPr>
              <a:t>r+3</a:t>
            </a:r>
            <a:r>
              <a:rPr lang="en-US" altLang="zh-CN" b="0">
                <a:sym typeface="Symbol" panose="05050102010706020507" pitchFamily="18" charset="2"/>
              </a:rPr>
              <a:t></a:t>
            </a:r>
            <a:r>
              <a:rPr lang="en-US" altLang="zh-CN">
                <a:solidFill>
                  <a:srgbClr val="FF0000"/>
                </a:solidFill>
              </a:rPr>
              <a:t>r+3</a:t>
            </a:r>
            <a:r>
              <a:rPr lang="en-US" altLang="zh-CN" b="0"/>
              <a:t>;    </a:t>
            </a:r>
            <a:r>
              <a:rPr lang="en-US" altLang="zh-CN">
                <a:solidFill>
                  <a:srgbClr val="006600"/>
                </a:solidFill>
              </a:rPr>
              <a:t>/* </a:t>
            </a:r>
            <a:r>
              <a:rPr lang="zh-CN" altLang="en-US">
                <a:solidFill>
                  <a:srgbClr val="006600"/>
                </a:solidFill>
              </a:rPr>
              <a:t>注意此行的替换结果 */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   m=2.5&gt;1.2?2.5:1.2;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/>
              <a:t>} </a:t>
            </a:r>
            <a:endParaRPr lang="zh-CN" altLang="en-US" sz="2800" b="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60497ED0-BAFA-48C7-8E95-2C07C9B59B7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00" y="3505200"/>
            <a:ext cx="82296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改进：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0"/>
              <a:t>#define  S(r)  PI</a:t>
            </a:r>
            <a:r>
              <a:rPr lang="en-US" altLang="zh-CN" sz="2800" b="0">
                <a:sym typeface="Symbol" pitchFamily="18" charset="2"/>
              </a:rPr>
              <a:t></a:t>
            </a:r>
            <a:r>
              <a:rPr lang="en-US" altLang="zh-CN" sz="2800" b="0"/>
              <a:t>(r)</a:t>
            </a:r>
            <a:r>
              <a:rPr lang="en-US" altLang="zh-CN" sz="2800" b="0">
                <a:sym typeface="Symbol" pitchFamily="18" charset="2"/>
              </a:rPr>
              <a:t></a:t>
            </a:r>
            <a:r>
              <a:rPr lang="en-US" altLang="zh-CN" sz="2800" b="0"/>
              <a:t>(r)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b="0">
                <a:latin typeface="宋体" pitchFamily="2" charset="-122"/>
              </a:rPr>
              <a:t>则带参宏定义</a:t>
            </a:r>
            <a:r>
              <a:rPr lang="en-US" altLang="zh-CN" sz="2800" b="0"/>
              <a:t>S(r+3)</a:t>
            </a:r>
            <a:r>
              <a:rPr lang="zh-CN" altLang="en-US" sz="2800" b="0">
                <a:latin typeface="宋体" pitchFamily="2" charset="-122"/>
              </a:rPr>
              <a:t>的替换结果为：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b="0"/>
              <a:t>s2=3.14</a:t>
            </a:r>
            <a:r>
              <a:rPr lang="en-US" altLang="zh-CN" sz="2800" b="0">
                <a:sym typeface="Symbol" pitchFamily="18" charset="2"/>
              </a:rPr>
              <a:t></a:t>
            </a:r>
            <a:r>
              <a:rPr lang="en-US" altLang="zh-CN" sz="2800" b="0"/>
              <a:t>(r+3)</a:t>
            </a:r>
            <a:r>
              <a:rPr lang="en-US" altLang="zh-CN" sz="2800" b="0">
                <a:sym typeface="Symbol" pitchFamily="18" charset="2"/>
              </a:rPr>
              <a:t></a:t>
            </a:r>
            <a:r>
              <a:rPr lang="en-US" altLang="zh-CN" sz="2800" b="0"/>
              <a:t>(r+3);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797B0025-73B0-4A53-8567-7D4BA743F45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宏定义(续5)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C27A3247-52E0-4870-B00F-B41498542B8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09600" y="962025"/>
            <a:ext cx="8139113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700" dirty="0">
                <a:solidFill>
                  <a:srgbClr val="006600"/>
                </a:solidFill>
                <a:latin typeface="宋体" pitchFamily="2" charset="-122"/>
              </a:rPr>
              <a:t>    </a:t>
            </a:r>
            <a:r>
              <a:rPr lang="zh-CN" altLang="en-US" sz="2700" b="0" dirty="0">
                <a:latin typeface="宋体" pitchFamily="2" charset="-122"/>
              </a:rPr>
              <a:t>带参数的宏定义可以使用编译预处理运算符</a:t>
            </a:r>
            <a:r>
              <a:rPr lang="zh-CN" altLang="en-US" sz="2700" dirty="0">
                <a:solidFill>
                  <a:srgbClr val="FF0000"/>
                </a:solidFill>
              </a:rPr>
              <a:t>##</a:t>
            </a:r>
            <a:r>
              <a:rPr lang="zh-CN" altLang="en-US" sz="2700" b="0" dirty="0">
                <a:latin typeface="宋体" pitchFamily="2" charset="-122"/>
              </a:rPr>
              <a:t>使两个参数合并为一个参数。举例说明如下。</a:t>
            </a: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700" b="0" dirty="0"/>
              <a:t> </a:t>
            </a:r>
            <a:r>
              <a:rPr lang="en-US" altLang="zh-CN" sz="2700" b="0" dirty="0"/>
              <a:t>#include "</a:t>
            </a:r>
            <a:r>
              <a:rPr lang="en-US" altLang="zh-CN" sz="2700" b="0" dirty="0" err="1"/>
              <a:t>stdio.h</a:t>
            </a:r>
            <a:r>
              <a:rPr lang="en-US" altLang="zh-CN" sz="2700" b="0" dirty="0"/>
              <a:t>"</a:t>
            </a:r>
          </a:p>
          <a:p>
            <a:pPr marL="457200" indent="-457200" algn="just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700" b="0" dirty="0"/>
              <a:t> #define S(</a:t>
            </a:r>
            <a:r>
              <a:rPr lang="en-US" altLang="zh-CN" sz="2700" b="0" dirty="0" err="1"/>
              <a:t>i,j</a:t>
            </a:r>
            <a:r>
              <a:rPr lang="en-US" altLang="zh-CN" sz="2700" b="0" dirty="0"/>
              <a:t>) </a:t>
            </a:r>
            <a:r>
              <a:rPr lang="en-US" altLang="zh-CN" sz="2700" b="0" dirty="0" err="1"/>
              <a:t>i</a:t>
            </a:r>
            <a:r>
              <a:rPr lang="en-US" altLang="zh-CN" sz="2700" dirty="0">
                <a:solidFill>
                  <a:srgbClr val="FF0000"/>
                </a:solidFill>
              </a:rPr>
              <a:t>##</a:t>
            </a:r>
            <a:r>
              <a:rPr lang="en-US" altLang="zh-CN" sz="2700" b="0" dirty="0"/>
              <a:t>j    </a:t>
            </a:r>
            <a:r>
              <a:rPr lang="en-US" altLang="zh-CN" sz="2700" dirty="0">
                <a:solidFill>
                  <a:srgbClr val="006600"/>
                </a:solidFill>
              </a:rPr>
              <a:t>/</a:t>
            </a:r>
            <a:r>
              <a:rPr lang="en-US" altLang="zh-CN" sz="2700" dirty="0">
                <a:solidFill>
                  <a:srgbClr val="006600"/>
                </a:solidFill>
                <a:sym typeface="Symbol" pitchFamily="18" charset="2"/>
              </a:rPr>
              <a:t></a:t>
            </a:r>
            <a:r>
              <a:rPr lang="en-US" altLang="zh-CN" sz="2700" dirty="0">
                <a:solidFill>
                  <a:srgbClr val="006600"/>
                </a:solidFill>
              </a:rPr>
              <a:t> </a:t>
            </a:r>
            <a:r>
              <a:rPr lang="zh-CN" altLang="en-US" sz="2700" dirty="0">
                <a:solidFill>
                  <a:srgbClr val="006600"/>
                </a:solidFill>
              </a:rPr>
              <a:t>合并参数</a:t>
            </a:r>
            <a:r>
              <a:rPr lang="en-US" altLang="zh-CN" sz="2700" dirty="0" err="1">
                <a:solidFill>
                  <a:srgbClr val="006600"/>
                </a:solidFill>
              </a:rPr>
              <a:t>i</a:t>
            </a:r>
            <a:r>
              <a:rPr lang="en-US" altLang="zh-CN" sz="2700" dirty="0">
                <a:solidFill>
                  <a:srgbClr val="006600"/>
                </a:solidFill>
              </a:rPr>
              <a:t>, j </a:t>
            </a:r>
            <a:r>
              <a:rPr lang="en-US" altLang="zh-CN" sz="2700" dirty="0">
                <a:solidFill>
                  <a:srgbClr val="006600"/>
                </a:solidFill>
                <a:sym typeface="Symbol" pitchFamily="18" charset="2"/>
              </a:rPr>
              <a:t></a:t>
            </a:r>
            <a:r>
              <a:rPr lang="en-US" altLang="zh-CN" sz="2700" dirty="0">
                <a:solidFill>
                  <a:srgbClr val="006600"/>
                </a:solidFill>
              </a:rPr>
              <a:t>/</a:t>
            </a:r>
          </a:p>
          <a:p>
            <a:pPr marL="457200" indent="-457200" algn="just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700" b="0" dirty="0"/>
              <a:t> void main()</a:t>
            </a:r>
          </a:p>
          <a:p>
            <a:pPr marL="457200" indent="-457200" algn="just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700" b="0" dirty="0"/>
              <a:t>   { </a:t>
            </a:r>
            <a:r>
              <a:rPr lang="en-US" altLang="zh-CN" sz="2700" b="0" dirty="0" err="1"/>
              <a:t>int</a:t>
            </a:r>
            <a:r>
              <a:rPr lang="en-US" altLang="zh-CN" sz="2700" b="0" dirty="0"/>
              <a:t> a2=100;</a:t>
            </a:r>
          </a:p>
          <a:p>
            <a:pPr marL="457200" indent="-457200" algn="just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700" b="0" dirty="0"/>
              <a:t>      </a:t>
            </a:r>
            <a:r>
              <a:rPr lang="en-US" altLang="zh-CN" sz="2700" b="0" dirty="0" err="1"/>
              <a:t>printf</a:t>
            </a:r>
            <a:r>
              <a:rPr lang="en-US" altLang="zh-CN" sz="2700" b="0" dirty="0"/>
              <a:t>("a2=%d\</a:t>
            </a:r>
            <a:r>
              <a:rPr lang="en-US" altLang="zh-CN" sz="2700" b="0" dirty="0" err="1"/>
              <a:t>n",S</a:t>
            </a:r>
            <a:r>
              <a:rPr lang="en-US" altLang="zh-CN" sz="2700" b="0" dirty="0"/>
              <a:t>(</a:t>
            </a:r>
            <a:r>
              <a:rPr lang="en-US" altLang="zh-CN" sz="2700" dirty="0">
                <a:solidFill>
                  <a:srgbClr val="FF0000"/>
                </a:solidFill>
              </a:rPr>
              <a:t>a,2</a:t>
            </a:r>
            <a:r>
              <a:rPr lang="en-US" altLang="zh-CN" sz="2700" b="0" dirty="0"/>
              <a:t>));  </a:t>
            </a:r>
            <a:r>
              <a:rPr lang="en-US" altLang="zh-CN" sz="2700" dirty="0">
                <a:solidFill>
                  <a:srgbClr val="006600"/>
                </a:solidFill>
              </a:rPr>
              <a:t>/</a:t>
            </a:r>
            <a:r>
              <a:rPr lang="en-US" altLang="zh-CN" sz="2700" dirty="0">
                <a:solidFill>
                  <a:srgbClr val="006600"/>
                </a:solidFill>
                <a:sym typeface="Symbol" pitchFamily="18" charset="2"/>
              </a:rPr>
              <a:t></a:t>
            </a:r>
            <a:r>
              <a:rPr lang="en-US" altLang="zh-CN" sz="2700" dirty="0">
                <a:solidFill>
                  <a:srgbClr val="006600"/>
                </a:solidFill>
              </a:rPr>
              <a:t> </a:t>
            </a:r>
            <a:r>
              <a:rPr lang="zh-CN" altLang="en-US" sz="2700" dirty="0">
                <a:solidFill>
                  <a:srgbClr val="006600"/>
                </a:solidFill>
              </a:rPr>
              <a:t>替换结果为</a:t>
            </a:r>
            <a:r>
              <a:rPr lang="en-US" altLang="zh-CN" sz="2700" dirty="0">
                <a:solidFill>
                  <a:srgbClr val="FF0000"/>
                </a:solidFill>
              </a:rPr>
              <a:t>a2</a:t>
            </a:r>
            <a:r>
              <a:rPr lang="en-US" altLang="zh-CN" sz="2700" dirty="0">
                <a:solidFill>
                  <a:srgbClr val="006600"/>
                </a:solidFill>
              </a:rPr>
              <a:t> </a:t>
            </a:r>
            <a:r>
              <a:rPr lang="en-US" altLang="zh-CN" sz="2700" dirty="0">
                <a:solidFill>
                  <a:srgbClr val="006600"/>
                </a:solidFill>
                <a:sym typeface="Symbol" pitchFamily="18" charset="2"/>
              </a:rPr>
              <a:t></a:t>
            </a:r>
            <a:r>
              <a:rPr lang="en-US" altLang="zh-CN" sz="2700" dirty="0">
                <a:solidFill>
                  <a:srgbClr val="006600"/>
                </a:solidFill>
              </a:rPr>
              <a:t>/</a:t>
            </a:r>
            <a:r>
              <a:rPr lang="en-US" altLang="zh-CN" sz="2700" b="0" dirty="0"/>
              <a:t> </a:t>
            </a:r>
          </a:p>
          <a:p>
            <a:pPr marL="457200" indent="-457200" algn="just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700" b="0" dirty="0"/>
              <a:t>   }</a:t>
            </a:r>
          </a:p>
          <a:p>
            <a:pPr marL="457200" indent="-457200"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700" b="0" dirty="0">
                <a:latin typeface="宋体" pitchFamily="2" charset="-122"/>
              </a:rPr>
              <a:t>该程序的输出是</a:t>
            </a:r>
            <a:r>
              <a:rPr lang="en-US" altLang="zh-CN" sz="2700" b="0" dirty="0">
                <a:latin typeface="宋体" pitchFamily="2" charset="-122"/>
              </a:rPr>
              <a:t>a2=100</a:t>
            </a:r>
            <a:r>
              <a:rPr lang="en-US" altLang="zh-CN" sz="2700" b="0" dirty="0"/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0B7F6424-EEA9-4C79-B208-136942ADFD2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9.1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宏定义(续6完)</a:t>
            </a: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17CF0D02-3B64-4DE3-9A2D-2C3968972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47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</a:rPr>
              <a:t>9.1.3 </a:t>
            </a:r>
            <a:r>
              <a:rPr lang="zh-CN" altLang="en-US" sz="2800" dirty="0">
                <a:solidFill>
                  <a:srgbClr val="006600"/>
                </a:solidFill>
              </a:rPr>
              <a:t>宏名字的作用域</a:t>
            </a:r>
            <a:endParaRPr lang="zh-CN" altLang="en-US" sz="2800" b="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800" b="0" dirty="0"/>
              <a:t>       作用域为</a:t>
            </a:r>
            <a:r>
              <a:rPr lang="zh-CN" altLang="en-US" sz="2800" dirty="0">
                <a:solidFill>
                  <a:schemeClr val="accent2"/>
                </a:solidFill>
              </a:rPr>
              <a:t>定义的位置开始，到本源程序文件结束</a:t>
            </a:r>
            <a:r>
              <a:rPr lang="zh-CN" altLang="en-US" sz="2800" b="0" dirty="0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0" dirty="0">
                <a:latin typeface="宋体" panose="02010600030101010101" pitchFamily="2" charset="-122"/>
              </a:rPr>
              <a:t>程序中可以使用</a:t>
            </a:r>
            <a:r>
              <a:rPr lang="zh-CN" altLang="en-US" sz="2800" dirty="0">
                <a:solidFill>
                  <a:srgbClr val="FF0000"/>
                </a:solidFill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</a:rPr>
              <a:t>undef</a:t>
            </a:r>
            <a:r>
              <a:rPr lang="zh-CN" altLang="en-US" sz="2800" b="0" dirty="0">
                <a:latin typeface="宋体" panose="02010600030101010101" pitchFamily="2" charset="-122"/>
              </a:rPr>
              <a:t>指令，来取消宏名字的定义，例如：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 dirty="0">
                <a:ea typeface="楷体_GB2312" pitchFamily="49" charset="-122"/>
              </a:rPr>
              <a:t>#define FLAG        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 dirty="0">
                <a:ea typeface="楷体_GB2312" pitchFamily="49" charset="-122"/>
              </a:rPr>
              <a:t>… f1(…)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 dirty="0">
                <a:ea typeface="楷体_GB2312" pitchFamily="49" charset="-122"/>
              </a:rPr>
              <a:t>  { …  }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b="0" dirty="0">
                <a:ea typeface="楷体_GB2312" pitchFamily="49" charset="-122"/>
              </a:rPr>
              <a:t>… f2(…)                  </a:t>
            </a:r>
            <a:r>
              <a:rPr lang="en-US" altLang="zh-CN" dirty="0">
                <a:solidFill>
                  <a:srgbClr val="006600"/>
                </a:solidFill>
                <a:ea typeface="楷体_GB2312" pitchFamily="49" charset="-122"/>
              </a:rPr>
              <a:t>FLAG</a:t>
            </a:r>
            <a:r>
              <a:rPr lang="zh-CN" altLang="en-US" dirty="0">
                <a:solidFill>
                  <a:srgbClr val="006600"/>
                </a:solidFill>
                <a:ea typeface="楷体_GB2312" pitchFamily="49" charset="-122"/>
              </a:rPr>
              <a:t>的有效范围</a:t>
            </a:r>
          </a:p>
          <a:p>
            <a:pPr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0" dirty="0">
                <a:ea typeface="楷体_GB2312" pitchFamily="49" charset="-122"/>
              </a:rPr>
              <a:t>  { …  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#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undef</a:t>
            </a:r>
            <a:r>
              <a:rPr lang="en-US" altLang="zh-CN" b="0" dirty="0">
                <a:ea typeface="楷体_GB2312" pitchFamily="49" charset="-122"/>
              </a:rPr>
              <a:t>  FLAG </a:t>
            </a:r>
            <a:r>
              <a:rPr lang="zh-CN" altLang="en-US" b="0" dirty="0">
                <a:ea typeface="楷体_GB2312" pitchFamily="49" charset="-122"/>
              </a:rPr>
              <a:t> </a:t>
            </a:r>
            <a:endParaRPr lang="en-US" altLang="zh-CN" b="0" dirty="0">
              <a:ea typeface="楷体_GB2312" pitchFamily="49" charset="-122"/>
            </a:endParaRPr>
          </a:p>
        </p:txBody>
      </p:sp>
      <p:grpSp>
        <p:nvGrpSpPr>
          <p:cNvPr id="9220" name="Group 11">
            <a:extLst>
              <a:ext uri="{FF2B5EF4-FFF2-40B4-BE49-F238E27FC236}">
                <a16:creationId xmlns:a16="http://schemas.microsoft.com/office/drawing/2014/main" id="{234BF8EC-7F70-4B20-8989-5215B843B29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968750"/>
            <a:ext cx="2819400" cy="1981200"/>
            <a:chOff x="1680" y="2500"/>
            <a:chExt cx="1776" cy="1248"/>
          </a:xfrm>
        </p:grpSpPr>
        <p:sp>
          <p:nvSpPr>
            <p:cNvPr id="9221" name="Line 6">
              <a:extLst>
                <a:ext uri="{FF2B5EF4-FFF2-40B4-BE49-F238E27FC236}">
                  <a16:creationId xmlns:a16="http://schemas.microsoft.com/office/drawing/2014/main" id="{77F8532A-7769-45E1-AB19-1DC845C28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0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Line 7">
              <a:extLst>
                <a:ext uri="{FF2B5EF4-FFF2-40B4-BE49-F238E27FC236}">
                  <a16:creationId xmlns:a16="http://schemas.microsoft.com/office/drawing/2014/main" id="{23401A91-97DC-486E-928D-197F069B8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7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Line 9">
              <a:extLst>
                <a:ext uri="{FF2B5EF4-FFF2-40B4-BE49-F238E27FC236}">
                  <a16:creationId xmlns:a16="http://schemas.microsoft.com/office/drawing/2014/main" id="{CA49E5D3-6D2B-4D78-8DC2-FD40706A3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5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Line 10">
              <a:extLst>
                <a:ext uri="{FF2B5EF4-FFF2-40B4-BE49-F238E27FC236}">
                  <a16:creationId xmlns:a16="http://schemas.microsoft.com/office/drawing/2014/main" id="{86565D8D-4573-44C1-9715-302DE9C32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B7C371DE-241C-40EC-B929-8109AAA8AD8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42938" y="228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993300"/>
                </a:solidFill>
                <a:ea typeface="楷体" panose="02010609060101010101" pitchFamily="49" charset="-122"/>
              </a:rPr>
              <a:t>9.2 </a:t>
            </a:r>
            <a:r>
              <a:rPr lang="zh-CN" altLang="en-US" sz="3200" dirty="0">
                <a:solidFill>
                  <a:srgbClr val="993300"/>
                </a:solidFill>
                <a:ea typeface="楷体" panose="02010609060101010101" pitchFamily="49" charset="-122"/>
              </a:rPr>
              <a:t>包含文件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96969-CD5E-445C-B7FF-4A8D1B27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025525"/>
            <a:ext cx="832008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rgbClr val="CC3300"/>
                </a:solidFill>
                <a:ea typeface="黑体" pitchFamily="49" charset="-122"/>
              </a:rPr>
              <a:t>语法格式</a:t>
            </a:r>
            <a:r>
              <a:rPr lang="zh-CN" altLang="en-US" sz="2800" b="0" dirty="0">
                <a:solidFill>
                  <a:srgbClr val="CC3300"/>
                </a:solidFill>
              </a:rPr>
              <a:t>：</a:t>
            </a:r>
          </a:p>
          <a:p>
            <a:pPr marL="457200" indent="-457200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rgbClr val="CC3300"/>
                </a:solidFill>
              </a:rPr>
              <a:t>  </a:t>
            </a:r>
            <a:r>
              <a:rPr lang="en-US" altLang="zh-CN" sz="2800" b="0" dirty="0"/>
              <a:t>#include "</a:t>
            </a:r>
            <a:r>
              <a:rPr lang="zh-CN" altLang="en-US" sz="2800" b="0" dirty="0">
                <a:latin typeface="宋体" pitchFamily="2" charset="-122"/>
              </a:rPr>
              <a:t>文件名</a:t>
            </a:r>
            <a:r>
              <a:rPr lang="zh-CN" altLang="en-US" sz="2800" b="0" dirty="0"/>
              <a:t>" </a:t>
            </a:r>
            <a:r>
              <a:rPr lang="zh-CN" altLang="en-US" sz="2800" b="0" dirty="0">
                <a:latin typeface="宋体" pitchFamily="2" charset="-122"/>
              </a:rPr>
              <a:t>或</a:t>
            </a:r>
            <a:r>
              <a:rPr lang="zh-CN" altLang="en-US" sz="2800" b="0" dirty="0"/>
              <a:t> #</a:t>
            </a:r>
            <a:r>
              <a:rPr lang="en-US" altLang="zh-CN" sz="2800" b="0" dirty="0"/>
              <a:t>include &lt;</a:t>
            </a:r>
            <a:r>
              <a:rPr lang="zh-CN" altLang="en-US" sz="2800" b="0" dirty="0">
                <a:latin typeface="宋体" pitchFamily="2" charset="-122"/>
              </a:rPr>
              <a:t>文件名</a:t>
            </a:r>
            <a:r>
              <a:rPr lang="zh-CN" altLang="en-US" sz="2800" b="0" dirty="0"/>
              <a:t>&gt;</a:t>
            </a:r>
          </a:p>
          <a:p>
            <a:pPr marL="457200" indent="-457200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rgbClr val="CC3300"/>
                </a:solidFill>
                <a:ea typeface="黑体" pitchFamily="49" charset="-122"/>
              </a:rPr>
              <a:t>语法说明</a:t>
            </a:r>
            <a:r>
              <a:rPr lang="zh-CN" altLang="en-US" sz="2800" b="0" dirty="0">
                <a:solidFill>
                  <a:srgbClr val="CC3300"/>
                </a:solidFill>
              </a:rPr>
              <a:t>：</a:t>
            </a:r>
          </a:p>
          <a:p>
            <a:pPr marL="457200" indent="-457200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0" dirty="0"/>
              <a:t>文件名中允许使用路径名，</a:t>
            </a:r>
            <a:r>
              <a:rPr lang="zh-CN" altLang="en-US" sz="2800" dirty="0">
                <a:solidFill>
                  <a:srgbClr val="CC0000"/>
                </a:solidFill>
              </a:rPr>
              <a:t>如</a:t>
            </a:r>
            <a:r>
              <a:rPr lang="zh-CN" altLang="en-US" sz="2800" b="0" dirty="0"/>
              <a:t>：</a:t>
            </a:r>
          </a:p>
          <a:p>
            <a:pPr marL="457200" indent="-457200" algn="just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b="0" dirty="0"/>
              <a:t>#</a:t>
            </a:r>
            <a:r>
              <a:rPr lang="en-US" altLang="zh-CN" sz="2800" b="0" dirty="0"/>
              <a:t>include "c:\user\my.h" </a:t>
            </a:r>
            <a:r>
              <a:rPr lang="en-US" altLang="zh-CN" sz="2800" dirty="0">
                <a:solidFill>
                  <a:schemeClr val="accent2"/>
                </a:solidFill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</a:rPr>
              <a:t>注意只写一个\ 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rgbClr val="CC3300"/>
                </a:solidFill>
                <a:ea typeface="黑体" pitchFamily="49" charset="-122"/>
              </a:rPr>
              <a:t>功能说明</a:t>
            </a:r>
            <a:r>
              <a:rPr lang="zh-CN" altLang="en-US" sz="2800" b="0" dirty="0">
                <a:solidFill>
                  <a:srgbClr val="CC3300"/>
                </a:solidFill>
                <a:latin typeface="宋体" pitchFamily="2" charset="-122"/>
              </a:rPr>
              <a:t>：</a:t>
            </a:r>
          </a:p>
          <a:p>
            <a:pPr algn="just">
              <a:lnSpc>
                <a:spcPts val="3600"/>
              </a:lnSpc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800" b="0" dirty="0">
                <a:latin typeface="宋体" pitchFamily="2" charset="-122"/>
              </a:rPr>
              <a:t>将指定的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字符文件</a:t>
            </a:r>
            <a:r>
              <a:rPr lang="zh-CN" altLang="en-US" sz="2800" b="0" dirty="0">
                <a:latin typeface="宋体" pitchFamily="2" charset="-122"/>
              </a:rPr>
              <a:t>内容包含进(嵌入)本源程序文件</a:t>
            </a:r>
            <a:r>
              <a:rPr lang="zh-CN" altLang="en-US" sz="2800" b="0" dirty="0"/>
              <a:t>#</a:t>
            </a:r>
            <a:r>
              <a:rPr lang="en-US" altLang="zh-CN" sz="2800" b="0" dirty="0"/>
              <a:t>include</a:t>
            </a:r>
            <a:r>
              <a:rPr lang="zh-CN" altLang="en-US" sz="2800" b="0" dirty="0">
                <a:latin typeface="宋体" pitchFamily="2" charset="-122"/>
              </a:rPr>
              <a:t>指令位置处。即首先嵌入字符文件并把它作为本源程序文件的有效部分，然后再进行编译。 </a:t>
            </a:r>
            <a:endParaRPr lang="en-US" altLang="zh-CN" sz="2800" b="0" dirty="0">
              <a:latin typeface="宋体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944</Words>
  <Application>Microsoft Office PowerPoint</Application>
  <PresentationFormat>全屏显示(4:3)</PresentationFormat>
  <Paragraphs>137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Times New Roman</vt:lpstr>
      <vt:lpstr>宋体</vt:lpstr>
      <vt:lpstr>Arial</vt:lpstr>
      <vt:lpstr>楷体_GB2312</vt:lpstr>
      <vt:lpstr>楷体</vt:lpstr>
      <vt:lpstr>Symbol</vt:lpstr>
      <vt:lpstr>黑体</vt:lpstr>
      <vt:lpstr>Wingdings</vt:lpstr>
      <vt:lpstr>默认设计模板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Liu Sunix</cp:lastModifiedBy>
  <cp:revision>265</cp:revision>
  <dcterms:created xsi:type="dcterms:W3CDTF">2006-11-02T06:30:45Z</dcterms:created>
  <dcterms:modified xsi:type="dcterms:W3CDTF">2017-11-18T01:29:49Z</dcterms:modified>
</cp:coreProperties>
</file>