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60" r:id="rId2"/>
    <p:sldId id="464" r:id="rId3"/>
    <p:sldId id="551" r:id="rId4"/>
    <p:sldId id="563" r:id="rId5"/>
    <p:sldId id="517" r:id="rId6"/>
    <p:sldId id="522" r:id="rId7"/>
    <p:sldId id="564" r:id="rId8"/>
    <p:sldId id="565" r:id="rId9"/>
    <p:sldId id="524" r:id="rId10"/>
    <p:sldId id="518" r:id="rId11"/>
    <p:sldId id="566" r:id="rId12"/>
    <p:sldId id="567" r:id="rId13"/>
    <p:sldId id="568" r:id="rId14"/>
    <p:sldId id="569" r:id="rId15"/>
    <p:sldId id="570" r:id="rId16"/>
    <p:sldId id="573" r:id="rId17"/>
    <p:sldId id="525" r:id="rId18"/>
    <p:sldId id="572" r:id="rId19"/>
    <p:sldId id="571" r:id="rId20"/>
    <p:sldId id="553" r:id="rId21"/>
    <p:sldId id="574" r:id="rId22"/>
    <p:sldId id="533" r:id="rId23"/>
    <p:sldId id="519" r:id="rId24"/>
    <p:sldId id="575" r:id="rId25"/>
    <p:sldId id="535" r:id="rId26"/>
    <p:sldId id="537" r:id="rId27"/>
    <p:sldId id="555" r:id="rId28"/>
    <p:sldId id="598" r:id="rId29"/>
    <p:sldId id="540" r:id="rId30"/>
    <p:sldId id="576" r:id="rId31"/>
    <p:sldId id="556" r:id="rId32"/>
    <p:sldId id="542" r:id="rId33"/>
    <p:sldId id="558" r:id="rId34"/>
    <p:sldId id="520" r:id="rId35"/>
    <p:sldId id="521" r:id="rId36"/>
    <p:sldId id="577" r:id="rId37"/>
    <p:sldId id="578" r:id="rId38"/>
    <p:sldId id="579" r:id="rId39"/>
    <p:sldId id="587" r:id="rId40"/>
    <p:sldId id="586" r:id="rId41"/>
    <p:sldId id="585" r:id="rId42"/>
    <p:sldId id="584" r:id="rId43"/>
    <p:sldId id="583" r:id="rId44"/>
    <p:sldId id="582" r:id="rId45"/>
    <p:sldId id="596" r:id="rId46"/>
    <p:sldId id="581" r:id="rId47"/>
    <p:sldId id="597" r:id="rId48"/>
    <p:sldId id="580" r:id="rId49"/>
    <p:sldId id="588" r:id="rId50"/>
    <p:sldId id="589" r:id="rId51"/>
    <p:sldId id="590" r:id="rId52"/>
    <p:sldId id="510" r:id="rId53"/>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7" autoAdjust="0"/>
    <p:restoredTop sz="94343" autoAdjust="0"/>
  </p:normalViewPr>
  <p:slideViewPr>
    <p:cSldViewPr>
      <p:cViewPr varScale="1">
        <p:scale>
          <a:sx n="60" d="100"/>
          <a:sy n="60" d="100"/>
        </p:scale>
        <p:origin x="53" y="610"/>
      </p:cViewPr>
      <p:guideLst>
        <p:guide orient="horz" pos="2160"/>
        <p:guide pos="2880"/>
      </p:guideLst>
    </p:cSldViewPr>
  </p:slideViewPr>
  <p:outlineViewPr>
    <p:cViewPr>
      <p:scale>
        <a:sx n="33" d="100"/>
        <a:sy n="33" d="100"/>
      </p:scale>
      <p:origin x="0" y="192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625" cy="34097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1696" y="1"/>
            <a:ext cx="4302625" cy="340977"/>
          </a:xfrm>
          <a:prstGeom prst="rect">
            <a:avLst/>
          </a:prstGeom>
        </p:spPr>
        <p:txBody>
          <a:bodyPr vert="horz" lIns="91440" tIns="45720" rIns="91440" bIns="45720" rtlCol="0"/>
          <a:lstStyle>
            <a:lvl1pPr algn="r">
              <a:defRPr sz="1200"/>
            </a:lvl1pPr>
          </a:lstStyle>
          <a:p>
            <a:fld id="{01E8F2D8-2E3C-4849-80D4-4AB41635004B}" type="datetimeFigureOut">
              <a:rPr lang="en-GB" smtClean="0"/>
              <a:t>06/12/2021</a:t>
            </a:fld>
            <a:endParaRPr lang="en-GB"/>
          </a:p>
        </p:txBody>
      </p:sp>
      <p:sp>
        <p:nvSpPr>
          <p:cNvPr id="4" name="Footer Placeholder 3"/>
          <p:cNvSpPr>
            <a:spLocks noGrp="1"/>
          </p:cNvSpPr>
          <p:nvPr>
            <p:ph type="ftr" sz="quarter" idx="2"/>
          </p:nvPr>
        </p:nvSpPr>
        <p:spPr>
          <a:xfrm>
            <a:off x="0" y="6456699"/>
            <a:ext cx="4302625" cy="34097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1696" y="6456699"/>
            <a:ext cx="4302625" cy="340977"/>
          </a:xfrm>
          <a:prstGeom prst="rect">
            <a:avLst/>
          </a:prstGeom>
        </p:spPr>
        <p:txBody>
          <a:bodyPr vert="horz" lIns="91440" tIns="45720" rIns="91440" bIns="45720" rtlCol="0" anchor="b"/>
          <a:lstStyle>
            <a:lvl1pPr algn="r">
              <a:defRPr sz="1200"/>
            </a:lvl1pPr>
          </a:lstStyle>
          <a:p>
            <a:fld id="{8DA4CB4B-1591-4973-964B-B8AA9E738072}" type="slidenum">
              <a:rPr lang="en-GB" smtClean="0"/>
              <a:t>‹#›</a:t>
            </a:fld>
            <a:endParaRPr lang="en-GB"/>
          </a:p>
        </p:txBody>
      </p:sp>
    </p:spTree>
    <p:extLst>
      <p:ext uri="{BB962C8B-B14F-4D97-AF65-F5344CB8AC3E}">
        <p14:creationId xmlns:p14="http://schemas.microsoft.com/office/powerpoint/2010/main" val="4220662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2"/>
            <a:ext cx="4301542"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2804" y="2"/>
            <a:ext cx="4301542" cy="339883"/>
          </a:xfrm>
          <a:prstGeom prst="rect">
            <a:avLst/>
          </a:prstGeom>
        </p:spPr>
        <p:txBody>
          <a:bodyPr vert="horz" lIns="91440" tIns="45720" rIns="91440" bIns="45720" rtlCol="0"/>
          <a:lstStyle>
            <a:lvl1pPr algn="r">
              <a:defRPr sz="1200"/>
            </a:lvl1pPr>
          </a:lstStyle>
          <a:p>
            <a:fld id="{7D4686B4-5D79-4C74-A4A7-7152AA24B7B2}" type="datetimeFigureOut">
              <a:rPr lang="en-GB" smtClean="0"/>
              <a:t>06/12/2021</a:t>
            </a:fld>
            <a:endParaRPr lang="en-GB"/>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665" y="3228897"/>
            <a:ext cx="7941310"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6" y="6456614"/>
            <a:ext cx="4301542"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2804" y="6456614"/>
            <a:ext cx="4301542" cy="339883"/>
          </a:xfrm>
          <a:prstGeom prst="rect">
            <a:avLst/>
          </a:prstGeom>
        </p:spPr>
        <p:txBody>
          <a:bodyPr vert="horz" lIns="91440" tIns="45720" rIns="91440" bIns="45720" rtlCol="0" anchor="b"/>
          <a:lstStyle>
            <a:lvl1pPr algn="r">
              <a:defRPr sz="1200"/>
            </a:lvl1pPr>
          </a:lstStyle>
          <a:p>
            <a:fld id="{B701656B-A2A7-443B-AADF-88AF3EE50817}" type="slidenum">
              <a:rPr lang="en-GB" smtClean="0"/>
              <a:t>‹#›</a:t>
            </a:fld>
            <a:endParaRPr lang="en-GB"/>
          </a:p>
        </p:txBody>
      </p:sp>
    </p:spTree>
    <p:extLst>
      <p:ext uri="{BB962C8B-B14F-4D97-AF65-F5344CB8AC3E}">
        <p14:creationId xmlns:p14="http://schemas.microsoft.com/office/powerpoint/2010/main" val="247538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lstStyle/>
          <a:p>
            <a:r>
              <a:rPr lang="en-US" dirty="0"/>
              <a:t>V1.0</a:t>
            </a:r>
          </a:p>
          <a:p>
            <a:endParaRPr lang="en-US" dirty="0"/>
          </a:p>
          <a:p>
            <a:r>
              <a:rPr lang="en-US" dirty="0"/>
              <a:t>T</a:t>
            </a:r>
            <a:r>
              <a:rPr lang="en-US" baseline="0" dirty="0"/>
              <a:t>o change the footer on every slide:</a:t>
            </a:r>
          </a:p>
          <a:p>
            <a:r>
              <a:rPr lang="en-US" baseline="0" dirty="0"/>
              <a:t>1. On the menu go to Insert &gt; Header and Footer…  </a:t>
            </a:r>
          </a:p>
          <a:p>
            <a:r>
              <a:rPr lang="en-US" baseline="0" dirty="0"/>
              <a:t>2. Select the Footer checkbox and enter the footer text in the accompanying text box</a:t>
            </a:r>
          </a:p>
          <a:p>
            <a:r>
              <a:rPr lang="en-US" baseline="0" dirty="0"/>
              <a:t>3. Click “Apply to All”</a:t>
            </a:r>
          </a:p>
        </p:txBody>
      </p:sp>
      <p:sp>
        <p:nvSpPr>
          <p:cNvPr id="4" name="Slide Number Placeholder 3"/>
          <p:cNvSpPr>
            <a:spLocks noGrp="1"/>
          </p:cNvSpPr>
          <p:nvPr>
            <p:ph type="sldNum" sz="quarter" idx="10"/>
          </p:nvPr>
        </p:nvSpPr>
        <p:spPr/>
        <p:txBody>
          <a:bodyPr/>
          <a:lstStyle/>
          <a:p>
            <a:fld id="{164B663F-FE7E-487F-B07F-3A770B0BE146}" type="slidenum">
              <a:rPr lang="en-GB" smtClean="0"/>
              <a:pPr/>
              <a:t>1</a:t>
            </a:fld>
            <a:endParaRPr lang="en-GB"/>
          </a:p>
        </p:txBody>
      </p:sp>
    </p:spTree>
    <p:extLst>
      <p:ext uri="{BB962C8B-B14F-4D97-AF65-F5344CB8AC3E}">
        <p14:creationId xmlns:p14="http://schemas.microsoft.com/office/powerpoint/2010/main" val="10902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F93E4F-1A7C-484B-A238-176A646F90C3}" type="slidenum">
              <a:rPr lang="en-GB" smtClean="0"/>
              <a:t>2</a:t>
            </a:fld>
            <a:endParaRPr lang="en-GB"/>
          </a:p>
        </p:txBody>
      </p:sp>
    </p:spTree>
    <p:extLst>
      <p:ext uri="{BB962C8B-B14F-4D97-AF65-F5344CB8AC3E}">
        <p14:creationId xmlns:p14="http://schemas.microsoft.com/office/powerpoint/2010/main" val="147028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3A4F385-258B-4686-8ACA-2C9B8D3D5DA8}" type="datetimeFigureOut">
              <a:rPr lang="en-GB" smtClean="0"/>
              <a:t>06/12/2021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279146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A4F385-258B-4686-8ACA-2C9B8D3D5DA8}" type="datetimeFigureOut">
              <a:rPr lang="en-GB" smtClean="0"/>
              <a:t>06/12/2021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427745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A4F385-258B-4686-8ACA-2C9B8D3D5DA8}" type="datetimeFigureOut">
              <a:rPr lang="en-GB" smtClean="0"/>
              <a:t>06/12/2021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1036358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2592090"/>
            <a:ext cx="9144000" cy="4265910"/>
          </a:xfrm>
        </p:spPr>
        <p:txBody>
          <a:bodyPr/>
          <a:lstStyle/>
          <a:p>
            <a:endParaRPr lang="en-GB" dirty="0"/>
          </a:p>
        </p:txBody>
      </p:sp>
      <p:sp>
        <p:nvSpPr>
          <p:cNvPr id="10" name="Text Placeholder 7"/>
          <p:cNvSpPr>
            <a:spLocks noGrp="1"/>
          </p:cNvSpPr>
          <p:nvPr>
            <p:ph type="body" sz="quarter" idx="12" hasCustomPrompt="1"/>
          </p:nvPr>
        </p:nvSpPr>
        <p:spPr>
          <a:xfrm>
            <a:off x="467544" y="989117"/>
            <a:ext cx="4176464" cy="1512168"/>
          </a:xfrm>
          <a:solidFill>
            <a:schemeClr val="tx2">
              <a:lumMod val="75000"/>
            </a:schemeClr>
          </a:solidFill>
        </p:spPr>
        <p:txBody>
          <a:bodyPr lIns="252000" tIns="273600" rIns="252000"/>
          <a:lstStyle>
            <a:lvl1pPr marL="0" indent="0">
              <a:lnSpc>
                <a:spcPts val="2500"/>
              </a:lnSpc>
              <a:buNone/>
              <a:defRPr sz="2400" spc="-100" baseline="0">
                <a:solidFill>
                  <a:schemeClr val="bg1"/>
                </a:solidFill>
                <a:latin typeface="Century Schoolbook" pitchFamily="18" charset="0"/>
              </a:defRPr>
            </a:lvl1pPr>
          </a:lstStyle>
          <a:p>
            <a:pPr lvl="0"/>
            <a:r>
              <a:rPr lang="en-US" dirty="0"/>
              <a:t>TYPE YOUR HEADING HERE 2014</a:t>
            </a:r>
          </a:p>
        </p:txBody>
      </p:sp>
      <p:sp>
        <p:nvSpPr>
          <p:cNvPr id="11" name="Text Placeholder 10"/>
          <p:cNvSpPr>
            <a:spLocks noGrp="1"/>
          </p:cNvSpPr>
          <p:nvPr>
            <p:ph type="body" sz="quarter" idx="13" hasCustomPrompt="1"/>
          </p:nvPr>
        </p:nvSpPr>
        <p:spPr>
          <a:xfrm>
            <a:off x="467545" y="2488937"/>
            <a:ext cx="4176464" cy="664498"/>
          </a:xfrm>
          <a:solidFill>
            <a:schemeClr val="tx2">
              <a:lumMod val="75000"/>
            </a:schemeClr>
          </a:solidFill>
        </p:spPr>
        <p:txBody>
          <a:bodyPr lIns="252000" tIns="0" rIns="252000" bIns="154800" anchor="ctr" anchorCtr="0"/>
          <a:lstStyle>
            <a:lvl1pPr marL="0" indent="0">
              <a:lnSpc>
                <a:spcPts val="1380"/>
              </a:lnSpc>
              <a:spcBef>
                <a:spcPts val="0"/>
              </a:spcBef>
              <a:buNone/>
              <a:defRPr sz="1400" i="1" spc="-50">
                <a:solidFill>
                  <a:schemeClr val="bg1"/>
                </a:solidFill>
                <a:latin typeface="Century Schoolbook"/>
                <a:cs typeface="Century Schoolbook"/>
              </a:defRPr>
            </a:lvl1pPr>
          </a:lstStyle>
          <a:p>
            <a:pPr lvl="0"/>
            <a:r>
              <a:rPr lang="en-US" dirty="0"/>
              <a:t>Sub heading</a:t>
            </a:r>
          </a:p>
        </p:txBody>
      </p:sp>
      <p:sp>
        <p:nvSpPr>
          <p:cNvPr id="2" name="TextBox 1"/>
          <p:cNvSpPr txBox="1"/>
          <p:nvPr userDrawn="1"/>
        </p:nvSpPr>
        <p:spPr>
          <a:xfrm>
            <a:off x="6273800" y="1447800"/>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510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A4F385-258B-4686-8ACA-2C9B8D3D5DA8}" type="datetimeFigureOut">
              <a:rPr lang="en-GB" smtClean="0"/>
              <a:t>06/12/2021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103403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4F385-258B-4686-8ACA-2C9B8D3D5DA8}" type="datetimeFigureOut">
              <a:rPr lang="en-GB" smtClean="0"/>
              <a:t>06/12/2021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328818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3A4F385-258B-4686-8ACA-2C9B8D3D5DA8}" type="datetimeFigureOut">
              <a:rPr lang="en-GB" smtClean="0"/>
              <a:t>06/12/2021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351211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3A4F385-258B-4686-8ACA-2C9B8D3D5DA8}" type="datetimeFigureOut">
              <a:rPr lang="en-GB" smtClean="0"/>
              <a:t>06/12/2021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213305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3A4F385-258B-4686-8ACA-2C9B8D3D5DA8}" type="datetimeFigureOut">
              <a:rPr lang="en-GB" smtClean="0"/>
              <a:t>06/12/2021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322070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4F385-258B-4686-8ACA-2C9B8D3D5DA8}" type="datetimeFigureOut">
              <a:rPr lang="en-GB" smtClean="0"/>
              <a:t>06/12/2021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97665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4F385-258B-4686-8ACA-2C9B8D3D5DA8}" type="datetimeFigureOut">
              <a:rPr lang="en-GB" smtClean="0"/>
              <a:t>06/12/2021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142184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4F385-258B-4686-8ACA-2C9B8D3D5DA8}" type="datetimeFigureOut">
              <a:rPr lang="en-GB" smtClean="0"/>
              <a:t>06/12/2021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AB275-5D97-45F0-8944-6AAB7AF7A80C}" type="slidenum">
              <a:rPr lang="en-GB" smtClean="0"/>
              <a:t>‹#›</a:t>
            </a:fld>
            <a:endParaRPr lang="en-GB"/>
          </a:p>
        </p:txBody>
      </p:sp>
    </p:spTree>
    <p:extLst>
      <p:ext uri="{BB962C8B-B14F-4D97-AF65-F5344CB8AC3E}">
        <p14:creationId xmlns:p14="http://schemas.microsoft.com/office/powerpoint/2010/main" val="335589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4F385-258B-4686-8ACA-2C9B8D3D5DA8}" type="datetimeFigureOut">
              <a:rPr lang="en-GB" smtClean="0"/>
              <a:t>06/12/2021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AB275-5D97-45F0-8944-6AAB7AF7A80C}" type="slidenum">
              <a:rPr lang="en-GB" smtClean="0"/>
              <a:t>‹#›</a:t>
            </a:fld>
            <a:endParaRPr lang="en-GB"/>
          </a:p>
        </p:txBody>
      </p:sp>
    </p:spTree>
    <p:extLst>
      <p:ext uri="{BB962C8B-B14F-4D97-AF65-F5344CB8AC3E}">
        <p14:creationId xmlns:p14="http://schemas.microsoft.com/office/powerpoint/2010/main" val="940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edison\Desktop\organizational-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8840"/>
            <a:ext cx="9144000" cy="486916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2"/>
          </p:nvPr>
        </p:nvSpPr>
        <p:spPr>
          <a:xfrm>
            <a:off x="467544" y="188640"/>
            <a:ext cx="4320480" cy="1728192"/>
          </a:xfrm>
        </p:spPr>
        <p:txBody>
          <a:bodyPr>
            <a:normAutofit/>
          </a:bodyPr>
          <a:lstStyle/>
          <a:p>
            <a:r>
              <a:rPr lang="en-US" altLang="zh-CN" b="1" dirty="0">
                <a:solidFill>
                  <a:srgbClr val="00B0F0"/>
                </a:solidFill>
              </a:rPr>
              <a:t>B0646 Fundamentals of Management</a:t>
            </a:r>
          </a:p>
        </p:txBody>
      </p:sp>
      <p:sp>
        <p:nvSpPr>
          <p:cNvPr id="3" name="Text Placeholder 2"/>
          <p:cNvSpPr>
            <a:spLocks noGrp="1"/>
          </p:cNvSpPr>
          <p:nvPr>
            <p:ph type="body" sz="quarter" idx="13"/>
          </p:nvPr>
        </p:nvSpPr>
        <p:spPr>
          <a:xfrm>
            <a:off x="467544" y="1268760"/>
            <a:ext cx="4320479" cy="876563"/>
          </a:xfrm>
        </p:spPr>
        <p:txBody>
          <a:bodyPr>
            <a:normAutofit lnSpcReduction="10000"/>
          </a:bodyPr>
          <a:lstStyle/>
          <a:p>
            <a:pPr>
              <a:lnSpc>
                <a:spcPct val="100000"/>
              </a:lnSpc>
            </a:pPr>
            <a:r>
              <a:rPr lang="en-US" altLang="zh-CN" sz="2400" b="1" i="0" dirty="0">
                <a:latin typeface="Arial" pitchFamily="34" charset="0"/>
                <a:cs typeface="Arial" pitchFamily="34" charset="0"/>
              </a:rPr>
              <a:t>Organizational Culture </a:t>
            </a:r>
          </a:p>
          <a:p>
            <a:pPr>
              <a:lnSpc>
                <a:spcPct val="100000"/>
              </a:lnSpc>
            </a:pPr>
            <a:r>
              <a:rPr lang="en-US" altLang="zh-CN" sz="2400" b="1" i="0" dirty="0">
                <a:latin typeface="Arial" pitchFamily="34" charset="0"/>
                <a:cs typeface="Arial" pitchFamily="34" charset="0"/>
              </a:rPr>
              <a:t>and </a:t>
            </a:r>
            <a:r>
              <a:rPr lang="en-US" sz="2400" b="1" i="0" dirty="0">
                <a:latin typeface="Arial" pitchFamily="34" charset="0"/>
                <a:cs typeface="Arial" pitchFamily="34" charset="0"/>
              </a:rPr>
              <a:t>Structure</a:t>
            </a:r>
            <a:endParaRPr lang="en-GB" sz="2400" b="1" i="0" dirty="0">
              <a:latin typeface="Arial" pitchFamily="34" charset="0"/>
              <a:cs typeface="Arial" pitchFamily="34" charset="0"/>
            </a:endParaRPr>
          </a:p>
        </p:txBody>
      </p:sp>
    </p:spTree>
    <p:extLst>
      <p:ext uri="{BB962C8B-B14F-4D97-AF65-F5344CB8AC3E}">
        <p14:creationId xmlns:p14="http://schemas.microsoft.com/office/powerpoint/2010/main" val="21521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en-US" altLang="zh-CN" sz="2800" dirty="0"/>
              <a:t>1. Clan Culture – family atmosphere</a:t>
            </a:r>
          </a:p>
          <a:p>
            <a:r>
              <a:rPr lang="en-US" altLang="zh-CN" sz="2800" dirty="0">
                <a:solidFill>
                  <a:srgbClr val="00B0F0"/>
                </a:solidFill>
              </a:rPr>
              <a:t>Internal focus </a:t>
            </a:r>
            <a:r>
              <a:rPr lang="en-US" altLang="zh-CN" sz="2800" dirty="0"/>
              <a:t>and values </a:t>
            </a:r>
            <a:r>
              <a:rPr lang="en-US" altLang="zh-CN" sz="2800" dirty="0">
                <a:solidFill>
                  <a:srgbClr val="00B0F0"/>
                </a:solidFill>
              </a:rPr>
              <a:t>flexibility</a:t>
            </a:r>
            <a:r>
              <a:rPr lang="en-US" altLang="zh-CN" sz="2800" dirty="0"/>
              <a:t>. </a:t>
            </a:r>
          </a:p>
          <a:p>
            <a:r>
              <a:rPr lang="en-US" altLang="zh-CN" sz="2800" dirty="0"/>
              <a:t>Devote considerable resources to hiring and developing their employees, and view customers as partners.</a:t>
            </a:r>
          </a:p>
          <a:p>
            <a:pPr lvl="1"/>
            <a:r>
              <a:rPr lang="en-US" altLang="zh-CN" sz="2400" dirty="0"/>
              <a:t>Southwest Airlines is a good example of a company with a clan culture. </a:t>
            </a:r>
          </a:p>
          <a:p>
            <a:pPr lvl="1"/>
            <a:r>
              <a:rPr lang="en-US" altLang="zh-CN" sz="2400" dirty="0"/>
              <a:t>So is online shoe seller </a:t>
            </a:r>
            <a:r>
              <a:rPr lang="en-US" altLang="zh-CN" sz="2400" dirty="0" err="1"/>
              <a:t>Zappos</a:t>
            </a:r>
            <a:r>
              <a:rPr lang="en-US" altLang="zh-CN" sz="2400" dirty="0"/>
              <a:t>, which encourages managers to spend 10%–20% of their off-work hours with employees.</a:t>
            </a:r>
          </a:p>
          <a:p>
            <a:endParaRPr lang="en-US" altLang="zh-CN" sz="2800" dirty="0"/>
          </a:p>
        </p:txBody>
      </p:sp>
    </p:spTree>
    <p:extLst>
      <p:ext uri="{BB962C8B-B14F-4D97-AF65-F5344CB8AC3E}">
        <p14:creationId xmlns:p14="http://schemas.microsoft.com/office/powerpoint/2010/main" val="18818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en-US" altLang="zh-CN" sz="2800" dirty="0"/>
              <a:t>2.  Adhocracy Culture – little structure</a:t>
            </a:r>
          </a:p>
          <a:p>
            <a:r>
              <a:rPr lang="en-US" altLang="zh-CN" sz="2800" dirty="0">
                <a:solidFill>
                  <a:srgbClr val="00B0F0"/>
                </a:solidFill>
              </a:rPr>
              <a:t>External focus </a:t>
            </a:r>
            <a:r>
              <a:rPr lang="en-US" altLang="zh-CN" sz="2800" dirty="0"/>
              <a:t>and values </a:t>
            </a:r>
            <a:r>
              <a:rPr lang="en-US" altLang="zh-CN" sz="2800" dirty="0">
                <a:solidFill>
                  <a:srgbClr val="00B0F0"/>
                </a:solidFill>
              </a:rPr>
              <a:t>flexibility</a:t>
            </a:r>
            <a:r>
              <a:rPr lang="en-US" altLang="zh-CN" sz="2800" dirty="0"/>
              <a:t>. </a:t>
            </a:r>
          </a:p>
          <a:p>
            <a:r>
              <a:rPr lang="en-US" altLang="zh-CN" sz="2800" dirty="0"/>
              <a:t>Well suited for start-up companies, those in industries undergoing constant change, and in need of innovation to enhance growth.</a:t>
            </a:r>
          </a:p>
          <a:p>
            <a:pPr lvl="1"/>
            <a:r>
              <a:rPr lang="en-US" altLang="zh-CN" sz="2400" dirty="0" err="1"/>
              <a:t>EndoStim</a:t>
            </a:r>
            <a:r>
              <a:rPr lang="en-US" altLang="zh-CN" sz="2400" dirty="0"/>
              <a:t> in the case is a good example of a company with an </a:t>
            </a:r>
            <a:r>
              <a:rPr lang="en-US" altLang="zh-CN" sz="2400" dirty="0" err="1"/>
              <a:t>adhocrary</a:t>
            </a:r>
            <a:r>
              <a:rPr lang="en-US" altLang="zh-CN" sz="2400" dirty="0"/>
              <a:t> culture. </a:t>
            </a:r>
          </a:p>
          <a:p>
            <a:pPr lvl="1"/>
            <a:r>
              <a:rPr lang="en-US" altLang="zh-CN" sz="2400" dirty="0"/>
              <a:t>So was Google once. In earlier times, all Google engineers were urged to spend 20% of their time on personal projects.</a:t>
            </a:r>
          </a:p>
          <a:p>
            <a:endParaRPr lang="en-US" altLang="zh-CN" sz="2800" dirty="0"/>
          </a:p>
        </p:txBody>
      </p:sp>
    </p:spTree>
    <p:extLst>
      <p:ext uri="{BB962C8B-B14F-4D97-AF65-F5344CB8AC3E}">
        <p14:creationId xmlns:p14="http://schemas.microsoft.com/office/powerpoint/2010/main" val="29524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en-US" altLang="zh-CN" sz="2800" dirty="0"/>
              <a:t>3. Market Culture – competition</a:t>
            </a:r>
          </a:p>
          <a:p>
            <a:r>
              <a:rPr lang="en-US" altLang="zh-CN" sz="2800" dirty="0">
                <a:solidFill>
                  <a:srgbClr val="00B0F0"/>
                </a:solidFill>
              </a:rPr>
              <a:t>External focus </a:t>
            </a:r>
            <a:r>
              <a:rPr lang="en-US" altLang="zh-CN" sz="2800" dirty="0"/>
              <a:t>and values </a:t>
            </a:r>
            <a:r>
              <a:rPr lang="en-US" altLang="zh-CN" sz="2800" dirty="0">
                <a:solidFill>
                  <a:srgbClr val="00B0F0"/>
                </a:solidFill>
              </a:rPr>
              <a:t>stability</a:t>
            </a:r>
            <a:r>
              <a:rPr lang="en-US" altLang="zh-CN" sz="2800" dirty="0"/>
              <a:t>. </a:t>
            </a:r>
          </a:p>
          <a:p>
            <a:r>
              <a:rPr lang="en-US" altLang="zh-CN" sz="2800" dirty="0"/>
              <a:t>Employees are expected to work hard, react fast, and deliver quality work on time; performance-based reward.</a:t>
            </a:r>
          </a:p>
          <a:p>
            <a:pPr lvl="1"/>
            <a:r>
              <a:rPr lang="en-US" altLang="zh-CN" sz="2400" dirty="0"/>
              <a:t>Kia Motors, which fires executives who don’t meet their sales goals, is an example of a company with a very aggressive and competitive market culture. </a:t>
            </a:r>
          </a:p>
          <a:p>
            <a:pPr lvl="1"/>
            <a:r>
              <a:rPr lang="en-US" altLang="zh-CN" sz="2400" dirty="0"/>
              <a:t>So are some Wall Street firms, such as Citigroup.</a:t>
            </a:r>
          </a:p>
          <a:p>
            <a:endParaRPr lang="en-US" altLang="zh-CN" sz="2800" dirty="0"/>
          </a:p>
        </p:txBody>
      </p:sp>
    </p:spTree>
    <p:extLst>
      <p:ext uri="{BB962C8B-B14F-4D97-AF65-F5344CB8AC3E}">
        <p14:creationId xmlns:p14="http://schemas.microsoft.com/office/powerpoint/2010/main" val="29524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en-US" altLang="zh-CN" sz="2800" dirty="0"/>
              <a:t>4. Hierarchy Culture - control</a:t>
            </a:r>
          </a:p>
          <a:p>
            <a:r>
              <a:rPr lang="en-US" altLang="zh-CN" sz="2800" dirty="0">
                <a:solidFill>
                  <a:srgbClr val="00B0F0"/>
                </a:solidFill>
              </a:rPr>
              <a:t>Internal focus </a:t>
            </a:r>
            <a:r>
              <a:rPr lang="en-US" altLang="zh-CN" sz="2800" dirty="0"/>
              <a:t>and values </a:t>
            </a:r>
            <a:r>
              <a:rPr lang="en-US" altLang="zh-CN" sz="2800" dirty="0">
                <a:solidFill>
                  <a:srgbClr val="00B0F0"/>
                </a:solidFill>
              </a:rPr>
              <a:t>stability</a:t>
            </a:r>
            <a:r>
              <a:rPr lang="en-US" altLang="zh-CN" sz="2800" dirty="0"/>
              <a:t>.  </a:t>
            </a:r>
          </a:p>
          <a:p>
            <a:r>
              <a:rPr lang="en-US" altLang="zh-CN" sz="2800" dirty="0"/>
              <a:t>A drawback of such cultures is that they can lead to information “silos”, in which different divisions don’t share information.</a:t>
            </a:r>
          </a:p>
          <a:p>
            <a:pPr lvl="1"/>
            <a:r>
              <a:rPr lang="en-US" altLang="zh-CN" sz="2400" dirty="0"/>
              <a:t>Lots of big organizations, such as General Motors, UPS, and the U.S. Army, have a hierarchy culture. </a:t>
            </a:r>
          </a:p>
          <a:p>
            <a:endParaRPr lang="en-US" altLang="zh-CN" sz="2800" dirty="0"/>
          </a:p>
        </p:txBody>
      </p:sp>
    </p:spTree>
    <p:extLst>
      <p:ext uri="{BB962C8B-B14F-4D97-AF65-F5344CB8AC3E}">
        <p14:creationId xmlns:p14="http://schemas.microsoft.com/office/powerpoint/2010/main" val="37437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913" y="26491"/>
            <a:ext cx="8229600" cy="1143000"/>
          </a:xfrm>
        </p:spPr>
        <p:txBody>
          <a:bodyPr>
            <a:normAutofit/>
          </a:bodyPr>
          <a:lstStyle/>
          <a:p>
            <a:pPr algn="l"/>
            <a:r>
              <a:rPr lang="en-US" altLang="zh-CN" sz="3600" dirty="0"/>
              <a:t>Self-reflection question</a:t>
            </a:r>
            <a:endParaRPr lang="zh-CN" altLang="en-US" sz="3600" dirty="0"/>
          </a:p>
        </p:txBody>
      </p:sp>
      <p:sp>
        <p:nvSpPr>
          <p:cNvPr id="3" name="内容占位符 2"/>
          <p:cNvSpPr>
            <a:spLocks noGrp="1"/>
          </p:cNvSpPr>
          <p:nvPr>
            <p:ph idx="1"/>
          </p:nvPr>
        </p:nvSpPr>
        <p:spPr>
          <a:xfrm>
            <a:off x="482749" y="1166018"/>
            <a:ext cx="8229600" cy="4525963"/>
          </a:xfrm>
        </p:spPr>
        <p:txBody>
          <a:bodyPr>
            <a:normAutofit/>
          </a:bodyPr>
          <a:lstStyle/>
          <a:p>
            <a:r>
              <a:rPr lang="en-US" altLang="zh-CN" sz="2800" dirty="0"/>
              <a:t>Based on the above descriptions, what type of culture provides the best person-organization fit for you? </a:t>
            </a:r>
          </a:p>
          <a:p>
            <a:r>
              <a:rPr lang="en-US" altLang="zh-CN" sz="2800" dirty="0"/>
              <a:t>Why?</a:t>
            </a:r>
            <a:endParaRPr lang="zh-CN" altLang="en-US" sz="2800" dirty="0"/>
          </a:p>
        </p:txBody>
      </p:sp>
      <p:pic>
        <p:nvPicPr>
          <p:cNvPr id="4" name="Picture 2" descr="C:\Users\edison\Desktop\360截图20201121203838957.jpg">
            <a:extLst>
              <a:ext uri="{FF2B5EF4-FFF2-40B4-BE49-F238E27FC236}">
                <a16:creationId xmlns:a16="http://schemas.microsoft.com/office/drawing/2014/main" id="{DDE69A04-A614-47FD-B8A4-4C138493D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78390"/>
            <a:ext cx="7884368" cy="387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0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pSp>
        <p:nvGrpSpPr>
          <p:cNvPr id="4" name="组合 3"/>
          <p:cNvGrpSpPr/>
          <p:nvPr/>
        </p:nvGrpSpPr>
        <p:grpSpPr>
          <a:xfrm>
            <a:off x="9056" y="620688"/>
            <a:ext cx="8739408" cy="5949280"/>
            <a:chOff x="9056" y="620688"/>
            <a:chExt cx="8739408" cy="5949280"/>
          </a:xfrm>
        </p:grpSpPr>
        <p:pic>
          <p:nvPicPr>
            <p:cNvPr id="3074" name="Picture 2" descr="C:\Users\edison\Desktop\360截图202011212054085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424936" cy="557961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edison\Desktop\360截图202011212054441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6" y="5373216"/>
              <a:ext cx="1817851" cy="11967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80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r>
              <a:rPr lang="en-US" altLang="zh-CN" dirty="0"/>
              <a:t>An organization’s culture matters.</a:t>
            </a:r>
          </a:p>
          <a:p>
            <a:pPr lvl="1"/>
            <a:r>
              <a:rPr lang="en-US" altLang="zh-CN" dirty="0"/>
              <a:t>Employees are happier with clan cultures.</a:t>
            </a:r>
          </a:p>
          <a:p>
            <a:pPr lvl="1"/>
            <a:r>
              <a:rPr lang="en-US" altLang="zh-CN" dirty="0"/>
              <a:t>Elements of these cultures can be used to boost innovation and quality. </a:t>
            </a:r>
          </a:p>
          <a:p>
            <a:pPr lvl="1"/>
            <a:r>
              <a:rPr lang="en-US" altLang="zh-CN" dirty="0"/>
              <a:t>Changing the organizational culture won’t  necessarily boost financial performance (but it might).</a:t>
            </a:r>
          </a:p>
          <a:p>
            <a:pPr lvl="1"/>
            <a:r>
              <a:rPr lang="en-US" altLang="zh-CN" dirty="0"/>
              <a:t>Market cultures tend to produce better results.</a:t>
            </a:r>
            <a:endParaRPr lang="zh-CN" altLang="en-US" dirty="0"/>
          </a:p>
        </p:txBody>
      </p:sp>
      <p:sp>
        <p:nvSpPr>
          <p:cNvPr id="5" name="Title 4">
            <a:extLst>
              <a:ext uri="{FF2B5EF4-FFF2-40B4-BE49-F238E27FC236}">
                <a16:creationId xmlns:a16="http://schemas.microsoft.com/office/drawing/2014/main" id="{2879A88E-216A-4F01-8C89-418B92A2863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52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Levels of Organizational Culture</a:t>
            </a:r>
          </a:p>
        </p:txBody>
      </p:sp>
      <p:sp>
        <p:nvSpPr>
          <p:cNvPr id="3" name="内容占位符 2"/>
          <p:cNvSpPr>
            <a:spLocks noGrp="1"/>
          </p:cNvSpPr>
          <p:nvPr>
            <p:ph idx="1"/>
          </p:nvPr>
        </p:nvSpPr>
        <p:spPr>
          <a:xfrm>
            <a:off x="467544" y="1556792"/>
            <a:ext cx="8229600" cy="4525963"/>
          </a:xfrm>
        </p:spPr>
        <p:txBody>
          <a:bodyPr>
            <a:normAutofit fontScale="92500" lnSpcReduction="10000"/>
          </a:bodyPr>
          <a:lstStyle/>
          <a:p>
            <a:r>
              <a:rPr lang="en-US" altLang="zh-CN" sz="2800" dirty="0"/>
              <a:t>Level 1 - Observable Artifacts</a:t>
            </a:r>
          </a:p>
          <a:p>
            <a:r>
              <a:rPr lang="en-US" altLang="zh-CN" sz="2800" dirty="0"/>
              <a:t>Physical manifestations such as manner of dress, awards, myths and stories about the company, rituals and ceremonies, and decorations, as well as visible behavior exhibited by managers and employees.</a:t>
            </a:r>
          </a:p>
          <a:p>
            <a:pPr lvl="1"/>
            <a:r>
              <a:rPr lang="en-US" altLang="zh-CN" sz="2400" dirty="0"/>
              <a:t>Example:  In a conference room reserved for sensitive  discussions, online travel company Kayak has a two-foot-high stuffed elephant named Annabelle—the “elephant in the room”—that is an artifact believed to bring forth more honest and constructive communications among employees (The expression “elephant in the room” is used in business and politics to mean an obvious truth that is either being ignored or going unaddressed.)</a:t>
            </a:r>
          </a:p>
          <a:p>
            <a:endParaRPr lang="en-US" altLang="zh-CN" sz="2800" dirty="0"/>
          </a:p>
          <a:p>
            <a:endParaRPr lang="en-US" altLang="zh-CN" sz="2800" dirty="0"/>
          </a:p>
          <a:p>
            <a:endParaRPr lang="en-US" altLang="zh-CN" sz="2800" dirty="0"/>
          </a:p>
          <a:p>
            <a:endParaRPr lang="zh-CN" altLang="en-US" sz="2400" i="1" dirty="0"/>
          </a:p>
        </p:txBody>
      </p:sp>
    </p:spTree>
    <p:extLst>
      <p:ext uri="{BB962C8B-B14F-4D97-AF65-F5344CB8AC3E}">
        <p14:creationId xmlns:p14="http://schemas.microsoft.com/office/powerpoint/2010/main" val="191090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endParaRPr lang="en-US" altLang="zh-CN" sz="3600" dirty="0"/>
          </a:p>
        </p:txBody>
      </p:sp>
      <p:sp>
        <p:nvSpPr>
          <p:cNvPr id="3" name="内容占位符 2"/>
          <p:cNvSpPr>
            <a:spLocks noGrp="1"/>
          </p:cNvSpPr>
          <p:nvPr>
            <p:ph idx="1"/>
          </p:nvPr>
        </p:nvSpPr>
        <p:spPr>
          <a:xfrm>
            <a:off x="467544" y="1556792"/>
            <a:ext cx="8229600" cy="4525963"/>
          </a:xfrm>
        </p:spPr>
        <p:txBody>
          <a:bodyPr>
            <a:normAutofit fontScale="92500"/>
          </a:bodyPr>
          <a:lstStyle/>
          <a:p>
            <a:r>
              <a:rPr lang="en-US" altLang="zh-CN" sz="2800" dirty="0"/>
              <a:t>Level 2 - Espoused Values</a:t>
            </a:r>
          </a:p>
          <a:p>
            <a:r>
              <a:rPr lang="en-US" altLang="zh-CN" sz="2800" dirty="0"/>
              <a:t>The explicitly stated values and norms preferred by an organization, as may be put forth by the firm’s founder or top managers.</a:t>
            </a:r>
          </a:p>
          <a:p>
            <a:pPr lvl="1"/>
            <a:r>
              <a:rPr lang="en-US" altLang="zh-CN" sz="2400" dirty="0"/>
              <a:t>Example: The founders of technology company Hewlett-Packard stressed the “HP Way,” a collegial, egalitarian culture that gave as much authority and job security to employees as possible. Although managers may hope the values they espouse will  directly  influence employee behavior,  employees don’t always  “walk the talk,”  frequently being more influenced by enacted values, which represent the values and norms actually exhibited in the organization.</a:t>
            </a:r>
          </a:p>
          <a:p>
            <a:endParaRPr lang="en-US" altLang="zh-CN" sz="2800" dirty="0"/>
          </a:p>
          <a:p>
            <a:endParaRPr lang="en-US" altLang="zh-CN" sz="2800" dirty="0"/>
          </a:p>
          <a:p>
            <a:endParaRPr lang="en-US" altLang="zh-CN" sz="2800" dirty="0"/>
          </a:p>
          <a:p>
            <a:endParaRPr lang="zh-CN" altLang="en-US" sz="2400" i="1" dirty="0"/>
          </a:p>
        </p:txBody>
      </p:sp>
    </p:spTree>
    <p:extLst>
      <p:ext uri="{BB962C8B-B14F-4D97-AF65-F5344CB8AC3E}">
        <p14:creationId xmlns:p14="http://schemas.microsoft.com/office/powerpoint/2010/main" val="29134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endParaRPr lang="en-US" altLang="zh-CN" sz="3600" dirty="0"/>
          </a:p>
        </p:txBody>
      </p:sp>
      <p:sp>
        <p:nvSpPr>
          <p:cNvPr id="3" name="内容占位符 2"/>
          <p:cNvSpPr>
            <a:spLocks noGrp="1"/>
          </p:cNvSpPr>
          <p:nvPr>
            <p:ph idx="1"/>
          </p:nvPr>
        </p:nvSpPr>
        <p:spPr>
          <a:xfrm>
            <a:off x="467544" y="1556792"/>
            <a:ext cx="8229600" cy="5040560"/>
          </a:xfrm>
        </p:spPr>
        <p:txBody>
          <a:bodyPr>
            <a:normAutofit fontScale="85000" lnSpcReduction="20000"/>
          </a:bodyPr>
          <a:lstStyle/>
          <a:p>
            <a:r>
              <a:rPr lang="en-US" altLang="zh-CN" sz="2800" dirty="0"/>
              <a:t>Level 3 - Basic Assumptions</a:t>
            </a:r>
          </a:p>
          <a:p>
            <a:r>
              <a:rPr lang="en-US" altLang="zh-CN" sz="2800" dirty="0"/>
              <a:t>are not observable, represent the core values of an organization’s culture—those that are taken for granted and, as a result, are difficult to change.</a:t>
            </a:r>
          </a:p>
          <a:p>
            <a:pPr lvl="1"/>
            <a:r>
              <a:rPr lang="en-US" altLang="zh-CN" sz="2600" dirty="0"/>
              <a:t>Example:  Many founders of start-ups hate rules and red tape. College Hunks Hauling Junk, for instance, was co-founded by Nick Friedman with no formal policies about dress code, vacation, sick days, and other things because he envisioned “a real-life Never Land where work is always fun, and the culture is always stress-free.” However, when the enterprise grew from a single cargo van to over 50 franchises, the freewheeling spirit made employees lose focus, and client service ratings, employee morale, and profitability all declined. The firm had to come up with rules and procedures while at the same time trying to “maintain a healthy  balance of fun company culture with an accountable organization and team,” Friedman said.</a:t>
            </a:r>
          </a:p>
          <a:p>
            <a:endParaRPr lang="en-US" altLang="zh-CN" sz="2800" dirty="0"/>
          </a:p>
          <a:p>
            <a:endParaRPr lang="en-US" altLang="zh-CN" sz="2800" dirty="0"/>
          </a:p>
          <a:p>
            <a:endParaRPr lang="en-US" altLang="zh-CN" sz="2800" dirty="0"/>
          </a:p>
          <a:p>
            <a:endParaRPr lang="zh-CN" altLang="en-US" sz="2400" i="1" dirty="0"/>
          </a:p>
        </p:txBody>
      </p:sp>
    </p:spTree>
    <p:extLst>
      <p:ext uri="{BB962C8B-B14F-4D97-AF65-F5344CB8AC3E}">
        <p14:creationId xmlns:p14="http://schemas.microsoft.com/office/powerpoint/2010/main" val="29134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199" y="1016732"/>
            <a:ext cx="8229600" cy="5148572"/>
          </a:xfrm>
        </p:spPr>
        <p:txBody>
          <a:bodyPr>
            <a:normAutofit/>
          </a:bodyPr>
          <a:lstStyle/>
          <a:p>
            <a:pPr marL="342900" lvl="1"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altLang="en-US" sz="2400" i="1" dirty="0">
                <a:latin typeface="Arial" panose="020B0604020202020204" pitchFamily="34" charset="0"/>
                <a:cs typeface="Arial" panose="020B0604020202020204" pitchFamily="34" charset="0"/>
              </a:rPr>
              <a:t>“What’s your favorite movie?” </a:t>
            </a:r>
          </a:p>
          <a:p>
            <a:pPr marL="342900" lvl="1" indent="-342900">
              <a:buFont typeface="Arial" panose="020B0604020202020204" pitchFamily="34" charset="0"/>
              <a:buChar char="•"/>
            </a:pPr>
            <a:r>
              <a:rPr lang="en-US" altLang="en-US" sz="2400" i="1" dirty="0">
                <a:latin typeface="Arial" panose="020B0604020202020204" pitchFamily="34" charset="0"/>
                <a:cs typeface="Arial" panose="020B0604020202020204" pitchFamily="34" charset="0"/>
              </a:rPr>
              <a:t>“Your favorite website?” </a:t>
            </a:r>
          </a:p>
          <a:p>
            <a:pPr marL="342900" lvl="1" indent="-342900">
              <a:buFont typeface="Arial" panose="020B0604020202020204" pitchFamily="34" charset="0"/>
              <a:buChar char="•"/>
            </a:pPr>
            <a:r>
              <a:rPr lang="en-US" altLang="en-US" sz="2400" i="1" dirty="0">
                <a:latin typeface="Arial" panose="020B0604020202020204" pitchFamily="34" charset="0"/>
                <a:cs typeface="Arial" panose="020B0604020202020204" pitchFamily="34" charset="0"/>
              </a:rPr>
              <a:t>“What’s the last book you read for fun?” </a:t>
            </a:r>
          </a:p>
          <a:p>
            <a:pPr marL="342900" lvl="1" indent="-342900">
              <a:buFont typeface="Arial" panose="020B0604020202020204" pitchFamily="34" charset="0"/>
              <a:buChar char="•"/>
            </a:pPr>
            <a:r>
              <a:rPr lang="en-US" altLang="en-US" sz="2400" i="1" dirty="0">
                <a:latin typeface="Arial" panose="020B0604020202020204" pitchFamily="34" charset="0"/>
                <a:cs typeface="Arial" panose="020B0604020202020204" pitchFamily="34" charset="0"/>
              </a:rPr>
              <a:t>“What makes you uncomfortable?”</a:t>
            </a:r>
          </a:p>
          <a:p>
            <a:pPr marL="342900" lvl="1" indent="-342900">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These are the most frequently asked interview questions</a:t>
            </a:r>
          </a:p>
          <a:p>
            <a:pPr marL="342900" lvl="1" indent="-3429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These questions might not have much to do with your performance in previous jobs</a:t>
            </a:r>
          </a:p>
          <a:p>
            <a:pPr marL="342900" lvl="1" indent="-3429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Rather, they are designed to see whether you will fit in with the company’s culture, or organizational culture</a:t>
            </a:r>
          </a:p>
        </p:txBody>
      </p:sp>
      <p:sp>
        <p:nvSpPr>
          <p:cNvPr id="3" name="Rectangle 2">
            <a:extLst>
              <a:ext uri="{FF2B5EF4-FFF2-40B4-BE49-F238E27FC236}">
                <a16:creationId xmlns:a16="http://schemas.microsoft.com/office/drawing/2014/main" id="{EC5E0CB1-DF97-DD43-B8FD-0AC3E99D2C07}"/>
              </a:ext>
            </a:extLst>
          </p:cNvPr>
          <p:cNvSpPr/>
          <p:nvPr/>
        </p:nvSpPr>
        <p:spPr>
          <a:xfrm>
            <a:off x="0" y="0"/>
            <a:ext cx="9144000" cy="40466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468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additive="base">
                                        <p:cTn id="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 calcmode="lin" valueType="num">
                                      <p:cBhvr additive="base">
                                        <p:cTn id="1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anim calcmode="lin" valueType="num">
                                      <p:cBhvr additive="base">
                                        <p:cTn id="2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 calcmode="lin" valueType="num">
                                      <p:cBhvr additive="base">
                                        <p:cTn id="3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pRg st="8" end="8"/>
                                            </p:txEl>
                                          </p:spTgt>
                                        </p:tgtEl>
                                        <p:attrNameLst>
                                          <p:attrName>style.visibility</p:attrName>
                                        </p:attrNameLst>
                                      </p:cBhvr>
                                      <p:to>
                                        <p:strVal val="visible"/>
                                      </p:to>
                                    </p:set>
                                    <p:anim calcmode="lin" valueType="num">
                                      <p:cBhvr additive="base">
                                        <p:cTn id="37"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Ways to learn organizational culture</a:t>
            </a:r>
            <a:endParaRPr lang="zh-CN" altLang="en-US" sz="3600" dirty="0"/>
          </a:p>
        </p:txBody>
      </p:sp>
      <p:sp>
        <p:nvSpPr>
          <p:cNvPr id="3" name="内容占位符 2"/>
          <p:cNvSpPr>
            <a:spLocks noGrp="1"/>
          </p:cNvSpPr>
          <p:nvPr>
            <p:ph idx="1"/>
          </p:nvPr>
        </p:nvSpPr>
        <p:spPr>
          <a:xfrm>
            <a:off x="457200" y="1600200"/>
            <a:ext cx="8229600" cy="4061048"/>
          </a:xfrm>
        </p:spPr>
        <p:txBody>
          <a:bodyPr>
            <a:normAutofit fontScale="85000" lnSpcReduction="10000"/>
          </a:bodyPr>
          <a:lstStyle/>
          <a:p>
            <a:pPr marL="0" indent="0">
              <a:buNone/>
            </a:pPr>
            <a:r>
              <a:rPr lang="en-US" altLang="zh-CN" dirty="0"/>
              <a:t>1. Symbols: an object, act, quality, or event that conveys meaning to others. </a:t>
            </a:r>
          </a:p>
          <a:p>
            <a:pPr marL="0" indent="0">
              <a:buNone/>
            </a:pPr>
            <a:r>
              <a:rPr lang="en-US" altLang="zh-CN" dirty="0"/>
              <a:t>2. Stories: a narrative based on true events, which is repeated and sometimes embellished  upon to emphasize a particular value. </a:t>
            </a:r>
          </a:p>
          <a:p>
            <a:pPr marL="0" indent="0">
              <a:buNone/>
            </a:pPr>
            <a:r>
              <a:rPr lang="en-US" altLang="zh-CN" dirty="0"/>
              <a:t>3. Heroes: a person whose accomplishments embody the values of the organization. </a:t>
            </a:r>
          </a:p>
          <a:p>
            <a:pPr marL="0" indent="0">
              <a:buNone/>
            </a:pPr>
            <a:r>
              <a:rPr lang="en-US" altLang="zh-CN" dirty="0"/>
              <a:t>4. Rites &amp; Rituals: the activities and ceremonies, planned and unplanned, that celebrate important occasions and accomplishments in the organization’s life. </a:t>
            </a:r>
            <a:endParaRPr lang="zh-CN" altLang="en-US" dirty="0"/>
          </a:p>
        </p:txBody>
      </p:sp>
    </p:spTree>
    <p:extLst>
      <p:ext uri="{BB962C8B-B14F-4D97-AF65-F5344CB8AC3E}">
        <p14:creationId xmlns:p14="http://schemas.microsoft.com/office/powerpoint/2010/main" val="24382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Ways to change organizational culture</a:t>
            </a:r>
            <a:endParaRPr lang="zh-CN" altLang="en-US" sz="3600" dirty="0"/>
          </a:p>
        </p:txBody>
      </p:sp>
      <p:sp>
        <p:nvSpPr>
          <p:cNvPr id="3" name="内容占位符 2"/>
          <p:cNvSpPr>
            <a:spLocks noGrp="1"/>
          </p:cNvSpPr>
          <p:nvPr>
            <p:ph idx="1"/>
          </p:nvPr>
        </p:nvSpPr>
        <p:spPr/>
        <p:txBody>
          <a:bodyPr/>
          <a:lstStyle/>
          <a:p>
            <a:endParaRPr lang="zh-CN" altLang="en-US"/>
          </a:p>
        </p:txBody>
      </p:sp>
      <p:pic>
        <p:nvPicPr>
          <p:cNvPr id="1026" name="Picture 2" descr="C:\Users\edison\Desktop\360截图20201122092652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072" y="1568302"/>
            <a:ext cx="3024336" cy="4672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dison\Desktop\360截图202011220928251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363788"/>
            <a:ext cx="3024336" cy="508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67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Types of Organization</a:t>
            </a:r>
          </a:p>
        </p:txBody>
      </p:sp>
      <p:sp>
        <p:nvSpPr>
          <p:cNvPr id="3" name="内容占位符 2"/>
          <p:cNvSpPr>
            <a:spLocks noGrp="1"/>
          </p:cNvSpPr>
          <p:nvPr>
            <p:ph idx="1"/>
          </p:nvPr>
        </p:nvSpPr>
        <p:spPr>
          <a:xfrm>
            <a:off x="395536" y="1268760"/>
            <a:ext cx="8229600" cy="5184576"/>
          </a:xfrm>
        </p:spPr>
        <p:txBody>
          <a:bodyPr>
            <a:normAutofit/>
          </a:bodyPr>
          <a:lstStyle/>
          <a:p>
            <a:pPr marL="457200" lvl="1" indent="0">
              <a:buNone/>
            </a:pPr>
            <a:r>
              <a:rPr lang="en-US" altLang="zh-CN" sz="2400" dirty="0"/>
              <a:t>■  </a:t>
            </a:r>
            <a:r>
              <a:rPr lang="en-US" altLang="zh-CN" sz="2400" dirty="0">
                <a:solidFill>
                  <a:srgbClr val="00B0F0"/>
                </a:solidFill>
              </a:rPr>
              <a:t>For-profit organizations</a:t>
            </a:r>
            <a:r>
              <a:rPr lang="en-US" altLang="zh-CN" sz="2400" dirty="0"/>
              <a:t>. These are formed to make money, or profits, by offering products or services.</a:t>
            </a:r>
          </a:p>
          <a:p>
            <a:pPr marL="457200" lvl="1" indent="0">
              <a:buNone/>
            </a:pPr>
            <a:r>
              <a:rPr lang="en-US" altLang="zh-CN" sz="2400" dirty="0"/>
              <a:t>■  </a:t>
            </a:r>
            <a:r>
              <a:rPr lang="en-US" altLang="zh-CN" sz="2400" dirty="0">
                <a:solidFill>
                  <a:srgbClr val="00B0F0"/>
                </a:solidFill>
              </a:rPr>
              <a:t>Nonprofit organizations</a:t>
            </a:r>
            <a:r>
              <a:rPr lang="en-US" altLang="zh-CN" sz="2400" dirty="0"/>
              <a:t>. These are formed to offer services to some clients, not to make a profit (examples: hospitals, colleges).</a:t>
            </a:r>
          </a:p>
          <a:p>
            <a:pPr marL="457200" lvl="1" indent="0">
              <a:buNone/>
            </a:pPr>
            <a:r>
              <a:rPr lang="en-US" altLang="zh-CN" sz="2400" dirty="0"/>
              <a:t>■  </a:t>
            </a:r>
            <a:r>
              <a:rPr lang="en-US" altLang="zh-CN" sz="2400" dirty="0">
                <a:solidFill>
                  <a:srgbClr val="00B0F0"/>
                </a:solidFill>
              </a:rPr>
              <a:t>Mutual-benefit organizations</a:t>
            </a:r>
            <a:r>
              <a:rPr lang="en-US" altLang="zh-CN" sz="2400" dirty="0"/>
              <a:t>. These are voluntary collectives whose purpose is to advance members’ interests (examples: unions, trade associations).</a:t>
            </a:r>
            <a:endParaRPr lang="zh-CN" altLang="en-US" sz="2400" dirty="0"/>
          </a:p>
        </p:txBody>
      </p:sp>
    </p:spTree>
    <p:extLst>
      <p:ext uri="{BB962C8B-B14F-4D97-AF65-F5344CB8AC3E}">
        <p14:creationId xmlns:p14="http://schemas.microsoft.com/office/powerpoint/2010/main" val="29506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710952"/>
          </a:xfrm>
        </p:spPr>
        <p:txBody>
          <a:bodyPr>
            <a:normAutofit/>
          </a:bodyPr>
          <a:lstStyle/>
          <a:p>
            <a:pPr algn="l"/>
            <a:r>
              <a:rPr lang="en-US" altLang="zh-CN" sz="3600" dirty="0"/>
              <a:t>Organization Chart</a:t>
            </a:r>
          </a:p>
        </p:txBody>
      </p:sp>
      <p:sp>
        <p:nvSpPr>
          <p:cNvPr id="3" name="内容占位符 2"/>
          <p:cNvSpPr>
            <a:spLocks noGrp="1"/>
          </p:cNvSpPr>
          <p:nvPr>
            <p:ph idx="1"/>
          </p:nvPr>
        </p:nvSpPr>
        <p:spPr>
          <a:xfrm>
            <a:off x="323528" y="1628800"/>
            <a:ext cx="8363272" cy="4525963"/>
          </a:xfrm>
        </p:spPr>
        <p:txBody>
          <a:bodyPr>
            <a:normAutofit/>
          </a:bodyPr>
          <a:lstStyle/>
          <a:p>
            <a:r>
              <a:rPr lang="en-US" altLang="zh-CN" sz="2800" dirty="0"/>
              <a:t>A box-and-lines illustration showing </a:t>
            </a:r>
            <a:r>
              <a:rPr lang="en-US" altLang="zh-CN" sz="2800" i="1" dirty="0"/>
              <a:t>the formal lines of authority</a:t>
            </a:r>
            <a:r>
              <a:rPr lang="en-US" altLang="zh-CN" sz="2800" dirty="0"/>
              <a:t> and the organization’s official positions or work specializations.</a:t>
            </a:r>
          </a:p>
          <a:p>
            <a:r>
              <a:rPr lang="en-US" altLang="zh-CN" sz="2800" dirty="0"/>
              <a:t>Two kinds of information that organization charts reveal</a:t>
            </a:r>
          </a:p>
          <a:p>
            <a:pPr lvl="1"/>
            <a:r>
              <a:rPr lang="en-US" altLang="zh-CN" sz="2400" dirty="0">
                <a:solidFill>
                  <a:srgbClr val="00B0F0"/>
                </a:solidFill>
              </a:rPr>
              <a:t>the vertical hierarchy of authority—who reports to whom </a:t>
            </a:r>
          </a:p>
          <a:p>
            <a:pPr lvl="1"/>
            <a:r>
              <a:rPr lang="en-US" altLang="zh-CN" sz="2400" dirty="0">
                <a:solidFill>
                  <a:srgbClr val="00B0F0"/>
                </a:solidFill>
              </a:rPr>
              <a:t>the horizontal specialization—who specializes in what work</a:t>
            </a:r>
          </a:p>
          <a:p>
            <a:endParaRPr lang="zh-CN" altLang="en-US" sz="2800" dirty="0"/>
          </a:p>
        </p:txBody>
      </p:sp>
    </p:spTree>
    <p:extLst>
      <p:ext uri="{BB962C8B-B14F-4D97-AF65-F5344CB8AC3E}">
        <p14:creationId xmlns:p14="http://schemas.microsoft.com/office/powerpoint/2010/main" val="18818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Users\edison\Desktop\360截图202011220953489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89054"/>
            <a:ext cx="8712968" cy="565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652934"/>
          </a:xfrm>
        </p:spPr>
        <p:txBody>
          <a:bodyPr>
            <a:normAutofit/>
          </a:bodyPr>
          <a:lstStyle/>
          <a:p>
            <a:pPr algn="l"/>
            <a:r>
              <a:rPr lang="en-US" altLang="zh-CN" sz="3600" dirty="0"/>
              <a:t>Common Organizational Elements</a:t>
            </a:r>
            <a:endParaRPr lang="zh-CN" altLang="en-US" sz="3600" dirty="0"/>
          </a:p>
        </p:txBody>
      </p:sp>
      <p:sp>
        <p:nvSpPr>
          <p:cNvPr id="3" name="内容占位符 2"/>
          <p:cNvSpPr>
            <a:spLocks noGrp="1"/>
          </p:cNvSpPr>
          <p:nvPr>
            <p:ph idx="1"/>
          </p:nvPr>
        </p:nvSpPr>
        <p:spPr>
          <a:xfrm>
            <a:off x="395536" y="980728"/>
            <a:ext cx="8301608" cy="4525963"/>
          </a:xfrm>
        </p:spPr>
        <p:txBody>
          <a:bodyPr>
            <a:noAutofit/>
          </a:bodyPr>
          <a:lstStyle/>
          <a:p>
            <a:pPr marL="0" indent="0">
              <a:buNone/>
            </a:pPr>
            <a:r>
              <a:rPr lang="en-US" altLang="zh-CN" sz="2400" dirty="0"/>
              <a:t>1. Common Purpose: unifies employees or members and gives everyone an understanding of the organization’s reason for being.</a:t>
            </a:r>
          </a:p>
          <a:p>
            <a:pPr marL="0" indent="0">
              <a:buNone/>
            </a:pPr>
            <a:r>
              <a:rPr lang="en-US" altLang="zh-CN" sz="2400" dirty="0"/>
              <a:t>2. Coordinated Effort: the coordination of individual efforts  into a group or organization-wide  effort to realize the common purpose.</a:t>
            </a:r>
          </a:p>
          <a:p>
            <a:pPr marL="0" indent="0">
              <a:buNone/>
            </a:pPr>
            <a:r>
              <a:rPr lang="en-US" altLang="zh-CN" sz="2400" dirty="0"/>
              <a:t>3. Division of Labor: also known as work specialization, is the arrangement of having discrete parts of a task done by different people. </a:t>
            </a:r>
          </a:p>
          <a:p>
            <a:pPr marL="0" indent="0">
              <a:buNone/>
            </a:pPr>
            <a:r>
              <a:rPr lang="en-US" altLang="zh-CN" sz="2400" dirty="0"/>
              <a:t>4. Hierarchy of Authority: or chain of command, is a control mechanism for making sure the right people do the right things at the right time. </a:t>
            </a:r>
          </a:p>
          <a:p>
            <a:pPr lvl="1"/>
            <a:r>
              <a:rPr lang="en-US" altLang="zh-CN" sz="2000" dirty="0"/>
              <a:t>A flat organization: an organizational structure with few or no levels of middle management between top managers and those reporting to them.</a:t>
            </a:r>
          </a:p>
          <a:p>
            <a:pPr lvl="1"/>
            <a:r>
              <a:rPr lang="en-US" altLang="zh-CN" sz="2000" dirty="0"/>
              <a:t>Unity of command: an employee should report to no more than one manager </a:t>
            </a:r>
          </a:p>
          <a:p>
            <a:endParaRPr lang="en-US" altLang="zh-CN" sz="2400" dirty="0"/>
          </a:p>
          <a:p>
            <a:endParaRPr lang="zh-CN" altLang="en-US" sz="2000" dirty="0"/>
          </a:p>
        </p:txBody>
      </p:sp>
    </p:spTree>
    <p:extLst>
      <p:ext uri="{BB962C8B-B14F-4D97-AF65-F5344CB8AC3E}">
        <p14:creationId xmlns:p14="http://schemas.microsoft.com/office/powerpoint/2010/main" val="20900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Span of Control</a:t>
            </a:r>
            <a:endParaRPr lang="zh-CN" altLang="en-US" sz="3600" dirty="0"/>
          </a:p>
        </p:txBody>
      </p:sp>
      <p:sp>
        <p:nvSpPr>
          <p:cNvPr id="3" name="内容占位符 2"/>
          <p:cNvSpPr>
            <a:spLocks noGrp="1"/>
          </p:cNvSpPr>
          <p:nvPr>
            <p:ph idx="1"/>
          </p:nvPr>
        </p:nvSpPr>
        <p:spPr>
          <a:xfrm>
            <a:off x="457200" y="1196752"/>
            <a:ext cx="8229600" cy="4929411"/>
          </a:xfrm>
        </p:spPr>
        <p:txBody>
          <a:bodyPr>
            <a:normAutofit/>
          </a:bodyPr>
          <a:lstStyle/>
          <a:p>
            <a:r>
              <a:rPr lang="en-US" altLang="zh-CN" sz="2400" dirty="0"/>
              <a:t>The span of control, or span of management, refers to the number of people reporting directly to a given manager.</a:t>
            </a:r>
          </a:p>
          <a:p>
            <a:r>
              <a:rPr lang="en-US" altLang="zh-CN" sz="2400" dirty="0">
                <a:solidFill>
                  <a:srgbClr val="00B0F0"/>
                </a:solidFill>
              </a:rPr>
              <a:t>Narrow Span of Control</a:t>
            </a:r>
            <a:r>
              <a:rPr lang="en-US" altLang="zh-CN" sz="2400" dirty="0"/>
              <a:t>:  This means a manager has a limited number of people reporting</a:t>
            </a:r>
          </a:p>
          <a:p>
            <a:pPr lvl="1"/>
            <a:r>
              <a:rPr lang="en-US" altLang="zh-CN" sz="2000" dirty="0"/>
              <a:t>e.g., three vice presidents reporting to a president, instead of nine vice presidents. </a:t>
            </a:r>
          </a:p>
          <a:p>
            <a:pPr lvl="1"/>
            <a:r>
              <a:rPr lang="en-US" altLang="zh-CN" sz="2000" dirty="0"/>
              <a:t>An organization is said to be </a:t>
            </a:r>
            <a:r>
              <a:rPr lang="en-US" altLang="zh-CN" sz="2000" dirty="0">
                <a:solidFill>
                  <a:srgbClr val="FF0000"/>
                </a:solidFill>
              </a:rPr>
              <a:t>tall</a:t>
            </a:r>
            <a:r>
              <a:rPr lang="en-US" altLang="zh-CN" sz="2000" dirty="0"/>
              <a:t> when there are many levels with narrow spans of control.</a:t>
            </a:r>
          </a:p>
          <a:p>
            <a:r>
              <a:rPr lang="en-US" altLang="zh-CN" sz="2400" dirty="0">
                <a:solidFill>
                  <a:srgbClr val="00B0F0"/>
                </a:solidFill>
              </a:rPr>
              <a:t>Wide Span of Control</a:t>
            </a:r>
            <a:r>
              <a:rPr lang="en-US" altLang="zh-CN" sz="2400" dirty="0"/>
              <a:t>: This means a manager has several people reporting</a:t>
            </a:r>
          </a:p>
          <a:p>
            <a:pPr lvl="1"/>
            <a:r>
              <a:rPr lang="en-US" altLang="zh-CN" sz="2000" dirty="0"/>
              <a:t>e.g., a first-line supervisor may have 40 or more subordinates</a:t>
            </a:r>
          </a:p>
          <a:p>
            <a:pPr lvl="1"/>
            <a:r>
              <a:rPr lang="en-US" altLang="zh-CN" sz="2000" dirty="0"/>
              <a:t>An organization is said to be </a:t>
            </a:r>
            <a:r>
              <a:rPr lang="en-US" altLang="zh-CN" sz="2000" dirty="0">
                <a:solidFill>
                  <a:srgbClr val="FF0000"/>
                </a:solidFill>
              </a:rPr>
              <a:t>flat</a:t>
            </a:r>
            <a:r>
              <a:rPr lang="en-US" altLang="zh-CN" sz="2000" dirty="0"/>
              <a:t> when there are only a few levels with wide spans of control.</a:t>
            </a:r>
          </a:p>
          <a:p>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130014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t>Spans of about 7 to 10 subordinates were considered best, but there is no consensus as to what is ideal. </a:t>
            </a:r>
          </a:p>
          <a:p>
            <a:r>
              <a:rPr lang="en-US" altLang="zh-CN" sz="2800" dirty="0"/>
              <a:t>In general, </a:t>
            </a:r>
            <a:r>
              <a:rPr lang="en-US" altLang="zh-CN" sz="2800" dirty="0">
                <a:solidFill>
                  <a:srgbClr val="FF0000"/>
                </a:solidFill>
              </a:rPr>
              <a:t>when managers must be closely involved with their subordinates</a:t>
            </a:r>
            <a:r>
              <a:rPr lang="en-US" altLang="zh-CN" sz="2800" dirty="0"/>
              <a:t>, as </a:t>
            </a:r>
            <a:r>
              <a:rPr lang="en-US" altLang="zh-CN" sz="2800" dirty="0">
                <a:solidFill>
                  <a:srgbClr val="FF0000"/>
                </a:solidFill>
              </a:rPr>
              <a:t>when the management duties are complex</a:t>
            </a:r>
            <a:r>
              <a:rPr lang="en-US" altLang="zh-CN" sz="2800" dirty="0"/>
              <a:t>, they are advised to have </a:t>
            </a:r>
            <a:r>
              <a:rPr lang="en-US" altLang="zh-CN" sz="2800" dirty="0">
                <a:solidFill>
                  <a:srgbClr val="FF0000"/>
                </a:solidFill>
              </a:rPr>
              <a:t>a narrow span of control</a:t>
            </a:r>
            <a:r>
              <a:rPr lang="en-US" altLang="zh-CN" sz="2800" dirty="0"/>
              <a:t>. </a:t>
            </a:r>
          </a:p>
          <a:p>
            <a:pPr lvl="1"/>
            <a:r>
              <a:rPr lang="en-US" altLang="zh-CN" sz="2400" i="1" dirty="0"/>
              <a:t>This is why presidents tend to have only a handful of vice presidents reporting to them. </a:t>
            </a:r>
          </a:p>
          <a:p>
            <a:pPr lvl="1"/>
            <a:r>
              <a:rPr lang="en-US" altLang="zh-CN" sz="2400" i="1" dirty="0"/>
              <a:t>By contrast, first-line supervisors directing subordinates with similar work tasks may have a wide span of control.</a:t>
            </a:r>
          </a:p>
        </p:txBody>
      </p:sp>
      <p:sp>
        <p:nvSpPr>
          <p:cNvPr id="4" name="标题 3"/>
          <p:cNvSpPr>
            <a:spLocks noGrp="1"/>
          </p:cNvSpPr>
          <p:nvPr>
            <p:ph type="title"/>
          </p:nvPr>
        </p:nvSpPr>
        <p:spPr/>
        <p:txBody>
          <a:bodyPr>
            <a:normAutofit/>
          </a:bodyPr>
          <a:lstStyle/>
          <a:p>
            <a:pPr algn="l"/>
            <a:r>
              <a:rPr lang="en-US" altLang="zh-CN" sz="3600" dirty="0"/>
              <a:t>The trend of span of control</a:t>
            </a:r>
            <a:endParaRPr lang="zh-CN" altLang="en-US" sz="3600" dirty="0"/>
          </a:p>
        </p:txBody>
      </p:sp>
    </p:spTree>
    <p:extLst>
      <p:ext uri="{BB962C8B-B14F-4D97-AF65-F5344CB8AC3E}">
        <p14:creationId xmlns:p14="http://schemas.microsoft.com/office/powerpoint/2010/main" val="20747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0FB3-38C3-4421-B473-3A49247F42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6D91263-BD4E-4DA9-9359-4F4959BE44EF}"/>
              </a:ext>
            </a:extLst>
          </p:cNvPr>
          <p:cNvSpPr>
            <a:spLocks noGrp="1"/>
          </p:cNvSpPr>
          <p:nvPr>
            <p:ph idx="1"/>
          </p:nvPr>
        </p:nvSpPr>
        <p:spPr/>
        <p:txBody>
          <a:bodyPr/>
          <a:lstStyle/>
          <a:p>
            <a:r>
              <a:rPr lang="en-US" altLang="zh-CN" sz="3200" dirty="0"/>
              <a:t>Today’s lean management staffs and more efficiency means that spans of control need to be </a:t>
            </a:r>
            <a:r>
              <a:rPr lang="en-US" altLang="zh-CN" sz="3200" i="1" dirty="0"/>
              <a:t>as wide as possible </a:t>
            </a:r>
            <a:r>
              <a:rPr lang="en-US" altLang="zh-CN" sz="3200" dirty="0"/>
              <a:t>while still providing adequate supervision. </a:t>
            </a:r>
          </a:p>
          <a:p>
            <a:r>
              <a:rPr lang="en-US" altLang="zh-CN" sz="3200" dirty="0"/>
              <a:t>Wide spans also allow workers greater autonomy in decision making. </a:t>
            </a:r>
            <a:endParaRPr lang="en-US" altLang="zh-CN" sz="2800" dirty="0"/>
          </a:p>
          <a:p>
            <a:endParaRPr lang="en-GB" dirty="0"/>
          </a:p>
        </p:txBody>
      </p:sp>
    </p:spTree>
    <p:extLst>
      <p:ext uri="{BB962C8B-B14F-4D97-AF65-F5344CB8AC3E}">
        <p14:creationId xmlns:p14="http://schemas.microsoft.com/office/powerpoint/2010/main" val="422679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600" dirty="0"/>
              <a:t>Authority</a:t>
            </a:r>
            <a:endParaRPr lang="zh-CN" altLang="en-US" sz="3600" dirty="0"/>
          </a:p>
        </p:txBody>
      </p:sp>
      <p:sp>
        <p:nvSpPr>
          <p:cNvPr id="3" name="内容占位符 2"/>
          <p:cNvSpPr>
            <a:spLocks noGrp="1"/>
          </p:cNvSpPr>
          <p:nvPr>
            <p:ph idx="1"/>
          </p:nvPr>
        </p:nvSpPr>
        <p:spPr>
          <a:xfrm>
            <a:off x="467544" y="1412776"/>
            <a:ext cx="8229600" cy="4824536"/>
          </a:xfrm>
        </p:spPr>
        <p:txBody>
          <a:bodyPr>
            <a:noAutofit/>
          </a:bodyPr>
          <a:lstStyle/>
          <a:p>
            <a:r>
              <a:rPr lang="en-US" altLang="zh-CN" sz="2400" dirty="0">
                <a:solidFill>
                  <a:srgbClr val="00B0F0"/>
                </a:solidFill>
              </a:rPr>
              <a:t>Authority</a:t>
            </a:r>
            <a:r>
              <a:rPr lang="en-US" altLang="zh-CN" sz="2400" dirty="0"/>
              <a:t> refers to the rights inherent in a managerial position to make decisions, give orders, and utilize resources. </a:t>
            </a:r>
          </a:p>
          <a:p>
            <a:r>
              <a:rPr lang="en-US" altLang="zh-CN" sz="2400" dirty="0"/>
              <a:t>Authority means </a:t>
            </a:r>
            <a:r>
              <a:rPr lang="en-US" altLang="zh-CN" sz="2400" dirty="0">
                <a:solidFill>
                  <a:srgbClr val="00B0F0"/>
                </a:solidFill>
              </a:rPr>
              <a:t>accountability</a:t>
            </a:r>
            <a:r>
              <a:rPr lang="en-US" altLang="zh-CN" sz="2400" dirty="0"/>
              <a:t>—managers must report and justify work results to the managers above them. </a:t>
            </a:r>
          </a:p>
          <a:p>
            <a:pPr lvl="1"/>
            <a:r>
              <a:rPr lang="en-US" altLang="zh-CN" sz="2000" dirty="0"/>
              <a:t>Being accountable means you have the responsibility for performing assigned tasks.</a:t>
            </a:r>
          </a:p>
          <a:p>
            <a:r>
              <a:rPr lang="en-US" altLang="zh-CN" sz="2400" dirty="0">
                <a:solidFill>
                  <a:srgbClr val="00B0F0"/>
                </a:solidFill>
              </a:rPr>
              <a:t>Responsibility</a:t>
            </a:r>
            <a:r>
              <a:rPr lang="en-US" altLang="zh-CN" sz="2400" dirty="0"/>
              <a:t> is the obligation you have to perform the tasks assigned to you. </a:t>
            </a:r>
          </a:p>
          <a:p>
            <a:r>
              <a:rPr lang="en-US" altLang="zh-CN" sz="2400" dirty="0">
                <a:solidFill>
                  <a:srgbClr val="00B0F0"/>
                </a:solidFill>
              </a:rPr>
              <a:t>Delegation</a:t>
            </a:r>
            <a:r>
              <a:rPr lang="en-US" altLang="zh-CN" sz="2400" dirty="0"/>
              <a:t> is the process of assigning managerial authority and responsibility to managers and employees lower in the hierarchy. </a:t>
            </a:r>
          </a:p>
          <a:p>
            <a:endParaRPr lang="en-US" altLang="zh-CN" sz="2400" dirty="0"/>
          </a:p>
        </p:txBody>
      </p:sp>
    </p:spTree>
    <p:extLst>
      <p:ext uri="{BB962C8B-B14F-4D97-AF65-F5344CB8AC3E}">
        <p14:creationId xmlns:p14="http://schemas.microsoft.com/office/powerpoint/2010/main" val="23035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781128"/>
          </a:xfrm>
        </p:spPr>
        <p:txBody>
          <a:bodyPr>
            <a:normAutofit lnSpcReduction="10000"/>
          </a:bodyPr>
          <a:lstStyle/>
          <a:p>
            <a:r>
              <a:rPr lang="en-US" altLang="zh-CN" dirty="0">
                <a:solidFill>
                  <a:srgbClr val="00B0F0"/>
                </a:solidFill>
              </a:rPr>
              <a:t>Person-organization fit </a:t>
            </a:r>
            <a:r>
              <a:rPr lang="en-US" altLang="zh-CN" dirty="0"/>
              <a:t>reflects the extent to which your personality and values match the climate and culture in an organization.</a:t>
            </a:r>
          </a:p>
          <a:p>
            <a:pPr lvl="1"/>
            <a:r>
              <a:rPr lang="en-US" altLang="zh-CN" dirty="0"/>
              <a:t>If being recognized for hard work is important to you, ask the interviewer how the company rewards performance.  </a:t>
            </a:r>
          </a:p>
          <a:p>
            <a:pPr lvl="1"/>
            <a:r>
              <a:rPr lang="en-US" altLang="zh-CN" dirty="0"/>
              <a:t>If they answer “Well, we don’t really have a policy on that”</a:t>
            </a:r>
          </a:p>
          <a:p>
            <a:pPr lvl="1"/>
            <a:r>
              <a:rPr lang="en-US" altLang="zh-CN" dirty="0"/>
              <a:t>You’ll probably have a low person-organization fit and won’t be happy working there.</a:t>
            </a:r>
          </a:p>
          <a:p>
            <a:endParaRPr lang="zh-CN" altLang="en-US" dirty="0"/>
          </a:p>
        </p:txBody>
      </p:sp>
    </p:spTree>
    <p:extLst>
      <p:ext uri="{BB962C8B-B14F-4D97-AF65-F5344CB8AC3E}">
        <p14:creationId xmlns:p14="http://schemas.microsoft.com/office/powerpoint/2010/main" val="10562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9" name="Picture 3" descr="C:\Users\edison\Desktop\360截图202011221024304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8" y="44624"/>
            <a:ext cx="9035926" cy="45503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edison\Desktop\360截图20201122102450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8" y="4596159"/>
            <a:ext cx="9035926"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31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824536"/>
          </a:xfrm>
        </p:spPr>
        <p:txBody>
          <a:bodyPr>
            <a:noAutofit/>
          </a:bodyPr>
          <a:lstStyle/>
          <a:p>
            <a:pPr marL="0" indent="0">
              <a:buNone/>
            </a:pPr>
            <a:r>
              <a:rPr lang="en-US" altLang="zh-CN" sz="2400" dirty="0">
                <a:solidFill>
                  <a:srgbClr val="00B0F0"/>
                </a:solidFill>
              </a:rPr>
              <a:t>Centralized authority</a:t>
            </a:r>
            <a:r>
              <a:rPr lang="en-US" altLang="zh-CN" sz="2400" dirty="0"/>
              <a:t>: important decisions are made by higher-level managers. </a:t>
            </a:r>
          </a:p>
          <a:p>
            <a:pPr lvl="1" indent="-342900"/>
            <a:r>
              <a:rPr lang="en-US" altLang="zh-CN" sz="2000" dirty="0"/>
              <a:t>Very small companies tend to be the most centralized, although nearly all organizations have at least some authority concentrated at the top of the hierarchy. </a:t>
            </a:r>
          </a:p>
          <a:p>
            <a:pPr lvl="1" indent="-342900"/>
            <a:r>
              <a:rPr lang="en-US" altLang="zh-CN" sz="2000" dirty="0"/>
              <a:t>Kmart and McDonald’s.</a:t>
            </a:r>
          </a:p>
          <a:p>
            <a:pPr lvl="1" indent="-342900"/>
            <a:r>
              <a:rPr lang="en-US" altLang="zh-CN" sz="2000" dirty="0"/>
              <a:t>Advantage: less duplication of work; procedures are uniform and thus easier to control</a:t>
            </a:r>
          </a:p>
          <a:p>
            <a:pPr marL="0" indent="0">
              <a:buNone/>
            </a:pPr>
            <a:r>
              <a:rPr lang="en-US" altLang="zh-CN" sz="2400" dirty="0">
                <a:solidFill>
                  <a:srgbClr val="00B0F0"/>
                </a:solidFill>
              </a:rPr>
              <a:t>Decentralized authority</a:t>
            </a:r>
            <a:r>
              <a:rPr lang="en-US" altLang="zh-CN" sz="2400" dirty="0"/>
              <a:t>: important decisions are made by middle-level and supervisory-level managers.</a:t>
            </a:r>
          </a:p>
          <a:p>
            <a:pPr lvl="1" indent="-342900"/>
            <a:r>
              <a:rPr lang="en-US" altLang="zh-CN" sz="2000" dirty="0"/>
              <a:t>Power has been delegated throughout the organization. </a:t>
            </a:r>
          </a:p>
          <a:p>
            <a:pPr lvl="1" indent="-342900"/>
            <a:r>
              <a:rPr lang="en-US" altLang="zh-CN" sz="2000" dirty="0"/>
              <a:t>General Motors and Harley-Davidson.</a:t>
            </a:r>
          </a:p>
          <a:p>
            <a:pPr lvl="1" indent="-342900"/>
            <a:r>
              <a:rPr lang="en-US" altLang="zh-CN" sz="2000" dirty="0"/>
              <a:t>Advantage: decisions are made more quickly, which increases the organization’s flexibility and efficiency.</a:t>
            </a:r>
          </a:p>
          <a:p>
            <a:pPr marL="0" indent="0">
              <a:buNone/>
            </a:pPr>
            <a:endParaRPr lang="en-US" altLang="zh-CN" sz="2400" dirty="0"/>
          </a:p>
          <a:p>
            <a:pPr marL="0" indent="0">
              <a:buNone/>
            </a:pPr>
            <a:endParaRPr lang="en-US" altLang="zh-CN" sz="2400" dirty="0"/>
          </a:p>
          <a:p>
            <a:pPr marL="0" indent="0">
              <a:buNone/>
            </a:pPr>
            <a:endParaRPr lang="en-US" altLang="zh-CN" sz="2400" dirty="0"/>
          </a:p>
        </p:txBody>
      </p:sp>
      <p:sp>
        <p:nvSpPr>
          <p:cNvPr id="4" name="标题 3"/>
          <p:cNvSpPr>
            <a:spLocks noGrp="1"/>
          </p:cNvSpPr>
          <p:nvPr>
            <p:ph type="title"/>
          </p:nvPr>
        </p:nvSpPr>
        <p:spPr/>
        <p:txBody>
          <a:bodyPr>
            <a:normAutofit fontScale="90000"/>
          </a:bodyPr>
          <a:lstStyle/>
          <a:p>
            <a:r>
              <a:rPr lang="en-US" altLang="zh-CN" dirty="0"/>
              <a:t>Centralization versus Decentralization</a:t>
            </a:r>
            <a:endParaRPr lang="zh-CN" altLang="en-US" dirty="0"/>
          </a:p>
        </p:txBody>
      </p:sp>
    </p:spTree>
    <p:extLst>
      <p:ext uri="{BB962C8B-B14F-4D97-AF65-F5344CB8AC3E}">
        <p14:creationId xmlns:p14="http://schemas.microsoft.com/office/powerpoint/2010/main" val="40137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8427"/>
            <a:ext cx="8229600" cy="1143000"/>
          </a:xfrm>
        </p:spPr>
        <p:txBody>
          <a:bodyPr>
            <a:normAutofit/>
          </a:bodyPr>
          <a:lstStyle/>
          <a:p>
            <a:pPr algn="l"/>
            <a:r>
              <a:rPr lang="en-US" altLang="zh-CN" dirty="0">
                <a:solidFill>
                  <a:srgbClr val="FF0000"/>
                </a:solidFill>
              </a:rPr>
              <a:t>Organizational Structure</a:t>
            </a:r>
            <a:endParaRPr lang="zh-CN" altLang="en-US" dirty="0">
              <a:solidFill>
                <a:srgbClr val="FF0000"/>
              </a:solidFill>
            </a:endParaRPr>
          </a:p>
        </p:txBody>
      </p:sp>
      <p:sp>
        <p:nvSpPr>
          <p:cNvPr id="3" name="内容占位符 2"/>
          <p:cNvSpPr>
            <a:spLocks noGrp="1"/>
          </p:cNvSpPr>
          <p:nvPr>
            <p:ph idx="1"/>
          </p:nvPr>
        </p:nvSpPr>
        <p:spPr>
          <a:xfrm>
            <a:off x="457200" y="836712"/>
            <a:ext cx="8229600" cy="4525963"/>
          </a:xfrm>
        </p:spPr>
        <p:txBody>
          <a:bodyPr>
            <a:noAutofit/>
          </a:bodyPr>
          <a:lstStyle/>
          <a:p>
            <a:r>
              <a:rPr lang="en-US" altLang="zh-CN" sz="2400" dirty="0"/>
              <a:t>Organizational design is concerned with designing  the optimal structures of accountability and responsibility that an organization uses to execute its strategies. </a:t>
            </a:r>
          </a:p>
          <a:p>
            <a:r>
              <a:rPr lang="en-US" altLang="zh-CN" sz="2400" dirty="0"/>
              <a:t>We may categorize organizational designs as three types: </a:t>
            </a:r>
          </a:p>
          <a:p>
            <a:pPr marL="457200" lvl="1" indent="0">
              <a:buNone/>
            </a:pPr>
            <a:r>
              <a:rPr lang="en-US" altLang="zh-CN" sz="2000" dirty="0"/>
              <a:t>(1) Traditional designs</a:t>
            </a:r>
          </a:p>
          <a:p>
            <a:pPr lvl="2" indent="-285750"/>
            <a:r>
              <a:rPr lang="en-US" altLang="zh-CN" sz="1800" dirty="0"/>
              <a:t>The simple structure</a:t>
            </a:r>
          </a:p>
          <a:p>
            <a:pPr lvl="2" indent="-285750"/>
            <a:r>
              <a:rPr lang="en-US" altLang="zh-CN" sz="1800" dirty="0"/>
              <a:t>The functional structure</a:t>
            </a:r>
          </a:p>
          <a:p>
            <a:pPr lvl="2" indent="-285750"/>
            <a:r>
              <a:rPr lang="en-US" altLang="zh-CN" sz="1800" dirty="0"/>
              <a:t>The divisional structure</a:t>
            </a:r>
          </a:p>
          <a:p>
            <a:pPr marL="1485900" lvl="3" indent="-171450"/>
            <a:r>
              <a:rPr lang="en-US" altLang="zh-CN" sz="1600" dirty="0"/>
              <a:t>Product division</a:t>
            </a:r>
          </a:p>
          <a:p>
            <a:pPr marL="1485900" lvl="3" indent="-171450"/>
            <a:r>
              <a:rPr lang="en-US" altLang="zh-CN" sz="1600" dirty="0"/>
              <a:t>Customer division</a:t>
            </a:r>
          </a:p>
          <a:p>
            <a:pPr marL="1485900" lvl="3" indent="-171450"/>
            <a:r>
              <a:rPr lang="en-US" altLang="zh-CN" sz="1600" dirty="0"/>
              <a:t>Geographic division</a:t>
            </a:r>
          </a:p>
          <a:p>
            <a:pPr lvl="2" indent="-285750"/>
            <a:r>
              <a:rPr lang="en-US" altLang="zh-CN" sz="1800" dirty="0"/>
              <a:t>Matrix structure</a:t>
            </a:r>
          </a:p>
          <a:p>
            <a:pPr marL="457200" lvl="1" indent="0">
              <a:buNone/>
            </a:pPr>
            <a:r>
              <a:rPr lang="en-US" altLang="zh-CN" sz="2000" dirty="0"/>
              <a:t>(2) Horizontal designs</a:t>
            </a:r>
          </a:p>
          <a:p>
            <a:pPr marL="457200" lvl="1" indent="0">
              <a:buNone/>
            </a:pPr>
            <a:r>
              <a:rPr lang="en-US" altLang="zh-CN" sz="2000" dirty="0"/>
              <a:t>(3) Open boundary designs</a:t>
            </a:r>
          </a:p>
          <a:p>
            <a:pPr lvl="2" indent="-285750"/>
            <a:r>
              <a:rPr lang="en-US" altLang="zh-CN" sz="1800" dirty="0"/>
              <a:t>Hollow structure</a:t>
            </a:r>
          </a:p>
          <a:p>
            <a:pPr lvl="2" indent="-285750"/>
            <a:r>
              <a:rPr lang="en-US" altLang="zh-CN" sz="1800" dirty="0"/>
              <a:t>Modular structure</a:t>
            </a:r>
          </a:p>
          <a:p>
            <a:pPr lvl="2" indent="-285750"/>
            <a:r>
              <a:rPr lang="en-US" altLang="zh-CN" sz="1800" dirty="0"/>
              <a:t>Virtual structure</a:t>
            </a:r>
          </a:p>
        </p:txBody>
      </p:sp>
    </p:spTree>
    <p:extLst>
      <p:ext uri="{BB962C8B-B14F-4D97-AF65-F5344CB8AC3E}">
        <p14:creationId xmlns:p14="http://schemas.microsoft.com/office/powerpoint/2010/main" val="153565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srgbClr val="92D050"/>
                </a:solidFill>
              </a:rPr>
              <a:t>Traditional Designs</a:t>
            </a:r>
            <a:endParaRPr lang="zh-CN" altLang="en-US" sz="3600" dirty="0">
              <a:solidFill>
                <a:srgbClr val="92D050"/>
              </a:solidFill>
            </a:endParaRPr>
          </a:p>
        </p:txBody>
      </p:sp>
      <p:sp>
        <p:nvSpPr>
          <p:cNvPr id="3" name="内容占位符 2"/>
          <p:cNvSpPr>
            <a:spLocks noGrp="1"/>
          </p:cNvSpPr>
          <p:nvPr>
            <p:ph idx="1"/>
          </p:nvPr>
        </p:nvSpPr>
        <p:spPr/>
        <p:txBody>
          <a:bodyPr>
            <a:normAutofit/>
          </a:bodyPr>
          <a:lstStyle/>
          <a:p>
            <a:pPr marL="0" indent="0">
              <a:buNone/>
            </a:pPr>
            <a:r>
              <a:rPr lang="en-US" altLang="zh-CN" sz="2800" dirty="0">
                <a:solidFill>
                  <a:srgbClr val="00B0F0"/>
                </a:solidFill>
              </a:rPr>
              <a:t>The Simple Structure</a:t>
            </a:r>
            <a:r>
              <a:rPr lang="en-US" altLang="zh-CN" sz="2800" dirty="0"/>
              <a:t>: For the Small Firm</a:t>
            </a:r>
          </a:p>
          <a:p>
            <a:r>
              <a:rPr lang="en-US" altLang="zh-CN" sz="2800" dirty="0"/>
              <a:t>A simple structure has authority centralized in a single person, a flat hierarchy, few rules, and low work specialization.</a:t>
            </a:r>
          </a:p>
          <a:p>
            <a:endParaRPr lang="zh-CN" altLang="en-US" sz="2800" dirty="0"/>
          </a:p>
        </p:txBody>
      </p:sp>
      <p:pic>
        <p:nvPicPr>
          <p:cNvPr id="5122" name="Picture 2" descr="C:\Users\edison\Desktop\360截图202011221157583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884235"/>
            <a:ext cx="2445058" cy="252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 calcmode="lin" valueType="num">
                                      <p:cBhvr additive="base">
                                        <p:cTn id="19" dur="500" fill="hold"/>
                                        <p:tgtEl>
                                          <p:spTgt spid="5122"/>
                                        </p:tgtEl>
                                        <p:attrNameLst>
                                          <p:attrName>ppt_x</p:attrName>
                                        </p:attrNameLst>
                                      </p:cBhvr>
                                      <p:tavLst>
                                        <p:tav tm="0">
                                          <p:val>
                                            <p:strVal val="#ppt_x"/>
                                          </p:val>
                                        </p:tav>
                                        <p:tav tm="100000">
                                          <p:val>
                                            <p:strVal val="#ppt_x"/>
                                          </p:val>
                                        </p:tav>
                                      </p:tavLst>
                                    </p:anim>
                                    <p:anim calcmode="lin" valueType="num">
                                      <p:cBhvr additive="base">
                                        <p:cTn id="20"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4525963"/>
          </a:xfrm>
        </p:spPr>
        <p:txBody>
          <a:bodyPr>
            <a:normAutofit/>
          </a:bodyPr>
          <a:lstStyle/>
          <a:p>
            <a:pPr marL="0" indent="0">
              <a:buNone/>
            </a:pPr>
            <a:r>
              <a:rPr lang="en-US" altLang="zh-CN" sz="2000" dirty="0">
                <a:solidFill>
                  <a:srgbClr val="00B0F0"/>
                </a:solidFill>
              </a:rPr>
              <a:t>The Functional Structure</a:t>
            </a:r>
            <a:r>
              <a:rPr lang="en-US" altLang="zh-CN" sz="2000" dirty="0"/>
              <a:t>: Grouping by Similar Work Specialties</a:t>
            </a:r>
          </a:p>
          <a:p>
            <a:r>
              <a:rPr lang="en-US" altLang="zh-CN" sz="2000" dirty="0"/>
              <a:t>In a functional structure, people with similar occupational specialties are put together in formal groups.</a:t>
            </a:r>
          </a:p>
          <a:p>
            <a:r>
              <a:rPr lang="en-US" altLang="zh-CN" sz="2000" dirty="0"/>
              <a:t>This is a quite commonplace structure, seen in all kinds of organizations</a:t>
            </a:r>
            <a:endParaRPr lang="zh-CN" altLang="en-US" sz="2000" dirty="0"/>
          </a:p>
        </p:txBody>
      </p:sp>
      <p:pic>
        <p:nvPicPr>
          <p:cNvPr id="6146" name="Picture 2" descr="C:\Users\edison\Desktop\360截图202011221200592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17469"/>
            <a:ext cx="70104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8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688632"/>
          </a:xfrm>
        </p:spPr>
        <p:txBody>
          <a:bodyPr>
            <a:normAutofit/>
          </a:bodyPr>
          <a:lstStyle/>
          <a:p>
            <a:pPr marL="0" indent="0">
              <a:buNone/>
            </a:pPr>
            <a:r>
              <a:rPr lang="en-US" altLang="zh-CN" sz="2400" dirty="0">
                <a:solidFill>
                  <a:srgbClr val="00B0F0"/>
                </a:solidFill>
              </a:rPr>
              <a:t>The Divisional Structure</a:t>
            </a:r>
            <a:r>
              <a:rPr lang="en-US" altLang="zh-CN" sz="2400" dirty="0"/>
              <a:t>: Grouping by Similarity of Purpose</a:t>
            </a:r>
          </a:p>
          <a:p>
            <a:r>
              <a:rPr lang="en-US" altLang="zh-CN" sz="2400" dirty="0"/>
              <a:t>In a divisional structure, people with diverse occupational specialties are put together in formal groups by similar products or services, customers or clients, or geographic regions. </a:t>
            </a:r>
          </a:p>
          <a:p>
            <a:r>
              <a:rPr lang="en-US" altLang="zh-CN" sz="2400" dirty="0">
                <a:solidFill>
                  <a:srgbClr val="FF0000"/>
                </a:solidFill>
              </a:rPr>
              <a:t>Product divisions</a:t>
            </a:r>
            <a:r>
              <a:rPr lang="en-US" altLang="zh-CN" sz="2400" dirty="0"/>
              <a:t> group activities around similar products or services. </a:t>
            </a:r>
          </a:p>
          <a:p>
            <a:pPr lvl="1"/>
            <a:r>
              <a:rPr lang="en-US" altLang="zh-CN" sz="2000" dirty="0"/>
              <a:t>Examples: The media giant Time Warner.</a:t>
            </a:r>
          </a:p>
          <a:p>
            <a:r>
              <a:rPr lang="en-US" altLang="zh-CN" sz="2400" dirty="0">
                <a:solidFill>
                  <a:srgbClr val="FF0000"/>
                </a:solidFill>
              </a:rPr>
              <a:t>Customer divisions </a:t>
            </a:r>
            <a:r>
              <a:rPr lang="en-US" altLang="zh-CN" sz="2400" dirty="0"/>
              <a:t>tend to group activities around common customers or clients. </a:t>
            </a:r>
          </a:p>
          <a:p>
            <a:pPr lvl="1"/>
            <a:r>
              <a:rPr lang="en-US" altLang="zh-CN" sz="2000" dirty="0"/>
              <a:t>Examples: Ford Motor.</a:t>
            </a:r>
          </a:p>
          <a:p>
            <a:r>
              <a:rPr lang="en-US" altLang="zh-CN" sz="2400" dirty="0">
                <a:solidFill>
                  <a:srgbClr val="FF0000"/>
                </a:solidFill>
              </a:rPr>
              <a:t>Geographic divisions </a:t>
            </a:r>
            <a:r>
              <a:rPr lang="en-US" altLang="zh-CN" sz="2400" dirty="0"/>
              <a:t>group activities around defined regional locations. </a:t>
            </a:r>
          </a:p>
          <a:p>
            <a:pPr lvl="1"/>
            <a:r>
              <a:rPr lang="en-US" altLang="zh-CN" sz="2000" dirty="0"/>
              <a:t>Example: The Federal Reserve Bank</a:t>
            </a:r>
            <a:endParaRPr lang="zh-CN" altLang="en-US" sz="2000" dirty="0"/>
          </a:p>
        </p:txBody>
      </p:sp>
    </p:spTree>
    <p:extLst>
      <p:ext uri="{BB962C8B-B14F-4D97-AF65-F5344CB8AC3E}">
        <p14:creationId xmlns:p14="http://schemas.microsoft.com/office/powerpoint/2010/main" val="18818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descr="C:\Users\edison\Desktop\360截图20201122120546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418" y="32370"/>
            <a:ext cx="5695950" cy="447675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edison\Desktop\360截图202011221206015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518" y="4653136"/>
            <a:ext cx="56578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36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4525963"/>
          </a:xfrm>
        </p:spPr>
        <p:txBody>
          <a:bodyPr>
            <a:normAutofit fontScale="92500" lnSpcReduction="10000"/>
          </a:bodyPr>
          <a:lstStyle/>
          <a:p>
            <a:pPr marL="0" indent="0">
              <a:buNone/>
            </a:pPr>
            <a:r>
              <a:rPr lang="en-US" altLang="zh-CN" sz="2800" dirty="0">
                <a:solidFill>
                  <a:srgbClr val="00B0F0"/>
                </a:solidFill>
              </a:rPr>
              <a:t>The Matrix Structure</a:t>
            </a:r>
            <a:r>
              <a:rPr lang="en-US" altLang="zh-CN" sz="2800" dirty="0"/>
              <a:t>: A Grid of Functional &amp; Divisional Structure</a:t>
            </a:r>
          </a:p>
          <a:p>
            <a:r>
              <a:rPr lang="en-US" altLang="zh-CN" sz="2800" dirty="0"/>
              <a:t>In a matrix structure, an organization combines </a:t>
            </a:r>
            <a:r>
              <a:rPr lang="en-US" altLang="zh-CN" sz="2800" dirty="0">
                <a:solidFill>
                  <a:srgbClr val="FF0000"/>
                </a:solidFill>
              </a:rPr>
              <a:t>functional </a:t>
            </a:r>
            <a:r>
              <a:rPr lang="en-US" altLang="zh-CN" sz="2800" dirty="0"/>
              <a:t>and </a:t>
            </a:r>
            <a:r>
              <a:rPr lang="en-US" altLang="zh-CN" sz="2800" dirty="0">
                <a:solidFill>
                  <a:srgbClr val="FF0000"/>
                </a:solidFill>
              </a:rPr>
              <a:t>divisional </a:t>
            </a:r>
            <a:r>
              <a:rPr lang="en-US" altLang="zh-CN" sz="2800" dirty="0"/>
              <a:t>chains of command in a grid so that there are two command structures—vertical and horizontal. </a:t>
            </a:r>
          </a:p>
          <a:p>
            <a:r>
              <a:rPr lang="en-US" altLang="zh-CN" sz="2800" dirty="0"/>
              <a:t>The functional structure usually doesn’t change, such as Finance, Marketing, Production, and Research &amp; Development. </a:t>
            </a:r>
          </a:p>
          <a:p>
            <a:r>
              <a:rPr lang="en-US" altLang="zh-CN" sz="2800" dirty="0"/>
              <a:t>The divisional structure may vary—as by product/brand, customer, or geographic region. </a:t>
            </a:r>
          </a:p>
          <a:p>
            <a:endParaRPr lang="zh-CN" altLang="en-US" sz="2800" dirty="0"/>
          </a:p>
        </p:txBody>
      </p:sp>
    </p:spTree>
    <p:extLst>
      <p:ext uri="{BB962C8B-B14F-4D97-AF65-F5344CB8AC3E}">
        <p14:creationId xmlns:p14="http://schemas.microsoft.com/office/powerpoint/2010/main" val="326741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descr="C:\Users\edison\Desktop\360截图202011221211060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25" y="764704"/>
            <a:ext cx="8574471" cy="562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6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srgbClr val="92D050"/>
                </a:solidFill>
              </a:rPr>
              <a:t>The Horizontal Design</a:t>
            </a:r>
            <a:endParaRPr lang="zh-CN" altLang="en-US" sz="3600" dirty="0">
              <a:solidFill>
                <a:srgbClr val="92D050"/>
              </a:solidFill>
            </a:endParaRPr>
          </a:p>
        </p:txBody>
      </p:sp>
      <p:sp>
        <p:nvSpPr>
          <p:cNvPr id="3" name="内容占位符 2"/>
          <p:cNvSpPr>
            <a:spLocks noGrp="1"/>
          </p:cNvSpPr>
          <p:nvPr>
            <p:ph idx="1"/>
          </p:nvPr>
        </p:nvSpPr>
        <p:spPr/>
        <p:txBody>
          <a:bodyPr>
            <a:normAutofit/>
          </a:bodyPr>
          <a:lstStyle/>
          <a:p>
            <a:r>
              <a:rPr lang="en-US" altLang="zh-CN" sz="2800" dirty="0"/>
              <a:t>A team-based design, or cross-functional teams or workgroups, are used to improve collaboration and work on shared tasks by breaking down internal boundaries. </a:t>
            </a:r>
          </a:p>
          <a:p>
            <a:r>
              <a:rPr lang="en-US" altLang="zh-CN" sz="2800" dirty="0"/>
              <a:t>Team members still have their full-time functional work responsibilities and often still formally report to their own managers above them in the functional-division hierarchy.</a:t>
            </a:r>
          </a:p>
          <a:p>
            <a:endParaRPr lang="zh-CN" altLang="en-US" sz="2800" dirty="0"/>
          </a:p>
        </p:txBody>
      </p:sp>
    </p:spTree>
    <p:extLst>
      <p:ext uri="{BB962C8B-B14F-4D97-AF65-F5344CB8AC3E}">
        <p14:creationId xmlns:p14="http://schemas.microsoft.com/office/powerpoint/2010/main" val="111112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Recall that strategy consists of the large-scale action plans that reflect the organization’s vision and are used to set the direction for the organization. </a:t>
            </a:r>
          </a:p>
          <a:p>
            <a:r>
              <a:rPr lang="en-US" altLang="zh-CN" dirty="0"/>
              <a:t>To implement a particular strategy, managers must determine the right kind of </a:t>
            </a:r>
            <a:r>
              <a:rPr lang="en-US" altLang="zh-CN" dirty="0">
                <a:solidFill>
                  <a:srgbClr val="00B0F0"/>
                </a:solidFill>
              </a:rPr>
              <a:t>organizational culture </a:t>
            </a:r>
            <a:r>
              <a:rPr lang="en-US" altLang="zh-CN" dirty="0"/>
              <a:t>and </a:t>
            </a:r>
            <a:r>
              <a:rPr lang="en-US" altLang="zh-CN" dirty="0">
                <a:solidFill>
                  <a:srgbClr val="00B0F0"/>
                </a:solidFill>
              </a:rPr>
              <a:t>organizational structure</a:t>
            </a:r>
            <a:r>
              <a:rPr lang="en-US" altLang="zh-CN" dirty="0"/>
              <a:t>.</a:t>
            </a:r>
            <a:endParaRPr lang="zh-CN" altLang="en-US" dirty="0"/>
          </a:p>
        </p:txBody>
      </p:sp>
    </p:spTree>
    <p:extLst>
      <p:ext uri="{BB962C8B-B14F-4D97-AF65-F5344CB8AC3E}">
        <p14:creationId xmlns:p14="http://schemas.microsoft.com/office/powerpoint/2010/main" val="39066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descr="C:\Users\edison\Desktop\360截图202011221215504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7992888" cy="600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181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srgbClr val="92D050"/>
                </a:solidFill>
              </a:rPr>
              <a:t>Open Boundary Designs</a:t>
            </a:r>
            <a:endParaRPr lang="zh-CN" altLang="en-US" sz="3600" dirty="0">
              <a:solidFill>
                <a:srgbClr val="92D050"/>
              </a:solidFill>
            </a:endParaRPr>
          </a:p>
        </p:txBody>
      </p:sp>
      <p:sp>
        <p:nvSpPr>
          <p:cNvPr id="3" name="内容占位符 2"/>
          <p:cNvSpPr>
            <a:spLocks noGrp="1"/>
          </p:cNvSpPr>
          <p:nvPr>
            <p:ph idx="1"/>
          </p:nvPr>
        </p:nvSpPr>
        <p:spPr/>
        <p:txBody>
          <a:bodyPr>
            <a:normAutofit/>
          </a:bodyPr>
          <a:lstStyle/>
          <a:p>
            <a:r>
              <a:rPr lang="en-US" altLang="zh-CN" dirty="0"/>
              <a:t>A boundary-less organization is a fluid, highly adaptive organization whose members, linked by information technology, come together to collaborate on common tasks. </a:t>
            </a:r>
          </a:p>
          <a:p>
            <a:r>
              <a:rPr lang="en-US" altLang="zh-CN" dirty="0"/>
              <a:t>The collaborators may include not only coworkers but also suppliers, customers, and even competitors. </a:t>
            </a:r>
            <a:endParaRPr lang="zh-CN" altLang="en-US" dirty="0"/>
          </a:p>
        </p:txBody>
      </p:sp>
    </p:spTree>
    <p:extLst>
      <p:ext uri="{BB962C8B-B14F-4D97-AF65-F5344CB8AC3E}">
        <p14:creationId xmlns:p14="http://schemas.microsoft.com/office/powerpoint/2010/main" val="145449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800" dirty="0">
                <a:solidFill>
                  <a:srgbClr val="00B0F0"/>
                </a:solidFill>
              </a:rPr>
              <a:t>The Hollow/Network Structure</a:t>
            </a:r>
            <a:r>
              <a:rPr lang="en-US" altLang="zh-CN" sz="2800" dirty="0"/>
              <a:t>: Operating with a Central Core &amp; </a:t>
            </a:r>
            <a:r>
              <a:rPr lang="en-US" altLang="zh-CN" sz="2800" dirty="0">
                <a:solidFill>
                  <a:srgbClr val="FF0000"/>
                </a:solidFill>
              </a:rPr>
              <a:t>Outsourcing Functions </a:t>
            </a:r>
            <a:r>
              <a:rPr lang="en-US" altLang="zh-CN" sz="2800" dirty="0"/>
              <a:t>to Outside Vendors  </a:t>
            </a:r>
          </a:p>
          <a:p>
            <a:r>
              <a:rPr lang="en-US" altLang="zh-CN" sz="2800" dirty="0"/>
              <a:t>A company with a hollow structure might retain important core processes as design or marketing and outsource most other processes, such as human resources, warehousing, or distribution, thereby seeming to “hollow out” the organization.</a:t>
            </a:r>
            <a:endParaRPr lang="zh-CN" altLang="en-US" sz="2800" dirty="0"/>
          </a:p>
        </p:txBody>
      </p:sp>
    </p:spTree>
    <p:extLst>
      <p:ext uri="{BB962C8B-B14F-4D97-AF65-F5344CB8AC3E}">
        <p14:creationId xmlns:p14="http://schemas.microsoft.com/office/powerpoint/2010/main" val="32329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descr="C:\Users\edison\Desktop\360截图202011221437500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7316801" cy="50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427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800" dirty="0">
                <a:solidFill>
                  <a:srgbClr val="00B0F0"/>
                </a:solidFill>
              </a:rPr>
              <a:t>The Modular Structure</a:t>
            </a:r>
            <a:r>
              <a:rPr lang="en-US" altLang="zh-CN" sz="2800" dirty="0"/>
              <a:t>: </a:t>
            </a:r>
            <a:r>
              <a:rPr lang="en-US" altLang="zh-CN" sz="2800" dirty="0">
                <a:solidFill>
                  <a:srgbClr val="FF0000"/>
                </a:solidFill>
              </a:rPr>
              <a:t>Outsourcing Pieces of a Product</a:t>
            </a:r>
            <a:r>
              <a:rPr lang="en-US" altLang="zh-CN" sz="2800" dirty="0"/>
              <a:t> to Outside Firms  </a:t>
            </a:r>
          </a:p>
          <a:p>
            <a:r>
              <a:rPr lang="en-US" altLang="zh-CN" sz="2800" dirty="0"/>
              <a:t>Differs from the hollow structure in that it is outsourcing certain pieces of a product rather than outsourcing processes (such as human resources or warehousing) of an organization. </a:t>
            </a:r>
          </a:p>
          <a:p>
            <a:r>
              <a:rPr lang="en-US" altLang="zh-CN" sz="2800" dirty="0"/>
              <a:t>A firm assembles product chunks, or modules, provided by outside contractors. </a:t>
            </a:r>
            <a:endParaRPr lang="zh-CN" altLang="en-US" sz="2800" dirty="0"/>
          </a:p>
        </p:txBody>
      </p:sp>
    </p:spTree>
    <p:extLst>
      <p:ext uri="{BB962C8B-B14F-4D97-AF65-F5344CB8AC3E}">
        <p14:creationId xmlns:p14="http://schemas.microsoft.com/office/powerpoint/2010/main" val="153372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8864" y="548680"/>
            <a:ext cx="8229600" cy="6093296"/>
          </a:xfrm>
        </p:spPr>
        <p:txBody>
          <a:bodyPr>
            <a:noAutofit/>
          </a:bodyPr>
          <a:lstStyle/>
          <a:p>
            <a:r>
              <a:rPr lang="en-US" altLang="zh-CN" sz="2200" dirty="0"/>
              <a:t>For example, Bombardier, of Wichita,  Kansas, makes eight-passenger business jets – the Continental, that is designed in large modules that are built in various places. </a:t>
            </a:r>
          </a:p>
          <a:p>
            <a:pPr lvl="1"/>
            <a:r>
              <a:rPr lang="en-US" altLang="zh-CN" sz="2200" i="1" dirty="0"/>
              <a:t>The cockpit and forward fuselage are built by Bombardier Montreal. </a:t>
            </a:r>
          </a:p>
          <a:p>
            <a:pPr lvl="1"/>
            <a:r>
              <a:rPr lang="en-US" altLang="zh-CN" sz="2200" i="1" dirty="0"/>
              <a:t>The center section is built in Belfast, </a:t>
            </a:r>
          </a:p>
          <a:p>
            <a:pPr lvl="1"/>
            <a:r>
              <a:rPr lang="en-US" altLang="zh-CN" sz="2200" i="1" dirty="0"/>
              <a:t>the wing by Mitsubishi in Japan, </a:t>
            </a:r>
          </a:p>
          <a:p>
            <a:pPr lvl="1"/>
            <a:r>
              <a:rPr lang="en-US" altLang="zh-CN" sz="2200" i="1" dirty="0"/>
              <a:t>the stabilizers and rear fuselage by Aerospace Industrial Development in Taiwan, </a:t>
            </a:r>
          </a:p>
          <a:p>
            <a:pPr lvl="1"/>
            <a:r>
              <a:rPr lang="en-US" altLang="zh-CN" sz="2200" i="1" dirty="0"/>
              <a:t>the landing gear by Messier-</a:t>
            </a:r>
            <a:r>
              <a:rPr lang="en-US" altLang="zh-CN" sz="2200" i="1" dirty="0" err="1"/>
              <a:t>Dowty</a:t>
            </a:r>
            <a:r>
              <a:rPr lang="en-US" altLang="zh-CN" sz="2200" i="1" dirty="0"/>
              <a:t> in Canada, </a:t>
            </a:r>
          </a:p>
          <a:p>
            <a:pPr lvl="1"/>
            <a:r>
              <a:rPr lang="en-US" altLang="zh-CN" sz="2200" i="1" dirty="0"/>
              <a:t>the </a:t>
            </a:r>
            <a:r>
              <a:rPr lang="en-US" altLang="zh-CN" sz="2200" i="1" dirty="0" err="1"/>
              <a:t>tailcone</a:t>
            </a:r>
            <a:r>
              <a:rPr lang="en-US" altLang="zh-CN" sz="2200" i="1" dirty="0"/>
              <a:t> by Hawker de Havilland in Australia, </a:t>
            </a:r>
          </a:p>
          <a:p>
            <a:pPr lvl="1"/>
            <a:r>
              <a:rPr lang="en-US" altLang="zh-CN" sz="2200" i="1" dirty="0"/>
              <a:t>The engines are provided by General Electric and the avionics gear by Rockwell Collins, both companies in the United States. </a:t>
            </a:r>
          </a:p>
          <a:p>
            <a:r>
              <a:rPr lang="en-US" altLang="zh-CN" sz="2200" dirty="0"/>
              <a:t>The 12 modules are shipped to Wichita, where the parts are snapped together in just four days.</a:t>
            </a:r>
            <a:endParaRPr lang="zh-CN" altLang="en-US" sz="2200" dirty="0"/>
          </a:p>
        </p:txBody>
      </p:sp>
    </p:spTree>
    <p:extLst>
      <p:ext uri="{BB962C8B-B14F-4D97-AF65-F5344CB8AC3E}">
        <p14:creationId xmlns:p14="http://schemas.microsoft.com/office/powerpoint/2010/main" val="1418376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marL="0" indent="0">
              <a:buNone/>
            </a:pPr>
            <a:r>
              <a:rPr lang="en-US" altLang="zh-CN" sz="2400" dirty="0">
                <a:solidFill>
                  <a:srgbClr val="00B0F0"/>
                </a:solidFill>
              </a:rPr>
              <a:t>The Virtual Structure</a:t>
            </a:r>
            <a:r>
              <a:rPr lang="en-US" altLang="zh-CN" sz="2400" dirty="0"/>
              <a:t>: An Internet-Connected Partner for a Temporary Project</a:t>
            </a:r>
          </a:p>
          <a:p>
            <a:r>
              <a:rPr lang="en-US" altLang="zh-CN" sz="2400" dirty="0"/>
              <a:t>An organization whose members are geographically apart, usually working with e-mail, collaborative computing, and other computer connections.</a:t>
            </a:r>
          </a:p>
          <a:p>
            <a:r>
              <a:rPr lang="en-US" altLang="zh-CN" sz="2400" dirty="0"/>
              <a:t>A company outside the company is created specifically to respond to an exceptional market opportunity that is often temporary.</a:t>
            </a:r>
          </a:p>
          <a:p>
            <a:pPr lvl="1"/>
            <a:r>
              <a:rPr lang="en-US" altLang="zh-CN" sz="2000" dirty="0"/>
              <a:t>e.g., Nokia, which had trouble gaining market share in the US, changed its strategy to develop phones in partnership with U.S. carriers, as by assigning product developers to AT&amp;T and Verizon.</a:t>
            </a:r>
            <a:endParaRPr lang="zh-CN" altLang="en-US" sz="2000" dirty="0"/>
          </a:p>
        </p:txBody>
      </p:sp>
    </p:spTree>
    <p:extLst>
      <p:ext uri="{BB962C8B-B14F-4D97-AF65-F5344CB8AC3E}">
        <p14:creationId xmlns:p14="http://schemas.microsoft.com/office/powerpoint/2010/main" val="8104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42B-8926-433D-8FF9-1A3D6A101B32}"/>
              </a:ext>
            </a:extLst>
          </p:cNvPr>
          <p:cNvSpPr>
            <a:spLocks noGrp="1"/>
          </p:cNvSpPr>
          <p:nvPr>
            <p:ph type="title"/>
          </p:nvPr>
        </p:nvSpPr>
        <p:spPr/>
        <p:txBody>
          <a:bodyPr>
            <a:normAutofit/>
          </a:bodyPr>
          <a:lstStyle/>
          <a:p>
            <a:pPr algn="l"/>
            <a:r>
              <a:rPr lang="en-GB" sz="3600" dirty="0"/>
              <a:t>Practice</a:t>
            </a:r>
          </a:p>
        </p:txBody>
      </p:sp>
      <p:sp>
        <p:nvSpPr>
          <p:cNvPr id="3" name="Content Placeholder 2">
            <a:extLst>
              <a:ext uri="{FF2B5EF4-FFF2-40B4-BE49-F238E27FC236}">
                <a16:creationId xmlns:a16="http://schemas.microsoft.com/office/drawing/2014/main" id="{2BC3A394-4187-478F-88A3-884EDB83A5D7}"/>
              </a:ext>
            </a:extLst>
          </p:cNvPr>
          <p:cNvSpPr>
            <a:spLocks noGrp="1"/>
          </p:cNvSpPr>
          <p:nvPr>
            <p:ph idx="1"/>
          </p:nvPr>
        </p:nvSpPr>
        <p:spPr>
          <a:xfrm>
            <a:off x="323528" y="1347391"/>
            <a:ext cx="8229600" cy="5256584"/>
          </a:xfrm>
        </p:spPr>
        <p:txBody>
          <a:bodyPr>
            <a:normAutofit fontScale="62500" lnSpcReduction="20000"/>
          </a:bodyPr>
          <a:lstStyle/>
          <a:p>
            <a:r>
              <a:rPr lang="en-GB" sz="4000" dirty="0"/>
              <a:t>Draw the organizational structures of TWO organizations. </a:t>
            </a:r>
          </a:p>
          <a:p>
            <a:r>
              <a:rPr lang="en-GB" sz="4000" dirty="0"/>
              <a:t>You should use two types of the following:</a:t>
            </a:r>
          </a:p>
          <a:p>
            <a:pPr marL="457200" lvl="1" indent="0">
              <a:buNone/>
            </a:pPr>
            <a:r>
              <a:rPr lang="en-US" altLang="zh-CN" sz="4000" dirty="0"/>
              <a:t>(1) Traditional designs</a:t>
            </a:r>
          </a:p>
          <a:p>
            <a:pPr lvl="2" indent="-285750"/>
            <a:r>
              <a:rPr lang="en-US" altLang="zh-CN" sz="3400" dirty="0"/>
              <a:t>The simple structure</a:t>
            </a:r>
          </a:p>
          <a:p>
            <a:pPr lvl="2" indent="-285750"/>
            <a:r>
              <a:rPr lang="en-US" altLang="zh-CN" sz="3400" dirty="0"/>
              <a:t>The functional structure</a:t>
            </a:r>
          </a:p>
          <a:p>
            <a:pPr lvl="2" indent="-285750"/>
            <a:r>
              <a:rPr lang="en-US" altLang="zh-CN" sz="3400" dirty="0"/>
              <a:t>The divisional structure</a:t>
            </a:r>
          </a:p>
          <a:p>
            <a:pPr marL="1485900" lvl="3" indent="-171450"/>
            <a:r>
              <a:rPr lang="en-US" altLang="zh-CN" sz="3400" dirty="0"/>
              <a:t>Product division</a:t>
            </a:r>
          </a:p>
          <a:p>
            <a:pPr marL="1485900" lvl="3" indent="-171450"/>
            <a:r>
              <a:rPr lang="en-US" altLang="zh-CN" sz="3400" dirty="0"/>
              <a:t>Customer division</a:t>
            </a:r>
          </a:p>
          <a:p>
            <a:pPr marL="1485900" lvl="3" indent="-171450"/>
            <a:r>
              <a:rPr lang="en-US" altLang="zh-CN" sz="3400" dirty="0"/>
              <a:t>Geographic division</a:t>
            </a:r>
          </a:p>
          <a:p>
            <a:pPr lvl="2" indent="-285750"/>
            <a:r>
              <a:rPr lang="en-US" altLang="zh-CN" sz="3400" dirty="0"/>
              <a:t>Matrix structure</a:t>
            </a:r>
          </a:p>
          <a:p>
            <a:pPr marL="457200" lvl="1" indent="0">
              <a:buNone/>
            </a:pPr>
            <a:r>
              <a:rPr lang="en-US" altLang="zh-CN" sz="4000" dirty="0"/>
              <a:t>(2) Horizontal designs</a:t>
            </a:r>
          </a:p>
          <a:p>
            <a:pPr marL="457200" lvl="1" indent="0">
              <a:buNone/>
            </a:pPr>
            <a:r>
              <a:rPr lang="en-US" altLang="zh-CN" sz="4000" dirty="0"/>
              <a:t>(3) Open boundary designs</a:t>
            </a:r>
          </a:p>
          <a:p>
            <a:pPr lvl="2" indent="-285750"/>
            <a:r>
              <a:rPr lang="en-US" altLang="zh-CN" sz="3400" dirty="0"/>
              <a:t>Hollow structure</a:t>
            </a:r>
          </a:p>
          <a:p>
            <a:pPr lvl="2" indent="-285750"/>
            <a:r>
              <a:rPr lang="en-US" altLang="zh-CN" sz="3400" dirty="0"/>
              <a:t>Modular structure</a:t>
            </a:r>
          </a:p>
          <a:p>
            <a:pPr lvl="2" indent="-285750"/>
            <a:r>
              <a:rPr lang="en-US" altLang="zh-CN" sz="3400" dirty="0"/>
              <a:t>Virtual structure</a:t>
            </a:r>
            <a:endParaRPr lang="en-GB" sz="4000" dirty="0"/>
          </a:p>
        </p:txBody>
      </p:sp>
    </p:spTree>
    <p:extLst>
      <p:ext uri="{BB962C8B-B14F-4D97-AF65-F5344CB8AC3E}">
        <p14:creationId xmlns:p14="http://schemas.microsoft.com/office/powerpoint/2010/main" val="261578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Mechanistic versus Organic Organizations</a:t>
            </a:r>
            <a:endParaRPr lang="zh-CN" altLang="en-US" sz="3600" dirty="0"/>
          </a:p>
        </p:txBody>
      </p:sp>
      <p:sp>
        <p:nvSpPr>
          <p:cNvPr id="3" name="内容占位符 2"/>
          <p:cNvSpPr>
            <a:spLocks noGrp="1"/>
          </p:cNvSpPr>
          <p:nvPr>
            <p:ph idx="1"/>
          </p:nvPr>
        </p:nvSpPr>
        <p:spPr/>
        <p:txBody>
          <a:bodyPr>
            <a:noAutofit/>
          </a:bodyPr>
          <a:lstStyle/>
          <a:p>
            <a:pPr marL="0" indent="0">
              <a:buNone/>
            </a:pPr>
            <a:r>
              <a:rPr lang="en-US" altLang="zh-CN" sz="2800" dirty="0">
                <a:solidFill>
                  <a:srgbClr val="00B0F0"/>
                </a:solidFill>
              </a:rPr>
              <a:t>Mechanistic Organizations</a:t>
            </a:r>
            <a:r>
              <a:rPr lang="en-US" altLang="zh-CN" sz="2800" dirty="0"/>
              <a:t>: When Rigidity &amp; Uniformity Work Best  </a:t>
            </a:r>
          </a:p>
          <a:p>
            <a:r>
              <a:rPr lang="en-US" altLang="zh-CN" sz="2800" dirty="0"/>
              <a:t>In a mechanistic organization, authority is centralized, tasks and rules are clearly specified, and employees are closely supervised. </a:t>
            </a:r>
          </a:p>
          <a:p>
            <a:r>
              <a:rPr lang="en-US" altLang="zh-CN" sz="2800" dirty="0"/>
              <a:t>Mechanistic organizations, then, are bureaucratic, with rigid rules and top-down communication. </a:t>
            </a:r>
          </a:p>
          <a:p>
            <a:r>
              <a:rPr lang="en-US" altLang="zh-CN" sz="2800" dirty="0"/>
              <a:t>This kind of structure is effective in certain aspects of hotel work because the market demands uniform product quality and cleanliness.</a:t>
            </a:r>
          </a:p>
          <a:p>
            <a:endParaRPr lang="zh-CN" altLang="en-US" sz="2800" dirty="0"/>
          </a:p>
        </p:txBody>
      </p:sp>
    </p:spTree>
    <p:extLst>
      <p:ext uri="{BB962C8B-B14F-4D97-AF65-F5344CB8AC3E}">
        <p14:creationId xmlns:p14="http://schemas.microsoft.com/office/powerpoint/2010/main" val="94809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800" dirty="0">
                <a:solidFill>
                  <a:srgbClr val="00B0F0"/>
                </a:solidFill>
              </a:rPr>
              <a:t>Organic Organizations</a:t>
            </a:r>
            <a:r>
              <a:rPr lang="en-US" altLang="zh-CN" sz="2800" dirty="0"/>
              <a:t>: When Looseness &amp; Flexibility Work Best  </a:t>
            </a:r>
          </a:p>
          <a:p>
            <a:r>
              <a:rPr lang="en-US" altLang="zh-CN" sz="2800" dirty="0"/>
              <a:t>In an organic organization, authority is decentralized, there are fewer rules and procedures, and networks of employees are encouraged to cooperate and respond quickly to unexpected  tasks. </a:t>
            </a:r>
          </a:p>
          <a:p>
            <a:r>
              <a:rPr lang="en-US" altLang="zh-CN" sz="2800" dirty="0"/>
              <a:t>Organic organizations are sometimes termed “adhocracies” because they operate on an ad  hoc basis.</a:t>
            </a:r>
            <a:endParaRPr lang="zh-CN" altLang="en-US" sz="2800" dirty="0"/>
          </a:p>
        </p:txBody>
      </p:sp>
    </p:spTree>
    <p:extLst>
      <p:ext uri="{BB962C8B-B14F-4D97-AF65-F5344CB8AC3E}">
        <p14:creationId xmlns:p14="http://schemas.microsoft.com/office/powerpoint/2010/main" val="31769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solidFill>
                  <a:srgbClr val="00B0F0"/>
                </a:solidFill>
              </a:rPr>
              <a:t>Organizational culture</a:t>
            </a:r>
            <a:r>
              <a:rPr lang="en-US" altLang="zh-CN" sz="2800" dirty="0"/>
              <a:t> (corporate culture), is the set of </a:t>
            </a:r>
            <a:r>
              <a:rPr lang="en-US" altLang="zh-CN" sz="2800" i="1" dirty="0"/>
              <a:t>shared, taken-for-granted implicit assumptions</a:t>
            </a:r>
            <a:r>
              <a:rPr lang="en-US" altLang="zh-CN" sz="2800" dirty="0"/>
              <a:t> that a group holds and that determines how it perceives, thinks about, and reacts to its various environments.</a:t>
            </a:r>
          </a:p>
          <a:p>
            <a:endParaRPr lang="en-US" altLang="zh-CN" sz="2800" dirty="0"/>
          </a:p>
          <a:p>
            <a:endParaRPr lang="en-US" altLang="zh-CN" sz="2800" dirty="0"/>
          </a:p>
          <a:p>
            <a:endParaRPr lang="zh-CN" altLang="en-US" sz="2800" dirty="0"/>
          </a:p>
        </p:txBody>
      </p:sp>
      <p:sp>
        <p:nvSpPr>
          <p:cNvPr id="4" name="标题 3"/>
          <p:cNvSpPr>
            <a:spLocks noGrp="1"/>
          </p:cNvSpPr>
          <p:nvPr>
            <p:ph type="title"/>
          </p:nvPr>
        </p:nvSpPr>
        <p:spPr/>
        <p:txBody>
          <a:bodyPr/>
          <a:lstStyle/>
          <a:p>
            <a:pPr algn="l"/>
            <a:r>
              <a:rPr lang="en-US" altLang="zh-CN" dirty="0"/>
              <a:t>Organizational Culture</a:t>
            </a:r>
            <a:endParaRPr lang="zh-CN" altLang="en-US" dirty="0"/>
          </a:p>
        </p:txBody>
      </p:sp>
    </p:spTree>
    <p:extLst>
      <p:ext uri="{BB962C8B-B14F-4D97-AF65-F5344CB8AC3E}">
        <p14:creationId xmlns:p14="http://schemas.microsoft.com/office/powerpoint/2010/main" val="12625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descr="C:\Users\edison\Desktop\360截图202011221454221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278721" cy="407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63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600" dirty="0"/>
              <a:t>Differentiation versus Integration</a:t>
            </a:r>
            <a:endParaRPr lang="zh-CN" altLang="en-US" sz="3600" dirty="0"/>
          </a:p>
        </p:txBody>
      </p:sp>
      <p:sp>
        <p:nvSpPr>
          <p:cNvPr id="3" name="内容占位符 2"/>
          <p:cNvSpPr>
            <a:spLocks noGrp="1"/>
          </p:cNvSpPr>
          <p:nvPr>
            <p:ph idx="1"/>
          </p:nvPr>
        </p:nvSpPr>
        <p:spPr/>
        <p:txBody>
          <a:bodyPr>
            <a:noAutofit/>
          </a:bodyPr>
          <a:lstStyle/>
          <a:p>
            <a:pPr marL="0" indent="0">
              <a:buNone/>
            </a:pPr>
            <a:r>
              <a:rPr lang="en-US" altLang="zh-CN" sz="2400" dirty="0"/>
              <a:t>Differentiation: When Forces Push the Organization Apart </a:t>
            </a:r>
          </a:p>
          <a:p>
            <a:r>
              <a:rPr lang="en-US" altLang="zh-CN" sz="2400" dirty="0"/>
              <a:t>Differentiation is the tendency of the parts of an organization to disperse and fragment. </a:t>
            </a:r>
          </a:p>
          <a:p>
            <a:pPr lvl="1"/>
            <a:r>
              <a:rPr lang="en-US" altLang="zh-CN" sz="2000" dirty="0"/>
              <a:t>For example, a company producing dental floss, deodorants, and other personal-care products might have different product divisions, each with its own production facility and sales staff—a quite differentiated organization.</a:t>
            </a:r>
          </a:p>
          <a:p>
            <a:pPr marL="0" indent="0">
              <a:buNone/>
            </a:pPr>
            <a:r>
              <a:rPr lang="en-US" altLang="zh-CN" sz="2400" dirty="0"/>
              <a:t>Integration: When Forces Pull the Organization Together </a:t>
            </a:r>
          </a:p>
          <a:p>
            <a:r>
              <a:rPr lang="en-US" altLang="zh-CN" sz="2400" dirty="0"/>
              <a:t>Integration is the tendency of the parts of an organization to draw together to achieve a common purpose. </a:t>
            </a:r>
          </a:p>
          <a:p>
            <a:endParaRPr lang="zh-CN" altLang="en-US" sz="2400" dirty="0"/>
          </a:p>
        </p:txBody>
      </p:sp>
    </p:spTree>
    <p:extLst>
      <p:ext uri="{BB962C8B-B14F-4D97-AF65-F5344CB8AC3E}">
        <p14:creationId xmlns:p14="http://schemas.microsoft.com/office/powerpoint/2010/main" val="28848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3100" dirty="0">
                <a:solidFill>
                  <a:srgbClr val="00B0F0"/>
                </a:solidFill>
                <a:latin typeface="+mn-lt"/>
                <a:ea typeface="+mn-ea"/>
                <a:cs typeface="+mn-cs"/>
              </a:rPr>
              <a:t>Review case - </a:t>
            </a:r>
            <a:r>
              <a:rPr lang="en-GB" sz="3100" dirty="0">
                <a:solidFill>
                  <a:srgbClr val="00B0F0"/>
                </a:solidFill>
                <a:latin typeface="+mn-lt"/>
                <a:ea typeface="+mn-ea"/>
                <a:cs typeface="+mn-cs"/>
              </a:rPr>
              <a:t>IDEO’s Culture Reinforces Helping </a:t>
            </a:r>
            <a:r>
              <a:rPr lang="en-GB" sz="3100" dirty="0" err="1">
                <a:solidFill>
                  <a:srgbClr val="00B0F0"/>
                </a:solidFill>
                <a:latin typeface="+mn-lt"/>
                <a:ea typeface="+mn-ea"/>
                <a:cs typeface="+mn-cs"/>
              </a:rPr>
              <a:t>Behavior</a:t>
            </a:r>
            <a:br>
              <a:rPr lang="en-US" altLang="zh-CN" dirty="0"/>
            </a:br>
            <a:endParaRPr lang="zh-CN" altLang="en-US" dirty="0"/>
          </a:p>
        </p:txBody>
      </p:sp>
      <p:sp>
        <p:nvSpPr>
          <p:cNvPr id="3" name="内容占位符 2"/>
          <p:cNvSpPr>
            <a:spLocks noGrp="1"/>
          </p:cNvSpPr>
          <p:nvPr>
            <p:ph sz="half" idx="1"/>
          </p:nvPr>
        </p:nvSpPr>
        <p:spPr>
          <a:xfrm>
            <a:off x="251520" y="1196752"/>
            <a:ext cx="8784976" cy="5256584"/>
          </a:xfrm>
        </p:spPr>
        <p:txBody>
          <a:bodyPr>
            <a:noAutofit/>
          </a:bodyPr>
          <a:lstStyle/>
          <a:p>
            <a:pPr marL="0" indent="0">
              <a:buNone/>
            </a:pPr>
            <a:r>
              <a:rPr lang="en-GB" altLang="zh-CN" sz="2400" dirty="0"/>
              <a:t>Read the case and finish the following questions </a:t>
            </a:r>
            <a:r>
              <a:rPr lang="en-GB" altLang="zh-CN" sz="2400" i="1" dirty="0"/>
              <a:t>individually</a:t>
            </a:r>
            <a:r>
              <a:rPr lang="en-GB" altLang="zh-CN" sz="2400" dirty="0"/>
              <a:t>: </a:t>
            </a:r>
          </a:p>
          <a:p>
            <a:pPr marL="0" indent="0">
              <a:buNone/>
            </a:pPr>
            <a:r>
              <a:rPr lang="en-GB" sz="2400" dirty="0"/>
              <a:t>1. Using the competing values framework as a point of reference, how would you describe the current organizational culture at IDEO? Provide examples to support your conclusions. </a:t>
            </a:r>
          </a:p>
          <a:p>
            <a:pPr marL="0" indent="0">
              <a:buNone/>
            </a:pPr>
            <a:r>
              <a:rPr lang="en-GB" sz="2400" dirty="0"/>
              <a:t>2. What type of culture is desired by Tim Brown to meet his goals? Does the company have this type of culture? Discuss. </a:t>
            </a:r>
          </a:p>
          <a:p>
            <a:pPr marL="0" indent="0">
              <a:buNone/>
            </a:pPr>
            <a:r>
              <a:rPr lang="en-GB" sz="2400" dirty="0"/>
              <a:t>3. Which of the 12 ways to embed organizational culture has IDEO used to create its current culture? Provide examples to support your conclusions.</a:t>
            </a:r>
          </a:p>
          <a:p>
            <a:pPr marL="0" indent="0">
              <a:buNone/>
            </a:pPr>
            <a:r>
              <a:rPr lang="en-GB" sz="2400" dirty="0"/>
              <a:t>4. Does Tim Brown want to create more of a mechanistic or organic organization? Explain the rationale for his preference. </a:t>
            </a:r>
          </a:p>
          <a:p>
            <a:pPr marL="0" indent="0">
              <a:buNone/>
            </a:pPr>
            <a:r>
              <a:rPr lang="en-GB" sz="2400" dirty="0"/>
              <a:t>5. What is the most important lesson from this case? Discuss.</a:t>
            </a:r>
            <a:endParaRPr lang="en-US" altLang="zh-CN" sz="2400" dirty="0"/>
          </a:p>
        </p:txBody>
      </p:sp>
    </p:spTree>
    <p:extLst>
      <p:ext uri="{BB962C8B-B14F-4D97-AF65-F5344CB8AC3E}">
        <p14:creationId xmlns:p14="http://schemas.microsoft.com/office/powerpoint/2010/main" val="189661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904656"/>
          </a:xfrm>
        </p:spPr>
        <p:txBody>
          <a:bodyPr>
            <a:normAutofit fontScale="92500" lnSpcReduction="20000"/>
          </a:bodyPr>
          <a:lstStyle/>
          <a:p>
            <a:r>
              <a:rPr lang="en-US" altLang="zh-CN" dirty="0"/>
              <a:t>Corporate culture includes</a:t>
            </a:r>
          </a:p>
          <a:p>
            <a:pPr lvl="1"/>
            <a:r>
              <a:rPr lang="en-US" altLang="zh-CN" dirty="0"/>
              <a:t>risk taking, </a:t>
            </a:r>
          </a:p>
          <a:p>
            <a:pPr lvl="1"/>
            <a:r>
              <a:rPr lang="en-US" altLang="zh-CN" dirty="0"/>
              <a:t>treatment of employees, </a:t>
            </a:r>
          </a:p>
          <a:p>
            <a:pPr lvl="1"/>
            <a:r>
              <a:rPr lang="en-US" altLang="zh-CN" dirty="0"/>
              <a:t>teamwork, </a:t>
            </a:r>
          </a:p>
          <a:p>
            <a:pPr lvl="1"/>
            <a:r>
              <a:rPr lang="en-US" altLang="zh-CN" dirty="0"/>
              <a:t>rules and regulations, </a:t>
            </a:r>
          </a:p>
          <a:p>
            <a:pPr lvl="1"/>
            <a:r>
              <a:rPr lang="en-US" altLang="zh-CN" dirty="0"/>
              <a:t>conflict and criticism, </a:t>
            </a:r>
          </a:p>
          <a:p>
            <a:pPr lvl="1"/>
            <a:r>
              <a:rPr lang="en-US" altLang="zh-CN" dirty="0"/>
              <a:t>Rewards</a:t>
            </a:r>
          </a:p>
          <a:p>
            <a:pPr lvl="1"/>
            <a:r>
              <a:rPr lang="en-US" altLang="zh-CN" dirty="0"/>
              <a:t>... </a:t>
            </a:r>
          </a:p>
          <a:p>
            <a:r>
              <a:rPr lang="en-US" altLang="zh-CN" dirty="0"/>
              <a:t>What drives an organization’s culture?</a:t>
            </a:r>
          </a:p>
          <a:p>
            <a:pPr lvl="1"/>
            <a:r>
              <a:rPr lang="en-US" altLang="zh-CN" dirty="0"/>
              <a:t>the values of the founder, </a:t>
            </a:r>
          </a:p>
          <a:p>
            <a:pPr lvl="1"/>
            <a:r>
              <a:rPr lang="en-US" altLang="zh-CN" dirty="0"/>
              <a:t>the industry and business environment, </a:t>
            </a:r>
          </a:p>
          <a:p>
            <a:pPr lvl="1"/>
            <a:r>
              <a:rPr lang="en-US" altLang="zh-CN" dirty="0"/>
              <a:t>the national culture, </a:t>
            </a:r>
          </a:p>
          <a:p>
            <a:pPr lvl="1"/>
            <a:r>
              <a:rPr lang="en-US" altLang="zh-CN" dirty="0"/>
              <a:t>the organization’s vision and strategies, </a:t>
            </a:r>
          </a:p>
          <a:p>
            <a:pPr lvl="1"/>
            <a:r>
              <a:rPr lang="en-US" altLang="zh-CN" dirty="0"/>
              <a:t>and the behavior of leaders.</a:t>
            </a:r>
            <a:endParaRPr lang="zh-CN" altLang="en-US" dirty="0"/>
          </a:p>
        </p:txBody>
      </p:sp>
    </p:spTree>
    <p:extLst>
      <p:ext uri="{BB962C8B-B14F-4D97-AF65-F5344CB8AC3E}">
        <p14:creationId xmlns:p14="http://schemas.microsoft.com/office/powerpoint/2010/main" val="410682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Organizational Structure</a:t>
            </a:r>
            <a:endParaRPr lang="zh-CN" altLang="en-US" dirty="0"/>
          </a:p>
        </p:txBody>
      </p:sp>
      <p:sp>
        <p:nvSpPr>
          <p:cNvPr id="3" name="内容占位符 2"/>
          <p:cNvSpPr>
            <a:spLocks noGrp="1"/>
          </p:cNvSpPr>
          <p:nvPr>
            <p:ph idx="1"/>
          </p:nvPr>
        </p:nvSpPr>
        <p:spPr/>
        <p:txBody>
          <a:bodyPr>
            <a:normAutofit/>
          </a:bodyPr>
          <a:lstStyle/>
          <a:p>
            <a:r>
              <a:rPr lang="en-US" altLang="zh-CN" sz="2800" dirty="0">
                <a:solidFill>
                  <a:srgbClr val="00B0F0"/>
                </a:solidFill>
              </a:rPr>
              <a:t>Organizational structure </a:t>
            </a:r>
            <a:r>
              <a:rPr lang="en-US" altLang="zh-CN" sz="2800" dirty="0"/>
              <a:t>is a system of </a:t>
            </a:r>
            <a:r>
              <a:rPr lang="en-US" altLang="zh-CN" sz="2800" i="1" dirty="0"/>
              <a:t>reporting relationships </a:t>
            </a:r>
          </a:p>
          <a:p>
            <a:pPr lvl="1"/>
            <a:r>
              <a:rPr lang="en-US" altLang="zh-CN" sz="2400" dirty="0"/>
              <a:t>Organization’s members are coordinated and motivated by OS to achieve the organization’s goals.</a:t>
            </a:r>
          </a:p>
          <a:p>
            <a:endParaRPr lang="en-US" altLang="zh-CN" sz="2800" dirty="0"/>
          </a:p>
          <a:p>
            <a:r>
              <a:rPr lang="en-US" altLang="zh-CN" sz="2800" dirty="0"/>
              <a:t>The challenge - align the </a:t>
            </a:r>
            <a:r>
              <a:rPr lang="en-US" altLang="zh-CN" sz="2800" i="1" dirty="0"/>
              <a:t>organization’s vision and strategies</a:t>
            </a:r>
            <a:r>
              <a:rPr lang="en-US" altLang="zh-CN" sz="2800" dirty="0"/>
              <a:t> with its </a:t>
            </a:r>
            <a:r>
              <a:rPr lang="en-US" altLang="zh-CN" sz="2800" i="1" dirty="0"/>
              <a:t>organizational culture and organizational structure</a:t>
            </a:r>
            <a:r>
              <a:rPr lang="en-US" altLang="zh-CN" sz="2800" dirty="0"/>
              <a:t>.</a:t>
            </a:r>
            <a:endParaRPr lang="zh-CN" altLang="en-US" sz="2800" dirty="0"/>
          </a:p>
        </p:txBody>
      </p:sp>
    </p:spTree>
    <p:extLst>
      <p:ext uri="{BB962C8B-B14F-4D97-AF65-F5344CB8AC3E}">
        <p14:creationId xmlns:p14="http://schemas.microsoft.com/office/powerpoint/2010/main" val="111094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Autofit/>
          </a:bodyPr>
          <a:lstStyle/>
          <a:p>
            <a:pPr algn="l"/>
            <a:r>
              <a:rPr lang="en-US" altLang="zh-CN" sz="2800" dirty="0">
                <a:solidFill>
                  <a:srgbClr val="00B0F0"/>
                </a:solidFill>
              </a:rPr>
              <a:t>Case - How Strategy Affects Culture &amp; Culture Affects Structure: </a:t>
            </a:r>
            <a:r>
              <a:rPr lang="en-US" altLang="zh-CN" sz="2800" dirty="0" err="1">
                <a:solidFill>
                  <a:srgbClr val="00B0F0"/>
                </a:solidFill>
              </a:rPr>
              <a:t>EndoStim</a:t>
            </a:r>
            <a:r>
              <a:rPr lang="en-US" altLang="zh-CN" sz="2800" dirty="0">
                <a:solidFill>
                  <a:srgbClr val="00B0F0"/>
                </a:solidFill>
              </a:rPr>
              <a:t>, a Medical Device Start-up, Operates Virtually</a:t>
            </a:r>
            <a:endParaRPr lang="zh-CN" altLang="en-US" sz="2800" dirty="0">
              <a:solidFill>
                <a:srgbClr val="00B0F0"/>
              </a:solidFill>
            </a:endParaRPr>
          </a:p>
        </p:txBody>
      </p:sp>
      <p:sp>
        <p:nvSpPr>
          <p:cNvPr id="3" name="内容占位符 2"/>
          <p:cNvSpPr>
            <a:spLocks noGrp="1"/>
          </p:cNvSpPr>
          <p:nvPr>
            <p:ph idx="1"/>
          </p:nvPr>
        </p:nvSpPr>
        <p:spPr>
          <a:xfrm>
            <a:off x="457200" y="2420888"/>
            <a:ext cx="8229600" cy="3960440"/>
          </a:xfrm>
        </p:spPr>
        <p:txBody>
          <a:bodyPr>
            <a:normAutofit lnSpcReduction="10000"/>
          </a:bodyPr>
          <a:lstStyle/>
          <a:p>
            <a:r>
              <a:rPr lang="en-US" altLang="zh-CN" sz="2800" i="1" dirty="0"/>
              <a:t>Many people like the social interaction that comes with working in a physical office with other people. </a:t>
            </a:r>
          </a:p>
          <a:p>
            <a:r>
              <a:rPr lang="en-US" altLang="zh-CN" sz="2800" i="1" dirty="0"/>
              <a:t>Others welcome the opportunity to do task-oriented work in a makeshift home office, occasionally having to cope with loneliness and restlessness. </a:t>
            </a:r>
          </a:p>
          <a:p>
            <a:r>
              <a:rPr lang="en-US" altLang="zh-CN" sz="2800" dirty="0"/>
              <a:t>Which would you favor? </a:t>
            </a:r>
          </a:p>
          <a:p>
            <a:pPr lvl="1"/>
            <a:r>
              <a:rPr lang="en-US" altLang="zh-CN" sz="2400" dirty="0"/>
              <a:t>working in the company office with others</a:t>
            </a:r>
          </a:p>
          <a:p>
            <a:pPr lvl="1"/>
            <a:r>
              <a:rPr lang="en-US" altLang="zh-CN" sz="2400" dirty="0"/>
              <a:t>working alone at home</a:t>
            </a:r>
          </a:p>
          <a:p>
            <a:r>
              <a:rPr lang="en-US" altLang="zh-CN" sz="2800" dirty="0"/>
              <a:t>List five reasons for your choice</a:t>
            </a:r>
            <a:endParaRPr lang="zh-CN" altLang="en-US" sz="2800" dirty="0"/>
          </a:p>
        </p:txBody>
      </p:sp>
    </p:spTree>
    <p:extLst>
      <p:ext uri="{BB962C8B-B14F-4D97-AF65-F5344CB8AC3E}">
        <p14:creationId xmlns:p14="http://schemas.microsoft.com/office/powerpoint/2010/main" val="61661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pPr algn="l"/>
            <a:r>
              <a:rPr lang="en-US" altLang="zh-CN" sz="3600" dirty="0">
                <a:solidFill>
                  <a:srgbClr val="FF0000"/>
                </a:solidFill>
              </a:rPr>
              <a:t>Types of Organizational Culture</a:t>
            </a:r>
            <a:endParaRPr lang="zh-CN" altLang="en-US" sz="3600" dirty="0">
              <a:solidFill>
                <a:srgbClr val="FF0000"/>
              </a:solidFill>
            </a:endParaRPr>
          </a:p>
        </p:txBody>
      </p:sp>
      <p:sp>
        <p:nvSpPr>
          <p:cNvPr id="3" name="矩形 2"/>
          <p:cNvSpPr/>
          <p:nvPr/>
        </p:nvSpPr>
        <p:spPr>
          <a:xfrm>
            <a:off x="2195736" y="1433508"/>
            <a:ext cx="4392488" cy="461665"/>
          </a:xfrm>
          <a:prstGeom prst="rect">
            <a:avLst/>
          </a:prstGeom>
        </p:spPr>
        <p:txBody>
          <a:bodyPr wrap="square">
            <a:spAutoFit/>
          </a:bodyPr>
          <a:lstStyle/>
          <a:p>
            <a:r>
              <a:rPr lang="en-US" altLang="zh-CN" sz="2400" dirty="0"/>
              <a:t>Competing values framework</a:t>
            </a:r>
            <a:endParaRPr lang="zh-CN" altLang="en-US" sz="2400" dirty="0"/>
          </a:p>
        </p:txBody>
      </p:sp>
      <p:pic>
        <p:nvPicPr>
          <p:cNvPr id="4" name="Picture 2" descr="C:\Users\edison\Desktop\360截图202011212038389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3810"/>
            <a:ext cx="9144000" cy="449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8363</TotalTime>
  <Words>3157</Words>
  <Application>Microsoft Office PowerPoint</Application>
  <PresentationFormat>On-screen Show (4:3)</PresentationFormat>
  <Paragraphs>249</Paragraphs>
  <Slides>52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Century Schoolbook</vt:lpstr>
      <vt:lpstr>Office Theme</vt:lpstr>
      <vt:lpstr>PowerPoint Presentation</vt:lpstr>
      <vt:lpstr>PowerPoint Presentation</vt:lpstr>
      <vt:lpstr>PowerPoint Presentation</vt:lpstr>
      <vt:lpstr>PowerPoint Presentation</vt:lpstr>
      <vt:lpstr>Organizational Culture</vt:lpstr>
      <vt:lpstr>PowerPoint Presentation</vt:lpstr>
      <vt:lpstr>Organizational Structure</vt:lpstr>
      <vt:lpstr>Case - How Strategy Affects Culture &amp; Culture Affects Structure: EndoStim, a Medical Device Start-up, Operates Virtually</vt:lpstr>
      <vt:lpstr>Types of Organizational Culture</vt:lpstr>
      <vt:lpstr>PowerPoint Presentation</vt:lpstr>
      <vt:lpstr>PowerPoint Presentation</vt:lpstr>
      <vt:lpstr>PowerPoint Presentation</vt:lpstr>
      <vt:lpstr>PowerPoint Presentation</vt:lpstr>
      <vt:lpstr>Self-reflection question</vt:lpstr>
      <vt:lpstr>PowerPoint Presentation</vt:lpstr>
      <vt:lpstr>PowerPoint Presentation</vt:lpstr>
      <vt:lpstr>Levels of Organizational Culture</vt:lpstr>
      <vt:lpstr>PowerPoint Presentation</vt:lpstr>
      <vt:lpstr>PowerPoint Presentation</vt:lpstr>
      <vt:lpstr>Ways to learn organizational culture</vt:lpstr>
      <vt:lpstr>Ways to change organizational culture</vt:lpstr>
      <vt:lpstr>Types of Organization</vt:lpstr>
      <vt:lpstr>Organization Chart</vt:lpstr>
      <vt:lpstr>PowerPoint Presentation</vt:lpstr>
      <vt:lpstr>Common Organizational Elements</vt:lpstr>
      <vt:lpstr>Span of Control</vt:lpstr>
      <vt:lpstr>The trend of span of control</vt:lpstr>
      <vt:lpstr>PowerPoint Presentation</vt:lpstr>
      <vt:lpstr>Authority</vt:lpstr>
      <vt:lpstr>PowerPoint Presentation</vt:lpstr>
      <vt:lpstr>Centralization versus Decentralization</vt:lpstr>
      <vt:lpstr>Organizational Structure</vt:lpstr>
      <vt:lpstr>Traditional Designs</vt:lpstr>
      <vt:lpstr>PowerPoint Presentation</vt:lpstr>
      <vt:lpstr>PowerPoint Presentation</vt:lpstr>
      <vt:lpstr>PowerPoint Presentation</vt:lpstr>
      <vt:lpstr>PowerPoint Presentation</vt:lpstr>
      <vt:lpstr>PowerPoint Presentation</vt:lpstr>
      <vt:lpstr>The Horizontal Design</vt:lpstr>
      <vt:lpstr>PowerPoint Presentation</vt:lpstr>
      <vt:lpstr>Open Boundary Designs</vt:lpstr>
      <vt:lpstr>PowerPoint Presentation</vt:lpstr>
      <vt:lpstr>PowerPoint Presentation</vt:lpstr>
      <vt:lpstr>PowerPoint Presentation</vt:lpstr>
      <vt:lpstr>PowerPoint Presentation</vt:lpstr>
      <vt:lpstr>PowerPoint Presentation</vt:lpstr>
      <vt:lpstr>Practice</vt:lpstr>
      <vt:lpstr>Mechanistic versus Organic Organizations</vt:lpstr>
      <vt:lpstr>PowerPoint Presentation</vt:lpstr>
      <vt:lpstr>PowerPoint Presentation</vt:lpstr>
      <vt:lpstr>Differentiation versus Integration</vt:lpstr>
      <vt:lpstr>Review case - IDEO’s Culture Reinforces Helping Behavior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 Garcia</dc:creator>
  <cp:lastModifiedBy>刘 欣宇</cp:lastModifiedBy>
  <cp:revision>773</cp:revision>
  <cp:lastPrinted>2018-05-10T08:52:34Z</cp:lastPrinted>
  <dcterms:created xsi:type="dcterms:W3CDTF">2018-01-09T17:58:13Z</dcterms:created>
  <dcterms:modified xsi:type="dcterms:W3CDTF">2021-12-06T10:15:02Z</dcterms:modified>
</cp:coreProperties>
</file>