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18"/>
  </p:notesMasterIdLst>
  <p:sldIdLst>
    <p:sldId id="306" r:id="rId3"/>
    <p:sldId id="348" r:id="rId4"/>
    <p:sldId id="349" r:id="rId5"/>
    <p:sldId id="321" r:id="rId6"/>
    <p:sldId id="326" r:id="rId7"/>
    <p:sldId id="327" r:id="rId8"/>
    <p:sldId id="346" r:id="rId9"/>
    <p:sldId id="322" r:id="rId10"/>
    <p:sldId id="323" r:id="rId11"/>
    <p:sldId id="324" r:id="rId12"/>
    <p:sldId id="331" r:id="rId13"/>
    <p:sldId id="333" r:id="rId14"/>
    <p:sldId id="347" r:id="rId15"/>
    <p:sldId id="335" r:id="rId16"/>
    <p:sldId id="336" r:id="rId1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216" y="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2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9E5D6759-4B86-4295-BC62-9354E2AF0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73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527D4CC6-4E40-4E7B-8A3D-A461A818F38C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7640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2000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4138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DAD70E-B216-4034-B545-B00F2BEFA264}" type="slidenum">
              <a:rPr lang="en-US"/>
              <a:pPr/>
              <a:t>12</a:t>
            </a:fld>
            <a:endParaRPr lang="en-US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algn="r">
              <a:lnSpc>
                <a:spcPct val="95000"/>
              </a:lnSpc>
              <a:buClrTx/>
              <a:buFontTx/>
              <a:buNone/>
            </a:pPr>
            <a:fld id="{7217FC9C-02D4-4996-9F5F-28C4F724B5F5}" type="slidenum">
              <a:rPr lang="en-US" sz="1400">
                <a:latin typeface="Times New Roman" pitchFamily="16" charset="0"/>
              </a:rPr>
              <a:pPr algn="r">
                <a:lnSpc>
                  <a:spcPct val="95000"/>
                </a:lnSpc>
                <a:buClrTx/>
                <a:buFontTx/>
                <a:buNone/>
              </a:pPr>
              <a:t>12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563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endParaRPr lang="en-US">
              <a:cs typeface="Arial Unicode M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684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FBA4BA-684F-49D9-AC94-8FDD48BF1207}" type="slidenum">
              <a:rPr lang="en-US"/>
              <a:pPr/>
              <a:t>13</a:t>
            </a:fld>
            <a:endParaRPr lang="en-US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algn="r">
              <a:lnSpc>
                <a:spcPct val="95000"/>
              </a:lnSpc>
              <a:buClrTx/>
              <a:buFontTx/>
              <a:buNone/>
            </a:pPr>
            <a:fld id="{75420FE3-59DB-4C1C-857C-07117C02CC56}" type="slidenum">
              <a:rPr lang="en-US" sz="1400">
                <a:latin typeface="Times New Roman" pitchFamily="16" charset="0"/>
              </a:rPr>
              <a:pPr algn="r">
                <a:lnSpc>
                  <a:spcPct val="95000"/>
                </a:lnSpc>
                <a:buClrTx/>
                <a:buFontTx/>
                <a:buNone/>
              </a:pPr>
              <a:t>13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542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endParaRPr lang="en-US" sz="2000">
              <a:latin typeface="Arial" charset="0"/>
              <a:cs typeface="Arial Unicode M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571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677545-828D-4784-A58C-77B67FB78182}" type="slidenum">
              <a:rPr lang="en-US"/>
              <a:pPr/>
              <a:t>14</a:t>
            </a:fld>
            <a:endParaRPr lang="en-US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algn="r">
              <a:lnSpc>
                <a:spcPct val="95000"/>
              </a:lnSpc>
              <a:buClrTx/>
              <a:buFontTx/>
              <a:buNone/>
            </a:pPr>
            <a:fld id="{BE0A23A7-9A7F-4659-AE4A-3B95D20C864D}" type="slidenum">
              <a:rPr lang="en-US" sz="1400">
                <a:latin typeface="Times New Roman" pitchFamily="16" charset="0"/>
              </a:rPr>
              <a:pPr algn="r">
                <a:lnSpc>
                  <a:spcPct val="95000"/>
                </a:lnSpc>
                <a:buClrTx/>
                <a:buFontTx/>
                <a:buNone/>
              </a:pPr>
              <a:t>14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583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endParaRPr lang="en-US" sz="2000" dirty="0">
              <a:latin typeface="Arial" charset="0"/>
              <a:cs typeface="Arial Unicode M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53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57F3CA-1397-4EF8-93CC-B3BB8A6737D8}" type="slidenum">
              <a:rPr lang="en-US"/>
              <a:pPr/>
              <a:t>15</a:t>
            </a:fld>
            <a:endParaRPr lang="en-US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algn="r">
              <a:lnSpc>
                <a:spcPct val="95000"/>
              </a:lnSpc>
              <a:buClrTx/>
              <a:buFontTx/>
              <a:buNone/>
            </a:pPr>
            <a:fld id="{81F67BB3-409C-44A5-8E86-35AE9BBF8824}" type="slidenum">
              <a:rPr lang="en-US" sz="1400">
                <a:latin typeface="Times New Roman" pitchFamily="16" charset="0"/>
              </a:rPr>
              <a:pPr algn="r">
                <a:lnSpc>
                  <a:spcPct val="95000"/>
                </a:lnSpc>
                <a:buClrTx/>
                <a:buFontTx/>
                <a:buNone/>
              </a:pPr>
              <a:t>15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593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endParaRPr lang="en-US">
              <a:cs typeface="Arial Unicode M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6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9BC1C3-BEA3-48F6-864B-7926E410ED92}" type="slidenum">
              <a:rPr lang="en-US"/>
              <a:pPr/>
              <a:t>4</a:t>
            </a:fld>
            <a:endParaRPr lang="en-US"/>
          </a:p>
        </p:txBody>
      </p:sp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algn="r">
              <a:lnSpc>
                <a:spcPct val="95000"/>
              </a:lnSpc>
              <a:buClrTx/>
              <a:buFontTx/>
              <a:buNone/>
            </a:pPr>
            <a:fld id="{A3E6B6D1-E101-45B9-9EB4-92FD736BF698}" type="slidenum">
              <a:rPr lang="en-US" sz="1400">
                <a:latin typeface="Times New Roman" pitchFamily="16" charset="0"/>
              </a:rPr>
              <a:pPr algn="r">
                <a:lnSpc>
                  <a:spcPct val="95000"/>
                </a:lnSpc>
                <a:buClrTx/>
                <a:buFontTx/>
                <a:buNone/>
              </a:pPr>
              <a:t>4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440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endParaRPr lang="en-US">
              <a:cs typeface="Arial Unicode M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029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5A6E79-A7F3-4446-8C8A-4AD339FCFF2A}" type="slidenum">
              <a:rPr lang="en-US"/>
              <a:pPr/>
              <a:t>5</a:t>
            </a:fld>
            <a:endParaRPr lang="en-US"/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algn="r">
              <a:lnSpc>
                <a:spcPct val="95000"/>
              </a:lnSpc>
              <a:buClrTx/>
              <a:buFontTx/>
              <a:buNone/>
            </a:pPr>
            <a:fld id="{F0F90279-3D55-4A61-8430-BB571264A7C2}" type="slidenum">
              <a:rPr lang="en-US" sz="1400">
                <a:latin typeface="Times New Roman" pitchFamily="16" charset="0"/>
              </a:rPr>
              <a:pPr algn="r">
                <a:lnSpc>
                  <a:spcPct val="95000"/>
                </a:lnSpc>
                <a:buClrTx/>
                <a:buFontTx/>
                <a:buNone/>
              </a:pPr>
              <a:t>5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491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endParaRPr lang="en-US">
              <a:cs typeface="Arial Unicode M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96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3CD7C6-B55E-48AD-A3E0-CC1564E0A363}" type="slidenum">
              <a:rPr lang="en-US"/>
              <a:pPr/>
              <a:t>6</a:t>
            </a:fld>
            <a:endParaRPr lang="en-US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algn="r">
              <a:lnSpc>
                <a:spcPct val="95000"/>
              </a:lnSpc>
              <a:buClrTx/>
              <a:buFontTx/>
              <a:buNone/>
            </a:pPr>
            <a:fld id="{4A50C29B-8EAA-40CA-8E50-044A57C5A239}" type="slidenum">
              <a:rPr lang="en-US" sz="1400">
                <a:latin typeface="Times New Roman" pitchFamily="16" charset="0"/>
              </a:rPr>
              <a:pPr algn="r">
                <a:lnSpc>
                  <a:spcPct val="95000"/>
                </a:lnSpc>
                <a:buClrTx/>
                <a:buFontTx/>
                <a:buNone/>
              </a:pPr>
              <a:t>6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501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endParaRPr lang="en-US">
              <a:cs typeface="Arial Unicode M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463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77577822-52C7-46BD-AAD4-0E9F4BD218CD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7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7640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2000" smtClean="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0724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22248-7B4D-45E8-87F5-4ED780FE2D7B}" type="slidenum">
              <a:rPr lang="en-US"/>
              <a:pPr/>
              <a:t>8</a:t>
            </a:fld>
            <a:endParaRPr lang="en-US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algn="r">
              <a:lnSpc>
                <a:spcPct val="95000"/>
              </a:lnSpc>
              <a:buClrTx/>
              <a:buFontTx/>
              <a:buNone/>
            </a:pPr>
            <a:fld id="{5FCFCEED-FCC1-4B17-9546-3CE8168A39CF}" type="slidenum">
              <a:rPr lang="en-US" sz="1400">
                <a:latin typeface="Times New Roman" pitchFamily="16" charset="0"/>
              </a:rPr>
              <a:pPr algn="r">
                <a:lnSpc>
                  <a:spcPct val="95000"/>
                </a:lnSpc>
                <a:buClrTx/>
                <a:buFontTx/>
                <a:buNone/>
              </a:pPr>
              <a:t>8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450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endParaRPr lang="en-US">
              <a:cs typeface="Arial Unicode M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6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F61D58-E56F-496F-AAEE-A896CC179C34}" type="slidenum">
              <a:rPr lang="en-US"/>
              <a:pPr/>
              <a:t>9</a:t>
            </a:fld>
            <a:endParaRPr lang="en-US"/>
          </a:p>
        </p:txBody>
      </p:sp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algn="r">
              <a:lnSpc>
                <a:spcPct val="95000"/>
              </a:lnSpc>
              <a:buClrTx/>
              <a:buFontTx/>
              <a:buNone/>
            </a:pPr>
            <a:fld id="{93E76153-7A3C-4003-9796-7A3310525FC1}" type="slidenum">
              <a:rPr lang="en-US" sz="1400">
                <a:latin typeface="Times New Roman" pitchFamily="16" charset="0"/>
              </a:rPr>
              <a:pPr algn="r">
                <a:lnSpc>
                  <a:spcPct val="95000"/>
                </a:lnSpc>
                <a:buClrTx/>
                <a:buFontTx/>
                <a:buNone/>
              </a:pPr>
              <a:t>9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460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endParaRPr lang="en-US">
              <a:cs typeface="Arial Unicode M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05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354911-32C0-481D-ADB7-B68FE9714E78}" type="slidenum">
              <a:rPr lang="en-US"/>
              <a:pPr/>
              <a:t>10</a:t>
            </a:fld>
            <a:endParaRPr lang="en-US"/>
          </a:p>
        </p:txBody>
      </p:sp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algn="r">
              <a:lnSpc>
                <a:spcPct val="95000"/>
              </a:lnSpc>
              <a:buClrTx/>
              <a:buFontTx/>
              <a:buNone/>
            </a:pPr>
            <a:fld id="{02E86390-417B-4C3A-B089-6A1B8CFA84EA}" type="slidenum">
              <a:rPr lang="en-US" sz="1400">
                <a:latin typeface="Times New Roman" pitchFamily="16" charset="0"/>
              </a:rPr>
              <a:pPr algn="r">
                <a:lnSpc>
                  <a:spcPct val="95000"/>
                </a:lnSpc>
                <a:buClrTx/>
                <a:buFontTx/>
                <a:buNone/>
              </a:pPr>
              <a:t>10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471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endParaRPr lang="en-US" sz="2000">
              <a:latin typeface="Arial" charset="0"/>
              <a:cs typeface="Arial Unicode M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05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FBA4BA-684F-49D9-AC94-8FDD48BF1207}" type="slidenum">
              <a:rPr lang="en-US"/>
              <a:pPr/>
              <a:t>11</a:t>
            </a:fld>
            <a:endParaRPr lang="en-US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algn="r">
              <a:lnSpc>
                <a:spcPct val="95000"/>
              </a:lnSpc>
              <a:buClrTx/>
              <a:buFontTx/>
              <a:buNone/>
            </a:pPr>
            <a:fld id="{75420FE3-59DB-4C1C-857C-07117C02CC56}" type="slidenum">
              <a:rPr lang="en-US" sz="1400">
                <a:latin typeface="Times New Roman" pitchFamily="16" charset="0"/>
              </a:rPr>
              <a:pPr algn="r">
                <a:lnSpc>
                  <a:spcPct val="95000"/>
                </a:lnSpc>
                <a:buClrTx/>
                <a:buFontTx/>
                <a:buNone/>
              </a:pPr>
              <a:t>11</a:t>
            </a:fld>
            <a:endParaRPr lang="en-US" sz="1400">
              <a:latin typeface="Times New Roman" pitchFamily="16" charset="0"/>
            </a:endParaRPr>
          </a:p>
        </p:txBody>
      </p:sp>
      <p:sp>
        <p:nvSpPr>
          <p:cNvPr id="542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endParaRPr lang="en-US" sz="2000">
              <a:latin typeface="Arial" charset="0"/>
              <a:cs typeface="Arial Unicode MS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75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FCFA5-0C45-4BA2-B363-D422954ED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1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10F79-096C-49E8-9F21-272B74295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5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16D59-457B-4ADA-A072-FD9B01FC48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43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klahoma State University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16913" y="5684838"/>
            <a:ext cx="1905000" cy="12382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68313" y="1570038"/>
            <a:ext cx="9067800" cy="228600"/>
          </a:xfrm>
          <a:prstGeom prst="rect">
            <a:avLst/>
          </a:prstGeom>
          <a:solidFill>
            <a:srgbClr val="F79646"/>
          </a:solidFill>
          <a:ln w="25400" algn="ctr">
            <a:solidFill>
              <a:srgbClr val="B66D31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59B26-6A22-4A20-978A-C97A84E97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88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3037" cy="1254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9063037" cy="241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4335463"/>
            <a:ext cx="9063037" cy="24145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7227888" y="6886575"/>
            <a:ext cx="2339975" cy="512763"/>
          </a:xfrm>
        </p:spPr>
        <p:txBody>
          <a:bodyPr/>
          <a:lstStyle>
            <a:lvl1pPr>
              <a:defRPr/>
            </a:lvl1pPr>
          </a:lstStyle>
          <a:p>
            <a:fld id="{CA860A94-CBDF-44A0-81B0-8236DAD82D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7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D2EE5-CEB8-4206-B178-8FCE79AE0AE1}" type="datetimeFigureOut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C45B7-67BE-43D9-83B4-CAD45CB92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42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21A29-4119-4085-97F4-3B137EA6DBF6}" type="datetimeFigureOut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EB077-5FF2-407B-B7EA-1448698FE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56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3D849-D080-4807-91EA-BF719F8ED9F1}" type="datetimeFigureOut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62F2A-90C4-4291-A263-0E2CCAD24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63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C342A-0B23-4C1D-9A74-1E58F56D9D49}" type="datetimeFigureOut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D6B82-800B-46F3-BDD9-69BD59304B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32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72E9F-EC38-43B1-8565-06A1C0DF5611}" type="datetimeFigureOut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49514-2DF0-45D8-8EE6-F99C0DC409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69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2A079-E79A-48A6-90F5-7A9C70635589}" type="datetimeFigureOut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9FD6-DCF2-402B-AB02-9B06EAD7E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6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DD738-1B58-4660-AAAA-13CCEA0E6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92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B3363-9235-4EBE-BD95-17E74EE43DC8}" type="datetimeFigureOut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ED525-B21C-4AC7-92C6-B954EB27D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331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13BA1-7ED7-49E2-977D-268E4D8A5625}" type="datetimeFigureOut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3E57-B246-4518-AAAD-0D0A20C6F5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38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5B64C-E67D-473F-8423-C8E2FBB11153}" type="datetimeFigureOut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A5C09-DA60-4052-A92D-BF21F9F76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930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C8CFA-5089-477E-B414-F504C189A8CC}" type="datetimeFigureOut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75057-2116-4C55-B1AA-996B34C3D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009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2D74D-5C62-4906-8278-D83CDFD3A3CF}" type="datetimeFigureOut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56BA4-102B-4C65-B661-18F0DA036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4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F96F-6A07-49C3-9F00-6515A5B13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4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4039A-716C-4070-B693-ACC4153E7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7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04A07-D2D9-46EB-A31A-7DDF35FB0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9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E46AA-D9A2-4DC5-B5A8-AC3686508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5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202C-E8DA-432F-963E-714B354EA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9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6E16D-441D-4689-9444-39103A0A6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6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31965-3A83-49A6-A97C-C1997F9BA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Fall 2012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FPST3143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034A8A83-CBF2-49FE-B85E-EE52CF869C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2" descr="Oklahoma State University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316913" y="5684838"/>
            <a:ext cx="1905000" cy="12382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68313" y="1570038"/>
            <a:ext cx="9067800" cy="228600"/>
          </a:xfrm>
          <a:prstGeom prst="rect">
            <a:avLst/>
          </a:prstGeom>
          <a:solidFill>
            <a:srgbClr val="F79646"/>
          </a:solidFill>
          <a:ln w="25400" algn="ctr">
            <a:solidFill>
              <a:srgbClr val="B66D31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0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  <p:sldLayoutId id="2147484341" r:id="rId12"/>
    <p:sldLayoutId id="2147484342" r:id="rId13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Arial Unicode MS" pitchFamily="34" charset="-128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4825" y="1763713"/>
            <a:ext cx="9072563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825" y="7007225"/>
            <a:ext cx="2351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ED72C321-03B0-4E52-AF58-74461EAEF3A8}" type="datetimeFigureOut">
              <a:rPr lang="en-US"/>
              <a:pPr>
                <a:defRPr/>
              </a:pPr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CBD58CBE-3CE6-4BC7-AFD8-764408C7F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8313" y="1570038"/>
            <a:ext cx="90678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16" charset="0"/>
              <a:buNone/>
              <a:defRPr/>
            </a:pPr>
            <a:endParaRPr lang="en-US"/>
          </a:p>
        </p:txBody>
      </p:sp>
      <p:pic>
        <p:nvPicPr>
          <p:cNvPr id="8" name="Picture 2" descr="Oklahoma State University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16913" y="5684838"/>
            <a:ext cx="1905000" cy="12382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19" r:id="rId1"/>
    <p:sldLayoutId id="2147484320" r:id="rId2"/>
    <p:sldLayoutId id="2147484321" r:id="rId3"/>
    <p:sldLayoutId id="2147484322" r:id="rId4"/>
    <p:sldLayoutId id="2147484323" r:id="rId5"/>
    <p:sldLayoutId id="2147484324" r:id="rId6"/>
    <p:sldLayoutId id="2147484325" r:id="rId7"/>
    <p:sldLayoutId id="2147484326" r:id="rId8"/>
    <p:sldLayoutId id="2147484327" r:id="rId9"/>
    <p:sldLayoutId id="2147484328" r:id="rId10"/>
    <p:sldLayoutId id="21474843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ASET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Predict time to incapacitation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Calculate the available egress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400"/>
              <a:t>Activation Times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2" name="Text Box 2"/>
              <p:cNvSpPr txBox="1">
                <a:spLocks noChangeArrowheads="1"/>
              </p:cNvSpPr>
              <p:nvPr/>
            </p:nvSpPr>
            <p:spPr bwMode="auto">
              <a:xfrm>
                <a:off x="503238" y="1768475"/>
                <a:ext cx="9069387" cy="4987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28080" rIns="0" bIns="0"/>
              <a:lstStyle>
                <a:lvl1pPr marL="425450" indent="-320675"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1pPr>
                <a:lvl2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2pPr>
                <a:lvl3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3pPr>
                <a:lvl4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4pPr>
                <a:lvl5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9pPr>
              </a:lstStyle>
              <a:p>
                <a:pPr marL="104775" indent="0" algn="ctr">
                  <a:spcAft>
                    <a:spcPts val="1413"/>
                  </a:spcAft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/>
                                                </a:rPr>
                                                <m:t>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/>
                                                </a:rPr>
                                                <m:t>𝑐𝑗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type m:val="lin"/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2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32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𝑐𝑗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𝑅𝑇𝐼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/>
                                  <a:ea typeface="Cambria Math"/>
                                </a:rPr>
                                <m:t>∙∆</m:t>
                              </m:r>
                              <m:r>
                                <a:rPr lang="en-US" sz="32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104775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	Where</a:t>
                </a:r>
                <a:r>
                  <a:rPr lang="en-US" sz="2800" dirty="0"/>
                  <a:t>:</a:t>
                </a:r>
              </a:p>
              <a:p>
                <a:pPr marL="104775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		T</a:t>
                </a:r>
                <a:r>
                  <a:rPr lang="en-US" sz="2800" baseline="-33000" dirty="0" smtClean="0"/>
                  <a:t>d</a:t>
                </a:r>
                <a:r>
                  <a:rPr lang="en-US" sz="2800" dirty="0" smtClean="0"/>
                  <a:t>=Temperature </a:t>
                </a:r>
                <a:r>
                  <a:rPr lang="en-US" sz="2800" dirty="0"/>
                  <a:t>of detector </a:t>
                </a:r>
                <a:r>
                  <a:rPr lang="en-US" sz="2800" dirty="0" smtClean="0"/>
                  <a:t>(</a:t>
                </a:r>
                <a:r>
                  <a:rPr lang="en-US" sz="2800" dirty="0"/>
                  <a:t>°</a:t>
                </a:r>
                <a:r>
                  <a:rPr lang="en-US" sz="2800" dirty="0" smtClean="0"/>
                  <a:t>C</a:t>
                </a:r>
                <a:r>
                  <a:rPr lang="en-US" sz="2800" dirty="0"/>
                  <a:t>)</a:t>
                </a:r>
              </a:p>
              <a:p>
                <a:pPr marL="104775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		</a:t>
                </a:r>
                <a:r>
                  <a:rPr lang="en-US" sz="2800" dirty="0"/>
                  <a:t> </a:t>
                </a:r>
                <a:r>
                  <a:rPr lang="en-US" sz="2800" dirty="0" err="1" smtClean="0"/>
                  <a:t>U</a:t>
                </a:r>
                <a:r>
                  <a:rPr lang="en-US" sz="2800" baseline="-33000" dirty="0" err="1" smtClean="0"/>
                  <a:t>cj</a:t>
                </a:r>
                <a:r>
                  <a:rPr lang="en-US" sz="2800" dirty="0" smtClean="0"/>
                  <a:t>=Velocity </a:t>
                </a:r>
                <a:r>
                  <a:rPr lang="en-US" sz="2800" dirty="0"/>
                  <a:t>(m/s)</a:t>
                </a:r>
              </a:p>
              <a:p>
                <a:pPr marL="104775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		</a:t>
                </a:r>
                <a:r>
                  <a:rPr lang="en-US" sz="2800" dirty="0" err="1" smtClean="0"/>
                  <a:t>T</a:t>
                </a:r>
                <a:r>
                  <a:rPr lang="en-US" sz="2800" baseline="-33000" dirty="0" err="1" smtClean="0"/>
                  <a:t>cj</a:t>
                </a:r>
                <a:r>
                  <a:rPr lang="en-US" sz="2800" dirty="0" smtClean="0"/>
                  <a:t>=Temperature </a:t>
                </a:r>
                <a:r>
                  <a:rPr lang="en-US" sz="2800" dirty="0"/>
                  <a:t>of </a:t>
                </a:r>
                <a:r>
                  <a:rPr lang="en-US" sz="2800" dirty="0" smtClean="0"/>
                  <a:t>ceiling jet (</a:t>
                </a:r>
                <a:r>
                  <a:rPr lang="en-US" sz="2800" dirty="0"/>
                  <a:t>°</a:t>
                </a:r>
                <a:r>
                  <a:rPr lang="en-US" sz="2800" dirty="0" smtClean="0"/>
                  <a:t>C</a:t>
                </a:r>
                <a:r>
                  <a:rPr lang="en-US" sz="2800" dirty="0"/>
                  <a:t>)</a:t>
                </a:r>
              </a:p>
              <a:p>
                <a:pPr marL="104775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		RTI</a:t>
                </a:r>
                <a:r>
                  <a:rPr lang="en-US" sz="2800" dirty="0"/>
                  <a:t>= Response Time Index (m</a:t>
                </a:r>
                <a:r>
                  <a:rPr lang="en-US" sz="2800" baseline="33000" dirty="0"/>
                  <a:t>0.5</a:t>
                </a:r>
                <a:r>
                  <a:rPr lang="en-US" sz="2800" dirty="0"/>
                  <a:t>*s</a:t>
                </a:r>
                <a:r>
                  <a:rPr lang="en-US" sz="2800" baseline="33000" dirty="0"/>
                  <a:t>0.5</a:t>
                </a:r>
                <a:r>
                  <a:rPr lang="en-US" sz="2800" dirty="0"/>
                  <a:t>)</a:t>
                </a:r>
              </a:p>
              <a:p>
                <a:pPr marL="104775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		</a:t>
                </a:r>
                <a:r>
                  <a:rPr lang="en-US" sz="2800" dirty="0" err="1" smtClean="0"/>
                  <a:t>Δt</a:t>
                </a:r>
                <a:r>
                  <a:rPr lang="en-US" sz="2800" dirty="0"/>
                  <a:t>= Time step (s)</a:t>
                </a:r>
              </a:p>
            </p:txBody>
          </p:sp>
        </mc:Choice>
        <mc:Fallback>
          <p:sp>
            <p:nvSpPr>
              <p:cNvPr id="2048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238" y="1768475"/>
                <a:ext cx="9069387" cy="4987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01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400"/>
              <a:t>Smoke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0" name="Text Box 2"/>
              <p:cNvSpPr txBox="1">
                <a:spLocks noChangeArrowheads="1"/>
              </p:cNvSpPr>
              <p:nvPr/>
            </p:nvSpPr>
            <p:spPr bwMode="auto">
              <a:xfrm>
                <a:off x="503238" y="1768475"/>
                <a:ext cx="9069387" cy="52625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28080" rIns="0" bIns="0"/>
              <a:lstStyle>
                <a:lvl1pPr marL="425450" indent="-320675"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1pPr>
                <a:lvl2pPr marL="825500" indent="-317500"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2pPr>
                <a:lvl3pPr marL="908050"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3pPr>
                <a:lvl4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4pPr>
                <a:lvl5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9pPr>
              </a:lstStyle>
              <a:p>
                <a:pPr indent="0">
                  <a:spcAft>
                    <a:spcPts val="850"/>
                  </a:spcAft>
                  <a:buClrTx/>
                  <a:buSzPct val="45000"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%</m:t>
                      </m:r>
                      <m:r>
                        <a:rPr lang="en-US" sz="2400" b="0" i="1" smtClean="0">
                          <a:latin typeface="Cambria Math"/>
                        </a:rPr>
                        <m:t>𝐶𝑂𝐻𝑏</m:t>
                      </m:r>
                      <m:r>
                        <a:rPr lang="en-US" sz="2400" b="0" i="1" smtClean="0">
                          <a:latin typeface="Cambria Math"/>
                        </a:rPr>
                        <m:t>=3.32∙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−5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𝐶𝑂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1.036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𝑅𝑀𝑉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  <a:p>
                <a:pPr lvl="2" indent="0">
                  <a:spcAft>
                    <a:spcPts val="850"/>
                  </a:spcAft>
                  <a:buClrTx/>
                  <a:buSzPct val="45000"/>
                  <a:buFontTx/>
                  <a:buNone/>
                </a:pPr>
                <a:r>
                  <a:rPr lang="en-US" sz="2400" dirty="0"/>
                  <a:t>Where:</a:t>
                </a:r>
              </a:p>
              <a:p>
                <a:pPr lvl="2" indent="0">
                  <a:spcAft>
                    <a:spcPts val="850"/>
                  </a:spcAft>
                  <a:buClrTx/>
                  <a:buSzPct val="45000"/>
                  <a:buFontTx/>
                  <a:buNone/>
                </a:pPr>
                <a:r>
                  <a:rPr lang="en-US" sz="2400" dirty="0"/>
                  <a:t>	CO=concentration (ppm)</a:t>
                </a:r>
              </a:p>
              <a:p>
                <a:pPr lvl="2" indent="0">
                  <a:spcAft>
                    <a:spcPts val="850"/>
                  </a:spcAft>
                  <a:buClrTx/>
                  <a:buSzPct val="45000"/>
                  <a:buFontTx/>
                  <a:buNone/>
                </a:pPr>
                <a:r>
                  <a:rPr lang="en-US" sz="2400" dirty="0"/>
                  <a:t>	RMV=breathing rate (L/min)</a:t>
                </a:r>
              </a:p>
              <a:p>
                <a:pPr lvl="2" indent="0">
                  <a:spcAft>
                    <a:spcPts val="850"/>
                  </a:spcAft>
                  <a:buClrTx/>
                  <a:buSzPct val="45000"/>
                  <a:buFontTx/>
                  <a:buNone/>
                </a:pPr>
                <a:endParaRPr lang="en-US" sz="2400" dirty="0"/>
              </a:p>
              <a:p>
                <a:pPr indent="0">
                  <a:spcAft>
                    <a:spcPts val="850"/>
                  </a:spcAft>
                  <a:buClrTx/>
                  <a:buSzPct val="45000"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𝐹𝐸𝐷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𝐶𝑡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∙∆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lvl="2" indent="0">
                  <a:spcAft>
                    <a:spcPts val="850"/>
                  </a:spcAft>
                  <a:buClrTx/>
                  <a:buSzPct val="45000"/>
                  <a:buFontTx/>
                  <a:buNone/>
                </a:pPr>
                <a:r>
                  <a:rPr lang="en-US" sz="2400" dirty="0"/>
                  <a:t>Where:</a:t>
                </a:r>
              </a:p>
              <a:p>
                <a:pPr lvl="2" indent="0">
                  <a:spcAft>
                    <a:spcPts val="850"/>
                  </a:spcAft>
                  <a:buClrTx/>
                  <a:buSzPct val="45000"/>
                  <a:buFontTx/>
                  <a:buNone/>
                </a:pPr>
                <a:r>
                  <a:rPr lang="en-US" sz="2400" dirty="0" err="1"/>
                  <a:t>C</a:t>
                </a:r>
                <a:r>
                  <a:rPr lang="en-US" sz="2400" baseline="-25000" dirty="0" err="1"/>
                  <a:t>i</a:t>
                </a:r>
                <a:r>
                  <a:rPr lang="en-US" sz="2400" dirty="0"/>
                  <a:t>=Concentration at given time</a:t>
                </a:r>
              </a:p>
              <a:p>
                <a:pPr lvl="2" indent="0">
                  <a:spcAft>
                    <a:spcPts val="850"/>
                  </a:spcAft>
                  <a:buClrTx/>
                  <a:buSzPct val="45000"/>
                  <a:buFontTx/>
                  <a:buNone/>
                </a:pPr>
                <a:r>
                  <a:rPr lang="en-US" sz="2400" dirty="0" err="1"/>
                  <a:t>Ct</a:t>
                </a:r>
                <a:r>
                  <a:rPr lang="en-US" sz="2400" baseline="-25000" dirty="0" err="1"/>
                  <a:t>i</a:t>
                </a:r>
                <a:r>
                  <a:rPr lang="en-US" sz="2400" dirty="0"/>
                  <a:t>=Dose at endpoint</a:t>
                </a:r>
              </a:p>
            </p:txBody>
          </p:sp>
        </mc:Choice>
        <mc:Fallback xmlns="">
          <p:sp>
            <p:nvSpPr>
              <p:cNvPr id="2765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238" y="1768475"/>
                <a:ext cx="9069387" cy="5262563"/>
              </a:xfrm>
              <a:prstGeom prst="rect">
                <a:avLst/>
              </a:prstGeom>
              <a:blipFill rotWithShape="1">
                <a:blip r:embed="rId3"/>
                <a:stretch>
                  <a:fillRect t="-16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939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400"/>
              <a:t>Tenability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5450" indent="-320675">
              <a:tabLst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 marL="738188" indent="-280988">
              <a:tabLst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marL="104775" indent="0" algn="ctr">
              <a:spcAft>
                <a:spcPts val="1413"/>
              </a:spcAft>
              <a:buSzPct val="45000"/>
            </a:pPr>
            <a:r>
              <a:rPr lang="en-US" sz="3200" dirty="0"/>
              <a:t>F</a:t>
            </a:r>
            <a:r>
              <a:rPr lang="en-US" sz="3200" baseline="-33000" dirty="0"/>
              <a:t>IN</a:t>
            </a:r>
            <a:r>
              <a:rPr lang="en-US" sz="3200" dirty="0"/>
              <a:t>=((</a:t>
            </a:r>
            <a:r>
              <a:rPr lang="en-US" sz="3200" dirty="0" err="1"/>
              <a:t>F</a:t>
            </a:r>
            <a:r>
              <a:rPr lang="en-US" sz="3200" baseline="-33000" dirty="0" err="1"/>
              <a:t>ICO</a:t>
            </a:r>
            <a:r>
              <a:rPr lang="en-US" sz="3200" dirty="0" err="1"/>
              <a:t>+F</a:t>
            </a:r>
            <a:r>
              <a:rPr lang="en-US" sz="3200" baseline="-33000" dirty="0" err="1"/>
              <a:t>ICN</a:t>
            </a:r>
            <a:r>
              <a:rPr lang="en-US" sz="3200" dirty="0" err="1"/>
              <a:t>+FLC</a:t>
            </a:r>
            <a:r>
              <a:rPr lang="en-US" sz="3200" baseline="-33000" dirty="0" err="1"/>
              <a:t>irr</a:t>
            </a:r>
            <a:r>
              <a:rPr lang="en-US" sz="3200" dirty="0"/>
              <a:t>)*VCO</a:t>
            </a:r>
            <a:r>
              <a:rPr lang="en-US" sz="3200" baseline="-33000" dirty="0"/>
              <a:t>2</a:t>
            </a:r>
            <a:r>
              <a:rPr lang="en-US" sz="3200" dirty="0"/>
              <a:t>+FED</a:t>
            </a:r>
            <a:r>
              <a:rPr lang="en-US" sz="3200" baseline="-33000" dirty="0"/>
              <a:t>IO</a:t>
            </a:r>
            <a:r>
              <a:rPr lang="en-US" sz="3200" dirty="0"/>
              <a:t>)</a:t>
            </a:r>
          </a:p>
          <a:p>
            <a:pPr>
              <a:spcAft>
                <a:spcPts val="1413"/>
              </a:spcAft>
              <a:buSzPct val="45000"/>
              <a:buFont typeface="Wingdings" charset="2"/>
              <a:buChar char=""/>
            </a:pPr>
            <a:r>
              <a:rPr lang="en-US" sz="3200" dirty="0"/>
              <a:t>See 3-130 or 6-18 </a:t>
            </a:r>
            <a:r>
              <a:rPr lang="en-US" sz="3200" dirty="0" smtClean="0"/>
              <a:t>in NFPA Handbook for details</a:t>
            </a:r>
            <a:endParaRPr lang="en-US" sz="3200" dirty="0"/>
          </a:p>
          <a:p>
            <a:pPr>
              <a:spcAft>
                <a:spcPts val="1413"/>
              </a:spcAft>
              <a:buSzPct val="45000"/>
              <a:buFont typeface="Wingdings" charset="2"/>
              <a:buChar char=""/>
            </a:pPr>
            <a:r>
              <a:rPr lang="en-US" sz="3200" dirty="0"/>
              <a:t>Irritants can cause incapacitation</a:t>
            </a:r>
          </a:p>
          <a:p>
            <a:pPr marL="914400" lvl="1" indent="-457200">
              <a:spcAft>
                <a:spcPts val="1413"/>
              </a:spcAft>
              <a:buFont typeface="Arial" pitchFamily="34" charset="0"/>
              <a:buChar char="•"/>
            </a:pPr>
            <a:r>
              <a:rPr lang="en-US" sz="2800" dirty="0"/>
              <a:t>See FEC equation (6-24)</a:t>
            </a:r>
          </a:p>
        </p:txBody>
      </p:sp>
    </p:spTree>
    <p:extLst>
      <p:ext uri="{BB962C8B-B14F-4D97-AF65-F5344CB8AC3E}">
        <p14:creationId xmlns:p14="http://schemas.microsoft.com/office/powerpoint/2010/main" val="7693412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400" dirty="0" smtClean="0"/>
              <a:t>Visibility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0" name="Text Box 2"/>
              <p:cNvSpPr txBox="1">
                <a:spLocks noChangeArrowheads="1"/>
              </p:cNvSpPr>
              <p:nvPr/>
            </p:nvSpPr>
            <p:spPr bwMode="auto">
              <a:xfrm>
                <a:off x="503238" y="1768475"/>
                <a:ext cx="9069387" cy="52625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28080" rIns="0" bIns="0"/>
              <a:lstStyle>
                <a:lvl1pPr marL="425450" indent="-320675"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1pPr>
                <a:lvl2pPr marL="825500" indent="-317500"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2pPr>
                <a:lvl3pPr marL="908050"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3pPr>
                <a:lvl4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4pPr>
                <a:lvl5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9pPr>
              </a:lstStyle>
              <a:p>
                <a:pPr>
                  <a:spcAft>
                    <a:spcPts val="1413"/>
                  </a:spcAft>
                  <a:buSzPct val="45000"/>
                  <a:buFont typeface="Wingdings" charset="2"/>
                  <a:buChar char=""/>
                </a:pPr>
                <a:r>
                  <a:rPr lang="en-US" sz="3200" dirty="0" smtClean="0"/>
                  <a:t>Incapacitation when not able to see exits</a:t>
                </a:r>
              </a:p>
              <a:p>
                <a:pPr marL="1371600" lvl="1" indent="-457200" eaLnBrk="0">
                  <a:spcAft>
                    <a:spcPts val="1138"/>
                  </a:spcAft>
                  <a:buFont typeface="Arial" pitchFamily="34" charset="0"/>
                  <a:buChar char="•"/>
                </a:pPr>
                <a:r>
                  <a:rPr lang="en-US" sz="2800" dirty="0" smtClean="0"/>
                  <a:t>2 </a:t>
                </a:r>
                <a:r>
                  <a:rPr lang="en-US" sz="2800" dirty="0" err="1"/>
                  <a:t>ft</a:t>
                </a:r>
                <a:r>
                  <a:rPr lang="en-US" sz="2800" dirty="0"/>
                  <a:t> (0.6 m) cannot see own hand</a:t>
                </a:r>
              </a:p>
              <a:p>
                <a:pPr marL="1371600" lvl="1" indent="-457200" eaLnBrk="0">
                  <a:spcAft>
                    <a:spcPts val="1138"/>
                  </a:spcAft>
                  <a:buFont typeface="Arial" pitchFamily="34" charset="0"/>
                  <a:buChar char="•"/>
                </a:pPr>
                <a:r>
                  <a:rPr lang="en-US" sz="2800" dirty="0"/>
                  <a:t>16.4 </a:t>
                </a:r>
                <a:r>
                  <a:rPr lang="en-US" sz="2800" dirty="0" err="1"/>
                  <a:t>ft</a:t>
                </a:r>
                <a:r>
                  <a:rPr lang="en-US" sz="2800" dirty="0"/>
                  <a:t> (5 m) visibility where familiar</a:t>
                </a:r>
              </a:p>
              <a:p>
                <a:pPr marL="1371600" lvl="1" indent="-457200" eaLnBrk="0">
                  <a:spcAft>
                    <a:spcPts val="1138"/>
                  </a:spcAft>
                  <a:buFont typeface="Arial" pitchFamily="34" charset="0"/>
                  <a:buChar char="•"/>
                </a:pPr>
                <a:r>
                  <a:rPr lang="en-US" sz="2800" dirty="0"/>
                  <a:t>49 </a:t>
                </a:r>
                <a:r>
                  <a:rPr lang="en-US" sz="2800" dirty="0" err="1"/>
                  <a:t>ft</a:t>
                </a:r>
                <a:r>
                  <a:rPr lang="en-US" sz="2800" dirty="0"/>
                  <a:t> (15 m) visibility where unfamiliar</a:t>
                </a:r>
              </a:p>
              <a:p>
                <a:pPr marL="561975" indent="-457200" eaLnBrk="0">
                  <a:spcAft>
                    <a:spcPts val="1138"/>
                  </a:spcAft>
                  <a:buFont typeface="Arial" pitchFamily="34" charset="0"/>
                  <a:buChar char="•"/>
                </a:pPr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𝑉𝑖𝑠</m:t>
                    </m:r>
                    <m:r>
                      <a:rPr lang="en-US" sz="3600" b="0" i="1" smtClean="0">
                        <a:latin typeface="Cambria Math"/>
                      </a:rPr>
                      <m:t>=0.43∙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</m:num>
                      <m:den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den>
                    </m:f>
                  </m:oMath>
                </a14:m>
                <a:endParaRPr lang="en-US" sz="3600" dirty="0"/>
              </a:p>
              <a:p>
                <a:pPr marL="104775" indent="0" eaLnBrk="0">
                  <a:spcAft>
                    <a:spcPts val="1138"/>
                  </a:spcAft>
                </a:pPr>
                <a:r>
                  <a:rPr lang="en-US" sz="2800" dirty="0" smtClean="0"/>
                  <a:t>	Where</a:t>
                </a:r>
                <a:r>
                  <a:rPr lang="en-US" sz="2800" dirty="0"/>
                  <a:t>:</a:t>
                </a:r>
              </a:p>
              <a:p>
                <a:pPr marL="104775" indent="0" eaLnBrk="0">
                  <a:spcAft>
                    <a:spcPts val="1138"/>
                  </a:spcAft>
                </a:pPr>
                <a:r>
                  <a:rPr lang="en-US" sz="2800" dirty="0" smtClean="0"/>
                  <a:t>		Vis=Visibility </a:t>
                </a:r>
                <a:r>
                  <a:rPr lang="en-US" sz="2800" dirty="0"/>
                  <a:t>distance (m)</a:t>
                </a:r>
              </a:p>
              <a:p>
                <a:pPr marL="104775" indent="0" eaLnBrk="0">
                  <a:spcAft>
                    <a:spcPts val="1138"/>
                  </a:spcAft>
                </a:pPr>
                <a:r>
                  <a:rPr lang="en-US" sz="2800" dirty="0" smtClean="0"/>
                  <a:t>		K=Constant</a:t>
                </a:r>
                <a:endParaRPr lang="en-US" sz="2800" dirty="0"/>
              </a:p>
              <a:p>
                <a:pPr marL="104775" indent="0" eaLnBrk="0">
                  <a:spcAft>
                    <a:spcPts val="1138"/>
                  </a:spcAft>
                </a:pPr>
                <a:r>
                  <a:rPr lang="en-US" sz="2800" dirty="0" smtClean="0"/>
                  <a:t>		D=Optical </a:t>
                </a:r>
                <a:r>
                  <a:rPr lang="en-US" sz="2800" dirty="0"/>
                  <a:t>density (m</a:t>
                </a:r>
                <a:r>
                  <a:rPr lang="en-US" sz="2800" baseline="33000" dirty="0"/>
                  <a:t>-1</a:t>
                </a:r>
                <a:r>
                  <a:rPr lang="en-US" sz="2800" dirty="0"/>
                  <a:t>)</a:t>
                </a:r>
              </a:p>
              <a:p>
                <a:pPr>
                  <a:spcAft>
                    <a:spcPts val="1413"/>
                  </a:spcAft>
                  <a:buSzPct val="45000"/>
                  <a:buFont typeface="Wingdings" charset="2"/>
                  <a:buChar char=""/>
                </a:pPr>
                <a:endParaRPr lang="en-US" sz="3200" dirty="0" smtClean="0"/>
              </a:p>
              <a:p>
                <a:pPr>
                  <a:spcAft>
                    <a:spcPts val="1413"/>
                  </a:spcAft>
                  <a:buSzPct val="45000"/>
                  <a:buFont typeface="Wingdings" charset="2"/>
                  <a:buChar char=""/>
                </a:pPr>
                <a:endParaRPr lang="en-US" sz="3200" dirty="0"/>
              </a:p>
            </p:txBody>
          </p:sp>
        </mc:Choice>
        <mc:Fallback xmlns="">
          <p:sp>
            <p:nvSpPr>
              <p:cNvPr id="2765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238" y="1768475"/>
                <a:ext cx="9069387" cy="5262563"/>
              </a:xfrm>
              <a:prstGeom prst="rect">
                <a:avLst/>
              </a:prstGeom>
              <a:blipFill rotWithShape="1">
                <a:blip r:embed="rId3"/>
                <a:stretch>
                  <a:fillRect l="-1748" t="-2549" b="-256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038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400"/>
              <a:t>Heat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03238" y="1768475"/>
            <a:ext cx="9069387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/>
          <a:lstStyle>
            <a:lvl1pPr marL="425450" indent="-320675">
              <a:tabLst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 marL="1479550" indent="-565150">
              <a:tabLst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25450" algn="l"/>
                <a:tab pos="882650" algn="l"/>
                <a:tab pos="1339850" algn="l"/>
                <a:tab pos="1797050" algn="l"/>
                <a:tab pos="2254250" algn="l"/>
                <a:tab pos="2711450" algn="l"/>
                <a:tab pos="3168650" algn="l"/>
                <a:tab pos="3625850" algn="l"/>
                <a:tab pos="4083050" algn="l"/>
                <a:tab pos="4540250" algn="l"/>
                <a:tab pos="4997450" algn="l"/>
                <a:tab pos="5454650" algn="l"/>
                <a:tab pos="5911850" algn="l"/>
                <a:tab pos="6369050" algn="l"/>
                <a:tab pos="6826250" algn="l"/>
                <a:tab pos="7283450" algn="l"/>
                <a:tab pos="7740650" algn="l"/>
                <a:tab pos="8197850" algn="l"/>
                <a:tab pos="8655050" algn="l"/>
                <a:tab pos="9112250" algn="l"/>
                <a:tab pos="956945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>
              <a:spcAft>
                <a:spcPts val="1413"/>
              </a:spcAft>
              <a:buSzPct val="45000"/>
              <a:buFont typeface="Wingdings" charset="2"/>
              <a:buChar char=""/>
            </a:pPr>
            <a:r>
              <a:rPr lang="en-US" sz="3200" dirty="0"/>
              <a:t>Skin burns</a:t>
            </a:r>
          </a:p>
          <a:p>
            <a:pPr marL="1371600" lvl="1" indent="-457200" eaLnBrk="0">
              <a:spcAft>
                <a:spcPts val="1138"/>
              </a:spcAft>
              <a:buFont typeface="Arial" pitchFamily="34" charset="0"/>
              <a:buChar char="•"/>
            </a:pPr>
            <a:r>
              <a:rPr lang="en-US" sz="2800" dirty="0"/>
              <a:t>Skin temperature 113 °</a:t>
            </a:r>
            <a:r>
              <a:rPr lang="en-US" sz="2800" dirty="0" smtClean="0"/>
              <a:t>F </a:t>
            </a:r>
            <a:r>
              <a:rPr lang="en-US" sz="2800" dirty="0"/>
              <a:t>(44.8 </a:t>
            </a:r>
            <a:r>
              <a:rPr lang="en-US" sz="2800" dirty="0" smtClean="0"/>
              <a:t>°C</a:t>
            </a:r>
            <a:r>
              <a:rPr lang="en-US" sz="2800" dirty="0"/>
              <a:t>)</a:t>
            </a:r>
          </a:p>
          <a:p>
            <a:pPr marL="1371600" lvl="1" indent="-457200" eaLnBrk="0">
              <a:spcAft>
                <a:spcPts val="1138"/>
              </a:spcAft>
              <a:buFont typeface="Arial" pitchFamily="34" charset="0"/>
              <a:buChar char="•"/>
            </a:pPr>
            <a:r>
              <a:rPr lang="en-US" sz="2800" dirty="0"/>
              <a:t>2.5 kW/m</a:t>
            </a:r>
            <a:r>
              <a:rPr lang="en-US" sz="2800" baseline="33000" dirty="0"/>
              <a:t>2</a:t>
            </a:r>
          </a:p>
          <a:p>
            <a:pPr marL="1371600" lvl="1" indent="-457200" eaLnBrk="0">
              <a:spcAft>
                <a:spcPts val="1138"/>
              </a:spcAft>
              <a:buFont typeface="Arial" pitchFamily="34" charset="0"/>
              <a:buChar char="•"/>
            </a:pPr>
            <a:r>
              <a:rPr lang="en-US" sz="2800" dirty="0"/>
              <a:t>392 </a:t>
            </a:r>
            <a:r>
              <a:rPr lang="en-US" sz="2800" dirty="0" smtClean="0"/>
              <a:t>°F </a:t>
            </a:r>
            <a:r>
              <a:rPr lang="en-US" sz="2800" dirty="0"/>
              <a:t>(200 </a:t>
            </a:r>
            <a:r>
              <a:rPr lang="en-US" sz="2800" dirty="0" smtClean="0"/>
              <a:t>°C</a:t>
            </a:r>
            <a:r>
              <a:rPr lang="en-US" sz="2800" dirty="0"/>
              <a:t>)</a:t>
            </a:r>
          </a:p>
          <a:p>
            <a:pPr>
              <a:spcAft>
                <a:spcPts val="1413"/>
              </a:spcAft>
              <a:buSzPct val="45000"/>
              <a:buFont typeface="Wingdings" charset="2"/>
              <a:buChar char=""/>
            </a:pPr>
            <a:r>
              <a:rPr lang="en-US" sz="3200" dirty="0"/>
              <a:t>Respiratory burns</a:t>
            </a:r>
          </a:p>
          <a:p>
            <a:pPr marL="1371600" lvl="1" indent="-457200" eaLnBrk="0">
              <a:spcAft>
                <a:spcPts val="1138"/>
              </a:spcAft>
              <a:buFont typeface="Arial" pitchFamily="34" charset="0"/>
              <a:buChar char="•"/>
            </a:pPr>
            <a:r>
              <a:rPr lang="en-US" sz="2800" dirty="0"/>
              <a:t>140 </a:t>
            </a:r>
            <a:r>
              <a:rPr lang="en-US" sz="2800" dirty="0" smtClean="0"/>
              <a:t>°F </a:t>
            </a:r>
            <a:r>
              <a:rPr lang="en-US" sz="2800" dirty="0"/>
              <a:t>(60 </a:t>
            </a:r>
            <a:r>
              <a:rPr lang="en-US" sz="2800" dirty="0" smtClean="0"/>
              <a:t>°C</a:t>
            </a:r>
            <a:r>
              <a:rPr lang="en-US" sz="2800" dirty="0"/>
              <a:t>)</a:t>
            </a:r>
          </a:p>
          <a:p>
            <a:pPr>
              <a:spcAft>
                <a:spcPts val="1413"/>
              </a:spcAft>
              <a:buSzPct val="45000"/>
              <a:buFont typeface="Wingdings" charset="2"/>
              <a:buChar char=""/>
            </a:pPr>
            <a:r>
              <a:rPr lang="en-US" sz="3200" dirty="0"/>
              <a:t>Hyperthermia</a:t>
            </a:r>
          </a:p>
          <a:p>
            <a:pPr marL="1371600" lvl="1" indent="-457200" eaLnBrk="0">
              <a:spcAft>
                <a:spcPts val="1138"/>
              </a:spcAft>
              <a:buFont typeface="Arial" pitchFamily="34" charset="0"/>
              <a:buChar char="•"/>
            </a:pPr>
            <a:r>
              <a:rPr lang="en-US" sz="2800" dirty="0"/>
              <a:t>248 </a:t>
            </a:r>
            <a:r>
              <a:rPr lang="en-US" sz="2800" dirty="0" smtClean="0"/>
              <a:t>°F </a:t>
            </a:r>
            <a:r>
              <a:rPr lang="en-US" sz="2800" dirty="0"/>
              <a:t>(121 </a:t>
            </a:r>
            <a:r>
              <a:rPr lang="en-US" sz="2800" dirty="0" smtClean="0"/>
              <a:t>°C</a:t>
            </a:r>
            <a:r>
              <a:rPr lang="en-US" sz="2800" dirty="0"/>
              <a:t>)</a:t>
            </a:r>
          </a:p>
          <a:p>
            <a:pPr marL="1371600" lvl="1" indent="-457200" eaLnBrk="0">
              <a:spcAft>
                <a:spcPts val="1138"/>
              </a:spcAft>
              <a:buFont typeface="Arial" pitchFamily="34" charset="0"/>
              <a:buChar char="•"/>
            </a:pPr>
            <a:r>
              <a:rPr lang="en-US" sz="2800" dirty="0"/>
              <a:t>150 </a:t>
            </a:r>
            <a:r>
              <a:rPr lang="en-US" sz="2800" dirty="0" smtClean="0"/>
              <a:t>°F </a:t>
            </a:r>
            <a:r>
              <a:rPr lang="en-US" sz="2800" dirty="0"/>
              <a:t>(66 </a:t>
            </a:r>
            <a:r>
              <a:rPr lang="en-US" sz="2800" dirty="0" smtClean="0"/>
              <a:t>°C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8872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400"/>
              <a:t>Heat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Text Box 2"/>
              <p:cNvSpPr txBox="1">
                <a:spLocks noChangeArrowheads="1"/>
              </p:cNvSpPr>
              <p:nvPr/>
            </p:nvSpPr>
            <p:spPr bwMode="auto">
              <a:xfrm>
                <a:off x="503238" y="1768475"/>
                <a:ext cx="9069387" cy="4983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28080" rIns="0" bIns="0"/>
              <a:lstStyle>
                <a:lvl1pPr marL="425450" indent="-320675"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1pPr>
                <a:lvl2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2pPr>
                <a:lvl3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3pPr>
                <a:lvl4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4pPr>
                <a:lvl5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9pPr>
              </a:lstStyle>
              <a:p>
                <a:pPr marL="104775" indent="0" algn="ctr">
                  <a:spcAft>
                    <a:spcPts val="1413"/>
                  </a:spcAft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𝑟𝑎𝑑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/>
                        </a:rPr>
                        <m:t>𝑟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/>
                                          <a:ea typeface="Cambria Math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"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−1.33</m:t>
                          </m:r>
                        </m:sup>
                      </m:sSup>
                    </m:oMath>
                  </m:oMathPara>
                </a14:m>
                <a:endParaRPr lang="en-US" sz="3200" baseline="33000" dirty="0"/>
              </a:p>
              <a:p>
                <a:pPr marL="457200" lvl="1" indent="0">
                  <a:spcAft>
                    <a:spcPts val="1413"/>
                  </a:spcAft>
                  <a:buSzPct val="45000"/>
                </a:pPr>
                <a:r>
                  <a:rPr lang="en-US" sz="2800" dirty="0"/>
                  <a:t>Where:</a:t>
                </a:r>
              </a:p>
              <a:p>
                <a:pPr marL="914400" lvl="2" indent="0">
                  <a:spcAft>
                    <a:spcPts val="1413"/>
                  </a:spcAft>
                  <a:buSzPct val="45000"/>
                </a:pPr>
                <a:r>
                  <a:rPr lang="en-US" sz="2800" dirty="0" err="1"/>
                  <a:t>t</a:t>
                </a:r>
                <a:r>
                  <a:rPr lang="en-US" sz="2800" baseline="-33000" dirty="0" err="1"/>
                  <a:t>I,rad</a:t>
                </a:r>
                <a:r>
                  <a:rPr lang="en-US" sz="2800" dirty="0"/>
                  <a:t>=Time to incapacitation from radiation (min</a:t>
                </a:r>
                <a:r>
                  <a:rPr lang="en-US" sz="2800" dirty="0" smtClean="0"/>
                  <a:t>)</a:t>
                </a:r>
              </a:p>
              <a:p>
                <a:pPr marL="914400" lvl="2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r=Radiant heat exposure dose at endpoint (1.33 for pain, 10 for incapacitation from serious injury)</a:t>
                </a:r>
                <a:endParaRPr lang="en-US" sz="2800" dirty="0"/>
              </a:p>
              <a:p>
                <a:pPr marL="104775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𝑞</m:t>
                            </m:r>
                          </m:e>
                        </m:acc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"</m:t>
                        </m:r>
                      </m:sup>
                    </m:sSup>
                  </m:oMath>
                </a14:m>
                <a:r>
                  <a:rPr lang="en-US" sz="2800" dirty="0" smtClean="0"/>
                  <a:t>=Heat </a:t>
                </a:r>
                <a:r>
                  <a:rPr lang="en-US" sz="2800" dirty="0"/>
                  <a:t>flux (kW/m</a:t>
                </a:r>
                <a:r>
                  <a:rPr lang="en-US" sz="2800" baseline="33000" dirty="0"/>
                  <a:t>2</a:t>
                </a:r>
                <a:r>
                  <a:rPr lang="en-US" sz="2800" dirty="0" smtClean="0"/>
                  <a:t>)</a:t>
                </a:r>
                <a:endParaRPr lang="en-US" sz="3200" dirty="0"/>
              </a:p>
              <a:p>
                <a:pPr marL="104775" indent="0" algn="ctr">
                  <a:spcAft>
                    <a:spcPts val="1413"/>
                  </a:spcAft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𝑐𝑜𝑛𝑣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=5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7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−3.4</m:t>
                          </m:r>
                        </m:sup>
                      </m:sSup>
                    </m:oMath>
                  </m:oMathPara>
                </a14:m>
                <a:endParaRPr lang="en-US" sz="3200" baseline="33000" dirty="0"/>
              </a:p>
              <a:p>
                <a:pPr marL="104775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	Where</a:t>
                </a:r>
                <a:r>
                  <a:rPr lang="en-US" sz="2800" dirty="0"/>
                  <a:t>:</a:t>
                </a:r>
              </a:p>
              <a:p>
                <a:pPr marL="104775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		</a:t>
                </a:r>
                <a:r>
                  <a:rPr lang="en-US" sz="2800" dirty="0" err="1" smtClean="0"/>
                  <a:t>t</a:t>
                </a:r>
                <a:r>
                  <a:rPr lang="en-US" sz="2800" baseline="-33000" dirty="0" err="1" smtClean="0"/>
                  <a:t>I,conv</a:t>
                </a:r>
                <a:r>
                  <a:rPr lang="en-US" sz="2800" dirty="0" smtClean="0"/>
                  <a:t>=Time </a:t>
                </a:r>
                <a:r>
                  <a:rPr lang="en-US" sz="2800" dirty="0"/>
                  <a:t>to incapacitation from convection (min)</a:t>
                </a:r>
              </a:p>
              <a:p>
                <a:pPr marL="104775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		T=Temperature </a:t>
                </a:r>
                <a:r>
                  <a:rPr lang="en-US" sz="2800" dirty="0"/>
                  <a:t>at skin surface </a:t>
                </a:r>
                <a:r>
                  <a:rPr lang="en-US" sz="2800" dirty="0" smtClean="0"/>
                  <a:t>(</a:t>
                </a:r>
                <a:r>
                  <a:rPr lang="en-US" sz="2800" dirty="0"/>
                  <a:t>°</a:t>
                </a:r>
                <a:r>
                  <a:rPr lang="en-US" sz="2800" dirty="0" smtClean="0"/>
                  <a:t>C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277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238" y="1768475"/>
                <a:ext cx="9069387" cy="4983162"/>
              </a:xfrm>
              <a:prstGeom prst="rect">
                <a:avLst/>
              </a:prstGeom>
              <a:blipFill rotWithShape="1">
                <a:blip r:embed="rId3"/>
                <a:stretch>
                  <a:fillRect l="-1278" r="-2555" b="-190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0627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Historic Fire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 smtClean="0"/>
              <a:t>DuPont Plaza Hotel</a:t>
            </a:r>
          </a:p>
        </p:txBody>
      </p:sp>
    </p:spTree>
    <p:extLst>
      <p:ext uri="{BB962C8B-B14F-4D97-AF65-F5344CB8AC3E}">
        <p14:creationId xmlns:p14="http://schemas.microsoft.com/office/powerpoint/2010/main" val="39062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Meaning of acronym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Times included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5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301625"/>
            <a:ext cx="9067800" cy="1258888"/>
          </a:xfrm>
          <a:ln/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Fire Growth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68475"/>
            <a:ext cx="9067800" cy="2884488"/>
          </a:xfrm>
          <a:ln/>
        </p:spPr>
        <p:txBody>
          <a:bodyPr/>
          <a:lstStyle/>
          <a:p>
            <a:pPr marL="425450" indent="-320675" eaLnBrk="1">
              <a:buSzPct val="45000"/>
              <a:buFont typeface="Wingdings" charset="2"/>
              <a:buChar char="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dirty="0"/>
              <a:t>t</a:t>
            </a:r>
            <a:r>
              <a:rPr lang="en-US" baseline="33000" dirty="0"/>
              <a:t>2</a:t>
            </a:r>
          </a:p>
          <a:p>
            <a:pPr marL="1479550" lvl="1" indent="-565150">
              <a:buFont typeface="Arial" pitchFamily="34" charset="0"/>
              <a:buChar char="•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dirty="0"/>
              <a:t>Based on reaching 1000 Btu/s (1055 kW)</a:t>
            </a:r>
          </a:p>
          <a:p>
            <a:pPr marL="2286000" lvl="2" indent="-455613">
              <a:buFont typeface="Arial" pitchFamily="34" charset="0"/>
              <a:buChar char="•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dirty="0"/>
              <a:t>Slow: 0.28*10</a:t>
            </a:r>
            <a:r>
              <a:rPr lang="en-US" baseline="33000" dirty="0"/>
              <a:t>-2</a:t>
            </a:r>
            <a:r>
              <a:rPr lang="en-US" dirty="0"/>
              <a:t> Btu/s</a:t>
            </a:r>
            <a:r>
              <a:rPr lang="en-US" baseline="33000" dirty="0"/>
              <a:t>3</a:t>
            </a:r>
            <a:r>
              <a:rPr lang="en-US" dirty="0"/>
              <a:t>, </a:t>
            </a:r>
            <a:r>
              <a:rPr lang="en-US" dirty="0" smtClean="0">
                <a:latin typeface="Symbol" pitchFamily="18" charset="2"/>
              </a:rPr>
              <a:t>t</a:t>
            </a:r>
            <a:r>
              <a:rPr lang="en-US" dirty="0" smtClean="0"/>
              <a:t>=600s</a:t>
            </a:r>
            <a:endParaRPr lang="en-US" dirty="0"/>
          </a:p>
          <a:p>
            <a:pPr marL="2286000" lvl="2" indent="-455613">
              <a:buFont typeface="Arial" pitchFamily="34" charset="0"/>
              <a:buChar char="•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dirty="0"/>
              <a:t>Medium: 1.11*10</a:t>
            </a:r>
            <a:r>
              <a:rPr lang="en-US" baseline="33000" dirty="0"/>
              <a:t>-2</a:t>
            </a:r>
            <a:r>
              <a:rPr lang="en-US" dirty="0"/>
              <a:t> Btu/s</a:t>
            </a:r>
            <a:r>
              <a:rPr lang="en-US" baseline="33000" dirty="0"/>
              <a:t>3</a:t>
            </a:r>
            <a:r>
              <a:rPr lang="en-US" dirty="0"/>
              <a:t>, </a:t>
            </a:r>
            <a:r>
              <a:rPr lang="en-US" dirty="0">
                <a:latin typeface="Symbol" pitchFamily="18" charset="2"/>
              </a:rPr>
              <a:t>t</a:t>
            </a:r>
            <a:r>
              <a:rPr lang="en-US" dirty="0" smtClean="0"/>
              <a:t>=300s</a:t>
            </a:r>
            <a:endParaRPr lang="en-US" dirty="0"/>
          </a:p>
          <a:p>
            <a:pPr marL="2286000" lvl="2" indent="-455613">
              <a:buFont typeface="Arial" pitchFamily="34" charset="0"/>
              <a:buChar char="•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dirty="0"/>
              <a:t>Fast: 4.44*10</a:t>
            </a:r>
            <a:r>
              <a:rPr lang="en-US" baseline="33000" dirty="0"/>
              <a:t>-2</a:t>
            </a:r>
            <a:r>
              <a:rPr lang="en-US" dirty="0"/>
              <a:t> Btu/s</a:t>
            </a:r>
            <a:r>
              <a:rPr lang="en-US" baseline="33000" dirty="0"/>
              <a:t>3</a:t>
            </a:r>
            <a:r>
              <a:rPr lang="en-US" dirty="0"/>
              <a:t>, </a:t>
            </a:r>
            <a:r>
              <a:rPr lang="en-US" dirty="0">
                <a:latin typeface="Symbol" pitchFamily="18" charset="2"/>
              </a:rPr>
              <a:t>t</a:t>
            </a:r>
            <a:r>
              <a:rPr lang="en-US" dirty="0" smtClean="0"/>
              <a:t>=150 </a:t>
            </a:r>
            <a:r>
              <a:rPr lang="en-US" dirty="0"/>
              <a:t>s</a:t>
            </a:r>
          </a:p>
          <a:p>
            <a:pPr marL="2286000" lvl="2" indent="-455613">
              <a:buFont typeface="Arial" pitchFamily="34" charset="0"/>
              <a:buChar char="•"/>
              <a:tabLst>
                <a:tab pos="425450" algn="l"/>
                <a:tab pos="538163" algn="l"/>
                <a:tab pos="995363" algn="l"/>
                <a:tab pos="1452563" algn="l"/>
                <a:tab pos="1909763" algn="l"/>
                <a:tab pos="2366963" algn="l"/>
                <a:tab pos="2824163" algn="l"/>
                <a:tab pos="3281363" algn="l"/>
                <a:tab pos="3738563" algn="l"/>
                <a:tab pos="4195763" algn="l"/>
                <a:tab pos="4652963" algn="l"/>
                <a:tab pos="5110163" algn="l"/>
                <a:tab pos="5567363" algn="l"/>
                <a:tab pos="6024563" algn="l"/>
                <a:tab pos="6481763" algn="l"/>
                <a:tab pos="6938963" algn="l"/>
                <a:tab pos="7396163" algn="l"/>
                <a:tab pos="7853363" algn="l"/>
                <a:tab pos="8310563" algn="l"/>
                <a:tab pos="8767763" algn="l"/>
                <a:tab pos="9224963" algn="l"/>
              </a:tabLst>
            </a:pPr>
            <a:r>
              <a:rPr lang="en-US" dirty="0"/>
              <a:t>Ultrafast: 17.78*10</a:t>
            </a:r>
            <a:r>
              <a:rPr lang="en-US" baseline="33000" dirty="0"/>
              <a:t>-2</a:t>
            </a:r>
            <a:r>
              <a:rPr lang="en-US" dirty="0"/>
              <a:t> Btu/s</a:t>
            </a:r>
            <a:r>
              <a:rPr lang="en-US" baseline="33000" dirty="0"/>
              <a:t>3</a:t>
            </a:r>
            <a:r>
              <a:rPr lang="en-US" dirty="0"/>
              <a:t>, </a:t>
            </a:r>
            <a:r>
              <a:rPr lang="en-US" dirty="0">
                <a:latin typeface="Symbol" pitchFamily="18" charset="2"/>
              </a:rPr>
              <a:t>t</a:t>
            </a:r>
            <a:r>
              <a:rPr lang="en-US" dirty="0" smtClean="0"/>
              <a:t>=75 </a:t>
            </a:r>
            <a:r>
              <a:rPr lang="en-US" dirty="0"/>
              <a:t>s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514600" y="4800600"/>
          <a:ext cx="5257800" cy="255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r:id="rId4" imgW="5258160" imgH="2554200" progId="">
                  <p:embed/>
                </p:oleObj>
              </mc:Choice>
              <mc:Fallback>
                <p:oleObj r:id="rId4" imgW="5258160" imgH="2554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00600"/>
                        <a:ext cx="5257800" cy="25542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4403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400" dirty="0"/>
              <a:t>Smoke </a:t>
            </a:r>
            <a:r>
              <a:rPr lang="en-US" sz="4400" dirty="0" smtClean="0"/>
              <a:t>Plume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0" name="Text Box 2"/>
              <p:cNvSpPr txBox="1">
                <a:spLocks noChangeArrowheads="1"/>
              </p:cNvSpPr>
              <p:nvPr/>
            </p:nvSpPr>
            <p:spPr bwMode="auto">
              <a:xfrm>
                <a:off x="503238" y="1768475"/>
                <a:ext cx="9069387" cy="5543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28080" rIns="0" bIns="0"/>
              <a:lstStyle>
                <a:lvl1pPr marL="425450" indent="-320675"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1pPr>
                <a:lvl2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2pPr>
                <a:lvl3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3pPr>
                <a:lvl4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4pPr>
                <a:lvl5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9pPr>
              </a:lstStyle>
              <a:p>
                <a:pPr marL="104775" indent="0" algn="ctr">
                  <a:spcAft>
                    <a:spcPts val="1413"/>
                  </a:spcAft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̇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baseline="-33000" dirty="0"/>
              </a:p>
              <a:p>
                <a:pPr marL="104775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	Where</a:t>
                </a:r>
                <a:r>
                  <a:rPr lang="en-US" sz="2800" dirty="0"/>
                  <a:t>:</a:t>
                </a:r>
              </a:p>
              <a:p>
                <a:pPr marL="104775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		</a:t>
                </a:r>
                <a:r>
                  <a:rPr lang="en-US" sz="2800" dirty="0" err="1" smtClean="0"/>
                  <a:t>T</a:t>
                </a:r>
                <a:r>
                  <a:rPr lang="en-US" sz="2800" baseline="-33000" dirty="0" err="1" smtClean="0"/>
                  <a:t>p</a:t>
                </a:r>
                <a:r>
                  <a:rPr lang="en-US" sz="2800" dirty="0" smtClean="0"/>
                  <a:t>=Smoke plume temperature</a:t>
                </a:r>
                <a:endParaRPr lang="en-US" sz="2800" dirty="0"/>
              </a:p>
              <a:p>
                <a:pPr marL="914400" lvl="2" indent="0">
                  <a:spcAft>
                    <a:spcPts val="1413"/>
                  </a:spcAft>
                  <a:buSzPct val="45000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2800" baseline="-33000" dirty="0" smtClean="0"/>
                  <a:t>c</a:t>
                </a:r>
                <a:r>
                  <a:rPr lang="en-US" sz="2800" dirty="0" smtClean="0"/>
                  <a:t>=Convective </a:t>
                </a:r>
                <a:r>
                  <a:rPr lang="en-US" sz="2800" dirty="0"/>
                  <a:t>heat release </a:t>
                </a:r>
                <a:r>
                  <a:rPr lang="en-US" sz="2800" dirty="0" smtClean="0"/>
                  <a:t>rate</a:t>
                </a:r>
                <a:endParaRPr lang="en-US" sz="2800" dirty="0"/>
              </a:p>
              <a:p>
                <a:pPr marL="914400" lvl="2" indent="0">
                  <a:spcAft>
                    <a:spcPts val="1413"/>
                  </a:spcAft>
                  <a:buSzPct val="45000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z="2800" dirty="0" smtClean="0"/>
                  <a:t>=Mass </a:t>
                </a:r>
                <a:r>
                  <a:rPr lang="en-US" sz="2800" dirty="0"/>
                  <a:t>entrainment </a:t>
                </a:r>
                <a:r>
                  <a:rPr lang="en-US" sz="2800" dirty="0" smtClean="0"/>
                  <a:t>rate</a:t>
                </a:r>
                <a:endParaRPr lang="en-US" sz="2800" dirty="0"/>
              </a:p>
              <a:p>
                <a:pPr marL="104775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		</a:t>
                </a:r>
                <a:r>
                  <a:rPr lang="en-US" sz="2800" dirty="0" err="1" smtClean="0"/>
                  <a:t>C</a:t>
                </a:r>
                <a:r>
                  <a:rPr lang="en-US" sz="2800" baseline="-33000" dirty="0" err="1" smtClean="0"/>
                  <a:t>p</a:t>
                </a:r>
                <a:r>
                  <a:rPr lang="en-US" sz="2800" dirty="0" smtClean="0"/>
                  <a:t>=Specific heat</a:t>
                </a:r>
                <a:endParaRPr lang="en-US" sz="2800" dirty="0"/>
              </a:p>
              <a:p>
                <a:pPr marL="104775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		T</a:t>
                </a:r>
                <a:r>
                  <a:rPr lang="en-US" sz="2800" baseline="-33000" dirty="0" smtClean="0"/>
                  <a:t>0</a:t>
                </a:r>
                <a:r>
                  <a:rPr lang="en-US" sz="2800" dirty="0" smtClean="0"/>
                  <a:t>=Ambient temperature</a:t>
                </a:r>
                <a:endParaRPr lang="en-US" sz="2800" dirty="0"/>
              </a:p>
              <a:p>
                <a:pPr>
                  <a:spcAft>
                    <a:spcPts val="1413"/>
                  </a:spcAft>
                  <a:buClrTx/>
                  <a:buSzPct val="45000"/>
                  <a:buFontTx/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2253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238" y="1768475"/>
                <a:ext cx="9069387" cy="5543550"/>
              </a:xfrm>
              <a:prstGeom prst="rect">
                <a:avLst/>
              </a:prstGeom>
              <a:blipFill rotWithShape="1">
                <a:blip r:embed="rId3"/>
                <a:stretch>
                  <a:fillRect l="-16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600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400" dirty="0"/>
              <a:t>Smoke </a:t>
            </a:r>
            <a:r>
              <a:rPr lang="en-US" sz="4400" dirty="0" smtClean="0"/>
              <a:t>Plume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Text Box 2"/>
              <p:cNvSpPr txBox="1">
                <a:spLocks noChangeArrowheads="1"/>
              </p:cNvSpPr>
              <p:nvPr/>
            </p:nvSpPr>
            <p:spPr bwMode="auto">
              <a:xfrm>
                <a:off x="503238" y="1768475"/>
                <a:ext cx="9069387" cy="4987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28080" rIns="0" bIns="0"/>
              <a:lstStyle>
                <a:lvl1pPr marL="425450" indent="-320675"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1pPr>
                <a:lvl2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2pPr>
                <a:lvl3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3pPr>
                <a:lvl4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4pPr>
                <a:lvl5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9pPr>
              </a:lstStyle>
              <a:p>
                <a:pPr marL="104775" indent="0" algn="ctr">
                  <a:spcAft>
                    <a:spcPts val="1413"/>
                  </a:spcAft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sz="3200" b="0" i="1" dirty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/>
                            </a:rPr>
                            <m:t>𝑚</m:t>
                          </m:r>
                        </m:e>
                      </m:acc>
                      <m:r>
                        <a:rPr lang="en-US" sz="3200" i="1" dirty="0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3200" b="0" i="1" dirty="0" smtClean="0">
                                  <a:latin typeface="Cambria Math"/>
                                  <a:ea typeface="Cambria Math"/>
                                </a:rPr>
                                <m:t>+273</m:t>
                              </m:r>
                            </m:e>
                          </m:d>
                        </m:num>
                        <m:den>
                          <m:r>
                            <a:rPr lang="en-US" sz="3200" b="0" i="1" dirty="0" smtClean="0">
                              <a:latin typeface="Cambria Math"/>
                              <a:ea typeface="Cambria Math"/>
                            </a:rPr>
                            <m:t>353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104775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	Where</a:t>
                </a:r>
                <a:r>
                  <a:rPr lang="en-US" sz="2800" dirty="0"/>
                  <a:t>:</a:t>
                </a:r>
                <a:endParaRPr lang="en-US" sz="2800" dirty="0" smtClean="0"/>
              </a:p>
              <a:p>
                <a:pPr marL="914400" lvl="2" indent="0">
                  <a:spcAft>
                    <a:spcPts val="1413"/>
                  </a:spcAft>
                  <a:buSzPct val="45000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sz="2800" dirty="0" smtClean="0"/>
                  <a:t>=Volumetric </a:t>
                </a:r>
                <a:r>
                  <a:rPr lang="en-US" sz="2800" dirty="0"/>
                  <a:t>flow rate (m</a:t>
                </a:r>
                <a:r>
                  <a:rPr lang="en-US" sz="2800" baseline="33000" dirty="0"/>
                  <a:t>3</a:t>
                </a:r>
                <a:r>
                  <a:rPr lang="en-US" sz="2800" dirty="0"/>
                  <a:t>/s)</a:t>
                </a:r>
              </a:p>
              <a:p>
                <a:pPr marL="104775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		</a:t>
                </a:r>
                <a:r>
                  <a:rPr lang="en-US" sz="2800" dirty="0" err="1" smtClean="0"/>
                  <a:t>T</a:t>
                </a:r>
                <a:r>
                  <a:rPr lang="en-US" sz="2800" baseline="-33000" dirty="0" err="1" smtClean="0"/>
                  <a:t>p</a:t>
                </a:r>
                <a:r>
                  <a:rPr lang="en-US" sz="2800" dirty="0" smtClean="0"/>
                  <a:t>=Smoke plume temperature (</a:t>
                </a:r>
                <a:r>
                  <a:rPr lang="en-US" sz="2800" dirty="0"/>
                  <a:t>°</a:t>
                </a:r>
                <a:r>
                  <a:rPr lang="en-US" sz="2800" dirty="0" smtClean="0"/>
                  <a:t>C</a:t>
                </a:r>
                <a:r>
                  <a:rPr lang="en-US" sz="2800" dirty="0"/>
                  <a:t>)</a:t>
                </a:r>
              </a:p>
              <a:p>
                <a:pPr marL="914400" lvl="2" indent="0">
                  <a:spcAft>
                    <a:spcPts val="1413"/>
                  </a:spcAft>
                  <a:buSzPct val="45000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z="2800" dirty="0" smtClean="0"/>
                  <a:t>=Mass </a:t>
                </a:r>
                <a:r>
                  <a:rPr lang="en-US" sz="2800" dirty="0"/>
                  <a:t>entrainment rate (kg/sec)</a:t>
                </a:r>
              </a:p>
            </p:txBody>
          </p:sp>
        </mc:Choice>
        <mc:Fallback xmlns="">
          <p:sp>
            <p:nvSpPr>
              <p:cNvPr id="2355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238" y="1768475"/>
                <a:ext cx="9069387" cy="4987925"/>
              </a:xfrm>
              <a:prstGeom prst="rect">
                <a:avLst/>
              </a:prstGeom>
              <a:blipFill rotWithShape="1">
                <a:blip r:embed="rId3"/>
                <a:stretch>
                  <a:fillRect l="-12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361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Smoke Production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2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7950" indent="0" algn="ctr" eaLnBrk="1">
                  <a:buSzPct val="4500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=0.071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+0.0018∙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  <a:p>
                <a:pPr marL="508000" lvl="1" indent="0" eaLnBrk="1">
                  <a:buSzPct val="4500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 smtClean="0"/>
                  <a:t>Where:</a:t>
                </a:r>
              </a:p>
              <a:p>
                <a:pPr marL="508000" lvl="1" indent="0" eaLnBrk="1">
                  <a:buSzPct val="4500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 smtClean="0"/>
                  <a:t>= Mass flow in plume at height z (kg/s)</a:t>
                </a:r>
                <a:endParaRPr lang="en-US" dirty="0"/>
              </a:p>
              <a:p>
                <a:pPr marL="508000" lvl="1" indent="0" eaLnBrk="1">
                  <a:buSzPct val="4500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/>
                  <a:t>	</a:t>
                </a:r>
                <a:r>
                  <a:rPr lang="en-US" dirty="0" smtClean="0"/>
                  <a:t>k= Wall factor</a:t>
                </a:r>
              </a:p>
              <a:p>
                <a:pPr marL="508000" lvl="1" indent="0" eaLnBrk="1">
                  <a:buSzPct val="4500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baseline="-25000" dirty="0" smtClean="0"/>
                  <a:t>c</a:t>
                </a:r>
                <a:r>
                  <a:rPr lang="en-US" dirty="0" smtClean="0"/>
                  <a:t>= Convective heat release rate of fire (kW)</a:t>
                </a:r>
              </a:p>
              <a:p>
                <a:pPr marL="508000" lvl="1" indent="0" eaLnBrk="1">
                  <a:buSzPct val="4500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</a:pPr>
                <a:r>
                  <a:rPr lang="en-US" dirty="0"/>
                  <a:t>	</a:t>
                </a:r>
                <a:r>
                  <a:rPr lang="en-US" dirty="0" smtClean="0"/>
                  <a:t>z= Height above top of fuel (m)</a:t>
                </a:r>
              </a:p>
            </p:txBody>
          </p:sp>
        </mc:Choice>
        <mc:Fallback xmlns="">
          <p:sp>
            <p:nvSpPr>
              <p:cNvPr id="1536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351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400" dirty="0"/>
              <a:t>Ceiling Jet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Text Box 2"/>
              <p:cNvSpPr txBox="1">
                <a:spLocks noChangeArrowheads="1"/>
              </p:cNvSpPr>
              <p:nvPr/>
            </p:nvSpPr>
            <p:spPr bwMode="auto">
              <a:xfrm>
                <a:off x="503238" y="1768475"/>
                <a:ext cx="9069387" cy="4987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28080" rIns="0" bIns="0"/>
              <a:lstStyle>
                <a:lvl1pPr marL="425450" indent="-320675"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1pPr>
                <a:lvl2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2pPr>
                <a:lvl3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3pPr>
                <a:lvl4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4pPr>
                <a:lvl5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9pPr>
              </a:lstStyle>
              <a:p>
                <a:pPr marL="104775" indent="0" algn="ctr">
                  <a:spcAft>
                    <a:spcPts val="1413"/>
                  </a:spcAft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32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=5.38∙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̇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latin typeface="Cambria Math"/>
                                              <a:ea typeface="Cambria Math"/>
                                            </a:rPr>
                                            <m:t>𝑄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3200" i="1"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sz="3200" dirty="0" smtClean="0"/>
              </a:p>
              <a:p>
                <a:pPr marL="104775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	Where:</a:t>
                </a:r>
              </a:p>
              <a:p>
                <a:pPr marL="104775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		r/H&gt;0.18</a:t>
                </a:r>
                <a:endParaRPr lang="en-US" sz="2800" dirty="0"/>
              </a:p>
              <a:p>
                <a:pPr marL="104775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		ΔT=Temperature </a:t>
                </a:r>
                <a:r>
                  <a:rPr lang="en-US" sz="2800" dirty="0"/>
                  <a:t>change </a:t>
                </a:r>
                <a:r>
                  <a:rPr lang="en-US" sz="2800" dirty="0" smtClean="0"/>
                  <a:t>(°C</a:t>
                </a:r>
                <a:r>
                  <a:rPr lang="en-US" sz="2800" dirty="0"/>
                  <a:t>)</a:t>
                </a:r>
              </a:p>
              <a:p>
                <a:pPr marL="104775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2800" dirty="0" smtClean="0"/>
                  <a:t>=Total </a:t>
                </a:r>
                <a:r>
                  <a:rPr lang="en-US" sz="2800" dirty="0"/>
                  <a:t>heat release rate (kW)</a:t>
                </a:r>
              </a:p>
              <a:p>
                <a:pPr marL="104775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		H=Height </a:t>
                </a:r>
                <a:r>
                  <a:rPr lang="en-US" sz="2800" dirty="0"/>
                  <a:t>(</a:t>
                </a:r>
                <a:r>
                  <a:rPr lang="en-US" sz="2800" dirty="0" smtClean="0"/>
                  <a:t>m)</a:t>
                </a:r>
              </a:p>
              <a:p>
                <a:pPr marL="104775" indent="0">
                  <a:spcAft>
                    <a:spcPts val="1413"/>
                  </a:spcAft>
                  <a:buSzPct val="45000"/>
                </a:pPr>
                <a:r>
                  <a:rPr lang="en-US" sz="2800" dirty="0"/>
                  <a:t>	</a:t>
                </a:r>
                <a:r>
                  <a:rPr lang="en-US" sz="2800" dirty="0" smtClean="0"/>
                  <a:t>	r=Distance </a:t>
                </a:r>
                <a:r>
                  <a:rPr lang="en-US" sz="2800" dirty="0"/>
                  <a:t>from center of plume (m)</a:t>
                </a:r>
              </a:p>
            </p:txBody>
          </p:sp>
        </mc:Choice>
        <mc:Fallback xmlns="">
          <p:sp>
            <p:nvSpPr>
              <p:cNvPr id="1843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238" y="1768475"/>
                <a:ext cx="9069387" cy="4987925"/>
              </a:xfrm>
              <a:prstGeom prst="rect">
                <a:avLst/>
              </a:prstGeom>
              <a:blipFill rotWithShape="0">
                <a:blip r:embed="rId3"/>
                <a:stretch>
                  <a:fillRect t="-733" b="-56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9058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888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 Unicode MS" pitchFamily="32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400"/>
              <a:t>Ceiling Jet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Text Box 2"/>
              <p:cNvSpPr txBox="1">
                <a:spLocks noChangeArrowheads="1"/>
              </p:cNvSpPr>
              <p:nvPr/>
            </p:nvSpPr>
            <p:spPr bwMode="auto">
              <a:xfrm>
                <a:off x="503238" y="1768475"/>
                <a:ext cx="9069387" cy="49879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28080" rIns="0" bIns="0"/>
              <a:lstStyle>
                <a:lvl1pPr marL="425450" indent="-320675"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1pPr>
                <a:lvl2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2pPr>
                <a:lvl3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3pPr>
                <a:lvl4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4pPr>
                <a:lvl5pPr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25450" algn="l"/>
                    <a:tab pos="882650" algn="l"/>
                    <a:tab pos="1339850" algn="l"/>
                    <a:tab pos="1797050" algn="l"/>
                    <a:tab pos="2254250" algn="l"/>
                    <a:tab pos="2711450" algn="l"/>
                    <a:tab pos="3168650" algn="l"/>
                    <a:tab pos="3625850" algn="l"/>
                    <a:tab pos="4083050" algn="l"/>
                    <a:tab pos="4540250" algn="l"/>
                    <a:tab pos="4997450" algn="l"/>
                    <a:tab pos="5454650" algn="l"/>
                    <a:tab pos="5911850" algn="l"/>
                    <a:tab pos="6369050" algn="l"/>
                    <a:tab pos="6826250" algn="l"/>
                    <a:tab pos="7283450" algn="l"/>
                    <a:tab pos="7740650" algn="l"/>
                    <a:tab pos="8197850" algn="l"/>
                    <a:tab pos="8655050" algn="l"/>
                    <a:tab pos="9112250" algn="l"/>
                    <a:tab pos="95694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 Unicode MS" pitchFamily="32" charset="0"/>
                  </a:defRPr>
                </a:lvl9pPr>
              </a:lstStyle>
              <a:p>
                <a:pPr marL="104775" indent="0" algn="ctr">
                  <a:spcAft>
                    <a:spcPts val="1413"/>
                  </a:spcAft>
                  <a:buSzPct val="4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𝑐𝑗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=0.195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  <a:ea typeface="Cambria Math"/>
                                </a:rPr>
                                <m:t>𝐻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sz="3200" i="1">
                                          <a:latin typeface="Cambria Math"/>
                                          <a:ea typeface="Cambria Math"/>
                                        </a:rPr>
                                        <m:t>𝐻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6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sz="3200" baseline="33000" dirty="0"/>
              </a:p>
              <a:p>
                <a:pPr marL="457200" lvl="1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Where:</a:t>
                </a:r>
              </a:p>
              <a:p>
                <a:pPr marL="457200" lvl="1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	r/H&gt;0.15</a:t>
                </a:r>
                <a:endParaRPr lang="en-US" sz="2800" dirty="0"/>
              </a:p>
              <a:p>
                <a:pPr marL="104775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		</a:t>
                </a:r>
                <a:r>
                  <a:rPr lang="en-US" sz="2800" dirty="0"/>
                  <a:t> </a:t>
                </a:r>
                <a:r>
                  <a:rPr lang="en-US" sz="2800" dirty="0" err="1" smtClean="0"/>
                  <a:t>U</a:t>
                </a:r>
                <a:r>
                  <a:rPr lang="en-US" sz="2800" baseline="-25000" dirty="0" err="1" smtClean="0"/>
                  <a:t>cj</a:t>
                </a:r>
                <a:r>
                  <a:rPr lang="en-US" sz="2800" dirty="0" smtClean="0"/>
                  <a:t>=Velocity </a:t>
                </a:r>
                <a:r>
                  <a:rPr lang="en-US" sz="2800" dirty="0"/>
                  <a:t>(m/s)</a:t>
                </a:r>
              </a:p>
              <a:p>
                <a:pPr marL="104775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2800" dirty="0" smtClean="0"/>
                  <a:t>=Total </a:t>
                </a:r>
                <a:r>
                  <a:rPr lang="en-US" sz="2800" dirty="0"/>
                  <a:t>heat release rate (kW)</a:t>
                </a:r>
              </a:p>
              <a:p>
                <a:pPr marL="104775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		H=Height </a:t>
                </a:r>
                <a:r>
                  <a:rPr lang="en-US" sz="2800" dirty="0"/>
                  <a:t>(m)</a:t>
                </a:r>
              </a:p>
              <a:p>
                <a:pPr marL="104775" indent="0">
                  <a:spcAft>
                    <a:spcPts val="1413"/>
                  </a:spcAft>
                  <a:buSzPct val="45000"/>
                </a:pPr>
                <a:r>
                  <a:rPr lang="en-US" sz="2800" dirty="0" smtClean="0"/>
                  <a:t>		r=Distance </a:t>
                </a:r>
                <a:r>
                  <a:rPr lang="en-US" sz="2800" dirty="0"/>
                  <a:t>from center of plume (m)</a:t>
                </a:r>
              </a:p>
            </p:txBody>
          </p:sp>
        </mc:Choice>
        <mc:Fallback xmlns="">
          <p:sp>
            <p:nvSpPr>
              <p:cNvPr id="1945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238" y="1768475"/>
                <a:ext cx="9069387" cy="4987925"/>
              </a:xfrm>
              <a:prstGeom prst="rect">
                <a:avLst/>
              </a:prstGeom>
              <a:blipFill rotWithShape="0">
                <a:blip r:embed="rId3"/>
                <a:stretch>
                  <a:fillRect b="-19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3369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38856</TotalTime>
  <Words>224</Words>
  <Application>Microsoft Office PowerPoint</Application>
  <PresentationFormat>Custom</PresentationFormat>
  <Paragraphs>129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Unicode MS</vt:lpstr>
      <vt:lpstr>Calibri</vt:lpstr>
      <vt:lpstr>Cambria Math</vt:lpstr>
      <vt:lpstr>Symbol</vt:lpstr>
      <vt:lpstr>Times New Roman</vt:lpstr>
      <vt:lpstr>Wingdings</vt:lpstr>
      <vt:lpstr>Office Theme</vt:lpstr>
      <vt:lpstr>Custom Design</vt:lpstr>
      <vt:lpstr>ASET</vt:lpstr>
      <vt:lpstr>Historic Fire</vt:lpstr>
      <vt:lpstr>ASET</vt:lpstr>
      <vt:lpstr>Fire Growth</vt:lpstr>
      <vt:lpstr>PowerPoint Presentation</vt:lpstr>
      <vt:lpstr>PowerPoint Presentation</vt:lpstr>
      <vt:lpstr>Smoke Production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 Fires</dc:title>
  <dc:creator>Kevin Wilmoth</dc:creator>
  <cp:lastModifiedBy>Hoskins, Bryan Lawrence</cp:lastModifiedBy>
  <cp:revision>174</cp:revision>
  <cp:lastPrinted>1601-01-01T00:00:00Z</cp:lastPrinted>
  <dcterms:created xsi:type="dcterms:W3CDTF">2012-08-19T20:58:19Z</dcterms:created>
  <dcterms:modified xsi:type="dcterms:W3CDTF">2021-11-11T14:11:34Z</dcterms:modified>
</cp:coreProperties>
</file>