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9"/>
  </p:notesMasterIdLst>
  <p:sldIdLst>
    <p:sldId id="306" r:id="rId3"/>
    <p:sldId id="336" r:id="rId4"/>
    <p:sldId id="309" r:id="rId5"/>
    <p:sldId id="313" r:id="rId6"/>
    <p:sldId id="327" r:id="rId7"/>
    <p:sldId id="332" r:id="rId8"/>
    <p:sldId id="338" r:id="rId9"/>
    <p:sldId id="317" r:id="rId10"/>
    <p:sldId id="316" r:id="rId11"/>
    <p:sldId id="318" r:id="rId12"/>
    <p:sldId id="333" r:id="rId13"/>
    <p:sldId id="337" r:id="rId14"/>
    <p:sldId id="329" r:id="rId15"/>
    <p:sldId id="334" r:id="rId16"/>
    <p:sldId id="324" r:id="rId17"/>
    <p:sldId id="335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36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AF100DD5-5483-4959-83C6-767A555BC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8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47C7EDED-EFE0-4782-ABA5-E6A2D4E61C3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C623-E605-4766-A7DD-7A06F885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50CE1-B0F9-4F3E-A52C-801486B23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8520-4217-4EBA-938E-461387139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F428E-F0DD-4807-AF3B-5A9DBA7BB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66B22-D286-4F7B-9ACF-86CC030E7302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EE3E5-ED14-4189-90E3-5FCD7D26C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A5D8-6DD2-47E6-956D-5F1DE0ED54A0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6505D-8459-469B-BAE9-784FA5E09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28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7F264-20F0-48F4-9D9D-366C1A52B6FF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C9AB7-9FDE-4C3D-B25A-A448DA570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2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438E7-5C2E-4ABC-A293-5E9FC685CA18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A73D7-E48E-4E3E-9C01-60E8BD345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9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32262-91C9-472B-918B-A4AC821C08A2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11301-C618-4876-BDA9-1C157F754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32153-CC39-458E-A3FD-BE37B03D7536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7BE1E-39B8-4802-B183-BC3AB1A28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DD9EB-EF17-44BB-8B3E-D3B610BB455F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4BA5E-C7B5-4673-8CD4-79690F162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CF6CD-ED79-4274-BC4B-982C4CA51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4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2802A-10D9-4FE5-B741-EF9FA73DE4B2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2AFCE-A279-463B-B023-1EA40AA66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9C57A-A69F-4E37-9EE8-BEEDE242D307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25CC7-7F18-46E5-8CAF-955222A85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866D3-3477-4D26-AEB2-8557089FC6F4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8A5B6-EDCF-4F0F-9AC3-6EA4EC9CD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9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8594D-2296-4650-9700-8D5668C4F3A4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2647B-7A05-4612-AFE7-B557D61E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2C10-61D0-4150-8B82-14952DC86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9D1C3-9BF5-4D02-8E8C-EEE9234CA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464E-F910-42D9-B5FB-B36E4AB59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CF7EE-9D0B-4AE4-8181-560BA0E4D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A11A-07FC-4555-93CB-0D2AE0D32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B15CA-7B45-4BC8-92A5-11598F3D2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1678-BB2D-40C2-BE68-DF47F4618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ADA9F859-9E06-4551-B3E5-CF6B17088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  <p:sldLayoutId id="2147484937" r:id="rId3"/>
    <p:sldLayoutId id="2147484938" r:id="rId4"/>
    <p:sldLayoutId id="2147484939" r:id="rId5"/>
    <p:sldLayoutId id="2147484940" r:id="rId6"/>
    <p:sldLayoutId id="2147484941" r:id="rId7"/>
    <p:sldLayoutId id="2147484942" r:id="rId8"/>
    <p:sldLayoutId id="2147484943" r:id="rId9"/>
    <p:sldLayoutId id="2147484944" r:id="rId10"/>
    <p:sldLayoutId id="2147484945" r:id="rId11"/>
    <p:sldLayoutId id="2147484946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3B7B95B-AE3A-46E0-B25E-B031911EEA5B}" type="datetimeFigureOut">
              <a:rPr lang="en-US"/>
              <a:pPr>
                <a:defRPr/>
              </a:pPr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FD8DF57-C4D3-4C12-8A56-2394541C8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24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International Building Code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Apply the rules for height and areas of buildings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Perform calculations related to adjustment factors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Are the height and area of the building acceptable?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/>
              <a:t>B</a:t>
            </a:r>
            <a:r>
              <a:rPr lang="en-US" dirty="0" smtClean="0"/>
              <a:t>uilding is </a:t>
            </a:r>
            <a:r>
              <a:rPr lang="en-US" dirty="0" err="1" smtClean="0"/>
              <a:t>unsprinklered</a:t>
            </a:r>
            <a:r>
              <a:rPr lang="en-US" dirty="0" smtClean="0"/>
              <a:t> 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/>
              <a:t>F</a:t>
            </a:r>
            <a:r>
              <a:rPr lang="en-US" dirty="0" smtClean="0"/>
              <a:t>rontage on two adjacent sides 25 feet wide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2 Stories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1</a:t>
            </a:r>
            <a:r>
              <a:rPr lang="en-US" dirty="0"/>
              <a:t>1</a:t>
            </a:r>
            <a:r>
              <a:rPr lang="en-US" dirty="0" smtClean="0"/>
              <a:t>0 </a:t>
            </a:r>
            <a:r>
              <a:rPr lang="en-US" dirty="0" err="1" smtClean="0"/>
              <a:t>ft</a:t>
            </a:r>
            <a:r>
              <a:rPr lang="en-US" dirty="0" smtClean="0"/>
              <a:t> x 100 </a:t>
            </a:r>
            <a:r>
              <a:rPr lang="en-US" dirty="0" err="1" smtClean="0"/>
              <a:t>ft</a:t>
            </a:r>
            <a:endParaRPr lang="en-US" dirty="0"/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Type V-B Construction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Group B occupancy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Need 1</a:t>
                </a:r>
                <a:r>
                  <a:rPr lang="en-US" dirty="0"/>
                  <a:t>1</a:t>
                </a:r>
                <a:r>
                  <a:rPr lang="en-US" dirty="0" smtClean="0"/>
                  <a:t>,000 ft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2 stories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/>
                  <a:t>9</a:t>
                </a:r>
                <a:r>
                  <a:rPr lang="en-US" dirty="0" smtClean="0"/>
                  <a:t>,000 ft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2 stories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Allowance for frontage: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420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−0.25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=0.208</m:t>
                      </m:r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Total area allowed:</a:t>
                </a:r>
              </a:p>
              <a:p>
                <a:pPr marL="400050" lvl="1" indent="0"/>
                <a:r>
                  <a:rPr lang="en-US" dirty="0" smtClean="0"/>
                  <a:t>A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=9,000+[</a:t>
                </a:r>
                <a:r>
                  <a:rPr lang="en-US" dirty="0"/>
                  <a:t>9</a:t>
                </a:r>
                <a:r>
                  <a:rPr lang="en-US" dirty="0" smtClean="0"/>
                  <a:t>,000*0.208]+[</a:t>
                </a:r>
                <a:r>
                  <a:rPr lang="en-US" dirty="0"/>
                  <a:t>9</a:t>
                </a:r>
                <a:r>
                  <a:rPr lang="en-US" dirty="0" smtClean="0"/>
                  <a:t>,000*0]=10,875 ft</a:t>
                </a:r>
                <a:r>
                  <a:rPr lang="en-US" baseline="30000" dirty="0" smtClean="0"/>
                  <a:t>2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55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894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Options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Just tell the owner no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Ask the owner to make their building smaller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Relocate building on site to increase frontage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Change to different construction type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Protect structural elements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Change material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Add sprinklers</a:t>
            </a:r>
          </a:p>
        </p:txBody>
      </p:sp>
    </p:spTree>
    <p:extLst>
      <p:ext uri="{BB962C8B-B14F-4D97-AF65-F5344CB8AC3E}">
        <p14:creationId xmlns:p14="http://schemas.microsoft.com/office/powerpoint/2010/main" val="18508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Are the area and height acceptable if frontage 30 </a:t>
            </a:r>
            <a:r>
              <a:rPr lang="en-US" dirty="0" err="1" smtClean="0"/>
              <a:t>ft</a:t>
            </a:r>
            <a:r>
              <a:rPr lang="en-US" dirty="0" smtClean="0"/>
              <a:t> wide exists on all sides?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err="1"/>
              <a:t>S</a:t>
            </a:r>
            <a:r>
              <a:rPr lang="en-US" dirty="0" err="1" smtClean="0"/>
              <a:t>prinklered</a:t>
            </a:r>
            <a:endParaRPr lang="en-US" dirty="0" smtClean="0"/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3 Stories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130 </a:t>
            </a:r>
            <a:r>
              <a:rPr lang="en-US" dirty="0" err="1" smtClean="0"/>
              <a:t>ft</a:t>
            </a:r>
            <a:r>
              <a:rPr lang="en-US" dirty="0" smtClean="0"/>
              <a:t> x 360 </a:t>
            </a:r>
            <a:r>
              <a:rPr lang="en-US" dirty="0" err="1" smtClean="0"/>
              <a:t>ft</a:t>
            </a:r>
            <a:endParaRPr lang="en-US" dirty="0" smtClean="0"/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Group E Occupancy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dirty="0" smtClean="0"/>
              <a:t>Type II B Construction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Need 46,800 ft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3 stories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err="1" smtClean="0"/>
                  <a:t>Nonsprinklered</a:t>
                </a:r>
                <a:r>
                  <a:rPr lang="en-US" dirty="0" smtClean="0"/>
                  <a:t>: 14,500 ft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, 2 stories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Sprinklers can increase to 3 stories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Allowance for frontage: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−0.25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=0.75</m:t>
                      </m:r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 smtClean="0"/>
                  <a:t>Total area allowed:</a:t>
                </a:r>
              </a:p>
              <a:p>
                <a:pPr marL="400050" lvl="1" indent="0"/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=14,500+[14,500*0.75]+[14,500*2]=54,375 ft</a:t>
                </a:r>
                <a:r>
                  <a:rPr lang="en-US" baseline="30000" dirty="0" smtClean="0"/>
                  <a:t>2</a:t>
                </a:r>
              </a:p>
              <a:p>
                <a:pPr marL="342900" lvl="1" indent="-342900">
                  <a:spcAft>
                    <a:spcPts val="1413"/>
                  </a:spcAft>
                </a:pPr>
                <a:r>
                  <a:rPr lang="en-US" dirty="0" smtClean="0"/>
                  <a:t>			=43,500+[</a:t>
                </a:r>
                <a:r>
                  <a:rPr lang="en-US" dirty="0"/>
                  <a:t>14,500*0.75</a:t>
                </a:r>
                <a:r>
                  <a:rPr lang="en-US" dirty="0" smtClean="0"/>
                  <a:t>]=</a:t>
                </a:r>
                <a:r>
                  <a:rPr lang="en-US" dirty="0"/>
                  <a:t>54,375 ft</a:t>
                </a:r>
                <a:r>
                  <a:rPr lang="en-US" baseline="30000" dirty="0"/>
                  <a:t>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55" t="-2689" b="-10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493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352675" y="5043488"/>
            <a:ext cx="37798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Street  60 Feet Wide</a:t>
            </a:r>
          </a:p>
        </p:txBody>
      </p:sp>
      <p:pic>
        <p:nvPicPr>
          <p:cNvPr id="32771" name="Picture 3" descr="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0"/>
            <a:ext cx="9805987" cy="774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96913" y="5043488"/>
            <a:ext cx="89154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60 ‘ Street</a:t>
            </a:r>
          </a:p>
          <a:p>
            <a:pPr algn="ctr">
              <a:defRPr/>
            </a:pPr>
            <a:endParaRPr lang="en-US" sz="2600" dirty="0" smtClean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Using the information given, determine if the building may be of Type V-B Construction as proposed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Group B Occupancy, Type V-B: 9000 ft</a:t>
                </a:r>
                <a:r>
                  <a:rPr lang="en-US" sz="2800" baseline="30000" dirty="0" smtClean="0"/>
                  <a:t>2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Varying frontage = check multiple configurations</a:t>
                </a:r>
              </a:p>
              <a:p>
                <a:pPr marL="857250" lvl="1" indent="-457200">
                  <a:buFont typeface="Arial" pitchFamily="34" charset="0"/>
                  <a:buChar char="•"/>
                </a:pPr>
                <a:r>
                  <a:rPr lang="en-US" sz="2400" dirty="0" smtClean="0"/>
                  <a:t>Option 1: 20 </a:t>
                </a:r>
                <a:r>
                  <a:rPr lang="en-US" sz="2400" dirty="0" err="1" smtClean="0"/>
                  <a:t>ft</a:t>
                </a:r>
                <a:r>
                  <a:rPr lang="en-US" sz="2400" dirty="0" smtClean="0"/>
                  <a:t> frontage on all sides</a:t>
                </a:r>
              </a:p>
              <a:p>
                <a:pPr marL="40005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504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504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−0.25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2400" dirty="0" smtClean="0"/>
              </a:p>
              <a:p>
                <a:pPr marL="857250" lvl="1" indent="-457200">
                  <a:buFont typeface="Arial" pitchFamily="34" charset="0"/>
                  <a:buChar char="•"/>
                </a:pPr>
                <a:r>
                  <a:rPr lang="en-US" sz="2400" dirty="0" smtClean="0"/>
                  <a:t>Option 2: 30 </a:t>
                </a:r>
                <a:r>
                  <a:rPr lang="en-US" sz="2400" dirty="0" err="1" smtClean="0"/>
                  <a:t>ft</a:t>
                </a:r>
                <a:r>
                  <a:rPr lang="en-US" sz="2400" dirty="0" smtClean="0"/>
                  <a:t> frontage on 83%</a:t>
                </a:r>
              </a:p>
              <a:p>
                <a:pPr marL="40005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418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504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−0.25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=0.579</m:t>
                      </m:r>
                    </m:oMath>
                  </m:oMathPara>
                </a14:m>
                <a:endParaRPr lang="en-US" sz="2400" dirty="0" smtClean="0"/>
              </a:p>
              <a:p>
                <a:pPr marL="857250" lvl="1" indent="-457200">
                  <a:buFont typeface="Arial" pitchFamily="34" charset="0"/>
                  <a:buChar char="•"/>
                </a:pPr>
                <a:r>
                  <a:rPr lang="en-US" sz="2400" dirty="0" smtClean="0"/>
                  <a:t>Use Option 2</a:t>
                </a: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Total area allowed:</a:t>
                </a:r>
              </a:p>
              <a:p>
                <a:pPr marL="457200" lvl="1" indent="-457200">
                  <a:spcAft>
                    <a:spcPts val="1413"/>
                  </a:spcAft>
                  <a:buFont typeface="Arial" pitchFamily="34" charset="0"/>
                  <a:buChar char="•"/>
                </a:pP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=9,000+[9,000*0.579]+[9,000*0]=14,211 ft</a:t>
                </a:r>
                <a:r>
                  <a:rPr lang="en-US" baseline="30000" dirty="0" smtClean="0"/>
                  <a:t>2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19" t="-2200" b="-10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22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MGM Grand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3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Height and Area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Sections 504 and 506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Sprinklers generally increase by 20 </a:t>
            </a:r>
            <a:r>
              <a:rPr lang="en-US" dirty="0" err="1" smtClean="0"/>
              <a:t>ft</a:t>
            </a:r>
            <a:r>
              <a:rPr lang="en-US" dirty="0" smtClean="0"/>
              <a:t> and 1 story for height</a:t>
            </a:r>
          </a:p>
          <a:p>
            <a:pPr marL="857250" lvl="1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Sprinklers add 2 or 3 times original area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Modifications of Area Limits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a</a:t>
            </a:r>
            <a:r>
              <a:rPr lang="en-US" dirty="0" smtClean="0"/>
              <a:t>=A</a:t>
            </a:r>
            <a:r>
              <a:rPr lang="en-US" baseline="-25000" dirty="0" smtClean="0"/>
              <a:t>t</a:t>
            </a:r>
            <a:r>
              <a:rPr lang="en-US" dirty="0" smtClean="0"/>
              <a:t>+[A</a:t>
            </a:r>
            <a:r>
              <a:rPr lang="en-US" baseline="-25000" dirty="0" smtClean="0"/>
              <a:t>t</a:t>
            </a:r>
            <a:r>
              <a:rPr lang="en-US" dirty="0" smtClean="0"/>
              <a:t>*I</a:t>
            </a:r>
            <a:r>
              <a:rPr lang="en-US" baseline="-25000" dirty="0" smtClean="0"/>
              <a:t>f</a:t>
            </a:r>
            <a:r>
              <a:rPr lang="en-US" dirty="0" smtClean="0"/>
              <a:t>]+[A</a:t>
            </a:r>
            <a:r>
              <a:rPr lang="en-US" baseline="-25000" dirty="0" smtClean="0"/>
              <a:t>t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r>
              <a:rPr lang="en-US" dirty="0" smtClean="0"/>
              <a:t>]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a</a:t>
            </a:r>
            <a:r>
              <a:rPr lang="en-US" dirty="0" smtClean="0"/>
              <a:t>=A</a:t>
            </a:r>
            <a:r>
              <a:rPr lang="en-US" baseline="-25000" dirty="0" smtClean="0"/>
              <a:t>t</a:t>
            </a:r>
            <a:r>
              <a:rPr lang="en-US" dirty="0" smtClean="0"/>
              <a:t>+[NS*I</a:t>
            </a:r>
            <a:r>
              <a:rPr lang="en-US" baseline="-25000" dirty="0" smtClean="0"/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</a:t>
            </a:r>
            <a:r>
              <a:rPr lang="en-US" baseline="-25000" dirty="0" err="1" smtClean="0"/>
              <a:t>a</a:t>
            </a:r>
            <a:r>
              <a:rPr lang="en-US" dirty="0" smtClean="0"/>
              <a:t>= Allowable area per floor</a:t>
            </a:r>
          </a:p>
          <a:p>
            <a:r>
              <a:rPr lang="en-US" dirty="0" smtClean="0"/>
              <a:t>	A</a:t>
            </a:r>
            <a:r>
              <a:rPr lang="en-US" baseline="-25000" dirty="0" smtClean="0"/>
              <a:t>t</a:t>
            </a:r>
            <a:r>
              <a:rPr lang="en-US" dirty="0" smtClean="0"/>
              <a:t>= Allowable area from Table</a:t>
            </a:r>
          </a:p>
          <a:p>
            <a:r>
              <a:rPr lang="en-US" dirty="0" smtClean="0"/>
              <a:t>	I</a:t>
            </a:r>
            <a:r>
              <a:rPr lang="en-US" baseline="-25000" dirty="0" smtClean="0"/>
              <a:t>f</a:t>
            </a:r>
            <a:r>
              <a:rPr lang="en-US" dirty="0" smtClean="0"/>
              <a:t>= Area factor increase due to frontage</a:t>
            </a:r>
          </a:p>
          <a:p>
            <a:r>
              <a:rPr lang="en-US" dirty="0" smtClean="0"/>
              <a:t>	I</a:t>
            </a:r>
            <a:r>
              <a:rPr lang="en-US" baseline="-25000" dirty="0" smtClean="0"/>
              <a:t>s</a:t>
            </a:r>
            <a:r>
              <a:rPr lang="en-US" dirty="0" smtClean="0"/>
              <a:t>= Area factor increase due to sprinklers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Area factor for sprinklers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Char char="•"/>
            </a:pPr>
            <a:r>
              <a:rPr lang="en-US" smtClean="0"/>
              <a:t>I</a:t>
            </a:r>
            <a:r>
              <a:rPr lang="en-US" baseline="-25000" smtClean="0"/>
              <a:t>s</a:t>
            </a:r>
            <a:r>
              <a:rPr lang="en-US" smtClean="0"/>
              <a:t>=3 for buildings one story above ground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mtClean="0"/>
              <a:t>I</a:t>
            </a:r>
            <a:r>
              <a:rPr lang="en-US" baseline="-25000" smtClean="0"/>
              <a:t>s</a:t>
            </a:r>
            <a:r>
              <a:rPr lang="en-US" smtClean="0"/>
              <a:t>=2 for buildings more than one story above ground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Factor for Frontage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−0.25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/>
                <a:r>
                  <a:rPr lang="en-US" dirty="0" smtClean="0"/>
                  <a:t>Where:</a:t>
                </a:r>
              </a:p>
              <a:p>
                <a:pPr marL="400050" lvl="1" indent="0"/>
                <a:r>
                  <a:rPr lang="en-US" dirty="0" smtClean="0"/>
                  <a:t>I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= Area factor increase due to frontage</a:t>
                </a:r>
              </a:p>
              <a:p>
                <a:pPr marL="400050" lvl="1" indent="0"/>
                <a:r>
                  <a:rPr lang="en-US" dirty="0" smtClean="0"/>
                  <a:t>F= Building perimeter with frontage (</a:t>
                </a:r>
                <a:r>
                  <a:rPr lang="en-US" dirty="0" err="1" smtClean="0"/>
                  <a:t>ft</a:t>
                </a:r>
                <a:r>
                  <a:rPr lang="en-US" dirty="0" smtClean="0"/>
                  <a:t>)</a:t>
                </a:r>
              </a:p>
              <a:p>
                <a:pPr marL="400050" lvl="1" indent="0"/>
                <a:r>
                  <a:rPr lang="en-US" dirty="0" smtClean="0"/>
                  <a:t>P= Total building perimeter (</a:t>
                </a:r>
                <a:r>
                  <a:rPr lang="en-US" dirty="0" err="1" smtClean="0"/>
                  <a:t>ft</a:t>
                </a:r>
                <a:r>
                  <a:rPr lang="en-US" dirty="0" smtClean="0"/>
                  <a:t>)</a:t>
                </a:r>
              </a:p>
              <a:p>
                <a:pPr marL="400050" lvl="1" indent="0"/>
                <a:r>
                  <a:rPr lang="en-US" dirty="0" smtClean="0"/>
                  <a:t>W= Width of the frontage (</a:t>
                </a:r>
                <a:r>
                  <a:rPr lang="en-US" dirty="0" err="1" smtClean="0"/>
                  <a:t>ft</a:t>
                </a:r>
                <a:r>
                  <a:rPr lang="en-US" dirty="0" smtClean="0"/>
                  <a:t>)</a:t>
                </a:r>
              </a:p>
              <a:p>
                <a:pPr marL="0" indent="0"/>
                <a:r>
                  <a:rPr lang="en-US" dirty="0" smtClean="0"/>
                  <a:t>Note:	W/30 not permitted to exceed  1.0</a:t>
                </a:r>
              </a:p>
              <a:p>
                <a:pPr marL="0" indent="0"/>
                <a:r>
                  <a:rPr lang="en-US" dirty="0"/>
                  <a:t>	</a:t>
                </a:r>
                <a:r>
                  <a:rPr lang="en-US" dirty="0" smtClean="0"/>
                  <a:t>		W must be at least 20 </a:t>
                </a:r>
                <a:r>
                  <a:rPr lang="en-US" dirty="0" err="1" smtClean="0"/>
                  <a:t>ft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57" b="-6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10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Factor for Frontage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9600025"/>
              </p:ext>
            </p:extLst>
          </p:nvPr>
        </p:nvGraphicFramePr>
        <p:xfrm>
          <a:off x="827088" y="2332037"/>
          <a:ext cx="84216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337">
                  <a:extLst>
                    <a:ext uri="{9D8B030D-6E8A-4147-A177-3AD203B41FA5}">
                      <a16:colId xmlns:a16="http://schemas.microsoft.com/office/drawing/2014/main" val="426996406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408378165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553161886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1395116041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328925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of Perimeter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Space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&lt;20 </a:t>
                      </a:r>
                      <a:r>
                        <a:rPr lang="en-US" baseline="0" dirty="0" err="1" smtClean="0"/>
                        <a:t>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Space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20 to &lt;25 </a:t>
                      </a:r>
                      <a:r>
                        <a:rPr lang="en-US" baseline="0" dirty="0" err="1" smtClean="0"/>
                        <a:t>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Space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25 to &lt;30 </a:t>
                      </a:r>
                      <a:r>
                        <a:rPr lang="en-US" baseline="0" dirty="0" err="1" smtClean="0"/>
                        <a:t>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Space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30 </a:t>
                      </a:r>
                      <a:r>
                        <a:rPr lang="en-US" baseline="0" dirty="0" err="1" smtClean="0"/>
                        <a:t>ft</a:t>
                      </a:r>
                      <a:r>
                        <a:rPr lang="en-US" baseline="0" dirty="0" smtClean="0"/>
                        <a:t> or more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6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 to &lt;50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 to &lt;75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4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 or</a:t>
                      </a:r>
                      <a:r>
                        <a:rPr lang="en-US" baseline="0" dirty="0" smtClean="0"/>
                        <a:t> greater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5688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8804274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 table values in 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values are at the lower end of each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Interpolation allowed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Client will want you to use linear interpolation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Old equation was linear interpolation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All values are still the same</a:t>
            </a:r>
          </a:p>
        </p:txBody>
      </p:sp>
    </p:spTree>
    <p:extLst>
      <p:ext uri="{BB962C8B-B14F-4D97-AF65-F5344CB8AC3E}">
        <p14:creationId xmlns:p14="http://schemas.microsoft.com/office/powerpoint/2010/main" val="317409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What are the height and area limitations for a Group M occupancy in a building of Type III B construction?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dirty="0" smtClean="0"/>
              <a:t>Solution: 2 Stories, 12,500 ft</a:t>
            </a:r>
            <a:r>
              <a:rPr lang="en-US" baseline="30000" dirty="0" smtClean="0"/>
              <a:t>2</a:t>
            </a:r>
            <a:r>
              <a:rPr lang="en-US" dirty="0" smtClean="0"/>
              <a:t> per floor.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2</a:t>
            </a:r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What are the height and area limitations for a library in an unprotected steel building without sprinklers?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Solution:	2 Stories, 9,500 ft</a:t>
            </a:r>
            <a:r>
              <a:rPr lang="en-US" baseline="30000" dirty="0" smtClean="0"/>
              <a:t>2</a:t>
            </a:r>
            <a:r>
              <a:rPr lang="en-US" dirty="0" smtClean="0"/>
              <a:t> per floor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8824</TotalTime>
  <Words>438</Words>
  <Application>Microsoft Office PowerPoint</Application>
  <PresentationFormat>Custom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Cambria Math</vt:lpstr>
      <vt:lpstr>Times New Roman</vt:lpstr>
      <vt:lpstr>Wingdings</vt:lpstr>
      <vt:lpstr>Office Theme</vt:lpstr>
      <vt:lpstr>Custom Design</vt:lpstr>
      <vt:lpstr>International Building Code</vt:lpstr>
      <vt:lpstr>Historic Fire</vt:lpstr>
      <vt:lpstr>Height and Area</vt:lpstr>
      <vt:lpstr>Modifications of Area Limits</vt:lpstr>
      <vt:lpstr>Area factor for sprinklers</vt:lpstr>
      <vt:lpstr>Area Factor for Frontage</vt:lpstr>
      <vt:lpstr>Area Factor for Frontage</vt:lpstr>
      <vt:lpstr>Example 1</vt:lpstr>
      <vt:lpstr>Example 2</vt:lpstr>
      <vt:lpstr>Example 3</vt:lpstr>
      <vt:lpstr>Example 3</vt:lpstr>
      <vt:lpstr>Example 3</vt:lpstr>
      <vt:lpstr>Example 4</vt:lpstr>
      <vt:lpstr>Example 4</vt:lpstr>
      <vt:lpstr>PowerPoint Presentation</vt:lpstr>
      <vt:lpstr>Example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Hoskins, Bryan Lawrence</cp:lastModifiedBy>
  <cp:revision>329</cp:revision>
  <cp:lastPrinted>1601-01-01T00:00:00Z</cp:lastPrinted>
  <dcterms:created xsi:type="dcterms:W3CDTF">2012-08-19T20:58:19Z</dcterms:created>
  <dcterms:modified xsi:type="dcterms:W3CDTF">2021-12-10T15:39:24Z</dcterms:modified>
</cp:coreProperties>
</file>