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</p:sldMasterIdLst>
  <p:notesMasterIdLst>
    <p:notesMasterId r:id="rId20"/>
  </p:notesMasterIdLst>
  <p:sldIdLst>
    <p:sldId id="306" r:id="rId3"/>
    <p:sldId id="335" r:id="rId4"/>
    <p:sldId id="348" r:id="rId5"/>
    <p:sldId id="350" r:id="rId6"/>
    <p:sldId id="336" r:id="rId7"/>
    <p:sldId id="342" r:id="rId8"/>
    <p:sldId id="344" r:id="rId9"/>
    <p:sldId id="343" r:id="rId10"/>
    <p:sldId id="345" r:id="rId11"/>
    <p:sldId id="347" r:id="rId12"/>
    <p:sldId id="337" r:id="rId13"/>
    <p:sldId id="338" r:id="rId14"/>
    <p:sldId id="339" r:id="rId15"/>
    <p:sldId id="340" r:id="rId16"/>
    <p:sldId id="341" r:id="rId17"/>
    <p:sldId id="346" r:id="rId18"/>
    <p:sldId id="351" r:id="rId19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836" y="8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2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AEF18F14-497E-47AA-B6C3-88A9E96348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96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95509E63-20DE-43E3-8E67-4104A176393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7640"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2000"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594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BDA52-39C1-4AFB-A410-8DDF37CCD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0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96118-C969-47B1-9F06-46E843FF68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9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DB82A-8E08-4C91-A805-A58520DC8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33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klahoma State University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316913" y="5684838"/>
            <a:ext cx="1905000" cy="12382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68313" y="1570038"/>
            <a:ext cx="9067800" cy="228600"/>
          </a:xfrm>
          <a:prstGeom prst="rect">
            <a:avLst/>
          </a:prstGeom>
          <a:solidFill>
            <a:srgbClr val="F79646"/>
          </a:solidFill>
          <a:ln w="25400" algn="ctr">
            <a:solidFill>
              <a:srgbClr val="B66D31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E4749-D696-4C74-9232-23248B35B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27E96-39E8-4A57-A351-9D011C326386}" type="datetimeFigureOut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73366-08FC-4D00-AE8E-B3CF0C4111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17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1F0D9-2EA2-4CDE-9A9F-E7F17821C9D9}" type="datetimeFigureOut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EFF6C-FBD8-463E-9A59-6D2D3DA3F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6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4DE2A-9825-4A3B-8E44-753746305A29}" type="datetimeFigureOut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013E6-792A-46D4-8F46-8974B4BFB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32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763713"/>
            <a:ext cx="4459288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1763713"/>
            <a:ext cx="4460875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1EC4D-9B25-459D-841D-5E37531910B8}" type="datetimeFigureOut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9A1B3-9EAB-4A45-95D9-290304355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32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851C3-E5D4-44D5-A9CF-07DA943C88FA}" type="datetimeFigureOut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2403B-8717-4086-8A41-2A3678E47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44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3A11-4D9B-468A-8B28-F0AC6D29E918}" type="datetimeFigureOut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4265D-46AA-4C96-B457-403033D9E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8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4877F-C449-4CDE-A7F0-96ABC049BBB8}" type="datetimeFigureOut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7505A-4FCA-4594-AB18-DD900285C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7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10FD-2870-40F8-A70B-71995BA13C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81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8C54A-2770-43DA-B87A-AF24D81622A2}" type="datetimeFigureOut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30C11-5237-4B0F-99E7-534BF29028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58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9C140-58A6-4ACC-ABAA-4A2E2107D100}" type="datetimeFigureOut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F54EE-856F-4B42-B664-9F2C1341E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D2F9C-F763-464F-A2B9-2C1F807E4E9B}" type="datetimeFigureOut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A236C-AB77-4939-9404-F9947B9EE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072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0438" y="303213"/>
            <a:ext cx="2266950" cy="6450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303213"/>
            <a:ext cx="6653213" cy="6450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F5A53-960A-4987-9589-9A09C2F0C6F5}" type="datetimeFigureOut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8F64E-2C9F-47BB-80F9-59F78198A5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4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DC57B-507A-4CEB-B199-A2374CEB4D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1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67A8A-29DC-4BE9-8C9E-379110A54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7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362B6-23C8-48F6-8798-3E543458F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3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84D9C-C3AF-421C-A448-F9A312B20E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2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31CC8-ACBD-4C84-ABBD-E5D843637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8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99C34-9C93-4CFB-8D41-A726529DB3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5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BEB0C-267C-4069-8F17-8F615C107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5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Fall 2012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FPST3143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EB4D3A33-202B-46B2-9242-263963A96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2" descr="Oklahoma State University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316913" y="5684838"/>
            <a:ext cx="1905000" cy="12382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68313" y="1570038"/>
            <a:ext cx="9067800" cy="228600"/>
          </a:xfrm>
          <a:prstGeom prst="rect">
            <a:avLst/>
          </a:prstGeom>
          <a:solidFill>
            <a:srgbClr val="F79646"/>
          </a:solidFill>
          <a:ln w="25400" algn="ctr">
            <a:solidFill>
              <a:srgbClr val="B66D31"/>
            </a:solidFill>
            <a:miter lim="800000"/>
            <a:headEnd/>
            <a:tailEnd/>
          </a:ln>
        </p:spPr>
        <p:txBody>
          <a:bodyPr anchor="ctr"/>
          <a:lstStyle/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27" r:id="rId1"/>
    <p:sldLayoutId id="2147484928" r:id="rId2"/>
    <p:sldLayoutId id="2147484929" r:id="rId3"/>
    <p:sldLayoutId id="2147484930" r:id="rId4"/>
    <p:sldLayoutId id="2147484931" r:id="rId5"/>
    <p:sldLayoutId id="2147484932" r:id="rId6"/>
    <p:sldLayoutId id="2147484933" r:id="rId7"/>
    <p:sldLayoutId id="2147484934" r:id="rId8"/>
    <p:sldLayoutId id="2147484935" r:id="rId9"/>
    <p:sldLayoutId id="2147484936" r:id="rId10"/>
    <p:sldLayoutId id="2147484937" r:id="rId11"/>
    <p:sldLayoutId id="2147484938" r:id="rId12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Arial Unicode MS" pitchFamily="34" charset="-128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4825" y="1763713"/>
            <a:ext cx="9072563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825" y="7007225"/>
            <a:ext cx="23510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AF2E2809-3334-4527-9CD5-177E1EDEE6AB}" type="datetimeFigureOut">
              <a:rPr lang="en-US"/>
              <a:pPr>
                <a:defRPr/>
              </a:pPr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Times New Roman" pitchFamily="16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3B547C51-94FA-4ADC-BA86-1C48D03E61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68313" y="1570038"/>
            <a:ext cx="90678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Times New Roman" pitchFamily="16" charset="0"/>
              <a:buNone/>
              <a:defRPr/>
            </a:pPr>
            <a:endParaRPr lang="en-US"/>
          </a:p>
        </p:txBody>
      </p:sp>
      <p:pic>
        <p:nvPicPr>
          <p:cNvPr id="8" name="Picture 2" descr="Oklahoma State University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316913" y="5684838"/>
            <a:ext cx="1905000" cy="12382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16" r:id="rId1"/>
    <p:sldLayoutId id="2147484917" r:id="rId2"/>
    <p:sldLayoutId id="2147484918" r:id="rId3"/>
    <p:sldLayoutId id="2147484919" r:id="rId4"/>
    <p:sldLayoutId id="2147484920" r:id="rId5"/>
    <p:sldLayoutId id="2147484921" r:id="rId6"/>
    <p:sldLayoutId id="2147484922" r:id="rId7"/>
    <p:sldLayoutId id="2147484923" r:id="rId8"/>
    <p:sldLayoutId id="2147484924" r:id="rId9"/>
    <p:sldLayoutId id="2147484925" r:id="rId10"/>
    <p:sldLayoutId id="214748492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 tIns="38808"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/>
              <a:t>Scenarios</a:t>
            </a:r>
            <a:endParaRPr lang="en-US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Explain the PBD process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Select </a:t>
            </a:r>
            <a:r>
              <a:rPr lang="en-US" dirty="0"/>
              <a:t>appropriate evacuation scenarios</a:t>
            </a:r>
          </a:p>
          <a:p>
            <a:pPr marL="431800" indent="-323850" eaLnBrk="1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/>
              <a:t>Identify appropriate fire scenarios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Occupant Scenarios</a:t>
            </a:r>
            <a:br>
              <a:rPr lang="en-US" dirty="0"/>
            </a:br>
            <a:r>
              <a:rPr lang="en-US" dirty="0"/>
              <a:t>Building and Off-Site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Post-construction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Off-site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27598" y="2255838"/>
            <a:ext cx="4325071" cy="287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13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 Scenario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Identify the specific fire safety challenges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Location of the fire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Type of fire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Potential complicating hazards leading to other fire scenarios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Systems and features impacting the fire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Occupant actions impacting the fire</a:t>
            </a:r>
          </a:p>
        </p:txBody>
      </p:sp>
    </p:spTree>
    <p:extLst>
      <p:ext uri="{BB962C8B-B14F-4D97-AF65-F5344CB8AC3E}">
        <p14:creationId xmlns:p14="http://schemas.microsoft.com/office/powerpoint/2010/main" val="222709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Prescribed Fire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Occupancy specific typical fire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Ultrafast fire in primary means of egress</a:t>
            </a:r>
          </a:p>
          <a:p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" y="2866607"/>
            <a:ext cx="27051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12" y="4542422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" y="5075237"/>
            <a:ext cx="26289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 descr="C:\Users\user\AppData\Local\Microsoft\Windows\Temporary Internet Files\Content.IE5\973ARPNS\Copenhagen_Palace_Hotel_-_main_entrance[1]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8"/>
          <a:stretch/>
        </p:blipFill>
        <p:spPr bwMode="auto">
          <a:xfrm>
            <a:off x="5649912" y="2713037"/>
            <a:ext cx="3830833" cy="335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157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Prescribed Fire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Starts in normally unoccupied room with large number of people in another area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Concealed space fire adjacent to a large room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583112" y="4160837"/>
            <a:ext cx="152400" cy="24384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  <p:pic>
        <p:nvPicPr>
          <p:cNvPr id="2050" name="Picture 2" descr="C:\Users\user\AppData\Local\Microsoft\Windows\Temporary Internet Files\Content.IE5\BMEF2STI\people_fam_-pacheclow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2" y="4269636"/>
            <a:ext cx="4354513" cy="222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AppData\Local\Microsoft\Windows\Temporary Internet Files\Content.IE5\JKKRUCZ6\fire.preview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2" y="4126663"/>
            <a:ext cx="2408238" cy="240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15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Prescribed Fire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Slow fire shielded from systems near high occupancy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Severe fire characteristic of the building</a:t>
            </a:r>
          </a:p>
        </p:txBody>
      </p:sp>
      <p:pic>
        <p:nvPicPr>
          <p:cNvPr id="3076" name="Picture 4" descr="C:\Users\user\AppData\Local\Microsoft\Windows\Temporary Internet Files\Content.IE5\973ARPNS\Heart_of_fir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" y="3595228"/>
            <a:ext cx="2488364" cy="214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user\AppData\Local\Microsoft\Windows\Temporary Internet Files\Content.IE5\KEDYS557\1200px-Omni_Royal_Orleans_lobby_at_the_corner_of_Royal_and_St._Louis_Christmas_trees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2" y="3551237"/>
            <a:ext cx="29718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73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Prescribed Fire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Outside exposure fire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Ordinary combustibles fire without passive fire protection system functioning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Ordinary combustibles fire without active fire protection system functioning</a:t>
            </a:r>
          </a:p>
        </p:txBody>
      </p:sp>
      <p:pic>
        <p:nvPicPr>
          <p:cNvPr id="4098" name="Picture 2" descr="C:\Users\user\AppData\Local\Microsoft\Windows\Temporary Internet Files\Content.IE5\VQM53EV0\hotel-clip-art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187" y="2970212"/>
            <a:ext cx="16002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AppData\Local\Microsoft\Windows\Temporary Internet Files\Content.IE5\JKKRUCZ6\fire.preview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149" y="3769727"/>
            <a:ext cx="808038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308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Selection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Must address all potential scenarios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Realistic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Do not have to model 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Results must </a:t>
            </a:r>
            <a:r>
              <a:rPr lang="en-US"/>
              <a:t>be documented</a:t>
            </a:r>
          </a:p>
        </p:txBody>
      </p:sp>
    </p:spTree>
    <p:extLst>
      <p:ext uri="{BB962C8B-B14F-4D97-AF65-F5344CB8AC3E}">
        <p14:creationId xmlns:p14="http://schemas.microsoft.com/office/powerpoint/2010/main" val="2541346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Deterministic vs. Probabilistic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221032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Historic Fire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 smtClean="0"/>
              <a:t>Beverly Hills </a:t>
            </a:r>
            <a:r>
              <a:rPr lang="en-US" altLang="en-US" smtClean="0"/>
              <a:t>Supper Club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083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Based Option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Chapter 5 of NFPA101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No rules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/>
              <a:t>Goals and </a:t>
            </a:r>
            <a:r>
              <a:rPr lang="en-US" altLang="en-US" dirty="0" smtClean="0"/>
              <a:t>objectives</a:t>
            </a:r>
            <a:endParaRPr lang="en-US" alt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/>
              <a:t>Some prescriptive rules stay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All stakeholders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/>
              <a:t>Assumptions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/>
              <a:t>Agreement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Establish performance criteria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17412" name="Picture 15" descr="C:\Users\user\AppData\Local\Microsoft\Windows\Temporary Internet Files\Content.IE5\KEDYS557\240px-Beverly_Hills_Supper_Club_fire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68913" y="2332038"/>
            <a:ext cx="4052887" cy="2482850"/>
          </a:xfrm>
          <a:noFill/>
        </p:spPr>
      </p:pic>
    </p:spTree>
    <p:extLst>
      <p:ext uri="{BB962C8B-B14F-4D97-AF65-F5344CB8AC3E}">
        <p14:creationId xmlns:p14="http://schemas.microsoft.com/office/powerpoint/2010/main" val="334415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3"/>
          <p:cNvSpPr>
            <a:spLocks/>
          </p:cNvSpPr>
          <p:nvPr/>
        </p:nvSpPr>
        <p:spPr bwMode="auto">
          <a:xfrm>
            <a:off x="4518025" y="2441575"/>
            <a:ext cx="64452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4910" bIns="0">
            <a:spAutoFit/>
          </a:bodyPr>
          <a:lstStyle>
            <a:lvl1pPr marL="42863" eaLnBrk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/>
            <a:r>
              <a:rPr lang="en-US" altLang="en-US" sz="7400">
                <a:cs typeface="Arial" panose="020B0604020202020204" pitchFamily="34" charset="0"/>
              </a:rPr>
              <a:t>&lt;</a:t>
            </a: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129088" y="3871913"/>
            <a:ext cx="1420812" cy="2917825"/>
            <a:chOff x="3" y="0"/>
            <a:chExt cx="1154" cy="2369"/>
          </a:xfrm>
        </p:grpSpPr>
        <p:sp>
          <p:nvSpPr>
            <p:cNvPr id="6" name="AutoShape 15"/>
            <p:cNvSpPr>
              <a:spLocks/>
            </p:cNvSpPr>
            <p:nvPr/>
          </p:nvSpPr>
          <p:spPr bwMode="auto">
            <a:xfrm rot="5400000">
              <a:off x="-221" y="368"/>
              <a:ext cx="1607" cy="872"/>
            </a:xfrm>
            <a:prstGeom prst="rightArrow">
              <a:avLst>
                <a:gd name="adj1" fmla="val 45333"/>
                <a:gd name="adj2" fmla="val 51959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0"/>
              <a:endParaRPr lang="en-US" altLang="en-US"/>
            </a:p>
          </p:txBody>
        </p:sp>
        <p:sp>
          <p:nvSpPr>
            <p:cNvPr id="7" name="Rectangle 16"/>
            <p:cNvSpPr>
              <a:spLocks/>
            </p:cNvSpPr>
            <p:nvPr/>
          </p:nvSpPr>
          <p:spPr bwMode="auto">
            <a:xfrm>
              <a:off x="3" y="1788"/>
              <a:ext cx="1154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57946" bIns="0">
              <a:spAutoFit/>
            </a:bodyPr>
            <a:lstStyle>
              <a:lvl1pPr marL="42863" eaLnBrk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34" charset="-128"/>
                </a:defRPr>
              </a:lvl1pPr>
              <a:lvl2pPr eaLnBrk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34" charset="-128"/>
                </a:defRPr>
              </a:lvl2pPr>
              <a:lvl3pPr eaLnBrk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34" charset="-128"/>
                </a:defRPr>
              </a:lvl3pPr>
              <a:lvl4pPr eaLnBrk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34" charset="-128"/>
                </a:defRPr>
              </a:lvl4pPr>
              <a:lvl5pPr eaLnBrk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34" charset="-128"/>
                </a:defRPr>
              </a:lvl9pPr>
            </a:lstStyle>
            <a:p>
              <a:pPr algn="ctr"/>
              <a:r>
                <a:rPr lang="en-US" altLang="en-US" sz="5000">
                  <a:cs typeface="Arial" panose="020B0604020202020204" pitchFamily="34" charset="0"/>
                </a:rPr>
                <a:t>Safe</a:t>
              </a:r>
            </a:p>
          </p:txBody>
        </p:sp>
      </p:grp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5900738" y="2235200"/>
            <a:ext cx="3000375" cy="3267075"/>
            <a:chOff x="85" y="0"/>
            <a:chExt cx="2437" cy="2656"/>
          </a:xfrm>
        </p:grpSpPr>
        <p:sp>
          <p:nvSpPr>
            <p:cNvPr id="9" name="Rectangle 18"/>
            <p:cNvSpPr>
              <a:spLocks/>
            </p:cNvSpPr>
            <p:nvPr/>
          </p:nvSpPr>
          <p:spPr bwMode="auto">
            <a:xfrm>
              <a:off x="85" y="0"/>
              <a:ext cx="2437" cy="1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57946" bIns="0">
              <a:spAutoFit/>
            </a:bodyPr>
            <a:lstStyle>
              <a:lvl1pPr marL="42863" eaLnBrk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34" charset="-128"/>
                </a:defRPr>
              </a:lvl1pPr>
              <a:lvl2pPr eaLnBrk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34" charset="-128"/>
                </a:defRPr>
              </a:lvl2pPr>
              <a:lvl3pPr eaLnBrk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34" charset="-128"/>
                </a:defRPr>
              </a:lvl3pPr>
              <a:lvl4pPr eaLnBrk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34" charset="-128"/>
                </a:defRPr>
              </a:lvl4pPr>
              <a:lvl5pPr eaLnBrk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34" charset="-128"/>
                </a:defRPr>
              </a:lvl9pPr>
            </a:lstStyle>
            <a:p>
              <a:pPr algn="ctr"/>
              <a:r>
                <a:rPr lang="en-US" altLang="en-US" sz="3400">
                  <a:cs typeface="Arial" panose="020B0604020202020204" pitchFamily="34" charset="0"/>
                </a:rPr>
                <a:t>Available Safe </a:t>
              </a:r>
              <a:br>
                <a:rPr lang="en-US" altLang="en-US" sz="3400">
                  <a:cs typeface="Arial" panose="020B0604020202020204" pitchFamily="34" charset="0"/>
                </a:rPr>
              </a:br>
              <a:r>
                <a:rPr lang="en-US" altLang="en-US" sz="3400">
                  <a:cs typeface="Arial" panose="020B0604020202020204" pitchFamily="34" charset="0"/>
                </a:rPr>
                <a:t>Escape Time </a:t>
              </a:r>
              <a:br>
                <a:rPr lang="en-US" altLang="en-US" sz="3400">
                  <a:cs typeface="Arial" panose="020B0604020202020204" pitchFamily="34" charset="0"/>
                </a:rPr>
              </a:br>
              <a:r>
                <a:rPr lang="en-US" altLang="en-US" sz="3400">
                  <a:cs typeface="Arial" panose="020B0604020202020204" pitchFamily="34" charset="0"/>
                </a:rPr>
                <a:t>(ASET)</a:t>
              </a:r>
            </a:p>
          </p:txBody>
        </p:sp>
        <p:pic>
          <p:nvPicPr>
            <p:cNvPr id="10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" y="1432"/>
              <a:ext cx="2066" cy="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20"/>
          <p:cNvGrpSpPr>
            <a:grpSpLocks/>
          </p:cNvGrpSpPr>
          <p:nvPr/>
        </p:nvGrpSpPr>
        <p:grpSpPr bwMode="auto">
          <a:xfrm>
            <a:off x="835025" y="2233613"/>
            <a:ext cx="3009900" cy="2944812"/>
            <a:chOff x="83" y="0"/>
            <a:chExt cx="2445" cy="2392"/>
          </a:xfrm>
        </p:grpSpPr>
        <p:sp>
          <p:nvSpPr>
            <p:cNvPr id="12" name="Rectangle 21"/>
            <p:cNvSpPr>
              <a:spLocks/>
            </p:cNvSpPr>
            <p:nvPr/>
          </p:nvSpPr>
          <p:spPr bwMode="auto">
            <a:xfrm>
              <a:off x="83" y="0"/>
              <a:ext cx="2445" cy="1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57946" bIns="0">
              <a:spAutoFit/>
            </a:bodyPr>
            <a:lstStyle>
              <a:lvl1pPr marL="42863" eaLnBrk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34" charset="-128"/>
                </a:defRPr>
              </a:lvl1pPr>
              <a:lvl2pPr eaLnBrk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34" charset="-128"/>
                </a:defRPr>
              </a:lvl2pPr>
              <a:lvl3pPr eaLnBrk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34" charset="-128"/>
                </a:defRPr>
              </a:lvl3pPr>
              <a:lvl4pPr eaLnBrk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34" charset="-128"/>
                </a:defRPr>
              </a:lvl4pPr>
              <a:lvl5pPr eaLnBrk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34" charset="-128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34" charset="-128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34" charset="-128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34" charset="-128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 Unicode MS" pitchFamily="34" charset="-128"/>
                </a:defRPr>
              </a:lvl9pPr>
            </a:lstStyle>
            <a:p>
              <a:pPr algn="ctr"/>
              <a:r>
                <a:rPr lang="en-US" altLang="en-US" sz="3400" dirty="0">
                  <a:cs typeface="Arial" panose="020B0604020202020204" pitchFamily="34" charset="0"/>
                </a:rPr>
                <a:t>Required Safe </a:t>
              </a:r>
              <a:br>
                <a:rPr lang="en-US" altLang="en-US" sz="3400" dirty="0">
                  <a:cs typeface="Arial" panose="020B0604020202020204" pitchFamily="34" charset="0"/>
                </a:rPr>
              </a:br>
              <a:r>
                <a:rPr lang="en-US" altLang="en-US" sz="3400" dirty="0">
                  <a:cs typeface="Arial" panose="020B0604020202020204" pitchFamily="34" charset="0"/>
                </a:rPr>
                <a:t>Escape Time </a:t>
              </a:r>
              <a:br>
                <a:rPr lang="en-US" altLang="en-US" sz="3400" dirty="0">
                  <a:cs typeface="Arial" panose="020B0604020202020204" pitchFamily="34" charset="0"/>
                </a:rPr>
              </a:br>
              <a:r>
                <a:rPr lang="en-US" altLang="en-US" sz="3400" dirty="0">
                  <a:cs typeface="Arial" panose="020B0604020202020204" pitchFamily="34" charset="0"/>
                </a:rPr>
                <a:t>(RSET)</a:t>
              </a:r>
            </a:p>
          </p:txBody>
        </p:sp>
        <p:pic>
          <p:nvPicPr>
            <p:cNvPr id="13" name="Picture 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1688"/>
              <a:ext cx="2108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7801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Occupant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Characteristics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/>
              <a:t>Physical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/>
              <a:t>Cognitive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Number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/>
              <a:t>High density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/>
              <a:t>Low density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Location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Activities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/>
              <a:t>Actions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/>
              <a:t>Decisions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Trained staff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Building life cycle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Off-site conditions</a:t>
            </a:r>
          </a:p>
        </p:txBody>
      </p:sp>
    </p:spTree>
    <p:extLst>
      <p:ext uri="{BB962C8B-B14F-4D97-AF65-F5344CB8AC3E}">
        <p14:creationId xmlns:p14="http://schemas.microsoft.com/office/powerpoint/2010/main" val="373058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Prescribed Occupant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Occupant Scenarios:</a:t>
            </a:r>
            <a:br>
              <a:rPr lang="en-US" dirty="0"/>
            </a:br>
            <a:r>
              <a:rPr lang="en-US" dirty="0"/>
              <a:t>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Sensibility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Reactivity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Mobility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Susceptibility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Normal conditions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Elderly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Children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Disabled</a:t>
            </a:r>
          </a:p>
        </p:txBody>
      </p:sp>
      <p:pic>
        <p:nvPicPr>
          <p:cNvPr id="6" name="Picture 6" descr="C:\Users\user\AppData\Local\Microsoft\Windows\Temporary Internet Files\Content.IE5\TR0HX236\Theatre_Royal_Brighton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2" y="4262437"/>
            <a:ext cx="4459287" cy="3151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27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Occupant Scenarios:</a:t>
            </a:r>
            <a:br>
              <a:rPr lang="en-US" dirty="0"/>
            </a:br>
            <a:r>
              <a:rPr lang="en-US" dirty="0"/>
              <a:t>Number and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Normal conditions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Maximum occupant load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/>
              <a:t>All occupied rooms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/>
              <a:t>Average density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/>
              <a:t>Special occasion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Low occupant load</a:t>
            </a:r>
          </a:p>
        </p:txBody>
      </p:sp>
      <p:pic>
        <p:nvPicPr>
          <p:cNvPr id="5123" name="Picture 3" descr="C:\Users\user\AppData\Local\Microsoft\Windows\Temporary Internet Files\Content.IE5\JKKRUCZ6\Union_high_floor_plan[1].jp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64"/>
          <a:stretch/>
        </p:blipFill>
        <p:spPr bwMode="auto">
          <a:xfrm>
            <a:off x="5116512" y="2103437"/>
            <a:ext cx="4678597" cy="361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44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Occupant Scenarios:</a:t>
            </a:r>
            <a:br>
              <a:rPr lang="en-US" dirty="0"/>
            </a:br>
            <a:r>
              <a:rPr lang="en-US" dirty="0"/>
              <a:t>Activities and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Normal conditions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Delays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/>
              <a:t>Role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/>
              <a:t>Familiarity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/>
              <a:t>Actions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/>
              <a:t>Decisions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Staff assistance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Emergency response personnel</a:t>
            </a:r>
          </a:p>
        </p:txBody>
      </p:sp>
      <p:pic>
        <p:nvPicPr>
          <p:cNvPr id="7176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294" y="2560638"/>
            <a:ext cx="3867038" cy="257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23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9611</TotalTime>
  <Words>267</Words>
  <Application>Microsoft Office PowerPoint</Application>
  <PresentationFormat>Custom</PresentationFormat>
  <Paragraphs>92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Unicode MS</vt:lpstr>
      <vt:lpstr>Arial</vt:lpstr>
      <vt:lpstr>Calibri</vt:lpstr>
      <vt:lpstr>Times New Roman</vt:lpstr>
      <vt:lpstr>Wingdings</vt:lpstr>
      <vt:lpstr>Office Theme</vt:lpstr>
      <vt:lpstr>Custom Design</vt:lpstr>
      <vt:lpstr>Scenarios</vt:lpstr>
      <vt:lpstr>Historic Fire</vt:lpstr>
      <vt:lpstr>Performance Based Option</vt:lpstr>
      <vt:lpstr>Safety Assessment</vt:lpstr>
      <vt:lpstr>Occupant Scenarios</vt:lpstr>
      <vt:lpstr>Prescribed Occupant Scenarios</vt:lpstr>
      <vt:lpstr>Potential Occupant Scenarios: Characteristics</vt:lpstr>
      <vt:lpstr>Potential Occupant Scenarios: Number and Location</vt:lpstr>
      <vt:lpstr>Potential Occupant Scenarios: Activities and Staff</vt:lpstr>
      <vt:lpstr>Potential Occupant Scenarios Building and Off-Site Conditions</vt:lpstr>
      <vt:lpstr>Fire Scenario Considerations</vt:lpstr>
      <vt:lpstr>Prescribed Fire Scenarios</vt:lpstr>
      <vt:lpstr>Prescribed Fire Scenarios</vt:lpstr>
      <vt:lpstr>Prescribed Fire Scenarios</vt:lpstr>
      <vt:lpstr>Prescribed Fire Scenarios</vt:lpstr>
      <vt:lpstr>Scenario Selection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 Fires</dc:title>
  <dc:creator>Kevin Wilmoth</dc:creator>
  <cp:lastModifiedBy>Hoskins, Bryan Lawrence</cp:lastModifiedBy>
  <cp:revision>356</cp:revision>
  <cp:lastPrinted>1601-01-01T00:00:00Z</cp:lastPrinted>
  <dcterms:created xsi:type="dcterms:W3CDTF">2012-08-19T20:58:19Z</dcterms:created>
  <dcterms:modified xsi:type="dcterms:W3CDTF">2022-07-10T18:00:27Z</dcterms:modified>
</cp:coreProperties>
</file>