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6"/>
  </p:notesMasterIdLst>
  <p:sldIdLst>
    <p:sldId id="306" r:id="rId3"/>
    <p:sldId id="381" r:id="rId4"/>
    <p:sldId id="383" r:id="rId5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0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2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FAAC77D-CE65-42F2-ADE7-5CCE42CD4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241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BC98EE4D-F66D-4C86-A978-FAD90AE384DD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rPr>
              <a:pPr>
                <a:defRPr/>
              </a:pPr>
              <a:t>1</a:t>
            </a:fld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7640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  <a:ea typeface="Arial Unicode MS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65AB6B-4B4D-43F2-8E1A-75D2C46229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4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B59CEA-D5FE-4845-8C82-45FF05D814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54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3D4F4B-CDFE-4F24-B124-975700C8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932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klahoma State University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80808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68313" y="1570038"/>
            <a:ext cx="9067800" cy="228600"/>
          </a:xfrm>
          <a:prstGeom prst="rect">
            <a:avLst/>
          </a:prstGeom>
          <a:solidFill>
            <a:srgbClr val="F79646"/>
          </a:solidFill>
          <a:ln w="25400">
            <a:solidFill>
              <a:srgbClr val="B66D31"/>
            </a:solidFill>
            <a:miter lim="800000"/>
            <a:headEnd/>
            <a:tailEnd/>
          </a:ln>
        </p:spPr>
        <p:txBody>
          <a:bodyPr anchor="ctr"/>
          <a:lstStyle>
            <a:lvl1pPr eaLnBrk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400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47B6D-8C37-416F-86A7-42FE78DCC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265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F46AB-DF0B-4FA9-8F66-ECB979B7C556}" type="datetimeFigureOut">
              <a:rPr lang="en-US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F8BE7-44F3-4281-AA8D-977EAB4F1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42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AFBDE-AF3C-4EEF-B635-B542B834486B}" type="datetimeFigureOut">
              <a:rPr lang="en-US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27897-6E41-4472-85AF-8B8C9FDEA7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18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2D8D1-15C3-41A2-BB45-D8A391A32DE5}" type="datetimeFigureOut">
              <a:rPr lang="en-US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370E4-AB9E-491E-8389-FB45A6B42F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329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8519-7C65-4925-840B-BA1F53F90121}" type="datetimeFigureOut">
              <a:rPr lang="en-US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F6C63-A071-4DDE-BFF8-CDE7926DD3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249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FF829-37F0-412F-8DFD-11C4C0D1656A}" type="datetimeFigureOut">
              <a:rPr lang="en-US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98684-3331-4C75-BFEB-042929FE5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867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2A023-A7CB-48AE-92F1-ED7278DDF6DC}" type="datetimeFigureOut">
              <a:rPr lang="en-US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A3A98-6446-4A1F-B86A-712DEEF74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215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36075-4BE0-478C-BEDA-F25E41AD3B1A}" type="datetimeFigureOut">
              <a:rPr lang="en-US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17531-A23A-403C-92FA-96F6CC16D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66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3792F0-6DAE-44CF-90EC-1048F82586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699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00B68-3307-4D0F-86E7-1834FDFDE3BA}" type="datetimeFigureOut">
              <a:rPr lang="en-US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76E9A-7DBF-4DBB-9ED0-CDC9A36CDE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62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271B1-B850-474E-8A8C-69EF91D88791}" type="datetimeFigureOut">
              <a:rPr lang="en-US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291EA-6D38-4B36-9EAF-984EC5337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956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1D601-67BB-4473-8690-B83C6395533A}" type="datetimeFigureOut">
              <a:rPr lang="en-US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6EAF8-B1ED-4D40-9C62-97E20FAB4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308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F0950-BD19-4020-BAAE-DA23F7F013F4}" type="datetimeFigureOut">
              <a:rPr lang="en-US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B028F-AB36-40F5-A9FC-06D6902310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7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851C87-AF00-4903-B03C-BE54A5D981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0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CDFFE5-6216-43C0-B032-1C9E044DBA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06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7356CD-3147-49D9-AA9D-71C59FD6E3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81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6FAE91-64D4-4CB3-B325-71B8F42968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29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92D1D-E361-4D25-98C4-02D1D61350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029606-CE30-4982-AD5F-33ADB8755A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70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4FEEA0-3BDB-4EE6-A1A4-45D9F1313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62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Fall 2012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FPST3143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6E8C3EC-0D21-43CD-AFFF-2D9E064FBD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80808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68313" y="1570038"/>
            <a:ext cx="9067800" cy="228600"/>
          </a:xfrm>
          <a:prstGeom prst="rect">
            <a:avLst/>
          </a:prstGeom>
          <a:solidFill>
            <a:srgbClr val="F79646"/>
          </a:solidFill>
          <a:ln w="25400">
            <a:solidFill>
              <a:srgbClr val="B66D31"/>
            </a:solidFill>
            <a:miter lim="800000"/>
            <a:headEnd/>
            <a:tailEnd/>
          </a:ln>
        </p:spPr>
        <p:txBody>
          <a:bodyPr anchor="ctr"/>
          <a:lstStyle>
            <a:lvl1pPr eaLnBrk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400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6" r:id="rId1"/>
    <p:sldLayoutId id="2147485327" r:id="rId2"/>
    <p:sldLayoutId id="2147485328" r:id="rId3"/>
    <p:sldLayoutId id="2147485329" r:id="rId4"/>
    <p:sldLayoutId id="2147485330" r:id="rId5"/>
    <p:sldLayoutId id="2147485331" r:id="rId6"/>
    <p:sldLayoutId id="2147485332" r:id="rId7"/>
    <p:sldLayoutId id="2147485333" r:id="rId8"/>
    <p:sldLayoutId id="2147485334" r:id="rId9"/>
    <p:sldLayoutId id="2147485335" r:id="rId10"/>
    <p:sldLayoutId id="2147485336" r:id="rId11"/>
    <p:sldLayoutId id="2147485337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S PGothic" panose="020B0600070205080204" pitchFamily="34" charset="-128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S PGothic" panose="020B0600070205080204" pitchFamily="34" charset="-128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S PGothic" panose="020B0600070205080204" pitchFamily="34" charset="-128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S PGothic" panose="020B0600070205080204" pitchFamily="34" charset="-128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4825" y="1763713"/>
            <a:ext cx="9072563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51ADAEDC-3ACD-4E20-A73C-E17CCDEBBD57}" type="datetimeFigureOut">
              <a:rPr lang="en-US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BC1E6F9-2EC4-43CD-B41F-6831EFD92F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68313" y="1570038"/>
            <a:ext cx="90678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80808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15" r:id="rId1"/>
    <p:sldLayoutId id="2147485316" r:id="rId2"/>
    <p:sldLayoutId id="2147485317" r:id="rId3"/>
    <p:sldLayoutId id="2147485318" r:id="rId4"/>
    <p:sldLayoutId id="2147485319" r:id="rId5"/>
    <p:sldLayoutId id="2147485320" r:id="rId6"/>
    <p:sldLayoutId id="2147485321" r:id="rId7"/>
    <p:sldLayoutId id="2147485322" r:id="rId8"/>
    <p:sldLayoutId id="2147485323" r:id="rId9"/>
    <p:sldLayoutId id="2147485324" r:id="rId10"/>
    <p:sldLayoutId id="21474853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08"/>
          <a:lstStyle/>
          <a:p>
            <a:pPr eaLnBrk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mtClean="0">
                <a:ea typeface="ＭＳ Ｐゴシック" charset="0"/>
              </a:rPr>
              <a:t>Emerging Issues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1800" indent="-323850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ea typeface="ＭＳ Ｐゴシック" charset="0"/>
              </a:rPr>
              <a:t>Identify areas where more information </a:t>
            </a:r>
            <a:r>
              <a:rPr lang="en-US" smtClean="0">
                <a:ea typeface="ＭＳ Ｐゴシック" charset="0"/>
              </a:rPr>
              <a:t>is needed</a:t>
            </a:r>
            <a:endParaRPr lang="en-US" dirty="0" smtClean="0">
              <a:ea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Historic Fire</a:t>
            </a:r>
            <a:endParaRPr lang="en-US" dirty="0"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mtClean="0">
                <a:ea typeface="ＭＳ Ｐゴシック" charset="0"/>
              </a:rPr>
              <a:t>Oakland Hills Fire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Human Behavior (Details)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874838"/>
          <a:ext cx="10080624" cy="5544312"/>
        </p:xfrm>
        <a:graphic>
          <a:graphicData uri="http://schemas.openxmlformats.org/drawingml/2006/table">
            <a:tbl>
              <a:tblPr firstRow="1" firstCol="1" bandRow="1"/>
              <a:tblGrid>
                <a:gridCol w="25747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0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747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04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521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 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Technology 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Design Tools 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Risk/Probabilistic Approaches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91368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Demographics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Vulnerable populations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Anthropometry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Cultural differences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Basis for numbers in codes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Response to 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notification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Smart egress systems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Cameras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Cell phones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Exit usage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Other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LED strobes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Occupant evacuation elevators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Design egress scenarios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Behavior based models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Cultural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Pre-evacuation time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Actions other than evacuating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Combined fire and evacuation models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Residential buildings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Large populations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Community level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High challenge environments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Quantify level of “life safety” in a building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Effects of fire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Visibility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Gases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Impact of public education on fire risk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2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10039</TotalTime>
  <Words>103</Words>
  <Application>Microsoft Office PowerPoint</Application>
  <PresentationFormat>Custom</PresentationFormat>
  <Paragraphs>38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Emerging Issues</vt:lpstr>
      <vt:lpstr>Historic Fire</vt:lpstr>
      <vt:lpstr>Human Behavior (Details)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 Fires</dc:title>
  <dc:creator>Kevin Wilmoth</dc:creator>
  <cp:lastModifiedBy>user</cp:lastModifiedBy>
  <cp:revision>297</cp:revision>
  <cp:lastPrinted>1601-01-01T00:00:00Z</cp:lastPrinted>
  <dcterms:created xsi:type="dcterms:W3CDTF">2012-08-19T20:58:19Z</dcterms:created>
  <dcterms:modified xsi:type="dcterms:W3CDTF">2022-11-18T17:13:52Z</dcterms:modified>
</cp:coreProperties>
</file>