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1" r:id="rId2"/>
  </p:sldMasterIdLst>
  <p:notesMasterIdLst>
    <p:notesMasterId r:id="rId12"/>
  </p:notesMasterIdLst>
  <p:sldIdLst>
    <p:sldId id="306" r:id="rId3"/>
    <p:sldId id="311" r:id="rId4"/>
    <p:sldId id="314" r:id="rId5"/>
    <p:sldId id="315" r:id="rId6"/>
    <p:sldId id="312" r:id="rId7"/>
    <p:sldId id="313" r:id="rId8"/>
    <p:sldId id="316" r:id="rId9"/>
    <p:sldId id="317" r:id="rId10"/>
    <p:sldId id="318" r:id="rId11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836" y="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32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89D158F-0217-44F4-9C7D-441C7F15C8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322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fld id="{5C46DA2E-9707-435D-A304-74408DB30C04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</a:t>
            </a:fld>
            <a:endParaRPr lang="en-US" alt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7640"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  <a:ea typeface="Arial Unicode MS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842BA-288B-402F-BE30-01BFD1C5EF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0531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A20B1-D792-4B00-8157-D24563859F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169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88A6C-9393-4242-A376-031FCFB9C3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553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klahoma State University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316913" y="5684838"/>
            <a:ext cx="1905000" cy="123825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468313" y="1570038"/>
            <a:ext cx="9067800" cy="228600"/>
          </a:xfrm>
          <a:prstGeom prst="rect">
            <a:avLst/>
          </a:prstGeom>
          <a:solidFill>
            <a:srgbClr val="F79646"/>
          </a:solidFill>
          <a:ln w="25400" algn="ctr">
            <a:solidFill>
              <a:srgbClr val="B66D31"/>
            </a:solidFill>
            <a:miter lim="800000"/>
            <a:headEnd/>
            <a:tailEnd/>
          </a:ln>
        </p:spPr>
        <p:txBody>
          <a:bodyPr anchor="ctr"/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defTabSz="914400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4C9A8-2828-4909-B51A-C95F160D8F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2446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BC640-E80D-45FC-B5AB-53575B6D6DD4}" type="datetimeFigureOut">
              <a:rPr lang="en-US"/>
              <a:pPr>
                <a:defRPr/>
              </a:pPr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2BB83-A9C2-4353-ADEA-6A833B1119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231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11B77-D0DD-4B32-BDCB-236E57081140}" type="datetimeFigureOut">
              <a:rPr lang="en-US"/>
              <a:pPr>
                <a:defRPr/>
              </a:pPr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63BDF-5E22-4E39-80E3-A496EF90ED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539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73B67-94A8-401D-B2DE-D38EAF45C19D}" type="datetimeFigureOut">
              <a:rPr lang="en-US"/>
              <a:pPr>
                <a:defRPr/>
              </a:pPr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54A28-F54A-408B-814C-DC265B09E6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4426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1763713"/>
            <a:ext cx="4459288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1763713"/>
            <a:ext cx="4460875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5BB9E-FE56-482A-B490-BAF79614FFD7}" type="datetimeFigureOut">
              <a:rPr lang="en-US"/>
              <a:pPr>
                <a:defRPr/>
              </a:pPr>
              <a:t>10/8/2022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094BD-ED2B-4AF9-96E4-E4CC755A39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0653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E3C4E-50E7-429B-A1FC-1176055B83E4}" type="datetimeFigureOut">
              <a:rPr lang="en-US"/>
              <a:pPr>
                <a:defRPr/>
              </a:pPr>
              <a:t>10/8/2022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15D11-70A1-435D-BB4E-F1F37CF803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051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C9058-02B4-4B31-AD72-9C2089874B54}" type="datetimeFigureOut">
              <a:rPr lang="en-US"/>
              <a:pPr>
                <a:defRPr/>
              </a:pPr>
              <a:t>10/8/2022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F1EF9-AD82-486E-A0DA-116360EE35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56633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F1947-BD11-4252-A124-05CE1314E71F}" type="datetimeFigureOut">
              <a:rPr lang="en-US"/>
              <a:pPr>
                <a:defRPr/>
              </a:pPr>
              <a:t>10/8/2022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DC860-2FF9-47A1-B6F5-0D32810742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630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96F7B-5CA1-4777-9C1D-D098C00502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85163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EED6E-3C35-4FDB-9ED7-24D55BD8AFAF}" type="datetimeFigureOut">
              <a:rPr lang="en-US"/>
              <a:pPr>
                <a:defRPr/>
              </a:pPr>
              <a:t>10/8/2022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D2965-1962-4E34-AC45-F88C6457A0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45731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4A0EB-2554-427E-8E37-AD8048DF8396}" type="datetimeFigureOut">
              <a:rPr lang="en-US"/>
              <a:pPr>
                <a:defRPr/>
              </a:pPr>
              <a:t>10/8/2022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C21E4-8F8E-48B0-854D-7AA73ADF09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97380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6EF14-5975-456A-AE3D-8D4E3D07BC87}" type="datetimeFigureOut">
              <a:rPr lang="en-US"/>
              <a:pPr>
                <a:defRPr/>
              </a:pPr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CC2F7-BDCC-4E6E-B7F2-C66225A458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08518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0438" y="303213"/>
            <a:ext cx="2266950" cy="6450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825" y="303213"/>
            <a:ext cx="6653213" cy="6450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C51F4-B662-4A3A-BC31-5B0156855875}" type="datetimeFigureOut">
              <a:rPr lang="en-US"/>
              <a:pPr>
                <a:defRPr/>
              </a:pPr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606D0-2FDB-4875-A337-47F3A761DB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218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5FEF3-D5BC-4927-92DD-1B19257232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909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88EA2-A0A3-4869-8516-1D0DCF6B06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10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C3D0F-5941-42C4-8029-3F70DA4D39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29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387C0-28EF-4DB7-A56F-97108BF4A0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75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56447-F272-433C-B851-6CB8687D70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855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00CE2-3CE9-4C74-AD22-E6A444ED29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27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2339D-6BD9-44D4-A936-99771F4868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440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Fall 2012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FPST3143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E3F8D81-7DDD-4A8E-99DF-51F44CA784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8" name="Picture 2" descr="Oklahoma State University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316913" y="5684838"/>
            <a:ext cx="1905000" cy="123825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468313" y="1570038"/>
            <a:ext cx="9067800" cy="228600"/>
          </a:xfrm>
          <a:prstGeom prst="rect">
            <a:avLst/>
          </a:prstGeom>
          <a:solidFill>
            <a:srgbClr val="F79646"/>
          </a:solidFill>
          <a:ln w="25400" algn="ctr">
            <a:solidFill>
              <a:srgbClr val="B66D31"/>
            </a:solidFill>
            <a:miter lim="800000"/>
            <a:headEnd/>
            <a:tailEnd/>
          </a:ln>
        </p:spPr>
        <p:txBody>
          <a:bodyPr anchor="ctr"/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defTabSz="914400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8" r:id="rId1"/>
    <p:sldLayoutId id="2147484649" r:id="rId2"/>
    <p:sldLayoutId id="2147484650" r:id="rId3"/>
    <p:sldLayoutId id="2147484651" r:id="rId4"/>
    <p:sldLayoutId id="2147484652" r:id="rId5"/>
    <p:sldLayoutId id="2147484653" r:id="rId6"/>
    <p:sldLayoutId id="2147484654" r:id="rId7"/>
    <p:sldLayoutId id="2147484655" r:id="rId8"/>
    <p:sldLayoutId id="2147484656" r:id="rId9"/>
    <p:sldLayoutId id="2147484657" r:id="rId10"/>
    <p:sldLayoutId id="2147484658" r:id="rId11"/>
    <p:sldLayoutId id="2147484659" r:id="rId12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Arial Unicode MS" pitchFamily="34" charset="-128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Arial Unicode MS" pitchFamily="34" charset="-128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Arial Unicode MS" pitchFamily="34" charset="-128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Arial Unicode MS" pitchFamily="34" charset="-128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504825" y="303213"/>
            <a:ext cx="9072563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4825" y="1763713"/>
            <a:ext cx="9072563" cy="49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825" y="7007225"/>
            <a:ext cx="235108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3691AA49-1D60-48E6-AB9B-3667F60583E2}" type="datetimeFigureOut">
              <a:rPr lang="en-US"/>
              <a:pPr>
                <a:defRPr/>
              </a:pPr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693F28E-3D1E-497F-AECF-7DC38D19CB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68313" y="1570038"/>
            <a:ext cx="90678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pic>
        <p:nvPicPr>
          <p:cNvPr id="8" name="Picture 2" descr="Oklahoma State University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316913" y="5684838"/>
            <a:ext cx="1905000" cy="123825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37" r:id="rId1"/>
    <p:sldLayoutId id="2147484638" r:id="rId2"/>
    <p:sldLayoutId id="2147484639" r:id="rId3"/>
    <p:sldLayoutId id="2147484640" r:id="rId4"/>
    <p:sldLayoutId id="2147484641" r:id="rId5"/>
    <p:sldLayoutId id="2147484642" r:id="rId6"/>
    <p:sldLayoutId id="2147484643" r:id="rId7"/>
    <p:sldLayoutId id="2147484644" r:id="rId8"/>
    <p:sldLayoutId id="2147484645" r:id="rId9"/>
    <p:sldLayoutId id="2147484646" r:id="rId10"/>
    <p:sldLayoutId id="214748464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Methodologies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31800" indent="-323850" eaLnBrk="1"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Explain how means of egress rules have been developed</a:t>
            </a:r>
          </a:p>
          <a:p>
            <a:pPr marL="431800" indent="-323850" eaLnBrk="1"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Identify other methods of determining people movement</a:t>
            </a:r>
          </a:p>
          <a:p>
            <a:pPr marL="431800" indent="-323850" eaLnBrk="1"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ea typeface="ＭＳ Ｐゴシック" charset="0"/>
              </a:rPr>
              <a:t>Explain the limitations of existing </a:t>
            </a:r>
            <a:r>
              <a:rPr lang="en-US" dirty="0" smtClean="0">
                <a:ea typeface="ＭＳ Ｐゴシック" charset="0"/>
              </a:rPr>
              <a:t>methodologies</a:t>
            </a:r>
            <a:endParaRPr lang="en-US" altLang="en-US" dirty="0" smtClean="0"/>
          </a:p>
          <a:p>
            <a:pPr marL="431800" indent="-323850" eaLnBrk="1"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dirty="0" smtClean="0"/>
          </a:p>
          <a:p>
            <a:pPr marL="431800" indent="-323850" eaLnBrk="1"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Historic Fire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mtClean="0"/>
              <a:t>Daegu Subway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Origins of Egress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Stair width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First building code (1905): 20 in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NFPA committee (1913): 44 in, handrails protrude 3.5 in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Based on people standing in stair (28 per floor)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22 in per person on every other tread (from soldiers standing in line)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“Sufficient” to prevent three people from forming arch and blocking traffic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Why stairs are based on single floor at a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39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Based on number of people per minute per exit lane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Level 60 persons/min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Stairs 45 persons/min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Stairs later found to be closer to 27 persons/min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Still used in NFPA 130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Time based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4 min for platform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6 min to point of safety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Level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2.08 persons/in-min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124 </a:t>
            </a:r>
            <a:r>
              <a:rPr lang="en-US" dirty="0" err="1" smtClean="0"/>
              <a:t>ft</a:t>
            </a:r>
            <a:r>
              <a:rPr lang="en-US" dirty="0" smtClean="0"/>
              <a:t>/min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Stairs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1.41 persons/in-min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48 </a:t>
            </a:r>
            <a:r>
              <a:rPr lang="en-US" dirty="0" err="1" smtClean="0"/>
              <a:t>ft</a:t>
            </a:r>
            <a:r>
              <a:rPr lang="en-US" dirty="0" smtClean="0"/>
              <a:t>/min (vertical)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85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Level of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dirty="0" smtClean="0"/>
              <a:t>Concept from transportation</a:t>
            </a:r>
          </a:p>
          <a:p>
            <a:pPr marL="857250" lvl="1" indent="-457200">
              <a:buFont typeface="Arial" pitchFamily="34" charset="0"/>
              <a:buChar char="•"/>
              <a:defRPr/>
            </a:pPr>
            <a:r>
              <a:rPr lang="en-US" dirty="0" smtClean="0"/>
              <a:t>Pathfinder allows you to view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dirty="0" smtClean="0"/>
              <a:t>Ability of people to freely choose their own speed</a:t>
            </a:r>
          </a:p>
          <a:p>
            <a:pPr marL="857250" lvl="1" indent="-457200">
              <a:buFont typeface="Arial" pitchFamily="34" charset="0"/>
              <a:buChar char="•"/>
              <a:defRPr/>
            </a:pPr>
            <a:r>
              <a:rPr lang="en-US" dirty="0" smtClean="0"/>
              <a:t>A: Free to choose own speed and pass</a:t>
            </a:r>
          </a:p>
          <a:p>
            <a:pPr marL="857250" lvl="1" indent="-457200">
              <a:buFont typeface="Arial" pitchFamily="34" charset="0"/>
              <a:buChar char="•"/>
              <a:defRPr/>
            </a:pPr>
            <a:r>
              <a:rPr lang="en-US" dirty="0" smtClean="0"/>
              <a:t>B: Free to choose own speed and pass, minor conflicts</a:t>
            </a:r>
          </a:p>
          <a:p>
            <a:pPr marL="857250" lvl="1" indent="-457200">
              <a:buFont typeface="Arial" pitchFamily="34" charset="0"/>
              <a:buChar char="•"/>
              <a:defRPr/>
            </a:pPr>
            <a:r>
              <a:rPr lang="en-US" dirty="0" smtClean="0"/>
              <a:t>C: Speed and passing restricted, major conflicts</a:t>
            </a:r>
          </a:p>
          <a:p>
            <a:pPr marL="857250" lvl="1" indent="-457200">
              <a:buFont typeface="Arial" pitchFamily="34" charset="0"/>
              <a:buChar char="•"/>
              <a:defRPr/>
            </a:pPr>
            <a:r>
              <a:rPr lang="en-US" dirty="0" smtClean="0"/>
              <a:t>D: Cannot pass</a:t>
            </a:r>
          </a:p>
          <a:p>
            <a:pPr marL="857250" lvl="1" indent="-457200">
              <a:buFont typeface="Arial" pitchFamily="34" charset="0"/>
              <a:buChar char="•"/>
              <a:defRPr/>
            </a:pPr>
            <a:r>
              <a:rPr lang="en-US" dirty="0" smtClean="0"/>
              <a:t>E: Intermittent stoppages</a:t>
            </a:r>
          </a:p>
          <a:p>
            <a:pPr marL="857250" lvl="1" indent="-457200">
              <a:buFont typeface="Arial" pitchFamily="34" charset="0"/>
              <a:buChar char="•"/>
              <a:defRPr/>
            </a:pPr>
            <a:r>
              <a:rPr lang="en-US" dirty="0" smtClean="0"/>
              <a:t>F: Movement to shuffle, not suited for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6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of Service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975" y="1768475"/>
            <a:ext cx="2660226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960" y="1768475"/>
            <a:ext cx="2636042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855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Times New Roman" charset="0"/>
              <a:buNone/>
              <a:defRPr/>
            </a:pPr>
            <a:r>
              <a:rPr lang="en-US" dirty="0" smtClean="0">
                <a:ea typeface="ＭＳ Ｐゴシック" charset="0"/>
              </a:rPr>
              <a:t>Behavior</a:t>
            </a:r>
            <a:endParaRPr lang="en-US" dirty="0">
              <a:ea typeface="ＭＳ Ｐゴシック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9225" y="2360613"/>
            <a:ext cx="1338263" cy="3306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3182938"/>
            <a:ext cx="223838" cy="2501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381000" y="5432425"/>
            <a:ext cx="11144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361950" y="5199063"/>
            <a:ext cx="11160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>
            <a:off x="361950" y="4970463"/>
            <a:ext cx="11160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357188" y="4737100"/>
            <a:ext cx="11144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374650" y="4516438"/>
            <a:ext cx="11160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/>
          <p:cNvCxnSpPr>
            <a:cxnSpLocks noChangeShapeType="1"/>
          </p:cNvCxnSpPr>
          <p:nvPr/>
        </p:nvCxnSpPr>
        <p:spPr bwMode="auto">
          <a:xfrm>
            <a:off x="357188" y="4281488"/>
            <a:ext cx="11144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357188" y="4054475"/>
            <a:ext cx="11144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Connector 25"/>
          <p:cNvCxnSpPr>
            <a:cxnSpLocks noChangeShapeType="1"/>
          </p:cNvCxnSpPr>
          <p:nvPr/>
        </p:nvCxnSpPr>
        <p:spPr bwMode="auto">
          <a:xfrm>
            <a:off x="365125" y="3819525"/>
            <a:ext cx="11144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9" name="Group 28"/>
          <p:cNvGrpSpPr/>
          <p:nvPr/>
        </p:nvGrpSpPr>
        <p:grpSpPr>
          <a:xfrm>
            <a:off x="1002376" y="5229857"/>
            <a:ext cx="498781" cy="209991"/>
            <a:chOff x="3984625" y="5127626"/>
            <a:chExt cx="603250" cy="190500"/>
          </a:xfrm>
          <a:solidFill>
            <a:srgbClr val="FF6600"/>
          </a:solidFill>
        </p:grpSpPr>
        <p:sp>
          <p:nvSpPr>
            <p:cNvPr id="27" name="Oval 26"/>
            <p:cNvSpPr/>
            <p:nvPr/>
          </p:nvSpPr>
          <p:spPr>
            <a:xfrm>
              <a:off x="3984625" y="5127626"/>
              <a:ext cx="603250" cy="1905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238625" y="5159375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58968" y="4977868"/>
            <a:ext cx="498781" cy="209991"/>
            <a:chOff x="3984625" y="5127626"/>
            <a:chExt cx="603250" cy="190500"/>
          </a:xfrm>
          <a:solidFill>
            <a:srgbClr val="FF6600"/>
          </a:solidFill>
        </p:grpSpPr>
        <p:sp>
          <p:nvSpPr>
            <p:cNvPr id="31" name="Oval 30"/>
            <p:cNvSpPr/>
            <p:nvPr/>
          </p:nvSpPr>
          <p:spPr>
            <a:xfrm>
              <a:off x="3984625" y="5127626"/>
              <a:ext cx="603250" cy="1905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238625" y="5159375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52498" y="4743378"/>
            <a:ext cx="498781" cy="209991"/>
            <a:chOff x="3984625" y="5127626"/>
            <a:chExt cx="603250" cy="190500"/>
          </a:xfrm>
          <a:solidFill>
            <a:srgbClr val="FF6600"/>
          </a:solidFill>
        </p:grpSpPr>
        <p:sp>
          <p:nvSpPr>
            <p:cNvPr id="34" name="Oval 33"/>
            <p:cNvSpPr/>
            <p:nvPr/>
          </p:nvSpPr>
          <p:spPr>
            <a:xfrm>
              <a:off x="3984625" y="5127626"/>
              <a:ext cx="603250" cy="1905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238625" y="5159375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2215" y="4526388"/>
            <a:ext cx="498781" cy="209991"/>
            <a:chOff x="3984625" y="5127626"/>
            <a:chExt cx="603250" cy="190500"/>
          </a:xfrm>
          <a:solidFill>
            <a:srgbClr val="FF6600"/>
          </a:solidFill>
        </p:grpSpPr>
        <p:sp>
          <p:nvSpPr>
            <p:cNvPr id="37" name="Oval 36"/>
            <p:cNvSpPr/>
            <p:nvPr/>
          </p:nvSpPr>
          <p:spPr>
            <a:xfrm>
              <a:off x="3984625" y="5127626"/>
              <a:ext cx="603250" cy="1905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238625" y="5159375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0736" name="Group 41"/>
          <p:cNvGrpSpPr>
            <a:grpSpLocks/>
          </p:cNvGrpSpPr>
          <p:nvPr/>
        </p:nvGrpSpPr>
        <p:grpSpPr bwMode="auto">
          <a:xfrm>
            <a:off x="955675" y="4292600"/>
            <a:ext cx="498475" cy="209550"/>
            <a:chOff x="3927475" y="4276726"/>
            <a:chExt cx="603250" cy="190500"/>
          </a:xfrm>
        </p:grpSpPr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3927475" y="4276726"/>
              <a:ext cx="603250" cy="1905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4181475" y="4308475"/>
              <a:ext cx="127000" cy="127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511425" y="2317750"/>
            <a:ext cx="1339850" cy="3308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511425" y="3140075"/>
            <a:ext cx="223838" cy="2503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45" name="Straight Connector 44"/>
          <p:cNvCxnSpPr>
            <a:cxnSpLocks noChangeShapeType="1"/>
          </p:cNvCxnSpPr>
          <p:nvPr/>
        </p:nvCxnSpPr>
        <p:spPr bwMode="auto">
          <a:xfrm>
            <a:off x="2743200" y="5391150"/>
            <a:ext cx="11160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>
            <a:off x="2724150" y="5156200"/>
            <a:ext cx="11160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>
            <a:off x="2724150" y="4929188"/>
            <a:ext cx="11160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>
            <a:off x="2719388" y="4694238"/>
            <a:ext cx="11160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>
            <a:off x="2736850" y="4473575"/>
            <a:ext cx="11160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2719388" y="4238625"/>
            <a:ext cx="11160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Connector 50"/>
          <p:cNvCxnSpPr>
            <a:cxnSpLocks noChangeShapeType="1"/>
          </p:cNvCxnSpPr>
          <p:nvPr/>
        </p:nvCxnSpPr>
        <p:spPr bwMode="auto">
          <a:xfrm>
            <a:off x="2719388" y="4011613"/>
            <a:ext cx="11160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2727325" y="3776663"/>
            <a:ext cx="11160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3" name="Group 52"/>
          <p:cNvGrpSpPr/>
          <p:nvPr/>
        </p:nvGrpSpPr>
        <p:grpSpPr>
          <a:xfrm>
            <a:off x="3338775" y="4242900"/>
            <a:ext cx="498781" cy="209991"/>
            <a:chOff x="3984625" y="5127626"/>
            <a:chExt cx="603250" cy="190500"/>
          </a:xfrm>
          <a:solidFill>
            <a:srgbClr val="FF6600"/>
          </a:solidFill>
        </p:grpSpPr>
        <p:sp>
          <p:nvSpPr>
            <p:cNvPr id="54" name="Oval 53"/>
            <p:cNvSpPr/>
            <p:nvPr/>
          </p:nvSpPr>
          <p:spPr>
            <a:xfrm>
              <a:off x="3984625" y="5127626"/>
              <a:ext cx="603250" cy="1905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238625" y="5159375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821618" y="4935870"/>
            <a:ext cx="498781" cy="209991"/>
            <a:chOff x="3984625" y="5127626"/>
            <a:chExt cx="603250" cy="190500"/>
          </a:xfrm>
          <a:solidFill>
            <a:srgbClr val="FF6600"/>
          </a:solidFill>
        </p:grpSpPr>
        <p:sp>
          <p:nvSpPr>
            <p:cNvPr id="57" name="Oval 56"/>
            <p:cNvSpPr/>
            <p:nvPr/>
          </p:nvSpPr>
          <p:spPr>
            <a:xfrm>
              <a:off x="3984625" y="5127626"/>
              <a:ext cx="603250" cy="1905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238625" y="5159375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315149" y="4701380"/>
            <a:ext cx="498781" cy="209991"/>
            <a:chOff x="3984625" y="5127626"/>
            <a:chExt cx="603250" cy="190500"/>
          </a:xfrm>
          <a:solidFill>
            <a:srgbClr val="FF6600"/>
          </a:solidFill>
        </p:grpSpPr>
        <p:sp>
          <p:nvSpPr>
            <p:cNvPr id="60" name="Oval 59"/>
            <p:cNvSpPr/>
            <p:nvPr/>
          </p:nvSpPr>
          <p:spPr>
            <a:xfrm>
              <a:off x="3984625" y="5127626"/>
              <a:ext cx="603250" cy="1905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238625" y="5159375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784866" y="4484390"/>
            <a:ext cx="498781" cy="209991"/>
            <a:chOff x="3984625" y="5127626"/>
            <a:chExt cx="603250" cy="190500"/>
          </a:xfrm>
          <a:solidFill>
            <a:srgbClr val="FF6600"/>
          </a:solidFill>
        </p:grpSpPr>
        <p:sp>
          <p:nvSpPr>
            <p:cNvPr id="63" name="Oval 62"/>
            <p:cNvSpPr/>
            <p:nvPr/>
          </p:nvSpPr>
          <p:spPr>
            <a:xfrm>
              <a:off x="3984625" y="5127626"/>
              <a:ext cx="603250" cy="1905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238625" y="5159375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0751" name="Group 64"/>
          <p:cNvGrpSpPr>
            <a:grpSpLocks/>
          </p:cNvGrpSpPr>
          <p:nvPr/>
        </p:nvGrpSpPr>
        <p:grpSpPr bwMode="auto">
          <a:xfrm>
            <a:off x="3330575" y="5176838"/>
            <a:ext cx="498475" cy="211137"/>
            <a:chOff x="3927475" y="4276726"/>
            <a:chExt cx="603250" cy="190500"/>
          </a:xfrm>
        </p:grpSpPr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3927475" y="4276726"/>
              <a:ext cx="603250" cy="1905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4181475" y="4308475"/>
              <a:ext cx="127000" cy="127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68" name="Right Arrow 67"/>
          <p:cNvSpPr>
            <a:spLocks noChangeArrowheads="1"/>
          </p:cNvSpPr>
          <p:nvPr/>
        </p:nvSpPr>
        <p:spPr bwMode="auto">
          <a:xfrm>
            <a:off x="1592263" y="4103688"/>
            <a:ext cx="355600" cy="233362"/>
          </a:xfrm>
          <a:prstGeom prst="rightArrow">
            <a:avLst>
              <a:gd name="adj1" fmla="val 50000"/>
              <a:gd name="adj2" fmla="val 50314"/>
            </a:avLst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5305425" y="2293938"/>
            <a:ext cx="1338263" cy="3306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5305425" y="3116263"/>
            <a:ext cx="223838" cy="2501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96" name="Straight Connector 95"/>
          <p:cNvCxnSpPr>
            <a:cxnSpLocks noChangeShapeType="1"/>
          </p:cNvCxnSpPr>
          <p:nvPr/>
        </p:nvCxnSpPr>
        <p:spPr bwMode="auto">
          <a:xfrm>
            <a:off x="5537200" y="5365750"/>
            <a:ext cx="11144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Straight Connector 96"/>
          <p:cNvCxnSpPr>
            <a:cxnSpLocks noChangeShapeType="1"/>
          </p:cNvCxnSpPr>
          <p:nvPr/>
        </p:nvCxnSpPr>
        <p:spPr bwMode="auto">
          <a:xfrm>
            <a:off x="5518150" y="5132388"/>
            <a:ext cx="11160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97"/>
          <p:cNvCxnSpPr>
            <a:cxnSpLocks noChangeShapeType="1"/>
          </p:cNvCxnSpPr>
          <p:nvPr/>
        </p:nvCxnSpPr>
        <p:spPr bwMode="auto">
          <a:xfrm>
            <a:off x="5518150" y="4903788"/>
            <a:ext cx="11160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Straight Connector 98"/>
          <p:cNvCxnSpPr>
            <a:cxnSpLocks noChangeShapeType="1"/>
          </p:cNvCxnSpPr>
          <p:nvPr/>
        </p:nvCxnSpPr>
        <p:spPr bwMode="auto">
          <a:xfrm>
            <a:off x="5513388" y="4670425"/>
            <a:ext cx="11144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Straight Connector 99"/>
          <p:cNvCxnSpPr>
            <a:cxnSpLocks noChangeShapeType="1"/>
          </p:cNvCxnSpPr>
          <p:nvPr/>
        </p:nvCxnSpPr>
        <p:spPr bwMode="auto">
          <a:xfrm>
            <a:off x="5530850" y="4449763"/>
            <a:ext cx="11160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" name="Straight Connector 100"/>
          <p:cNvCxnSpPr>
            <a:cxnSpLocks noChangeShapeType="1"/>
          </p:cNvCxnSpPr>
          <p:nvPr/>
        </p:nvCxnSpPr>
        <p:spPr bwMode="auto">
          <a:xfrm>
            <a:off x="5513388" y="4214813"/>
            <a:ext cx="11144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Straight Connector 101"/>
          <p:cNvCxnSpPr>
            <a:cxnSpLocks noChangeShapeType="1"/>
          </p:cNvCxnSpPr>
          <p:nvPr/>
        </p:nvCxnSpPr>
        <p:spPr bwMode="auto">
          <a:xfrm>
            <a:off x="5513388" y="3987800"/>
            <a:ext cx="11144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Straight Connector 102"/>
          <p:cNvCxnSpPr>
            <a:cxnSpLocks noChangeShapeType="1"/>
          </p:cNvCxnSpPr>
          <p:nvPr/>
        </p:nvCxnSpPr>
        <p:spPr bwMode="auto">
          <a:xfrm>
            <a:off x="5521325" y="3752850"/>
            <a:ext cx="11144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4" name="Group 103"/>
          <p:cNvGrpSpPr/>
          <p:nvPr/>
        </p:nvGrpSpPr>
        <p:grpSpPr>
          <a:xfrm>
            <a:off x="6132382" y="5145969"/>
            <a:ext cx="498781" cy="209991"/>
            <a:chOff x="3984625" y="5127626"/>
            <a:chExt cx="603250" cy="190500"/>
          </a:xfrm>
          <a:solidFill>
            <a:srgbClr val="FF6600"/>
          </a:solidFill>
        </p:grpSpPr>
        <p:sp>
          <p:nvSpPr>
            <p:cNvPr id="105" name="Oval 104"/>
            <p:cNvSpPr/>
            <p:nvPr/>
          </p:nvSpPr>
          <p:spPr>
            <a:xfrm>
              <a:off x="3984625" y="5127626"/>
              <a:ext cx="603250" cy="1905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4238625" y="5159375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615225" y="4911479"/>
            <a:ext cx="498781" cy="209991"/>
            <a:chOff x="3984625" y="5127626"/>
            <a:chExt cx="603250" cy="190500"/>
          </a:xfrm>
          <a:solidFill>
            <a:srgbClr val="FF6600"/>
          </a:solidFill>
        </p:grpSpPr>
        <p:sp>
          <p:nvSpPr>
            <p:cNvPr id="108" name="Oval 107"/>
            <p:cNvSpPr/>
            <p:nvPr/>
          </p:nvSpPr>
          <p:spPr>
            <a:xfrm>
              <a:off x="3984625" y="5127626"/>
              <a:ext cx="603250" cy="1905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4238625" y="5159375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6108755" y="4676989"/>
            <a:ext cx="498781" cy="209991"/>
            <a:chOff x="3984625" y="5127626"/>
            <a:chExt cx="603250" cy="190500"/>
          </a:xfrm>
          <a:solidFill>
            <a:srgbClr val="FF6600"/>
          </a:solidFill>
        </p:grpSpPr>
        <p:sp>
          <p:nvSpPr>
            <p:cNvPr id="111" name="Oval 110"/>
            <p:cNvSpPr/>
            <p:nvPr/>
          </p:nvSpPr>
          <p:spPr>
            <a:xfrm>
              <a:off x="3984625" y="5127626"/>
              <a:ext cx="603250" cy="1905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4238625" y="5159375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578472" y="4459999"/>
            <a:ext cx="498781" cy="209991"/>
            <a:chOff x="3984625" y="5127626"/>
            <a:chExt cx="603250" cy="190500"/>
          </a:xfrm>
          <a:solidFill>
            <a:srgbClr val="FF6600"/>
          </a:solidFill>
        </p:grpSpPr>
        <p:sp>
          <p:nvSpPr>
            <p:cNvPr id="114" name="Oval 113"/>
            <p:cNvSpPr/>
            <p:nvPr/>
          </p:nvSpPr>
          <p:spPr>
            <a:xfrm>
              <a:off x="3984625" y="5127626"/>
              <a:ext cx="603250" cy="1905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4238625" y="5159375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0767" name="Group 115"/>
          <p:cNvGrpSpPr>
            <a:grpSpLocks/>
          </p:cNvGrpSpPr>
          <p:nvPr/>
        </p:nvGrpSpPr>
        <p:grpSpPr bwMode="auto">
          <a:xfrm>
            <a:off x="6137275" y="4225925"/>
            <a:ext cx="498475" cy="209550"/>
            <a:chOff x="3927475" y="4276726"/>
            <a:chExt cx="603250" cy="190500"/>
          </a:xfrm>
        </p:grpSpPr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3927475" y="4276726"/>
              <a:ext cx="603250" cy="1905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8" name="Oval 117"/>
            <p:cNvSpPr>
              <a:spLocks noChangeArrowheads="1"/>
            </p:cNvSpPr>
            <p:nvPr/>
          </p:nvSpPr>
          <p:spPr bwMode="auto">
            <a:xfrm>
              <a:off x="4181475" y="4308475"/>
              <a:ext cx="127000" cy="127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45" name="Rectangle 144"/>
          <p:cNvSpPr>
            <a:spLocks noChangeArrowheads="1"/>
          </p:cNvSpPr>
          <p:nvPr/>
        </p:nvSpPr>
        <p:spPr bwMode="auto">
          <a:xfrm>
            <a:off x="8240713" y="2314575"/>
            <a:ext cx="1338262" cy="3308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6" name="Rectangle 145"/>
          <p:cNvSpPr>
            <a:spLocks noChangeArrowheads="1"/>
          </p:cNvSpPr>
          <p:nvPr/>
        </p:nvSpPr>
        <p:spPr bwMode="auto">
          <a:xfrm>
            <a:off x="8240713" y="3138488"/>
            <a:ext cx="222250" cy="2501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147" name="Straight Connector 146"/>
          <p:cNvCxnSpPr>
            <a:cxnSpLocks noChangeShapeType="1"/>
          </p:cNvCxnSpPr>
          <p:nvPr/>
        </p:nvCxnSpPr>
        <p:spPr bwMode="auto">
          <a:xfrm>
            <a:off x="8470900" y="5387975"/>
            <a:ext cx="11160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" name="Straight Connector 147"/>
          <p:cNvCxnSpPr>
            <a:cxnSpLocks noChangeShapeType="1"/>
          </p:cNvCxnSpPr>
          <p:nvPr/>
        </p:nvCxnSpPr>
        <p:spPr bwMode="auto">
          <a:xfrm>
            <a:off x="8453438" y="5153025"/>
            <a:ext cx="11160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9" name="Straight Connector 148"/>
          <p:cNvCxnSpPr>
            <a:cxnSpLocks noChangeShapeType="1"/>
          </p:cNvCxnSpPr>
          <p:nvPr/>
        </p:nvCxnSpPr>
        <p:spPr bwMode="auto">
          <a:xfrm>
            <a:off x="8453438" y="4926013"/>
            <a:ext cx="11160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0" name="Straight Connector 149"/>
          <p:cNvCxnSpPr>
            <a:cxnSpLocks noChangeShapeType="1"/>
          </p:cNvCxnSpPr>
          <p:nvPr/>
        </p:nvCxnSpPr>
        <p:spPr bwMode="auto">
          <a:xfrm>
            <a:off x="8448675" y="4691063"/>
            <a:ext cx="11144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Straight Connector 150"/>
          <p:cNvCxnSpPr>
            <a:cxnSpLocks noChangeShapeType="1"/>
          </p:cNvCxnSpPr>
          <p:nvPr/>
        </p:nvCxnSpPr>
        <p:spPr bwMode="auto">
          <a:xfrm>
            <a:off x="8466138" y="4471988"/>
            <a:ext cx="11160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Straight Connector 151"/>
          <p:cNvCxnSpPr>
            <a:cxnSpLocks noChangeShapeType="1"/>
          </p:cNvCxnSpPr>
          <p:nvPr/>
        </p:nvCxnSpPr>
        <p:spPr bwMode="auto">
          <a:xfrm>
            <a:off x="8448675" y="4237038"/>
            <a:ext cx="11144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" name="Straight Connector 152"/>
          <p:cNvCxnSpPr>
            <a:cxnSpLocks noChangeShapeType="1"/>
          </p:cNvCxnSpPr>
          <p:nvPr/>
        </p:nvCxnSpPr>
        <p:spPr bwMode="auto">
          <a:xfrm>
            <a:off x="8448675" y="4010025"/>
            <a:ext cx="11144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" name="Straight Connector 153"/>
          <p:cNvCxnSpPr>
            <a:cxnSpLocks noChangeShapeType="1"/>
          </p:cNvCxnSpPr>
          <p:nvPr/>
        </p:nvCxnSpPr>
        <p:spPr bwMode="auto">
          <a:xfrm>
            <a:off x="8455025" y="3775075"/>
            <a:ext cx="11160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5" name="Group 154"/>
          <p:cNvGrpSpPr/>
          <p:nvPr/>
        </p:nvGrpSpPr>
        <p:grpSpPr>
          <a:xfrm>
            <a:off x="9067465" y="5167707"/>
            <a:ext cx="498781" cy="209991"/>
            <a:chOff x="3984625" y="5127626"/>
            <a:chExt cx="603250" cy="190500"/>
          </a:xfrm>
          <a:solidFill>
            <a:srgbClr val="FF6600"/>
          </a:solidFill>
        </p:grpSpPr>
        <p:sp>
          <p:nvSpPr>
            <p:cNvPr id="156" name="Oval 155"/>
            <p:cNvSpPr/>
            <p:nvPr/>
          </p:nvSpPr>
          <p:spPr>
            <a:xfrm>
              <a:off x="3984625" y="5127626"/>
              <a:ext cx="603250" cy="1905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4238625" y="5159375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8550308" y="3987717"/>
            <a:ext cx="498781" cy="209991"/>
            <a:chOff x="3984625" y="5127626"/>
            <a:chExt cx="603250" cy="190500"/>
          </a:xfrm>
          <a:solidFill>
            <a:srgbClr val="FF6600"/>
          </a:solidFill>
        </p:grpSpPr>
        <p:sp>
          <p:nvSpPr>
            <p:cNvPr id="159" name="Oval 158"/>
            <p:cNvSpPr/>
            <p:nvPr/>
          </p:nvSpPr>
          <p:spPr>
            <a:xfrm>
              <a:off x="3984625" y="5127626"/>
              <a:ext cx="603250" cy="1905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4238625" y="5159375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9043839" y="4698727"/>
            <a:ext cx="498781" cy="209991"/>
            <a:chOff x="3984625" y="5127626"/>
            <a:chExt cx="603250" cy="190500"/>
          </a:xfrm>
          <a:solidFill>
            <a:srgbClr val="FF6600"/>
          </a:solidFill>
        </p:grpSpPr>
        <p:sp>
          <p:nvSpPr>
            <p:cNvPr id="162" name="Oval 161"/>
            <p:cNvSpPr/>
            <p:nvPr/>
          </p:nvSpPr>
          <p:spPr>
            <a:xfrm>
              <a:off x="3984625" y="5127626"/>
              <a:ext cx="603250" cy="1905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4238625" y="5159375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513556" y="3536237"/>
            <a:ext cx="498781" cy="209991"/>
            <a:chOff x="3984625" y="5127626"/>
            <a:chExt cx="603250" cy="190500"/>
          </a:xfrm>
          <a:solidFill>
            <a:srgbClr val="FF6600"/>
          </a:solidFill>
        </p:grpSpPr>
        <p:sp>
          <p:nvSpPr>
            <p:cNvPr id="165" name="Oval 164"/>
            <p:cNvSpPr/>
            <p:nvPr/>
          </p:nvSpPr>
          <p:spPr>
            <a:xfrm>
              <a:off x="3984625" y="5127626"/>
              <a:ext cx="603250" cy="1905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4238625" y="5159375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0782" name="Group 166"/>
          <p:cNvGrpSpPr>
            <a:grpSpLocks/>
          </p:cNvGrpSpPr>
          <p:nvPr/>
        </p:nvGrpSpPr>
        <p:grpSpPr bwMode="auto">
          <a:xfrm>
            <a:off x="9072563" y="4246563"/>
            <a:ext cx="498475" cy="211137"/>
            <a:chOff x="3927475" y="4276726"/>
            <a:chExt cx="603250" cy="190500"/>
          </a:xfrm>
        </p:grpSpPr>
        <p:sp>
          <p:nvSpPr>
            <p:cNvPr id="168" name="Oval 167"/>
            <p:cNvSpPr>
              <a:spLocks noChangeArrowheads="1"/>
            </p:cNvSpPr>
            <p:nvPr/>
          </p:nvSpPr>
          <p:spPr bwMode="auto">
            <a:xfrm>
              <a:off x="3927475" y="4276726"/>
              <a:ext cx="603250" cy="1905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69" name="Oval 168"/>
            <p:cNvSpPr>
              <a:spLocks noChangeArrowheads="1"/>
            </p:cNvSpPr>
            <p:nvPr/>
          </p:nvSpPr>
          <p:spPr bwMode="auto">
            <a:xfrm>
              <a:off x="4181475" y="4308475"/>
              <a:ext cx="127000" cy="127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40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ehavior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247621" y="4636646"/>
            <a:ext cx="498781" cy="209991"/>
            <a:chOff x="3984625" y="5127626"/>
            <a:chExt cx="603250" cy="190500"/>
          </a:xfrm>
          <a:solidFill>
            <a:srgbClr val="FF6600"/>
          </a:solidFill>
        </p:grpSpPr>
        <p:sp>
          <p:nvSpPr>
            <p:cNvPr id="6" name="Oval 5"/>
            <p:cNvSpPr/>
            <p:nvPr/>
          </p:nvSpPr>
          <p:spPr>
            <a:xfrm>
              <a:off x="3984625" y="5127626"/>
              <a:ext cx="603250" cy="1905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238625" y="5159375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9" name="Straight Connector 8"/>
          <p:cNvCxnSpPr/>
          <p:nvPr/>
        </p:nvCxnSpPr>
        <p:spPr bwMode="auto">
          <a:xfrm>
            <a:off x="925512" y="3417446"/>
            <a:ext cx="1524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>
            <a:off x="1839912" y="4179446"/>
            <a:ext cx="6096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>
            <a:off x="1839912" y="4179446"/>
            <a:ext cx="0" cy="914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>
            <a:off x="1154112" y="4179446"/>
            <a:ext cx="0" cy="914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>
            <a:off x="925512" y="4179446"/>
            <a:ext cx="2286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" name="Group 18"/>
          <p:cNvGrpSpPr/>
          <p:nvPr/>
        </p:nvGrpSpPr>
        <p:grpSpPr>
          <a:xfrm>
            <a:off x="1247622" y="4255646"/>
            <a:ext cx="498781" cy="209991"/>
            <a:chOff x="3984625" y="5127626"/>
            <a:chExt cx="603250" cy="190500"/>
          </a:xfrm>
          <a:solidFill>
            <a:srgbClr val="FF6600"/>
          </a:solidFill>
        </p:grpSpPr>
        <p:sp>
          <p:nvSpPr>
            <p:cNvPr id="20" name="Oval 19"/>
            <p:cNvSpPr/>
            <p:nvPr/>
          </p:nvSpPr>
          <p:spPr>
            <a:xfrm>
              <a:off x="3984625" y="5127626"/>
              <a:ext cx="603250" cy="1905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38625" y="5159375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rot="5400000">
            <a:off x="781117" y="3672660"/>
            <a:ext cx="498781" cy="209991"/>
            <a:chOff x="3984625" y="5127626"/>
            <a:chExt cx="603250" cy="190500"/>
          </a:xfrm>
          <a:solidFill>
            <a:srgbClr val="FF0000"/>
          </a:solidFill>
        </p:grpSpPr>
        <p:sp>
          <p:nvSpPr>
            <p:cNvPr id="23" name="Oval 22"/>
            <p:cNvSpPr/>
            <p:nvPr/>
          </p:nvSpPr>
          <p:spPr>
            <a:xfrm>
              <a:off x="3984625" y="5127626"/>
              <a:ext cx="603250" cy="1905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238625" y="5159375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5" name="Right Arrow 24"/>
          <p:cNvSpPr>
            <a:spLocks noChangeArrowheads="1"/>
          </p:cNvSpPr>
          <p:nvPr/>
        </p:nvSpPr>
        <p:spPr bwMode="auto">
          <a:xfrm>
            <a:off x="2601912" y="4465637"/>
            <a:ext cx="355600" cy="233362"/>
          </a:xfrm>
          <a:prstGeom prst="rightArrow">
            <a:avLst>
              <a:gd name="adj1" fmla="val 50000"/>
              <a:gd name="adj2" fmla="val 50314"/>
            </a:avLst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3440112" y="3417446"/>
            <a:ext cx="1524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>
            <a:off x="3440112" y="4179446"/>
            <a:ext cx="1524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5" name="Group 34"/>
          <p:cNvGrpSpPr/>
          <p:nvPr/>
        </p:nvGrpSpPr>
        <p:grpSpPr>
          <a:xfrm rot="5400000">
            <a:off x="4465331" y="3672659"/>
            <a:ext cx="498781" cy="209991"/>
            <a:chOff x="3984625" y="5127626"/>
            <a:chExt cx="603250" cy="190500"/>
          </a:xfrm>
          <a:solidFill>
            <a:srgbClr val="FF6600"/>
          </a:solidFill>
        </p:grpSpPr>
        <p:sp>
          <p:nvSpPr>
            <p:cNvPr id="36" name="Oval 35"/>
            <p:cNvSpPr/>
            <p:nvPr/>
          </p:nvSpPr>
          <p:spPr>
            <a:xfrm>
              <a:off x="3984625" y="5127626"/>
              <a:ext cx="603250" cy="1905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38625" y="5159375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5400000">
            <a:off x="3952721" y="3672659"/>
            <a:ext cx="498781" cy="209991"/>
            <a:chOff x="3984625" y="5127626"/>
            <a:chExt cx="603250" cy="190500"/>
          </a:xfrm>
          <a:solidFill>
            <a:srgbClr val="FF0000"/>
          </a:solidFill>
        </p:grpSpPr>
        <p:sp>
          <p:nvSpPr>
            <p:cNvPr id="39" name="Oval 38"/>
            <p:cNvSpPr/>
            <p:nvPr/>
          </p:nvSpPr>
          <p:spPr>
            <a:xfrm>
              <a:off x="3984625" y="5127626"/>
              <a:ext cx="603250" cy="1905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38625" y="5159375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 rot="5400000">
            <a:off x="3486425" y="3694271"/>
            <a:ext cx="498781" cy="209991"/>
            <a:chOff x="3984625" y="5127626"/>
            <a:chExt cx="603250" cy="190500"/>
          </a:xfrm>
          <a:solidFill>
            <a:srgbClr val="FF6600"/>
          </a:solidFill>
        </p:grpSpPr>
        <p:sp>
          <p:nvSpPr>
            <p:cNvPr id="42" name="Oval 41"/>
            <p:cNvSpPr/>
            <p:nvPr/>
          </p:nvSpPr>
          <p:spPr>
            <a:xfrm>
              <a:off x="3984625" y="5127626"/>
              <a:ext cx="603250" cy="1905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238625" y="5159375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44" name="Straight Connector 43"/>
          <p:cNvCxnSpPr/>
          <p:nvPr/>
        </p:nvCxnSpPr>
        <p:spPr bwMode="auto">
          <a:xfrm>
            <a:off x="5406940" y="3417446"/>
            <a:ext cx="1524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44"/>
          <p:cNvCxnSpPr/>
          <p:nvPr/>
        </p:nvCxnSpPr>
        <p:spPr bwMode="auto">
          <a:xfrm>
            <a:off x="5406940" y="4179446"/>
            <a:ext cx="1524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6" name="Group 45"/>
          <p:cNvGrpSpPr/>
          <p:nvPr/>
        </p:nvGrpSpPr>
        <p:grpSpPr>
          <a:xfrm rot="5400000">
            <a:off x="6432159" y="3672659"/>
            <a:ext cx="498781" cy="209991"/>
            <a:chOff x="3984625" y="5127626"/>
            <a:chExt cx="603250" cy="190500"/>
          </a:xfrm>
          <a:solidFill>
            <a:srgbClr val="FF6600"/>
          </a:solidFill>
        </p:grpSpPr>
        <p:sp>
          <p:nvSpPr>
            <p:cNvPr id="47" name="Oval 46"/>
            <p:cNvSpPr/>
            <p:nvPr/>
          </p:nvSpPr>
          <p:spPr>
            <a:xfrm>
              <a:off x="3984625" y="5127626"/>
              <a:ext cx="603250" cy="1905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238625" y="5159375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 rot="5400000">
            <a:off x="5361224" y="3672659"/>
            <a:ext cx="498781" cy="209991"/>
            <a:chOff x="3984625" y="5127626"/>
            <a:chExt cx="603250" cy="190500"/>
          </a:xfrm>
          <a:solidFill>
            <a:srgbClr val="FF0000"/>
          </a:solidFill>
        </p:grpSpPr>
        <p:sp>
          <p:nvSpPr>
            <p:cNvPr id="50" name="Oval 49"/>
            <p:cNvSpPr/>
            <p:nvPr/>
          </p:nvSpPr>
          <p:spPr>
            <a:xfrm>
              <a:off x="3984625" y="5127626"/>
              <a:ext cx="603250" cy="1905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4238625" y="5159375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 rot="5400000">
            <a:off x="5896691" y="3685784"/>
            <a:ext cx="498781" cy="209991"/>
            <a:chOff x="3984625" y="5127626"/>
            <a:chExt cx="603250" cy="190500"/>
          </a:xfrm>
          <a:solidFill>
            <a:srgbClr val="FF6600"/>
          </a:solidFill>
        </p:grpSpPr>
        <p:sp>
          <p:nvSpPr>
            <p:cNvPr id="53" name="Oval 52"/>
            <p:cNvSpPr/>
            <p:nvPr/>
          </p:nvSpPr>
          <p:spPr>
            <a:xfrm>
              <a:off x="3984625" y="5127626"/>
              <a:ext cx="603250" cy="1905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238625" y="5159375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55" name="Straight Connector 54"/>
          <p:cNvCxnSpPr/>
          <p:nvPr/>
        </p:nvCxnSpPr>
        <p:spPr bwMode="auto">
          <a:xfrm>
            <a:off x="7268720" y="3422750"/>
            <a:ext cx="1524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/>
          <p:nvPr/>
        </p:nvCxnSpPr>
        <p:spPr bwMode="auto">
          <a:xfrm>
            <a:off x="7268720" y="4184750"/>
            <a:ext cx="1524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7" name="Group 56"/>
          <p:cNvGrpSpPr/>
          <p:nvPr/>
        </p:nvGrpSpPr>
        <p:grpSpPr>
          <a:xfrm rot="5400000">
            <a:off x="7822224" y="3707396"/>
            <a:ext cx="498781" cy="209991"/>
            <a:chOff x="3984625" y="5127626"/>
            <a:chExt cx="603250" cy="190500"/>
          </a:xfrm>
          <a:solidFill>
            <a:srgbClr val="FF6600"/>
          </a:solidFill>
        </p:grpSpPr>
        <p:sp>
          <p:nvSpPr>
            <p:cNvPr id="58" name="Oval 57"/>
            <p:cNvSpPr/>
            <p:nvPr/>
          </p:nvSpPr>
          <p:spPr>
            <a:xfrm>
              <a:off x="3984625" y="5127626"/>
              <a:ext cx="603250" cy="1905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238625" y="5159375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 rot="5400000">
            <a:off x="8327076" y="3707396"/>
            <a:ext cx="498781" cy="209991"/>
            <a:chOff x="3984625" y="5127626"/>
            <a:chExt cx="603250" cy="190500"/>
          </a:xfrm>
          <a:solidFill>
            <a:srgbClr val="FF0000"/>
          </a:solidFill>
        </p:grpSpPr>
        <p:sp>
          <p:nvSpPr>
            <p:cNvPr id="61" name="Oval 60"/>
            <p:cNvSpPr/>
            <p:nvPr/>
          </p:nvSpPr>
          <p:spPr>
            <a:xfrm>
              <a:off x="3984625" y="5127626"/>
              <a:ext cx="603250" cy="1905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238625" y="5159375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 rot="5400000">
            <a:off x="7315033" y="3699575"/>
            <a:ext cx="498781" cy="209991"/>
            <a:chOff x="3984625" y="5127626"/>
            <a:chExt cx="603250" cy="190500"/>
          </a:xfrm>
          <a:solidFill>
            <a:srgbClr val="FF6600"/>
          </a:solidFill>
        </p:grpSpPr>
        <p:sp>
          <p:nvSpPr>
            <p:cNvPr id="64" name="Oval 63"/>
            <p:cNvSpPr/>
            <p:nvPr/>
          </p:nvSpPr>
          <p:spPr>
            <a:xfrm>
              <a:off x="3984625" y="5127626"/>
              <a:ext cx="603250" cy="1905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4238625" y="5159375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075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Stairs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Preference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77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4819</TotalTime>
  <Words>236</Words>
  <Application>Microsoft Office PowerPoint</Application>
  <PresentationFormat>Custom</PresentationFormat>
  <Paragraphs>46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ＭＳ Ｐゴシック</vt:lpstr>
      <vt:lpstr>Arial</vt:lpstr>
      <vt:lpstr>Arial Unicode MS</vt:lpstr>
      <vt:lpstr>Calibri</vt:lpstr>
      <vt:lpstr>Times New Roman</vt:lpstr>
      <vt:lpstr>Wingdings</vt:lpstr>
      <vt:lpstr>Office Theme</vt:lpstr>
      <vt:lpstr>Custom Design</vt:lpstr>
      <vt:lpstr>Methodologies</vt:lpstr>
      <vt:lpstr>Historic Fire</vt:lpstr>
      <vt:lpstr>Origins of Egress Requirements</vt:lpstr>
      <vt:lpstr>Flow Method</vt:lpstr>
      <vt:lpstr>Level of Service</vt:lpstr>
      <vt:lpstr>Level of Service</vt:lpstr>
      <vt:lpstr>Behavior</vt:lpstr>
      <vt:lpstr>Behavior</vt:lpstr>
      <vt:lpstr>Behavior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Historic Fires</dc:title>
  <dc:creator>Kevin Wilmoth</dc:creator>
  <cp:lastModifiedBy>Hoskins, Bryan Lawrence</cp:lastModifiedBy>
  <cp:revision>156</cp:revision>
  <cp:lastPrinted>1601-01-01T00:00:00Z</cp:lastPrinted>
  <dcterms:created xsi:type="dcterms:W3CDTF">2012-08-19T20:58:19Z</dcterms:created>
  <dcterms:modified xsi:type="dcterms:W3CDTF">2022-10-08T16:22:20Z</dcterms:modified>
</cp:coreProperties>
</file>