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6"/>
  </p:notesMasterIdLst>
  <p:sldIdLst>
    <p:sldId id="347" r:id="rId3"/>
    <p:sldId id="353" r:id="rId4"/>
    <p:sldId id="350" r:id="rId5"/>
    <p:sldId id="349" r:id="rId6"/>
    <p:sldId id="339" r:id="rId7"/>
    <p:sldId id="351" r:id="rId8"/>
    <p:sldId id="340" r:id="rId9"/>
    <p:sldId id="352" r:id="rId10"/>
    <p:sldId id="342" r:id="rId11"/>
    <p:sldId id="344" r:id="rId12"/>
    <p:sldId id="345" r:id="rId13"/>
    <p:sldId id="348" r:id="rId14"/>
    <p:sldId id="346" r:id="rId1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32" y="5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E5D6759-4B86-4295-BC62-9354E2AF0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3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08155D-3AAF-488E-A8A2-37A68273F7E5}" type="slidenum">
              <a:rPr lang="en-US"/>
              <a:pPr/>
              <a:t>5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779A9858-D222-4969-8EA3-610F2AAAAA39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F1BF1-F606-47C7-B371-E04B706D8E7E}" type="slidenum">
              <a:rPr lang="en-US"/>
              <a:pPr/>
              <a:t>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D1411078-F097-4FD1-BDA6-EE1B55257378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7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0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940E5C-D017-4D94-A1C2-28409B577539}" type="slidenum">
              <a:rPr lang="en-US"/>
              <a:pPr/>
              <a:t>9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D4268DA8-C936-498F-8D84-EA56A9A0FA44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 dirty="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4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9748F-BD99-4809-A0CC-29C8164E841E}" type="slidenum">
              <a:rPr lang="en-US"/>
              <a:pPr/>
              <a:t>10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071B7012-FA06-4550-8E72-4EC869BCC066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10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5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E96520-F897-4ABB-AE9C-FB7851DF1621}" type="slidenum">
              <a:rPr lang="en-US"/>
              <a:pPr/>
              <a:t>11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A7133B52-CDA6-4601-B05D-B730AFCFBEE6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0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CFA5-0C45-4BA2-B363-D422954E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F79-096C-49E8-9F21-272B7429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16D59-457B-4ADA-A072-FD9B01FC4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59B26-6A22-4A20-978A-C97A84E97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D2EE5-CEB8-4206-B178-8FCE79AE0AE1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45B7-67BE-43D9-83B4-CAD45CB92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1A29-4119-4085-97F4-3B137EA6DBF6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EB077-5FF2-407B-B7EA-1448698FE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D849-D080-4807-91EA-BF719F8ED9F1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F2A-90C4-4291-A263-0E2CCAD24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342A-0B23-4C1D-9A74-1E58F56D9D49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6B82-800B-46F3-BDD9-69BD59304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72E9F-EC38-43B1-8565-06A1C0DF5611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49514-2DF0-45D8-8EE6-F99C0DC40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A079-E79A-48A6-90F5-7A9C70635589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9FD6-DCF2-402B-AB02-9B06EAD7E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9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3363-9235-4EBE-BD95-17E74EE43DC8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D525-B21C-4AC7-92C6-B954EB27D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DD738-1B58-4660-AAAA-13CCEA0E6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2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13BA1-7ED7-49E2-977D-268E4D8A5625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3E57-B246-4518-AAAD-0D0A20C6F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B64C-E67D-473F-8423-C8E2FBB11153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A5C09-DA60-4052-A92D-BF21F9F76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3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C8CFA-5089-477E-B414-F504C189A8CC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75057-2116-4C55-B1AA-996B34C3D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0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D74D-5C62-4906-8278-D83CDFD3A3CF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6BA4-102B-4C65-B661-18F0DA036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F96F-6A07-49C3-9F00-6515A5B13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039A-716C-4070-B693-ACC4153E7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4A07-D2D9-46EB-A31A-7DDF35FB0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E46AA-D9A2-4DC5-B5A8-AC3686508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202C-E8DA-432F-963E-714B354EA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6E16D-441D-4689-9444-39103A0A6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31965-3A83-49A6-A97C-C1997F9B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34A8A83-CBF2-49FE-B85E-EE52CF869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ED72C321-03B0-4E52-AF58-74461EAEF3A8}" type="datetimeFigureOut">
              <a:rPr lang="en-US"/>
              <a:pPr>
                <a:defRPr/>
              </a:pPr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CBD58CBE-3CE6-4BC7-AFD8-764408C7F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Calculate the required safe egress time</a:t>
            </a:r>
          </a:p>
        </p:txBody>
      </p:sp>
    </p:spTree>
    <p:extLst>
      <p:ext uri="{BB962C8B-B14F-4D97-AF65-F5344CB8AC3E}">
        <p14:creationId xmlns:p14="http://schemas.microsoft.com/office/powerpoint/2010/main" val="357947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Times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45000"/>
              <a:buFont typeface="Wingdings" charset="2"/>
              <a:buChar char=""/>
            </a:pPr>
            <a:r>
              <a:rPr lang="en-US" dirty="0"/>
              <a:t>Calculations build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See example problem on 4-62 to 4-64 in NFPA Handbook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dirty="0"/>
              <a:t>Consider limiting component</a:t>
            </a:r>
          </a:p>
          <a:p>
            <a:endParaRPr lang="en-US" dirty="0"/>
          </a:p>
        </p:txBody>
      </p:sp>
      <p:pic>
        <p:nvPicPr>
          <p:cNvPr id="15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/>
          <a:stretch/>
        </p:blipFill>
        <p:spPr bwMode="auto">
          <a:xfrm>
            <a:off x="4317999" y="2764939"/>
            <a:ext cx="5751513" cy="474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31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SzPct val="45000"/>
                  <a:buFont typeface="Wingdings" charset="2"/>
                  <a:buChar char=""/>
                </a:pPr>
                <a:r>
                  <a:rPr lang="en-US" dirty="0"/>
                  <a:t>Speed in reduced visibility</a:t>
                </a:r>
              </a:p>
              <a:p>
                <a:pPr marL="104775" indent="0"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=−0.1364∙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+0.643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r>
                  <a:rPr lang="en-US" dirty="0"/>
                  <a:t>W= movement speed (m/s)</a:t>
                </a:r>
              </a:p>
              <a:p>
                <a:r>
                  <a:rPr lang="en-US" dirty="0" err="1">
                    <a:latin typeface="Symbol" pitchFamily="18" charset="2"/>
                  </a:rPr>
                  <a:t>a</a:t>
                </a:r>
                <a:r>
                  <a:rPr lang="en-US" baseline="-25000" dirty="0" err="1"/>
                  <a:t>K</a:t>
                </a:r>
                <a:r>
                  <a:rPr lang="en-US" dirty="0"/>
                  <a:t>= Extinction coefficient (m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757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50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Fitness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Gender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Fatigue</a:t>
            </a:r>
          </a:p>
        </p:txBody>
      </p:sp>
    </p:spTree>
    <p:extLst>
      <p:ext uri="{BB962C8B-B14F-4D97-AF65-F5344CB8AC3E}">
        <p14:creationId xmlns:p14="http://schemas.microsoft.com/office/powerpoint/2010/main" val="13751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Historic Fire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Shanghai Apartment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54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Detection and notification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Reaction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Pre-evacuation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Travel time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376" t="32679" r="34655" b="43762"/>
          <a:stretch/>
        </p:blipFill>
        <p:spPr>
          <a:xfrm>
            <a:off x="3440112" y="2865437"/>
            <a:ext cx="6010091" cy="33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Boundary layer</a:t>
            </a:r>
          </a:p>
        </p:txBody>
      </p:sp>
    </p:spTree>
    <p:extLst>
      <p:ext uri="{BB962C8B-B14F-4D97-AF65-F5344CB8AC3E}">
        <p14:creationId xmlns:p14="http://schemas.microsoft.com/office/powerpoint/2010/main" val="288462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Times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45000"/>
              <a:buFont typeface="Wingdings" charset="2"/>
              <a:buChar char=""/>
            </a:pPr>
            <a:r>
              <a:rPr lang="en-US" dirty="0"/>
              <a:t>SFPE equation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 err="1"/>
              <a:t>Pauls</a:t>
            </a:r>
            <a:r>
              <a:rPr lang="en-US" dirty="0"/>
              <a:t>, </a:t>
            </a:r>
            <a:r>
              <a:rPr lang="en-US" dirty="0" err="1"/>
              <a:t>Fruin</a:t>
            </a:r>
            <a:r>
              <a:rPr lang="en-US" dirty="0"/>
              <a:t>, </a:t>
            </a:r>
            <a:r>
              <a:rPr lang="en-US" dirty="0" err="1"/>
              <a:t>Predtechenskii</a:t>
            </a:r>
            <a:r>
              <a:rPr lang="en-US" dirty="0"/>
              <a:t> and </a:t>
            </a:r>
            <a:r>
              <a:rPr lang="en-US" dirty="0" err="1"/>
              <a:t>Milinskii</a:t>
            </a:r>
            <a:endParaRPr lang="en-US" dirty="0"/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Beyond data collected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Not internally consistent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Age of data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Diversity of population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Distribution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US" dirty="0"/>
              <a:t>No data to support k</a:t>
            </a:r>
          </a:p>
          <a:p>
            <a:endParaRPr 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3338" y="2627082"/>
            <a:ext cx="4459287" cy="327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735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Flows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922756"/>
            <a:ext cx="4457700" cy="26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2922279"/>
            <a:ext cx="4459287" cy="268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6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4400" dirty="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945063" y="1798638"/>
            <a:ext cx="4910137" cy="4108450"/>
            <a:chOff x="3115" y="1133"/>
            <a:chExt cx="3093" cy="2588"/>
          </a:xfrm>
        </p:grpSpPr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1133"/>
              <a:ext cx="3093" cy="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3115" y="1133"/>
              <a:ext cx="3093" cy="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Times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r>
              <a:rPr lang="en-US" dirty="0"/>
              <a:t>	S=speed (</a:t>
            </a:r>
            <a:r>
              <a:rPr lang="en-US" dirty="0" err="1"/>
              <a:t>ft</a:t>
            </a:r>
            <a:r>
              <a:rPr lang="en-US" dirty="0"/>
              <a:t>/min or m/s)</a:t>
            </a:r>
          </a:p>
          <a:p>
            <a:r>
              <a:rPr lang="en-US" dirty="0"/>
              <a:t>	k=constant (Table 4.2.5)</a:t>
            </a:r>
          </a:p>
          <a:p>
            <a:r>
              <a:rPr lang="en-US" dirty="0"/>
              <a:t>	a=constant (2.86 when 		using </a:t>
            </a:r>
            <a:r>
              <a:rPr lang="en-US" dirty="0" err="1"/>
              <a:t>ft</a:t>
            </a:r>
            <a:r>
              <a:rPr lang="en-US" dirty="0"/>
              <a:t>, 0.266 when 	using m)</a:t>
            </a:r>
          </a:p>
          <a:p>
            <a:r>
              <a:rPr lang="en-US" dirty="0"/>
              <a:t>	D=density (persons/ft</a:t>
            </a:r>
            <a:r>
              <a:rPr lang="en-US" baseline="30000" dirty="0"/>
              <a:t>2</a:t>
            </a:r>
            <a:r>
              <a:rPr lang="en-US" dirty="0"/>
              <a:t> or 		persons/m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75346"/>
              </p:ext>
            </p:extLst>
          </p:nvPr>
        </p:nvGraphicFramePr>
        <p:xfrm>
          <a:off x="1360488" y="2103438"/>
          <a:ext cx="3090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700" imgH="177800" progId="Equation.3">
                  <p:embed/>
                </p:oleObj>
              </mc:Choice>
              <mc:Fallback>
                <p:oleObj name="Equation" r:id="rId4" imgW="901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0488" y="2103438"/>
                        <a:ext cx="309086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843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k-Factors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8716691"/>
              </p:ext>
            </p:extLst>
          </p:nvPr>
        </p:nvGraphicFramePr>
        <p:xfrm>
          <a:off x="528205" y="2375217"/>
          <a:ext cx="44577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29016491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19386759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49222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0" dirty="0"/>
                        <a:t> (U.S. units)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(metric)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2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Corridor, door, ramp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9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3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Riser, Tread (in)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0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7.5, 10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522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/>
                        <a:t>7.0, 11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7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6.5, 12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6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6.5, 13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80780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3338" y="2922279"/>
            <a:ext cx="4459287" cy="268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2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ClrTx/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𝑜𝑢𝑡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𝑜𝑢𝑡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𝑜𝑢𝑡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𝑜𝑢𝑡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>
                  <a:buClrTx/>
                  <a:buSzPct val="45000"/>
                </a:pPr>
                <a:r>
                  <a:rPr lang="en-US" dirty="0"/>
                  <a:t>Where:</a:t>
                </a:r>
              </a:p>
              <a:p>
                <a:pPr lvl="1">
                  <a:buClrTx/>
                  <a:buSzPct val="45000"/>
                </a:pPr>
                <a:r>
                  <a:rPr lang="en-US" dirty="0"/>
                  <a:t>	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s</a:t>
                </a:r>
                <a:r>
                  <a:rPr lang="en-US" dirty="0"/>
                  <a:t>= Specific flow (persons/</a:t>
                </a:r>
                <a:r>
                  <a:rPr lang="en-US" dirty="0" err="1"/>
                  <a:t>ft</a:t>
                </a:r>
                <a:r>
                  <a:rPr lang="en-US" dirty="0"/>
                  <a:t>-min or persons/m-s)</a:t>
                </a:r>
              </a:p>
              <a:p>
                <a:pPr lvl="1">
                  <a:buClrTx/>
                  <a:buSzPct val="45000"/>
                </a:pPr>
                <a:r>
                  <a:rPr lang="en-US" dirty="0"/>
                  <a:t>	W</a:t>
                </a:r>
                <a:r>
                  <a:rPr lang="en-US" baseline="-25000" dirty="0"/>
                  <a:t>e</a:t>
                </a:r>
                <a:r>
                  <a:rPr lang="en-US" dirty="0"/>
                  <a:t>=Effective width (</a:t>
                </a:r>
                <a:r>
                  <a:rPr lang="en-US" dirty="0" err="1"/>
                  <a:t>ft</a:t>
                </a:r>
                <a:r>
                  <a:rPr lang="en-US" dirty="0"/>
                  <a:t> or m)</a:t>
                </a:r>
              </a:p>
              <a:p>
                <a:pPr lvl="1">
                  <a:buClrTx/>
                  <a:buSzPct val="45000"/>
                </a:pPr>
                <a:r>
                  <a:rPr lang="en-US" dirty="0"/>
                  <a:t>	</a:t>
                </a:r>
                <a:r>
                  <a:rPr lang="en-US" baseline="-25000" dirty="0" err="1"/>
                  <a:t>in,out</a:t>
                </a:r>
                <a:r>
                  <a:rPr lang="en-US" dirty="0"/>
                  <a:t>= arriving at, after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757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27367"/>
              </p:ext>
            </p:extLst>
          </p:nvPr>
        </p:nvGraphicFramePr>
        <p:xfrm>
          <a:off x="4659312" y="4359275"/>
          <a:ext cx="44551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580">
                  <a:extLst>
                    <a:ext uri="{9D8B030D-6E8A-4147-A177-3AD203B41FA5}">
                      <a16:colId xmlns:a16="http://schemas.microsoft.com/office/drawing/2014/main" val="3739190396"/>
                    </a:ext>
                  </a:extLst>
                </a:gridCol>
                <a:gridCol w="2227580">
                  <a:extLst>
                    <a:ext uri="{9D8B030D-6E8A-4147-A177-3AD203B41FA5}">
                      <a16:colId xmlns:a16="http://schemas.microsoft.com/office/drawing/2014/main" val="2715908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Boundary Layer (in)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97981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Stairways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2703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Railing, handrails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69213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Theater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74163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Corridor, ramp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17547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11668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Wide concourses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91595"/>
                  </a:ext>
                </a:extLst>
              </a:tr>
              <a:tr h="289502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7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5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300</Words>
  <Application>Microsoft Office PowerPoint</Application>
  <PresentationFormat>自定义</PresentationFormat>
  <Paragraphs>98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Custom Design</vt:lpstr>
      <vt:lpstr>Equation</vt:lpstr>
      <vt:lpstr>RSET</vt:lpstr>
      <vt:lpstr>Historic Fire</vt:lpstr>
      <vt:lpstr>Time</vt:lpstr>
      <vt:lpstr>Effective Width</vt:lpstr>
      <vt:lpstr>Movement Times</vt:lpstr>
      <vt:lpstr>Observed Flows</vt:lpstr>
      <vt:lpstr>Movement Times</vt:lpstr>
      <vt:lpstr>Justification of k-Factors</vt:lpstr>
      <vt:lpstr>Movement Times</vt:lpstr>
      <vt:lpstr>Movement Times</vt:lpstr>
      <vt:lpstr>Movement Times</vt:lpstr>
      <vt:lpstr>Flow</vt:lpstr>
      <vt:lpstr>Population Variability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刘 欣宇</cp:lastModifiedBy>
  <cp:revision>184</cp:revision>
  <cp:lastPrinted>1601-01-01T00:00:00Z</cp:lastPrinted>
  <dcterms:created xsi:type="dcterms:W3CDTF">2012-08-19T20:58:19Z</dcterms:created>
  <dcterms:modified xsi:type="dcterms:W3CDTF">2022-11-07T16:58:44Z</dcterms:modified>
</cp:coreProperties>
</file>