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7.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8.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9.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10.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11.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12.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951" r:id="rId2"/>
    <p:sldMasterId id="2147483967" r:id="rId3"/>
    <p:sldMasterId id="2147483979" r:id="rId4"/>
    <p:sldMasterId id="2147483982" r:id="rId5"/>
    <p:sldMasterId id="2147483995" r:id="rId6"/>
    <p:sldMasterId id="2147484250" r:id="rId7"/>
    <p:sldMasterId id="2147484262" r:id="rId8"/>
    <p:sldMasterId id="2147484274" r:id="rId9"/>
    <p:sldMasterId id="2147484287" r:id="rId10"/>
    <p:sldMasterId id="2147484290" r:id="rId11"/>
    <p:sldMasterId id="2147484302" r:id="rId12"/>
    <p:sldMasterId id="2147484314" r:id="rId13"/>
  </p:sldMasterIdLst>
  <p:notesMasterIdLst>
    <p:notesMasterId r:id="rId137"/>
  </p:notesMasterIdLst>
  <p:handoutMasterIdLst>
    <p:handoutMasterId r:id="rId138"/>
  </p:handoutMasterIdLst>
  <p:sldIdLst>
    <p:sldId id="574" r:id="rId14"/>
    <p:sldId id="662" r:id="rId15"/>
    <p:sldId id="523" r:id="rId16"/>
    <p:sldId id="524" r:id="rId17"/>
    <p:sldId id="525" r:id="rId18"/>
    <p:sldId id="526" r:id="rId19"/>
    <p:sldId id="527" r:id="rId20"/>
    <p:sldId id="528" r:id="rId21"/>
    <p:sldId id="529" r:id="rId22"/>
    <p:sldId id="530" r:id="rId23"/>
    <p:sldId id="531" r:id="rId24"/>
    <p:sldId id="532" r:id="rId25"/>
    <p:sldId id="533" r:id="rId26"/>
    <p:sldId id="534" r:id="rId27"/>
    <p:sldId id="535" r:id="rId28"/>
    <p:sldId id="536" r:id="rId29"/>
    <p:sldId id="537" r:id="rId30"/>
    <p:sldId id="538" r:id="rId31"/>
    <p:sldId id="577" r:id="rId32"/>
    <p:sldId id="578" r:id="rId33"/>
    <p:sldId id="579" r:id="rId34"/>
    <p:sldId id="580" r:id="rId35"/>
    <p:sldId id="581" r:id="rId36"/>
    <p:sldId id="582" r:id="rId37"/>
    <p:sldId id="583" r:id="rId38"/>
    <p:sldId id="584" r:id="rId39"/>
    <p:sldId id="585" r:id="rId40"/>
    <p:sldId id="586" r:id="rId41"/>
    <p:sldId id="587" r:id="rId42"/>
    <p:sldId id="588" r:id="rId43"/>
    <p:sldId id="589" r:id="rId44"/>
    <p:sldId id="590" r:id="rId45"/>
    <p:sldId id="591" r:id="rId46"/>
    <p:sldId id="608" r:id="rId47"/>
    <p:sldId id="622" r:id="rId48"/>
    <p:sldId id="623" r:id="rId49"/>
    <p:sldId id="624" r:id="rId50"/>
    <p:sldId id="625" r:id="rId51"/>
    <p:sldId id="626" r:id="rId52"/>
    <p:sldId id="627" r:id="rId53"/>
    <p:sldId id="628" r:id="rId54"/>
    <p:sldId id="629" r:id="rId55"/>
    <p:sldId id="630" r:id="rId56"/>
    <p:sldId id="631" r:id="rId57"/>
    <p:sldId id="632" r:id="rId58"/>
    <p:sldId id="633" r:id="rId59"/>
    <p:sldId id="634" r:id="rId60"/>
    <p:sldId id="635" r:id="rId61"/>
    <p:sldId id="636" r:id="rId62"/>
    <p:sldId id="637" r:id="rId63"/>
    <p:sldId id="638" r:id="rId64"/>
    <p:sldId id="639" r:id="rId65"/>
    <p:sldId id="640" r:id="rId66"/>
    <p:sldId id="641" r:id="rId67"/>
    <p:sldId id="642" r:id="rId68"/>
    <p:sldId id="644" r:id="rId69"/>
    <p:sldId id="645" r:id="rId70"/>
    <p:sldId id="685" r:id="rId71"/>
    <p:sldId id="686" r:id="rId72"/>
    <p:sldId id="646" r:id="rId73"/>
    <p:sldId id="647" r:id="rId74"/>
    <p:sldId id="648" r:id="rId75"/>
    <p:sldId id="649" r:id="rId76"/>
    <p:sldId id="650" r:id="rId77"/>
    <p:sldId id="672" r:id="rId78"/>
    <p:sldId id="684" r:id="rId79"/>
    <p:sldId id="663" r:id="rId80"/>
    <p:sldId id="664" r:id="rId81"/>
    <p:sldId id="665" r:id="rId82"/>
    <p:sldId id="666" r:id="rId83"/>
    <p:sldId id="667" r:id="rId84"/>
    <p:sldId id="668" r:id="rId85"/>
    <p:sldId id="669" r:id="rId86"/>
    <p:sldId id="670" r:id="rId87"/>
    <p:sldId id="671" r:id="rId88"/>
    <p:sldId id="674" r:id="rId89"/>
    <p:sldId id="675" r:id="rId90"/>
    <p:sldId id="676" r:id="rId91"/>
    <p:sldId id="677" r:id="rId92"/>
    <p:sldId id="678" r:id="rId93"/>
    <p:sldId id="679" r:id="rId94"/>
    <p:sldId id="680" r:id="rId95"/>
    <p:sldId id="681" r:id="rId96"/>
    <p:sldId id="683" r:id="rId97"/>
    <p:sldId id="682" r:id="rId98"/>
    <p:sldId id="651" r:id="rId99"/>
    <p:sldId id="551" r:id="rId100"/>
    <p:sldId id="552" r:id="rId101"/>
    <p:sldId id="553" r:id="rId102"/>
    <p:sldId id="554" r:id="rId103"/>
    <p:sldId id="555" r:id="rId104"/>
    <p:sldId id="556" r:id="rId105"/>
    <p:sldId id="557" r:id="rId106"/>
    <p:sldId id="558" r:id="rId107"/>
    <p:sldId id="559" r:id="rId108"/>
    <p:sldId id="560" r:id="rId109"/>
    <p:sldId id="561" r:id="rId110"/>
    <p:sldId id="562" r:id="rId111"/>
    <p:sldId id="563" r:id="rId112"/>
    <p:sldId id="564" r:id="rId113"/>
    <p:sldId id="565" r:id="rId114"/>
    <p:sldId id="566" r:id="rId115"/>
    <p:sldId id="567" r:id="rId116"/>
    <p:sldId id="568" r:id="rId117"/>
    <p:sldId id="571" r:id="rId118"/>
    <p:sldId id="572" r:id="rId119"/>
    <p:sldId id="573" r:id="rId120"/>
    <p:sldId id="602" r:id="rId121"/>
    <p:sldId id="603" r:id="rId122"/>
    <p:sldId id="604" r:id="rId123"/>
    <p:sldId id="605" r:id="rId124"/>
    <p:sldId id="606" r:id="rId125"/>
    <p:sldId id="607" r:id="rId126"/>
    <p:sldId id="652" r:id="rId127"/>
    <p:sldId id="653" r:id="rId128"/>
    <p:sldId id="654" r:id="rId129"/>
    <p:sldId id="655" r:id="rId130"/>
    <p:sldId id="656" r:id="rId131"/>
    <p:sldId id="657" r:id="rId132"/>
    <p:sldId id="658" r:id="rId133"/>
    <p:sldId id="659" r:id="rId134"/>
    <p:sldId id="660" r:id="rId135"/>
    <p:sldId id="661" r:id="rId136"/>
  </p:sldIdLst>
  <p:sldSz cx="9144000" cy="6858000" type="letter"/>
  <p:notesSz cx="6845300" cy="9396413"/>
  <p:kinsoku lang="ja-JP" invalStChars="、。，．・：；？！゛゜ヽヾゝゞ々ー’”）〕］｝〉》」』】°‰′″℃￠％ぁぃぅぇぉっゃゅょゎァィゥェォッャュョヮヵヶ!%),.:;?]}｡｣､･ｧｨｩｪｫｬｭｮｯｰﾞﾟ" invalEndChars="‘“（〔［｛〈《「『【￥＄$([\{｢￡"/>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CC"/>
    <a:srgbClr val="66FFFF"/>
    <a:srgbClr val="FF5050"/>
    <a:srgbClr val="FF99FF"/>
    <a:srgbClr val="FF99CC"/>
    <a:srgbClr val="000000"/>
    <a:srgbClr val="C70424"/>
    <a:srgbClr val="241C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144" y="80"/>
      </p:cViewPr>
      <p:guideLst>
        <p:guide orient="horz" pos="96"/>
        <p:guide pos="5568"/>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974"/>
    </p:cViewPr>
  </p:sorterViewPr>
  <p:notesViewPr>
    <p:cSldViewPr>
      <p:cViewPr varScale="1">
        <p:scale>
          <a:sx n="77" d="100"/>
          <a:sy n="77" d="100"/>
        </p:scale>
        <p:origin x="-1584" y="-10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60" Type="http://schemas.openxmlformats.org/officeDocument/2006/relationships/slide" Target="slides/slide47.xml"/><Relationship Id="rId61" Type="http://schemas.openxmlformats.org/officeDocument/2006/relationships/slide" Target="slides/slide48.xml"/><Relationship Id="rId62" Type="http://schemas.openxmlformats.org/officeDocument/2006/relationships/slide" Target="slides/slide49.xml"/><Relationship Id="rId63" Type="http://schemas.openxmlformats.org/officeDocument/2006/relationships/slide" Target="slides/slide50.xml"/><Relationship Id="rId64" Type="http://schemas.openxmlformats.org/officeDocument/2006/relationships/slide" Target="slides/slide51.xml"/><Relationship Id="rId65" Type="http://schemas.openxmlformats.org/officeDocument/2006/relationships/slide" Target="slides/slide52.xml"/><Relationship Id="rId66" Type="http://schemas.openxmlformats.org/officeDocument/2006/relationships/slide" Target="slides/slide53.xml"/><Relationship Id="rId67" Type="http://schemas.openxmlformats.org/officeDocument/2006/relationships/slide" Target="slides/slide54.xml"/><Relationship Id="rId68" Type="http://schemas.openxmlformats.org/officeDocument/2006/relationships/slide" Target="slides/slide55.xml"/><Relationship Id="rId69" Type="http://schemas.openxmlformats.org/officeDocument/2006/relationships/slide" Target="slides/slide56.xml"/><Relationship Id="rId120" Type="http://schemas.openxmlformats.org/officeDocument/2006/relationships/slide" Target="slides/slide107.xml"/><Relationship Id="rId121" Type="http://schemas.openxmlformats.org/officeDocument/2006/relationships/slide" Target="slides/slide108.xml"/><Relationship Id="rId122" Type="http://schemas.openxmlformats.org/officeDocument/2006/relationships/slide" Target="slides/slide109.xml"/><Relationship Id="rId123" Type="http://schemas.openxmlformats.org/officeDocument/2006/relationships/slide" Target="slides/slide110.xml"/><Relationship Id="rId124" Type="http://schemas.openxmlformats.org/officeDocument/2006/relationships/slide" Target="slides/slide111.xml"/><Relationship Id="rId125" Type="http://schemas.openxmlformats.org/officeDocument/2006/relationships/slide" Target="slides/slide112.xml"/><Relationship Id="rId126" Type="http://schemas.openxmlformats.org/officeDocument/2006/relationships/slide" Target="slides/slide113.xml"/><Relationship Id="rId127" Type="http://schemas.openxmlformats.org/officeDocument/2006/relationships/slide" Target="slides/slide114.xml"/><Relationship Id="rId128" Type="http://schemas.openxmlformats.org/officeDocument/2006/relationships/slide" Target="slides/slide115.xml"/><Relationship Id="rId129" Type="http://schemas.openxmlformats.org/officeDocument/2006/relationships/slide" Target="slides/slide11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90" Type="http://schemas.openxmlformats.org/officeDocument/2006/relationships/slide" Target="slides/slide77.xml"/><Relationship Id="rId91" Type="http://schemas.openxmlformats.org/officeDocument/2006/relationships/slide" Target="slides/slide78.xml"/><Relationship Id="rId92" Type="http://schemas.openxmlformats.org/officeDocument/2006/relationships/slide" Target="slides/slide79.xml"/><Relationship Id="rId93" Type="http://schemas.openxmlformats.org/officeDocument/2006/relationships/slide" Target="slides/slide80.xml"/><Relationship Id="rId94" Type="http://schemas.openxmlformats.org/officeDocument/2006/relationships/slide" Target="slides/slide81.xml"/><Relationship Id="rId95" Type="http://schemas.openxmlformats.org/officeDocument/2006/relationships/slide" Target="slides/slide82.xml"/><Relationship Id="rId96" Type="http://schemas.openxmlformats.org/officeDocument/2006/relationships/slide" Target="slides/slide83.xml"/><Relationship Id="rId101" Type="http://schemas.openxmlformats.org/officeDocument/2006/relationships/slide" Target="slides/slide88.xml"/><Relationship Id="rId102" Type="http://schemas.openxmlformats.org/officeDocument/2006/relationships/slide" Target="slides/slide89.xml"/><Relationship Id="rId103" Type="http://schemas.openxmlformats.org/officeDocument/2006/relationships/slide" Target="slides/slide90.xml"/><Relationship Id="rId104" Type="http://schemas.openxmlformats.org/officeDocument/2006/relationships/slide" Target="slides/slide91.xml"/><Relationship Id="rId105" Type="http://schemas.openxmlformats.org/officeDocument/2006/relationships/slide" Target="slides/slide92.xml"/><Relationship Id="rId106" Type="http://schemas.openxmlformats.org/officeDocument/2006/relationships/slide" Target="slides/slide93.xml"/><Relationship Id="rId107" Type="http://schemas.openxmlformats.org/officeDocument/2006/relationships/slide" Target="slides/slide94.xml"/><Relationship Id="rId108" Type="http://schemas.openxmlformats.org/officeDocument/2006/relationships/slide" Target="slides/slide95.xml"/><Relationship Id="rId109" Type="http://schemas.openxmlformats.org/officeDocument/2006/relationships/slide" Target="slides/slide96.xml"/><Relationship Id="rId97" Type="http://schemas.openxmlformats.org/officeDocument/2006/relationships/slide" Target="slides/slide84.xml"/><Relationship Id="rId98" Type="http://schemas.openxmlformats.org/officeDocument/2006/relationships/slide" Target="slides/slide85.xml"/><Relationship Id="rId99" Type="http://schemas.openxmlformats.org/officeDocument/2006/relationships/slide" Target="slides/slide86.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100" Type="http://schemas.openxmlformats.org/officeDocument/2006/relationships/slide" Target="slides/slide87.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70" Type="http://schemas.openxmlformats.org/officeDocument/2006/relationships/slide" Target="slides/slide57.xml"/><Relationship Id="rId71" Type="http://schemas.openxmlformats.org/officeDocument/2006/relationships/slide" Target="slides/slide58.xml"/><Relationship Id="rId72" Type="http://schemas.openxmlformats.org/officeDocument/2006/relationships/slide" Target="slides/slide59.xml"/><Relationship Id="rId73" Type="http://schemas.openxmlformats.org/officeDocument/2006/relationships/slide" Target="slides/slide60.xml"/><Relationship Id="rId74" Type="http://schemas.openxmlformats.org/officeDocument/2006/relationships/slide" Target="slides/slide61.xml"/><Relationship Id="rId75" Type="http://schemas.openxmlformats.org/officeDocument/2006/relationships/slide" Target="slides/slide62.xml"/><Relationship Id="rId76" Type="http://schemas.openxmlformats.org/officeDocument/2006/relationships/slide" Target="slides/slide63.xml"/><Relationship Id="rId77" Type="http://schemas.openxmlformats.org/officeDocument/2006/relationships/slide" Target="slides/slide64.xml"/><Relationship Id="rId78" Type="http://schemas.openxmlformats.org/officeDocument/2006/relationships/slide" Target="slides/slide65.xml"/><Relationship Id="rId79" Type="http://schemas.openxmlformats.org/officeDocument/2006/relationships/slide" Target="slides/slide66.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130" Type="http://schemas.openxmlformats.org/officeDocument/2006/relationships/slide" Target="slides/slide117.xml"/><Relationship Id="rId131" Type="http://schemas.openxmlformats.org/officeDocument/2006/relationships/slide" Target="slides/slide118.xml"/><Relationship Id="rId132" Type="http://schemas.openxmlformats.org/officeDocument/2006/relationships/slide" Target="slides/slide119.xml"/><Relationship Id="rId133" Type="http://schemas.openxmlformats.org/officeDocument/2006/relationships/slide" Target="slides/slide120.xml"/><Relationship Id="rId134" Type="http://schemas.openxmlformats.org/officeDocument/2006/relationships/slide" Target="slides/slide121.xml"/><Relationship Id="rId135" Type="http://schemas.openxmlformats.org/officeDocument/2006/relationships/slide" Target="slides/slide122.xml"/><Relationship Id="rId136" Type="http://schemas.openxmlformats.org/officeDocument/2006/relationships/slide" Target="slides/slide123.xml"/><Relationship Id="rId137" Type="http://schemas.openxmlformats.org/officeDocument/2006/relationships/notesMaster" Target="notesMasters/notesMaster1.xml"/><Relationship Id="rId138" Type="http://schemas.openxmlformats.org/officeDocument/2006/relationships/handoutMaster" Target="handoutMasters/handoutMaster1.xml"/><Relationship Id="rId13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slide" Target="slides/slide39.xml"/><Relationship Id="rId53" Type="http://schemas.openxmlformats.org/officeDocument/2006/relationships/slide" Target="slides/slide40.xml"/><Relationship Id="rId54" Type="http://schemas.openxmlformats.org/officeDocument/2006/relationships/slide" Target="slides/slide41.xml"/><Relationship Id="rId55" Type="http://schemas.openxmlformats.org/officeDocument/2006/relationships/slide" Target="slides/slide42.xml"/><Relationship Id="rId56" Type="http://schemas.openxmlformats.org/officeDocument/2006/relationships/slide" Target="slides/slide43.xml"/><Relationship Id="rId57" Type="http://schemas.openxmlformats.org/officeDocument/2006/relationships/slide" Target="slides/slide44.xml"/><Relationship Id="rId58" Type="http://schemas.openxmlformats.org/officeDocument/2006/relationships/slide" Target="slides/slide45.xml"/><Relationship Id="rId59" Type="http://schemas.openxmlformats.org/officeDocument/2006/relationships/slide" Target="slides/slide46.xml"/><Relationship Id="rId110" Type="http://schemas.openxmlformats.org/officeDocument/2006/relationships/slide" Target="slides/slide97.xml"/><Relationship Id="rId111" Type="http://schemas.openxmlformats.org/officeDocument/2006/relationships/slide" Target="slides/slide98.xml"/><Relationship Id="rId112" Type="http://schemas.openxmlformats.org/officeDocument/2006/relationships/slide" Target="slides/slide99.xml"/><Relationship Id="rId113" Type="http://schemas.openxmlformats.org/officeDocument/2006/relationships/slide" Target="slides/slide100.xml"/><Relationship Id="rId114" Type="http://schemas.openxmlformats.org/officeDocument/2006/relationships/slide" Target="slides/slide101.xml"/><Relationship Id="rId115" Type="http://schemas.openxmlformats.org/officeDocument/2006/relationships/slide" Target="slides/slide102.xml"/><Relationship Id="rId116" Type="http://schemas.openxmlformats.org/officeDocument/2006/relationships/slide" Target="slides/slide103.xml"/><Relationship Id="rId117" Type="http://schemas.openxmlformats.org/officeDocument/2006/relationships/slide" Target="slides/slide104.xml"/><Relationship Id="rId118" Type="http://schemas.openxmlformats.org/officeDocument/2006/relationships/slide" Target="slides/slide105.xml"/><Relationship Id="rId119" Type="http://schemas.openxmlformats.org/officeDocument/2006/relationships/slide" Target="slides/slide10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80" Type="http://schemas.openxmlformats.org/officeDocument/2006/relationships/slide" Target="slides/slide67.xml"/><Relationship Id="rId81" Type="http://schemas.openxmlformats.org/officeDocument/2006/relationships/slide" Target="slides/slide68.xml"/><Relationship Id="rId82" Type="http://schemas.openxmlformats.org/officeDocument/2006/relationships/slide" Target="slides/slide69.xml"/><Relationship Id="rId83" Type="http://schemas.openxmlformats.org/officeDocument/2006/relationships/slide" Target="slides/slide70.xml"/><Relationship Id="rId84" Type="http://schemas.openxmlformats.org/officeDocument/2006/relationships/slide" Target="slides/slide71.xml"/><Relationship Id="rId85" Type="http://schemas.openxmlformats.org/officeDocument/2006/relationships/slide" Target="slides/slide72.xml"/><Relationship Id="rId86" Type="http://schemas.openxmlformats.org/officeDocument/2006/relationships/slide" Target="slides/slide73.xml"/><Relationship Id="rId87" Type="http://schemas.openxmlformats.org/officeDocument/2006/relationships/slide" Target="slides/slide74.xml"/><Relationship Id="rId88" Type="http://schemas.openxmlformats.org/officeDocument/2006/relationships/slide" Target="slides/slide75.xml"/><Relationship Id="rId89" Type="http://schemas.openxmlformats.org/officeDocument/2006/relationships/slide" Target="slides/slide76.xml"/><Relationship Id="rId140" Type="http://schemas.openxmlformats.org/officeDocument/2006/relationships/presProps" Target="presProps.xml"/><Relationship Id="rId141" Type="http://schemas.openxmlformats.org/officeDocument/2006/relationships/viewProps" Target="viewProps.xml"/><Relationship Id="rId142" Type="http://schemas.openxmlformats.org/officeDocument/2006/relationships/theme" Target="theme/theme1.xml"/><Relationship Id="rId1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89.xml"/><Relationship Id="rId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044825" y="8950325"/>
            <a:ext cx="757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t>Page </a:t>
            </a:r>
            <a:fld id="{34A3CD75-CDAC-9B4E-AB86-2964505280DD}" type="slidenum">
              <a:rPr lang="en-US" sz="1200" b="0"/>
              <a:pPr defTabSz="868363"/>
              <a:t>‹#›</a:t>
            </a:fld>
            <a:endParaRPr lang="en-US" sz="1200" b="0"/>
          </a:p>
        </p:txBody>
      </p:sp>
    </p:spTree>
    <p:extLst>
      <p:ext uri="{BB962C8B-B14F-4D97-AF65-F5344CB8AC3E}">
        <p14:creationId xmlns:p14="http://schemas.microsoft.com/office/powerpoint/2010/main" val="274260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64050"/>
            <a:ext cx="5019675" cy="4227513"/>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3" name="Rectangle 3"/>
          <p:cNvSpPr>
            <a:spLocks noChangeArrowheads="1"/>
          </p:cNvSpPr>
          <p:nvPr/>
        </p:nvSpPr>
        <p:spPr bwMode="auto">
          <a:xfrm>
            <a:off x="3022600" y="8950325"/>
            <a:ext cx="8001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latin typeface="Century Gothic" charset="0"/>
              </a:rPr>
              <a:t>Page </a:t>
            </a:r>
            <a:fld id="{353DFE6D-693A-A046-B593-3AF94B1E1CDA}" type="slidenum">
              <a:rPr lang="en-US" sz="1200" b="0">
                <a:latin typeface="Century Gothic" charset="0"/>
              </a:rPr>
              <a:pPr defTabSz="868363"/>
              <a:t>‹#›</a:t>
            </a:fld>
            <a:endParaRPr lang="en-US" sz="1200" b="0">
              <a:latin typeface="Century Gothic" charset="0"/>
            </a:endParaRPr>
          </a:p>
        </p:txBody>
      </p:sp>
      <p:sp>
        <p:nvSpPr>
          <p:cNvPr id="10244" name="Rectangle 4"/>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253960077"/>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ＭＳ Ｐゴシック" pitchFamily="-111"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4530" y="4463296"/>
            <a:ext cx="5476240" cy="4228386"/>
          </a:xfrm>
          <a:prstGeom prst="rect">
            <a:avLst/>
          </a:prstGeom>
        </p:spPr>
        <p:txBody>
          <a:bodyPr/>
          <a:lstStyle/>
          <a:p>
            <a:endParaRPr lang="en-US" dirty="0"/>
          </a:p>
        </p:txBody>
      </p:sp>
    </p:spTree>
    <p:extLst>
      <p:ext uri="{BB962C8B-B14F-4D97-AF65-F5344CB8AC3E}">
        <p14:creationId xmlns:p14="http://schemas.microsoft.com/office/powerpoint/2010/main" val="362549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
        <p:nvSpPr>
          <p:cNvPr id="47107" name="Slide Number Placeholder 3"/>
          <p:cNvSpPr>
            <a:spLocks noGrp="1"/>
          </p:cNvSpPr>
          <p:nvPr>
            <p:ph type="sldNum" sz="quarter" idx="4294967295"/>
          </p:nvPr>
        </p:nvSpPr>
        <p:spPr bwMode="auto">
          <a:xfrm>
            <a:off x="3878263" y="8924926"/>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ED772D78-0EEB-FB47-9B0A-5551B208329D}" type="slidenum">
              <a:rPr lang="en-US" sz="1800">
                <a:solidFill>
                  <a:srgbClr val="000000"/>
                </a:solidFill>
                <a:latin typeface="Times New Roman" charset="0"/>
              </a:rPr>
              <a:pPr/>
              <a:t>35</a:t>
            </a:fld>
            <a:endParaRPr lang="en-US" sz="1800">
              <a:solidFill>
                <a:srgbClr val="000000"/>
              </a:solidFill>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Times New Roman" charset="0"/>
                <a:ea typeface="ＭＳ Ｐゴシック" charset="0"/>
                <a:cs typeface="ＭＳ Ｐゴシック" charset="0"/>
              </a:rPr>
              <a:t>A typical</a:t>
            </a:r>
            <a:r>
              <a:rPr lang="en-US" baseline="0" dirty="0" smtClean="0">
                <a:latin typeface="Times New Roman" charset="0"/>
                <a:ea typeface="ＭＳ Ｐゴシック" charset="0"/>
                <a:cs typeface="ＭＳ Ｐゴシック" charset="0"/>
              </a:rPr>
              <a:t> cache replacement policy is least recently used (LRU)</a:t>
            </a:r>
            <a:endParaRPr lang="en-US" dirty="0">
              <a:latin typeface="Times New Roman" charset="0"/>
              <a:ea typeface="ＭＳ Ｐゴシック" charset="0"/>
              <a:cs typeface="ＭＳ Ｐゴシック" charset="0"/>
            </a:endParaRPr>
          </a:p>
        </p:txBody>
      </p:sp>
      <p:sp>
        <p:nvSpPr>
          <p:cNvPr id="49155" name="Slide Number Placeholder 3"/>
          <p:cNvSpPr>
            <a:spLocks noGrp="1"/>
          </p:cNvSpPr>
          <p:nvPr>
            <p:ph type="sldNum" sz="quarter" idx="4294967295"/>
          </p:nvPr>
        </p:nvSpPr>
        <p:spPr bwMode="auto">
          <a:xfrm>
            <a:off x="3878263" y="8924926"/>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C7DBE6A4-DEF5-8540-ADAE-8D2295CE3427}" type="slidenum">
              <a:rPr lang="en-US" sz="1800">
                <a:solidFill>
                  <a:srgbClr val="000000"/>
                </a:solidFill>
                <a:latin typeface="Times New Roman" charset="0"/>
              </a:rPr>
              <a:pPr/>
              <a:t>36</a:t>
            </a:fld>
            <a:endParaRPr lang="en-US" sz="1800">
              <a:solidFill>
                <a:srgbClr val="000000"/>
              </a:solidFill>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
        <p:nvSpPr>
          <p:cNvPr id="53251" name="Slide Number Placeholder 3"/>
          <p:cNvSpPr>
            <a:spLocks noGrp="1"/>
          </p:cNvSpPr>
          <p:nvPr>
            <p:ph type="sldNum" sz="quarter" idx="4294967295"/>
          </p:nvPr>
        </p:nvSpPr>
        <p:spPr bwMode="auto">
          <a:xfrm>
            <a:off x="3878263" y="8924926"/>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3A7AEA9A-AE63-4E44-B405-200237937DC6}" type="slidenum">
              <a:rPr lang="en-US" sz="1800">
                <a:solidFill>
                  <a:srgbClr val="000000"/>
                </a:solidFill>
                <a:latin typeface="Times New Roman" charset="0"/>
              </a:rPr>
              <a:pPr/>
              <a:t>39</a:t>
            </a:fld>
            <a:endParaRPr lang="en-US" sz="1800">
              <a:solidFill>
                <a:srgbClr val="000000"/>
              </a:solidFill>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body"/>
          </p:nvPr>
        </p:nvSpPr>
        <p:spPr>
          <a:xfrm>
            <a:off x="914400" y="4464050"/>
            <a:ext cx="5018088" cy="4229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
        <p:nvSpPr>
          <p:cNvPr id="55299" name="Text Box 3"/>
          <p:cNvSpPr txBox="1">
            <a:spLocks noChangeArrowheads="1"/>
          </p:cNvSpPr>
          <p:nvPr/>
        </p:nvSpPr>
        <p:spPr bwMode="auto">
          <a:xfrm>
            <a:off x="1198564" y="711200"/>
            <a:ext cx="4457700" cy="3511550"/>
          </a:xfrm>
          <a:prstGeom prst="rect">
            <a:avLst/>
          </a:prstGeom>
          <a:solidFill>
            <a:srgbClr val="FFFFFF"/>
          </a:solidFill>
          <a:ln w="9525">
            <a:solidFill>
              <a:srgbClr val="000000"/>
            </a:solidFill>
            <a:miter lim="800000"/>
            <a:headEnd/>
            <a:tailEnd/>
          </a:ln>
        </p:spPr>
        <p:txBody>
          <a:bodyPr wrap="none" lIns="87929" tIns="43964" rIns="87929" bIns="43964"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endParaRPr lang="en-US" sz="2300">
              <a:solidFill>
                <a:srgbClr val="000000"/>
              </a:solidFill>
              <a:latin typeface="Arial Narrow"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body" idx="1"/>
          </p:nvPr>
        </p:nvSpPr>
        <p:spPr>
          <a:xfrm>
            <a:off x="912814" y="4464050"/>
            <a:ext cx="5019675" cy="4229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09" tIns="45198" rIns="92009" bIns="45198"/>
          <a:lstStyle/>
          <a:p>
            <a:endParaRPr lang="en-US">
              <a:latin typeface="Times New Roman" charset="0"/>
              <a:ea typeface="ＭＳ Ｐゴシック" charset="0"/>
              <a:cs typeface="ＭＳ Ｐゴシック" charset="0"/>
            </a:endParaRPr>
          </a:p>
        </p:txBody>
      </p:sp>
      <p:sp>
        <p:nvSpPr>
          <p:cNvPr id="57346" name="Rectangle 3"/>
          <p:cNvSpPr>
            <a:spLocks noGrp="1" noRot="1" noChangeAspect="1" noChangeArrowheads="1" noTextEdit="1"/>
          </p:cNvSpPr>
          <p:nvPr>
            <p:ph type="sldImg"/>
          </p:nvPr>
        </p:nvSpPr>
        <p:spPr>
          <a:xfrm>
            <a:off x="1073150" y="701676"/>
            <a:ext cx="4700588" cy="3527425"/>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charset="0"/>
                <a:ea typeface="ＭＳ Ｐゴシック" charset="0"/>
                <a:cs typeface="ＭＳ Ｐゴシック" charset="0"/>
              </a:rPr>
              <a:t>Cache is organized this way for fast access.  Cache can look at a memory address, and quickly determine its row.  Within the row, parallel digital logic will compare the memory address to each tag using essentially an AND (and also with the valid bit), and if the AND is true for a particular line, then that line’s data will be output (in particular, the byte offset into that line will be offset).  This parallel comparison to each tag in the row is fast and the whole row and column comparison takes 2-3 cycles.</a:t>
            </a:r>
          </a:p>
          <a:p>
            <a:endParaRPr lang="en-US" dirty="0">
              <a:latin typeface="Times New Roman" charset="0"/>
              <a:ea typeface="ＭＳ Ｐゴシック" charset="0"/>
              <a:cs typeface="ＭＳ Ｐゴシック" charset="0"/>
            </a:endParaRPr>
          </a:p>
        </p:txBody>
      </p:sp>
      <p:sp>
        <p:nvSpPr>
          <p:cNvPr id="59395" name="Slide Number Placeholder 3"/>
          <p:cNvSpPr>
            <a:spLocks noGrp="1"/>
          </p:cNvSpPr>
          <p:nvPr>
            <p:ph type="sldNum" sz="quarter" idx="4294967295"/>
          </p:nvPr>
        </p:nvSpPr>
        <p:spPr bwMode="auto">
          <a:xfrm>
            <a:off x="3878263" y="8924926"/>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1EC39D7A-23A0-4940-A515-1B31E8B5F7AE}" type="slidenum">
              <a:rPr lang="en-US" sz="1800">
                <a:solidFill>
                  <a:srgbClr val="000000"/>
                </a:solidFill>
                <a:latin typeface="Times New Roman" charset="0"/>
              </a:rPr>
              <a:pPr/>
              <a:t>42</a:t>
            </a:fld>
            <a:endParaRPr lang="en-US" sz="1800">
              <a:solidFill>
                <a:srgbClr val="000000"/>
              </a:solidFill>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
        <p:nvSpPr>
          <p:cNvPr id="77827" name="Slide Number Placeholder 3"/>
          <p:cNvSpPr>
            <a:spLocks noGrp="1"/>
          </p:cNvSpPr>
          <p:nvPr>
            <p:ph type="sldNum" sz="quarter" idx="4294967295"/>
          </p:nvPr>
        </p:nvSpPr>
        <p:spPr bwMode="auto">
          <a:xfrm>
            <a:off x="3878263" y="8924925"/>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4D6E069C-5B30-4F42-8F55-1D9964535628}" type="slidenum">
              <a:rPr lang="en-US" sz="1800">
                <a:solidFill>
                  <a:srgbClr val="000000"/>
                </a:solidFill>
                <a:latin typeface="Times New Roman" charset="0"/>
              </a:rPr>
              <a:pPr/>
              <a:t>43</a:t>
            </a:fld>
            <a:endParaRPr lang="en-US" sz="1800">
              <a:solidFill>
                <a:srgbClr val="000000"/>
              </a:solidFill>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a:ln/>
        </p:spPr>
      </p:sp>
      <p:sp>
        <p:nvSpPr>
          <p:cNvPr id="7987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
        <p:nvSpPr>
          <p:cNvPr id="79875" name="Slide Number Placeholder 3"/>
          <p:cNvSpPr>
            <a:spLocks noGrp="1"/>
          </p:cNvSpPr>
          <p:nvPr>
            <p:ph type="sldNum" sz="quarter" idx="4294967295"/>
          </p:nvPr>
        </p:nvSpPr>
        <p:spPr bwMode="auto">
          <a:xfrm>
            <a:off x="3878263" y="8924925"/>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00114E74-DD06-7540-B29C-7CAA7BD2A998}" type="slidenum">
              <a:rPr lang="en-US" sz="1800">
                <a:solidFill>
                  <a:srgbClr val="000000"/>
                </a:solidFill>
                <a:latin typeface="Times New Roman" charset="0"/>
              </a:rPr>
              <a:pPr/>
              <a:t>44</a:t>
            </a:fld>
            <a:endParaRPr lang="en-US" sz="1800">
              <a:solidFill>
                <a:srgbClr val="000000"/>
              </a:solidFill>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p:cNvSpPr>
          <p:nvPr>
            <p:ph type="sldImg"/>
          </p:nvPr>
        </p:nvSpPr>
        <p:spPr>
          <a:ln/>
        </p:spPr>
      </p:sp>
      <p:sp>
        <p:nvSpPr>
          <p:cNvPr id="1372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In general, if there is more than one column, unlike this case, adjacent memory lines would map to the same cache row.  Eventually, the cache would run out of space on the row and start evicting entries on the row.  If the program needs to access those elements again, via temporal locality, then there’s be many cache misses.  Instead, by using middle order bit indexing, the cache spreads out (more* data that is accessed recently, using the whole space of the cache to store in this case 4X more recently used data than the high order bit indexing approach.</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a:ln/>
        </p:spPr>
      </p:sp>
      <p:sp>
        <p:nvSpPr>
          <p:cNvPr id="829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
        <p:nvSpPr>
          <p:cNvPr id="82947" name="Slide Number Placeholder 3"/>
          <p:cNvSpPr>
            <a:spLocks noGrp="1"/>
          </p:cNvSpPr>
          <p:nvPr>
            <p:ph type="sldNum" sz="quarter" idx="4294967295"/>
          </p:nvPr>
        </p:nvSpPr>
        <p:spPr bwMode="auto">
          <a:xfrm>
            <a:off x="3878263" y="8924925"/>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D22C05B6-5C0F-624C-BACA-C38D6517B899}" type="slidenum">
              <a:rPr lang="en-US" sz="1800">
                <a:solidFill>
                  <a:srgbClr val="000000"/>
                </a:solidFill>
                <a:latin typeface="Times New Roman" charset="0"/>
              </a:rPr>
              <a:pPr/>
              <a:t>46</a:t>
            </a:fld>
            <a:endParaRPr lang="en-US" sz="1800">
              <a:solidFill>
                <a:srgbClr val="000000"/>
              </a:solidFill>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a:ln/>
        </p:spPr>
      </p:sp>
      <p:sp>
        <p:nvSpPr>
          <p:cNvPr id="8499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
        <p:nvSpPr>
          <p:cNvPr id="84995" name="Slide Number Placeholder 3"/>
          <p:cNvSpPr>
            <a:spLocks noGrp="1"/>
          </p:cNvSpPr>
          <p:nvPr>
            <p:ph type="sldNum" sz="quarter" idx="4294967295"/>
          </p:nvPr>
        </p:nvSpPr>
        <p:spPr bwMode="auto">
          <a:xfrm>
            <a:off x="3878263" y="8924925"/>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0B9EE81F-87C8-0844-92E3-A52FFBC69CA7}" type="slidenum">
              <a:rPr lang="en-US" sz="1800">
                <a:solidFill>
                  <a:srgbClr val="000000"/>
                </a:solidFill>
                <a:latin typeface="Times New Roman" charset="0"/>
              </a:rPr>
              <a:pPr/>
              <a:t>47</a:t>
            </a:fld>
            <a:endParaRPr lang="en-US" sz="1800">
              <a:solidFill>
                <a:srgbClr val="000000"/>
              </a:solidFill>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a:ln/>
        </p:spPr>
      </p:sp>
      <p:sp>
        <p:nvSpPr>
          <p:cNvPr id="8704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
        <p:nvSpPr>
          <p:cNvPr id="87043" name="Slide Number Placeholder 3"/>
          <p:cNvSpPr>
            <a:spLocks noGrp="1"/>
          </p:cNvSpPr>
          <p:nvPr>
            <p:ph type="sldNum" sz="quarter" idx="4294967295"/>
          </p:nvPr>
        </p:nvSpPr>
        <p:spPr bwMode="auto">
          <a:xfrm>
            <a:off x="3878263" y="8924925"/>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012B4221-80CC-0F42-B640-81A0C80B6F47}" type="slidenum">
              <a:rPr lang="en-US" sz="1800">
                <a:solidFill>
                  <a:srgbClr val="000000"/>
                </a:solidFill>
                <a:latin typeface="Times New Roman" charset="0"/>
              </a:rPr>
              <a:pPr/>
              <a:t>48</a:t>
            </a:fld>
            <a:endParaRPr lang="en-US" sz="1800">
              <a:solidFill>
                <a:srgbClr val="000000"/>
              </a:solidFill>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a:ln/>
        </p:spPr>
      </p:sp>
      <p:sp>
        <p:nvSpPr>
          <p:cNvPr id="8909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
        <p:nvSpPr>
          <p:cNvPr id="89091" name="Slide Number Placeholder 3"/>
          <p:cNvSpPr>
            <a:spLocks noGrp="1"/>
          </p:cNvSpPr>
          <p:nvPr>
            <p:ph type="sldNum" sz="quarter" idx="4294967295"/>
          </p:nvPr>
        </p:nvSpPr>
        <p:spPr bwMode="auto">
          <a:xfrm>
            <a:off x="3878263" y="8924925"/>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F3C067E0-1897-524C-A89F-7FB31034915F}" type="slidenum">
              <a:rPr lang="en-US" sz="1800">
                <a:solidFill>
                  <a:srgbClr val="000000"/>
                </a:solidFill>
                <a:latin typeface="Times New Roman" charset="0"/>
              </a:rPr>
              <a:pPr/>
              <a:t>49</a:t>
            </a:fld>
            <a:endParaRPr lang="en-US" sz="1800">
              <a:solidFill>
                <a:srgbClr val="000000"/>
              </a:solidFill>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xfrm>
            <a:off x="1085850" y="711200"/>
            <a:ext cx="4681538" cy="3511550"/>
          </a:xfrm>
          <a:ln/>
        </p:spPr>
      </p:sp>
      <p:sp>
        <p:nvSpPr>
          <p:cNvPr id="91138" name="Rectangle 3"/>
          <p:cNvSpPr>
            <a:spLocks noGrp="1" noChangeArrowheads="1"/>
          </p:cNvSpPr>
          <p:nvPr>
            <p:ph type="body" idx="1"/>
          </p:nvPr>
        </p:nvSpPr>
        <p:spPr>
          <a:xfrm>
            <a:off x="912813" y="4462463"/>
            <a:ext cx="5019675" cy="4229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
        <p:nvSpPr>
          <p:cNvPr id="18435" name="Slide Number Placeholder 3"/>
          <p:cNvSpPr>
            <a:spLocks noGrp="1"/>
          </p:cNvSpPr>
          <p:nvPr>
            <p:ph type="sldNum" sz="quarter" idx="4294967295"/>
          </p:nvPr>
        </p:nvSpPr>
        <p:spPr bwMode="auto">
          <a:xfrm>
            <a:off x="3878263" y="8924925"/>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94073E54-E6CB-0C43-BE68-E87F65BA5A81}" type="slidenum">
              <a:rPr lang="en-US" sz="1800">
                <a:solidFill>
                  <a:srgbClr val="000000"/>
                </a:solidFill>
                <a:latin typeface="Times New Roman" charset="0"/>
              </a:rPr>
              <a:pPr/>
              <a:t>52</a:t>
            </a:fld>
            <a:endParaRPr lang="en-US" sz="1800">
              <a:solidFill>
                <a:srgbClr val="000000"/>
              </a:solidFill>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
        <p:nvSpPr>
          <p:cNvPr id="20483" name="Slide Number Placeholder 3"/>
          <p:cNvSpPr>
            <a:spLocks noGrp="1"/>
          </p:cNvSpPr>
          <p:nvPr>
            <p:ph type="sldNum" sz="quarter" idx="4294967295"/>
          </p:nvPr>
        </p:nvSpPr>
        <p:spPr bwMode="auto">
          <a:xfrm>
            <a:off x="3878263" y="8924925"/>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369ECB37-2A3A-F647-91CC-C408D482D440}" type="slidenum">
              <a:rPr lang="en-US" sz="1800">
                <a:solidFill>
                  <a:srgbClr val="000000"/>
                </a:solidFill>
                <a:latin typeface="Times New Roman" charset="0"/>
              </a:rPr>
              <a:pPr/>
              <a:t>53</a:t>
            </a:fld>
            <a:endParaRPr lang="en-US" sz="1800">
              <a:solidFill>
                <a:srgbClr val="000000"/>
              </a:solidFill>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
        <p:nvSpPr>
          <p:cNvPr id="22531" name="Slide Number Placeholder 3"/>
          <p:cNvSpPr>
            <a:spLocks noGrp="1"/>
          </p:cNvSpPr>
          <p:nvPr>
            <p:ph type="sldNum" sz="quarter" idx="4294967295"/>
          </p:nvPr>
        </p:nvSpPr>
        <p:spPr bwMode="auto">
          <a:xfrm>
            <a:off x="3878263" y="8924925"/>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53AD351B-ACA1-5846-A65F-46473A8CAC3D}" type="slidenum">
              <a:rPr lang="en-US" sz="1800">
                <a:solidFill>
                  <a:srgbClr val="000000"/>
                </a:solidFill>
                <a:latin typeface="Times New Roman" charset="0"/>
              </a:rPr>
              <a:pPr/>
              <a:t>54</a:t>
            </a:fld>
            <a:endParaRPr lang="en-US" sz="1800">
              <a:solidFill>
                <a:srgbClr val="000000"/>
              </a:solidFill>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1196975" y="711200"/>
            <a:ext cx="4454525" cy="3509963"/>
          </a:xfrm>
          <a:prstGeom prst="rect">
            <a:avLst/>
          </a:prstGeom>
          <a:solidFill>
            <a:srgbClr val="FFFFFF"/>
          </a:solidFill>
          <a:ln w="9525">
            <a:solidFill>
              <a:srgbClr val="000000"/>
            </a:solidFill>
            <a:miter lim="800000"/>
            <a:headEnd/>
            <a:tailEnd/>
          </a:ln>
        </p:spPr>
        <p:txBody>
          <a:bodyPr wrap="none" lIns="87929" tIns="43964" rIns="87929" bIns="43964"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endParaRPr lang="en-US" sz="2300">
              <a:solidFill>
                <a:srgbClr val="000000"/>
              </a:solidFill>
              <a:latin typeface="Arial Narrow" charset="0"/>
            </a:endParaRPr>
          </a:p>
        </p:txBody>
      </p:sp>
      <p:sp>
        <p:nvSpPr>
          <p:cNvPr id="24579" name="Rectangle 2"/>
          <p:cNvSpPr>
            <a:spLocks noGrp="1" noChangeArrowheads="1"/>
          </p:cNvSpPr>
          <p:nvPr>
            <p:ph type="body"/>
          </p:nvPr>
        </p:nvSpPr>
        <p:spPr>
          <a:xfrm>
            <a:off x="914400" y="4464050"/>
            <a:ext cx="5018088" cy="4229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lIns="91648" tIns="45824" rIns="91648" bIns="45824"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196975" y="711200"/>
            <a:ext cx="4454525" cy="3509963"/>
          </a:xfrm>
          <a:prstGeom prst="rect">
            <a:avLst/>
          </a:prstGeom>
          <a:solidFill>
            <a:srgbClr val="FFFFFF"/>
          </a:solidFill>
          <a:ln w="9525">
            <a:solidFill>
              <a:srgbClr val="000000"/>
            </a:solidFill>
            <a:miter lim="800000"/>
            <a:headEnd/>
            <a:tailEnd/>
          </a:ln>
        </p:spPr>
        <p:txBody>
          <a:bodyPr wrap="none" lIns="87929" tIns="43964" rIns="87929" bIns="43964"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endParaRPr lang="en-US" sz="2300">
              <a:solidFill>
                <a:srgbClr val="000000"/>
              </a:solidFill>
              <a:latin typeface="Arial Narrow" charset="0"/>
            </a:endParaRPr>
          </a:p>
        </p:txBody>
      </p:sp>
      <p:sp>
        <p:nvSpPr>
          <p:cNvPr id="28675" name="Rectangle 2"/>
          <p:cNvSpPr>
            <a:spLocks noGrp="1" noChangeArrowheads="1"/>
          </p:cNvSpPr>
          <p:nvPr>
            <p:ph type="body"/>
          </p:nvPr>
        </p:nvSpPr>
        <p:spPr>
          <a:xfrm>
            <a:off x="914400" y="4464050"/>
            <a:ext cx="5018088" cy="4229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648" tIns="45824" rIns="91648" bIns="45824" anchor="ctr"/>
          <a:lstStyle/>
          <a:p>
            <a:r>
              <a:rPr lang="en-US" dirty="0">
                <a:latin typeface="Times New Roman" charset="0"/>
                <a:ea typeface="ＭＳ Ｐゴシック" charset="0"/>
                <a:cs typeface="ＭＳ Ｐゴシック" charset="0"/>
              </a:rPr>
              <a:t>Write-allocate brings in a block of memory, and the hope is that the next write will be Stride-1 to the next word in the now-cached block of memory.</a:t>
            </a:r>
          </a:p>
          <a:p>
            <a:r>
              <a:rPr lang="en-US" dirty="0">
                <a:latin typeface="Times New Roman" charset="0"/>
                <a:ea typeface="ＭＳ Ｐゴシック" charset="0"/>
                <a:cs typeface="ＭＳ Ｐゴシック" charset="0"/>
              </a:rPr>
              <a:t>Write-through updates each level of hierarchy, and hence incurs a lot of bus traffic.  Write-back has less immediate traffic but incurs complexity of dirty bit/cache line</a:t>
            </a:r>
            <a:r>
              <a:rPr lang="en-US" dirty="0" smtClean="0">
                <a:latin typeface="Times New Roman" charset="0"/>
                <a:ea typeface="ＭＳ Ｐゴシック" charset="0"/>
                <a:cs typeface="ＭＳ Ｐゴシック" charset="0"/>
              </a:rPr>
              <a:t>.</a:t>
            </a:r>
          </a:p>
          <a:p>
            <a:r>
              <a:rPr lang="en-US" dirty="0" smtClean="0">
                <a:latin typeface="Times New Roman" charset="0"/>
                <a:ea typeface="ＭＳ Ｐゴシック" charset="0"/>
                <a:cs typeface="ＭＳ Ｐゴシック" charset="0"/>
              </a:rPr>
              <a:t>Virtual memory systems are write-back.</a:t>
            </a:r>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a:t>
            </a:r>
            <a:r>
              <a:rPr lang="en-US" altLang="ja-JP" dirty="0">
                <a:latin typeface="Century Gothic" charset="0"/>
                <a:ea typeface="ＭＳ Ｐゴシック" charset="0"/>
                <a:cs typeface="ＭＳ Ｐゴシック" charset="0"/>
              </a:rPr>
              <a:t>write-allocate loads the corresponding block from the next lower level into the cache and then updates the cache block. Write-allocate tries to exploit spatial locality</a:t>
            </a:r>
          </a:p>
          <a:p>
            <a:r>
              <a:rPr lang="en-US" dirty="0">
                <a:latin typeface="Century Gothic" charset="0"/>
                <a:ea typeface="ＭＳ Ｐゴシック" charset="0"/>
                <a:cs typeface="ＭＳ Ｐゴシック" charset="0"/>
              </a:rPr>
              <a:t>of writes, but it has the disadvantage that every miss results in a block transfer from the next lower level to cache. The alternative, known as no-write-allocate,</a:t>
            </a:r>
          </a:p>
          <a:p>
            <a:r>
              <a:rPr lang="en-US" dirty="0">
                <a:latin typeface="Century Gothic" charset="0"/>
                <a:ea typeface="ＭＳ Ｐゴシック" charset="0"/>
                <a:cs typeface="ＭＳ Ｐゴシック" charset="0"/>
              </a:rPr>
              <a:t>bypasses the cache and writes the word directly to the next lower level. Write-through caches are typically no-write-allocate. Write-back caches are typically</a:t>
            </a:r>
          </a:p>
          <a:p>
            <a:r>
              <a:rPr lang="en-US" dirty="0">
                <a:latin typeface="Century Gothic" charset="0"/>
                <a:ea typeface="ＭＳ Ｐゴシック" charset="0"/>
                <a:cs typeface="ＭＳ Ｐゴシック" charset="0"/>
              </a:rPr>
              <a:t>write-allocate.”</a:t>
            </a:r>
            <a:endParaRPr lang="en-US" dirty="0">
              <a:latin typeface="Times New Roman" charset="0"/>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ln/>
        </p:spPr>
      </p:sp>
      <p:sp>
        <p:nvSpPr>
          <p:cNvPr id="256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dirty="0">
              <a:latin typeface="Century Gothic"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Front-side buses between Intel CPUs and main memory typically run at around 100 MHz * 4 transfers/cycle * 8 bytes wide = 3.2 GB/sec</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smtClean="0">
                <a:latin typeface="Century Gothic" charset="0"/>
                <a:ea typeface="ＭＳ Ｐゴシック" charset="0"/>
                <a:cs typeface="ＭＳ Ｐゴシック" charset="0"/>
              </a:rPr>
              <a:t>L1</a:t>
            </a:r>
            <a:r>
              <a:rPr lang="en-US" baseline="0" dirty="0" smtClean="0">
                <a:latin typeface="Century Gothic" charset="0"/>
                <a:ea typeface="ＭＳ Ｐゴシック" charset="0"/>
                <a:cs typeface="ＭＳ Ｐゴシック" charset="0"/>
              </a:rPr>
              <a:t> = tens of KB</a:t>
            </a:r>
          </a:p>
          <a:p>
            <a:r>
              <a:rPr lang="en-US" baseline="0" dirty="0" smtClean="0">
                <a:latin typeface="Century Gothic" charset="0"/>
                <a:ea typeface="ＭＳ Ｐゴシック" charset="0"/>
                <a:cs typeface="ＭＳ Ｐゴシック" charset="0"/>
              </a:rPr>
              <a:t>L2 = hundreds of KB</a:t>
            </a:r>
          </a:p>
          <a:p>
            <a:r>
              <a:rPr lang="en-US" baseline="0" smtClean="0">
                <a:latin typeface="Century Gothic" charset="0"/>
                <a:ea typeface="ＭＳ Ｐゴシック" charset="0"/>
                <a:cs typeface="ＭＳ Ｐゴシック" charset="0"/>
              </a:rPr>
              <a:t>L3 = MBs</a:t>
            </a:r>
            <a:endParaRPr lang="en-US" dirty="0">
              <a:latin typeface="Century Gothic" charset="0"/>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volatile tells the C compiler to not optimize away any tests using the variable declared as volatile, in this case ‘sink’.</a:t>
            </a:r>
          </a:p>
          <a:p>
            <a:r>
              <a:rPr lang="en-US">
                <a:latin typeface="Century Gothic" charset="0"/>
                <a:ea typeface="ＭＳ Ｐゴシック" charset="0"/>
                <a:cs typeface="ＭＳ Ｐゴシック" charset="0"/>
              </a:rPr>
              <a:t>We assume data[] array is defined somewhere else as a global variable.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a:ln/>
        </p:spPr>
      </p:sp>
      <p:sp>
        <p:nvSpPr>
          <p:cNvPr id="3584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a:latin typeface="Century Gothic" charset="0"/>
                <a:ea typeface="ＭＳ Ｐゴシック" charset="0"/>
                <a:cs typeface="ＭＳ Ｐゴシック" charset="0"/>
              </a:rPr>
              <a:t>Since the cache is warmed up by calling test() a first time, before calling test() a second time to measure read throughput, then the first time test() is called, the 512 KB L2 cache can store the entire set of accessed data[] if the amount of data[] is &lt; 512 KB, which is true for the L2 cache region.  If the amount of data[] array is &lt; size of L1 cache, then the L1 cache can store all data[] in the warm-up phase, which will then be readily accessible in the measurement phase.  So we see temporal locality when the second set of accesses references the same data as the first set of accesses (warm-up).</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When we looked at matrix multiplication and permuted the order of the three loops I, j, and k, we found that j as inner loop achieved the lowest miss rate by exploiting spatial locality.  However, even with j on the inner loop, we still have limited temporal locality, since once two elements are multiplied together in the inner loop, they are not needed  again by the inner loop for that i and k.  We’d like to organize the data so that elements are reused/re-referenced by the inner loop, which would take advantage of both spatial and temporal locality.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a:ln/>
        </p:spPr>
      </p:sp>
      <p:sp>
        <p:nvSpPr>
          <p:cNvPr id="133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Blocking should be seen as complementary to other techniques, such as reordering loops for stride-1 access on both interior arrays in the matrix multiplication.  For example, in the above slide, we could reorder the i1, j1, and k1 loops so that both arrays ‘a’ and ‘b’ are accessed in stride-1 sequence in the interior loop (of 6!).</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Matrix c is </a:t>
            </a:r>
            <a:r>
              <a:rPr lang="en-US" dirty="0" err="1" smtClean="0"/>
              <a:t>NxN</a:t>
            </a:r>
            <a:r>
              <a:rPr lang="en-US" dirty="0" smtClean="0"/>
              <a:t> and is the product matrix after multiplying </a:t>
            </a:r>
            <a:r>
              <a:rPr lang="en-US" dirty="0" err="1" smtClean="0"/>
              <a:t>NxN</a:t>
            </a:r>
            <a:r>
              <a:rPr lang="en-US" dirty="0" smtClean="0"/>
              <a:t> matrices</a:t>
            </a:r>
            <a:r>
              <a:rPr lang="en-US" baseline="0" dirty="0" smtClean="0"/>
              <a:t> a and b.  Now</a:t>
            </a:r>
            <a:r>
              <a:rPr lang="en-US" dirty="0" smtClean="0"/>
              <a:t>, we’ve divided matric c into 2D</a:t>
            </a:r>
            <a:r>
              <a:rPr lang="en-US" baseline="0" dirty="0" smtClean="0"/>
              <a:t> </a:t>
            </a:r>
            <a:r>
              <a:rPr lang="en-US" dirty="0" smtClean="0"/>
              <a:t>blocks of size</a:t>
            </a:r>
            <a:r>
              <a:rPr lang="en-US" baseline="0" dirty="0" smtClean="0"/>
              <a:t> </a:t>
            </a:r>
            <a:r>
              <a:rPr lang="en-US" baseline="0" dirty="0" err="1" smtClean="0"/>
              <a:t>BxB</a:t>
            </a:r>
            <a:r>
              <a:rPr lang="en-US" dirty="0" smtClean="0"/>
              <a:t>.  Let’s denote each 2D block of matric c</a:t>
            </a:r>
            <a:r>
              <a:rPr lang="en-US" baseline="0" dirty="0" smtClean="0"/>
              <a:t> as</a:t>
            </a:r>
            <a:r>
              <a:rPr lang="en-US" dirty="0" smtClean="0"/>
              <a:t> c{</a:t>
            </a:r>
            <a:r>
              <a:rPr lang="en-US" dirty="0" err="1" smtClean="0"/>
              <a:t>i</a:t>
            </a:r>
            <a:r>
              <a:rPr lang="en-US" dirty="0" smtClean="0"/>
              <a:t>}{j}, where the</a:t>
            </a:r>
            <a:r>
              <a:rPr lang="en-US" baseline="0" dirty="0" smtClean="0"/>
              <a:t> {</a:t>
            </a:r>
            <a:r>
              <a:rPr lang="en-US" baseline="0" dirty="0" err="1" smtClean="0"/>
              <a:t>i</a:t>
            </a:r>
            <a:r>
              <a:rPr lang="en-US" baseline="0" dirty="0" smtClean="0"/>
              <a:t>}{j} denote that we’re dealing with a block of matrix c in the </a:t>
            </a:r>
            <a:r>
              <a:rPr lang="en-US" baseline="0" dirty="0" err="1" smtClean="0"/>
              <a:t>I’th</a:t>
            </a:r>
            <a:r>
              <a:rPr lang="en-US" baseline="0" dirty="0" smtClean="0"/>
              <a:t> “block row” of c and the </a:t>
            </a:r>
            <a:r>
              <a:rPr lang="en-US" baseline="0" dirty="0" err="1" smtClean="0"/>
              <a:t>j’th</a:t>
            </a:r>
            <a:r>
              <a:rPr lang="en-US" baseline="0" dirty="0" smtClean="0"/>
              <a:t> “block column of c (rather than a particular [</a:t>
            </a:r>
            <a:r>
              <a:rPr lang="en-US" baseline="0" dirty="0" err="1" smtClean="0"/>
              <a:t>i</a:t>
            </a:r>
            <a:r>
              <a:rPr lang="en-US" baseline="0" dirty="0" smtClean="0"/>
              <a:t>][j]’</a:t>
            </a:r>
            <a:r>
              <a:rPr lang="en-US" baseline="0" dirty="0" err="1" smtClean="0"/>
              <a:t>th</a:t>
            </a:r>
            <a:r>
              <a:rPr lang="en-US" baseline="0" dirty="0" smtClean="0"/>
              <a:t> element of matrix c).  Then to compute each block of the product matrix c{</a:t>
            </a:r>
            <a:r>
              <a:rPr lang="en-US" baseline="0" dirty="0" err="1" smtClean="0"/>
              <a:t>i</a:t>
            </a:r>
            <a:r>
              <a:rPr lang="en-US" baseline="0" dirty="0" smtClean="0"/>
              <a:t>}{j} = SUM a{</a:t>
            </a:r>
            <a:r>
              <a:rPr lang="en-US" baseline="0" dirty="0" err="1" smtClean="0"/>
              <a:t>i</a:t>
            </a:r>
            <a:r>
              <a:rPr lang="en-US" baseline="0" dirty="0" smtClean="0"/>
              <a:t>}{k}*b{k}{j}, where k=0 to N/B - 1.  That is, each block of matrix c is the multiplication of the </a:t>
            </a:r>
            <a:r>
              <a:rPr lang="en-US" baseline="0" dirty="0" err="1" smtClean="0"/>
              <a:t>I’th</a:t>
            </a:r>
            <a:r>
              <a:rPr lang="en-US" baseline="0" dirty="0" smtClean="0"/>
              <a:t> “block row” of matrix a with the </a:t>
            </a:r>
            <a:r>
              <a:rPr lang="en-US" baseline="0" dirty="0" err="1" smtClean="0"/>
              <a:t>j’th</a:t>
            </a:r>
            <a:r>
              <a:rPr lang="en-US" baseline="0" dirty="0" smtClean="0"/>
              <a:t> “block column” of matrix b.  Or we can say each block of matrix c is the inner product of the the </a:t>
            </a:r>
            <a:r>
              <a:rPr lang="en-US" baseline="0" dirty="0" err="1" smtClean="0"/>
              <a:t>I’th</a:t>
            </a:r>
            <a:r>
              <a:rPr lang="en-US" baseline="0" dirty="0" smtClean="0"/>
              <a:t> “block row” of matrix a with the </a:t>
            </a:r>
            <a:r>
              <a:rPr lang="en-US" baseline="0" dirty="0" err="1" smtClean="0"/>
              <a:t>j’th</a:t>
            </a:r>
            <a:r>
              <a:rPr lang="en-US" baseline="0" dirty="0" smtClean="0"/>
              <a:t> “block column” of matrix b.  To calculate c{</a:t>
            </a:r>
            <a:r>
              <a:rPr lang="en-US" baseline="0" dirty="0" err="1" smtClean="0"/>
              <a:t>i</a:t>
            </a:r>
            <a:r>
              <a:rPr lang="en-US" baseline="0" dirty="0" smtClean="0"/>
              <a:t>}{j}, we need all the blocks from the </a:t>
            </a:r>
            <a:r>
              <a:rPr lang="en-US" baseline="0" dirty="0" err="1" smtClean="0"/>
              <a:t>I’th</a:t>
            </a:r>
            <a:r>
              <a:rPr lang="en-US" baseline="0" dirty="0" smtClean="0"/>
              <a:t> block row of matrix a, and all the blocks from the </a:t>
            </a:r>
            <a:r>
              <a:rPr lang="en-US" baseline="0" dirty="0" err="1" smtClean="0"/>
              <a:t>j’th</a:t>
            </a:r>
            <a:r>
              <a:rPr lang="en-US" baseline="0" dirty="0" smtClean="0"/>
              <a:t> block column of matrix b.  That is we need blocks a{</a:t>
            </a:r>
            <a:r>
              <a:rPr lang="en-US" baseline="0" dirty="0" err="1" smtClean="0"/>
              <a:t>i</a:t>
            </a:r>
            <a:r>
              <a:rPr lang="en-US" baseline="0" dirty="0" smtClean="0"/>
              <a:t>}{0}, a{</a:t>
            </a:r>
            <a:r>
              <a:rPr lang="en-US" baseline="0" dirty="0" err="1" smtClean="0"/>
              <a:t>i</a:t>
            </a:r>
            <a:r>
              <a:rPr lang="en-US" baseline="0" dirty="0" smtClean="0"/>
              <a:t>}{1}, a{</a:t>
            </a:r>
            <a:r>
              <a:rPr lang="en-US" baseline="0" dirty="0" err="1" smtClean="0"/>
              <a:t>i</a:t>
            </a:r>
            <a:r>
              <a:rPr lang="en-US" baseline="0" dirty="0" smtClean="0"/>
              <a:t>}{2}, </a:t>
            </a:r>
            <a:r>
              <a:rPr lang="is-IS" baseline="0" dirty="0" smtClean="0"/>
              <a:t>…, a{i}{N/B},</a:t>
            </a:r>
            <a:r>
              <a:rPr lang="en-US" baseline="0" dirty="0" smtClean="0"/>
              <a:t> as well as b{0}{j}, b{1}{j}, b{2}{j},</a:t>
            </a:r>
            <a:r>
              <a:rPr lang="is-IS" baseline="0" dirty="0" smtClean="0"/>
              <a:t>…, b{N/B}{j}.  </a:t>
            </a:r>
            <a:r>
              <a:rPr lang="en-US" baseline="0" dirty="0" smtClean="0"/>
              <a:t>  There are 2*N/B such blocks.  Each such block will incur (B^2)/8 misses.  So the total # misses for each c{</a:t>
            </a:r>
            <a:r>
              <a:rPr lang="en-US" baseline="0" dirty="0" err="1" smtClean="0"/>
              <a:t>i</a:t>
            </a:r>
            <a:r>
              <a:rPr lang="en-US" baseline="0" dirty="0" smtClean="0"/>
              <a:t>}{j} block is 2*N/B * (B^2)/8.</a:t>
            </a:r>
            <a:endParaRPr lang="en-US" dirty="0"/>
          </a:p>
        </p:txBody>
      </p:sp>
    </p:spTree>
    <p:extLst>
      <p:ext uri="{BB962C8B-B14F-4D97-AF65-F5344CB8AC3E}">
        <p14:creationId xmlns:p14="http://schemas.microsoft.com/office/powerpoint/2010/main" val="35934074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No blocking = (n/8 misses horizontally on a row + n misses vertically down a column)*n^2 = 9/8 * n^3</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The  very best spatial-locality-only approach can be improved by adding blocking, which improves temporal locality, resulting in a ~2X speedup over the best spatial-locality-only approach.</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smtClean="0">
                <a:latin typeface="Century Gothic" charset="0"/>
                <a:ea typeface="ＭＳ Ｐゴシック" charset="0"/>
                <a:cs typeface="ＭＳ Ｐゴシック" charset="0"/>
              </a:rPr>
              <a:t>L1</a:t>
            </a:r>
            <a:r>
              <a:rPr lang="en-US" baseline="0" dirty="0" smtClean="0">
                <a:latin typeface="Century Gothic" charset="0"/>
                <a:ea typeface="ＭＳ Ｐゴシック" charset="0"/>
                <a:cs typeface="ＭＳ Ｐゴシック" charset="0"/>
              </a:rPr>
              <a:t> = tens of KB</a:t>
            </a:r>
          </a:p>
          <a:p>
            <a:r>
              <a:rPr lang="en-US" baseline="0" dirty="0" smtClean="0">
                <a:latin typeface="Century Gothic" charset="0"/>
                <a:ea typeface="ＭＳ Ｐゴシック" charset="0"/>
                <a:cs typeface="ＭＳ Ｐゴシック" charset="0"/>
              </a:rPr>
              <a:t>L2 = hundreds of KB</a:t>
            </a:r>
          </a:p>
          <a:p>
            <a:r>
              <a:rPr lang="en-US" baseline="0" smtClean="0">
                <a:latin typeface="Century Gothic" charset="0"/>
                <a:ea typeface="ＭＳ Ｐゴシック" charset="0"/>
                <a:cs typeface="ＭＳ Ｐゴシック" charset="0"/>
              </a:rPr>
              <a:t>L3 = MBs</a:t>
            </a:r>
            <a:endParaRPr lang="en-US" dirty="0">
              <a:latin typeface="Century Gothic" charset="0"/>
              <a:ea typeface="ＭＳ Ｐゴシック" charset="0"/>
              <a:cs typeface="ＭＳ Ｐゴシック"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latin typeface="Times New Roman" charset="0"/>
                <a:ea typeface="ＭＳ Ｐゴシック" charset="0"/>
                <a:cs typeface="ＭＳ Ｐゴシック" charset="0"/>
              </a:rPr>
              <a:t>Suppose CPU wants to read.  Check L1 cache first.  If hit, return read data immediately.  Else check L2.  If hit, return data to L1 (update L1) and then return data to CPU.  Else check L3.  If hit, return data to L2 (update L2) then return data to L1 (update L1) then return data to CPU.  Else read data from memory and update caches L3, L2, and L1 in that order and then return data from L1 to CPU.  What about writes?  (see next slide)  Note with writes that we have now inconsistency between the version of some piece of data cached (in L1, L2, and/or L3) and the version of the same data that is stored in main memory.</a:t>
            </a:r>
          </a:p>
          <a:p>
            <a:endParaRPr lang="en-US" dirty="0">
              <a:latin typeface="Times New Roman" charset="0"/>
              <a:ea typeface="ＭＳ Ｐゴシック" charset="0"/>
              <a:cs typeface="ＭＳ Ｐゴシック" charset="0"/>
            </a:endParaRPr>
          </a:p>
        </p:txBody>
      </p:sp>
      <p:sp>
        <p:nvSpPr>
          <p:cNvPr id="44035" name="Slide Number Placeholder 3"/>
          <p:cNvSpPr>
            <a:spLocks noGrp="1"/>
          </p:cNvSpPr>
          <p:nvPr>
            <p:ph type="sldNum" sz="quarter" idx="4294967295"/>
          </p:nvPr>
        </p:nvSpPr>
        <p:spPr bwMode="auto">
          <a:xfrm>
            <a:off x="3878263" y="8924926"/>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8947D288-6BD0-3D4D-A5C0-91F0A9DE3015}" type="slidenum">
              <a:rPr lang="en-US" sz="1800">
                <a:solidFill>
                  <a:srgbClr val="000000"/>
                </a:solidFill>
                <a:latin typeface="Times New Roman" charset="0"/>
              </a:rPr>
              <a:pPr/>
              <a:t>83</a:t>
            </a:fld>
            <a:endParaRPr lang="en-US" sz="1800">
              <a:solidFill>
                <a:srgbClr val="000000"/>
              </a:solidFill>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
        <p:nvSpPr>
          <p:cNvPr id="28675" name="Slide Number Placeholder 3"/>
          <p:cNvSpPr>
            <a:spLocks noGrp="1"/>
          </p:cNvSpPr>
          <p:nvPr>
            <p:ph type="sldNum" sz="quarter" idx="4294967295"/>
          </p:nvPr>
        </p:nvSpPr>
        <p:spPr bwMode="auto">
          <a:xfrm>
            <a:off x="3878263" y="8924925"/>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4E0289B8-8D56-834E-9BD6-F88DA135C76E}" type="slidenum">
              <a:rPr lang="en-US" sz="1800">
                <a:solidFill>
                  <a:srgbClr val="000000"/>
                </a:solidFill>
                <a:latin typeface="Times New Roman" charset="0"/>
              </a:rPr>
              <a:pPr/>
              <a:t>12</a:t>
            </a:fld>
            <a:endParaRPr lang="en-US" sz="1800">
              <a:solidFill>
                <a:srgbClr val="000000"/>
              </a:solidFill>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charset="0"/>
              <a:ea typeface="ＭＳ Ｐゴシック" charset="0"/>
              <a:cs typeface="ＭＳ Ｐゴシック" charset="0"/>
            </a:endParaRPr>
          </a:p>
        </p:txBody>
      </p:sp>
      <p:sp>
        <p:nvSpPr>
          <p:cNvPr id="26627" name="Slide Number Placeholder 3"/>
          <p:cNvSpPr>
            <a:spLocks noGrp="1"/>
          </p:cNvSpPr>
          <p:nvPr>
            <p:ph type="sldNum" sz="quarter" idx="4294967295"/>
          </p:nvPr>
        </p:nvSpPr>
        <p:spPr bwMode="auto">
          <a:xfrm>
            <a:off x="3878263" y="8924925"/>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6CFCC461-1250-944F-930D-C3E7DB815CC2}" type="slidenum">
              <a:rPr lang="en-US" sz="1800">
                <a:solidFill>
                  <a:srgbClr val="000000"/>
                </a:solidFill>
                <a:latin typeface="Times New Roman" charset="0"/>
              </a:rPr>
              <a:pPr/>
              <a:t>84</a:t>
            </a:fld>
            <a:endParaRPr lang="en-US" sz="1800">
              <a:solidFill>
                <a:srgbClr val="000000"/>
              </a:solidFill>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ln/>
        </p:spPr>
      </p:sp>
      <p:sp>
        <p:nvSpPr>
          <p:cNvPr id="389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1155700" y="711200"/>
            <a:ext cx="4533900" cy="3509963"/>
          </a:xfrm>
          <a:prstGeom prst="rect">
            <a:avLst/>
          </a:prstGeom>
          <a:solidFill>
            <a:srgbClr val="FFFFFF"/>
          </a:solidFill>
          <a:ln w="9525">
            <a:solidFill>
              <a:srgbClr val="000000"/>
            </a:solidFill>
            <a:miter lim="800000"/>
            <a:headEnd/>
            <a:tailEnd/>
          </a:ln>
        </p:spPr>
        <p:txBody>
          <a:bodyPr wrap="none" lIns="87929" tIns="43964" rIns="87929" bIns="43964"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endParaRPr lang="en-US" sz="2300">
              <a:solidFill>
                <a:srgbClr val="000000"/>
              </a:solidFill>
              <a:latin typeface="Arial Narrow" charset="0"/>
            </a:endParaRPr>
          </a:p>
        </p:txBody>
      </p:sp>
      <p:sp>
        <p:nvSpPr>
          <p:cNvPr id="114691" name="Rectangle 2"/>
          <p:cNvSpPr>
            <a:spLocks noGrp="1" noChangeArrowheads="1"/>
          </p:cNvSpPr>
          <p:nvPr>
            <p:ph type="body"/>
          </p:nvPr>
        </p:nvSpPr>
        <p:spPr>
          <a:xfrm>
            <a:off x="914400" y="4464050"/>
            <a:ext cx="5018088" cy="4229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lIns="91437" tIns="45718" rIns="91437" bIns="45718"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body" idx="1"/>
          </p:nvPr>
        </p:nvSpPr>
        <p:spPr>
          <a:xfrm>
            <a:off x="912813" y="4462463"/>
            <a:ext cx="5019675" cy="4229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16" tIns="45201" rIns="92016" bIns="45201"/>
          <a:lstStyle/>
          <a:p>
            <a:endParaRPr lang="en-US">
              <a:latin typeface="Century Gothic" charset="0"/>
              <a:ea typeface="ＭＳ Ｐゴシック" charset="0"/>
              <a:cs typeface="ＭＳ Ｐゴシック" charset="0"/>
            </a:endParaRPr>
          </a:p>
        </p:txBody>
      </p:sp>
      <p:sp>
        <p:nvSpPr>
          <p:cNvPr id="126978" name="Rectangle 3"/>
          <p:cNvSpPr>
            <a:spLocks noGrp="1" noRot="1" noChangeAspect="1" noChangeArrowheads="1" noTextEdit="1"/>
          </p:cNvSpPr>
          <p:nvPr>
            <p:ph type="sldImg"/>
          </p:nvPr>
        </p:nvSpPr>
        <p:spPr>
          <a:xfrm>
            <a:off x="1085850" y="711200"/>
            <a:ext cx="4681538" cy="3511550"/>
          </a:xfrm>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p:cNvSpPr>
          <p:nvPr>
            <p:ph type="sldImg"/>
          </p:nvPr>
        </p:nvSpPr>
        <p:spPr>
          <a:ln/>
        </p:spPr>
      </p:sp>
      <p:sp>
        <p:nvSpPr>
          <p:cNvPr id="13005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
        <p:nvSpPr>
          <p:cNvPr id="130051" name="Slide Number Placeholder 3"/>
          <p:cNvSpPr>
            <a:spLocks noGrp="1"/>
          </p:cNvSpPr>
          <p:nvPr>
            <p:ph type="sldNum" sz="quarter" idx="4294967295"/>
          </p:nvPr>
        </p:nvSpPr>
        <p:spPr bwMode="auto">
          <a:xfrm>
            <a:off x="3878263" y="8924925"/>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E12A3B76-8358-234A-A443-BAC7F44E5987}" type="slidenum">
              <a:rPr lang="en-US" sz="1800">
                <a:solidFill>
                  <a:srgbClr val="000000"/>
                </a:solidFill>
                <a:latin typeface="Times New Roman" charset="0"/>
              </a:rPr>
              <a:pPr/>
              <a:t>107</a:t>
            </a:fld>
            <a:endParaRPr lang="en-US" sz="1800">
              <a:solidFill>
                <a:srgbClr val="000000"/>
              </a:solidFill>
              <a:latin typeface="Times New Roman"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body"/>
          </p:nvPr>
        </p:nvSpPr>
        <p:spPr>
          <a:xfrm>
            <a:off x="914400" y="4464050"/>
            <a:ext cx="5018088" cy="4229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
        <p:nvSpPr>
          <p:cNvPr id="145411" name="Text Box 3"/>
          <p:cNvSpPr txBox="1">
            <a:spLocks noChangeArrowheads="1"/>
          </p:cNvSpPr>
          <p:nvPr/>
        </p:nvSpPr>
        <p:spPr bwMode="auto">
          <a:xfrm>
            <a:off x="1198563" y="711200"/>
            <a:ext cx="4457700" cy="3511550"/>
          </a:xfrm>
          <a:prstGeom prst="rect">
            <a:avLst/>
          </a:prstGeom>
          <a:solidFill>
            <a:srgbClr val="FFFFFF"/>
          </a:solidFill>
          <a:ln w="9525">
            <a:solidFill>
              <a:srgbClr val="000000"/>
            </a:solidFill>
            <a:miter lim="800000"/>
            <a:headEnd/>
            <a:tailEnd/>
          </a:ln>
        </p:spPr>
        <p:txBody>
          <a:bodyPr wrap="none" lIns="87929" tIns="43964" rIns="87929" bIns="43964"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endParaRPr lang="en-US" sz="2300">
              <a:solidFill>
                <a:srgbClr val="000000"/>
              </a:solidFill>
              <a:latin typeface="Arial Narrow"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This is true of C arrays.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This is true of C arrays.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This is Stride-N^2!</a:t>
            </a:r>
          </a:p>
          <a:p>
            <a:r>
              <a:rPr lang="en-US">
                <a:latin typeface="Century Gothic" charset="0"/>
                <a:ea typeface="ＭＳ Ｐゴシック" charset="0"/>
                <a:cs typeface="ＭＳ Ｐゴシック" charset="0"/>
              </a:rPr>
              <a:t>Permuting the loop indices to obtain Stride-1 access is essential to optimizing the performance of your perf lab.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7577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Why does # cycles vary with array size?  For small arrays, most of array can fit into L1 cache.  See memory mountain analysis.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70811868"/>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8717901"/>
      </p:ext>
    </p:extLst>
  </p:cSld>
  <p:clrMapOvr>
    <a:masterClrMapping/>
  </p:clrMapOvr>
  <p:transition xmlns:p14="http://schemas.microsoft.com/office/powerpoint/2010/main" spd="med"/>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1837593"/>
      </p:ext>
    </p:extLst>
  </p:cSld>
  <p:clrMapOvr>
    <a:masterClrMapping/>
  </p:clrMapOvr>
  <p:transition xmlns:p14="http://schemas.microsoft.com/office/powerpoint/2010/main" spd="med"/>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1925929"/>
      </p:ext>
    </p:extLst>
  </p:cSld>
  <p:clrMapOvr>
    <a:masterClrMapping/>
  </p:clrMapOvr>
  <p:transition xmlns:p14="http://schemas.microsoft.com/office/powerpoint/2010/main" spd="med"/>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201714"/>
      </p:ext>
    </p:extLst>
  </p:cSld>
  <p:clrMapOvr>
    <a:masterClrMapping/>
  </p:clrMapOvr>
  <p:transition xmlns:p14="http://schemas.microsoft.com/office/powerpoint/2010/main" spd="med"/>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1953110"/>
      </p:ext>
    </p:extLst>
  </p:cSld>
  <p:clrMapOvr>
    <a:masterClrMapping/>
  </p:clrMapOvr>
  <p:transition xmlns:p14="http://schemas.microsoft.com/office/powerpoint/2010/main" spd="med"/>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298589"/>
      </p:ext>
    </p:extLst>
  </p:cSld>
  <p:clrMapOvr>
    <a:masterClrMapping/>
  </p:clrMapOvr>
  <p:transition xmlns:p14="http://schemas.microsoft.com/office/powerpoint/2010/main" spd="med"/>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5742298"/>
      </p:ext>
    </p:extLst>
  </p:cSld>
  <p:clrMapOvr>
    <a:masterClrMapping/>
  </p:clrMapOvr>
  <p:transition xmlns:p14="http://schemas.microsoft.com/office/powerpoint/2010/main" spd="med"/>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83547796"/>
      </p:ext>
    </p:extLst>
  </p:cSld>
  <p:clrMapOvr>
    <a:masterClrMapping/>
  </p:clrMapOvr>
  <p:transition xmlns:p14="http://schemas.microsoft.com/office/powerpoint/2010/main" spd="med"/>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200778"/>
      </p:ext>
    </p:extLst>
  </p:cSld>
  <p:clrMapOvr>
    <a:masterClrMapping/>
  </p:clrMapOvr>
  <p:transition xmlns:p14="http://schemas.microsoft.com/office/powerpoint/2010/main" spd="med"/>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4169505"/>
      </p:ext>
    </p:extLst>
  </p:cSld>
  <p:clrMapOvr>
    <a:masterClrMapping/>
  </p:clrMapOvr>
  <p:transition xmlns:p14="http://schemas.microsoft.com/office/powerpoint/2010/main" spd="med"/>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880406302"/>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8073985"/>
      </p:ext>
    </p:extLst>
  </p:cSld>
  <p:clrMapOvr>
    <a:masterClrMapping/>
  </p:clrMapOvr>
  <p:transition xmlns:p14="http://schemas.microsoft.com/office/powerpoint/2010/main" spd="med"/>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5839888"/>
      </p:ext>
    </p:extLst>
  </p:cSld>
  <p:clrMapOvr>
    <a:masterClrMapping/>
  </p:clrMapOvr>
  <p:transition xmlns:p14="http://schemas.microsoft.com/office/powerpoint/2010/main" spd="med"/>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02200136"/>
      </p:ext>
    </p:extLst>
  </p:cSld>
  <p:clrMapOvr>
    <a:masterClrMapping/>
  </p:clrMapOvr>
  <p:transition xmlns:p14="http://schemas.microsoft.com/office/powerpoint/2010/main" spd="med"/>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6887196"/>
      </p:ext>
    </p:extLst>
  </p:cSld>
  <p:clrMapOvr>
    <a:masterClrMapping/>
  </p:clrMapOvr>
  <p:transition xmlns:p14="http://schemas.microsoft.com/office/powerpoint/2010/main" spd="med"/>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7004822"/>
      </p:ext>
    </p:extLst>
  </p:cSld>
  <p:clrMapOvr>
    <a:masterClrMapping/>
  </p:clrMapOvr>
  <p:transition xmlns:p14="http://schemas.microsoft.com/office/powerpoint/2010/main" spd="med"/>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0949112"/>
      </p:ext>
    </p:extLst>
  </p:cSld>
  <p:clrMapOvr>
    <a:masterClrMapping/>
  </p:clrMapOvr>
  <p:transition xmlns:p14="http://schemas.microsoft.com/office/powerpoint/2010/main" spd="med"/>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7866803"/>
      </p:ext>
    </p:extLst>
  </p:cSld>
  <p:clrMapOvr>
    <a:masterClrMapping/>
  </p:clrMapOvr>
  <p:transition xmlns:p14="http://schemas.microsoft.com/office/powerpoint/2010/main" spd="med"/>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1283783"/>
      </p:ext>
    </p:extLst>
  </p:cSld>
  <p:clrMapOvr>
    <a:masterClrMapping/>
  </p:clrMapOvr>
  <p:transition xmlns:p14="http://schemas.microsoft.com/office/powerpoint/2010/main" spd="med"/>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2897040"/>
      </p:ext>
    </p:extLst>
  </p:cSld>
  <p:clrMapOvr>
    <a:masterClrMapping/>
  </p:clrMapOvr>
  <p:transition xmlns:p14="http://schemas.microsoft.com/office/powerpoint/2010/main" spd="med"/>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5291507"/>
      </p:ext>
    </p:extLst>
  </p:cSld>
  <p:clrMapOvr>
    <a:masterClrMapping/>
  </p:clrMapOvr>
  <p:transition xmlns:p14="http://schemas.microsoft.com/office/powerpoint/2010/main" spd="med"/>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4656927"/>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90513" y="1220788"/>
            <a:ext cx="8307387" cy="5224462"/>
          </a:xfrm>
        </p:spPr>
        <p:txBody>
          <a:bodyPr/>
          <a:lstStyle/>
          <a:p>
            <a:pPr lvl="0"/>
            <a:endParaRPr lang="en-US" noProof="0" smtClean="0"/>
          </a:p>
        </p:txBody>
      </p:sp>
    </p:spTree>
    <p:extLst>
      <p:ext uri="{BB962C8B-B14F-4D97-AF65-F5344CB8AC3E}">
        <p14:creationId xmlns:p14="http://schemas.microsoft.com/office/powerpoint/2010/main" val="1760938806"/>
      </p:ext>
    </p:extLst>
  </p:cSld>
  <p:clrMapOvr>
    <a:masterClrMapping/>
  </p:clrMapOvr>
  <p:transition xmlns:p14="http://schemas.microsoft.com/office/powerpoint/2010/main" spd="med"/>
</p:sldLayout>
</file>

<file path=ppt/slideLayouts/slideLayout12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90513" y="1220788"/>
            <a:ext cx="8307387" cy="5224462"/>
          </a:xfrm>
        </p:spPr>
        <p:txBody>
          <a:bodyPr/>
          <a:lstStyle/>
          <a:p>
            <a:pPr lvl="0"/>
            <a:endParaRPr lang="en-US" noProof="0" smtClean="0"/>
          </a:p>
        </p:txBody>
      </p:sp>
    </p:spTree>
    <p:extLst>
      <p:ext uri="{BB962C8B-B14F-4D97-AF65-F5344CB8AC3E}">
        <p14:creationId xmlns:p14="http://schemas.microsoft.com/office/powerpoint/2010/main" val="1432148344"/>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006248215"/>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4754637"/>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3116452"/>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4999429"/>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1339610"/>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25727012"/>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053748"/>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0871175"/>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6723200"/>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4755218"/>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091592"/>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5576924"/>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90513" y="1220788"/>
            <a:ext cx="8307387" cy="5224462"/>
          </a:xfrm>
        </p:spPr>
        <p:txBody>
          <a:bodyPr/>
          <a:lstStyle/>
          <a:p>
            <a:pPr lvl="0"/>
            <a:endParaRPr lang="en-US" noProof="0" smtClean="0"/>
          </a:p>
        </p:txBody>
      </p:sp>
    </p:spTree>
    <p:extLst>
      <p:ext uri="{BB962C8B-B14F-4D97-AF65-F5344CB8AC3E}">
        <p14:creationId xmlns:p14="http://schemas.microsoft.com/office/powerpoint/2010/main" val="998807260"/>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4386"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pPr lvl="0"/>
            <a:r>
              <a:rPr lang="en-US" noProof="0" smtClean="0"/>
              <a:t>Click to edit Master subtitle style</a:t>
            </a:r>
          </a:p>
        </p:txBody>
      </p:sp>
      <p:sp>
        <p:nvSpPr>
          <p:cNvPr id="144387"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1276678554"/>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71259763"/>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9868996"/>
      </p:ext>
    </p:extLst>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7904152"/>
      </p:ext>
    </p:extLst>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3268289"/>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19248959"/>
      </p:ext>
    </p:extLst>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98059869"/>
      </p:ext>
    </p:extLst>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1027535"/>
      </p:ext>
    </p:extLst>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26080162"/>
      </p:ext>
    </p:extLst>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9319933"/>
      </p:ext>
    </p:extLst>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6338036"/>
      </p:ext>
    </p:extLst>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71161515"/>
      </p:ext>
    </p:extLst>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0757193"/>
      </p:ext>
    </p:extLst>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2089816522"/>
      </p:ext>
    </p:extLst>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28969811"/>
      </p:ext>
    </p:extLst>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39354862"/>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7074279"/>
      </p:ext>
    </p:extLst>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0042007"/>
      </p:ext>
    </p:extLst>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5018851"/>
      </p:ext>
    </p:extLst>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8711039"/>
      </p:ext>
    </p:extLst>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4382672"/>
      </p:ext>
    </p:extLst>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59151699"/>
      </p:ext>
    </p:extLst>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70228659"/>
      </p:ext>
    </p:extLst>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8949139"/>
      </p:ext>
    </p:extLst>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89072581"/>
      </p:ext>
    </p:extLst>
  </p:cSld>
  <p:clrMapOvr>
    <a:masterClrMapping/>
  </p:clrMapOvr>
  <p:transition xmlns:p14="http://schemas.microsoft.com/office/powerpoint/2010/mai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90513" y="1220788"/>
            <a:ext cx="8307387" cy="5224462"/>
          </a:xfrm>
        </p:spPr>
        <p:txBody>
          <a:bodyPr/>
          <a:lstStyle/>
          <a:p>
            <a:pPr lvl="0"/>
            <a:endParaRPr lang="en-US" noProof="0" smtClean="0"/>
          </a:p>
        </p:txBody>
      </p:sp>
    </p:spTree>
    <p:extLst>
      <p:ext uri="{BB962C8B-B14F-4D97-AF65-F5344CB8AC3E}">
        <p14:creationId xmlns:p14="http://schemas.microsoft.com/office/powerpoint/2010/main" val="382232605"/>
      </p:ext>
    </p:extLst>
  </p:cSld>
  <p:clrMapOvr>
    <a:masterClrMapping/>
  </p:clrMapOvr>
  <p:transition xmlns:p14="http://schemas.microsoft.com/office/powerpoint/2010/mai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4935234"/>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259459"/>
      </p:ext>
    </p:extLst>
  </p:cSld>
  <p:clrMapOvr>
    <a:masterClrMapping/>
  </p:clrMapOvr>
  <p:transition xmlns:p14="http://schemas.microsoft.com/office/powerpoint/2010/mai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02914339"/>
      </p:ext>
    </p:extLst>
  </p:cSld>
  <p:clrMapOvr>
    <a:masterClrMapping/>
  </p:clrMapOvr>
  <p:transition xmlns:p14="http://schemas.microsoft.com/office/powerpoint/2010/mai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4386"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44387"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073323530"/>
      </p:ext>
    </p:extLst>
  </p:cSld>
  <p:clrMapOvr>
    <a:masterClrMapping/>
  </p:clrMapOvr>
  <p:transition xmlns:p14="http://schemas.microsoft.com/office/powerpoint/2010/mai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8816519"/>
      </p:ext>
    </p:extLst>
  </p:cSld>
  <p:clrMapOvr>
    <a:masterClrMapping/>
  </p:clrMapOvr>
  <p:transition xmlns:p14="http://schemas.microsoft.com/office/powerpoint/2010/mai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10240625"/>
      </p:ext>
    </p:extLst>
  </p:cSld>
  <p:clrMapOvr>
    <a:masterClrMapping/>
  </p:clrMapOvr>
  <p:transition xmlns:p14="http://schemas.microsoft.com/office/powerpoint/2010/mai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8999960"/>
      </p:ext>
    </p:extLst>
  </p:cSld>
  <p:clrMapOvr>
    <a:masterClrMapping/>
  </p:clrMapOvr>
  <p:transition xmlns:p14="http://schemas.microsoft.com/office/powerpoint/2010/mai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8330002"/>
      </p:ext>
    </p:extLst>
  </p:cSld>
  <p:clrMapOvr>
    <a:masterClrMapping/>
  </p:clrMapOvr>
  <p:transition xmlns:p14="http://schemas.microsoft.com/office/powerpoint/2010/mai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87339939"/>
      </p:ext>
    </p:extLst>
  </p:cSld>
  <p:clrMapOvr>
    <a:masterClrMapping/>
  </p:clrMapOvr>
  <p:transition xmlns:p14="http://schemas.microsoft.com/office/powerpoint/2010/mai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686335"/>
      </p:ext>
    </p:extLst>
  </p:cSld>
  <p:clrMapOvr>
    <a:masterClrMapping/>
  </p:clrMapOvr>
  <p:transition xmlns:p14="http://schemas.microsoft.com/office/powerpoint/2010/mai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7935261"/>
      </p:ext>
    </p:extLst>
  </p:cSld>
  <p:clrMapOvr>
    <a:masterClrMapping/>
  </p:clrMapOvr>
  <p:transition xmlns:p14="http://schemas.microsoft.com/office/powerpoint/2010/mai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6376608"/>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69292103"/>
      </p:ext>
    </p:extLst>
  </p:cSld>
  <p:clrMapOvr>
    <a:masterClrMapping/>
  </p:clrMapOvr>
  <p:transition xmlns:p14="http://schemas.microsoft.com/office/powerpoint/2010/mai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4978342"/>
      </p:ext>
    </p:extLst>
  </p:cSld>
  <p:clrMapOvr>
    <a:masterClrMapping/>
  </p:clrMapOvr>
  <p:transition xmlns:p14="http://schemas.microsoft.com/office/powerpoint/2010/mai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7760685"/>
      </p:ext>
    </p:extLst>
  </p:cSld>
  <p:clrMapOvr>
    <a:masterClrMapping/>
  </p:clrMapOvr>
  <p:transition xmlns:p14="http://schemas.microsoft.com/office/powerpoint/2010/mai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4386"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44387"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1264696233"/>
      </p:ext>
    </p:extLst>
  </p:cSld>
  <p:clrMapOvr>
    <a:masterClrMapping/>
  </p:clrMapOvr>
  <p:transition xmlns:p14="http://schemas.microsoft.com/office/powerpoint/2010/mai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6045087"/>
      </p:ext>
    </p:extLst>
  </p:cSld>
  <p:clrMapOvr>
    <a:masterClrMapping/>
  </p:clrMapOvr>
  <p:transition xmlns:p14="http://schemas.microsoft.com/office/powerpoint/2010/mai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52767600"/>
      </p:ext>
    </p:extLst>
  </p:cSld>
  <p:clrMapOvr>
    <a:masterClrMapping/>
  </p:clrMapOvr>
  <p:transition xmlns:p14="http://schemas.microsoft.com/office/powerpoint/2010/mai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6336111"/>
      </p:ext>
    </p:extLst>
  </p:cSld>
  <p:clrMapOvr>
    <a:masterClrMapping/>
  </p:clrMapOvr>
  <p:transition xmlns:p14="http://schemas.microsoft.com/office/powerpoint/2010/mai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5848521"/>
      </p:ext>
    </p:extLst>
  </p:cSld>
  <p:clrMapOvr>
    <a:masterClrMapping/>
  </p:clrMapOvr>
  <p:transition xmlns:p14="http://schemas.microsoft.com/office/powerpoint/2010/mai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06473560"/>
      </p:ext>
    </p:extLst>
  </p:cSld>
  <p:clrMapOvr>
    <a:masterClrMapping/>
  </p:clrMapOvr>
  <p:transition xmlns:p14="http://schemas.microsoft.com/office/powerpoint/2010/mai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9329799"/>
      </p:ext>
    </p:extLst>
  </p:cSld>
  <p:clrMapOvr>
    <a:masterClrMapping/>
  </p:clrMapOvr>
  <p:transition xmlns:p14="http://schemas.microsoft.com/office/powerpoint/2010/mai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44821410"/>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058930"/>
      </p:ext>
    </p:extLst>
  </p:cSld>
  <p:clrMapOvr>
    <a:masterClrMapping/>
  </p:clrMapOvr>
  <p:transition xmlns:p14="http://schemas.microsoft.com/office/powerpoint/2010/mai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8656893"/>
      </p:ext>
    </p:extLst>
  </p:cSld>
  <p:clrMapOvr>
    <a:masterClrMapping/>
  </p:clrMapOvr>
  <p:transition xmlns:p14="http://schemas.microsoft.com/office/powerpoint/2010/mai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2637358"/>
      </p:ext>
    </p:extLst>
  </p:cSld>
  <p:clrMapOvr>
    <a:masterClrMapping/>
  </p:clrMapOvr>
  <p:transition xmlns:p14="http://schemas.microsoft.com/office/powerpoint/2010/mai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72230108"/>
      </p:ext>
    </p:extLst>
  </p:cSld>
  <p:clrMapOvr>
    <a:masterClrMapping/>
  </p:clrMapOvr>
  <p:transition xmlns:p14="http://schemas.microsoft.com/office/powerpoint/2010/main" spd="med"/>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934065155"/>
      </p:ext>
    </p:extLst>
  </p:cSld>
  <p:clrMapOvr>
    <a:masterClrMapping/>
  </p:clrMapOvr>
  <p:transition xmlns:p14="http://schemas.microsoft.com/office/powerpoint/2010/mai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2827659"/>
      </p:ext>
    </p:extLst>
  </p:cSld>
  <p:clrMapOvr>
    <a:masterClrMapping/>
  </p:clrMapOvr>
  <p:transition xmlns:p14="http://schemas.microsoft.com/office/powerpoint/2010/mai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634613"/>
      </p:ext>
    </p:extLst>
  </p:cSld>
  <p:clrMapOvr>
    <a:masterClrMapping/>
  </p:clrMapOvr>
  <p:transition xmlns:p14="http://schemas.microsoft.com/office/powerpoint/2010/mai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1277067"/>
      </p:ext>
    </p:extLst>
  </p:cSld>
  <p:clrMapOvr>
    <a:masterClrMapping/>
  </p:clrMapOvr>
  <p:transition xmlns:p14="http://schemas.microsoft.com/office/powerpoint/2010/mai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2680980"/>
      </p:ext>
    </p:extLst>
  </p:cSld>
  <p:clrMapOvr>
    <a:masterClrMapping/>
  </p:clrMapOvr>
  <p:transition xmlns:p14="http://schemas.microsoft.com/office/powerpoint/2010/mai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03068014"/>
      </p:ext>
    </p:extLst>
  </p:cSld>
  <p:clrMapOvr>
    <a:masterClrMapping/>
  </p:clrMapOvr>
  <p:transition xmlns:p14="http://schemas.microsoft.com/office/powerpoint/2010/mai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591627"/>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1096195"/>
      </p:ext>
    </p:extLst>
  </p:cSld>
  <p:clrMapOvr>
    <a:masterClrMapping/>
  </p:clrMapOvr>
  <p:transition xmlns:p14="http://schemas.microsoft.com/office/powerpoint/2010/main" spd="med"/>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1572819"/>
      </p:ext>
    </p:extLst>
  </p:cSld>
  <p:clrMapOvr>
    <a:masterClrMapping/>
  </p:clrMapOvr>
  <p:transition xmlns:p14="http://schemas.microsoft.com/office/powerpoint/2010/mai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2701660"/>
      </p:ext>
    </p:extLst>
  </p:cSld>
  <p:clrMapOvr>
    <a:masterClrMapping/>
  </p:clrMapOvr>
  <p:transition xmlns:p14="http://schemas.microsoft.com/office/powerpoint/2010/main" spd="med"/>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5870705"/>
      </p:ext>
    </p:extLst>
  </p:cSld>
  <p:clrMapOvr>
    <a:masterClrMapping/>
  </p:clrMapOvr>
  <p:transition xmlns:p14="http://schemas.microsoft.com/office/powerpoint/2010/main" spd="med"/>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8181591"/>
      </p:ext>
    </p:extLst>
  </p:cSld>
  <p:clrMapOvr>
    <a:masterClrMapping/>
  </p:clrMapOvr>
  <p:transition xmlns:p14="http://schemas.microsoft.com/office/powerpoint/2010/main" spd="med"/>
</p:sldLayout>
</file>

<file path=ppt/slideLayouts/slideLayout8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90513" y="1220788"/>
            <a:ext cx="8307387" cy="5224462"/>
          </a:xfrm>
        </p:spPr>
        <p:txBody>
          <a:bodyPr/>
          <a:lstStyle/>
          <a:p>
            <a:pPr lvl="0"/>
            <a:endParaRPr lang="en-US" noProof="0" smtClean="0"/>
          </a:p>
        </p:txBody>
      </p:sp>
    </p:spTree>
    <p:extLst>
      <p:ext uri="{BB962C8B-B14F-4D97-AF65-F5344CB8AC3E}">
        <p14:creationId xmlns:p14="http://schemas.microsoft.com/office/powerpoint/2010/main" val="3104199161"/>
      </p:ext>
    </p:extLst>
  </p:cSld>
  <p:clrMapOvr>
    <a:masterClrMapping/>
  </p:clrMapOvr>
  <p:transition xmlns:p14="http://schemas.microsoft.com/office/powerpoint/2010/main" spd="med"/>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2180797"/>
      </p:ext>
    </p:extLst>
  </p:cSld>
  <p:clrMapOvr>
    <a:masterClrMapping/>
  </p:clrMapOvr>
  <p:transition xmlns:p14="http://schemas.microsoft.com/office/powerpoint/2010/main" spd="med"/>
</p:sldLayout>
</file>

<file path=ppt/slideLayouts/slideLayout8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0125857"/>
      </p:ext>
    </p:extLst>
  </p:cSld>
  <p:clrMapOvr>
    <a:masterClrMapping/>
  </p:clrMapOvr>
  <p:transition xmlns:p14="http://schemas.microsoft.com/office/powerpoint/2010/main" spd="med"/>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1" y="365125"/>
            <a:ext cx="7772400" cy="1143000"/>
          </a:xfrm>
          <a:effectLst>
            <a:outerShdw blurRad="63500" dist="71842" dir="2700000" algn="ctr" rotWithShape="0">
              <a:schemeClr val="bg2">
                <a:alpha val="74998"/>
              </a:schemeClr>
            </a:outerShdw>
          </a:effectLst>
        </p:spPr>
        <p:txBody>
          <a:bodyPr lIns="91814" tIns="45901" rIns="91814" bIns="45901"/>
          <a:lstStyle>
            <a:lvl1pPr>
              <a:defRPr/>
            </a:lvl1pPr>
          </a:lstStyle>
          <a:p>
            <a:r>
              <a:rPr lang="en-US"/>
              <a:t>Click to edit Master title style</a:t>
            </a:r>
          </a:p>
        </p:txBody>
      </p:sp>
    </p:spTree>
    <p:extLst>
      <p:ext uri="{BB962C8B-B14F-4D97-AF65-F5344CB8AC3E}">
        <p14:creationId xmlns:p14="http://schemas.microsoft.com/office/powerpoint/2010/main" val="3652727814"/>
      </p:ext>
    </p:extLst>
  </p:cSld>
  <p:clrMapOvr>
    <a:masterClrMapping/>
  </p:clrMapOvr>
  <p:transition xmlns:p14="http://schemas.microsoft.com/office/powerpoint/2010/mai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473261"/>
      </p:ext>
    </p:extLst>
  </p:cSld>
  <p:clrMapOvr>
    <a:masterClrMapping/>
  </p:clrMapOvr>
  <p:transition xmlns:p14="http://schemas.microsoft.com/office/powerpoint/2010/main" spd="med"/>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41" y="4406928"/>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41" y="2906741"/>
            <a:ext cx="7772400" cy="1500187"/>
          </a:xfrm>
        </p:spPr>
        <p:txBody>
          <a:bodyPr anchor="b"/>
          <a:lstStyle>
            <a:lvl1pPr marL="0" indent="0">
              <a:buNone/>
              <a:defRPr sz="2000"/>
            </a:lvl1pPr>
            <a:lvl2pPr marL="455891" indent="0">
              <a:buNone/>
              <a:defRPr sz="1800"/>
            </a:lvl2pPr>
            <a:lvl3pPr marL="911782" indent="0">
              <a:buNone/>
              <a:defRPr sz="1600"/>
            </a:lvl3pPr>
            <a:lvl4pPr marL="1367672" indent="0">
              <a:buNone/>
              <a:defRPr sz="1400"/>
            </a:lvl4pPr>
            <a:lvl5pPr marL="1823565" indent="0">
              <a:buNone/>
              <a:defRPr sz="1400"/>
            </a:lvl5pPr>
            <a:lvl6pPr marL="2279455" indent="0">
              <a:buNone/>
              <a:defRPr sz="1400"/>
            </a:lvl6pPr>
            <a:lvl7pPr marL="2735346" indent="0">
              <a:buNone/>
              <a:defRPr sz="1400"/>
            </a:lvl7pPr>
            <a:lvl8pPr marL="3191237" indent="0">
              <a:buNone/>
              <a:defRPr sz="1400"/>
            </a:lvl8pPr>
            <a:lvl9pPr marL="3647127" indent="0">
              <a:buNone/>
              <a:defRPr sz="1400"/>
            </a:lvl9pPr>
          </a:lstStyle>
          <a:p>
            <a:pPr lvl="0"/>
            <a:r>
              <a:rPr lang="en-US" smtClean="0"/>
              <a:t>Click to edit Master text styles</a:t>
            </a:r>
          </a:p>
        </p:txBody>
      </p:sp>
    </p:spTree>
    <p:extLst>
      <p:ext uri="{BB962C8B-B14F-4D97-AF65-F5344CB8AC3E}">
        <p14:creationId xmlns:p14="http://schemas.microsoft.com/office/powerpoint/2010/main" val="4073609728"/>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85739379"/>
      </p:ext>
    </p:extLst>
  </p:cSld>
  <p:clrMapOvr>
    <a:masterClrMapping/>
  </p:clrMapOvr>
  <p:transition xmlns:p14="http://schemas.microsoft.com/office/powerpoint/2010/main" spd="med"/>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41"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3383260"/>
      </p:ext>
    </p:extLst>
  </p:cSld>
  <p:clrMapOvr>
    <a:masterClrMapping/>
  </p:clrMapOvr>
  <p:transition xmlns:p14="http://schemas.microsoft.com/office/powerpoint/2010/mai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66"/>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28" y="1535113"/>
            <a:ext cx="4040188" cy="639762"/>
          </a:xfrm>
        </p:spPr>
        <p:txBody>
          <a:bodyPr anchor="b"/>
          <a:lstStyle>
            <a:lvl1pPr marL="0" indent="0">
              <a:buNone/>
              <a:defRPr sz="2400" b="1"/>
            </a:lvl1pPr>
            <a:lvl2pPr marL="455891" indent="0">
              <a:buNone/>
              <a:defRPr sz="2000" b="1"/>
            </a:lvl2pPr>
            <a:lvl3pPr marL="911782" indent="0">
              <a:buNone/>
              <a:defRPr sz="1800" b="1"/>
            </a:lvl3pPr>
            <a:lvl4pPr marL="1367672" indent="0">
              <a:buNone/>
              <a:defRPr sz="1600" b="1"/>
            </a:lvl4pPr>
            <a:lvl5pPr marL="1823565" indent="0">
              <a:buNone/>
              <a:defRPr sz="1600" b="1"/>
            </a:lvl5pPr>
            <a:lvl6pPr marL="2279455" indent="0">
              <a:buNone/>
              <a:defRPr sz="1600" b="1"/>
            </a:lvl6pPr>
            <a:lvl7pPr marL="2735346" indent="0">
              <a:buNone/>
              <a:defRPr sz="1600" b="1"/>
            </a:lvl7pPr>
            <a:lvl8pPr marL="3191237" indent="0">
              <a:buNone/>
              <a:defRPr sz="1600" b="1"/>
            </a:lvl8pPr>
            <a:lvl9pPr marL="364712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28"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53" y="1535113"/>
            <a:ext cx="4041775" cy="639762"/>
          </a:xfrm>
        </p:spPr>
        <p:txBody>
          <a:bodyPr anchor="b"/>
          <a:lstStyle>
            <a:lvl1pPr marL="0" indent="0">
              <a:buNone/>
              <a:defRPr sz="2400" b="1"/>
            </a:lvl1pPr>
            <a:lvl2pPr marL="455891" indent="0">
              <a:buNone/>
              <a:defRPr sz="2000" b="1"/>
            </a:lvl2pPr>
            <a:lvl3pPr marL="911782" indent="0">
              <a:buNone/>
              <a:defRPr sz="1800" b="1"/>
            </a:lvl3pPr>
            <a:lvl4pPr marL="1367672" indent="0">
              <a:buNone/>
              <a:defRPr sz="1600" b="1"/>
            </a:lvl4pPr>
            <a:lvl5pPr marL="1823565" indent="0">
              <a:buNone/>
              <a:defRPr sz="1600" b="1"/>
            </a:lvl5pPr>
            <a:lvl6pPr marL="2279455" indent="0">
              <a:buNone/>
              <a:defRPr sz="1600" b="1"/>
            </a:lvl6pPr>
            <a:lvl7pPr marL="2735346" indent="0">
              <a:buNone/>
              <a:defRPr sz="1600" b="1"/>
            </a:lvl7pPr>
            <a:lvl8pPr marL="3191237" indent="0">
              <a:buNone/>
              <a:defRPr sz="1600" b="1"/>
            </a:lvl8pPr>
            <a:lvl9pPr marL="364712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5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2134354"/>
      </p:ext>
    </p:extLst>
  </p:cSld>
  <p:clrMapOvr>
    <a:masterClrMapping/>
  </p:clrMapOvr>
  <p:transition xmlns:p14="http://schemas.microsoft.com/office/powerpoint/2010/mai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3413546"/>
      </p:ext>
    </p:extLst>
  </p:cSld>
  <p:clrMapOvr>
    <a:masterClrMapping/>
  </p:clrMapOvr>
  <p:transition xmlns:p14="http://schemas.microsoft.com/office/powerpoint/2010/mai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179071"/>
      </p:ext>
    </p:extLst>
  </p:cSld>
  <p:clrMapOvr>
    <a:masterClrMapping/>
  </p:clrMapOvr>
  <p:transition xmlns:p14="http://schemas.microsoft.com/office/powerpoint/2010/mai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28"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7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28" y="1435128"/>
            <a:ext cx="3008313" cy="4691063"/>
          </a:xfrm>
        </p:spPr>
        <p:txBody>
          <a:bodyPr/>
          <a:lstStyle>
            <a:lvl1pPr marL="0" indent="0">
              <a:buNone/>
              <a:defRPr sz="1400"/>
            </a:lvl1pPr>
            <a:lvl2pPr marL="455891" indent="0">
              <a:buNone/>
              <a:defRPr sz="1200"/>
            </a:lvl2pPr>
            <a:lvl3pPr marL="911782" indent="0">
              <a:buNone/>
              <a:defRPr sz="1000"/>
            </a:lvl3pPr>
            <a:lvl4pPr marL="1367672" indent="0">
              <a:buNone/>
              <a:defRPr sz="900"/>
            </a:lvl4pPr>
            <a:lvl5pPr marL="1823565" indent="0">
              <a:buNone/>
              <a:defRPr sz="900"/>
            </a:lvl5pPr>
            <a:lvl6pPr marL="2279455" indent="0">
              <a:buNone/>
              <a:defRPr sz="900"/>
            </a:lvl6pPr>
            <a:lvl7pPr marL="2735346" indent="0">
              <a:buNone/>
              <a:defRPr sz="900"/>
            </a:lvl7pPr>
            <a:lvl8pPr marL="3191237" indent="0">
              <a:buNone/>
              <a:defRPr sz="900"/>
            </a:lvl8pPr>
            <a:lvl9pPr marL="3647127" indent="0">
              <a:buNone/>
              <a:defRPr sz="900"/>
            </a:lvl9pPr>
          </a:lstStyle>
          <a:p>
            <a:pPr lvl="0"/>
            <a:r>
              <a:rPr lang="en-US" smtClean="0"/>
              <a:t>Click to edit Master text styles</a:t>
            </a:r>
          </a:p>
        </p:txBody>
      </p:sp>
    </p:spTree>
    <p:extLst>
      <p:ext uri="{BB962C8B-B14F-4D97-AF65-F5344CB8AC3E}">
        <p14:creationId xmlns:p14="http://schemas.microsoft.com/office/powerpoint/2010/main" val="2954672401"/>
      </p:ext>
    </p:extLst>
  </p:cSld>
  <p:clrMapOvr>
    <a:masterClrMapping/>
  </p:clrMapOvr>
  <p:transition xmlns:p14="http://schemas.microsoft.com/office/powerpoint/2010/mai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5891" indent="0">
              <a:buNone/>
              <a:defRPr sz="2800"/>
            </a:lvl2pPr>
            <a:lvl3pPr marL="911782" indent="0">
              <a:buNone/>
              <a:defRPr sz="2400"/>
            </a:lvl3pPr>
            <a:lvl4pPr marL="1367672" indent="0">
              <a:buNone/>
              <a:defRPr sz="2000"/>
            </a:lvl4pPr>
            <a:lvl5pPr marL="1823565" indent="0">
              <a:buNone/>
              <a:defRPr sz="2000"/>
            </a:lvl5pPr>
            <a:lvl6pPr marL="2279455" indent="0">
              <a:buNone/>
              <a:defRPr sz="2000"/>
            </a:lvl6pPr>
            <a:lvl7pPr marL="2735346" indent="0">
              <a:buNone/>
              <a:defRPr sz="2000"/>
            </a:lvl7pPr>
            <a:lvl8pPr marL="3191237" indent="0">
              <a:buNone/>
              <a:defRPr sz="2000"/>
            </a:lvl8pPr>
            <a:lvl9pPr marL="3647127"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5891" indent="0">
              <a:buNone/>
              <a:defRPr sz="1200"/>
            </a:lvl2pPr>
            <a:lvl3pPr marL="911782" indent="0">
              <a:buNone/>
              <a:defRPr sz="1000"/>
            </a:lvl3pPr>
            <a:lvl4pPr marL="1367672" indent="0">
              <a:buNone/>
              <a:defRPr sz="900"/>
            </a:lvl4pPr>
            <a:lvl5pPr marL="1823565" indent="0">
              <a:buNone/>
              <a:defRPr sz="900"/>
            </a:lvl5pPr>
            <a:lvl6pPr marL="2279455" indent="0">
              <a:buNone/>
              <a:defRPr sz="900"/>
            </a:lvl6pPr>
            <a:lvl7pPr marL="2735346" indent="0">
              <a:buNone/>
              <a:defRPr sz="900"/>
            </a:lvl7pPr>
            <a:lvl8pPr marL="3191237" indent="0">
              <a:buNone/>
              <a:defRPr sz="900"/>
            </a:lvl8pPr>
            <a:lvl9pPr marL="3647127" indent="0">
              <a:buNone/>
              <a:defRPr sz="900"/>
            </a:lvl9pPr>
          </a:lstStyle>
          <a:p>
            <a:pPr lvl="0"/>
            <a:r>
              <a:rPr lang="en-US" smtClean="0"/>
              <a:t>Click to edit Master text styles</a:t>
            </a:r>
          </a:p>
        </p:txBody>
      </p:sp>
    </p:spTree>
    <p:extLst>
      <p:ext uri="{BB962C8B-B14F-4D97-AF65-F5344CB8AC3E}">
        <p14:creationId xmlns:p14="http://schemas.microsoft.com/office/powerpoint/2010/main" val="883977383"/>
      </p:ext>
    </p:extLst>
  </p:cSld>
  <p:clrMapOvr>
    <a:masterClrMapping/>
  </p:clrMapOvr>
  <p:transition xmlns:p14="http://schemas.microsoft.com/office/powerpoint/2010/mai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919558"/>
      </p:ext>
    </p:extLst>
  </p:cSld>
  <p:clrMapOvr>
    <a:masterClrMapping/>
  </p:clrMapOvr>
  <p:transition xmlns:p14="http://schemas.microsoft.com/office/powerpoint/2010/main" spd="med"/>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41"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2983570"/>
      </p:ext>
    </p:extLst>
  </p:cSld>
  <p:clrMapOvr>
    <a:masterClrMapping/>
  </p:clrMapOvr>
  <p:transition xmlns:p14="http://schemas.microsoft.com/office/powerpoint/2010/main" spd="med"/>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4386"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44387"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699365934"/>
      </p:ext>
    </p:extLst>
  </p:cSld>
  <p:clrMapOvr>
    <a:masterClrMapping/>
  </p:clrMapOvr>
  <p:transition xmlns:p14="http://schemas.microsoft.com/office/powerpoint/2010/mai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3502442"/>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slideLayout" Target="../slideLayouts/slideLayout86.xml"/><Relationship Id="rId3"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97.xml"/><Relationship Id="rId12" Type="http://schemas.openxmlformats.org/officeDocument/2006/relationships/theme" Target="../theme/theme11.xml"/><Relationship Id="rId1" Type="http://schemas.openxmlformats.org/officeDocument/2006/relationships/slideLayout" Target="../slideLayouts/slideLayout87.xml"/><Relationship Id="rId2" Type="http://schemas.openxmlformats.org/officeDocument/2006/relationships/slideLayout" Target="../slideLayouts/slideLayout88.xml"/><Relationship Id="rId3" Type="http://schemas.openxmlformats.org/officeDocument/2006/relationships/slideLayout" Target="../slideLayouts/slideLayout89.xml"/><Relationship Id="rId4" Type="http://schemas.openxmlformats.org/officeDocument/2006/relationships/slideLayout" Target="../slideLayouts/slideLayout90.xml"/><Relationship Id="rId5" Type="http://schemas.openxmlformats.org/officeDocument/2006/relationships/slideLayout" Target="../slideLayouts/slideLayout91.xml"/><Relationship Id="rId6" Type="http://schemas.openxmlformats.org/officeDocument/2006/relationships/slideLayout" Target="../slideLayouts/slideLayout92.xml"/><Relationship Id="rId7" Type="http://schemas.openxmlformats.org/officeDocument/2006/relationships/slideLayout" Target="../slideLayouts/slideLayout93.xml"/><Relationship Id="rId8" Type="http://schemas.openxmlformats.org/officeDocument/2006/relationships/slideLayout" Target="../slideLayouts/slideLayout94.xml"/><Relationship Id="rId9" Type="http://schemas.openxmlformats.org/officeDocument/2006/relationships/slideLayout" Target="../slideLayouts/slideLayout95.xml"/><Relationship Id="rId10" Type="http://schemas.openxmlformats.org/officeDocument/2006/relationships/slideLayout" Target="../slideLayouts/slideLayout96.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08.xml"/><Relationship Id="rId12" Type="http://schemas.openxmlformats.org/officeDocument/2006/relationships/theme" Target="../theme/theme12.xml"/><Relationship Id="rId1" Type="http://schemas.openxmlformats.org/officeDocument/2006/relationships/slideLayout" Target="../slideLayouts/slideLayout98.xml"/><Relationship Id="rId2" Type="http://schemas.openxmlformats.org/officeDocument/2006/relationships/slideLayout" Target="../slideLayouts/slideLayout99.xml"/><Relationship Id="rId3" Type="http://schemas.openxmlformats.org/officeDocument/2006/relationships/slideLayout" Target="../slideLayouts/slideLayout100.xml"/><Relationship Id="rId4" Type="http://schemas.openxmlformats.org/officeDocument/2006/relationships/slideLayout" Target="../slideLayouts/slideLayout101.xml"/><Relationship Id="rId5" Type="http://schemas.openxmlformats.org/officeDocument/2006/relationships/slideLayout" Target="../slideLayouts/slideLayout102.xml"/><Relationship Id="rId6" Type="http://schemas.openxmlformats.org/officeDocument/2006/relationships/slideLayout" Target="../slideLayouts/slideLayout103.xml"/><Relationship Id="rId7" Type="http://schemas.openxmlformats.org/officeDocument/2006/relationships/slideLayout" Target="../slideLayouts/slideLayout104.xml"/><Relationship Id="rId8" Type="http://schemas.openxmlformats.org/officeDocument/2006/relationships/slideLayout" Target="../slideLayouts/slideLayout105.xml"/><Relationship Id="rId9" Type="http://schemas.openxmlformats.org/officeDocument/2006/relationships/slideLayout" Target="../slideLayouts/slideLayout106.xml"/><Relationship Id="rId10" Type="http://schemas.openxmlformats.org/officeDocument/2006/relationships/slideLayout" Target="../slideLayouts/slideLayout107.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19.xml"/><Relationship Id="rId12" Type="http://schemas.openxmlformats.org/officeDocument/2006/relationships/slideLayout" Target="../slideLayouts/slideLayout120.xml"/><Relationship Id="rId13" Type="http://schemas.openxmlformats.org/officeDocument/2006/relationships/theme" Target="../theme/theme13.xml"/><Relationship Id="rId1" Type="http://schemas.openxmlformats.org/officeDocument/2006/relationships/slideLayout" Target="../slideLayouts/slideLayout109.xml"/><Relationship Id="rId2" Type="http://schemas.openxmlformats.org/officeDocument/2006/relationships/slideLayout" Target="../slideLayouts/slideLayout110.xml"/><Relationship Id="rId3" Type="http://schemas.openxmlformats.org/officeDocument/2006/relationships/slideLayout" Target="../slideLayouts/slideLayout111.xml"/><Relationship Id="rId4" Type="http://schemas.openxmlformats.org/officeDocument/2006/relationships/slideLayout" Target="../slideLayouts/slideLayout112.xml"/><Relationship Id="rId5" Type="http://schemas.openxmlformats.org/officeDocument/2006/relationships/slideLayout" Target="../slideLayouts/slideLayout113.xml"/><Relationship Id="rId6" Type="http://schemas.openxmlformats.org/officeDocument/2006/relationships/slideLayout" Target="../slideLayouts/slideLayout114.xml"/><Relationship Id="rId7" Type="http://schemas.openxmlformats.org/officeDocument/2006/relationships/slideLayout" Target="../slideLayouts/slideLayout115.xml"/><Relationship Id="rId8" Type="http://schemas.openxmlformats.org/officeDocument/2006/relationships/slideLayout" Target="../slideLayouts/slideLayout116.xml"/><Relationship Id="rId9" Type="http://schemas.openxmlformats.org/officeDocument/2006/relationships/slideLayout" Target="../slideLayouts/slideLayout117.xml"/><Relationship Id="rId10" Type="http://schemas.openxmlformats.org/officeDocument/2006/relationships/slideLayout" Target="../slideLayouts/slideLayout11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5.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61.xml"/><Relationship Id="rId12" Type="http://schemas.openxmlformats.org/officeDocument/2006/relationships/theme" Target="../theme/theme7.xml"/><Relationship Id="rId1" Type="http://schemas.openxmlformats.org/officeDocument/2006/relationships/slideLayout" Target="../slideLayouts/slideLayout51.xml"/><Relationship Id="rId2" Type="http://schemas.openxmlformats.org/officeDocument/2006/relationships/slideLayout" Target="../slideLayouts/slideLayout52.xml"/><Relationship Id="rId3" Type="http://schemas.openxmlformats.org/officeDocument/2006/relationships/slideLayout" Target="../slideLayouts/slideLayout53.xml"/><Relationship Id="rId4" Type="http://schemas.openxmlformats.org/officeDocument/2006/relationships/slideLayout" Target="../slideLayouts/slideLayout54.xml"/><Relationship Id="rId5" Type="http://schemas.openxmlformats.org/officeDocument/2006/relationships/slideLayout" Target="../slideLayouts/slideLayout55.xml"/><Relationship Id="rId6" Type="http://schemas.openxmlformats.org/officeDocument/2006/relationships/slideLayout" Target="../slideLayouts/slideLayout56.xml"/><Relationship Id="rId7" Type="http://schemas.openxmlformats.org/officeDocument/2006/relationships/slideLayout" Target="../slideLayouts/slideLayout57.xml"/><Relationship Id="rId8" Type="http://schemas.openxmlformats.org/officeDocument/2006/relationships/slideLayout" Target="../slideLayouts/slideLayout58.xml"/><Relationship Id="rId9" Type="http://schemas.openxmlformats.org/officeDocument/2006/relationships/slideLayout" Target="../slideLayouts/slideLayout59.xml"/><Relationship Id="rId10" Type="http://schemas.openxmlformats.org/officeDocument/2006/relationships/slideLayout" Target="../slideLayouts/slideLayout60.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72.xml"/><Relationship Id="rId12" Type="http://schemas.openxmlformats.org/officeDocument/2006/relationships/theme" Target="../theme/theme8.xml"/><Relationship Id="rId1" Type="http://schemas.openxmlformats.org/officeDocument/2006/relationships/slideLayout" Target="../slideLayouts/slideLayout62.xml"/><Relationship Id="rId2" Type="http://schemas.openxmlformats.org/officeDocument/2006/relationships/slideLayout" Target="../slideLayouts/slideLayout63.xml"/><Relationship Id="rId3" Type="http://schemas.openxmlformats.org/officeDocument/2006/relationships/slideLayout" Target="../slideLayouts/slideLayout64.xml"/><Relationship Id="rId4" Type="http://schemas.openxmlformats.org/officeDocument/2006/relationships/slideLayout" Target="../slideLayouts/slideLayout65.xml"/><Relationship Id="rId5" Type="http://schemas.openxmlformats.org/officeDocument/2006/relationships/slideLayout" Target="../slideLayouts/slideLayout66.xml"/><Relationship Id="rId6" Type="http://schemas.openxmlformats.org/officeDocument/2006/relationships/slideLayout" Target="../slideLayouts/slideLayout67.xml"/><Relationship Id="rId7" Type="http://schemas.openxmlformats.org/officeDocument/2006/relationships/slideLayout" Target="../slideLayouts/slideLayout68.xml"/><Relationship Id="rId8" Type="http://schemas.openxmlformats.org/officeDocument/2006/relationships/slideLayout" Target="../slideLayouts/slideLayout69.xml"/><Relationship Id="rId9" Type="http://schemas.openxmlformats.org/officeDocument/2006/relationships/slideLayout" Target="../slideLayouts/slideLayout70.xml"/><Relationship Id="rId10" Type="http://schemas.openxmlformats.org/officeDocument/2006/relationships/slideLayout" Target="../slideLayouts/slideLayout71.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83.xml"/><Relationship Id="rId12" Type="http://schemas.openxmlformats.org/officeDocument/2006/relationships/slideLayout" Target="../slideLayouts/slideLayout84.xml"/><Relationship Id="rId13" Type="http://schemas.openxmlformats.org/officeDocument/2006/relationships/theme" Target="../theme/theme9.xml"/><Relationship Id="rId1" Type="http://schemas.openxmlformats.org/officeDocument/2006/relationships/slideLayout" Target="../slideLayouts/slideLayout73.xml"/><Relationship Id="rId2" Type="http://schemas.openxmlformats.org/officeDocument/2006/relationships/slideLayout" Target="../slideLayouts/slideLayout74.xml"/><Relationship Id="rId3" Type="http://schemas.openxmlformats.org/officeDocument/2006/relationships/slideLayout" Target="../slideLayouts/slideLayout75.xml"/><Relationship Id="rId4" Type="http://schemas.openxmlformats.org/officeDocument/2006/relationships/slideLayout" Target="../slideLayouts/slideLayout76.xml"/><Relationship Id="rId5" Type="http://schemas.openxmlformats.org/officeDocument/2006/relationships/slideLayout" Target="../slideLayouts/slideLayout77.xml"/><Relationship Id="rId6" Type="http://schemas.openxmlformats.org/officeDocument/2006/relationships/slideLayout" Target="../slideLayouts/slideLayout78.xml"/><Relationship Id="rId7" Type="http://schemas.openxmlformats.org/officeDocument/2006/relationships/slideLayout" Target="../slideLayouts/slideLayout79.xml"/><Relationship Id="rId8" Type="http://schemas.openxmlformats.org/officeDocument/2006/relationships/slideLayout" Target="../slideLayouts/slideLayout80.xml"/><Relationship Id="rId9" Type="http://schemas.openxmlformats.org/officeDocument/2006/relationships/slideLayout" Target="../slideLayouts/slideLayout81.xml"/><Relationship Id="rId10"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chemeClr val="hlink"/>
                </a:solidFill>
              </a:rPr>
              <a:t>– </a:t>
            </a:r>
            <a:fld id="{4BC4655D-12B6-0245-885F-E68CD2D9EFA4}" type="slidenum">
              <a:rPr lang="en-US" sz="1400" b="0" smtClean="0">
                <a:solidFill>
                  <a:schemeClr val="hlink"/>
                </a:solidFill>
              </a:rPr>
              <a:pPr>
                <a:defRPr/>
              </a:pPr>
              <a:t>‹#›</a:t>
            </a:fld>
            <a:r>
              <a:rPr lang="en-US" sz="1400" b="0" smtClean="0">
                <a:solidFill>
                  <a:schemeClr val="hlink"/>
                </a:solidFill>
              </a:rPr>
              <a:t> –</a:t>
            </a:r>
            <a:endParaRPr lang="en-US" sz="1400" b="0" smtClean="0"/>
          </a:p>
        </p:txBody>
      </p:sp>
    </p:spTree>
  </p:cSld>
  <p:clrMap bg1="lt1" tx1="dk1" bg2="lt2" tx2="dk2" accent1="accent1" accent2="accent2" accent3="accent3" accent4="accent4" accent5="accent5" accent6="accent6" hlink="hlink" folHlink="folHlink"/>
  <p:sldLayoutIdLst>
    <p:sldLayoutId id="2147484245" r:id="rId1"/>
    <p:sldLayoutId id="2147484177" r:id="rId2"/>
    <p:sldLayoutId id="2147484178" r:id="rId3"/>
    <p:sldLayoutId id="2147484179" r:id="rId4"/>
    <p:sldLayoutId id="2147484180" r:id="rId5"/>
    <p:sldLayoutId id="2147484181" r:id="rId6"/>
    <p:sldLayoutId id="2147484182" r:id="rId7"/>
    <p:sldLayoutId id="2147484183" r:id="rId8"/>
    <p:sldLayoutId id="2147484184" r:id="rId9"/>
    <p:sldLayoutId id="2147484185" r:id="rId10"/>
    <p:sldLayoutId id="2147484186" r:id="rId11"/>
    <p:sldLayoutId id="2147484187" r:id="rId12"/>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1" charset="-128"/>
          <a:cs typeface="ＭＳ Ｐゴシック" pitchFamily="-111"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1" charset="-128"/>
          <a:cs typeface="ＭＳ Ｐゴシック" pitchFamily="-11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smtClean="0"/>
              <a:t>Click to edit Master title style</a:t>
            </a:r>
            <a:endParaRPr lang="en-US"/>
          </a:p>
        </p:txBody>
      </p:sp>
      <p:sp>
        <p:nvSpPr>
          <p:cNvPr id="104452"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defRPr/>
            </a:pPr>
            <a:r>
              <a:rPr lang="en-US" sz="1400" b="0" smtClean="0">
                <a:solidFill>
                  <a:srgbClr val="660033"/>
                </a:solidFill>
                <a:latin typeface="Arial Narrow" charset="0"/>
              </a:rPr>
              <a:t>– </a:t>
            </a:r>
            <a:fld id="{9B095C95-59EC-CE43-B765-6B41B9FBF098}" type="slidenum">
              <a:rPr lang="en-US" sz="1400" b="0" smtClean="0">
                <a:solidFill>
                  <a:srgbClr val="660033"/>
                </a:solidFill>
                <a:latin typeface="Arial Narrow" charset="0"/>
              </a:rPr>
              <a:pPr algn="l">
                <a:lnSpc>
                  <a:spcPct val="100000"/>
                </a:lnSpc>
                <a:defRPr/>
              </a:pPr>
              <a:t>‹#›</a:t>
            </a:fld>
            <a:r>
              <a:rPr lang="en-US" sz="1400" b="0" smtClean="0">
                <a:solidFill>
                  <a:srgbClr val="660033"/>
                </a:solidFill>
                <a:latin typeface="Arial Narrow" charset="0"/>
              </a:rPr>
              <a:t> –</a:t>
            </a:r>
            <a:endParaRPr lang="en-US" sz="1400" b="0" smtClean="0">
              <a:solidFill>
                <a:srgbClr val="000066"/>
              </a:solidFill>
              <a:latin typeface="Arial Narrow" charset="0"/>
            </a:endParaRPr>
          </a:p>
        </p:txBody>
      </p:sp>
    </p:spTree>
    <p:extLst>
      <p:ext uri="{BB962C8B-B14F-4D97-AF65-F5344CB8AC3E}">
        <p14:creationId xmlns:p14="http://schemas.microsoft.com/office/powerpoint/2010/main" val="1425204144"/>
      </p:ext>
    </p:extLst>
  </p:cSld>
  <p:clrMap bg1="lt1" tx1="dk1" bg2="lt2" tx2="dk2" accent1="accent1" accent2="accent2" accent3="accent3" accent4="accent4" accent5="accent5" accent6="accent6" hlink="hlink" folHlink="folHlink"/>
  <p:sldLayoutIdLst>
    <p:sldLayoutId id="2147484288" r:id="rId1"/>
    <p:sldLayoutId id="2147484289" r:id="rId2"/>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5pPr>
      <a:lvl6pPr marL="457200" algn="l" rtl="0" eaLnBrk="1" fontAlgn="base" hangingPunct="1">
        <a:lnSpc>
          <a:spcPct val="87000"/>
        </a:lnSpc>
        <a:spcBef>
          <a:spcPct val="0"/>
        </a:spcBef>
        <a:spcAft>
          <a:spcPct val="0"/>
        </a:spcAft>
        <a:defRPr sz="3800" b="1">
          <a:solidFill>
            <a:schemeClr val="hlink"/>
          </a:solidFill>
          <a:latin typeface="Helvetica" charset="0"/>
        </a:defRPr>
      </a:lvl6pPr>
      <a:lvl7pPr marL="914400" algn="l" rtl="0" eaLnBrk="1" fontAlgn="base" hangingPunct="1">
        <a:lnSpc>
          <a:spcPct val="87000"/>
        </a:lnSpc>
        <a:spcBef>
          <a:spcPct val="0"/>
        </a:spcBef>
        <a:spcAft>
          <a:spcPct val="0"/>
        </a:spcAft>
        <a:defRPr sz="3800" b="1">
          <a:solidFill>
            <a:schemeClr val="hlink"/>
          </a:solidFill>
          <a:latin typeface="Helvetica" charset="0"/>
        </a:defRPr>
      </a:lvl7pPr>
      <a:lvl8pPr marL="1371600" algn="l" rtl="0" eaLnBrk="1" fontAlgn="base" hangingPunct="1">
        <a:lnSpc>
          <a:spcPct val="87000"/>
        </a:lnSpc>
        <a:spcBef>
          <a:spcPct val="0"/>
        </a:spcBef>
        <a:spcAft>
          <a:spcPct val="0"/>
        </a:spcAft>
        <a:defRPr sz="3800" b="1">
          <a:solidFill>
            <a:schemeClr val="hlink"/>
          </a:solidFill>
          <a:latin typeface="Helvetica" charset="0"/>
        </a:defRPr>
      </a:lvl8pPr>
      <a:lvl9pPr marL="1828800" algn="l" rtl="0" eaLnBrk="1" fontAlgn="base" hangingPunct="1">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eaLnBrk="1" fontAlgn="base" hangingPunct="1">
        <a:spcBef>
          <a:spcPct val="20000"/>
        </a:spcBef>
        <a:spcAft>
          <a:spcPct val="0"/>
        </a:spcAft>
        <a:buChar char="•"/>
        <a:defRPr sz="2000">
          <a:solidFill>
            <a:schemeClr val="tx1"/>
          </a:solidFill>
          <a:latin typeface="Times New Roman" charset="0"/>
          <a:ea typeface="ＭＳ Ｐゴシック" charset="-128"/>
        </a:defRPr>
      </a:lvl6pPr>
      <a:lvl7pPr marL="3365500" indent="-228600" algn="l" rtl="0" eaLnBrk="1" fontAlgn="base" hangingPunct="1">
        <a:spcBef>
          <a:spcPct val="20000"/>
        </a:spcBef>
        <a:spcAft>
          <a:spcPct val="0"/>
        </a:spcAft>
        <a:buChar char="•"/>
        <a:defRPr sz="2000">
          <a:solidFill>
            <a:schemeClr val="tx1"/>
          </a:solidFill>
          <a:latin typeface="Times New Roman" charset="0"/>
          <a:ea typeface="ＭＳ Ｐゴシック" charset="-128"/>
        </a:defRPr>
      </a:lvl7pPr>
      <a:lvl8pPr marL="3822700" indent="-228600" algn="l" rtl="0" eaLnBrk="1" fontAlgn="base" hangingPunct="1">
        <a:spcBef>
          <a:spcPct val="20000"/>
        </a:spcBef>
        <a:spcAft>
          <a:spcPct val="0"/>
        </a:spcAft>
        <a:buChar char="•"/>
        <a:defRPr sz="2000">
          <a:solidFill>
            <a:schemeClr val="tx1"/>
          </a:solidFill>
          <a:latin typeface="Times New Roman" charset="0"/>
          <a:ea typeface="ＭＳ Ｐゴシック" charset="-128"/>
        </a:defRPr>
      </a:lvl8pPr>
      <a:lvl9pPr marL="4279900" indent="-228600" algn="l" rtl="0" eaLnBrk="1" fontAlgn="base" hangingPunct="1">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211" tIns="44317" rIns="90211" bIns="443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1138" y="6397625"/>
            <a:ext cx="620712" cy="292100"/>
          </a:xfrm>
          <a:prstGeom prst="rect">
            <a:avLst/>
          </a:prstGeom>
          <a:noFill/>
          <a:ln w="19050">
            <a:noFill/>
            <a:miter lim="800000"/>
            <a:headEnd/>
            <a:tailEnd type="none" w="sm" len="sm"/>
          </a:ln>
          <a:effectLst/>
        </p:spPr>
        <p:txBody>
          <a:bodyPr wrap="none" lIns="45575" tIns="45575" rIns="45575" bIns="4557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1000416D-3FC7-3942-BF75-571F6DD1D495}"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extLst>
      <p:ext uri="{BB962C8B-B14F-4D97-AF65-F5344CB8AC3E}">
        <p14:creationId xmlns:p14="http://schemas.microsoft.com/office/powerpoint/2010/main" val="3737719915"/>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5891" algn="l" rtl="0" fontAlgn="base">
        <a:lnSpc>
          <a:spcPct val="87000"/>
        </a:lnSpc>
        <a:spcBef>
          <a:spcPct val="0"/>
        </a:spcBef>
        <a:spcAft>
          <a:spcPct val="0"/>
        </a:spcAft>
        <a:defRPr sz="3800" b="1">
          <a:solidFill>
            <a:schemeClr val="hlink"/>
          </a:solidFill>
          <a:latin typeface="Helvetica" charset="0"/>
        </a:defRPr>
      </a:lvl6pPr>
      <a:lvl7pPr marL="911782" algn="l" rtl="0" fontAlgn="base">
        <a:lnSpc>
          <a:spcPct val="87000"/>
        </a:lnSpc>
        <a:spcBef>
          <a:spcPct val="0"/>
        </a:spcBef>
        <a:spcAft>
          <a:spcPct val="0"/>
        </a:spcAft>
        <a:defRPr sz="3800" b="1">
          <a:solidFill>
            <a:schemeClr val="hlink"/>
          </a:solidFill>
          <a:latin typeface="Helvetica" charset="0"/>
        </a:defRPr>
      </a:lvl7pPr>
      <a:lvl8pPr marL="1367672" algn="l" rtl="0" fontAlgn="base">
        <a:lnSpc>
          <a:spcPct val="87000"/>
        </a:lnSpc>
        <a:spcBef>
          <a:spcPct val="0"/>
        </a:spcBef>
        <a:spcAft>
          <a:spcPct val="0"/>
        </a:spcAft>
        <a:defRPr sz="3800" b="1">
          <a:solidFill>
            <a:schemeClr val="hlink"/>
          </a:solidFill>
          <a:latin typeface="Helvetica" charset="0"/>
        </a:defRPr>
      </a:lvl8pPr>
      <a:lvl9pPr marL="1823565" algn="l" rtl="0" fontAlgn="base">
        <a:lnSpc>
          <a:spcPct val="87000"/>
        </a:lnSpc>
        <a:spcBef>
          <a:spcPct val="0"/>
        </a:spcBef>
        <a:spcAft>
          <a:spcPct val="0"/>
        </a:spcAft>
        <a:defRPr sz="3800" b="1">
          <a:solidFill>
            <a:schemeClr val="hlink"/>
          </a:solidFill>
          <a:latin typeface="Helvetica" charset="0"/>
        </a:defRPr>
      </a:lvl9pPr>
    </p:titleStyle>
    <p:bodyStyle>
      <a:lvl1pPr marL="382588" indent="-382588"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1363" indent="-242888"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1413" indent="-234950"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charset="-128"/>
        </a:defRPr>
      </a:lvl3pPr>
      <a:lvl4pPr marL="1593850" indent="-225425" algn="l" rtl="0" eaLnBrk="0" fontAlgn="base" hangingPunct="0">
        <a:spcBef>
          <a:spcPct val="20000"/>
        </a:spcBef>
        <a:spcAft>
          <a:spcPct val="0"/>
        </a:spcAft>
        <a:buChar char="»"/>
        <a:defRPr b="1">
          <a:solidFill>
            <a:schemeClr val="tx1"/>
          </a:solidFill>
          <a:latin typeface="+mn-lt"/>
          <a:ea typeface="ＭＳ Ｐゴシック" charset="-128"/>
        </a:defRPr>
      </a:lvl4pPr>
      <a:lvl5pPr marL="2443163" indent="-225425"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899973" indent="-227946" algn="l" rtl="0" fontAlgn="base">
        <a:spcBef>
          <a:spcPct val="20000"/>
        </a:spcBef>
        <a:spcAft>
          <a:spcPct val="0"/>
        </a:spcAft>
        <a:buChar char="•"/>
        <a:defRPr sz="2000">
          <a:solidFill>
            <a:schemeClr val="tx1"/>
          </a:solidFill>
          <a:latin typeface="Times New Roman" charset="0"/>
          <a:ea typeface="ＭＳ Ｐゴシック" charset="-128"/>
        </a:defRPr>
      </a:lvl6pPr>
      <a:lvl7pPr marL="3355864" indent="-227946" algn="l" rtl="0" fontAlgn="base">
        <a:spcBef>
          <a:spcPct val="20000"/>
        </a:spcBef>
        <a:spcAft>
          <a:spcPct val="0"/>
        </a:spcAft>
        <a:buChar char="•"/>
        <a:defRPr sz="2000">
          <a:solidFill>
            <a:schemeClr val="tx1"/>
          </a:solidFill>
          <a:latin typeface="Times New Roman" charset="0"/>
          <a:ea typeface="ＭＳ Ｐゴシック" charset="-128"/>
        </a:defRPr>
      </a:lvl7pPr>
      <a:lvl8pPr marL="3811756" indent="-227946" algn="l" rtl="0" fontAlgn="base">
        <a:spcBef>
          <a:spcPct val="20000"/>
        </a:spcBef>
        <a:spcAft>
          <a:spcPct val="0"/>
        </a:spcAft>
        <a:buChar char="•"/>
        <a:defRPr sz="2000">
          <a:solidFill>
            <a:schemeClr val="tx1"/>
          </a:solidFill>
          <a:latin typeface="Times New Roman" charset="0"/>
          <a:ea typeface="ＭＳ Ｐゴシック" charset="-128"/>
        </a:defRPr>
      </a:lvl8pPr>
      <a:lvl9pPr marL="4267645" indent="-227946"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5891" rtl="0" eaLnBrk="1" latinLnBrk="0" hangingPunct="1">
        <a:defRPr sz="1800" kern="1200">
          <a:solidFill>
            <a:schemeClr val="tx1"/>
          </a:solidFill>
          <a:latin typeface="+mn-lt"/>
          <a:ea typeface="+mn-ea"/>
          <a:cs typeface="+mn-cs"/>
        </a:defRPr>
      </a:lvl1pPr>
      <a:lvl2pPr marL="455891" algn="l" defTabSz="455891" rtl="0" eaLnBrk="1" latinLnBrk="0" hangingPunct="1">
        <a:defRPr sz="1800" kern="1200">
          <a:solidFill>
            <a:schemeClr val="tx1"/>
          </a:solidFill>
          <a:latin typeface="+mn-lt"/>
          <a:ea typeface="+mn-ea"/>
          <a:cs typeface="+mn-cs"/>
        </a:defRPr>
      </a:lvl2pPr>
      <a:lvl3pPr marL="911782" algn="l" defTabSz="455891" rtl="0" eaLnBrk="1" latinLnBrk="0" hangingPunct="1">
        <a:defRPr sz="1800" kern="1200">
          <a:solidFill>
            <a:schemeClr val="tx1"/>
          </a:solidFill>
          <a:latin typeface="+mn-lt"/>
          <a:ea typeface="+mn-ea"/>
          <a:cs typeface="+mn-cs"/>
        </a:defRPr>
      </a:lvl3pPr>
      <a:lvl4pPr marL="1367672" algn="l" defTabSz="455891" rtl="0" eaLnBrk="1" latinLnBrk="0" hangingPunct="1">
        <a:defRPr sz="1800" kern="1200">
          <a:solidFill>
            <a:schemeClr val="tx1"/>
          </a:solidFill>
          <a:latin typeface="+mn-lt"/>
          <a:ea typeface="+mn-ea"/>
          <a:cs typeface="+mn-cs"/>
        </a:defRPr>
      </a:lvl4pPr>
      <a:lvl5pPr marL="1823565" algn="l" defTabSz="455891" rtl="0" eaLnBrk="1" latinLnBrk="0" hangingPunct="1">
        <a:defRPr sz="1800" kern="1200">
          <a:solidFill>
            <a:schemeClr val="tx1"/>
          </a:solidFill>
          <a:latin typeface="+mn-lt"/>
          <a:ea typeface="+mn-ea"/>
          <a:cs typeface="+mn-cs"/>
        </a:defRPr>
      </a:lvl5pPr>
      <a:lvl6pPr marL="2279455" algn="l" defTabSz="455891" rtl="0" eaLnBrk="1" latinLnBrk="0" hangingPunct="1">
        <a:defRPr sz="1800" kern="1200">
          <a:solidFill>
            <a:schemeClr val="tx1"/>
          </a:solidFill>
          <a:latin typeface="+mn-lt"/>
          <a:ea typeface="+mn-ea"/>
          <a:cs typeface="+mn-cs"/>
        </a:defRPr>
      </a:lvl6pPr>
      <a:lvl7pPr marL="2735346" algn="l" defTabSz="455891" rtl="0" eaLnBrk="1" latinLnBrk="0" hangingPunct="1">
        <a:defRPr sz="1800" kern="1200">
          <a:solidFill>
            <a:schemeClr val="tx1"/>
          </a:solidFill>
          <a:latin typeface="+mn-lt"/>
          <a:ea typeface="+mn-ea"/>
          <a:cs typeface="+mn-cs"/>
        </a:defRPr>
      </a:lvl7pPr>
      <a:lvl8pPr marL="3191237" algn="l" defTabSz="455891" rtl="0" eaLnBrk="1" latinLnBrk="0" hangingPunct="1">
        <a:defRPr sz="1800" kern="1200">
          <a:solidFill>
            <a:schemeClr val="tx1"/>
          </a:solidFill>
          <a:latin typeface="+mn-lt"/>
          <a:ea typeface="+mn-ea"/>
          <a:cs typeface="+mn-cs"/>
        </a:defRPr>
      </a:lvl8pPr>
      <a:lvl9pPr marL="3647127" algn="l" defTabSz="455891"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363"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43364"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Courier New" charset="0"/>
                <a:ea typeface="ＭＳ Ｐゴシック" charset="0"/>
                <a:cs typeface="ＭＳ Ｐゴシック" charset="0"/>
              </a:defRPr>
            </a:lvl1pPr>
            <a:lvl2pPr marL="37931725" indent="-37474525">
              <a:defRPr sz="2400" b="1">
                <a:solidFill>
                  <a:schemeClr val="tx1"/>
                </a:solidFill>
                <a:latin typeface="Courier New" charset="0"/>
                <a:ea typeface="ＭＳ Ｐゴシック" charset="0"/>
              </a:defRPr>
            </a:lvl2pPr>
            <a:lvl3pPr>
              <a:defRPr sz="2400" b="1">
                <a:solidFill>
                  <a:schemeClr val="tx1"/>
                </a:solidFill>
                <a:latin typeface="Courier New" charset="0"/>
                <a:ea typeface="ＭＳ Ｐゴシック" charset="0"/>
              </a:defRPr>
            </a:lvl3pPr>
            <a:lvl4pPr>
              <a:defRPr sz="2400" b="1">
                <a:solidFill>
                  <a:schemeClr val="tx1"/>
                </a:solidFill>
                <a:latin typeface="Courier New" charset="0"/>
                <a:ea typeface="ＭＳ Ｐゴシック" charset="0"/>
              </a:defRPr>
            </a:lvl4pPr>
            <a:lvl5pPr>
              <a:defRPr sz="2400" b="1">
                <a:solidFill>
                  <a:schemeClr val="tx1"/>
                </a:solidFill>
                <a:latin typeface="Courier New" charset="0"/>
                <a:ea typeface="ＭＳ Ｐゴシック" charset="0"/>
              </a:defRPr>
            </a:lvl5pPr>
            <a:lvl6pPr marL="4572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9144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1371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18288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defRPr/>
            </a:pPr>
            <a:r>
              <a:rPr lang="en-US" sz="1400" b="0" smtClean="0">
                <a:solidFill>
                  <a:srgbClr val="660033"/>
                </a:solidFill>
                <a:latin typeface="Helvetica" charset="0"/>
              </a:rPr>
              <a:t>– </a:t>
            </a:r>
            <a:fld id="{1DD3CC3A-7B71-4843-ABCD-CA635A48C369}" type="slidenum">
              <a:rPr lang="en-US" sz="1400" b="0" smtClean="0">
                <a:solidFill>
                  <a:srgbClr val="660033"/>
                </a:solidFill>
                <a:latin typeface="Helvetica" charset="0"/>
              </a:rPr>
              <a:pPr>
                <a:defRPr/>
              </a:pPr>
              <a:t>‹#›</a:t>
            </a:fld>
            <a:r>
              <a:rPr lang="en-US" sz="1400" b="0" smtClean="0">
                <a:solidFill>
                  <a:srgbClr val="660033"/>
                </a:solidFill>
                <a:latin typeface="Helvetica" charset="0"/>
              </a:rPr>
              <a:t> –</a:t>
            </a:r>
            <a:endParaRPr lang="en-US" sz="1400" b="0" smtClean="0">
              <a:solidFill>
                <a:srgbClr val="000066"/>
              </a:solidFill>
              <a:latin typeface="Helvetica" charset="0"/>
            </a:endParaRPr>
          </a:p>
        </p:txBody>
      </p:sp>
    </p:spTree>
    <p:extLst>
      <p:ext uri="{BB962C8B-B14F-4D97-AF65-F5344CB8AC3E}">
        <p14:creationId xmlns:p14="http://schemas.microsoft.com/office/powerpoint/2010/main" val="849747603"/>
      </p:ext>
    </p:extLst>
  </p:cSld>
  <p:clrMap bg1="lt1" tx1="dk1" bg2="lt2" tx2="dk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4BC4655D-12B6-0245-885F-E68CD2D9EFA4}"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extLst>
      <p:ext uri="{BB962C8B-B14F-4D97-AF65-F5344CB8AC3E}">
        <p14:creationId xmlns:p14="http://schemas.microsoft.com/office/powerpoint/2010/main" val="1422095690"/>
      </p:ext>
    </p:extLst>
  </p:cSld>
  <p:clrMap bg1="lt1" tx1="dk1" bg2="lt2" tx2="dk2" accent1="accent1" accent2="accent2" accent3="accent3" accent4="accent4" accent5="accent5" accent6="accent6" hlink="hlink" folHlink="folHlink"/>
  <p:sldLayoutIdLst>
    <p:sldLayoutId id="2147484315"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 id="2147484326" r:id="rId12"/>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1" charset="-128"/>
          <a:cs typeface="ＭＳ Ｐゴシック" pitchFamily="-111"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1" charset="-128"/>
          <a:cs typeface="ＭＳ Ｐゴシック" pitchFamily="-11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9EAEF391-97DC-4046-BFF7-E66EDB928056}"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24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1" charset="-128"/>
          <a:cs typeface="ＭＳ Ｐゴシック" pitchFamily="-111"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1" charset="-128"/>
          <a:cs typeface="ＭＳ Ｐゴシック" pitchFamily="-11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bwMode="auto">
          <a:xfrm>
            <a:off x="290513" y="1220788"/>
            <a:ext cx="8307387" cy="5224462"/>
          </a:xfrm>
          <a:prstGeom prst="rect">
            <a:avLst/>
          </a:prstGeom>
          <a:noFill/>
          <a:ln>
            <a:noFill/>
          </a:ln>
          <a:effectLst/>
          <a:ex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363" name="Rectangle 3"/>
          <p:cNvSpPr>
            <a:spLocks noGrp="1" noChangeArrowheads="1"/>
          </p:cNvSpPr>
          <p:nvPr>
            <p:ph type="title"/>
          </p:nvPr>
        </p:nvSpPr>
        <p:spPr bwMode="auto">
          <a:xfrm>
            <a:off x="404813" y="247650"/>
            <a:ext cx="8716962" cy="781050"/>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43364" name="Text Box 4"/>
          <p:cNvSpPr txBox="1">
            <a:spLocks noChangeArrowheads="1"/>
          </p:cNvSpPr>
          <p:nvPr/>
        </p:nvSpPr>
        <p:spPr bwMode="auto">
          <a:xfrm>
            <a:off x="219075" y="6400800"/>
            <a:ext cx="606425" cy="284163"/>
          </a:xfrm>
          <a:prstGeom prst="rect">
            <a:avLst/>
          </a:prstGeom>
          <a:noFill/>
          <a:ln>
            <a:noFill/>
          </a:ln>
          <a:effectLst/>
          <a:ex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35DCB0B8-DD33-844F-A156-1DE6B3C5055A}"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24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14400"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71600"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28800"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smtClean="0"/>
              <a:t>Click to edit Master title style</a:t>
            </a:r>
            <a:endParaRPr lang="en-US"/>
          </a:p>
        </p:txBody>
      </p:sp>
      <p:sp>
        <p:nvSpPr>
          <p:cNvPr id="104452"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defRPr/>
            </a:pPr>
            <a:r>
              <a:rPr lang="en-US" sz="1400" b="0" smtClean="0">
                <a:solidFill>
                  <a:srgbClr val="660033"/>
                </a:solidFill>
                <a:latin typeface="Arial Narrow" charset="0"/>
              </a:rPr>
              <a:t>– </a:t>
            </a:r>
            <a:fld id="{68310FA2-3BB5-194A-A1A6-D5B772B8BDE8}" type="slidenum">
              <a:rPr lang="en-US" sz="1400" b="0" smtClean="0">
                <a:solidFill>
                  <a:srgbClr val="660033"/>
                </a:solidFill>
                <a:latin typeface="Arial Narrow" charset="0"/>
              </a:rPr>
              <a:pPr algn="l">
                <a:lnSpc>
                  <a:spcPct val="100000"/>
                </a:lnSpc>
                <a:defRPr/>
              </a:pPr>
              <a:t>‹#›</a:t>
            </a:fld>
            <a:r>
              <a:rPr lang="en-US" sz="1400" b="0" smtClean="0">
                <a:solidFill>
                  <a:srgbClr val="660033"/>
                </a:solidFill>
                <a:latin typeface="Arial Narrow" charset="0"/>
              </a:rPr>
              <a:t> –</a:t>
            </a:r>
            <a:endParaRPr lang="en-US" sz="1400" b="0" smtClean="0">
              <a:solidFill>
                <a:srgbClr val="000066"/>
              </a:solidFill>
              <a:latin typeface="Arial Narrow" charset="0"/>
            </a:endParaRPr>
          </a:p>
        </p:txBody>
      </p:sp>
    </p:spTree>
  </p:cSld>
  <p:clrMap bg1="lt1" tx1="dk1" bg2="lt2" tx2="dk2" accent1="accent1" accent2="accent2" accent3="accent3" accent4="accent4" accent5="accent5" accent6="accent6" hlink="hlink" folHlink="folHlink"/>
  <p:sldLayoutIdLst>
    <p:sldLayoutId id="2147484220" r:id="rId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5pPr>
      <a:lvl6pPr marL="457200" algn="l" rtl="0" eaLnBrk="1" fontAlgn="base" hangingPunct="1">
        <a:lnSpc>
          <a:spcPct val="87000"/>
        </a:lnSpc>
        <a:spcBef>
          <a:spcPct val="0"/>
        </a:spcBef>
        <a:spcAft>
          <a:spcPct val="0"/>
        </a:spcAft>
        <a:defRPr sz="3800" b="1">
          <a:solidFill>
            <a:schemeClr val="hlink"/>
          </a:solidFill>
          <a:latin typeface="Helvetica" charset="0"/>
        </a:defRPr>
      </a:lvl6pPr>
      <a:lvl7pPr marL="914400" algn="l" rtl="0" eaLnBrk="1" fontAlgn="base" hangingPunct="1">
        <a:lnSpc>
          <a:spcPct val="87000"/>
        </a:lnSpc>
        <a:spcBef>
          <a:spcPct val="0"/>
        </a:spcBef>
        <a:spcAft>
          <a:spcPct val="0"/>
        </a:spcAft>
        <a:defRPr sz="3800" b="1">
          <a:solidFill>
            <a:schemeClr val="hlink"/>
          </a:solidFill>
          <a:latin typeface="Helvetica" charset="0"/>
        </a:defRPr>
      </a:lvl7pPr>
      <a:lvl8pPr marL="1371600" algn="l" rtl="0" eaLnBrk="1" fontAlgn="base" hangingPunct="1">
        <a:lnSpc>
          <a:spcPct val="87000"/>
        </a:lnSpc>
        <a:spcBef>
          <a:spcPct val="0"/>
        </a:spcBef>
        <a:spcAft>
          <a:spcPct val="0"/>
        </a:spcAft>
        <a:defRPr sz="3800" b="1">
          <a:solidFill>
            <a:schemeClr val="hlink"/>
          </a:solidFill>
          <a:latin typeface="Helvetica" charset="0"/>
        </a:defRPr>
      </a:lvl8pPr>
      <a:lvl9pPr marL="1828800" algn="l" rtl="0" eaLnBrk="1" fontAlgn="base" hangingPunct="1">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eaLnBrk="1" fontAlgn="base" hangingPunct="1">
        <a:spcBef>
          <a:spcPct val="20000"/>
        </a:spcBef>
        <a:spcAft>
          <a:spcPct val="0"/>
        </a:spcAft>
        <a:buChar char="•"/>
        <a:defRPr sz="2000">
          <a:solidFill>
            <a:schemeClr val="tx1"/>
          </a:solidFill>
          <a:latin typeface="Times New Roman" charset="0"/>
          <a:ea typeface="ＭＳ Ｐゴシック" charset="-128"/>
        </a:defRPr>
      </a:lvl6pPr>
      <a:lvl7pPr marL="3365500" indent="-228600" algn="l" rtl="0" eaLnBrk="1" fontAlgn="base" hangingPunct="1">
        <a:spcBef>
          <a:spcPct val="20000"/>
        </a:spcBef>
        <a:spcAft>
          <a:spcPct val="0"/>
        </a:spcAft>
        <a:buChar char="•"/>
        <a:defRPr sz="2000">
          <a:solidFill>
            <a:schemeClr val="tx1"/>
          </a:solidFill>
          <a:latin typeface="Times New Roman" charset="0"/>
          <a:ea typeface="ＭＳ Ｐゴシック" charset="-128"/>
        </a:defRPr>
      </a:lvl7pPr>
      <a:lvl8pPr marL="3822700" indent="-228600" algn="l" rtl="0" eaLnBrk="1" fontAlgn="base" hangingPunct="1">
        <a:spcBef>
          <a:spcPct val="20000"/>
        </a:spcBef>
        <a:spcAft>
          <a:spcPct val="0"/>
        </a:spcAft>
        <a:buChar char="•"/>
        <a:defRPr sz="2000">
          <a:solidFill>
            <a:schemeClr val="tx1"/>
          </a:solidFill>
          <a:latin typeface="Times New Roman" charset="0"/>
          <a:ea typeface="ＭＳ Ｐゴシック" charset="-128"/>
        </a:defRPr>
      </a:lvl8pPr>
      <a:lvl9pPr marL="4279900" indent="-228600" algn="l" rtl="0" eaLnBrk="1" fontAlgn="base" hangingPunct="1">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2CDB7526-EB1B-D940-A50D-671D24241500}"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249"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1" charset="-128"/>
          <a:cs typeface="ＭＳ Ｐゴシック" pitchFamily="-111"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1" charset="-128"/>
          <a:cs typeface="ＭＳ Ｐゴシック" pitchFamily="-11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363"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43364"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0679BC32-777E-EC44-A580-78E846507F2B}"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232" r:id="rId1"/>
    <p:sldLayoutId id="2147484233" r:id="rId2"/>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363"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43364"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Courier New" charset="0"/>
                <a:ea typeface="ＭＳ Ｐゴシック" charset="0"/>
                <a:cs typeface="ＭＳ Ｐゴシック" charset="0"/>
              </a:defRPr>
            </a:lvl1pPr>
            <a:lvl2pPr marL="37931725" indent="-37474525">
              <a:defRPr sz="2400" b="1">
                <a:solidFill>
                  <a:schemeClr val="tx1"/>
                </a:solidFill>
                <a:latin typeface="Courier New" charset="0"/>
                <a:ea typeface="ＭＳ Ｐゴシック" charset="0"/>
              </a:defRPr>
            </a:lvl2pPr>
            <a:lvl3pPr>
              <a:defRPr sz="2400" b="1">
                <a:solidFill>
                  <a:schemeClr val="tx1"/>
                </a:solidFill>
                <a:latin typeface="Courier New" charset="0"/>
                <a:ea typeface="ＭＳ Ｐゴシック" charset="0"/>
              </a:defRPr>
            </a:lvl3pPr>
            <a:lvl4pPr>
              <a:defRPr sz="2400" b="1">
                <a:solidFill>
                  <a:schemeClr val="tx1"/>
                </a:solidFill>
                <a:latin typeface="Courier New" charset="0"/>
                <a:ea typeface="ＭＳ Ｐゴシック" charset="0"/>
              </a:defRPr>
            </a:lvl4pPr>
            <a:lvl5pPr>
              <a:defRPr sz="2400" b="1">
                <a:solidFill>
                  <a:schemeClr val="tx1"/>
                </a:solidFill>
                <a:latin typeface="Courier New" charset="0"/>
                <a:ea typeface="ＭＳ Ｐゴシック" charset="0"/>
              </a:defRPr>
            </a:lvl5pPr>
            <a:lvl6pPr marL="4572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9144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1371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18288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defRPr/>
            </a:pPr>
            <a:r>
              <a:rPr lang="en-US" sz="1400" b="0" smtClean="0">
                <a:solidFill>
                  <a:srgbClr val="660033"/>
                </a:solidFill>
                <a:latin typeface="Helvetica" charset="0"/>
              </a:rPr>
              <a:t>– </a:t>
            </a:r>
            <a:fld id="{1DD3CC3A-7B71-4843-ABCD-CA635A48C369}" type="slidenum">
              <a:rPr lang="en-US" sz="1400" b="0" smtClean="0">
                <a:solidFill>
                  <a:srgbClr val="660033"/>
                </a:solidFill>
                <a:latin typeface="Helvetica" charset="0"/>
              </a:rPr>
              <a:pPr>
                <a:defRPr/>
              </a:pPr>
              <a:t>‹#›</a:t>
            </a:fld>
            <a:r>
              <a:rPr lang="en-US" sz="1400" b="0" smtClean="0">
                <a:solidFill>
                  <a:srgbClr val="660033"/>
                </a:solidFill>
                <a:latin typeface="Helvetica" charset="0"/>
              </a:rPr>
              <a:t> –</a:t>
            </a:r>
            <a:endParaRPr lang="en-US" sz="1400" b="0" smtClean="0">
              <a:solidFill>
                <a:srgbClr val="000066"/>
              </a:solidFill>
              <a:latin typeface="Helvetica" charset="0"/>
            </a:endParaRPr>
          </a:p>
        </p:txBody>
      </p:sp>
    </p:spTree>
    <p:extLst>
      <p:ext uri="{BB962C8B-B14F-4D97-AF65-F5344CB8AC3E}">
        <p14:creationId xmlns:p14="http://schemas.microsoft.com/office/powerpoint/2010/main" val="3331591337"/>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363"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43364"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Courier New" charset="0"/>
                <a:ea typeface="ＭＳ Ｐゴシック" charset="0"/>
                <a:cs typeface="ＭＳ Ｐゴシック" charset="0"/>
              </a:defRPr>
            </a:lvl1pPr>
            <a:lvl2pPr marL="37931725" indent="-37474525">
              <a:defRPr sz="2400" b="1">
                <a:solidFill>
                  <a:schemeClr val="tx1"/>
                </a:solidFill>
                <a:latin typeface="Courier New" charset="0"/>
                <a:ea typeface="ＭＳ Ｐゴシック" charset="0"/>
              </a:defRPr>
            </a:lvl2pPr>
            <a:lvl3pPr>
              <a:defRPr sz="2400" b="1">
                <a:solidFill>
                  <a:schemeClr val="tx1"/>
                </a:solidFill>
                <a:latin typeface="Courier New" charset="0"/>
                <a:ea typeface="ＭＳ Ｐゴシック" charset="0"/>
              </a:defRPr>
            </a:lvl3pPr>
            <a:lvl4pPr>
              <a:defRPr sz="2400" b="1">
                <a:solidFill>
                  <a:schemeClr val="tx1"/>
                </a:solidFill>
                <a:latin typeface="Courier New" charset="0"/>
                <a:ea typeface="ＭＳ Ｐゴシック" charset="0"/>
              </a:defRPr>
            </a:lvl4pPr>
            <a:lvl5pPr>
              <a:defRPr sz="2400" b="1">
                <a:solidFill>
                  <a:schemeClr val="tx1"/>
                </a:solidFill>
                <a:latin typeface="Courier New" charset="0"/>
                <a:ea typeface="ＭＳ Ｐゴシック" charset="0"/>
              </a:defRPr>
            </a:lvl5pPr>
            <a:lvl6pPr marL="4572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9144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1371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18288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defRPr/>
            </a:pPr>
            <a:r>
              <a:rPr lang="en-US" sz="1400" b="0" smtClean="0">
                <a:solidFill>
                  <a:srgbClr val="660033"/>
                </a:solidFill>
                <a:latin typeface="Helvetica" charset="0"/>
              </a:rPr>
              <a:t>– </a:t>
            </a:r>
            <a:fld id="{1DD3CC3A-7B71-4843-ABCD-CA635A48C369}" type="slidenum">
              <a:rPr lang="en-US" sz="1400" b="0" smtClean="0">
                <a:solidFill>
                  <a:srgbClr val="660033"/>
                </a:solidFill>
                <a:latin typeface="Helvetica" charset="0"/>
              </a:rPr>
              <a:pPr>
                <a:defRPr/>
              </a:pPr>
              <a:t>‹#›</a:t>
            </a:fld>
            <a:r>
              <a:rPr lang="en-US" sz="1400" b="0" smtClean="0">
                <a:solidFill>
                  <a:srgbClr val="660033"/>
                </a:solidFill>
                <a:latin typeface="Helvetica" charset="0"/>
              </a:rPr>
              <a:t> –</a:t>
            </a:r>
            <a:endParaRPr lang="en-US" sz="1400" b="0" smtClean="0">
              <a:solidFill>
                <a:srgbClr val="000066"/>
              </a:solidFill>
              <a:latin typeface="Helvetica" charset="0"/>
            </a:endParaRPr>
          </a:p>
        </p:txBody>
      </p:sp>
    </p:spTree>
    <p:extLst>
      <p:ext uri="{BB962C8B-B14F-4D97-AF65-F5344CB8AC3E}">
        <p14:creationId xmlns:p14="http://schemas.microsoft.com/office/powerpoint/2010/main" val="2433917713"/>
      </p:ext>
    </p:extLst>
  </p:cSld>
  <p:clrMap bg1="lt1" tx1="dk1" bg2="lt2" tx2="dk2" accent1="accent1" accent2="accent2" accent3="accent3" accent4="accent4" accent5="accent5" accent6="accent6" hlink="hlink" folHlink="folHlink"/>
  <p:sldLayoutIdLst>
    <p:sldLayoutId id="2147484263" r:id="rId1"/>
    <p:sldLayoutId id="2147484264" r:id="rId2"/>
    <p:sldLayoutId id="2147484265" r:id="rId3"/>
    <p:sldLayoutId id="2147484266" r:id="rId4"/>
    <p:sldLayoutId id="2147484267" r:id="rId5"/>
    <p:sldLayoutId id="2147484268" r:id="rId6"/>
    <p:sldLayoutId id="2147484269" r:id="rId7"/>
    <p:sldLayoutId id="2147484270" r:id="rId8"/>
    <p:sldLayoutId id="2147484271" r:id="rId9"/>
    <p:sldLayoutId id="2147484272" r:id="rId10"/>
    <p:sldLayoutId id="2147484273"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53F2EC49-34A3-C041-A645-F0E07D6D1607}"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extLst>
      <p:ext uri="{BB962C8B-B14F-4D97-AF65-F5344CB8AC3E}">
        <p14:creationId xmlns:p14="http://schemas.microsoft.com/office/powerpoint/2010/main" val="3511279417"/>
      </p:ext>
    </p:extLst>
  </p:cSld>
  <p:clrMap bg1="lt1" tx1="dk1" bg2="lt2" tx2="dk2" accent1="accent1" accent2="accent2" accent3="accent3" accent4="accent4" accent5="accent5" accent6="accent6" hlink="hlink" folHlink="folHlink"/>
  <p:sldLayoutIdLst>
    <p:sldLayoutId id="2147484275" r:id="rId1"/>
    <p:sldLayoutId id="2147484276" r:id="rId2"/>
    <p:sldLayoutId id="2147484277" r:id="rId3"/>
    <p:sldLayoutId id="2147484278" r:id="rId4"/>
    <p:sldLayoutId id="2147484279" r:id="rId5"/>
    <p:sldLayoutId id="2147484280" r:id="rId6"/>
    <p:sldLayoutId id="2147484281" r:id="rId7"/>
    <p:sldLayoutId id="2147484282" r:id="rId8"/>
    <p:sldLayoutId id="2147484283" r:id="rId9"/>
    <p:sldLayoutId id="2147484284" r:id="rId10"/>
    <p:sldLayoutId id="2147484285" r:id="rId11"/>
    <p:sldLayoutId id="2147484286" r:id="rId12"/>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1" charset="-128"/>
          <a:cs typeface="ＭＳ Ｐゴシック" pitchFamily="-111"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1" charset="-128"/>
          <a:cs typeface="ＭＳ Ｐゴシック" pitchFamily="-11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Microsoft_Excel_97_-_2004_Worksheet6.xls"/><Relationship Id="rId4" Type="http://schemas.openxmlformats.org/officeDocument/2006/relationships/image" Target="../media/image13.emf"/><Relationship Id="rId1" Type="http://schemas.openxmlformats.org/officeDocument/2006/relationships/vmlDrawing" Target="../drawings/vmlDrawing6.vml"/><Relationship Id="rId2" Type="http://schemas.openxmlformats.org/officeDocument/2006/relationships/slideLayout" Target="../slideLayouts/slideLayout6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6.xml"/><Relationship Id="rId2"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6.xml"/><Relationship Id="rId2" Type="http://schemas.openxmlformats.org/officeDocument/2006/relationships/notesSlide" Target="../notesSlides/notesSlide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6.xml"/><Relationship Id="rId2" Type="http://schemas.openxmlformats.org/officeDocument/2006/relationships/notesSlide" Target="../notesSlides/notesSlide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6.xml"/><Relationship Id="rId2" Type="http://schemas.openxmlformats.org/officeDocument/2006/relationships/notesSlide" Target="../notesSlides/notesSlide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6.xml"/><Relationship Id="rId2" Type="http://schemas.openxmlformats.org/officeDocument/2006/relationships/notesSlide" Target="../notesSlides/notesSlide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Microsoft_Excel_97_-_2004_Worksheet2.xls"/><Relationship Id="rId4"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49.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Microsoft_Excel_97_-_2004_Worksheet3.xls"/><Relationship Id="rId5"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49.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Microsoft_Excel_97_-_2004_Worksheet4.xls"/><Relationship Id="rId4"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slideLayout" Target="../slideLayouts/slideLayout4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6.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Microsoft_Excel_97_-_2004_Worksheet5.xls"/><Relationship Id="rId5" Type="http://schemas.openxmlformats.org/officeDocument/2006/relationships/image" Target="../media/image10.emf"/><Relationship Id="rId1" Type="http://schemas.openxmlformats.org/officeDocument/2006/relationships/vmlDrawing" Target="../drawings/vmlDrawing5.vml"/><Relationship Id="rId2" Type="http://schemas.openxmlformats.org/officeDocument/2006/relationships/slideLayout" Target="../slideLayouts/slideLayout4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0" y="685800"/>
            <a:ext cx="9144000" cy="1565275"/>
          </a:xfrm>
          <a:effectLst>
            <a:outerShdw blurRad="63500" dist="53882" dir="2700000" algn="ctr" rotWithShape="0">
              <a:srgbClr val="969696"/>
            </a:outerShdw>
          </a:effectLst>
        </p:spPr>
        <p:txBody>
          <a:bodyPr/>
          <a:lstStyle/>
          <a:p>
            <a:pPr algn="ctr" eaLnBrk="1" hangingPunct="1">
              <a:defRPr/>
            </a:pPr>
            <a:r>
              <a:rPr lang="en-US" dirty="0">
                <a:latin typeface="Helvetica" charset="0"/>
                <a:ea typeface="ＭＳ Ｐゴシック" charset="0"/>
                <a:cs typeface="ＭＳ Ｐゴシック" charset="0"/>
              </a:rPr>
              <a:t>Chapter 6: </a:t>
            </a:r>
            <a:r>
              <a:rPr lang="en-US" dirty="0" smtClean="0">
                <a:latin typeface="Helvetica" charset="0"/>
                <a:ea typeface="ＭＳ Ｐゴシック" charset="0"/>
                <a:cs typeface="ＭＳ Ｐゴシック" charset="0"/>
              </a:rPr>
              <a:t/>
            </a:r>
            <a:br>
              <a:rPr lang="en-US" dirty="0" smtClean="0">
                <a:latin typeface="Helvetica" charset="0"/>
                <a:ea typeface="ＭＳ Ｐゴシック" charset="0"/>
                <a:cs typeface="ＭＳ Ｐゴシック" charset="0"/>
              </a:rPr>
            </a:br>
            <a:r>
              <a:rPr lang="en-US" dirty="0" smtClean="0">
                <a:latin typeface="Helvetica" charset="0"/>
                <a:ea typeface="ＭＳ Ｐゴシック" charset="0"/>
                <a:cs typeface="ＭＳ Ｐゴシック" charset="0"/>
              </a:rPr>
              <a:t>Introduction to Caching</a:t>
            </a:r>
            <a:endParaRPr lang="en-US" dirty="0">
              <a:latin typeface="Helvetica" charset="0"/>
              <a:ea typeface="ＭＳ Ｐゴシック" charset="0"/>
              <a:cs typeface="ＭＳ Ｐゴシック" charset="0"/>
            </a:endParaRPr>
          </a:p>
        </p:txBody>
      </p:sp>
      <p:sp>
        <p:nvSpPr>
          <p:cNvPr id="141315" name="Rectangle 3"/>
          <p:cNvSpPr>
            <a:spLocks noGrp="1" noChangeArrowheads="1"/>
          </p:cNvSpPr>
          <p:nvPr>
            <p:ph type="body" idx="1"/>
          </p:nvPr>
        </p:nvSpPr>
        <p:spPr>
          <a:xfrm>
            <a:off x="1676400" y="3124200"/>
            <a:ext cx="6175375" cy="2462213"/>
          </a:xfrm>
        </p:spPr>
        <p:txBody>
          <a:bodyPr lIns="90487" tIns="44450" rIns="90487" bIns="44450"/>
          <a:lstStyle/>
          <a:p>
            <a:pPr eaLnBrk="1" hangingPunct="1">
              <a:lnSpc>
                <a:spcPct val="80000"/>
              </a:lnSpc>
              <a:buFont typeface="Wingdings" charset="0"/>
              <a:buNone/>
              <a:defRPr/>
            </a:pPr>
            <a:r>
              <a:rPr lang="en-US" dirty="0">
                <a:latin typeface="Helvetica" charset="0"/>
                <a:ea typeface="ＭＳ Ｐゴシック" charset="0"/>
                <a:cs typeface="ＭＳ Ｐゴシック" charset="0"/>
              </a:rPr>
              <a:t>Chapter 6 Topics:</a:t>
            </a:r>
          </a:p>
          <a:p>
            <a:pPr lvl="1" eaLnBrk="1" hangingPunct="1">
              <a:lnSpc>
                <a:spcPct val="80000"/>
              </a:lnSpc>
              <a:defRPr/>
            </a:pPr>
            <a:r>
              <a:rPr lang="en-US" dirty="0" smtClean="0">
                <a:latin typeface="Helvetica" charset="0"/>
                <a:ea typeface="ＭＳ Ｐゴシック" charset="0"/>
              </a:rPr>
              <a:t>The concept of a cache</a:t>
            </a:r>
          </a:p>
          <a:p>
            <a:pPr lvl="1" eaLnBrk="1" hangingPunct="1">
              <a:lnSpc>
                <a:spcPct val="80000"/>
              </a:lnSpc>
              <a:defRPr/>
            </a:pPr>
            <a:r>
              <a:rPr lang="en-US" dirty="0" smtClean="0">
                <a:latin typeface="Helvetica" charset="0"/>
                <a:ea typeface="ＭＳ Ｐゴシック" charset="0"/>
              </a:rPr>
              <a:t>Locality </a:t>
            </a:r>
            <a:r>
              <a:rPr lang="en-US" dirty="0">
                <a:latin typeface="Helvetica" charset="0"/>
                <a:ea typeface="ＭＳ Ｐゴシック" charset="0"/>
              </a:rPr>
              <a:t>of </a:t>
            </a:r>
            <a:r>
              <a:rPr lang="en-US" dirty="0" smtClean="0">
                <a:latin typeface="Helvetica" charset="0"/>
                <a:ea typeface="ＭＳ Ｐゴシック" charset="0"/>
              </a:rPr>
              <a:t>reference</a:t>
            </a:r>
          </a:p>
          <a:p>
            <a:pPr lvl="1" eaLnBrk="1" hangingPunct="1">
              <a:lnSpc>
                <a:spcPct val="80000"/>
              </a:lnSpc>
              <a:defRPr/>
            </a:pPr>
            <a:r>
              <a:rPr lang="en-US" dirty="0" smtClean="0">
                <a:latin typeface="Helvetica" charset="0"/>
                <a:ea typeface="ＭＳ Ｐゴシック" charset="0"/>
              </a:rPr>
              <a:t>Stride-1 </a:t>
            </a:r>
            <a:r>
              <a:rPr lang="en-US" dirty="0" err="1" smtClean="0">
                <a:latin typeface="Helvetica" charset="0"/>
                <a:ea typeface="ＭＳ Ｐゴシック" charset="0"/>
              </a:rPr>
              <a:t>vs</a:t>
            </a:r>
            <a:r>
              <a:rPr lang="en-US" dirty="0" smtClean="0">
                <a:latin typeface="Helvetica" charset="0"/>
                <a:ea typeface="ＭＳ Ｐゴシック" charset="0"/>
              </a:rPr>
              <a:t> Stride-N referencing</a:t>
            </a:r>
          </a:p>
          <a:p>
            <a:pPr lvl="1" eaLnBrk="1" hangingPunct="1">
              <a:lnSpc>
                <a:spcPct val="80000"/>
              </a:lnSpc>
              <a:defRPr/>
            </a:pPr>
            <a:r>
              <a:rPr lang="en-US" dirty="0">
                <a:latin typeface="Helvetica" charset="0"/>
                <a:ea typeface="ＭＳ Ｐゴシック" charset="0"/>
              </a:rPr>
              <a:t>Cache hit/miss rates</a:t>
            </a:r>
          </a:p>
          <a:p>
            <a:pPr lvl="1" eaLnBrk="1" hangingPunct="1">
              <a:lnSpc>
                <a:spcPct val="80000"/>
              </a:lnSpc>
              <a:defRPr/>
            </a:pPr>
            <a:r>
              <a:rPr lang="en-US" dirty="0">
                <a:latin typeface="Helvetica" charset="0"/>
                <a:ea typeface="ＭＳ Ｐゴシック" charset="0"/>
              </a:rPr>
              <a:t>Cache-friendly code</a:t>
            </a:r>
          </a:p>
          <a:p>
            <a:pPr lvl="1" eaLnBrk="1" hangingPunct="1">
              <a:lnSpc>
                <a:spcPct val="80000"/>
              </a:lnSpc>
              <a:defRPr/>
            </a:pPr>
            <a:endParaRPr lang="en-US" dirty="0">
              <a:latin typeface="Helvetica" charset="0"/>
              <a:ea typeface="ＭＳ Ｐゴシック" charset="0"/>
            </a:endParaRPr>
          </a:p>
          <a:p>
            <a:pPr lvl="1" eaLnBrk="1" hangingPunct="1">
              <a:lnSpc>
                <a:spcPct val="80000"/>
              </a:lnSpc>
              <a:defRPr/>
            </a:pPr>
            <a:endParaRPr lang="en-US" dirty="0">
              <a:latin typeface="Helvetica"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745172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722" name="Rectangle 2"/>
          <p:cNvSpPr>
            <a:spLocks noGrp="1" noChangeArrowheads="1"/>
          </p:cNvSpPr>
          <p:nvPr>
            <p:ph type="title"/>
          </p:nvPr>
        </p:nvSpPr>
        <p:spPr>
          <a:xfrm>
            <a:off x="762000" y="334963"/>
            <a:ext cx="7848600" cy="573087"/>
          </a:xfrm>
        </p:spPr>
        <p:txBody>
          <a:bodyPr/>
          <a:lstStyle/>
          <a:p>
            <a:pPr eaLnBrk="1" hangingPunct="1">
              <a:defRPr/>
            </a:pPr>
            <a:r>
              <a:rPr lang="en-US" dirty="0" smtClean="0">
                <a:cs typeface="+mj-cs"/>
              </a:rPr>
              <a:t>Adding Caching Memory to CPU</a:t>
            </a:r>
          </a:p>
        </p:txBody>
      </p:sp>
      <p:sp>
        <p:nvSpPr>
          <p:cNvPr id="414723" name="Rectangle 3"/>
          <p:cNvSpPr>
            <a:spLocks noGrp="1" noChangeArrowheads="1"/>
          </p:cNvSpPr>
          <p:nvPr>
            <p:ph type="body" idx="1"/>
          </p:nvPr>
        </p:nvSpPr>
        <p:spPr>
          <a:xfrm>
            <a:off x="290513" y="3657600"/>
            <a:ext cx="8307387" cy="2559050"/>
          </a:xfrm>
        </p:spPr>
        <p:txBody>
          <a:bodyPr/>
          <a:lstStyle/>
          <a:p>
            <a:pPr eaLnBrk="1" hangingPunct="1">
              <a:defRPr/>
            </a:pPr>
            <a:endParaRPr lang="en-US" dirty="0">
              <a:latin typeface="Helvetica" charset="0"/>
              <a:ea typeface="ＭＳ Ｐゴシック" charset="0"/>
            </a:endParaRPr>
          </a:p>
          <a:p>
            <a:pPr lvl="1" eaLnBrk="1" hangingPunct="1">
              <a:defRPr/>
            </a:pPr>
            <a:r>
              <a:rPr lang="en-US" dirty="0">
                <a:latin typeface="Helvetica" charset="0"/>
                <a:ea typeface="ＭＳ Ｐゴシック" charset="0"/>
              </a:rPr>
              <a:t>Store commonly accessed data and instructions in CPU caches</a:t>
            </a:r>
          </a:p>
          <a:p>
            <a:pPr lvl="1" eaLnBrk="1" hangingPunct="1">
              <a:defRPr/>
            </a:pPr>
            <a:r>
              <a:rPr lang="en-US" dirty="0">
                <a:latin typeface="Helvetica" charset="0"/>
                <a:ea typeface="ＭＳ Ｐゴシック" charset="0"/>
              </a:rPr>
              <a:t>These caches have faster access times, higher throughput, but cost more, so can</a:t>
            </a:r>
            <a:r>
              <a:rPr lang="ja-JP" altLang="en-US" dirty="0">
                <a:latin typeface="Helvetica" charset="0"/>
                <a:ea typeface="ＭＳ Ｐゴシック" charset="0"/>
              </a:rPr>
              <a:t>’</a:t>
            </a:r>
            <a:r>
              <a:rPr lang="en-US" dirty="0">
                <a:latin typeface="Helvetica" charset="0"/>
                <a:ea typeface="ＭＳ Ｐゴシック" charset="0"/>
              </a:rPr>
              <a:t>t be as large as main memory</a:t>
            </a:r>
          </a:p>
          <a:p>
            <a:pPr lvl="1" eaLnBrk="1" hangingPunct="1">
              <a:defRPr/>
            </a:pPr>
            <a:r>
              <a:rPr lang="en-US" dirty="0">
                <a:latin typeface="Helvetica" charset="0"/>
                <a:ea typeface="ＭＳ Ｐゴシック" charset="0"/>
              </a:rPr>
              <a:t>Benefit: </a:t>
            </a:r>
            <a:r>
              <a:rPr lang="en-US" dirty="0">
                <a:solidFill>
                  <a:srgbClr val="FF1A1A"/>
                </a:solidFill>
                <a:latin typeface="Helvetica" charset="0"/>
                <a:ea typeface="ＭＳ Ｐゴシック" charset="0"/>
              </a:rPr>
              <a:t>Faster average access times</a:t>
            </a:r>
            <a:r>
              <a:rPr lang="en-US" dirty="0">
                <a:latin typeface="Helvetica" charset="0"/>
                <a:ea typeface="ＭＳ Ｐゴシック" charset="0"/>
              </a:rPr>
              <a:t>, but only if the access patterns for data and instructions exhibit enough </a:t>
            </a:r>
            <a:r>
              <a:rPr lang="en-US" i="1" dirty="0">
                <a:latin typeface="Helvetica" charset="0"/>
                <a:ea typeface="ＭＳ Ｐゴシック" charset="0"/>
              </a:rPr>
              <a:t>locality</a:t>
            </a:r>
          </a:p>
          <a:p>
            <a:pPr lvl="1" eaLnBrk="1" hangingPunct="1">
              <a:defRPr/>
            </a:pPr>
            <a:r>
              <a:rPr lang="en-US" dirty="0">
                <a:latin typeface="Helvetica" charset="0"/>
                <a:ea typeface="ＭＳ Ｐゴシック" charset="0"/>
              </a:rPr>
              <a:t>Want</a:t>
            </a:r>
            <a:r>
              <a:rPr lang="en-US" i="1" dirty="0">
                <a:latin typeface="Helvetica" charset="0"/>
                <a:ea typeface="ＭＳ Ｐゴシック" charset="0"/>
              </a:rPr>
              <a:t> a high cache hit rate, and a low cache miss rate</a:t>
            </a:r>
          </a:p>
          <a:p>
            <a:pPr lvl="1" eaLnBrk="1" hangingPunct="1">
              <a:defRPr/>
            </a:pPr>
            <a:endParaRPr lang="en-US" dirty="0">
              <a:latin typeface="Helvetica" charset="0"/>
              <a:ea typeface="ＭＳ Ｐゴシック" charset="0"/>
            </a:endParaRPr>
          </a:p>
        </p:txBody>
      </p:sp>
      <p:sp>
        <p:nvSpPr>
          <p:cNvPr id="25604" name="Rectangle 4"/>
          <p:cNvSpPr>
            <a:spLocks noChangeArrowheads="1"/>
          </p:cNvSpPr>
          <p:nvPr/>
        </p:nvSpPr>
        <p:spPr bwMode="auto">
          <a:xfrm>
            <a:off x="1447800" y="1676400"/>
            <a:ext cx="1295400" cy="533400"/>
          </a:xfrm>
          <a:prstGeom prst="rect">
            <a:avLst/>
          </a:prstGeom>
          <a:noFill/>
          <a:ln w="63500">
            <a:solidFill>
              <a:srgbClr val="FF1A1A"/>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sz="2400" b="0">
              <a:solidFill>
                <a:srgbClr val="0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animEffect transition="in" filter="dissolve">
                                      <p:cBhvr>
                                        <p:cTn id="7" dur="500"/>
                                        <p:tgtEl>
                                          <p:spTgt spid="414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4723">
                                            <p:txEl>
                                              <p:pRg st="2" end="2"/>
                                            </p:txEl>
                                          </p:spTgt>
                                        </p:tgtEl>
                                        <p:attrNameLst>
                                          <p:attrName>style.visibility</p:attrName>
                                        </p:attrNameLst>
                                      </p:cBhvr>
                                      <p:to>
                                        <p:strVal val="visible"/>
                                      </p:to>
                                    </p:set>
                                    <p:animEffect transition="in" filter="dissolve">
                                      <p:cBhvr>
                                        <p:cTn id="12" dur="500"/>
                                        <p:tgtEl>
                                          <p:spTgt spid="4147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4723">
                                            <p:txEl>
                                              <p:pRg st="3" end="3"/>
                                            </p:txEl>
                                          </p:spTgt>
                                        </p:tgtEl>
                                        <p:attrNameLst>
                                          <p:attrName>style.visibility</p:attrName>
                                        </p:attrNameLst>
                                      </p:cBhvr>
                                      <p:to>
                                        <p:strVal val="visible"/>
                                      </p:to>
                                    </p:set>
                                    <p:animEffect transition="in" filter="dissolve">
                                      <p:cBhvr>
                                        <p:cTn id="17" dur="500"/>
                                        <p:tgtEl>
                                          <p:spTgt spid="4147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14723">
                                            <p:txEl>
                                              <p:pRg st="4" end="4"/>
                                            </p:txEl>
                                          </p:spTgt>
                                        </p:tgtEl>
                                        <p:attrNameLst>
                                          <p:attrName>style.visibility</p:attrName>
                                        </p:attrNameLst>
                                      </p:cBhvr>
                                      <p:to>
                                        <p:strVal val="visible"/>
                                      </p:to>
                                    </p:set>
                                    <p:animEffect transition="in" filter="dissolve">
                                      <p:cBhvr>
                                        <p:cTn id="22" dur="500"/>
                                        <p:tgtEl>
                                          <p:spTgt spid="414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bldLvl="3"/>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36" name="Rectangle 28"/>
          <p:cNvSpPr>
            <a:spLocks noGrp="1" noChangeArrowheads="1"/>
          </p:cNvSpPr>
          <p:nvPr>
            <p:ph type="title"/>
          </p:nvPr>
        </p:nvSpPr>
        <p:spPr/>
        <p:txBody>
          <a:bodyPr/>
          <a:lstStyle/>
          <a:p>
            <a:pPr eaLnBrk="1" hangingPunct="1">
              <a:defRPr/>
            </a:pPr>
            <a:r>
              <a:rPr lang="en-US" smtClean="0">
                <a:cs typeface="+mj-cs"/>
              </a:rPr>
              <a:t>Memory Read Transaction (2)</a:t>
            </a:r>
          </a:p>
        </p:txBody>
      </p:sp>
      <p:sp>
        <p:nvSpPr>
          <p:cNvPr id="68637" name="Rectangle 29"/>
          <p:cNvSpPr>
            <a:spLocks noGrp="1" noChangeArrowheads="1"/>
          </p:cNvSpPr>
          <p:nvPr>
            <p:ph type="body" idx="1"/>
          </p:nvPr>
        </p:nvSpPr>
        <p:spPr/>
        <p:txBody>
          <a:bodyPr/>
          <a:lstStyle/>
          <a:p>
            <a:pPr eaLnBrk="1" hangingPunct="1">
              <a:defRPr/>
            </a:pPr>
            <a:r>
              <a:rPr lang="en-US">
                <a:latin typeface="Helvetica" charset="0"/>
                <a:ea typeface="ＭＳ Ｐゴシック" charset="0"/>
              </a:rPr>
              <a:t>Main memory reads A from the memory bus, retreives word x, and places it on the bus.</a:t>
            </a:r>
          </a:p>
        </p:txBody>
      </p:sp>
      <p:sp>
        <p:nvSpPr>
          <p:cNvPr id="118787" name="AutoShape 4"/>
          <p:cNvSpPr>
            <a:spLocks noChangeArrowheads="1"/>
          </p:cNvSpPr>
          <p:nvPr/>
        </p:nvSpPr>
        <p:spPr bwMode="auto">
          <a:xfrm>
            <a:off x="5248275" y="3959225"/>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18788" name="Rectangle 5"/>
          <p:cNvSpPr>
            <a:spLocks noChangeArrowheads="1"/>
          </p:cNvSpPr>
          <p:nvPr/>
        </p:nvSpPr>
        <p:spPr bwMode="auto">
          <a:xfrm>
            <a:off x="4333875" y="3990975"/>
            <a:ext cx="909638"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18789" name="AutoShape 6"/>
          <p:cNvSpPr>
            <a:spLocks noChangeArrowheads="1"/>
          </p:cNvSpPr>
          <p:nvPr/>
        </p:nvSpPr>
        <p:spPr bwMode="auto">
          <a:xfrm>
            <a:off x="2876550" y="3959225"/>
            <a:ext cx="1452563"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8790" name="Rectangle 7"/>
          <p:cNvSpPr>
            <a:spLocks noChangeArrowheads="1"/>
          </p:cNvSpPr>
          <p:nvPr/>
        </p:nvSpPr>
        <p:spPr bwMode="auto">
          <a:xfrm>
            <a:off x="1892300" y="26638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8791" name="Rectangle 8"/>
          <p:cNvSpPr>
            <a:spLocks noChangeArrowheads="1"/>
          </p:cNvSpPr>
          <p:nvPr/>
        </p:nvSpPr>
        <p:spPr bwMode="auto">
          <a:xfrm>
            <a:off x="1892300" y="28162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8792" name="Rectangle 9"/>
          <p:cNvSpPr>
            <a:spLocks noChangeArrowheads="1"/>
          </p:cNvSpPr>
          <p:nvPr/>
        </p:nvSpPr>
        <p:spPr bwMode="auto">
          <a:xfrm>
            <a:off x="1892300" y="29686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8793" name="Rectangle 10"/>
          <p:cNvSpPr>
            <a:spLocks noChangeArrowheads="1"/>
          </p:cNvSpPr>
          <p:nvPr/>
        </p:nvSpPr>
        <p:spPr bwMode="auto">
          <a:xfrm>
            <a:off x="1892300" y="31210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8794" name="Rectangle 11"/>
          <p:cNvSpPr>
            <a:spLocks noChangeArrowheads="1"/>
          </p:cNvSpPr>
          <p:nvPr/>
        </p:nvSpPr>
        <p:spPr bwMode="auto">
          <a:xfrm>
            <a:off x="1892300" y="32734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8795" name="AutoShape 12"/>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8796" name="AutoShape 13"/>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8797" name="Rectangle 14"/>
          <p:cNvSpPr>
            <a:spLocks noChangeArrowheads="1"/>
          </p:cNvSpPr>
          <p:nvPr/>
        </p:nvSpPr>
        <p:spPr bwMode="auto">
          <a:xfrm>
            <a:off x="3109913" y="2511425"/>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ALU</a:t>
            </a:r>
          </a:p>
        </p:txBody>
      </p:sp>
      <p:sp>
        <p:nvSpPr>
          <p:cNvPr id="118798" name="Text Box 15"/>
          <p:cNvSpPr txBox="1">
            <a:spLocks noChangeArrowheads="1"/>
          </p:cNvSpPr>
          <p:nvPr/>
        </p:nvSpPr>
        <p:spPr bwMode="auto">
          <a:xfrm>
            <a:off x="1611313" y="2343150"/>
            <a:ext cx="1279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register file</a:t>
            </a:r>
          </a:p>
        </p:txBody>
      </p:sp>
      <p:sp>
        <p:nvSpPr>
          <p:cNvPr id="118799" name="AutoShape 16"/>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8800" name="Line 17"/>
          <p:cNvSpPr>
            <a:spLocks noChangeShapeType="1"/>
          </p:cNvSpPr>
          <p:nvPr/>
        </p:nvSpPr>
        <p:spPr bwMode="auto">
          <a:xfrm>
            <a:off x="2805113" y="4187825"/>
            <a:ext cx="3962400" cy="0"/>
          </a:xfrm>
          <a:prstGeom prst="line">
            <a:avLst/>
          </a:prstGeom>
          <a:noFill/>
          <a:ln w="76200">
            <a:solidFill>
              <a:srgbClr val="00FF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801"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bus interface</a:t>
            </a:r>
          </a:p>
        </p:txBody>
      </p:sp>
      <p:sp>
        <p:nvSpPr>
          <p:cNvPr id="118802" name="Text Box 19"/>
          <p:cNvSpPr txBox="1">
            <a:spLocks noChangeArrowheads="1"/>
          </p:cNvSpPr>
          <p:nvPr/>
        </p:nvSpPr>
        <p:spPr bwMode="auto">
          <a:xfrm>
            <a:off x="5783263" y="373062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i="1">
                <a:solidFill>
                  <a:srgbClr val="000066"/>
                </a:solidFill>
              </a:rPr>
              <a:t>x</a:t>
            </a:r>
          </a:p>
        </p:txBody>
      </p:sp>
      <p:sp>
        <p:nvSpPr>
          <p:cNvPr id="118803" name="Rectangle 20"/>
          <p:cNvSpPr>
            <a:spLocks noChangeArrowheads="1"/>
          </p:cNvSpPr>
          <p:nvPr/>
        </p:nvSpPr>
        <p:spPr bwMode="auto">
          <a:xfrm>
            <a:off x="6772275" y="3806825"/>
            <a:ext cx="909638"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18804" name="Text Box 21"/>
          <p:cNvSpPr txBox="1">
            <a:spLocks noChangeArrowheads="1"/>
          </p:cNvSpPr>
          <p:nvPr/>
        </p:nvSpPr>
        <p:spPr bwMode="auto">
          <a:xfrm>
            <a:off x="7678738" y="36845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0</a:t>
            </a:r>
          </a:p>
        </p:txBody>
      </p:sp>
      <p:sp>
        <p:nvSpPr>
          <p:cNvPr id="118805" name="Text Box 22"/>
          <p:cNvSpPr txBox="1">
            <a:spLocks noChangeArrowheads="1"/>
          </p:cNvSpPr>
          <p:nvPr/>
        </p:nvSpPr>
        <p:spPr bwMode="auto">
          <a:xfrm>
            <a:off x="7662863" y="4187825"/>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A</a:t>
            </a:r>
          </a:p>
        </p:txBody>
      </p:sp>
      <p:sp>
        <p:nvSpPr>
          <p:cNvPr id="118806" name="Rectangle 23"/>
          <p:cNvSpPr>
            <a:spLocks noChangeArrowheads="1"/>
          </p:cNvSpPr>
          <p:nvPr/>
        </p:nvSpPr>
        <p:spPr bwMode="auto">
          <a:xfrm>
            <a:off x="6767513" y="4279900"/>
            <a:ext cx="9144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400">
                <a:solidFill>
                  <a:srgbClr val="000066"/>
                </a:solidFill>
              </a:rPr>
              <a:t>x</a:t>
            </a:r>
            <a:endParaRPr lang="en-US" sz="1000">
              <a:solidFill>
                <a:srgbClr val="000066"/>
              </a:solidFill>
            </a:endParaRPr>
          </a:p>
        </p:txBody>
      </p:sp>
      <p:sp>
        <p:nvSpPr>
          <p:cNvPr id="118807" name="Text Box 24"/>
          <p:cNvSpPr txBox="1">
            <a:spLocks noChangeArrowheads="1"/>
          </p:cNvSpPr>
          <p:nvPr/>
        </p:nvSpPr>
        <p:spPr bwMode="auto">
          <a:xfrm>
            <a:off x="6451600" y="3470275"/>
            <a:ext cx="150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main memory</a:t>
            </a:r>
          </a:p>
        </p:txBody>
      </p:sp>
      <p:sp>
        <p:nvSpPr>
          <p:cNvPr id="118808" name="Text Box 25"/>
          <p:cNvSpPr txBox="1">
            <a:spLocks noChangeArrowheads="1"/>
          </p:cNvSpPr>
          <p:nvPr/>
        </p:nvSpPr>
        <p:spPr bwMode="auto">
          <a:xfrm>
            <a:off x="1193800" y="3013075"/>
            <a:ext cx="70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%eax</a:t>
            </a:r>
          </a:p>
        </p:txBody>
      </p:sp>
      <p:sp>
        <p:nvSpPr>
          <p:cNvPr id="118809" name="Text Box 26"/>
          <p:cNvSpPr txBox="1">
            <a:spLocks noChangeArrowheads="1"/>
          </p:cNvSpPr>
          <p:nvPr/>
        </p:nvSpPr>
        <p:spPr bwMode="auto">
          <a:xfrm>
            <a:off x="4225925" y="3714750"/>
            <a:ext cx="1131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I/O bridge</a:t>
            </a:r>
          </a:p>
        </p:txBody>
      </p:sp>
      <p:sp>
        <p:nvSpPr>
          <p:cNvPr id="118810" name="Text Box 27"/>
          <p:cNvSpPr txBox="1">
            <a:spLocks noChangeArrowheads="1"/>
          </p:cNvSpPr>
          <p:nvPr/>
        </p:nvSpPr>
        <p:spPr bwMode="auto">
          <a:xfrm>
            <a:off x="4867275" y="2466975"/>
            <a:ext cx="32337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Load operation:</a:t>
            </a:r>
            <a:r>
              <a:rPr lang="en-US" sz="1600">
                <a:solidFill>
                  <a:srgbClr val="000066"/>
                </a:solidFill>
                <a:latin typeface="Times" charset="0"/>
              </a:rPr>
              <a:t> </a:t>
            </a:r>
            <a:r>
              <a:rPr lang="en-US" sz="1600">
                <a:solidFill>
                  <a:srgbClr val="000066"/>
                </a:solidFill>
                <a:latin typeface="Courier New" charset="0"/>
              </a:rPr>
              <a:t>movl A, %eax</a:t>
            </a:r>
            <a:endParaRPr lang="en-US" sz="1600">
              <a:solidFill>
                <a:srgbClr val="000066"/>
              </a:solidFill>
              <a:latin typeface="Times" charset="0"/>
            </a:endParaRPr>
          </a:p>
          <a:p>
            <a:pPr algn="l">
              <a:lnSpc>
                <a:spcPct val="100000"/>
              </a:lnSpc>
            </a:pPr>
            <a:endParaRPr lang="en-US" sz="1600">
              <a:solidFill>
                <a:srgbClr val="000066"/>
              </a:solidFill>
            </a:endParaRPr>
          </a:p>
        </p:txBody>
      </p:sp>
    </p:spTree>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9" name="Rectangle 27"/>
          <p:cNvSpPr>
            <a:spLocks noGrp="1" noChangeArrowheads="1"/>
          </p:cNvSpPr>
          <p:nvPr>
            <p:ph type="title"/>
          </p:nvPr>
        </p:nvSpPr>
        <p:spPr/>
        <p:txBody>
          <a:bodyPr/>
          <a:lstStyle/>
          <a:p>
            <a:pPr eaLnBrk="1" hangingPunct="1">
              <a:defRPr/>
            </a:pPr>
            <a:r>
              <a:rPr lang="en-US" smtClean="0">
                <a:cs typeface="+mj-cs"/>
              </a:rPr>
              <a:t>Memory Read Transaction (3)</a:t>
            </a:r>
          </a:p>
        </p:txBody>
      </p:sp>
      <p:sp>
        <p:nvSpPr>
          <p:cNvPr id="69660" name="Rectangle 28"/>
          <p:cNvSpPr>
            <a:spLocks noGrp="1" noChangeArrowheads="1"/>
          </p:cNvSpPr>
          <p:nvPr>
            <p:ph type="body" idx="1"/>
          </p:nvPr>
        </p:nvSpPr>
        <p:spPr/>
        <p:txBody>
          <a:bodyPr/>
          <a:lstStyle/>
          <a:p>
            <a:pPr eaLnBrk="1" hangingPunct="1">
              <a:defRPr/>
            </a:pPr>
            <a:r>
              <a:rPr lang="en-US">
                <a:latin typeface="Helvetica" charset="0"/>
                <a:ea typeface="ＭＳ Ｐゴシック" charset="0"/>
              </a:rPr>
              <a:t>CPU read word x from the bus and copies it into register %eax.</a:t>
            </a:r>
          </a:p>
        </p:txBody>
      </p:sp>
      <p:sp>
        <p:nvSpPr>
          <p:cNvPr id="119811" name="AutoShape 4"/>
          <p:cNvSpPr>
            <a:spLocks noChangeArrowheads="1"/>
          </p:cNvSpPr>
          <p:nvPr/>
        </p:nvSpPr>
        <p:spPr bwMode="auto">
          <a:xfrm>
            <a:off x="5248275" y="396240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19812"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19813" name="AutoShape 6"/>
          <p:cNvSpPr>
            <a:spLocks noChangeArrowheads="1"/>
          </p:cNvSpPr>
          <p:nvPr/>
        </p:nvSpPr>
        <p:spPr bwMode="auto">
          <a:xfrm>
            <a:off x="2876550" y="3962400"/>
            <a:ext cx="1452563"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9814"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9815"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9816"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9817"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400">
                <a:solidFill>
                  <a:srgbClr val="000066"/>
                </a:solidFill>
              </a:rPr>
              <a:t>x</a:t>
            </a:r>
            <a:endParaRPr lang="en-US" sz="1000">
              <a:solidFill>
                <a:srgbClr val="000066"/>
              </a:solidFill>
            </a:endParaRPr>
          </a:p>
        </p:txBody>
      </p:sp>
      <p:sp>
        <p:nvSpPr>
          <p:cNvPr id="119818"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9819"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9820"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9821"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ALU</a:t>
            </a:r>
          </a:p>
        </p:txBody>
      </p:sp>
      <p:sp>
        <p:nvSpPr>
          <p:cNvPr id="119822" name="Text Box 15"/>
          <p:cNvSpPr txBox="1">
            <a:spLocks noChangeArrowheads="1"/>
          </p:cNvSpPr>
          <p:nvPr/>
        </p:nvSpPr>
        <p:spPr bwMode="auto">
          <a:xfrm>
            <a:off x="1611313" y="2346325"/>
            <a:ext cx="1279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register file</a:t>
            </a:r>
          </a:p>
        </p:txBody>
      </p:sp>
      <p:sp>
        <p:nvSpPr>
          <p:cNvPr id="119823"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9824" name="Rectangle 17"/>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bus interface</a:t>
            </a:r>
          </a:p>
        </p:txBody>
      </p:sp>
      <p:sp>
        <p:nvSpPr>
          <p:cNvPr id="119825" name="Line 18"/>
          <p:cNvSpPr>
            <a:spLocks noChangeShapeType="1"/>
          </p:cNvSpPr>
          <p:nvPr/>
        </p:nvSpPr>
        <p:spPr bwMode="auto">
          <a:xfrm flipV="1">
            <a:off x="2271713" y="3276600"/>
            <a:ext cx="0" cy="762000"/>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6" name="Rectangle 19"/>
          <p:cNvSpPr>
            <a:spLocks noChangeArrowheads="1"/>
          </p:cNvSpPr>
          <p:nvPr/>
        </p:nvSpPr>
        <p:spPr bwMode="auto">
          <a:xfrm>
            <a:off x="6772275" y="3810000"/>
            <a:ext cx="909638"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19827" name="Rectangle 20"/>
          <p:cNvSpPr>
            <a:spLocks noChangeArrowheads="1"/>
          </p:cNvSpPr>
          <p:nvPr/>
        </p:nvSpPr>
        <p:spPr bwMode="auto">
          <a:xfrm>
            <a:off x="6767513" y="4283075"/>
            <a:ext cx="9144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400">
                <a:solidFill>
                  <a:srgbClr val="000066"/>
                </a:solidFill>
              </a:rPr>
              <a:t>x</a:t>
            </a:r>
            <a:endParaRPr lang="en-US" sz="1000">
              <a:solidFill>
                <a:srgbClr val="000066"/>
              </a:solidFill>
            </a:endParaRPr>
          </a:p>
        </p:txBody>
      </p:sp>
      <p:sp>
        <p:nvSpPr>
          <p:cNvPr id="119828" name="Text Box 21"/>
          <p:cNvSpPr txBox="1">
            <a:spLocks noChangeArrowheads="1"/>
          </p:cNvSpPr>
          <p:nvPr/>
        </p:nvSpPr>
        <p:spPr bwMode="auto">
          <a:xfrm>
            <a:off x="6451600" y="3473450"/>
            <a:ext cx="150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main memory</a:t>
            </a:r>
          </a:p>
        </p:txBody>
      </p:sp>
      <p:sp>
        <p:nvSpPr>
          <p:cNvPr id="119829" name="Text Box 22"/>
          <p:cNvSpPr txBox="1">
            <a:spLocks noChangeArrowheads="1"/>
          </p:cNvSpPr>
          <p:nvPr/>
        </p:nvSpPr>
        <p:spPr bwMode="auto">
          <a:xfrm>
            <a:off x="7678738" y="36718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0</a:t>
            </a:r>
          </a:p>
        </p:txBody>
      </p:sp>
      <p:sp>
        <p:nvSpPr>
          <p:cNvPr id="119830" name="Text Box 23"/>
          <p:cNvSpPr txBox="1">
            <a:spLocks noChangeArrowheads="1"/>
          </p:cNvSpPr>
          <p:nvPr/>
        </p:nvSpPr>
        <p:spPr bwMode="auto">
          <a:xfrm>
            <a:off x="7662863" y="4175125"/>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A</a:t>
            </a:r>
          </a:p>
        </p:txBody>
      </p:sp>
      <p:sp>
        <p:nvSpPr>
          <p:cNvPr id="119831" name="Text Box 24"/>
          <p:cNvSpPr txBox="1">
            <a:spLocks noChangeArrowheads="1"/>
          </p:cNvSpPr>
          <p:nvPr/>
        </p:nvSpPr>
        <p:spPr bwMode="auto">
          <a:xfrm>
            <a:off x="1193800" y="3000375"/>
            <a:ext cx="70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%eax</a:t>
            </a:r>
          </a:p>
        </p:txBody>
      </p:sp>
      <p:sp>
        <p:nvSpPr>
          <p:cNvPr id="119832" name="Text Box 25"/>
          <p:cNvSpPr txBox="1">
            <a:spLocks noChangeArrowheads="1"/>
          </p:cNvSpPr>
          <p:nvPr/>
        </p:nvSpPr>
        <p:spPr bwMode="auto">
          <a:xfrm>
            <a:off x="4225925" y="3702050"/>
            <a:ext cx="1131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I/O bridge</a:t>
            </a:r>
          </a:p>
        </p:txBody>
      </p:sp>
      <p:sp>
        <p:nvSpPr>
          <p:cNvPr id="119833" name="Text Box 26"/>
          <p:cNvSpPr txBox="1">
            <a:spLocks noChangeArrowheads="1"/>
          </p:cNvSpPr>
          <p:nvPr/>
        </p:nvSpPr>
        <p:spPr bwMode="auto">
          <a:xfrm>
            <a:off x="4714875" y="2438400"/>
            <a:ext cx="32337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Load operation:</a:t>
            </a:r>
            <a:r>
              <a:rPr lang="en-US" sz="1600">
                <a:solidFill>
                  <a:srgbClr val="000066"/>
                </a:solidFill>
                <a:latin typeface="Times" charset="0"/>
              </a:rPr>
              <a:t> </a:t>
            </a:r>
            <a:r>
              <a:rPr lang="en-US" sz="1600">
                <a:solidFill>
                  <a:srgbClr val="000066"/>
                </a:solidFill>
                <a:latin typeface="Courier New" charset="0"/>
              </a:rPr>
              <a:t>movl A, %eax</a:t>
            </a:r>
            <a:endParaRPr lang="en-US" sz="1600">
              <a:solidFill>
                <a:srgbClr val="000066"/>
              </a:solidFill>
              <a:latin typeface="Times" charset="0"/>
            </a:endParaRPr>
          </a:p>
          <a:p>
            <a:pPr algn="l">
              <a:lnSpc>
                <a:spcPct val="100000"/>
              </a:lnSpc>
            </a:pPr>
            <a:endParaRPr lang="en-US" sz="1600">
              <a:solidFill>
                <a:srgbClr val="000066"/>
              </a:solidFill>
            </a:endParaRPr>
          </a:p>
        </p:txBody>
      </p:sp>
    </p:spTree>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p:cNvSpPr>
            <a:spLocks noGrp="1" noChangeArrowheads="1"/>
          </p:cNvSpPr>
          <p:nvPr>
            <p:ph type="title"/>
          </p:nvPr>
        </p:nvSpPr>
        <p:spPr/>
        <p:txBody>
          <a:bodyPr/>
          <a:lstStyle/>
          <a:p>
            <a:pPr eaLnBrk="1" hangingPunct="1">
              <a:defRPr/>
            </a:pPr>
            <a:r>
              <a:rPr lang="en-US" smtClean="0">
                <a:cs typeface="+mj-cs"/>
              </a:rPr>
              <a:t>Memory Write Transaction (1)</a:t>
            </a:r>
          </a:p>
        </p:txBody>
      </p:sp>
      <p:sp>
        <p:nvSpPr>
          <p:cNvPr id="90141" name="Rectangle 29"/>
          <p:cNvSpPr>
            <a:spLocks noGrp="1" noChangeArrowheads="1"/>
          </p:cNvSpPr>
          <p:nvPr>
            <p:ph type="body" idx="1"/>
          </p:nvPr>
        </p:nvSpPr>
        <p:spPr/>
        <p:txBody>
          <a:bodyPr/>
          <a:lstStyle/>
          <a:p>
            <a:pPr eaLnBrk="1" hangingPunct="1">
              <a:defRPr/>
            </a:pPr>
            <a:r>
              <a:rPr lang="en-US">
                <a:latin typeface="Helvetica" charset="0"/>
                <a:ea typeface="ＭＳ Ｐゴシック" charset="0"/>
              </a:rPr>
              <a:t> CPU places address A on bus. Main memory reads it and waits for the corresponding data word to arrive.</a:t>
            </a:r>
          </a:p>
        </p:txBody>
      </p:sp>
      <p:sp>
        <p:nvSpPr>
          <p:cNvPr id="120835" name="AutoShape 4"/>
          <p:cNvSpPr>
            <a:spLocks noChangeArrowheads="1"/>
          </p:cNvSpPr>
          <p:nvPr/>
        </p:nvSpPr>
        <p:spPr bwMode="auto">
          <a:xfrm>
            <a:off x="5248275" y="396240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20836"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20837" name="AutoShape 6"/>
          <p:cNvSpPr>
            <a:spLocks noChangeArrowheads="1"/>
          </p:cNvSpPr>
          <p:nvPr/>
        </p:nvSpPr>
        <p:spPr bwMode="auto">
          <a:xfrm>
            <a:off x="2876550" y="3962400"/>
            <a:ext cx="1452563"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0838"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0839"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0840"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0841"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400">
                <a:solidFill>
                  <a:srgbClr val="000066"/>
                </a:solidFill>
              </a:rPr>
              <a:t>y</a:t>
            </a:r>
            <a:endParaRPr lang="en-US" sz="1000">
              <a:solidFill>
                <a:srgbClr val="000066"/>
              </a:solidFill>
            </a:endParaRPr>
          </a:p>
        </p:txBody>
      </p:sp>
      <p:sp>
        <p:nvSpPr>
          <p:cNvPr id="120842"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0843"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0844"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0845"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ALU</a:t>
            </a:r>
          </a:p>
        </p:txBody>
      </p:sp>
      <p:sp>
        <p:nvSpPr>
          <p:cNvPr id="120846" name="Text Box 15"/>
          <p:cNvSpPr txBox="1">
            <a:spLocks noChangeArrowheads="1"/>
          </p:cNvSpPr>
          <p:nvPr/>
        </p:nvSpPr>
        <p:spPr bwMode="auto">
          <a:xfrm>
            <a:off x="1611313" y="2346325"/>
            <a:ext cx="1279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register file</a:t>
            </a:r>
          </a:p>
        </p:txBody>
      </p:sp>
      <p:sp>
        <p:nvSpPr>
          <p:cNvPr id="120847"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0848" name="Line 17"/>
          <p:cNvSpPr>
            <a:spLocks noChangeShapeType="1"/>
          </p:cNvSpPr>
          <p:nvPr/>
        </p:nvSpPr>
        <p:spPr bwMode="auto">
          <a:xfrm>
            <a:off x="2805113" y="4191000"/>
            <a:ext cx="3962400" cy="0"/>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0849" name="Rectangle 18"/>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bus interface</a:t>
            </a:r>
          </a:p>
        </p:txBody>
      </p:sp>
      <p:sp>
        <p:nvSpPr>
          <p:cNvPr id="120850" name="Text Box 19"/>
          <p:cNvSpPr txBox="1">
            <a:spLocks noChangeArrowheads="1"/>
          </p:cNvSpPr>
          <p:nvPr/>
        </p:nvSpPr>
        <p:spPr bwMode="auto">
          <a:xfrm>
            <a:off x="5765800" y="3810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i="1">
                <a:solidFill>
                  <a:srgbClr val="000066"/>
                </a:solidFill>
              </a:rPr>
              <a:t>A</a:t>
            </a:r>
          </a:p>
        </p:txBody>
      </p:sp>
      <p:sp>
        <p:nvSpPr>
          <p:cNvPr id="120851" name="Rectangle 20"/>
          <p:cNvSpPr>
            <a:spLocks noChangeArrowheads="1"/>
          </p:cNvSpPr>
          <p:nvPr/>
        </p:nvSpPr>
        <p:spPr bwMode="auto">
          <a:xfrm>
            <a:off x="6772275" y="3810000"/>
            <a:ext cx="909638"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20852" name="Rectangle 21"/>
          <p:cNvSpPr>
            <a:spLocks noChangeArrowheads="1"/>
          </p:cNvSpPr>
          <p:nvPr/>
        </p:nvSpPr>
        <p:spPr bwMode="auto">
          <a:xfrm>
            <a:off x="6767513" y="4283075"/>
            <a:ext cx="9144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000">
              <a:solidFill>
                <a:srgbClr val="000066"/>
              </a:solidFill>
            </a:endParaRPr>
          </a:p>
        </p:txBody>
      </p:sp>
      <p:sp>
        <p:nvSpPr>
          <p:cNvPr id="120853" name="Text Box 22"/>
          <p:cNvSpPr txBox="1">
            <a:spLocks noChangeArrowheads="1"/>
          </p:cNvSpPr>
          <p:nvPr/>
        </p:nvSpPr>
        <p:spPr bwMode="auto">
          <a:xfrm>
            <a:off x="6527800" y="3413125"/>
            <a:ext cx="150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main memory</a:t>
            </a:r>
          </a:p>
        </p:txBody>
      </p:sp>
      <p:sp>
        <p:nvSpPr>
          <p:cNvPr id="120854" name="Text Box 23"/>
          <p:cNvSpPr txBox="1">
            <a:spLocks noChangeArrowheads="1"/>
          </p:cNvSpPr>
          <p:nvPr/>
        </p:nvSpPr>
        <p:spPr bwMode="auto">
          <a:xfrm>
            <a:off x="7678738" y="36718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0</a:t>
            </a:r>
          </a:p>
        </p:txBody>
      </p:sp>
      <p:sp>
        <p:nvSpPr>
          <p:cNvPr id="120855" name="Text Box 24"/>
          <p:cNvSpPr txBox="1">
            <a:spLocks noChangeArrowheads="1"/>
          </p:cNvSpPr>
          <p:nvPr/>
        </p:nvSpPr>
        <p:spPr bwMode="auto">
          <a:xfrm>
            <a:off x="7662863" y="4175125"/>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A</a:t>
            </a:r>
          </a:p>
        </p:txBody>
      </p:sp>
      <p:sp>
        <p:nvSpPr>
          <p:cNvPr id="120856" name="Text Box 25"/>
          <p:cNvSpPr txBox="1">
            <a:spLocks noChangeArrowheads="1"/>
          </p:cNvSpPr>
          <p:nvPr/>
        </p:nvSpPr>
        <p:spPr bwMode="auto">
          <a:xfrm>
            <a:off x="1193800" y="3000375"/>
            <a:ext cx="70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%eax</a:t>
            </a:r>
          </a:p>
        </p:txBody>
      </p:sp>
      <p:sp>
        <p:nvSpPr>
          <p:cNvPr id="120857" name="Text Box 26"/>
          <p:cNvSpPr txBox="1">
            <a:spLocks noChangeArrowheads="1"/>
          </p:cNvSpPr>
          <p:nvPr/>
        </p:nvSpPr>
        <p:spPr bwMode="auto">
          <a:xfrm>
            <a:off x="4225925" y="3702050"/>
            <a:ext cx="1131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I/O bridge</a:t>
            </a:r>
          </a:p>
        </p:txBody>
      </p:sp>
      <p:sp>
        <p:nvSpPr>
          <p:cNvPr id="120858" name="Text Box 27"/>
          <p:cNvSpPr txBox="1">
            <a:spLocks noChangeArrowheads="1"/>
          </p:cNvSpPr>
          <p:nvPr/>
        </p:nvSpPr>
        <p:spPr bwMode="auto">
          <a:xfrm>
            <a:off x="4791075" y="2438400"/>
            <a:ext cx="3267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Store operation:</a:t>
            </a:r>
            <a:r>
              <a:rPr lang="en-US" sz="1600">
                <a:solidFill>
                  <a:srgbClr val="000066"/>
                </a:solidFill>
                <a:latin typeface="Times" charset="0"/>
              </a:rPr>
              <a:t> </a:t>
            </a:r>
            <a:r>
              <a:rPr lang="en-US" sz="1600">
                <a:solidFill>
                  <a:srgbClr val="000066"/>
                </a:solidFill>
                <a:latin typeface="Courier New" charset="0"/>
              </a:rPr>
              <a:t>movl %eax, A</a:t>
            </a:r>
            <a:endParaRPr lang="en-US" sz="1600">
              <a:solidFill>
                <a:srgbClr val="000066"/>
              </a:solidFill>
              <a:latin typeface="Times" charset="0"/>
            </a:endParaRPr>
          </a:p>
          <a:p>
            <a:pPr algn="l">
              <a:lnSpc>
                <a:spcPct val="100000"/>
              </a:lnSpc>
            </a:pPr>
            <a:endParaRPr lang="en-US" sz="1600">
              <a:solidFill>
                <a:srgbClr val="000066"/>
              </a:solidFill>
            </a:endParaRPr>
          </a:p>
        </p:txBody>
      </p:sp>
    </p:spTree>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5" name="Rectangle 29"/>
          <p:cNvSpPr>
            <a:spLocks noGrp="1" noChangeArrowheads="1"/>
          </p:cNvSpPr>
          <p:nvPr>
            <p:ph type="title"/>
          </p:nvPr>
        </p:nvSpPr>
        <p:spPr/>
        <p:txBody>
          <a:bodyPr/>
          <a:lstStyle/>
          <a:p>
            <a:pPr eaLnBrk="1" hangingPunct="1">
              <a:defRPr/>
            </a:pPr>
            <a:r>
              <a:rPr lang="en-US" smtClean="0">
                <a:cs typeface="+mj-cs"/>
              </a:rPr>
              <a:t>Memory Write Transaction (2)</a:t>
            </a:r>
          </a:p>
        </p:txBody>
      </p:sp>
      <p:sp>
        <p:nvSpPr>
          <p:cNvPr id="91166" name="Rectangle 30"/>
          <p:cNvSpPr>
            <a:spLocks noGrp="1" noChangeArrowheads="1"/>
          </p:cNvSpPr>
          <p:nvPr>
            <p:ph type="body" idx="1"/>
          </p:nvPr>
        </p:nvSpPr>
        <p:spPr/>
        <p:txBody>
          <a:bodyPr/>
          <a:lstStyle/>
          <a:p>
            <a:pPr eaLnBrk="1" hangingPunct="1">
              <a:defRPr/>
            </a:pPr>
            <a:r>
              <a:rPr lang="en-US">
                <a:latin typeface="Helvetica" charset="0"/>
                <a:ea typeface="ＭＳ Ｐゴシック" charset="0"/>
              </a:rPr>
              <a:t> CPU places data word y on the bus.</a:t>
            </a:r>
          </a:p>
        </p:txBody>
      </p:sp>
      <p:sp>
        <p:nvSpPr>
          <p:cNvPr id="121859"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21860" name="AutoShape 5"/>
          <p:cNvSpPr>
            <a:spLocks noChangeArrowheads="1"/>
          </p:cNvSpPr>
          <p:nvPr/>
        </p:nvSpPr>
        <p:spPr bwMode="auto">
          <a:xfrm>
            <a:off x="5243513" y="396240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21861"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21862" name="AutoShape 7"/>
          <p:cNvSpPr>
            <a:spLocks noChangeArrowheads="1"/>
          </p:cNvSpPr>
          <p:nvPr/>
        </p:nvSpPr>
        <p:spPr bwMode="auto">
          <a:xfrm>
            <a:off x="2871788" y="3962400"/>
            <a:ext cx="1452562"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1863"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1864"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1865"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1866"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400">
                <a:solidFill>
                  <a:srgbClr val="000066"/>
                </a:solidFill>
              </a:rPr>
              <a:t>y</a:t>
            </a:r>
            <a:endParaRPr lang="en-US" sz="1000">
              <a:solidFill>
                <a:srgbClr val="000066"/>
              </a:solidFill>
            </a:endParaRPr>
          </a:p>
        </p:txBody>
      </p:sp>
      <p:sp>
        <p:nvSpPr>
          <p:cNvPr id="121867"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1868"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1869"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1870"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ALU</a:t>
            </a:r>
          </a:p>
        </p:txBody>
      </p:sp>
      <p:sp>
        <p:nvSpPr>
          <p:cNvPr id="121871" name="Text Box 16"/>
          <p:cNvSpPr txBox="1">
            <a:spLocks noChangeArrowheads="1"/>
          </p:cNvSpPr>
          <p:nvPr/>
        </p:nvSpPr>
        <p:spPr bwMode="auto">
          <a:xfrm>
            <a:off x="1606550" y="2346325"/>
            <a:ext cx="1279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register file</a:t>
            </a:r>
          </a:p>
        </p:txBody>
      </p:sp>
      <p:sp>
        <p:nvSpPr>
          <p:cNvPr id="121872"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1873" name="Rectangle 18"/>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bus interface</a:t>
            </a:r>
          </a:p>
        </p:txBody>
      </p:sp>
      <p:sp>
        <p:nvSpPr>
          <p:cNvPr id="121874" name="Text Box 19"/>
          <p:cNvSpPr txBox="1">
            <a:spLocks noChangeArrowheads="1"/>
          </p:cNvSpPr>
          <p:nvPr/>
        </p:nvSpPr>
        <p:spPr bwMode="auto">
          <a:xfrm>
            <a:off x="5783263" y="38258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400" i="1">
                <a:solidFill>
                  <a:srgbClr val="000066"/>
                </a:solidFill>
              </a:rPr>
              <a:t>y</a:t>
            </a:r>
          </a:p>
        </p:txBody>
      </p:sp>
      <p:sp>
        <p:nvSpPr>
          <p:cNvPr id="121875" name="Line 20"/>
          <p:cNvSpPr>
            <a:spLocks noChangeShapeType="1"/>
          </p:cNvSpPr>
          <p:nvPr/>
        </p:nvSpPr>
        <p:spPr bwMode="auto">
          <a:xfrm>
            <a:off x="2266950" y="3276600"/>
            <a:ext cx="0" cy="914400"/>
          </a:xfrm>
          <a:prstGeom prst="line">
            <a:avLst/>
          </a:prstGeom>
          <a:noFill/>
          <a:ln w="762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76" name="Line 21"/>
          <p:cNvSpPr>
            <a:spLocks noChangeShapeType="1"/>
          </p:cNvSpPr>
          <p:nvPr/>
        </p:nvSpPr>
        <p:spPr bwMode="auto">
          <a:xfrm>
            <a:off x="2266950" y="4191000"/>
            <a:ext cx="4495800" cy="0"/>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7" name="Rectangle 22"/>
          <p:cNvSpPr>
            <a:spLocks noChangeArrowheads="1"/>
          </p:cNvSpPr>
          <p:nvPr/>
        </p:nvSpPr>
        <p:spPr bwMode="auto">
          <a:xfrm>
            <a:off x="6762750" y="4267200"/>
            <a:ext cx="9144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1878" name="Text Box 23"/>
          <p:cNvSpPr txBox="1">
            <a:spLocks noChangeArrowheads="1"/>
          </p:cNvSpPr>
          <p:nvPr/>
        </p:nvSpPr>
        <p:spPr bwMode="auto">
          <a:xfrm>
            <a:off x="6523038" y="3397250"/>
            <a:ext cx="150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main memory</a:t>
            </a:r>
          </a:p>
        </p:txBody>
      </p:sp>
      <p:sp>
        <p:nvSpPr>
          <p:cNvPr id="121879" name="Text Box 24"/>
          <p:cNvSpPr txBox="1">
            <a:spLocks noChangeArrowheads="1"/>
          </p:cNvSpPr>
          <p:nvPr/>
        </p:nvSpPr>
        <p:spPr bwMode="auto">
          <a:xfrm>
            <a:off x="7673975" y="36877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0</a:t>
            </a:r>
          </a:p>
        </p:txBody>
      </p:sp>
      <p:sp>
        <p:nvSpPr>
          <p:cNvPr id="121880" name="Text Box 25"/>
          <p:cNvSpPr txBox="1">
            <a:spLocks noChangeArrowheads="1"/>
          </p:cNvSpPr>
          <p:nvPr/>
        </p:nvSpPr>
        <p:spPr bwMode="auto">
          <a:xfrm>
            <a:off x="7658100" y="4191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A</a:t>
            </a:r>
          </a:p>
        </p:txBody>
      </p:sp>
      <p:sp>
        <p:nvSpPr>
          <p:cNvPr id="121881" name="Text Box 26"/>
          <p:cNvSpPr txBox="1">
            <a:spLocks noChangeArrowheads="1"/>
          </p:cNvSpPr>
          <p:nvPr/>
        </p:nvSpPr>
        <p:spPr bwMode="auto">
          <a:xfrm>
            <a:off x="1189038" y="3016250"/>
            <a:ext cx="703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%eax</a:t>
            </a:r>
          </a:p>
        </p:txBody>
      </p:sp>
      <p:sp>
        <p:nvSpPr>
          <p:cNvPr id="121882" name="Text Box 27"/>
          <p:cNvSpPr txBox="1">
            <a:spLocks noChangeArrowheads="1"/>
          </p:cNvSpPr>
          <p:nvPr/>
        </p:nvSpPr>
        <p:spPr bwMode="auto">
          <a:xfrm>
            <a:off x="4221163" y="3717925"/>
            <a:ext cx="1131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I/O bridge</a:t>
            </a:r>
          </a:p>
        </p:txBody>
      </p:sp>
      <p:sp>
        <p:nvSpPr>
          <p:cNvPr id="121883" name="Text Box 28"/>
          <p:cNvSpPr txBox="1">
            <a:spLocks noChangeArrowheads="1"/>
          </p:cNvSpPr>
          <p:nvPr/>
        </p:nvSpPr>
        <p:spPr bwMode="auto">
          <a:xfrm>
            <a:off x="4552950" y="2438400"/>
            <a:ext cx="3267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Store operation:</a:t>
            </a:r>
            <a:r>
              <a:rPr lang="en-US" sz="1600">
                <a:solidFill>
                  <a:srgbClr val="000066"/>
                </a:solidFill>
                <a:latin typeface="Times" charset="0"/>
              </a:rPr>
              <a:t> </a:t>
            </a:r>
            <a:r>
              <a:rPr lang="en-US" sz="1600">
                <a:solidFill>
                  <a:srgbClr val="000066"/>
                </a:solidFill>
                <a:latin typeface="Courier New" charset="0"/>
              </a:rPr>
              <a:t>movl %eax, A</a:t>
            </a:r>
            <a:endParaRPr lang="en-US" sz="1600">
              <a:solidFill>
                <a:srgbClr val="000066"/>
              </a:solidFill>
              <a:latin typeface="Times" charset="0"/>
            </a:endParaRPr>
          </a:p>
          <a:p>
            <a:pPr algn="l">
              <a:lnSpc>
                <a:spcPct val="100000"/>
              </a:lnSpc>
            </a:pPr>
            <a:endParaRPr lang="en-US" sz="1600">
              <a:solidFill>
                <a:srgbClr val="000066"/>
              </a:solidFill>
            </a:endParaRPr>
          </a:p>
        </p:txBody>
      </p:sp>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6" name="Rectangle 26"/>
          <p:cNvSpPr>
            <a:spLocks noGrp="1" noChangeArrowheads="1"/>
          </p:cNvSpPr>
          <p:nvPr>
            <p:ph type="title"/>
          </p:nvPr>
        </p:nvSpPr>
        <p:spPr/>
        <p:txBody>
          <a:bodyPr/>
          <a:lstStyle/>
          <a:p>
            <a:pPr eaLnBrk="1" hangingPunct="1">
              <a:defRPr/>
            </a:pPr>
            <a:r>
              <a:rPr lang="en-US" smtClean="0">
                <a:cs typeface="+mj-cs"/>
              </a:rPr>
              <a:t>Memory Write Transaction (3)</a:t>
            </a:r>
          </a:p>
        </p:txBody>
      </p:sp>
      <p:sp>
        <p:nvSpPr>
          <p:cNvPr id="92187" name="Rectangle 27"/>
          <p:cNvSpPr>
            <a:spLocks noGrp="1" noChangeArrowheads="1"/>
          </p:cNvSpPr>
          <p:nvPr>
            <p:ph type="body" idx="1"/>
          </p:nvPr>
        </p:nvSpPr>
        <p:spPr/>
        <p:txBody>
          <a:bodyPr/>
          <a:lstStyle/>
          <a:p>
            <a:pPr eaLnBrk="1" hangingPunct="1">
              <a:defRPr/>
            </a:pPr>
            <a:r>
              <a:rPr lang="en-US">
                <a:latin typeface="Helvetica" charset="0"/>
                <a:ea typeface="ＭＳ Ｐゴシック" charset="0"/>
              </a:rPr>
              <a:t> Main memory read data word y from the bus and stores it at address A.</a:t>
            </a:r>
          </a:p>
        </p:txBody>
      </p:sp>
      <p:sp>
        <p:nvSpPr>
          <p:cNvPr id="122883" name="Rectangle 4"/>
          <p:cNvSpPr>
            <a:spLocks noChangeArrowheads="1"/>
          </p:cNvSpPr>
          <p:nvPr/>
        </p:nvSpPr>
        <p:spPr bwMode="auto">
          <a:xfrm>
            <a:off x="6772275" y="3806825"/>
            <a:ext cx="909638"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22884" name="AutoShape 5"/>
          <p:cNvSpPr>
            <a:spLocks noChangeArrowheads="1"/>
          </p:cNvSpPr>
          <p:nvPr/>
        </p:nvSpPr>
        <p:spPr bwMode="auto">
          <a:xfrm>
            <a:off x="5248275" y="3959225"/>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22885" name="Rectangle 6"/>
          <p:cNvSpPr>
            <a:spLocks noChangeArrowheads="1"/>
          </p:cNvSpPr>
          <p:nvPr/>
        </p:nvSpPr>
        <p:spPr bwMode="auto">
          <a:xfrm>
            <a:off x="4333875" y="3990975"/>
            <a:ext cx="909638"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22886" name="AutoShape 7"/>
          <p:cNvSpPr>
            <a:spLocks noChangeArrowheads="1"/>
          </p:cNvSpPr>
          <p:nvPr/>
        </p:nvSpPr>
        <p:spPr bwMode="auto">
          <a:xfrm>
            <a:off x="2876550" y="3959225"/>
            <a:ext cx="1452563"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2887" name="Rectangle 8"/>
          <p:cNvSpPr>
            <a:spLocks noChangeArrowheads="1"/>
          </p:cNvSpPr>
          <p:nvPr/>
        </p:nvSpPr>
        <p:spPr bwMode="auto">
          <a:xfrm>
            <a:off x="1892300" y="26638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2888" name="Rectangle 9"/>
          <p:cNvSpPr>
            <a:spLocks noChangeArrowheads="1"/>
          </p:cNvSpPr>
          <p:nvPr/>
        </p:nvSpPr>
        <p:spPr bwMode="auto">
          <a:xfrm>
            <a:off x="1892300" y="28162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2889" name="Rectangle 10"/>
          <p:cNvSpPr>
            <a:spLocks noChangeArrowheads="1"/>
          </p:cNvSpPr>
          <p:nvPr/>
        </p:nvSpPr>
        <p:spPr bwMode="auto">
          <a:xfrm>
            <a:off x="1892300" y="29686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2890" name="Rectangle 11"/>
          <p:cNvSpPr>
            <a:spLocks noChangeArrowheads="1"/>
          </p:cNvSpPr>
          <p:nvPr/>
        </p:nvSpPr>
        <p:spPr bwMode="auto">
          <a:xfrm>
            <a:off x="1892300" y="31210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400">
                <a:solidFill>
                  <a:srgbClr val="000066"/>
                </a:solidFill>
              </a:rPr>
              <a:t>y</a:t>
            </a:r>
            <a:endParaRPr lang="en-US" sz="1000">
              <a:solidFill>
                <a:srgbClr val="000066"/>
              </a:solidFill>
            </a:endParaRPr>
          </a:p>
        </p:txBody>
      </p:sp>
      <p:sp>
        <p:nvSpPr>
          <p:cNvPr id="122891" name="Rectangle 12"/>
          <p:cNvSpPr>
            <a:spLocks noChangeArrowheads="1"/>
          </p:cNvSpPr>
          <p:nvPr/>
        </p:nvSpPr>
        <p:spPr bwMode="auto">
          <a:xfrm>
            <a:off x="1892300" y="32734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2892" name="AutoShape 13"/>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2893" name="AutoShape 14"/>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2894" name="Rectangle 15"/>
          <p:cNvSpPr>
            <a:spLocks noChangeArrowheads="1"/>
          </p:cNvSpPr>
          <p:nvPr/>
        </p:nvSpPr>
        <p:spPr bwMode="auto">
          <a:xfrm>
            <a:off x="3109913" y="2511425"/>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ALU</a:t>
            </a:r>
          </a:p>
        </p:txBody>
      </p:sp>
      <p:sp>
        <p:nvSpPr>
          <p:cNvPr id="122895" name="Text Box 16"/>
          <p:cNvSpPr txBox="1">
            <a:spLocks noChangeArrowheads="1"/>
          </p:cNvSpPr>
          <p:nvPr/>
        </p:nvSpPr>
        <p:spPr bwMode="auto">
          <a:xfrm>
            <a:off x="1611313" y="2343150"/>
            <a:ext cx="1279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register file</a:t>
            </a:r>
          </a:p>
        </p:txBody>
      </p:sp>
      <p:sp>
        <p:nvSpPr>
          <p:cNvPr id="122896" name="AutoShape 17"/>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22897"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bus interface</a:t>
            </a:r>
          </a:p>
        </p:txBody>
      </p:sp>
      <p:sp>
        <p:nvSpPr>
          <p:cNvPr id="122898" name="Rectangle 19"/>
          <p:cNvSpPr>
            <a:spLocks noChangeArrowheads="1"/>
          </p:cNvSpPr>
          <p:nvPr/>
        </p:nvSpPr>
        <p:spPr bwMode="auto">
          <a:xfrm>
            <a:off x="6767513" y="4264025"/>
            <a:ext cx="9144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400">
                <a:solidFill>
                  <a:srgbClr val="33CCFF"/>
                </a:solidFill>
              </a:rPr>
              <a:t>y</a:t>
            </a:r>
            <a:endParaRPr lang="en-US" sz="1000">
              <a:solidFill>
                <a:srgbClr val="33CCFF"/>
              </a:solidFill>
            </a:endParaRPr>
          </a:p>
        </p:txBody>
      </p:sp>
      <p:sp>
        <p:nvSpPr>
          <p:cNvPr id="122899" name="Text Box 20"/>
          <p:cNvSpPr txBox="1">
            <a:spLocks noChangeArrowheads="1"/>
          </p:cNvSpPr>
          <p:nvPr/>
        </p:nvSpPr>
        <p:spPr bwMode="auto">
          <a:xfrm>
            <a:off x="6527800" y="3409950"/>
            <a:ext cx="150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main memory</a:t>
            </a:r>
          </a:p>
        </p:txBody>
      </p:sp>
      <p:sp>
        <p:nvSpPr>
          <p:cNvPr id="122900" name="Text Box 21"/>
          <p:cNvSpPr txBox="1">
            <a:spLocks noChangeArrowheads="1"/>
          </p:cNvSpPr>
          <p:nvPr/>
        </p:nvSpPr>
        <p:spPr bwMode="auto">
          <a:xfrm>
            <a:off x="7678738" y="36687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0</a:t>
            </a:r>
          </a:p>
        </p:txBody>
      </p:sp>
      <p:sp>
        <p:nvSpPr>
          <p:cNvPr id="122901" name="Text Box 22"/>
          <p:cNvSpPr txBox="1">
            <a:spLocks noChangeArrowheads="1"/>
          </p:cNvSpPr>
          <p:nvPr/>
        </p:nvSpPr>
        <p:spPr bwMode="auto">
          <a:xfrm>
            <a:off x="7662863" y="417195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A</a:t>
            </a:r>
          </a:p>
        </p:txBody>
      </p:sp>
      <p:sp>
        <p:nvSpPr>
          <p:cNvPr id="122902" name="Text Box 23"/>
          <p:cNvSpPr txBox="1">
            <a:spLocks noChangeArrowheads="1"/>
          </p:cNvSpPr>
          <p:nvPr/>
        </p:nvSpPr>
        <p:spPr bwMode="auto">
          <a:xfrm>
            <a:off x="1193800" y="2997200"/>
            <a:ext cx="70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%eax</a:t>
            </a:r>
          </a:p>
        </p:txBody>
      </p:sp>
      <p:sp>
        <p:nvSpPr>
          <p:cNvPr id="122903" name="Text Box 24"/>
          <p:cNvSpPr txBox="1">
            <a:spLocks noChangeArrowheads="1"/>
          </p:cNvSpPr>
          <p:nvPr/>
        </p:nvSpPr>
        <p:spPr bwMode="auto">
          <a:xfrm>
            <a:off x="4225925" y="3698875"/>
            <a:ext cx="1131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I/O bridge</a:t>
            </a:r>
          </a:p>
        </p:txBody>
      </p:sp>
      <p:sp>
        <p:nvSpPr>
          <p:cNvPr id="122904" name="Text Box 25"/>
          <p:cNvSpPr txBox="1">
            <a:spLocks noChangeArrowheads="1"/>
          </p:cNvSpPr>
          <p:nvPr/>
        </p:nvSpPr>
        <p:spPr bwMode="auto">
          <a:xfrm>
            <a:off x="4638675" y="2466975"/>
            <a:ext cx="3267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Store operation:</a:t>
            </a:r>
            <a:r>
              <a:rPr lang="en-US" sz="1600">
                <a:solidFill>
                  <a:srgbClr val="000066"/>
                </a:solidFill>
                <a:latin typeface="Times" charset="0"/>
              </a:rPr>
              <a:t> </a:t>
            </a:r>
            <a:r>
              <a:rPr lang="en-US" sz="1600">
                <a:solidFill>
                  <a:srgbClr val="000066"/>
                </a:solidFill>
                <a:latin typeface="Courier New" charset="0"/>
              </a:rPr>
              <a:t>movl %eax, A</a:t>
            </a:r>
            <a:endParaRPr lang="en-US" sz="1600">
              <a:solidFill>
                <a:srgbClr val="000066"/>
              </a:solidFill>
              <a:latin typeface="Times" charset="0"/>
            </a:endParaRPr>
          </a:p>
          <a:p>
            <a:pPr algn="l">
              <a:lnSpc>
                <a:spcPct val="100000"/>
              </a:lnSpc>
            </a:pPr>
            <a:endParaRPr lang="en-US" sz="1600">
              <a:solidFill>
                <a:srgbClr val="000066"/>
              </a:solidFill>
            </a:endParaRPr>
          </a:p>
        </p:txBody>
      </p:sp>
    </p:spTree>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86" name="Rectangle 38"/>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Multi-Level Caches</a:t>
            </a:r>
          </a:p>
        </p:txBody>
      </p:sp>
      <p:sp>
        <p:nvSpPr>
          <p:cNvPr id="155687" name="Rectangle 39"/>
          <p:cNvSpPr>
            <a:spLocks noGrp="1" noChangeArrowheads="1"/>
          </p:cNvSpPr>
          <p:nvPr>
            <p:ph type="body" idx="1"/>
          </p:nvPr>
        </p:nvSpPr>
        <p:spPr/>
        <p:txBody>
          <a:bodyPr/>
          <a:lstStyle/>
          <a:p>
            <a:pPr eaLnBrk="1" hangingPunct="1">
              <a:buFont typeface="Wingdings" charset="0"/>
              <a:buNone/>
              <a:defRPr/>
            </a:pPr>
            <a:r>
              <a:rPr lang="en-US">
                <a:latin typeface="Helvetica" charset="0"/>
                <a:ea typeface="ＭＳ Ｐゴシック" charset="0"/>
                <a:cs typeface="ＭＳ Ｐゴシック" charset="0"/>
              </a:rPr>
              <a:t>Options: separate </a:t>
            </a:r>
            <a:r>
              <a:rPr lang="en-US">
                <a:solidFill>
                  <a:srgbClr val="FF0000"/>
                </a:solidFill>
                <a:latin typeface="Helvetica" charset="0"/>
                <a:ea typeface="ＭＳ Ｐゴシック" charset="0"/>
                <a:cs typeface="ＭＳ Ｐゴシック" charset="0"/>
              </a:rPr>
              <a:t>data</a:t>
            </a:r>
            <a:r>
              <a:rPr lang="en-US">
                <a:latin typeface="Helvetica" charset="0"/>
                <a:ea typeface="ＭＳ Ｐゴシック" charset="0"/>
                <a:cs typeface="ＭＳ Ｐゴシック" charset="0"/>
              </a:rPr>
              <a:t> and </a:t>
            </a:r>
            <a:r>
              <a:rPr lang="en-US">
                <a:solidFill>
                  <a:srgbClr val="FF0000"/>
                </a:solidFill>
                <a:latin typeface="Helvetica" charset="0"/>
                <a:ea typeface="ＭＳ Ｐゴシック" charset="0"/>
                <a:cs typeface="ＭＳ Ｐゴシック" charset="0"/>
              </a:rPr>
              <a:t>instruction caches</a:t>
            </a:r>
            <a:r>
              <a:rPr lang="en-US">
                <a:latin typeface="Helvetica" charset="0"/>
                <a:ea typeface="ＭＳ Ｐゴシック" charset="0"/>
                <a:cs typeface="ＭＳ Ｐゴシック" charset="0"/>
              </a:rPr>
              <a:t>, or a </a:t>
            </a:r>
            <a:r>
              <a:rPr lang="en-US">
                <a:solidFill>
                  <a:srgbClr val="FF0000"/>
                </a:solidFill>
                <a:latin typeface="Helvetica" charset="0"/>
                <a:ea typeface="ＭＳ Ｐゴシック" charset="0"/>
                <a:cs typeface="ＭＳ Ｐゴシック" charset="0"/>
              </a:rPr>
              <a:t>unified cache</a:t>
            </a:r>
          </a:p>
          <a:p>
            <a:pPr eaLnBrk="1" hangingPunct="1">
              <a:buFont typeface="Wingdings" charset="0"/>
              <a:buNone/>
              <a:defRPr/>
            </a:pPr>
            <a:endParaRPr lang="en-US">
              <a:latin typeface="Helvetica" charset="0"/>
              <a:ea typeface="ＭＳ Ｐゴシック" charset="0"/>
              <a:cs typeface="ＭＳ Ｐゴシック" charset="0"/>
            </a:endParaRPr>
          </a:p>
        </p:txBody>
      </p:sp>
      <p:sp>
        <p:nvSpPr>
          <p:cNvPr id="125955" name="Rectangle 3"/>
          <p:cNvSpPr>
            <a:spLocks noChangeArrowheads="1"/>
          </p:cNvSpPr>
          <p:nvPr/>
        </p:nvSpPr>
        <p:spPr bwMode="auto">
          <a:xfrm>
            <a:off x="239713" y="4191000"/>
            <a:ext cx="10699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size:</a:t>
            </a:r>
          </a:p>
          <a:p>
            <a:pPr algn="l">
              <a:lnSpc>
                <a:spcPct val="100000"/>
              </a:lnSpc>
            </a:pPr>
            <a:r>
              <a:rPr lang="en-US" b="0">
                <a:solidFill>
                  <a:srgbClr val="000066"/>
                </a:solidFill>
              </a:rPr>
              <a:t>speed:</a:t>
            </a:r>
          </a:p>
          <a:p>
            <a:pPr algn="l">
              <a:lnSpc>
                <a:spcPct val="100000"/>
              </a:lnSpc>
            </a:pPr>
            <a:r>
              <a:rPr lang="en-US" b="0">
                <a:solidFill>
                  <a:srgbClr val="000066"/>
                </a:solidFill>
              </a:rPr>
              <a:t>$/Mbyte:</a:t>
            </a:r>
          </a:p>
          <a:p>
            <a:pPr algn="l">
              <a:lnSpc>
                <a:spcPct val="100000"/>
              </a:lnSpc>
            </a:pPr>
            <a:r>
              <a:rPr lang="en-US" b="0">
                <a:solidFill>
                  <a:srgbClr val="000066"/>
                </a:solidFill>
              </a:rPr>
              <a:t>line size:</a:t>
            </a:r>
          </a:p>
        </p:txBody>
      </p:sp>
      <p:sp>
        <p:nvSpPr>
          <p:cNvPr id="125956" name="Rectangle 4"/>
          <p:cNvSpPr>
            <a:spLocks noChangeArrowheads="1"/>
          </p:cNvSpPr>
          <p:nvPr/>
        </p:nvSpPr>
        <p:spPr bwMode="auto">
          <a:xfrm>
            <a:off x="1600200" y="4191000"/>
            <a:ext cx="7778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200 B</a:t>
            </a:r>
          </a:p>
          <a:p>
            <a:pPr algn="l">
              <a:lnSpc>
                <a:spcPct val="100000"/>
              </a:lnSpc>
            </a:pPr>
            <a:r>
              <a:rPr lang="en-US" b="0">
                <a:solidFill>
                  <a:srgbClr val="000066"/>
                </a:solidFill>
              </a:rPr>
              <a:t>3 ns</a:t>
            </a:r>
          </a:p>
          <a:p>
            <a:pPr algn="l">
              <a:lnSpc>
                <a:spcPct val="100000"/>
              </a:lnSpc>
            </a:pPr>
            <a:endParaRPr lang="en-US" b="0">
              <a:solidFill>
                <a:srgbClr val="000066"/>
              </a:solidFill>
            </a:endParaRPr>
          </a:p>
          <a:p>
            <a:pPr algn="l">
              <a:lnSpc>
                <a:spcPct val="100000"/>
              </a:lnSpc>
            </a:pPr>
            <a:r>
              <a:rPr lang="en-US" b="0">
                <a:solidFill>
                  <a:srgbClr val="000066"/>
                </a:solidFill>
              </a:rPr>
              <a:t>8 B</a:t>
            </a:r>
          </a:p>
        </p:txBody>
      </p:sp>
      <p:sp>
        <p:nvSpPr>
          <p:cNvPr id="125957" name="Rectangle 5"/>
          <p:cNvSpPr>
            <a:spLocks noChangeArrowheads="1"/>
          </p:cNvSpPr>
          <p:nvPr/>
        </p:nvSpPr>
        <p:spPr bwMode="auto">
          <a:xfrm>
            <a:off x="2895600" y="4191000"/>
            <a:ext cx="10064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8-64 KB</a:t>
            </a:r>
          </a:p>
          <a:p>
            <a:pPr algn="l">
              <a:lnSpc>
                <a:spcPct val="100000"/>
              </a:lnSpc>
            </a:pPr>
            <a:r>
              <a:rPr lang="en-US" b="0">
                <a:solidFill>
                  <a:srgbClr val="000066"/>
                </a:solidFill>
              </a:rPr>
              <a:t>3  ns</a:t>
            </a:r>
          </a:p>
          <a:p>
            <a:pPr algn="l">
              <a:lnSpc>
                <a:spcPct val="100000"/>
              </a:lnSpc>
            </a:pPr>
            <a:endParaRPr lang="en-US" b="0">
              <a:solidFill>
                <a:srgbClr val="000066"/>
              </a:solidFill>
            </a:endParaRPr>
          </a:p>
          <a:p>
            <a:pPr algn="l">
              <a:lnSpc>
                <a:spcPct val="100000"/>
              </a:lnSpc>
            </a:pPr>
            <a:r>
              <a:rPr lang="en-US" b="0">
                <a:solidFill>
                  <a:srgbClr val="000066"/>
                </a:solidFill>
              </a:rPr>
              <a:t>32 B</a:t>
            </a:r>
          </a:p>
        </p:txBody>
      </p:sp>
      <p:sp>
        <p:nvSpPr>
          <p:cNvPr id="125958" name="Rectangle 6"/>
          <p:cNvSpPr>
            <a:spLocks noChangeArrowheads="1"/>
          </p:cNvSpPr>
          <p:nvPr/>
        </p:nvSpPr>
        <p:spPr bwMode="auto">
          <a:xfrm>
            <a:off x="5638800" y="4191000"/>
            <a:ext cx="17049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128 MB DRAM</a:t>
            </a:r>
          </a:p>
          <a:p>
            <a:pPr algn="l">
              <a:lnSpc>
                <a:spcPct val="100000"/>
              </a:lnSpc>
            </a:pPr>
            <a:r>
              <a:rPr lang="en-US" b="0">
                <a:solidFill>
                  <a:srgbClr val="000066"/>
                </a:solidFill>
              </a:rPr>
              <a:t>60 ns</a:t>
            </a:r>
          </a:p>
          <a:p>
            <a:pPr algn="l">
              <a:lnSpc>
                <a:spcPct val="100000"/>
              </a:lnSpc>
            </a:pPr>
            <a:r>
              <a:rPr lang="en-US" b="0">
                <a:solidFill>
                  <a:srgbClr val="000066"/>
                </a:solidFill>
              </a:rPr>
              <a:t>$1.50/MB</a:t>
            </a:r>
          </a:p>
          <a:p>
            <a:pPr algn="l">
              <a:lnSpc>
                <a:spcPct val="100000"/>
              </a:lnSpc>
            </a:pPr>
            <a:r>
              <a:rPr lang="en-US" b="0">
                <a:solidFill>
                  <a:srgbClr val="000066"/>
                </a:solidFill>
              </a:rPr>
              <a:t>8  KB</a:t>
            </a:r>
          </a:p>
        </p:txBody>
      </p:sp>
      <p:sp>
        <p:nvSpPr>
          <p:cNvPr id="125959" name="Rectangle 7"/>
          <p:cNvSpPr>
            <a:spLocks noChangeArrowheads="1"/>
          </p:cNvSpPr>
          <p:nvPr/>
        </p:nvSpPr>
        <p:spPr bwMode="auto">
          <a:xfrm>
            <a:off x="7467600" y="4191000"/>
            <a:ext cx="11588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30 GB</a:t>
            </a:r>
          </a:p>
          <a:p>
            <a:pPr algn="l">
              <a:lnSpc>
                <a:spcPct val="100000"/>
              </a:lnSpc>
            </a:pPr>
            <a:r>
              <a:rPr lang="en-US" b="0">
                <a:solidFill>
                  <a:srgbClr val="000066"/>
                </a:solidFill>
              </a:rPr>
              <a:t>8 ms</a:t>
            </a:r>
          </a:p>
          <a:p>
            <a:pPr algn="l">
              <a:lnSpc>
                <a:spcPct val="100000"/>
              </a:lnSpc>
            </a:pPr>
            <a:r>
              <a:rPr lang="en-US" b="0">
                <a:solidFill>
                  <a:srgbClr val="000066"/>
                </a:solidFill>
              </a:rPr>
              <a:t>$0.05/MB</a:t>
            </a:r>
          </a:p>
        </p:txBody>
      </p:sp>
      <p:sp>
        <p:nvSpPr>
          <p:cNvPr id="125960" name="Line 8"/>
          <p:cNvSpPr>
            <a:spLocks noChangeShapeType="1"/>
          </p:cNvSpPr>
          <p:nvPr/>
        </p:nvSpPr>
        <p:spPr bwMode="auto">
          <a:xfrm>
            <a:off x="1828800" y="5791200"/>
            <a:ext cx="6410325"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61" name="Rectangle 9"/>
          <p:cNvSpPr>
            <a:spLocks noChangeArrowheads="1"/>
          </p:cNvSpPr>
          <p:nvPr/>
        </p:nvSpPr>
        <p:spPr bwMode="auto">
          <a:xfrm>
            <a:off x="1712913" y="5311775"/>
            <a:ext cx="2505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larger, slower, cheaper</a:t>
            </a:r>
          </a:p>
        </p:txBody>
      </p:sp>
      <p:sp>
        <p:nvSpPr>
          <p:cNvPr id="155658" name="Rectangle 10"/>
          <p:cNvSpPr>
            <a:spLocks noChangeArrowheads="1"/>
          </p:cNvSpPr>
          <p:nvPr/>
        </p:nvSpPr>
        <p:spPr bwMode="auto">
          <a:xfrm>
            <a:off x="1544638" y="2243138"/>
            <a:ext cx="2197100" cy="1725612"/>
          </a:xfrm>
          <a:prstGeom prst="rect">
            <a:avLst/>
          </a:prstGeom>
          <a:solidFill>
            <a:srgbClr val="00FFFF"/>
          </a:solidFill>
          <a:ln w="12700">
            <a:solidFill>
              <a:schemeClr val="tx1"/>
            </a:solidFill>
            <a:miter lim="800000"/>
            <a:headEnd/>
            <a:tailEnd/>
          </a:ln>
          <a:effectLst>
            <a:outerShdw blurRad="63500" dist="107763" dir="2700000" algn="ctr" rotWithShape="0">
              <a:schemeClr val="tx1">
                <a:alpha val="74998"/>
              </a:schemeClr>
            </a:outerShdw>
          </a:effectLst>
        </p:spPr>
        <p:txBody>
          <a:bodyPr wrap="none" anchor="ctr"/>
          <a:lstStyle/>
          <a:p>
            <a:pPr algn="l">
              <a:lnSpc>
                <a:spcPct val="65000"/>
              </a:lnSpc>
              <a:spcBef>
                <a:spcPct val="50000"/>
              </a:spcBef>
              <a:defRPr/>
            </a:pPr>
            <a:endParaRPr lang="en-US">
              <a:solidFill>
                <a:srgbClr val="000066"/>
              </a:solidFill>
              <a:latin typeface="Courier New" pitchFamily="-1" charset="0"/>
            </a:endParaRPr>
          </a:p>
        </p:txBody>
      </p:sp>
      <p:sp>
        <p:nvSpPr>
          <p:cNvPr id="125963" name="Rectangle 11"/>
          <p:cNvSpPr>
            <a:spLocks noChangeArrowheads="1"/>
          </p:cNvSpPr>
          <p:nvPr/>
        </p:nvSpPr>
        <p:spPr bwMode="auto">
          <a:xfrm>
            <a:off x="2741613" y="3670300"/>
            <a:ext cx="9350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55660" name="Rectangle 12"/>
          <p:cNvSpPr>
            <a:spLocks noChangeArrowheads="1"/>
          </p:cNvSpPr>
          <p:nvPr/>
        </p:nvSpPr>
        <p:spPr bwMode="auto">
          <a:xfrm>
            <a:off x="5745163" y="2305050"/>
            <a:ext cx="963612" cy="1571625"/>
          </a:xfrm>
          <a:prstGeom prst="rect">
            <a:avLst/>
          </a:prstGeom>
          <a:solidFill>
            <a:srgbClr val="00FFFF"/>
          </a:solidFill>
          <a:ln w="12700">
            <a:solidFill>
              <a:schemeClr val="tx1"/>
            </a:solidFill>
            <a:miter lim="800000"/>
            <a:headEnd/>
            <a:tailEnd/>
          </a:ln>
          <a:effectLst>
            <a:outerShdw blurRad="63500" dist="107763" dir="2700000" algn="ctr" rotWithShape="0">
              <a:schemeClr val="tx1">
                <a:alpha val="74998"/>
              </a:schemeClr>
            </a:outerShdw>
          </a:effectLst>
        </p:spPr>
        <p:txBody>
          <a:bodyPr wrap="none" lIns="73025" tIns="36512" rIns="73025" bIns="36512" anchor="ctr"/>
          <a:lstStyle/>
          <a:p>
            <a:pPr defTabSz="585788">
              <a:lnSpc>
                <a:spcPct val="100000"/>
              </a:lnSpc>
              <a:defRPr/>
            </a:pPr>
            <a:r>
              <a:rPr lang="en-US">
                <a:solidFill>
                  <a:srgbClr val="000066"/>
                </a:solidFill>
              </a:rPr>
              <a:t>Memory</a:t>
            </a:r>
            <a:endParaRPr lang="en-US" sz="1200" b="0">
              <a:solidFill>
                <a:srgbClr val="000066"/>
              </a:solidFill>
            </a:endParaRPr>
          </a:p>
        </p:txBody>
      </p:sp>
      <p:sp>
        <p:nvSpPr>
          <p:cNvPr id="125965" name="Rectangle 17"/>
          <p:cNvSpPr>
            <a:spLocks noChangeArrowheads="1"/>
          </p:cNvSpPr>
          <p:nvPr/>
        </p:nvSpPr>
        <p:spPr bwMode="auto">
          <a:xfrm>
            <a:off x="2827338" y="2419350"/>
            <a:ext cx="801687" cy="666750"/>
          </a:xfrm>
          <a:prstGeom prst="rect">
            <a:avLst/>
          </a:prstGeom>
          <a:solidFill>
            <a:schemeClr val="bg1"/>
          </a:solidFill>
          <a:ln w="12700">
            <a:solidFill>
              <a:schemeClr val="tx1"/>
            </a:solidFill>
            <a:miter lim="800000"/>
            <a:headEnd/>
            <a:tailEnd/>
          </a:ln>
        </p:spPr>
        <p:txBody>
          <a:bodyPr wrap="none" lIns="73025" tIns="36512" rIns="73025" bIns="36512" anchor="ctr"/>
          <a:lstStyle/>
          <a:p>
            <a:pPr defTabSz="585788">
              <a:lnSpc>
                <a:spcPct val="100000"/>
              </a:lnSpc>
            </a:pPr>
            <a:r>
              <a:rPr lang="en-US" sz="1600">
                <a:solidFill>
                  <a:srgbClr val="000066"/>
                </a:solidFill>
              </a:rPr>
              <a:t>L1 </a:t>
            </a:r>
          </a:p>
          <a:p>
            <a:pPr defTabSz="585788">
              <a:lnSpc>
                <a:spcPct val="100000"/>
              </a:lnSpc>
            </a:pPr>
            <a:r>
              <a:rPr lang="en-US" sz="1600">
                <a:solidFill>
                  <a:srgbClr val="000066"/>
                </a:solidFill>
              </a:rPr>
              <a:t>d-cache</a:t>
            </a:r>
          </a:p>
        </p:txBody>
      </p:sp>
      <p:sp>
        <p:nvSpPr>
          <p:cNvPr id="125966" name="Rectangle 19"/>
          <p:cNvSpPr>
            <a:spLocks noChangeArrowheads="1"/>
          </p:cNvSpPr>
          <p:nvPr/>
        </p:nvSpPr>
        <p:spPr bwMode="auto">
          <a:xfrm>
            <a:off x="1733550" y="2471738"/>
            <a:ext cx="650875" cy="433387"/>
          </a:xfrm>
          <a:prstGeom prst="rect">
            <a:avLst/>
          </a:prstGeom>
          <a:solidFill>
            <a:schemeClr val="bg1"/>
          </a:solidFill>
          <a:ln w="12700">
            <a:solidFill>
              <a:schemeClr val="tx1"/>
            </a:solidFill>
            <a:miter lim="800000"/>
            <a:headEnd/>
            <a:tailEnd/>
          </a:ln>
        </p:spPr>
        <p:txBody>
          <a:bodyPr wrap="none" lIns="73025" tIns="36512" rIns="73025" bIns="36512" anchor="ctr"/>
          <a:lstStyle/>
          <a:p>
            <a:pPr defTabSz="585788">
              <a:lnSpc>
                <a:spcPct val="100000"/>
              </a:lnSpc>
            </a:pPr>
            <a:r>
              <a:rPr lang="en-US" sz="1600">
                <a:solidFill>
                  <a:srgbClr val="000066"/>
                </a:solidFill>
              </a:rPr>
              <a:t>Regs</a:t>
            </a:r>
          </a:p>
        </p:txBody>
      </p:sp>
      <p:sp>
        <p:nvSpPr>
          <p:cNvPr id="155668" name="Rectangle 20"/>
          <p:cNvSpPr>
            <a:spLocks noChangeArrowheads="1"/>
          </p:cNvSpPr>
          <p:nvPr/>
        </p:nvSpPr>
        <p:spPr bwMode="auto">
          <a:xfrm>
            <a:off x="4287838" y="2281238"/>
            <a:ext cx="801687" cy="1633537"/>
          </a:xfrm>
          <a:prstGeom prst="rect">
            <a:avLst/>
          </a:prstGeom>
          <a:solidFill>
            <a:srgbClr val="00FFFF"/>
          </a:solidFill>
          <a:ln w="12700">
            <a:solidFill>
              <a:schemeClr val="tx1"/>
            </a:solidFill>
            <a:miter lim="800000"/>
            <a:headEnd/>
            <a:tailEnd/>
          </a:ln>
          <a:effectLst>
            <a:outerShdw blurRad="63500" dist="107763" dir="2700000" algn="ctr" rotWithShape="0">
              <a:schemeClr val="tx2">
                <a:alpha val="74998"/>
              </a:schemeClr>
            </a:outerShdw>
          </a:effectLst>
        </p:spPr>
        <p:txBody>
          <a:bodyPr wrap="none" lIns="73025" tIns="36512" rIns="73025" bIns="36512" anchor="ctr"/>
          <a:lstStyle/>
          <a:p>
            <a:pPr defTabSz="585788">
              <a:lnSpc>
                <a:spcPct val="100000"/>
              </a:lnSpc>
              <a:defRPr/>
            </a:pPr>
            <a:r>
              <a:rPr lang="en-US" sz="1600">
                <a:solidFill>
                  <a:srgbClr val="000066"/>
                </a:solidFill>
                <a:latin typeface="Helvetica" pitchFamily="-1" charset="0"/>
              </a:rPr>
              <a:t>Unified</a:t>
            </a:r>
          </a:p>
          <a:p>
            <a:pPr defTabSz="585788">
              <a:lnSpc>
                <a:spcPct val="100000"/>
              </a:lnSpc>
              <a:defRPr/>
            </a:pPr>
            <a:r>
              <a:rPr lang="en-US" sz="1600">
                <a:solidFill>
                  <a:srgbClr val="000066"/>
                </a:solidFill>
                <a:latin typeface="Helvetica" pitchFamily="-1" charset="0"/>
              </a:rPr>
              <a:t>L2 </a:t>
            </a:r>
          </a:p>
          <a:p>
            <a:pPr defTabSz="585788">
              <a:lnSpc>
                <a:spcPct val="100000"/>
              </a:lnSpc>
              <a:defRPr/>
            </a:pPr>
            <a:r>
              <a:rPr lang="en-US" sz="1600">
                <a:solidFill>
                  <a:srgbClr val="000066"/>
                </a:solidFill>
                <a:latin typeface="Helvetica" pitchFamily="-1" charset="0"/>
              </a:rPr>
              <a:t>Cache</a:t>
            </a:r>
          </a:p>
        </p:txBody>
      </p:sp>
      <p:sp>
        <p:nvSpPr>
          <p:cNvPr id="125968" name="Line 21"/>
          <p:cNvSpPr>
            <a:spLocks noChangeShapeType="1"/>
          </p:cNvSpPr>
          <p:nvPr/>
        </p:nvSpPr>
        <p:spPr bwMode="auto">
          <a:xfrm>
            <a:off x="3629025" y="2551113"/>
            <a:ext cx="6588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69" name="Line 22"/>
          <p:cNvSpPr>
            <a:spLocks noChangeShapeType="1"/>
          </p:cNvSpPr>
          <p:nvPr/>
        </p:nvSpPr>
        <p:spPr bwMode="auto">
          <a:xfrm>
            <a:off x="3652838" y="3683000"/>
            <a:ext cx="6223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0" name="Line 23"/>
          <p:cNvSpPr>
            <a:spLocks noChangeShapeType="1"/>
          </p:cNvSpPr>
          <p:nvPr/>
        </p:nvSpPr>
        <p:spPr bwMode="auto">
          <a:xfrm>
            <a:off x="5105400" y="3095625"/>
            <a:ext cx="6223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1" name="Line 24"/>
          <p:cNvSpPr>
            <a:spLocks noChangeShapeType="1"/>
          </p:cNvSpPr>
          <p:nvPr/>
        </p:nvSpPr>
        <p:spPr bwMode="auto">
          <a:xfrm>
            <a:off x="6789738" y="3086100"/>
            <a:ext cx="758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2" name="Rectangle 25"/>
          <p:cNvSpPr>
            <a:spLocks noChangeArrowheads="1"/>
          </p:cNvSpPr>
          <p:nvPr/>
        </p:nvSpPr>
        <p:spPr bwMode="auto">
          <a:xfrm>
            <a:off x="290513" y="2551113"/>
            <a:ext cx="1209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Processor</a:t>
            </a:r>
          </a:p>
        </p:txBody>
      </p:sp>
      <p:sp>
        <p:nvSpPr>
          <p:cNvPr id="125973" name="Rectangle 26"/>
          <p:cNvSpPr>
            <a:spLocks noChangeArrowheads="1"/>
          </p:cNvSpPr>
          <p:nvPr/>
        </p:nvSpPr>
        <p:spPr bwMode="auto">
          <a:xfrm>
            <a:off x="4114800" y="4191000"/>
            <a:ext cx="15779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1-4MB SRAM</a:t>
            </a:r>
          </a:p>
          <a:p>
            <a:pPr algn="l">
              <a:lnSpc>
                <a:spcPct val="100000"/>
              </a:lnSpc>
            </a:pPr>
            <a:r>
              <a:rPr lang="en-US" b="0">
                <a:solidFill>
                  <a:srgbClr val="000066"/>
                </a:solidFill>
              </a:rPr>
              <a:t>6 ns</a:t>
            </a:r>
          </a:p>
          <a:p>
            <a:pPr algn="l">
              <a:lnSpc>
                <a:spcPct val="100000"/>
              </a:lnSpc>
            </a:pPr>
            <a:r>
              <a:rPr lang="en-US" b="0">
                <a:solidFill>
                  <a:srgbClr val="000066"/>
                </a:solidFill>
              </a:rPr>
              <a:t>$100/MB</a:t>
            </a:r>
          </a:p>
          <a:p>
            <a:pPr algn="l">
              <a:lnSpc>
                <a:spcPct val="100000"/>
              </a:lnSpc>
            </a:pPr>
            <a:r>
              <a:rPr lang="en-US" b="0">
                <a:solidFill>
                  <a:srgbClr val="000066"/>
                </a:solidFill>
              </a:rPr>
              <a:t>32 B</a:t>
            </a:r>
          </a:p>
        </p:txBody>
      </p:sp>
      <p:sp>
        <p:nvSpPr>
          <p:cNvPr id="125974" name="Line 36"/>
          <p:cNvSpPr>
            <a:spLocks noChangeShapeType="1"/>
          </p:cNvSpPr>
          <p:nvPr/>
        </p:nvSpPr>
        <p:spPr bwMode="auto">
          <a:xfrm>
            <a:off x="2384425" y="2703513"/>
            <a:ext cx="442913" cy="0"/>
          </a:xfrm>
          <a:prstGeom prst="line">
            <a:avLst/>
          </a:prstGeom>
          <a:noFill/>
          <a:ln w="38100">
            <a:solidFill>
              <a:schemeClr val="tx2"/>
            </a:solidFill>
            <a:round/>
            <a:headEnd/>
            <a:tailEnd type="none" w="sm" len="sm"/>
          </a:ln>
          <a:extLst>
            <a:ext uri="{909E8E84-426E-40dd-AFC4-6F175D3DCCD1}">
              <a14:hiddenFill xmlns:a14="http://schemas.microsoft.com/office/drawing/2010/main">
                <a:noFill/>
              </a14:hiddenFill>
            </a:ext>
          </a:extLst>
        </p:spPr>
        <p:txBody>
          <a:bodyPr wrap="none" lIns="45720" rIns="45720" anchor="ctr">
            <a:spAutoFit/>
          </a:bodyPr>
          <a:lstStyle/>
          <a:p>
            <a:endParaRPr lang="en-US"/>
          </a:p>
        </p:txBody>
      </p:sp>
      <p:sp>
        <p:nvSpPr>
          <p:cNvPr id="125975" name="Rectangle 37"/>
          <p:cNvSpPr>
            <a:spLocks noChangeArrowheads="1"/>
          </p:cNvSpPr>
          <p:nvPr/>
        </p:nvSpPr>
        <p:spPr bwMode="auto">
          <a:xfrm>
            <a:off x="2836863" y="3209925"/>
            <a:ext cx="801687" cy="666750"/>
          </a:xfrm>
          <a:prstGeom prst="rect">
            <a:avLst/>
          </a:prstGeom>
          <a:solidFill>
            <a:schemeClr val="bg1"/>
          </a:solidFill>
          <a:ln w="12700">
            <a:solidFill>
              <a:schemeClr val="tx1"/>
            </a:solidFill>
            <a:miter lim="800000"/>
            <a:headEnd/>
            <a:tailEnd/>
          </a:ln>
        </p:spPr>
        <p:txBody>
          <a:bodyPr wrap="none" lIns="73025" tIns="36512" rIns="73025" bIns="36512" anchor="ctr"/>
          <a:lstStyle/>
          <a:p>
            <a:pPr defTabSz="585788">
              <a:lnSpc>
                <a:spcPct val="100000"/>
              </a:lnSpc>
            </a:pPr>
            <a:r>
              <a:rPr lang="en-US" sz="1600">
                <a:solidFill>
                  <a:srgbClr val="000066"/>
                </a:solidFill>
              </a:rPr>
              <a:t>L1 </a:t>
            </a:r>
          </a:p>
          <a:p>
            <a:pPr defTabSz="585788">
              <a:lnSpc>
                <a:spcPct val="100000"/>
              </a:lnSpc>
            </a:pPr>
            <a:r>
              <a:rPr lang="en-US" sz="1600">
                <a:solidFill>
                  <a:srgbClr val="000066"/>
                </a:solidFill>
              </a:rPr>
              <a:t>i-cache</a:t>
            </a:r>
          </a:p>
        </p:txBody>
      </p:sp>
      <p:sp>
        <p:nvSpPr>
          <p:cNvPr id="155661" name="Oval 13"/>
          <p:cNvSpPr>
            <a:spLocks noChangeArrowheads="1"/>
          </p:cNvSpPr>
          <p:nvPr/>
        </p:nvSpPr>
        <p:spPr bwMode="auto">
          <a:xfrm>
            <a:off x="7467600" y="2792413"/>
            <a:ext cx="1328738" cy="596900"/>
          </a:xfrm>
          <a:prstGeom prst="ellipse">
            <a:avLst/>
          </a:prstGeom>
          <a:solidFill>
            <a:srgbClr val="00FFFF"/>
          </a:solidFill>
          <a:ln w="12700">
            <a:solidFill>
              <a:schemeClr val="tx1"/>
            </a:solidFill>
            <a:round/>
            <a:headEnd/>
            <a:tailEnd/>
          </a:ln>
          <a:effectLst>
            <a:outerShdw blurRad="63500" dist="107763" dir="2700000" algn="ctr" rotWithShape="0">
              <a:schemeClr val="tx1">
                <a:alpha val="74998"/>
              </a:schemeClr>
            </a:outerShdw>
          </a:effectLst>
        </p:spPr>
        <p:txBody>
          <a:bodyPr wrap="none" lIns="73025" tIns="36512" rIns="73025" bIns="36512" anchor="ctr"/>
          <a:lstStyle/>
          <a:p>
            <a:pPr defTabSz="585788">
              <a:lnSpc>
                <a:spcPct val="100000"/>
              </a:lnSpc>
              <a:defRPr/>
            </a:pPr>
            <a:r>
              <a:rPr lang="en-US">
                <a:solidFill>
                  <a:srgbClr val="000066"/>
                </a:solidFill>
              </a:rPr>
              <a:t>disk</a:t>
            </a:r>
            <a:endParaRPr lang="en-US" sz="1200">
              <a:solidFill>
                <a:srgbClr val="000066"/>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1612900" y="1447800"/>
            <a:ext cx="3187700" cy="3098800"/>
          </a:xfrm>
          <a:prstGeom prst="rect">
            <a:avLst/>
          </a:prstGeom>
          <a:solidFill>
            <a:srgbClr val="00FFFF"/>
          </a:solidFill>
          <a:ln w="25400">
            <a:solidFill>
              <a:schemeClr val="tx1"/>
            </a:solidFill>
            <a:miter lim="800000"/>
            <a:headEnd/>
            <a:tailEnd/>
          </a:ln>
          <a:effectLst>
            <a:outerShdw blurRad="63500" dist="107763" dir="2700000" algn="ctr" rotWithShape="0">
              <a:schemeClr val="folHlink">
                <a:alpha val="74998"/>
              </a:schemeClr>
            </a:outerShdw>
          </a:effectLst>
        </p:spPr>
        <p:txBody>
          <a:bodyPr wrap="none" lIns="90487" tIns="44450" rIns="90487" bIns="44450" anchor="b"/>
          <a:lstStyle/>
          <a:p>
            <a:pPr>
              <a:lnSpc>
                <a:spcPct val="100000"/>
              </a:lnSpc>
              <a:defRPr/>
            </a:pPr>
            <a:r>
              <a:rPr lang="en-US" sz="1400">
                <a:solidFill>
                  <a:srgbClr val="000066"/>
                </a:solidFill>
                <a:latin typeface="Helvetica" pitchFamily="-1" charset="0"/>
              </a:rPr>
              <a:t>Processor Chip</a:t>
            </a:r>
          </a:p>
        </p:txBody>
      </p:sp>
      <p:sp>
        <p:nvSpPr>
          <p:cNvPr id="157710" name="Rectangle 14"/>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Intel Pentium Cache Hierarchy</a:t>
            </a:r>
          </a:p>
        </p:txBody>
      </p:sp>
      <p:sp>
        <p:nvSpPr>
          <p:cNvPr id="128003" name="Rectangle 4"/>
          <p:cNvSpPr>
            <a:spLocks noChangeArrowheads="1"/>
          </p:cNvSpPr>
          <p:nvPr/>
        </p:nvSpPr>
        <p:spPr bwMode="auto">
          <a:xfrm>
            <a:off x="2908300" y="1752600"/>
            <a:ext cx="1498600" cy="1270000"/>
          </a:xfrm>
          <a:prstGeom prst="rect">
            <a:avLst/>
          </a:prstGeom>
          <a:solidFill>
            <a:schemeClr val="bg1"/>
          </a:solidFill>
          <a:ln w="254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rPr>
              <a:t>L1 Data</a:t>
            </a:r>
          </a:p>
          <a:p>
            <a:pPr>
              <a:lnSpc>
                <a:spcPct val="100000"/>
              </a:lnSpc>
            </a:pPr>
            <a:r>
              <a:rPr lang="en-US" sz="1400">
                <a:solidFill>
                  <a:srgbClr val="000066"/>
                </a:solidFill>
              </a:rPr>
              <a:t>1 cycle latency</a:t>
            </a:r>
          </a:p>
          <a:p>
            <a:pPr>
              <a:lnSpc>
                <a:spcPct val="100000"/>
              </a:lnSpc>
            </a:pPr>
            <a:r>
              <a:rPr lang="en-US" sz="1400">
                <a:solidFill>
                  <a:srgbClr val="000066"/>
                </a:solidFill>
              </a:rPr>
              <a:t>16 KB</a:t>
            </a:r>
          </a:p>
          <a:p>
            <a:pPr>
              <a:lnSpc>
                <a:spcPct val="100000"/>
              </a:lnSpc>
            </a:pPr>
            <a:r>
              <a:rPr lang="en-US" sz="1400">
                <a:solidFill>
                  <a:srgbClr val="000066"/>
                </a:solidFill>
              </a:rPr>
              <a:t>4-way assoc</a:t>
            </a:r>
          </a:p>
          <a:p>
            <a:pPr>
              <a:lnSpc>
                <a:spcPct val="100000"/>
              </a:lnSpc>
            </a:pPr>
            <a:r>
              <a:rPr lang="en-US" sz="1400">
                <a:solidFill>
                  <a:srgbClr val="000066"/>
                </a:solidFill>
              </a:rPr>
              <a:t>Write-through</a:t>
            </a:r>
          </a:p>
          <a:p>
            <a:pPr>
              <a:lnSpc>
                <a:spcPct val="100000"/>
              </a:lnSpc>
            </a:pPr>
            <a:r>
              <a:rPr lang="en-US" sz="1400">
                <a:solidFill>
                  <a:srgbClr val="000066"/>
                </a:solidFill>
              </a:rPr>
              <a:t>32B lines</a:t>
            </a:r>
          </a:p>
        </p:txBody>
      </p:sp>
      <p:sp>
        <p:nvSpPr>
          <p:cNvPr id="128004" name="Rectangle 5"/>
          <p:cNvSpPr>
            <a:spLocks noChangeArrowheads="1"/>
          </p:cNvSpPr>
          <p:nvPr/>
        </p:nvSpPr>
        <p:spPr bwMode="auto">
          <a:xfrm>
            <a:off x="2679700" y="3352800"/>
            <a:ext cx="1498600" cy="812800"/>
          </a:xfrm>
          <a:prstGeom prst="rect">
            <a:avLst/>
          </a:prstGeom>
          <a:solidFill>
            <a:schemeClr val="bg1"/>
          </a:solidFill>
          <a:ln w="254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rPr>
              <a:t>L1 Instruction</a:t>
            </a:r>
          </a:p>
          <a:p>
            <a:pPr>
              <a:lnSpc>
                <a:spcPct val="100000"/>
              </a:lnSpc>
            </a:pPr>
            <a:r>
              <a:rPr lang="en-US" sz="1400">
                <a:solidFill>
                  <a:srgbClr val="000066"/>
                </a:solidFill>
              </a:rPr>
              <a:t>16 KB, 4-way</a:t>
            </a:r>
          </a:p>
          <a:p>
            <a:pPr>
              <a:lnSpc>
                <a:spcPct val="100000"/>
              </a:lnSpc>
            </a:pPr>
            <a:r>
              <a:rPr lang="en-US" sz="1400">
                <a:solidFill>
                  <a:srgbClr val="000066"/>
                </a:solidFill>
              </a:rPr>
              <a:t>32B lines</a:t>
            </a:r>
          </a:p>
        </p:txBody>
      </p:sp>
      <p:sp>
        <p:nvSpPr>
          <p:cNvPr id="128005" name="Rectangle 6"/>
          <p:cNvSpPr>
            <a:spLocks noChangeArrowheads="1"/>
          </p:cNvSpPr>
          <p:nvPr/>
        </p:nvSpPr>
        <p:spPr bwMode="auto">
          <a:xfrm>
            <a:off x="1765300" y="1981200"/>
            <a:ext cx="584200" cy="1270000"/>
          </a:xfrm>
          <a:prstGeom prst="rect">
            <a:avLst/>
          </a:prstGeom>
          <a:solidFill>
            <a:schemeClr val="bg1"/>
          </a:solidFill>
          <a:ln w="254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rPr>
              <a:t>Regs.</a:t>
            </a:r>
          </a:p>
        </p:txBody>
      </p:sp>
      <p:sp>
        <p:nvSpPr>
          <p:cNvPr id="128006" name="Line 7"/>
          <p:cNvSpPr>
            <a:spLocks noChangeShapeType="1"/>
          </p:cNvSpPr>
          <p:nvPr/>
        </p:nvSpPr>
        <p:spPr bwMode="auto">
          <a:xfrm>
            <a:off x="2374900" y="2197100"/>
            <a:ext cx="5080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07" name="Line 8"/>
          <p:cNvSpPr>
            <a:spLocks noChangeShapeType="1"/>
          </p:cNvSpPr>
          <p:nvPr/>
        </p:nvSpPr>
        <p:spPr bwMode="auto">
          <a:xfrm>
            <a:off x="2374900" y="2654300"/>
            <a:ext cx="5080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7705" name="Rectangle 9"/>
          <p:cNvSpPr>
            <a:spLocks noChangeArrowheads="1"/>
          </p:cNvSpPr>
          <p:nvPr/>
        </p:nvSpPr>
        <p:spPr bwMode="auto">
          <a:xfrm>
            <a:off x="5029200" y="1905000"/>
            <a:ext cx="1270000" cy="2336800"/>
          </a:xfrm>
          <a:prstGeom prst="rect">
            <a:avLst/>
          </a:prstGeom>
          <a:solidFill>
            <a:srgbClr val="00FFFF"/>
          </a:solidFill>
          <a:ln w="25400">
            <a:solidFill>
              <a:schemeClr val="tx1"/>
            </a:solidFill>
            <a:miter lim="800000"/>
            <a:headEnd/>
            <a:tailEnd/>
          </a:ln>
          <a:effectLst>
            <a:outerShdw blurRad="63500" dist="107763" dir="2700000" algn="ctr" rotWithShape="0">
              <a:schemeClr val="folHlink">
                <a:alpha val="74998"/>
              </a:schemeClr>
            </a:outerShdw>
          </a:effectLst>
        </p:spPr>
        <p:txBody>
          <a:bodyPr wrap="none" lIns="90487" tIns="44450" rIns="90487" bIns="44450" anchor="ctr"/>
          <a:lstStyle/>
          <a:p>
            <a:pPr>
              <a:lnSpc>
                <a:spcPct val="100000"/>
              </a:lnSpc>
              <a:defRPr/>
            </a:pPr>
            <a:r>
              <a:rPr lang="en-US" sz="1400">
                <a:solidFill>
                  <a:srgbClr val="000066"/>
                </a:solidFill>
                <a:latin typeface="Helvetica" pitchFamily="-1" charset="0"/>
              </a:rPr>
              <a:t>L2 Unified</a:t>
            </a:r>
          </a:p>
          <a:p>
            <a:pPr>
              <a:lnSpc>
                <a:spcPct val="100000"/>
              </a:lnSpc>
              <a:defRPr/>
            </a:pPr>
            <a:r>
              <a:rPr lang="en-US" sz="1400">
                <a:solidFill>
                  <a:srgbClr val="000066"/>
                </a:solidFill>
                <a:latin typeface="Helvetica" pitchFamily="-1" charset="0"/>
              </a:rPr>
              <a:t>128KB--2 MB</a:t>
            </a:r>
          </a:p>
          <a:p>
            <a:pPr>
              <a:lnSpc>
                <a:spcPct val="100000"/>
              </a:lnSpc>
              <a:defRPr/>
            </a:pPr>
            <a:r>
              <a:rPr lang="en-US" sz="1400">
                <a:solidFill>
                  <a:srgbClr val="000066"/>
                </a:solidFill>
                <a:latin typeface="Helvetica" pitchFamily="-1" charset="0"/>
              </a:rPr>
              <a:t>4-way assoc</a:t>
            </a:r>
          </a:p>
          <a:p>
            <a:pPr>
              <a:lnSpc>
                <a:spcPct val="100000"/>
              </a:lnSpc>
              <a:defRPr/>
            </a:pPr>
            <a:r>
              <a:rPr lang="en-US" sz="1400">
                <a:solidFill>
                  <a:srgbClr val="000066"/>
                </a:solidFill>
                <a:latin typeface="Helvetica" pitchFamily="-1" charset="0"/>
              </a:rPr>
              <a:t>Write-back</a:t>
            </a:r>
          </a:p>
          <a:p>
            <a:pPr>
              <a:lnSpc>
                <a:spcPct val="100000"/>
              </a:lnSpc>
              <a:defRPr/>
            </a:pPr>
            <a:r>
              <a:rPr lang="en-US" sz="1400">
                <a:solidFill>
                  <a:srgbClr val="000066"/>
                </a:solidFill>
                <a:latin typeface="Helvetica" pitchFamily="-1" charset="0"/>
              </a:rPr>
              <a:t>Write allocate</a:t>
            </a:r>
          </a:p>
          <a:p>
            <a:pPr>
              <a:lnSpc>
                <a:spcPct val="100000"/>
              </a:lnSpc>
              <a:defRPr/>
            </a:pPr>
            <a:r>
              <a:rPr lang="en-US" sz="1400">
                <a:solidFill>
                  <a:srgbClr val="000066"/>
                </a:solidFill>
                <a:latin typeface="Helvetica" pitchFamily="-1" charset="0"/>
              </a:rPr>
              <a:t>32B lines</a:t>
            </a:r>
          </a:p>
        </p:txBody>
      </p:sp>
      <p:sp>
        <p:nvSpPr>
          <p:cNvPr id="157706" name="Rectangle 10"/>
          <p:cNvSpPr>
            <a:spLocks noChangeArrowheads="1"/>
          </p:cNvSpPr>
          <p:nvPr/>
        </p:nvSpPr>
        <p:spPr bwMode="auto">
          <a:xfrm>
            <a:off x="6934200" y="1905000"/>
            <a:ext cx="1270000" cy="2336800"/>
          </a:xfrm>
          <a:prstGeom prst="rect">
            <a:avLst/>
          </a:prstGeom>
          <a:solidFill>
            <a:srgbClr val="00FFFF"/>
          </a:solidFill>
          <a:ln w="25400">
            <a:solidFill>
              <a:schemeClr val="tx1"/>
            </a:solidFill>
            <a:miter lim="800000"/>
            <a:headEnd/>
            <a:tailEnd/>
          </a:ln>
          <a:effectLst>
            <a:outerShdw blurRad="63500" dist="107763" dir="2700000" algn="ctr" rotWithShape="0">
              <a:schemeClr val="folHlink">
                <a:alpha val="74998"/>
              </a:schemeClr>
            </a:outerShdw>
          </a:effectLst>
        </p:spPr>
        <p:txBody>
          <a:bodyPr wrap="none" lIns="90487" tIns="44450" rIns="90487" bIns="44450" anchor="ctr"/>
          <a:lstStyle/>
          <a:p>
            <a:pPr>
              <a:lnSpc>
                <a:spcPct val="100000"/>
              </a:lnSpc>
              <a:defRPr/>
            </a:pPr>
            <a:r>
              <a:rPr lang="en-US" sz="1400">
                <a:solidFill>
                  <a:srgbClr val="000066"/>
                </a:solidFill>
                <a:latin typeface="Helvetica" pitchFamily="-1" charset="0"/>
              </a:rPr>
              <a:t>Main</a:t>
            </a:r>
          </a:p>
          <a:p>
            <a:pPr>
              <a:lnSpc>
                <a:spcPct val="100000"/>
              </a:lnSpc>
              <a:defRPr/>
            </a:pPr>
            <a:r>
              <a:rPr lang="en-US" sz="1400">
                <a:solidFill>
                  <a:srgbClr val="000066"/>
                </a:solidFill>
                <a:latin typeface="Helvetica" pitchFamily="-1" charset="0"/>
              </a:rPr>
              <a:t>Memory</a:t>
            </a:r>
          </a:p>
          <a:p>
            <a:pPr>
              <a:lnSpc>
                <a:spcPct val="100000"/>
              </a:lnSpc>
              <a:defRPr/>
            </a:pPr>
            <a:r>
              <a:rPr lang="en-US" sz="1400">
                <a:solidFill>
                  <a:srgbClr val="000066"/>
                </a:solidFill>
                <a:latin typeface="Helvetica" pitchFamily="-1" charset="0"/>
              </a:rPr>
              <a:t>Up to 4GB</a:t>
            </a:r>
          </a:p>
        </p:txBody>
      </p:sp>
      <p:sp>
        <p:nvSpPr>
          <p:cNvPr id="128010" name="Line 11"/>
          <p:cNvSpPr>
            <a:spLocks noChangeShapeType="1"/>
          </p:cNvSpPr>
          <p:nvPr/>
        </p:nvSpPr>
        <p:spPr bwMode="auto">
          <a:xfrm>
            <a:off x="4432300" y="2501900"/>
            <a:ext cx="5842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11" name="Line 12"/>
          <p:cNvSpPr>
            <a:spLocks noChangeShapeType="1"/>
          </p:cNvSpPr>
          <p:nvPr/>
        </p:nvSpPr>
        <p:spPr bwMode="auto">
          <a:xfrm>
            <a:off x="4203700" y="3797300"/>
            <a:ext cx="8128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12" name="Line 13"/>
          <p:cNvSpPr>
            <a:spLocks noChangeShapeType="1"/>
          </p:cNvSpPr>
          <p:nvPr/>
        </p:nvSpPr>
        <p:spPr bwMode="auto">
          <a:xfrm>
            <a:off x="6324600" y="3035300"/>
            <a:ext cx="5842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eft-Right Arrow 11"/>
          <p:cNvSpPr/>
          <p:nvPr/>
        </p:nvSpPr>
        <p:spPr bwMode="auto">
          <a:xfrm>
            <a:off x="1219200" y="36576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ndParaRPr>
          </a:p>
        </p:txBody>
      </p:sp>
      <p:sp>
        <p:nvSpPr>
          <p:cNvPr id="13" name="Left-Right Arrow 12"/>
          <p:cNvSpPr/>
          <p:nvPr/>
        </p:nvSpPr>
        <p:spPr bwMode="auto">
          <a:xfrm>
            <a:off x="2895600" y="36576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ndParaRPr>
          </a:p>
        </p:txBody>
      </p:sp>
      <p:sp>
        <p:nvSpPr>
          <p:cNvPr id="14" name="Left-Right Arrow 13"/>
          <p:cNvSpPr/>
          <p:nvPr/>
        </p:nvSpPr>
        <p:spPr bwMode="auto">
          <a:xfrm>
            <a:off x="2895600" y="25146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ndParaRPr>
          </a:p>
        </p:txBody>
      </p:sp>
      <p:sp>
        <p:nvSpPr>
          <p:cNvPr id="15" name="Left-Right Arrow 14"/>
          <p:cNvSpPr/>
          <p:nvPr/>
        </p:nvSpPr>
        <p:spPr bwMode="auto">
          <a:xfrm>
            <a:off x="4572000" y="30480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ndParaRPr>
          </a:p>
        </p:txBody>
      </p:sp>
      <p:sp>
        <p:nvSpPr>
          <p:cNvPr id="16" name="Left-Right Arrow 15"/>
          <p:cNvSpPr/>
          <p:nvPr/>
        </p:nvSpPr>
        <p:spPr bwMode="auto">
          <a:xfrm>
            <a:off x="6705600" y="30480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ndParaRPr>
          </a:p>
        </p:txBody>
      </p:sp>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Memory Hierarchy: Core 2 Duo</a:t>
            </a:r>
          </a:p>
        </p:txBody>
      </p:sp>
      <p:sp>
        <p:nvSpPr>
          <p:cNvPr id="4" name="Rectangle 3"/>
          <p:cNvSpPr/>
          <p:nvPr/>
        </p:nvSpPr>
        <p:spPr bwMode="auto">
          <a:xfrm>
            <a:off x="7467600" y="2362200"/>
            <a:ext cx="1676400" cy="4495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3600" dirty="0">
                <a:solidFill>
                  <a:srgbClr val="000066"/>
                </a:solidFill>
                <a:latin typeface="Calibri" pitchFamily="34" charset="0"/>
              </a:rPr>
              <a:t>Disk</a:t>
            </a:r>
          </a:p>
        </p:txBody>
      </p:sp>
      <p:sp>
        <p:nvSpPr>
          <p:cNvPr id="5" name="Rectangle 4"/>
          <p:cNvSpPr/>
          <p:nvPr/>
        </p:nvSpPr>
        <p:spPr bwMode="auto">
          <a:xfrm>
            <a:off x="5334000" y="2362200"/>
            <a:ext cx="1371600" cy="1828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2000" dirty="0">
                <a:solidFill>
                  <a:srgbClr val="000066"/>
                </a:solidFill>
                <a:latin typeface="Calibri" pitchFamily="34" charset="0"/>
              </a:rPr>
              <a:t>Main Memory</a:t>
            </a:r>
          </a:p>
        </p:txBody>
      </p:sp>
      <p:sp>
        <p:nvSpPr>
          <p:cNvPr id="6" name="Rectangle 5"/>
          <p:cNvSpPr/>
          <p:nvPr/>
        </p:nvSpPr>
        <p:spPr bwMode="auto">
          <a:xfrm>
            <a:off x="3657600" y="2362200"/>
            <a:ext cx="914400" cy="1828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1600" dirty="0">
                <a:solidFill>
                  <a:srgbClr val="000066"/>
                </a:solidFill>
                <a:latin typeface="Calibri" pitchFamily="34" charset="0"/>
              </a:rPr>
              <a:t>L2 unified cache</a:t>
            </a:r>
          </a:p>
        </p:txBody>
      </p:sp>
      <p:grpSp>
        <p:nvGrpSpPr>
          <p:cNvPr id="129034" name="Group 10"/>
          <p:cNvGrpSpPr>
            <a:grpSpLocks/>
          </p:cNvGrpSpPr>
          <p:nvPr/>
        </p:nvGrpSpPr>
        <p:grpSpPr bwMode="auto">
          <a:xfrm>
            <a:off x="1981200" y="2362200"/>
            <a:ext cx="914400" cy="1828800"/>
            <a:chOff x="1981200" y="2362200"/>
            <a:chExt cx="914400" cy="1828800"/>
          </a:xfrm>
        </p:grpSpPr>
        <p:sp>
          <p:nvSpPr>
            <p:cNvPr id="7" name="Rectangle 6"/>
            <p:cNvSpPr/>
            <p:nvPr/>
          </p:nvSpPr>
          <p:spPr bwMode="auto">
            <a:xfrm>
              <a:off x="1981200" y="2362200"/>
              <a:ext cx="914400" cy="685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1600" dirty="0">
                  <a:solidFill>
                    <a:srgbClr val="000066"/>
                  </a:solidFill>
                  <a:latin typeface="Calibri" pitchFamily="34" charset="0"/>
                </a:rPr>
                <a:t>L1 </a:t>
              </a:r>
            </a:p>
            <a:p>
              <a:pPr>
                <a:defRPr/>
              </a:pPr>
              <a:r>
                <a:rPr lang="en-US" sz="1600" dirty="0">
                  <a:solidFill>
                    <a:srgbClr val="000066"/>
                  </a:solidFill>
                  <a:latin typeface="Calibri" pitchFamily="34" charset="0"/>
                </a:rPr>
                <a:t>I-cache</a:t>
              </a:r>
            </a:p>
          </p:txBody>
        </p:sp>
        <p:sp>
          <p:nvSpPr>
            <p:cNvPr id="8" name="Rectangle 7"/>
            <p:cNvSpPr/>
            <p:nvPr/>
          </p:nvSpPr>
          <p:spPr bwMode="auto">
            <a:xfrm>
              <a:off x="1981200" y="3505200"/>
              <a:ext cx="914400" cy="685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1600" dirty="0">
                  <a:solidFill>
                    <a:srgbClr val="000000"/>
                  </a:solidFill>
                  <a:latin typeface="Calibri" pitchFamily="34" charset="0"/>
                </a:rPr>
                <a:t>L1 </a:t>
              </a:r>
            </a:p>
            <a:p>
              <a:pPr>
                <a:defRPr/>
              </a:pPr>
              <a:r>
                <a:rPr lang="en-US" sz="1600" dirty="0">
                  <a:solidFill>
                    <a:srgbClr val="000000"/>
                  </a:solidFill>
                  <a:latin typeface="Calibri" pitchFamily="34" charset="0"/>
                </a:rPr>
                <a:t>D-cache</a:t>
              </a:r>
            </a:p>
          </p:txBody>
        </p:sp>
      </p:grpSp>
      <p:sp>
        <p:nvSpPr>
          <p:cNvPr id="129035" name="Rectangle 8"/>
          <p:cNvSpPr>
            <a:spLocks noChangeArrowheads="1"/>
          </p:cNvSpPr>
          <p:nvPr/>
        </p:nvSpPr>
        <p:spPr bwMode="auto">
          <a:xfrm>
            <a:off x="304800" y="3505200"/>
            <a:ext cx="457200" cy="685800"/>
          </a:xfrm>
          <a:prstGeom prst="rect">
            <a:avLst/>
          </a:prstGeom>
          <a:solidFill>
            <a:srgbClr val="F1C7C7"/>
          </a:solidFill>
          <a:ln w="28575">
            <a:solidFill>
              <a:schemeClr val="tx1"/>
            </a:solidFill>
            <a:round/>
            <a:headEnd/>
            <a:tailEnd type="triangle" w="med" len="med"/>
          </a:ln>
        </p:spPr>
        <p:txBody>
          <a:bodyPr anchor="ctr" anchorCtr="1"/>
          <a:lstStyle/>
          <a:p>
            <a:r>
              <a:rPr lang="en-US" sz="1200">
                <a:solidFill>
                  <a:srgbClr val="000066"/>
                </a:solidFill>
                <a:latin typeface="Calibri" charset="0"/>
              </a:rPr>
              <a:t>CPU</a:t>
            </a:r>
          </a:p>
        </p:txBody>
      </p:sp>
      <p:sp>
        <p:nvSpPr>
          <p:cNvPr id="10" name="Rectangle 9"/>
          <p:cNvSpPr/>
          <p:nvPr/>
        </p:nvSpPr>
        <p:spPr bwMode="auto">
          <a:xfrm>
            <a:off x="762000" y="3505200"/>
            <a:ext cx="457200" cy="685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1200" dirty="0" err="1">
                <a:solidFill>
                  <a:srgbClr val="000066"/>
                </a:solidFill>
                <a:latin typeface="Calibri" pitchFamily="34" charset="0"/>
              </a:rPr>
              <a:t>Reg</a:t>
            </a:r>
            <a:endParaRPr lang="en-US" sz="1200" dirty="0">
              <a:solidFill>
                <a:srgbClr val="000066"/>
              </a:solidFill>
              <a:latin typeface="Calibri" pitchFamily="34" charset="0"/>
            </a:endParaRPr>
          </a:p>
        </p:txBody>
      </p:sp>
      <p:sp>
        <p:nvSpPr>
          <p:cNvPr id="129037" name="TextBox 16"/>
          <p:cNvSpPr txBox="1">
            <a:spLocks noChangeArrowheads="1"/>
          </p:cNvSpPr>
          <p:nvPr/>
        </p:nvSpPr>
        <p:spPr bwMode="auto">
          <a:xfrm>
            <a:off x="4527550" y="4267200"/>
            <a:ext cx="955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C00000"/>
                </a:solidFill>
                <a:latin typeface="Calibri" charset="0"/>
              </a:rPr>
              <a:t>2 B/cycle</a:t>
            </a:r>
          </a:p>
        </p:txBody>
      </p:sp>
      <p:sp>
        <p:nvSpPr>
          <p:cNvPr id="129038" name="TextBox 17"/>
          <p:cNvSpPr txBox="1">
            <a:spLocks noChangeArrowheads="1"/>
          </p:cNvSpPr>
          <p:nvPr/>
        </p:nvSpPr>
        <p:spPr bwMode="auto">
          <a:xfrm>
            <a:off x="2851150" y="4267200"/>
            <a:ext cx="9540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C00000"/>
                </a:solidFill>
                <a:latin typeface="Calibri" charset="0"/>
              </a:rPr>
              <a:t>8 B/cycle</a:t>
            </a:r>
          </a:p>
        </p:txBody>
      </p:sp>
      <p:sp>
        <p:nvSpPr>
          <p:cNvPr id="129039" name="TextBox 18"/>
          <p:cNvSpPr txBox="1">
            <a:spLocks noChangeArrowheads="1"/>
          </p:cNvSpPr>
          <p:nvPr/>
        </p:nvSpPr>
        <p:spPr bwMode="auto">
          <a:xfrm>
            <a:off x="1143000" y="4267200"/>
            <a:ext cx="1058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C00000"/>
                </a:solidFill>
                <a:latin typeface="Calibri" charset="0"/>
              </a:rPr>
              <a:t>16 B/cycle</a:t>
            </a:r>
          </a:p>
        </p:txBody>
      </p:sp>
      <p:sp>
        <p:nvSpPr>
          <p:cNvPr id="129040" name="TextBox 19"/>
          <p:cNvSpPr txBox="1">
            <a:spLocks noChangeArrowheads="1"/>
          </p:cNvSpPr>
          <p:nvPr/>
        </p:nvSpPr>
        <p:spPr bwMode="auto">
          <a:xfrm>
            <a:off x="6248400" y="42672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C00000"/>
                </a:solidFill>
                <a:latin typeface="Calibri" charset="0"/>
              </a:rPr>
              <a:t>1 B/30 cycles</a:t>
            </a:r>
          </a:p>
        </p:txBody>
      </p:sp>
      <p:sp>
        <p:nvSpPr>
          <p:cNvPr id="129041" name="TextBox 20"/>
          <p:cNvSpPr txBox="1">
            <a:spLocks noChangeArrowheads="1"/>
          </p:cNvSpPr>
          <p:nvPr/>
        </p:nvSpPr>
        <p:spPr bwMode="auto">
          <a:xfrm>
            <a:off x="-25400" y="4267200"/>
            <a:ext cx="1244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Throughput:</a:t>
            </a:r>
          </a:p>
        </p:txBody>
      </p:sp>
      <p:sp>
        <p:nvSpPr>
          <p:cNvPr id="129042" name="TextBox 21"/>
          <p:cNvSpPr txBox="1">
            <a:spLocks noChangeArrowheads="1"/>
          </p:cNvSpPr>
          <p:nvPr/>
        </p:nvSpPr>
        <p:spPr bwMode="auto">
          <a:xfrm>
            <a:off x="-25400" y="4538663"/>
            <a:ext cx="892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Latency:</a:t>
            </a:r>
          </a:p>
        </p:txBody>
      </p:sp>
      <p:sp>
        <p:nvSpPr>
          <p:cNvPr id="129043" name="TextBox 22"/>
          <p:cNvSpPr txBox="1">
            <a:spLocks noChangeArrowheads="1"/>
          </p:cNvSpPr>
          <p:nvPr/>
        </p:nvSpPr>
        <p:spPr bwMode="auto">
          <a:xfrm>
            <a:off x="4527550" y="4538663"/>
            <a:ext cx="10461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100 cycles</a:t>
            </a:r>
          </a:p>
        </p:txBody>
      </p:sp>
      <p:sp>
        <p:nvSpPr>
          <p:cNvPr id="129044" name="TextBox 23"/>
          <p:cNvSpPr txBox="1">
            <a:spLocks noChangeArrowheads="1"/>
          </p:cNvSpPr>
          <p:nvPr/>
        </p:nvSpPr>
        <p:spPr bwMode="auto">
          <a:xfrm>
            <a:off x="2851150" y="4538663"/>
            <a:ext cx="9413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14 cycles</a:t>
            </a:r>
          </a:p>
        </p:txBody>
      </p:sp>
      <p:sp>
        <p:nvSpPr>
          <p:cNvPr id="129045" name="TextBox 24"/>
          <p:cNvSpPr txBox="1">
            <a:spLocks noChangeArrowheads="1"/>
          </p:cNvSpPr>
          <p:nvPr/>
        </p:nvSpPr>
        <p:spPr bwMode="auto">
          <a:xfrm>
            <a:off x="1143000" y="4538663"/>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3 cycles</a:t>
            </a:r>
          </a:p>
        </p:txBody>
      </p:sp>
      <p:sp>
        <p:nvSpPr>
          <p:cNvPr id="129046" name="TextBox 25"/>
          <p:cNvSpPr txBox="1">
            <a:spLocks noChangeArrowheads="1"/>
          </p:cNvSpPr>
          <p:nvPr/>
        </p:nvSpPr>
        <p:spPr bwMode="auto">
          <a:xfrm>
            <a:off x="6248400" y="4538663"/>
            <a:ext cx="8524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millions</a:t>
            </a:r>
          </a:p>
        </p:txBody>
      </p:sp>
      <p:sp>
        <p:nvSpPr>
          <p:cNvPr id="129047" name="TextBox 27"/>
          <p:cNvSpPr txBox="1">
            <a:spLocks noChangeArrowheads="1"/>
          </p:cNvSpPr>
          <p:nvPr/>
        </p:nvSpPr>
        <p:spPr bwMode="auto">
          <a:xfrm>
            <a:off x="3759200" y="2055813"/>
            <a:ext cx="733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~4 MB</a:t>
            </a:r>
          </a:p>
        </p:txBody>
      </p:sp>
      <p:sp>
        <p:nvSpPr>
          <p:cNvPr id="129048" name="TextBox 28"/>
          <p:cNvSpPr txBox="1">
            <a:spLocks noChangeArrowheads="1"/>
          </p:cNvSpPr>
          <p:nvPr/>
        </p:nvSpPr>
        <p:spPr bwMode="auto">
          <a:xfrm>
            <a:off x="2108200" y="3200400"/>
            <a:ext cx="666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32 KB</a:t>
            </a:r>
          </a:p>
        </p:txBody>
      </p:sp>
      <p:sp>
        <p:nvSpPr>
          <p:cNvPr id="129049" name="TextBox 30"/>
          <p:cNvSpPr txBox="1">
            <a:spLocks noChangeArrowheads="1"/>
          </p:cNvSpPr>
          <p:nvPr/>
        </p:nvSpPr>
        <p:spPr bwMode="auto">
          <a:xfrm>
            <a:off x="5670550" y="2057400"/>
            <a:ext cx="68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~4 GB</a:t>
            </a:r>
          </a:p>
        </p:txBody>
      </p:sp>
      <p:sp>
        <p:nvSpPr>
          <p:cNvPr id="129050" name="TextBox 31"/>
          <p:cNvSpPr txBox="1">
            <a:spLocks noChangeArrowheads="1"/>
          </p:cNvSpPr>
          <p:nvPr/>
        </p:nvSpPr>
        <p:spPr bwMode="auto">
          <a:xfrm>
            <a:off x="7869238" y="2057400"/>
            <a:ext cx="8937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~500 GB</a:t>
            </a:r>
          </a:p>
        </p:txBody>
      </p:sp>
      <p:sp>
        <p:nvSpPr>
          <p:cNvPr id="129051" name="TextBox 32"/>
          <p:cNvSpPr txBox="1">
            <a:spLocks noChangeArrowheads="1"/>
          </p:cNvSpPr>
          <p:nvPr/>
        </p:nvSpPr>
        <p:spPr bwMode="auto">
          <a:xfrm>
            <a:off x="6934200" y="1066800"/>
            <a:ext cx="213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r>
              <a:rPr lang="en-US" sz="1800" i="1">
                <a:solidFill>
                  <a:srgbClr val="3333FF"/>
                </a:solidFill>
                <a:latin typeface="Calibri" charset="0"/>
              </a:rPr>
              <a:t>Not drawn to scale </a:t>
            </a:r>
          </a:p>
        </p:txBody>
      </p:sp>
      <p:sp>
        <p:nvSpPr>
          <p:cNvPr id="129052" name="TextBox 33"/>
          <p:cNvSpPr txBox="1">
            <a:spLocks noChangeArrowheads="1"/>
          </p:cNvSpPr>
          <p:nvPr/>
        </p:nvSpPr>
        <p:spPr bwMode="auto">
          <a:xfrm>
            <a:off x="381000" y="1219200"/>
            <a:ext cx="2495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alibri" charset="0"/>
              </a:rPr>
              <a:t>L1/L2 cache: 64 B blocks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Example</a:t>
            </a:r>
          </a:p>
        </p:txBody>
      </p:sp>
      <p:sp>
        <p:nvSpPr>
          <p:cNvPr id="123906" name="Text Box 3"/>
          <p:cNvSpPr txBox="1">
            <a:spLocks noChangeArrowheads="1"/>
          </p:cNvSpPr>
          <p:nvPr/>
        </p:nvSpPr>
        <p:spPr bwMode="auto">
          <a:xfrm>
            <a:off x="509588" y="1328738"/>
            <a:ext cx="4748212" cy="2405062"/>
          </a:xfrm>
          <a:prstGeom prst="rect">
            <a:avLst/>
          </a:prstGeom>
          <a:solidFill>
            <a:srgbClr val="F6F5BD"/>
          </a:solidFill>
          <a:ln w="12700">
            <a:solidFill>
              <a:schemeClr val="tx1"/>
            </a:solidFill>
            <a:miter lim="800000"/>
            <a:headEnd/>
            <a:tailEnd/>
          </a:ln>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gn="l">
              <a:lnSpc>
                <a:spcPct val="94000"/>
              </a:lnSpc>
            </a:pPr>
            <a:r>
              <a:rPr lang="en-GB" sz="1600">
                <a:solidFill>
                  <a:srgbClr val="000066"/>
                </a:solidFill>
                <a:latin typeface="Courier New" charset="0"/>
              </a:rPr>
              <a:t>int sum_array_rows(double a[16][16])</a:t>
            </a:r>
          </a:p>
          <a:p>
            <a:pPr algn="l">
              <a:lnSpc>
                <a:spcPct val="94000"/>
              </a:lnSpc>
            </a:pPr>
            <a:r>
              <a:rPr lang="en-GB" sz="1600">
                <a:solidFill>
                  <a:srgbClr val="000066"/>
                </a:solidFill>
                <a:latin typeface="Courier New" charset="0"/>
              </a:rPr>
              <a:t>{</a:t>
            </a:r>
          </a:p>
          <a:p>
            <a:pPr algn="l">
              <a:lnSpc>
                <a:spcPct val="94000"/>
              </a:lnSpc>
            </a:pPr>
            <a:r>
              <a:rPr lang="en-GB" sz="1600">
                <a:solidFill>
                  <a:srgbClr val="000066"/>
                </a:solidFill>
                <a:latin typeface="Courier New" charset="0"/>
              </a:rPr>
              <a:t>    int i, j;</a:t>
            </a:r>
          </a:p>
          <a:p>
            <a:pPr algn="l">
              <a:lnSpc>
                <a:spcPct val="94000"/>
              </a:lnSpc>
            </a:pPr>
            <a:r>
              <a:rPr lang="en-GB" sz="1600">
                <a:solidFill>
                  <a:srgbClr val="000066"/>
                </a:solidFill>
                <a:latin typeface="Courier New" charset="0"/>
              </a:rPr>
              <a:t>    double sum = 0;</a:t>
            </a:r>
          </a:p>
          <a:p>
            <a:pPr algn="l">
              <a:lnSpc>
                <a:spcPct val="94000"/>
              </a:lnSpc>
            </a:pPr>
            <a:endParaRPr lang="en-GB" sz="1600">
              <a:solidFill>
                <a:srgbClr val="000066"/>
              </a:solidFill>
              <a:latin typeface="Courier New" charset="0"/>
            </a:endParaRPr>
          </a:p>
          <a:p>
            <a:pPr algn="l">
              <a:lnSpc>
                <a:spcPct val="94000"/>
              </a:lnSpc>
            </a:pPr>
            <a:r>
              <a:rPr lang="en-GB" sz="1600">
                <a:solidFill>
                  <a:srgbClr val="000066"/>
                </a:solidFill>
                <a:latin typeface="Courier New" charset="0"/>
              </a:rPr>
              <a:t>    for (i = 0; i &lt; 16; i++)</a:t>
            </a:r>
          </a:p>
          <a:p>
            <a:pPr algn="l">
              <a:lnSpc>
                <a:spcPct val="94000"/>
              </a:lnSpc>
            </a:pPr>
            <a:r>
              <a:rPr lang="en-GB" sz="1600">
                <a:solidFill>
                  <a:srgbClr val="000066"/>
                </a:solidFill>
                <a:latin typeface="Courier New" charset="0"/>
              </a:rPr>
              <a:t>        for (j = 0; j &lt; 16; j++)</a:t>
            </a:r>
          </a:p>
          <a:p>
            <a:pPr algn="l">
              <a:lnSpc>
                <a:spcPct val="94000"/>
              </a:lnSpc>
            </a:pPr>
            <a:r>
              <a:rPr lang="en-GB" sz="1600">
                <a:solidFill>
                  <a:srgbClr val="000066"/>
                </a:solidFill>
                <a:latin typeface="Courier New" charset="0"/>
              </a:rPr>
              <a:t>            sum += a[i][j];</a:t>
            </a:r>
          </a:p>
          <a:p>
            <a:pPr algn="l">
              <a:lnSpc>
                <a:spcPct val="94000"/>
              </a:lnSpc>
            </a:pPr>
            <a:r>
              <a:rPr lang="en-GB" sz="1600">
                <a:solidFill>
                  <a:srgbClr val="000066"/>
                </a:solidFill>
                <a:latin typeface="Courier New" charset="0"/>
              </a:rPr>
              <a:t>    return sum;</a:t>
            </a:r>
          </a:p>
          <a:p>
            <a:pPr algn="l">
              <a:lnSpc>
                <a:spcPct val="94000"/>
              </a:lnSpc>
            </a:pPr>
            <a:r>
              <a:rPr lang="en-GB" sz="1600">
                <a:solidFill>
                  <a:srgbClr val="000066"/>
                </a:solidFill>
                <a:latin typeface="Courier New" charset="0"/>
              </a:rPr>
              <a:t>}</a:t>
            </a:r>
          </a:p>
        </p:txBody>
      </p:sp>
      <p:sp>
        <p:nvSpPr>
          <p:cNvPr id="6" name="Rectangle 5"/>
          <p:cNvSpPr/>
          <p:nvPr/>
        </p:nvSpPr>
        <p:spPr bwMode="auto">
          <a:xfrm>
            <a:off x="6248400" y="1744663"/>
            <a:ext cx="1438275"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7" name="Rectangle 6"/>
          <p:cNvSpPr/>
          <p:nvPr/>
        </p:nvSpPr>
        <p:spPr bwMode="auto">
          <a:xfrm>
            <a:off x="6248400" y="2125663"/>
            <a:ext cx="1438275"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8" name="Rectangle 7"/>
          <p:cNvSpPr/>
          <p:nvPr/>
        </p:nvSpPr>
        <p:spPr bwMode="auto">
          <a:xfrm>
            <a:off x="6248400" y="2506663"/>
            <a:ext cx="1438275"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 name="Rectangle 8"/>
          <p:cNvSpPr/>
          <p:nvPr/>
        </p:nvSpPr>
        <p:spPr bwMode="auto">
          <a:xfrm>
            <a:off x="6248400" y="2887663"/>
            <a:ext cx="1438275"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 name="Rectangle 9"/>
          <p:cNvSpPr/>
          <p:nvPr/>
        </p:nvSpPr>
        <p:spPr bwMode="auto">
          <a:xfrm>
            <a:off x="6248400" y="3276600"/>
            <a:ext cx="1438275"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 name="Rectangle 10"/>
          <p:cNvSpPr/>
          <p:nvPr/>
        </p:nvSpPr>
        <p:spPr bwMode="auto">
          <a:xfrm>
            <a:off x="6248400" y="3657600"/>
            <a:ext cx="1438275"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 name="Rectangle 11"/>
          <p:cNvSpPr/>
          <p:nvPr/>
        </p:nvSpPr>
        <p:spPr bwMode="auto">
          <a:xfrm>
            <a:off x="6248400" y="4038600"/>
            <a:ext cx="1438275"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3" name="Rectangle 12"/>
          <p:cNvSpPr/>
          <p:nvPr/>
        </p:nvSpPr>
        <p:spPr bwMode="auto">
          <a:xfrm>
            <a:off x="6248400" y="4419600"/>
            <a:ext cx="1438275"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3915" name="AutoShape 16"/>
          <p:cNvSpPr>
            <a:spLocks/>
          </p:cNvSpPr>
          <p:nvPr/>
        </p:nvSpPr>
        <p:spPr bwMode="auto">
          <a:xfrm rot="16200000" flipV="1">
            <a:off x="6858000" y="4292600"/>
            <a:ext cx="228600" cy="1397000"/>
          </a:xfrm>
          <a:prstGeom prst="leftBrace">
            <a:avLst>
              <a:gd name="adj1" fmla="val 7505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123916" name="TextBox 14"/>
          <p:cNvSpPr txBox="1">
            <a:spLocks noChangeArrowheads="1"/>
          </p:cNvSpPr>
          <p:nvPr/>
        </p:nvSpPr>
        <p:spPr bwMode="auto">
          <a:xfrm>
            <a:off x="6691313" y="5105400"/>
            <a:ext cx="174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32 B = 4 doubles</a:t>
            </a:r>
          </a:p>
        </p:txBody>
      </p:sp>
      <p:sp>
        <p:nvSpPr>
          <p:cNvPr id="123917" name="TextBox 15"/>
          <p:cNvSpPr txBox="1">
            <a:spLocks noChangeArrowheads="1"/>
          </p:cNvSpPr>
          <p:nvPr/>
        </p:nvSpPr>
        <p:spPr bwMode="auto">
          <a:xfrm>
            <a:off x="5943600" y="762000"/>
            <a:ext cx="28908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assume: cold (empty) cache,</a:t>
            </a:r>
          </a:p>
          <a:p>
            <a:pPr algn="l">
              <a:lnSpc>
                <a:spcPct val="100000"/>
              </a:lnSpc>
            </a:pPr>
            <a:r>
              <a:rPr lang="en-US" sz="1800">
                <a:solidFill>
                  <a:srgbClr val="000066"/>
                </a:solidFill>
                <a:latin typeface="Calibri" charset="0"/>
              </a:rPr>
              <a:t>a[0][0] goes here</a:t>
            </a:r>
          </a:p>
        </p:txBody>
      </p:sp>
      <p:cxnSp>
        <p:nvCxnSpPr>
          <p:cNvPr id="123918" name="Straight Arrow Connector 17"/>
          <p:cNvCxnSpPr>
            <a:cxnSpLocks noChangeShapeType="1"/>
          </p:cNvCxnSpPr>
          <p:nvPr/>
        </p:nvCxnSpPr>
        <p:spPr bwMode="auto">
          <a:xfrm rot="5400000">
            <a:off x="6144419" y="1656556"/>
            <a:ext cx="495300" cy="1588"/>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23919" name="Text Box 3"/>
          <p:cNvSpPr txBox="1">
            <a:spLocks noChangeArrowheads="1"/>
          </p:cNvSpPr>
          <p:nvPr/>
        </p:nvSpPr>
        <p:spPr bwMode="auto">
          <a:xfrm>
            <a:off x="509588" y="3886200"/>
            <a:ext cx="4748212" cy="2403475"/>
          </a:xfrm>
          <a:prstGeom prst="rect">
            <a:avLst/>
          </a:prstGeom>
          <a:solidFill>
            <a:srgbClr val="F6F5BD"/>
          </a:solidFill>
          <a:ln w="12700">
            <a:solidFill>
              <a:schemeClr val="tx1"/>
            </a:solidFill>
            <a:miter lim="800000"/>
            <a:headEnd/>
            <a:tailEnd/>
          </a:ln>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gn="l">
              <a:lnSpc>
                <a:spcPct val="94000"/>
              </a:lnSpc>
            </a:pPr>
            <a:r>
              <a:rPr lang="en-GB" sz="1600">
                <a:solidFill>
                  <a:srgbClr val="000066"/>
                </a:solidFill>
                <a:latin typeface="Courier New" charset="0"/>
              </a:rPr>
              <a:t>int sum_array_cols(double a[16][16])</a:t>
            </a:r>
          </a:p>
          <a:p>
            <a:pPr algn="l">
              <a:lnSpc>
                <a:spcPct val="94000"/>
              </a:lnSpc>
            </a:pPr>
            <a:r>
              <a:rPr lang="en-GB" sz="1600">
                <a:solidFill>
                  <a:srgbClr val="000066"/>
                </a:solidFill>
                <a:latin typeface="Courier New" charset="0"/>
              </a:rPr>
              <a:t>{</a:t>
            </a:r>
          </a:p>
          <a:p>
            <a:pPr algn="l">
              <a:lnSpc>
                <a:spcPct val="94000"/>
              </a:lnSpc>
            </a:pPr>
            <a:r>
              <a:rPr lang="en-GB" sz="1600">
                <a:solidFill>
                  <a:srgbClr val="000066"/>
                </a:solidFill>
                <a:latin typeface="Courier New" charset="0"/>
              </a:rPr>
              <a:t>    int i, j;</a:t>
            </a:r>
          </a:p>
          <a:p>
            <a:pPr algn="l">
              <a:lnSpc>
                <a:spcPct val="94000"/>
              </a:lnSpc>
            </a:pPr>
            <a:r>
              <a:rPr lang="en-GB" sz="1600">
                <a:solidFill>
                  <a:srgbClr val="000066"/>
                </a:solidFill>
                <a:latin typeface="Courier New" charset="0"/>
              </a:rPr>
              <a:t>    double sum = 0;</a:t>
            </a:r>
          </a:p>
          <a:p>
            <a:pPr algn="l">
              <a:lnSpc>
                <a:spcPct val="94000"/>
              </a:lnSpc>
            </a:pPr>
            <a:endParaRPr lang="en-GB" sz="1600">
              <a:solidFill>
                <a:srgbClr val="000066"/>
              </a:solidFill>
              <a:latin typeface="Courier New" charset="0"/>
            </a:endParaRPr>
          </a:p>
          <a:p>
            <a:pPr algn="l">
              <a:lnSpc>
                <a:spcPct val="94000"/>
              </a:lnSpc>
            </a:pPr>
            <a:r>
              <a:rPr lang="en-GB" sz="1600">
                <a:solidFill>
                  <a:srgbClr val="000066"/>
                </a:solidFill>
                <a:latin typeface="Courier New" charset="0"/>
              </a:rPr>
              <a:t>    for (j = 0; i &lt; 16; i++)</a:t>
            </a:r>
          </a:p>
          <a:p>
            <a:pPr algn="l">
              <a:lnSpc>
                <a:spcPct val="94000"/>
              </a:lnSpc>
            </a:pPr>
            <a:r>
              <a:rPr lang="en-GB" sz="1600">
                <a:solidFill>
                  <a:srgbClr val="000066"/>
                </a:solidFill>
                <a:latin typeface="Courier New" charset="0"/>
              </a:rPr>
              <a:t>        for (i = 0; j &lt; 16; j++)</a:t>
            </a:r>
          </a:p>
          <a:p>
            <a:pPr algn="l">
              <a:lnSpc>
                <a:spcPct val="94000"/>
              </a:lnSpc>
            </a:pPr>
            <a:r>
              <a:rPr lang="en-GB" sz="1600">
                <a:solidFill>
                  <a:srgbClr val="000066"/>
                </a:solidFill>
                <a:latin typeface="Courier New" charset="0"/>
              </a:rPr>
              <a:t>            sum += a[i][j];</a:t>
            </a:r>
          </a:p>
          <a:p>
            <a:pPr algn="l">
              <a:lnSpc>
                <a:spcPct val="94000"/>
              </a:lnSpc>
            </a:pPr>
            <a:r>
              <a:rPr lang="en-GB" sz="1600">
                <a:solidFill>
                  <a:srgbClr val="000066"/>
                </a:solidFill>
                <a:latin typeface="Courier New" charset="0"/>
              </a:rPr>
              <a:t>    return sum;</a:t>
            </a:r>
          </a:p>
          <a:p>
            <a:pPr algn="l">
              <a:lnSpc>
                <a:spcPct val="94000"/>
              </a:lnSpc>
            </a:pPr>
            <a:r>
              <a:rPr lang="en-GB" sz="1600">
                <a:solidFill>
                  <a:srgbClr val="000066"/>
                </a:solidFill>
                <a:latin typeface="Courier New" charset="0"/>
              </a:rPr>
              <a:t>}</a:t>
            </a:r>
          </a:p>
        </p:txBody>
      </p:sp>
      <p:sp>
        <p:nvSpPr>
          <p:cNvPr id="20" name="Rectangle 19"/>
          <p:cNvSpPr/>
          <p:nvPr/>
        </p:nvSpPr>
        <p:spPr bwMode="auto">
          <a:xfrm>
            <a:off x="5943600" y="5715000"/>
            <a:ext cx="2662238" cy="609600"/>
          </a:xfrm>
          <a:prstGeom prst="rect">
            <a:avLst/>
          </a:prstGeom>
          <a:solidFill>
            <a:schemeClr val="bg1">
              <a:lumMod val="85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r>
              <a:rPr lang="en-US" sz="2400" dirty="0">
                <a:solidFill>
                  <a:srgbClr val="000066"/>
                </a:solidFill>
                <a:latin typeface="Calibri" pitchFamily="34" charset="0"/>
                <a:ea typeface="ＭＳ Ｐゴシック" pitchFamily="-1" charset="-128"/>
                <a:cs typeface="ＭＳ Ｐゴシック" pitchFamily="-1" charset="-128"/>
              </a:rPr>
              <a:t>blackboard</a:t>
            </a:r>
          </a:p>
        </p:txBody>
      </p:sp>
      <p:sp>
        <p:nvSpPr>
          <p:cNvPr id="123921" name="TextBox 21"/>
          <p:cNvSpPr txBox="1">
            <a:spLocks noChangeArrowheads="1"/>
          </p:cNvSpPr>
          <p:nvPr/>
        </p:nvSpPr>
        <p:spPr bwMode="auto">
          <a:xfrm>
            <a:off x="5951538" y="312738"/>
            <a:ext cx="2894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3333FF"/>
                </a:solidFill>
                <a:latin typeface="Calibri" charset="0"/>
              </a:rPr>
              <a:t>Ignore the variables sum, i, j</a:t>
            </a:r>
          </a:p>
        </p:txBody>
      </p:sp>
    </p:spTree>
    <p:extLst>
      <p:ext uri="{BB962C8B-B14F-4D97-AF65-F5344CB8AC3E}">
        <p14:creationId xmlns:p14="http://schemas.microsoft.com/office/powerpoint/2010/main" val="34790268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Example</a:t>
            </a:r>
          </a:p>
        </p:txBody>
      </p:sp>
      <p:sp>
        <p:nvSpPr>
          <p:cNvPr id="124930" name="Text Box 3"/>
          <p:cNvSpPr txBox="1">
            <a:spLocks noChangeArrowheads="1"/>
          </p:cNvSpPr>
          <p:nvPr/>
        </p:nvSpPr>
        <p:spPr bwMode="auto">
          <a:xfrm>
            <a:off x="509588" y="1328738"/>
            <a:ext cx="4748212" cy="2405062"/>
          </a:xfrm>
          <a:prstGeom prst="rect">
            <a:avLst/>
          </a:prstGeom>
          <a:solidFill>
            <a:srgbClr val="F6F5BD"/>
          </a:solidFill>
          <a:ln w="12700">
            <a:solidFill>
              <a:schemeClr val="tx1"/>
            </a:solidFill>
            <a:miter lim="800000"/>
            <a:headEnd/>
            <a:tailEnd/>
          </a:ln>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gn="l">
              <a:lnSpc>
                <a:spcPct val="94000"/>
              </a:lnSpc>
            </a:pPr>
            <a:r>
              <a:rPr lang="en-GB" sz="1600">
                <a:solidFill>
                  <a:srgbClr val="000066"/>
                </a:solidFill>
                <a:latin typeface="Courier New" charset="0"/>
              </a:rPr>
              <a:t>int sum_array_rows(double a[16][16])</a:t>
            </a:r>
          </a:p>
          <a:p>
            <a:pPr algn="l">
              <a:lnSpc>
                <a:spcPct val="94000"/>
              </a:lnSpc>
            </a:pPr>
            <a:r>
              <a:rPr lang="en-GB" sz="1600">
                <a:solidFill>
                  <a:srgbClr val="000066"/>
                </a:solidFill>
                <a:latin typeface="Courier New" charset="0"/>
              </a:rPr>
              <a:t>{</a:t>
            </a:r>
          </a:p>
          <a:p>
            <a:pPr algn="l">
              <a:lnSpc>
                <a:spcPct val="94000"/>
              </a:lnSpc>
            </a:pPr>
            <a:r>
              <a:rPr lang="en-GB" sz="1600">
                <a:solidFill>
                  <a:srgbClr val="000066"/>
                </a:solidFill>
                <a:latin typeface="Courier New" charset="0"/>
              </a:rPr>
              <a:t>    int i, j;</a:t>
            </a:r>
          </a:p>
          <a:p>
            <a:pPr algn="l">
              <a:lnSpc>
                <a:spcPct val="94000"/>
              </a:lnSpc>
            </a:pPr>
            <a:r>
              <a:rPr lang="en-GB" sz="1600">
                <a:solidFill>
                  <a:srgbClr val="000066"/>
                </a:solidFill>
                <a:latin typeface="Courier New" charset="0"/>
              </a:rPr>
              <a:t>    double sum = 0;</a:t>
            </a:r>
          </a:p>
          <a:p>
            <a:pPr algn="l">
              <a:lnSpc>
                <a:spcPct val="94000"/>
              </a:lnSpc>
            </a:pPr>
            <a:endParaRPr lang="en-GB" sz="1600">
              <a:solidFill>
                <a:srgbClr val="000066"/>
              </a:solidFill>
              <a:latin typeface="Courier New" charset="0"/>
            </a:endParaRPr>
          </a:p>
          <a:p>
            <a:pPr algn="l">
              <a:lnSpc>
                <a:spcPct val="94000"/>
              </a:lnSpc>
            </a:pPr>
            <a:r>
              <a:rPr lang="en-GB" sz="1600">
                <a:solidFill>
                  <a:srgbClr val="000066"/>
                </a:solidFill>
                <a:latin typeface="Courier New" charset="0"/>
              </a:rPr>
              <a:t>    for (i = 0; i &lt; 16; i++)</a:t>
            </a:r>
          </a:p>
          <a:p>
            <a:pPr algn="l">
              <a:lnSpc>
                <a:spcPct val="94000"/>
              </a:lnSpc>
            </a:pPr>
            <a:r>
              <a:rPr lang="en-GB" sz="1600">
                <a:solidFill>
                  <a:srgbClr val="000066"/>
                </a:solidFill>
                <a:latin typeface="Courier New" charset="0"/>
              </a:rPr>
              <a:t>        for (j = 0; j &lt; 16; j++)</a:t>
            </a:r>
          </a:p>
          <a:p>
            <a:pPr algn="l">
              <a:lnSpc>
                <a:spcPct val="94000"/>
              </a:lnSpc>
            </a:pPr>
            <a:r>
              <a:rPr lang="en-GB" sz="1600">
                <a:solidFill>
                  <a:srgbClr val="000066"/>
                </a:solidFill>
                <a:latin typeface="Courier New" charset="0"/>
              </a:rPr>
              <a:t>            sum += a[i][j];</a:t>
            </a:r>
          </a:p>
          <a:p>
            <a:pPr algn="l">
              <a:lnSpc>
                <a:spcPct val="94000"/>
              </a:lnSpc>
            </a:pPr>
            <a:r>
              <a:rPr lang="en-GB" sz="1600">
                <a:solidFill>
                  <a:srgbClr val="000066"/>
                </a:solidFill>
                <a:latin typeface="Courier New" charset="0"/>
              </a:rPr>
              <a:t>    return sum;</a:t>
            </a:r>
          </a:p>
          <a:p>
            <a:pPr algn="l">
              <a:lnSpc>
                <a:spcPct val="94000"/>
              </a:lnSpc>
            </a:pPr>
            <a:r>
              <a:rPr lang="en-GB" sz="1600">
                <a:solidFill>
                  <a:srgbClr val="000066"/>
                </a:solidFill>
                <a:latin typeface="Courier New" charset="0"/>
              </a:rPr>
              <a:t>}</a:t>
            </a:r>
          </a:p>
        </p:txBody>
      </p:sp>
      <p:sp>
        <p:nvSpPr>
          <p:cNvPr id="6" name="Rectangle 5"/>
          <p:cNvSpPr/>
          <p:nvPr/>
        </p:nvSpPr>
        <p:spPr bwMode="auto">
          <a:xfrm>
            <a:off x="5876925" y="2049463"/>
            <a:ext cx="1438275"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7" name="Rectangle 6"/>
          <p:cNvSpPr/>
          <p:nvPr/>
        </p:nvSpPr>
        <p:spPr bwMode="auto">
          <a:xfrm>
            <a:off x="5876925" y="2430463"/>
            <a:ext cx="1438275"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8" name="Rectangle 7"/>
          <p:cNvSpPr/>
          <p:nvPr/>
        </p:nvSpPr>
        <p:spPr bwMode="auto">
          <a:xfrm>
            <a:off x="5876925" y="2811463"/>
            <a:ext cx="1438275"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 name="Rectangle 8"/>
          <p:cNvSpPr/>
          <p:nvPr/>
        </p:nvSpPr>
        <p:spPr bwMode="auto">
          <a:xfrm>
            <a:off x="5876925" y="3192463"/>
            <a:ext cx="1438275"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 name="Rectangle 9"/>
          <p:cNvSpPr/>
          <p:nvPr/>
        </p:nvSpPr>
        <p:spPr bwMode="auto">
          <a:xfrm>
            <a:off x="7400925" y="2049463"/>
            <a:ext cx="1438275"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 name="Rectangle 10"/>
          <p:cNvSpPr/>
          <p:nvPr/>
        </p:nvSpPr>
        <p:spPr bwMode="auto">
          <a:xfrm>
            <a:off x="7400925" y="2430463"/>
            <a:ext cx="1438275"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 name="Rectangle 11"/>
          <p:cNvSpPr/>
          <p:nvPr/>
        </p:nvSpPr>
        <p:spPr bwMode="auto">
          <a:xfrm>
            <a:off x="7400925" y="2811463"/>
            <a:ext cx="1438275"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3" name="Rectangle 12"/>
          <p:cNvSpPr/>
          <p:nvPr/>
        </p:nvSpPr>
        <p:spPr bwMode="auto">
          <a:xfrm>
            <a:off x="7400925" y="3192463"/>
            <a:ext cx="1438275"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4939" name="AutoShape 16"/>
          <p:cNvSpPr>
            <a:spLocks/>
          </p:cNvSpPr>
          <p:nvPr/>
        </p:nvSpPr>
        <p:spPr bwMode="auto">
          <a:xfrm rot="16200000" flipV="1">
            <a:off x="6493669" y="2997994"/>
            <a:ext cx="228600" cy="1395412"/>
          </a:xfrm>
          <a:prstGeom prst="leftBrace">
            <a:avLst>
              <a:gd name="adj1" fmla="val 7497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124940" name="TextBox 14"/>
          <p:cNvSpPr txBox="1">
            <a:spLocks noChangeArrowheads="1"/>
          </p:cNvSpPr>
          <p:nvPr/>
        </p:nvSpPr>
        <p:spPr bwMode="auto">
          <a:xfrm>
            <a:off x="6327775" y="3810000"/>
            <a:ext cx="174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32 B = 4 doubles</a:t>
            </a:r>
          </a:p>
        </p:txBody>
      </p:sp>
      <p:sp>
        <p:nvSpPr>
          <p:cNvPr id="124941" name="TextBox 15"/>
          <p:cNvSpPr txBox="1">
            <a:spLocks noChangeArrowheads="1"/>
          </p:cNvSpPr>
          <p:nvPr/>
        </p:nvSpPr>
        <p:spPr bwMode="auto">
          <a:xfrm>
            <a:off x="5638800" y="1066800"/>
            <a:ext cx="28908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assume: cold (empty) cache,</a:t>
            </a:r>
          </a:p>
          <a:p>
            <a:pPr algn="l">
              <a:lnSpc>
                <a:spcPct val="100000"/>
              </a:lnSpc>
            </a:pPr>
            <a:r>
              <a:rPr lang="en-US" sz="1800">
                <a:solidFill>
                  <a:srgbClr val="000066"/>
                </a:solidFill>
                <a:latin typeface="Calibri" charset="0"/>
              </a:rPr>
              <a:t>a[0][0] goes here</a:t>
            </a:r>
          </a:p>
        </p:txBody>
      </p:sp>
      <p:cxnSp>
        <p:nvCxnSpPr>
          <p:cNvPr id="124942" name="Straight Arrow Connector 17"/>
          <p:cNvCxnSpPr>
            <a:cxnSpLocks noChangeShapeType="1"/>
          </p:cNvCxnSpPr>
          <p:nvPr/>
        </p:nvCxnSpPr>
        <p:spPr bwMode="auto">
          <a:xfrm rot="5400000">
            <a:off x="5771357" y="1961356"/>
            <a:ext cx="495300" cy="1587"/>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24943" name="Text Box 3"/>
          <p:cNvSpPr txBox="1">
            <a:spLocks noChangeArrowheads="1"/>
          </p:cNvSpPr>
          <p:nvPr/>
        </p:nvSpPr>
        <p:spPr bwMode="auto">
          <a:xfrm>
            <a:off x="509588" y="3962400"/>
            <a:ext cx="4748212" cy="2403475"/>
          </a:xfrm>
          <a:prstGeom prst="rect">
            <a:avLst/>
          </a:prstGeom>
          <a:solidFill>
            <a:srgbClr val="F6F5BD"/>
          </a:solidFill>
          <a:ln w="12700">
            <a:solidFill>
              <a:schemeClr val="tx1"/>
            </a:solidFill>
            <a:miter lim="800000"/>
            <a:headEnd/>
            <a:tailEnd/>
          </a:ln>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gn="l">
              <a:lnSpc>
                <a:spcPct val="94000"/>
              </a:lnSpc>
            </a:pPr>
            <a:r>
              <a:rPr lang="en-GB" sz="1600">
                <a:solidFill>
                  <a:srgbClr val="000066"/>
                </a:solidFill>
                <a:latin typeface="Courier New" charset="0"/>
              </a:rPr>
              <a:t>int sum_array_rows(double a[16][16])</a:t>
            </a:r>
          </a:p>
          <a:p>
            <a:pPr algn="l">
              <a:lnSpc>
                <a:spcPct val="94000"/>
              </a:lnSpc>
            </a:pPr>
            <a:r>
              <a:rPr lang="en-GB" sz="1600">
                <a:solidFill>
                  <a:srgbClr val="000066"/>
                </a:solidFill>
                <a:latin typeface="Courier New" charset="0"/>
              </a:rPr>
              <a:t>{</a:t>
            </a:r>
          </a:p>
          <a:p>
            <a:pPr algn="l">
              <a:lnSpc>
                <a:spcPct val="94000"/>
              </a:lnSpc>
            </a:pPr>
            <a:r>
              <a:rPr lang="en-GB" sz="1600">
                <a:solidFill>
                  <a:srgbClr val="000066"/>
                </a:solidFill>
                <a:latin typeface="Courier New" charset="0"/>
              </a:rPr>
              <a:t>    int i, j;</a:t>
            </a:r>
          </a:p>
          <a:p>
            <a:pPr algn="l">
              <a:lnSpc>
                <a:spcPct val="94000"/>
              </a:lnSpc>
            </a:pPr>
            <a:r>
              <a:rPr lang="en-GB" sz="1600">
                <a:solidFill>
                  <a:srgbClr val="000066"/>
                </a:solidFill>
                <a:latin typeface="Courier New" charset="0"/>
              </a:rPr>
              <a:t>    double sum = 0;</a:t>
            </a:r>
          </a:p>
          <a:p>
            <a:pPr algn="l">
              <a:lnSpc>
                <a:spcPct val="94000"/>
              </a:lnSpc>
            </a:pPr>
            <a:endParaRPr lang="en-GB" sz="1600">
              <a:solidFill>
                <a:srgbClr val="000066"/>
              </a:solidFill>
              <a:latin typeface="Courier New" charset="0"/>
            </a:endParaRPr>
          </a:p>
          <a:p>
            <a:pPr algn="l">
              <a:lnSpc>
                <a:spcPct val="94000"/>
              </a:lnSpc>
            </a:pPr>
            <a:r>
              <a:rPr lang="en-GB" sz="1600">
                <a:solidFill>
                  <a:srgbClr val="000066"/>
                </a:solidFill>
                <a:latin typeface="Courier New" charset="0"/>
              </a:rPr>
              <a:t>    for (j = 0; i &lt; 16; i++)</a:t>
            </a:r>
          </a:p>
          <a:p>
            <a:pPr algn="l">
              <a:lnSpc>
                <a:spcPct val="94000"/>
              </a:lnSpc>
            </a:pPr>
            <a:r>
              <a:rPr lang="en-GB" sz="1600">
                <a:solidFill>
                  <a:srgbClr val="000066"/>
                </a:solidFill>
                <a:latin typeface="Courier New" charset="0"/>
              </a:rPr>
              <a:t>        for (i = 0; j &lt; 16; j++)</a:t>
            </a:r>
          </a:p>
          <a:p>
            <a:pPr algn="l">
              <a:lnSpc>
                <a:spcPct val="94000"/>
              </a:lnSpc>
            </a:pPr>
            <a:r>
              <a:rPr lang="en-GB" sz="1600">
                <a:solidFill>
                  <a:srgbClr val="000066"/>
                </a:solidFill>
                <a:latin typeface="Courier New" charset="0"/>
              </a:rPr>
              <a:t>            sum += a[i][j];</a:t>
            </a:r>
          </a:p>
          <a:p>
            <a:pPr algn="l">
              <a:lnSpc>
                <a:spcPct val="94000"/>
              </a:lnSpc>
            </a:pPr>
            <a:r>
              <a:rPr lang="en-GB" sz="1600">
                <a:solidFill>
                  <a:srgbClr val="000066"/>
                </a:solidFill>
                <a:latin typeface="Courier New" charset="0"/>
              </a:rPr>
              <a:t>    return sum;</a:t>
            </a:r>
          </a:p>
          <a:p>
            <a:pPr algn="l">
              <a:lnSpc>
                <a:spcPct val="94000"/>
              </a:lnSpc>
            </a:pPr>
            <a:r>
              <a:rPr lang="en-GB" sz="1600">
                <a:solidFill>
                  <a:srgbClr val="000066"/>
                </a:solidFill>
                <a:latin typeface="Courier New" charset="0"/>
              </a:rPr>
              <a:t>}</a:t>
            </a:r>
          </a:p>
        </p:txBody>
      </p:sp>
      <p:sp>
        <p:nvSpPr>
          <p:cNvPr id="20" name="Rectangle 19"/>
          <p:cNvSpPr/>
          <p:nvPr/>
        </p:nvSpPr>
        <p:spPr bwMode="auto">
          <a:xfrm>
            <a:off x="5943600" y="5715000"/>
            <a:ext cx="2662238" cy="609600"/>
          </a:xfrm>
          <a:prstGeom prst="rect">
            <a:avLst/>
          </a:prstGeom>
          <a:solidFill>
            <a:schemeClr val="bg1">
              <a:lumMod val="85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r>
              <a:rPr lang="en-US" sz="2400" dirty="0">
                <a:solidFill>
                  <a:srgbClr val="000066"/>
                </a:solidFill>
                <a:latin typeface="Calibri" pitchFamily="34" charset="0"/>
                <a:ea typeface="ＭＳ Ｐゴシック" pitchFamily="-1" charset="-128"/>
                <a:cs typeface="ＭＳ Ｐゴシック" pitchFamily="-1" charset="-128"/>
              </a:rPr>
              <a:t>blackboard</a:t>
            </a:r>
          </a:p>
        </p:txBody>
      </p:sp>
      <p:sp>
        <p:nvSpPr>
          <p:cNvPr id="124945" name="TextBox 20"/>
          <p:cNvSpPr txBox="1">
            <a:spLocks noChangeArrowheads="1"/>
          </p:cNvSpPr>
          <p:nvPr/>
        </p:nvSpPr>
        <p:spPr bwMode="auto">
          <a:xfrm>
            <a:off x="5640388" y="533400"/>
            <a:ext cx="2894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3333FF"/>
                </a:solidFill>
                <a:latin typeface="Calibri" charset="0"/>
              </a:rPr>
              <a:t>Ignore the variables sum, i, j</a:t>
            </a:r>
          </a:p>
        </p:txBody>
      </p:sp>
    </p:spTree>
    <p:extLst>
      <p:ext uri="{BB962C8B-B14F-4D97-AF65-F5344CB8AC3E}">
        <p14:creationId xmlns:p14="http://schemas.microsoft.com/office/powerpoint/2010/main" val="64526731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80" name="Rectangle 8"/>
          <p:cNvSpPr>
            <a:spLocks noGrp="1" noChangeArrowheads="1"/>
          </p:cNvSpPr>
          <p:nvPr>
            <p:ph type="title"/>
          </p:nvPr>
        </p:nvSpPr>
        <p:spPr/>
        <p:txBody>
          <a:bodyPr/>
          <a:lstStyle/>
          <a:p>
            <a:pPr eaLnBrk="1" hangingPunct="1">
              <a:defRPr/>
            </a:pPr>
            <a:r>
              <a:rPr lang="en-US" smtClean="0">
                <a:cs typeface="+mj-cs"/>
              </a:rPr>
              <a:t>Locality</a:t>
            </a:r>
          </a:p>
        </p:txBody>
      </p:sp>
      <p:sp>
        <p:nvSpPr>
          <p:cNvPr id="131081" name="Rectangle 9"/>
          <p:cNvSpPr>
            <a:spLocks noGrp="1" noChangeArrowheads="1"/>
          </p:cNvSpPr>
          <p:nvPr>
            <p:ph type="body" idx="1"/>
          </p:nvPr>
        </p:nvSpPr>
        <p:spPr>
          <a:xfrm>
            <a:off x="290513" y="1298575"/>
            <a:ext cx="8307387" cy="2663825"/>
          </a:xfrm>
        </p:spPr>
        <p:txBody>
          <a:bodyPr/>
          <a:lstStyle/>
          <a:p>
            <a:pPr eaLnBrk="1" hangingPunct="1">
              <a:lnSpc>
                <a:spcPct val="85000"/>
              </a:lnSpc>
              <a:defRPr/>
            </a:pPr>
            <a:r>
              <a:rPr lang="en-US" dirty="0" smtClean="0">
                <a:cs typeface="+mn-cs"/>
              </a:rPr>
              <a:t>Principle of Locality:</a:t>
            </a:r>
          </a:p>
          <a:p>
            <a:pPr lvl="1" eaLnBrk="1" hangingPunct="1">
              <a:lnSpc>
                <a:spcPct val="90000"/>
              </a:lnSpc>
              <a:defRPr/>
            </a:pPr>
            <a:r>
              <a:rPr lang="en-US" dirty="0" smtClean="0"/>
              <a:t>Programs tend to reuse data and instructions near those they have used recently, or that were recently referenced themselves.</a:t>
            </a:r>
          </a:p>
          <a:p>
            <a:pPr lvl="1" eaLnBrk="1" hangingPunct="1">
              <a:lnSpc>
                <a:spcPct val="90000"/>
              </a:lnSpc>
              <a:defRPr/>
            </a:pPr>
            <a:endParaRPr lang="en-US" dirty="0" smtClean="0"/>
          </a:p>
          <a:p>
            <a:pPr lvl="1" eaLnBrk="1" hangingPunct="1">
              <a:lnSpc>
                <a:spcPct val="90000"/>
              </a:lnSpc>
              <a:defRPr/>
            </a:pPr>
            <a:r>
              <a:rPr lang="en-US" dirty="0" smtClean="0">
                <a:solidFill>
                  <a:srgbClr val="FF0000"/>
                </a:solidFill>
              </a:rPr>
              <a:t>Temporal locality:</a:t>
            </a:r>
            <a:r>
              <a:rPr lang="en-US" dirty="0" smtClean="0"/>
              <a:t>  Recently referenced items are likely to be referenced in the near future.</a:t>
            </a:r>
          </a:p>
          <a:p>
            <a:pPr lvl="2" eaLnBrk="1" hangingPunct="1">
              <a:lnSpc>
                <a:spcPct val="90000"/>
              </a:lnSpc>
              <a:buFont typeface="Wingdings" charset="0"/>
              <a:buChar char="n"/>
              <a:defRPr/>
            </a:pPr>
            <a:r>
              <a:rPr lang="en-US" dirty="0" smtClean="0"/>
              <a:t>e.g. instructions in a loop, or data variables referenced in a loop</a:t>
            </a:r>
          </a:p>
          <a:p>
            <a:pPr marL="908050" lvl="2" indent="0" eaLnBrk="1" hangingPunct="1">
              <a:lnSpc>
                <a:spcPct val="90000"/>
              </a:lnSpc>
              <a:buFont typeface="Wingdings" charset="0"/>
              <a:buNone/>
              <a:defRPr/>
            </a:pPr>
            <a:endParaRPr lang="en-US" dirty="0" smtClean="0"/>
          </a:p>
          <a:p>
            <a:pPr lvl="1" eaLnBrk="1" hangingPunct="1">
              <a:lnSpc>
                <a:spcPct val="90000"/>
              </a:lnSpc>
              <a:defRPr/>
            </a:pPr>
            <a:r>
              <a:rPr lang="en-US" dirty="0" smtClean="0">
                <a:solidFill>
                  <a:srgbClr val="FF0000"/>
                </a:solidFill>
              </a:rPr>
              <a:t>Spatial locality:</a:t>
            </a:r>
            <a:r>
              <a:rPr lang="en-US" dirty="0" smtClean="0"/>
              <a:t>  Items with nearby addresses tend to be referenced close together in time.</a:t>
            </a:r>
          </a:p>
          <a:p>
            <a:pPr lvl="2" eaLnBrk="1" hangingPunct="1">
              <a:lnSpc>
                <a:spcPct val="90000"/>
              </a:lnSpc>
              <a:buFont typeface="Wingdings" charset="0"/>
              <a:buChar char="n"/>
              <a:defRPr/>
            </a:pPr>
            <a:r>
              <a:rPr lang="en-US" dirty="0" smtClean="0"/>
              <a:t>e.g. array elements </a:t>
            </a:r>
            <a:r>
              <a:rPr lang="en-US" dirty="0" err="1" smtClean="0"/>
              <a:t>a[i</a:t>
            </a:r>
            <a:r>
              <a:rPr lang="en-US" dirty="0" smtClean="0"/>
              <a:t>] and a[i+1] tend to be referenced in sequence, or instructions like “pop %</a:t>
            </a:r>
            <a:r>
              <a:rPr lang="en-US" dirty="0" err="1" smtClean="0"/>
              <a:t>epb</a:t>
            </a:r>
            <a:r>
              <a:rPr lang="en-US" dirty="0" smtClean="0"/>
              <a:t>” and “ret” tend to be referenced in sequence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1081">
                                            <p:txEl>
                                              <p:pRg st="0" end="0"/>
                                            </p:txEl>
                                          </p:spTgt>
                                        </p:tgtEl>
                                        <p:attrNameLst>
                                          <p:attrName>style.visibility</p:attrName>
                                        </p:attrNameLst>
                                      </p:cBhvr>
                                      <p:to>
                                        <p:strVal val="visible"/>
                                      </p:to>
                                    </p:set>
                                    <p:animEffect transition="in" filter="fade">
                                      <p:cBhvr>
                                        <p:cTn id="7" dur="500"/>
                                        <p:tgtEl>
                                          <p:spTgt spid="1310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1081">
                                            <p:txEl>
                                              <p:pRg st="1" end="1"/>
                                            </p:txEl>
                                          </p:spTgt>
                                        </p:tgtEl>
                                        <p:attrNameLst>
                                          <p:attrName>style.visibility</p:attrName>
                                        </p:attrNameLst>
                                      </p:cBhvr>
                                      <p:to>
                                        <p:strVal val="visible"/>
                                      </p:to>
                                    </p:set>
                                    <p:animEffect transition="in" filter="fade">
                                      <p:cBhvr>
                                        <p:cTn id="12" dur="500"/>
                                        <p:tgtEl>
                                          <p:spTgt spid="13108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1081">
                                            <p:txEl>
                                              <p:pRg st="3" end="3"/>
                                            </p:txEl>
                                          </p:spTgt>
                                        </p:tgtEl>
                                        <p:attrNameLst>
                                          <p:attrName>style.visibility</p:attrName>
                                        </p:attrNameLst>
                                      </p:cBhvr>
                                      <p:to>
                                        <p:strVal val="visible"/>
                                      </p:to>
                                    </p:set>
                                    <p:animEffect transition="in" filter="fade">
                                      <p:cBhvr>
                                        <p:cTn id="17" dur="500"/>
                                        <p:tgtEl>
                                          <p:spTgt spid="131081">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1081">
                                            <p:txEl>
                                              <p:pRg st="4" end="4"/>
                                            </p:txEl>
                                          </p:spTgt>
                                        </p:tgtEl>
                                        <p:attrNameLst>
                                          <p:attrName>style.visibility</p:attrName>
                                        </p:attrNameLst>
                                      </p:cBhvr>
                                      <p:to>
                                        <p:strVal val="visible"/>
                                      </p:to>
                                    </p:set>
                                    <p:animEffect transition="in" filter="fade">
                                      <p:cBhvr>
                                        <p:cTn id="20" dur="500"/>
                                        <p:tgtEl>
                                          <p:spTgt spid="13108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1081">
                                            <p:txEl>
                                              <p:pRg st="6" end="6"/>
                                            </p:txEl>
                                          </p:spTgt>
                                        </p:tgtEl>
                                        <p:attrNameLst>
                                          <p:attrName>style.visibility</p:attrName>
                                        </p:attrNameLst>
                                      </p:cBhvr>
                                      <p:to>
                                        <p:strVal val="visible"/>
                                      </p:to>
                                    </p:set>
                                    <p:animEffect transition="in" filter="fade">
                                      <p:cBhvr>
                                        <p:cTn id="25" dur="500"/>
                                        <p:tgtEl>
                                          <p:spTgt spid="131081">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1081">
                                            <p:txEl>
                                              <p:pRg st="7" end="7"/>
                                            </p:txEl>
                                          </p:spTgt>
                                        </p:tgtEl>
                                        <p:attrNameLst>
                                          <p:attrName>style.visibility</p:attrName>
                                        </p:attrNameLst>
                                      </p:cBhvr>
                                      <p:to>
                                        <p:strVal val="visible"/>
                                      </p:to>
                                    </p:set>
                                    <p:animEffect transition="in" filter="fade">
                                      <p:cBhvr>
                                        <p:cTn id="28" dur="500"/>
                                        <p:tgtEl>
                                          <p:spTgt spid="13108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1" grpId="0" build="p" bldLvl="2"/>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1" name="Rectangle 5"/>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Pentium Matrix Multiply Performance</a:t>
            </a:r>
          </a:p>
        </p:txBody>
      </p:sp>
      <p:sp>
        <p:nvSpPr>
          <p:cNvPr id="178182" name="Rectangle 6"/>
          <p:cNvSpPr>
            <a:spLocks noGrp="1" noChangeArrowheads="1"/>
          </p:cNvSpPr>
          <p:nvPr>
            <p:ph type="body" idx="1"/>
          </p:nvPr>
        </p:nvSpPr>
        <p:spPr>
          <a:xfrm>
            <a:off x="0" y="1220788"/>
            <a:ext cx="8931275" cy="5224462"/>
          </a:xfrm>
        </p:spPr>
        <p:txBody>
          <a:bodyPr/>
          <a:lstStyle/>
          <a:p>
            <a:pPr eaLnBrk="1" hangingPunct="1">
              <a:buFont typeface="Wingdings" pitchFamily="-1" charset="2"/>
              <a:buNone/>
              <a:defRPr/>
            </a:pPr>
            <a:r>
              <a:rPr lang="en-US">
                <a:ea typeface="ＭＳ Ｐゴシック" pitchFamily="-1" charset="-128"/>
                <a:cs typeface="ＭＳ Ｐゴシック" pitchFamily="-1" charset="-128"/>
              </a:rPr>
              <a:t>Miss rates are helpful but not perfect predictors.</a:t>
            </a:r>
          </a:p>
          <a:p>
            <a:pPr lvl="2" eaLnBrk="1" hangingPunct="1">
              <a:buFont typeface="Wingdings" pitchFamily="-1" charset="2"/>
              <a:buChar char="l"/>
              <a:defRPr/>
            </a:pPr>
            <a:r>
              <a:rPr lang="en-US" sz="1800">
                <a:ea typeface="ＭＳ Ｐゴシック" pitchFamily="-1" charset="-128"/>
              </a:rPr>
              <a:t>Code scheduling matters, too.</a:t>
            </a:r>
          </a:p>
        </p:txBody>
      </p:sp>
      <p:graphicFrame>
        <p:nvGraphicFramePr>
          <p:cNvPr id="21507" name="Object 2"/>
          <p:cNvGraphicFramePr>
            <a:graphicFrameLocks noChangeAspect="1"/>
          </p:cNvGraphicFramePr>
          <p:nvPr/>
        </p:nvGraphicFramePr>
        <p:xfrm>
          <a:off x="835025" y="2159000"/>
          <a:ext cx="8308975" cy="5784850"/>
        </p:xfrm>
        <a:graphic>
          <a:graphicData uri="http://schemas.openxmlformats.org/presentationml/2006/ole">
            <mc:AlternateContent xmlns:mc="http://schemas.openxmlformats.org/markup-compatibility/2006">
              <mc:Choice xmlns:v="urn:schemas-microsoft-com:vml" Requires="v">
                <p:oleObj spid="_x0000_s26654" name="Worksheet" r:id="rId3" imgW="7366000" imgH="5600700" progId="Excel.Sheet.8">
                  <p:embed/>
                </p:oleObj>
              </mc:Choice>
              <mc:Fallback>
                <p:oleObj name="Worksheet" r:id="rId3" imgW="7366000" imgH="56007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2159000"/>
                        <a:ext cx="8308975" cy="578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cxnSp>
        <p:nvCxnSpPr>
          <p:cNvPr id="21508" name="Straight Arrow Connector 5"/>
          <p:cNvCxnSpPr>
            <a:cxnSpLocks noChangeShapeType="1"/>
          </p:cNvCxnSpPr>
          <p:nvPr/>
        </p:nvCxnSpPr>
        <p:spPr bwMode="auto">
          <a:xfrm rot="16200000" flipH="1">
            <a:off x="6242050" y="4743450"/>
            <a:ext cx="533400" cy="12700"/>
          </a:xfrm>
          <a:prstGeom prst="straightConnector1">
            <a:avLst/>
          </a:prstGeom>
          <a:noFill/>
          <a:ln w="25400">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sp>
        <p:nvSpPr>
          <p:cNvPr id="21509" name="TextBox 6"/>
          <p:cNvSpPr txBox="1">
            <a:spLocks noChangeArrowheads="1"/>
          </p:cNvSpPr>
          <p:nvPr/>
        </p:nvSpPr>
        <p:spPr bwMode="auto">
          <a:xfrm>
            <a:off x="5689600" y="4635500"/>
            <a:ext cx="8715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65000"/>
              </a:lnSpc>
              <a:spcBef>
                <a:spcPct val="50000"/>
              </a:spcBef>
            </a:pPr>
            <a:r>
              <a:rPr lang="en-US" sz="1800">
                <a:solidFill>
                  <a:srgbClr val="FF0000"/>
                </a:solidFill>
                <a:latin typeface="Calibri" charset="0"/>
                <a:cs typeface="Calibri" charset="0"/>
              </a:rPr>
              <a:t>Worse!</a:t>
            </a:r>
          </a:p>
        </p:txBody>
      </p:sp>
    </p:spTree>
    <p:extLst>
      <p:ext uri="{BB962C8B-B14F-4D97-AF65-F5344CB8AC3E}">
        <p14:creationId xmlns:p14="http://schemas.microsoft.com/office/powerpoint/2010/main" val="700188276"/>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9" name="Rectangle 5"/>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Blocked Matrix Multiply (bijk)</a:t>
            </a:r>
          </a:p>
        </p:txBody>
      </p:sp>
      <p:sp>
        <p:nvSpPr>
          <p:cNvPr id="22530" name="Rectangle 3"/>
          <p:cNvSpPr>
            <a:spLocks noChangeArrowheads="1"/>
          </p:cNvSpPr>
          <p:nvPr/>
        </p:nvSpPr>
        <p:spPr bwMode="auto">
          <a:xfrm>
            <a:off x="920750" y="1336675"/>
            <a:ext cx="690086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algn="l">
              <a:lnSpc>
                <a:spcPct val="100000"/>
              </a:lnSpc>
            </a:pPr>
            <a:r>
              <a:rPr lang="en-US">
                <a:solidFill>
                  <a:srgbClr val="000066"/>
                </a:solidFill>
                <a:latin typeface="Courier New" charset="0"/>
              </a:rPr>
              <a:t>for (jj=0; jj&lt;n; jj+=bsize) {</a:t>
            </a:r>
          </a:p>
          <a:p>
            <a:pPr algn="l">
              <a:lnSpc>
                <a:spcPct val="100000"/>
              </a:lnSpc>
            </a:pPr>
            <a:r>
              <a:rPr lang="en-US">
                <a:solidFill>
                  <a:srgbClr val="000066"/>
                </a:solidFill>
                <a:latin typeface="Courier New" charset="0"/>
              </a:rPr>
              <a:t>  for (i=0; i&lt;n; i++)</a:t>
            </a:r>
          </a:p>
          <a:p>
            <a:pPr algn="l">
              <a:lnSpc>
                <a:spcPct val="100000"/>
              </a:lnSpc>
            </a:pPr>
            <a:r>
              <a:rPr lang="en-US">
                <a:solidFill>
                  <a:srgbClr val="000066"/>
                </a:solidFill>
                <a:latin typeface="Courier New" charset="0"/>
              </a:rPr>
              <a:t>    for (j=jj; j &lt; min(jj+bsize,n); j++)</a:t>
            </a:r>
          </a:p>
          <a:p>
            <a:pPr algn="l">
              <a:lnSpc>
                <a:spcPct val="100000"/>
              </a:lnSpc>
            </a:pPr>
            <a:r>
              <a:rPr lang="en-US">
                <a:solidFill>
                  <a:srgbClr val="000066"/>
                </a:solidFill>
                <a:latin typeface="Courier New" charset="0"/>
              </a:rPr>
              <a:t>      c[i][j] = 0.0;</a:t>
            </a:r>
          </a:p>
          <a:p>
            <a:pPr algn="l">
              <a:lnSpc>
                <a:spcPct val="100000"/>
              </a:lnSpc>
            </a:pPr>
            <a:r>
              <a:rPr lang="en-US">
                <a:solidFill>
                  <a:srgbClr val="000066"/>
                </a:solidFill>
                <a:latin typeface="Courier New" charset="0"/>
              </a:rPr>
              <a:t>  for (kk=0; kk&lt;n; kk+=bsize) { </a:t>
            </a:r>
          </a:p>
          <a:p>
            <a:pPr algn="l">
              <a:lnSpc>
                <a:spcPct val="100000"/>
              </a:lnSpc>
            </a:pPr>
            <a:r>
              <a:rPr lang="en-US">
                <a:solidFill>
                  <a:srgbClr val="000066"/>
                </a:solidFill>
                <a:latin typeface="Courier New" charset="0"/>
              </a:rPr>
              <a:t>    for (i=0; i&lt;n; i++) {</a:t>
            </a:r>
          </a:p>
          <a:p>
            <a:pPr algn="l">
              <a:lnSpc>
                <a:spcPct val="100000"/>
              </a:lnSpc>
            </a:pPr>
            <a:r>
              <a:rPr lang="en-US">
                <a:solidFill>
                  <a:srgbClr val="000066"/>
                </a:solidFill>
                <a:latin typeface="Courier New" charset="0"/>
              </a:rPr>
              <a:t>      </a:t>
            </a:r>
            <a:r>
              <a:rPr lang="en-US">
                <a:solidFill>
                  <a:srgbClr val="FF0000"/>
                </a:solidFill>
                <a:latin typeface="Courier New" charset="0"/>
              </a:rPr>
              <a:t>for (j=jj; j &lt; min(jj+bsize,n); j++) { </a:t>
            </a:r>
          </a:p>
          <a:p>
            <a:pPr algn="l">
              <a:lnSpc>
                <a:spcPct val="100000"/>
              </a:lnSpc>
            </a:pPr>
            <a:r>
              <a:rPr lang="en-US">
                <a:solidFill>
                  <a:srgbClr val="FF0000"/>
                </a:solidFill>
                <a:latin typeface="Courier New" charset="0"/>
              </a:rPr>
              <a:t>        sum = 0.0</a:t>
            </a:r>
          </a:p>
          <a:p>
            <a:pPr algn="l">
              <a:lnSpc>
                <a:spcPct val="100000"/>
              </a:lnSpc>
            </a:pPr>
            <a:r>
              <a:rPr lang="en-US">
                <a:solidFill>
                  <a:srgbClr val="FF0000"/>
                </a:solidFill>
                <a:latin typeface="Courier New" charset="0"/>
              </a:rPr>
              <a:t>        for (k=kk; k &lt; min(kk+bsize,n); k++) {</a:t>
            </a:r>
          </a:p>
          <a:p>
            <a:pPr algn="l">
              <a:lnSpc>
                <a:spcPct val="100000"/>
              </a:lnSpc>
            </a:pPr>
            <a:r>
              <a:rPr lang="en-US">
                <a:solidFill>
                  <a:srgbClr val="FF0000"/>
                </a:solidFill>
                <a:latin typeface="Courier New" charset="0"/>
              </a:rPr>
              <a:t>          sum += a[i][k] * b[k][j];</a:t>
            </a:r>
          </a:p>
          <a:p>
            <a:pPr algn="l">
              <a:lnSpc>
                <a:spcPct val="100000"/>
              </a:lnSpc>
            </a:pPr>
            <a:r>
              <a:rPr lang="en-US">
                <a:solidFill>
                  <a:srgbClr val="FF0000"/>
                </a:solidFill>
                <a:latin typeface="Courier New" charset="0"/>
              </a:rPr>
              <a:t>        }</a:t>
            </a:r>
          </a:p>
          <a:p>
            <a:pPr algn="l">
              <a:lnSpc>
                <a:spcPct val="100000"/>
              </a:lnSpc>
            </a:pPr>
            <a:r>
              <a:rPr lang="en-US">
                <a:solidFill>
                  <a:srgbClr val="FF0000"/>
                </a:solidFill>
                <a:latin typeface="Courier New" charset="0"/>
              </a:rPr>
              <a:t>        c[i][j] += sum;</a:t>
            </a:r>
          </a:p>
          <a:p>
            <a:pPr algn="l">
              <a:lnSpc>
                <a:spcPct val="100000"/>
              </a:lnSpc>
            </a:pPr>
            <a:r>
              <a:rPr lang="en-US">
                <a:solidFill>
                  <a:srgbClr val="FF0000"/>
                </a:solidFill>
                <a:latin typeface="Courier New" charset="0"/>
              </a:rPr>
              <a:t>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a:t>
            </a:r>
          </a:p>
        </p:txBody>
      </p:sp>
      <p:sp>
        <p:nvSpPr>
          <p:cNvPr id="22531" name="Freeform 4"/>
          <p:cNvSpPr>
            <a:spLocks/>
          </p:cNvSpPr>
          <p:nvPr/>
        </p:nvSpPr>
        <p:spPr bwMode="auto">
          <a:xfrm>
            <a:off x="1524000" y="3124200"/>
            <a:ext cx="230188" cy="1677988"/>
          </a:xfrm>
          <a:custGeom>
            <a:avLst/>
            <a:gdLst>
              <a:gd name="T0" fmla="*/ 2147483647 w 145"/>
              <a:gd name="T1" fmla="*/ 0 h 1057"/>
              <a:gd name="T2" fmla="*/ 0 w 145"/>
              <a:gd name="T3" fmla="*/ 0 h 1057"/>
              <a:gd name="T4" fmla="*/ 0 w 145"/>
              <a:gd name="T5" fmla="*/ 2147483647 h 1057"/>
              <a:gd name="T6" fmla="*/ 2147483647 w 145"/>
              <a:gd name="T7" fmla="*/ 2147483647 h 1057"/>
              <a:gd name="T8" fmla="*/ 0 60000 65536"/>
              <a:gd name="T9" fmla="*/ 0 60000 65536"/>
              <a:gd name="T10" fmla="*/ 0 60000 65536"/>
              <a:gd name="T11" fmla="*/ 0 60000 65536"/>
              <a:gd name="T12" fmla="*/ 0 w 145"/>
              <a:gd name="T13" fmla="*/ 0 h 1057"/>
              <a:gd name="T14" fmla="*/ 145 w 145"/>
              <a:gd name="T15" fmla="*/ 1057 h 1057"/>
            </a:gdLst>
            <a:ahLst/>
            <a:cxnLst>
              <a:cxn ang="T8">
                <a:pos x="T0" y="T1"/>
              </a:cxn>
              <a:cxn ang="T9">
                <a:pos x="T2" y="T3"/>
              </a:cxn>
              <a:cxn ang="T10">
                <a:pos x="T4" y="T5"/>
              </a:cxn>
              <a:cxn ang="T11">
                <a:pos x="T6" y="T7"/>
              </a:cxn>
            </a:cxnLst>
            <a:rect l="T12" t="T13" r="T14" b="T15"/>
            <a:pathLst>
              <a:path w="145" h="1057">
                <a:moveTo>
                  <a:pt x="96" y="0"/>
                </a:moveTo>
                <a:lnTo>
                  <a:pt x="0" y="0"/>
                </a:lnTo>
                <a:lnTo>
                  <a:pt x="0" y="1056"/>
                </a:lnTo>
                <a:lnTo>
                  <a:pt x="144" y="105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l">
              <a:lnSpc>
                <a:spcPct val="65000"/>
              </a:lnSpc>
              <a:spcBef>
                <a:spcPct val="50000"/>
              </a:spcBef>
            </a:pPr>
            <a:endParaRPr lang="en-US">
              <a:solidFill>
                <a:srgbClr val="000066"/>
              </a:solidFill>
              <a:latin typeface="Courier New" charset="0"/>
            </a:endParaRPr>
          </a:p>
        </p:txBody>
      </p:sp>
    </p:spTree>
    <p:extLst>
      <p:ext uri="{BB962C8B-B14F-4D97-AF65-F5344CB8AC3E}">
        <p14:creationId xmlns:p14="http://schemas.microsoft.com/office/powerpoint/2010/main" val="39979494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ChangeArrowheads="1"/>
          </p:cNvSpPr>
          <p:nvPr/>
        </p:nvSpPr>
        <p:spPr bwMode="auto">
          <a:xfrm>
            <a:off x="4146550" y="4610100"/>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81288" name="Rectangle 40"/>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Blocked Matrix Multiply Analysis</a:t>
            </a:r>
          </a:p>
        </p:txBody>
      </p:sp>
      <p:sp>
        <p:nvSpPr>
          <p:cNvPr id="23555" name="Rectangle 41"/>
          <p:cNvSpPr>
            <a:spLocks noGrp="1" noChangeArrowheads="1"/>
          </p:cNvSpPr>
          <p:nvPr>
            <p:ph type="body" idx="1"/>
          </p:nvPr>
        </p:nvSpPr>
        <p:spPr>
          <a:xfrm>
            <a:off x="290513" y="1220788"/>
            <a:ext cx="8548687" cy="5224462"/>
          </a:xfrm>
        </p:spPr>
        <p:txBody>
          <a:bodyPr/>
          <a:lstStyle/>
          <a:p>
            <a:pPr lvl="1" eaLnBrk="1" hangingPunct="1"/>
            <a:r>
              <a:rPr lang="en-US">
                <a:latin typeface="Helvetica" charset="0"/>
                <a:ea typeface="ＭＳ Ｐゴシック" charset="0"/>
              </a:rPr>
              <a:t>Innermost loop pair multiplies a </a:t>
            </a:r>
            <a:r>
              <a:rPr lang="en-US" i="1">
                <a:latin typeface="Helvetica" charset="0"/>
                <a:ea typeface="ＭＳ Ｐゴシック" charset="0"/>
              </a:rPr>
              <a:t>1 X bsize</a:t>
            </a:r>
            <a:r>
              <a:rPr lang="en-US">
                <a:latin typeface="Helvetica" charset="0"/>
                <a:ea typeface="ＭＳ Ｐゴシック" charset="0"/>
              </a:rPr>
              <a:t> sliver of </a:t>
            </a:r>
            <a:r>
              <a:rPr lang="en-US" i="1">
                <a:latin typeface="Helvetica" charset="0"/>
                <a:ea typeface="ＭＳ Ｐゴシック" charset="0"/>
              </a:rPr>
              <a:t>A</a:t>
            </a:r>
            <a:r>
              <a:rPr lang="en-US">
                <a:latin typeface="Helvetica" charset="0"/>
                <a:ea typeface="ＭＳ Ｐゴシック" charset="0"/>
              </a:rPr>
              <a:t> by a </a:t>
            </a:r>
            <a:r>
              <a:rPr lang="en-US" i="1">
                <a:latin typeface="Helvetica" charset="0"/>
                <a:ea typeface="ＭＳ Ｐゴシック" charset="0"/>
              </a:rPr>
              <a:t>bsize X bsize</a:t>
            </a:r>
            <a:r>
              <a:rPr lang="en-US">
                <a:latin typeface="Helvetica" charset="0"/>
                <a:ea typeface="ＭＳ Ｐゴシック" charset="0"/>
              </a:rPr>
              <a:t> block of </a:t>
            </a:r>
            <a:r>
              <a:rPr lang="en-US" i="1">
                <a:latin typeface="Helvetica" charset="0"/>
                <a:ea typeface="ＭＳ Ｐゴシック" charset="0"/>
              </a:rPr>
              <a:t>B</a:t>
            </a:r>
            <a:r>
              <a:rPr lang="en-US">
                <a:latin typeface="Helvetica" charset="0"/>
                <a:ea typeface="ＭＳ Ｐゴシック" charset="0"/>
              </a:rPr>
              <a:t> and accumulates into </a:t>
            </a:r>
            <a:r>
              <a:rPr lang="en-US" i="1">
                <a:latin typeface="Helvetica" charset="0"/>
                <a:ea typeface="ＭＳ Ｐゴシック" charset="0"/>
              </a:rPr>
              <a:t>1 X bsize</a:t>
            </a:r>
            <a:r>
              <a:rPr lang="en-US">
                <a:latin typeface="Helvetica" charset="0"/>
                <a:ea typeface="ＭＳ Ｐゴシック" charset="0"/>
              </a:rPr>
              <a:t> sliver of </a:t>
            </a:r>
            <a:r>
              <a:rPr lang="en-US" i="1">
                <a:latin typeface="Helvetica" charset="0"/>
                <a:ea typeface="ＭＳ Ｐゴシック" charset="0"/>
              </a:rPr>
              <a:t>C</a:t>
            </a:r>
          </a:p>
          <a:p>
            <a:pPr lvl="1" eaLnBrk="1" hangingPunct="1"/>
            <a:r>
              <a:rPr lang="en-US">
                <a:latin typeface="Helvetica" charset="0"/>
                <a:ea typeface="ＭＳ Ｐゴシック" charset="0"/>
              </a:rPr>
              <a:t>Loop over </a:t>
            </a:r>
            <a:r>
              <a:rPr lang="en-US" i="1">
                <a:latin typeface="Helvetica" charset="0"/>
                <a:ea typeface="ＭＳ Ｐゴシック" charset="0"/>
              </a:rPr>
              <a:t>i</a:t>
            </a:r>
            <a:r>
              <a:rPr lang="en-US">
                <a:latin typeface="Helvetica" charset="0"/>
                <a:ea typeface="ＭＳ Ｐゴシック" charset="0"/>
              </a:rPr>
              <a:t> steps through </a:t>
            </a:r>
            <a:r>
              <a:rPr lang="en-US" i="1">
                <a:latin typeface="Helvetica" charset="0"/>
                <a:ea typeface="ＭＳ Ｐゴシック" charset="0"/>
              </a:rPr>
              <a:t>n</a:t>
            </a:r>
            <a:r>
              <a:rPr lang="en-US">
                <a:latin typeface="Helvetica" charset="0"/>
                <a:ea typeface="ＭＳ Ｐゴシック" charset="0"/>
              </a:rPr>
              <a:t> row slivers of </a:t>
            </a:r>
            <a:r>
              <a:rPr lang="en-US" i="1">
                <a:latin typeface="Helvetica" charset="0"/>
                <a:ea typeface="ＭＳ Ｐゴシック" charset="0"/>
              </a:rPr>
              <a:t>A</a:t>
            </a:r>
            <a:r>
              <a:rPr lang="en-US">
                <a:latin typeface="Helvetica" charset="0"/>
                <a:ea typeface="ＭＳ Ｐゴシック" charset="0"/>
              </a:rPr>
              <a:t> &amp; </a:t>
            </a:r>
            <a:r>
              <a:rPr lang="en-US" i="1">
                <a:latin typeface="Helvetica" charset="0"/>
                <a:ea typeface="ＭＳ Ｐゴシック" charset="0"/>
              </a:rPr>
              <a:t>C</a:t>
            </a:r>
            <a:r>
              <a:rPr lang="en-US">
                <a:latin typeface="Helvetica" charset="0"/>
                <a:ea typeface="ＭＳ Ｐゴシック" charset="0"/>
              </a:rPr>
              <a:t>, using same </a:t>
            </a:r>
            <a:r>
              <a:rPr lang="en-US" i="1">
                <a:latin typeface="Helvetica" charset="0"/>
                <a:ea typeface="ＭＳ Ｐゴシック" charset="0"/>
              </a:rPr>
              <a:t>B</a:t>
            </a:r>
          </a:p>
        </p:txBody>
      </p:sp>
      <p:sp>
        <p:nvSpPr>
          <p:cNvPr id="23556" name="Rectangle 4"/>
          <p:cNvSpPr>
            <a:spLocks noChangeArrowheads="1"/>
          </p:cNvSpPr>
          <p:nvPr/>
        </p:nvSpPr>
        <p:spPr bwMode="auto">
          <a:xfrm>
            <a:off x="5340350" y="4610100"/>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23557" name="Rectangle 5"/>
          <p:cNvSpPr>
            <a:spLocks noChangeArrowheads="1"/>
          </p:cNvSpPr>
          <p:nvPr/>
        </p:nvSpPr>
        <p:spPr bwMode="auto">
          <a:xfrm>
            <a:off x="6508750" y="4610100"/>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23558" name="Rectangle 6"/>
          <p:cNvSpPr>
            <a:spLocks noChangeArrowheads="1"/>
          </p:cNvSpPr>
          <p:nvPr/>
        </p:nvSpPr>
        <p:spPr bwMode="auto">
          <a:xfrm>
            <a:off x="4252913" y="5191125"/>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A</a:t>
            </a:r>
          </a:p>
        </p:txBody>
      </p:sp>
      <p:sp>
        <p:nvSpPr>
          <p:cNvPr id="23559" name="Rectangle 7"/>
          <p:cNvSpPr>
            <a:spLocks noChangeArrowheads="1"/>
          </p:cNvSpPr>
          <p:nvPr/>
        </p:nvSpPr>
        <p:spPr bwMode="auto">
          <a:xfrm>
            <a:off x="5472113" y="5191125"/>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B</a:t>
            </a:r>
          </a:p>
        </p:txBody>
      </p:sp>
      <p:sp>
        <p:nvSpPr>
          <p:cNvPr id="23560" name="Rectangle 8"/>
          <p:cNvSpPr>
            <a:spLocks noChangeArrowheads="1"/>
          </p:cNvSpPr>
          <p:nvPr/>
        </p:nvSpPr>
        <p:spPr bwMode="auto">
          <a:xfrm>
            <a:off x="6716713" y="5191125"/>
            <a:ext cx="34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a:t>
            </a:r>
          </a:p>
        </p:txBody>
      </p:sp>
      <p:sp>
        <p:nvSpPr>
          <p:cNvPr id="23561" name="Rectangle 9"/>
          <p:cNvSpPr>
            <a:spLocks noChangeArrowheads="1"/>
          </p:cNvSpPr>
          <p:nvPr/>
        </p:nvSpPr>
        <p:spPr bwMode="auto">
          <a:xfrm>
            <a:off x="4749800" y="6029325"/>
            <a:ext cx="2260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algn="l">
              <a:lnSpc>
                <a:spcPct val="100000"/>
              </a:lnSpc>
            </a:pPr>
            <a:r>
              <a:rPr lang="en-US" b="0">
                <a:solidFill>
                  <a:srgbClr val="000066"/>
                </a:solidFill>
              </a:rPr>
              <a:t>block reused </a:t>
            </a:r>
            <a:r>
              <a:rPr lang="en-US" i="1">
                <a:solidFill>
                  <a:srgbClr val="000066"/>
                </a:solidFill>
              </a:rPr>
              <a:t>n</a:t>
            </a:r>
            <a:r>
              <a:rPr lang="en-US" b="0">
                <a:solidFill>
                  <a:srgbClr val="000066"/>
                </a:solidFill>
              </a:rPr>
              <a:t> times in succession</a:t>
            </a:r>
          </a:p>
        </p:txBody>
      </p:sp>
      <p:sp>
        <p:nvSpPr>
          <p:cNvPr id="23562" name="Line 10"/>
          <p:cNvSpPr>
            <a:spLocks noChangeShapeType="1"/>
          </p:cNvSpPr>
          <p:nvPr/>
        </p:nvSpPr>
        <p:spPr bwMode="auto">
          <a:xfrm flipV="1">
            <a:off x="3465513" y="4705350"/>
            <a:ext cx="636587" cy="9826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23563" name="Rectangle 11"/>
          <p:cNvSpPr>
            <a:spLocks noChangeArrowheads="1"/>
          </p:cNvSpPr>
          <p:nvPr/>
        </p:nvSpPr>
        <p:spPr bwMode="auto">
          <a:xfrm>
            <a:off x="5346700" y="4616450"/>
            <a:ext cx="203200" cy="203200"/>
          </a:xfrm>
          <a:prstGeom prst="rect">
            <a:avLst/>
          </a:prstGeom>
          <a:solidFill>
            <a:schemeClr val="bg2"/>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23564" name="Rectangle 12"/>
          <p:cNvSpPr>
            <a:spLocks noChangeArrowheads="1"/>
          </p:cNvSpPr>
          <p:nvPr/>
        </p:nvSpPr>
        <p:spPr bwMode="auto">
          <a:xfrm>
            <a:off x="2705100" y="5749925"/>
            <a:ext cx="2174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row sliver accessed</a:t>
            </a:r>
          </a:p>
          <a:p>
            <a:pPr algn="l">
              <a:lnSpc>
                <a:spcPct val="100000"/>
              </a:lnSpc>
            </a:pPr>
            <a:r>
              <a:rPr lang="en-US" i="1">
                <a:solidFill>
                  <a:srgbClr val="000066"/>
                </a:solidFill>
              </a:rPr>
              <a:t>bsize</a:t>
            </a:r>
            <a:r>
              <a:rPr lang="en-US" b="0">
                <a:solidFill>
                  <a:srgbClr val="000066"/>
                </a:solidFill>
              </a:rPr>
              <a:t> times</a:t>
            </a:r>
          </a:p>
        </p:txBody>
      </p:sp>
      <p:sp>
        <p:nvSpPr>
          <p:cNvPr id="23565" name="Line 13"/>
          <p:cNvSpPr>
            <a:spLocks noChangeShapeType="1"/>
          </p:cNvSpPr>
          <p:nvPr/>
        </p:nvSpPr>
        <p:spPr bwMode="auto">
          <a:xfrm flipV="1">
            <a:off x="5461000" y="4895850"/>
            <a:ext cx="0" cy="1143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23566" name="Rectangle 14"/>
          <p:cNvSpPr>
            <a:spLocks noChangeArrowheads="1"/>
          </p:cNvSpPr>
          <p:nvPr/>
        </p:nvSpPr>
        <p:spPr bwMode="auto">
          <a:xfrm>
            <a:off x="6870700" y="5648325"/>
            <a:ext cx="2098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Update successive</a:t>
            </a:r>
          </a:p>
          <a:p>
            <a:pPr algn="l">
              <a:lnSpc>
                <a:spcPct val="100000"/>
              </a:lnSpc>
            </a:pPr>
            <a:r>
              <a:rPr lang="en-US" b="0">
                <a:solidFill>
                  <a:srgbClr val="000066"/>
                </a:solidFill>
              </a:rPr>
              <a:t>elements of sliver</a:t>
            </a:r>
          </a:p>
        </p:txBody>
      </p:sp>
      <p:sp>
        <p:nvSpPr>
          <p:cNvPr id="23567" name="Line 15"/>
          <p:cNvSpPr>
            <a:spLocks noChangeShapeType="1"/>
          </p:cNvSpPr>
          <p:nvPr/>
        </p:nvSpPr>
        <p:spPr bwMode="auto">
          <a:xfrm flipH="1" flipV="1">
            <a:off x="6807200" y="4768850"/>
            <a:ext cx="558800" cy="787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23568" name="Line 16"/>
          <p:cNvSpPr>
            <a:spLocks noChangeShapeType="1"/>
          </p:cNvSpPr>
          <p:nvPr/>
        </p:nvSpPr>
        <p:spPr bwMode="auto">
          <a:xfrm>
            <a:off x="4267200" y="4794250"/>
            <a:ext cx="0" cy="355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23569" name="Rectangle 17"/>
          <p:cNvSpPr>
            <a:spLocks noChangeArrowheads="1"/>
          </p:cNvSpPr>
          <p:nvPr/>
        </p:nvSpPr>
        <p:spPr bwMode="auto">
          <a:xfrm>
            <a:off x="4329113" y="4805363"/>
            <a:ext cx="2206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sz="1400" b="0">
                <a:solidFill>
                  <a:srgbClr val="000066"/>
                </a:solidFill>
              </a:rPr>
              <a:t>i</a:t>
            </a:r>
          </a:p>
        </p:txBody>
      </p:sp>
      <p:sp>
        <p:nvSpPr>
          <p:cNvPr id="23570" name="Line 18"/>
          <p:cNvSpPr>
            <a:spLocks noChangeShapeType="1"/>
          </p:cNvSpPr>
          <p:nvPr/>
        </p:nvSpPr>
        <p:spPr bwMode="auto">
          <a:xfrm>
            <a:off x="6629400" y="4794250"/>
            <a:ext cx="0" cy="355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23571" name="Rectangle 19"/>
          <p:cNvSpPr>
            <a:spLocks noChangeArrowheads="1"/>
          </p:cNvSpPr>
          <p:nvPr/>
        </p:nvSpPr>
        <p:spPr bwMode="auto">
          <a:xfrm>
            <a:off x="6691313" y="4805363"/>
            <a:ext cx="2206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sz="1400" b="0">
                <a:solidFill>
                  <a:srgbClr val="000066"/>
                </a:solidFill>
              </a:rPr>
              <a:t>i</a:t>
            </a:r>
          </a:p>
        </p:txBody>
      </p:sp>
      <p:grpSp>
        <p:nvGrpSpPr>
          <p:cNvPr id="23572" name="Group 20"/>
          <p:cNvGrpSpPr>
            <a:grpSpLocks/>
          </p:cNvGrpSpPr>
          <p:nvPr/>
        </p:nvGrpSpPr>
        <p:grpSpPr bwMode="auto">
          <a:xfrm>
            <a:off x="4938713" y="4565650"/>
            <a:ext cx="358775" cy="736600"/>
            <a:chOff x="3111" y="2792"/>
            <a:chExt cx="226" cy="464"/>
          </a:xfrm>
        </p:grpSpPr>
        <p:sp>
          <p:nvSpPr>
            <p:cNvPr id="23589" name="Line 21"/>
            <p:cNvSpPr>
              <a:spLocks noChangeShapeType="1"/>
            </p:cNvSpPr>
            <p:nvPr/>
          </p:nvSpPr>
          <p:spPr bwMode="auto">
            <a:xfrm>
              <a:off x="3216" y="2792"/>
              <a:ext cx="0" cy="46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23590" name="Rectangle 22"/>
            <p:cNvSpPr>
              <a:spLocks noChangeArrowheads="1"/>
            </p:cNvSpPr>
            <p:nvPr/>
          </p:nvSpPr>
          <p:spPr bwMode="auto">
            <a:xfrm>
              <a:off x="3111" y="2847"/>
              <a:ext cx="226" cy="19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sz="1400" b="0">
                  <a:solidFill>
                    <a:srgbClr val="000066"/>
                  </a:solidFill>
                </a:rPr>
                <a:t>kk</a:t>
              </a:r>
            </a:p>
          </p:txBody>
        </p:sp>
      </p:grpSp>
      <p:sp>
        <p:nvSpPr>
          <p:cNvPr id="23573" name="Rectangle 23"/>
          <p:cNvSpPr>
            <a:spLocks noChangeArrowheads="1"/>
          </p:cNvSpPr>
          <p:nvPr/>
        </p:nvSpPr>
        <p:spPr bwMode="auto">
          <a:xfrm>
            <a:off x="6515100" y="4692650"/>
            <a:ext cx="203200" cy="76200"/>
          </a:xfrm>
          <a:prstGeom prst="rect">
            <a:avLst/>
          </a:prstGeom>
          <a:solidFill>
            <a:schemeClr val="bg2"/>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23574" name="Rectangle 24"/>
          <p:cNvSpPr>
            <a:spLocks noChangeArrowheads="1"/>
          </p:cNvSpPr>
          <p:nvPr/>
        </p:nvSpPr>
        <p:spPr bwMode="auto">
          <a:xfrm>
            <a:off x="4152900" y="4692650"/>
            <a:ext cx="203200" cy="76200"/>
          </a:xfrm>
          <a:prstGeom prst="rect">
            <a:avLst/>
          </a:prstGeom>
          <a:solidFill>
            <a:schemeClr val="bg2"/>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grpSp>
        <p:nvGrpSpPr>
          <p:cNvPr id="23575" name="Group 25"/>
          <p:cNvGrpSpPr>
            <a:grpSpLocks/>
          </p:cNvGrpSpPr>
          <p:nvPr/>
        </p:nvGrpSpPr>
        <p:grpSpPr bwMode="auto">
          <a:xfrm>
            <a:off x="4127500" y="4271963"/>
            <a:ext cx="736600" cy="301625"/>
            <a:chOff x="2600" y="2607"/>
            <a:chExt cx="464" cy="190"/>
          </a:xfrm>
        </p:grpSpPr>
        <p:sp>
          <p:nvSpPr>
            <p:cNvPr id="23587" name="Line 26"/>
            <p:cNvSpPr>
              <a:spLocks noChangeShapeType="1"/>
            </p:cNvSpPr>
            <p:nvPr/>
          </p:nvSpPr>
          <p:spPr bwMode="auto">
            <a:xfrm>
              <a:off x="2600" y="2688"/>
              <a:ext cx="46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23588" name="Rectangle 27"/>
            <p:cNvSpPr>
              <a:spLocks noChangeArrowheads="1"/>
            </p:cNvSpPr>
            <p:nvPr/>
          </p:nvSpPr>
          <p:spPr bwMode="auto">
            <a:xfrm>
              <a:off x="2679" y="2607"/>
              <a:ext cx="226" cy="19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sz="1400" b="0">
                  <a:solidFill>
                    <a:srgbClr val="000066"/>
                  </a:solidFill>
                </a:rPr>
                <a:t>kk</a:t>
              </a:r>
            </a:p>
          </p:txBody>
        </p:sp>
      </p:grpSp>
      <p:grpSp>
        <p:nvGrpSpPr>
          <p:cNvPr id="23576" name="Group 28"/>
          <p:cNvGrpSpPr>
            <a:grpSpLocks/>
          </p:cNvGrpSpPr>
          <p:nvPr/>
        </p:nvGrpSpPr>
        <p:grpSpPr bwMode="auto">
          <a:xfrm>
            <a:off x="6489700" y="4271963"/>
            <a:ext cx="736600" cy="301625"/>
            <a:chOff x="4088" y="2607"/>
            <a:chExt cx="464" cy="190"/>
          </a:xfrm>
        </p:grpSpPr>
        <p:sp>
          <p:nvSpPr>
            <p:cNvPr id="23585" name="Line 29"/>
            <p:cNvSpPr>
              <a:spLocks noChangeShapeType="1"/>
            </p:cNvSpPr>
            <p:nvPr/>
          </p:nvSpPr>
          <p:spPr bwMode="auto">
            <a:xfrm>
              <a:off x="4088" y="2688"/>
              <a:ext cx="46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23586" name="Rectangle 30"/>
            <p:cNvSpPr>
              <a:spLocks noChangeArrowheads="1"/>
            </p:cNvSpPr>
            <p:nvPr/>
          </p:nvSpPr>
          <p:spPr bwMode="auto">
            <a:xfrm>
              <a:off x="4167" y="2607"/>
              <a:ext cx="164" cy="19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sz="1400" b="0">
                  <a:solidFill>
                    <a:srgbClr val="000066"/>
                  </a:solidFill>
                </a:rPr>
                <a:t>jj</a:t>
              </a:r>
            </a:p>
          </p:txBody>
        </p:sp>
      </p:grpSp>
      <p:grpSp>
        <p:nvGrpSpPr>
          <p:cNvPr id="23577" name="Group 31"/>
          <p:cNvGrpSpPr>
            <a:grpSpLocks/>
          </p:cNvGrpSpPr>
          <p:nvPr/>
        </p:nvGrpSpPr>
        <p:grpSpPr bwMode="auto">
          <a:xfrm>
            <a:off x="5270500" y="4271963"/>
            <a:ext cx="736600" cy="301625"/>
            <a:chOff x="3320" y="2607"/>
            <a:chExt cx="464" cy="190"/>
          </a:xfrm>
        </p:grpSpPr>
        <p:sp>
          <p:nvSpPr>
            <p:cNvPr id="23583" name="Line 32"/>
            <p:cNvSpPr>
              <a:spLocks noChangeShapeType="1"/>
            </p:cNvSpPr>
            <p:nvPr/>
          </p:nvSpPr>
          <p:spPr bwMode="auto">
            <a:xfrm>
              <a:off x="3320" y="2688"/>
              <a:ext cx="46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23584" name="Rectangle 33"/>
            <p:cNvSpPr>
              <a:spLocks noChangeArrowheads="1"/>
            </p:cNvSpPr>
            <p:nvPr/>
          </p:nvSpPr>
          <p:spPr bwMode="auto">
            <a:xfrm>
              <a:off x="3399" y="2607"/>
              <a:ext cx="164" cy="19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sz="1400" b="0">
                  <a:solidFill>
                    <a:srgbClr val="000066"/>
                  </a:solidFill>
                </a:rPr>
                <a:t>jj</a:t>
              </a:r>
            </a:p>
          </p:txBody>
        </p:sp>
      </p:grpSp>
      <p:grpSp>
        <p:nvGrpSpPr>
          <p:cNvPr id="23578" name="Group 34"/>
          <p:cNvGrpSpPr>
            <a:grpSpLocks/>
          </p:cNvGrpSpPr>
          <p:nvPr/>
        </p:nvGrpSpPr>
        <p:grpSpPr bwMode="auto">
          <a:xfrm>
            <a:off x="768350" y="2308225"/>
            <a:ext cx="6900863" cy="2560638"/>
            <a:chOff x="484" y="1370"/>
            <a:chExt cx="4347" cy="1613"/>
          </a:xfrm>
        </p:grpSpPr>
        <p:sp>
          <p:nvSpPr>
            <p:cNvPr id="23581" name="Rectangle 35"/>
            <p:cNvSpPr>
              <a:spLocks noChangeArrowheads="1"/>
            </p:cNvSpPr>
            <p:nvPr/>
          </p:nvSpPr>
          <p:spPr bwMode="auto">
            <a:xfrm>
              <a:off x="484" y="1370"/>
              <a:ext cx="4347" cy="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algn="l">
                <a:lnSpc>
                  <a:spcPct val="100000"/>
                </a:lnSpc>
              </a:pPr>
              <a:r>
                <a:rPr lang="en-US">
                  <a:solidFill>
                    <a:srgbClr val="000066"/>
                  </a:solidFill>
                  <a:latin typeface="Courier New" charset="0"/>
                </a:rPr>
                <a:t>for (i=0; i&lt;n; i++) {</a:t>
              </a:r>
            </a:p>
            <a:p>
              <a:pPr algn="l">
                <a:lnSpc>
                  <a:spcPct val="100000"/>
                </a:lnSpc>
              </a:pPr>
              <a:r>
                <a:rPr lang="en-US">
                  <a:solidFill>
                    <a:srgbClr val="000066"/>
                  </a:solidFill>
                  <a:latin typeface="Courier New" charset="0"/>
                </a:rPr>
                <a:t>      </a:t>
              </a:r>
              <a:r>
                <a:rPr lang="en-US">
                  <a:solidFill>
                    <a:srgbClr val="FF0000"/>
                  </a:solidFill>
                  <a:latin typeface="Courier New" charset="0"/>
                </a:rPr>
                <a:t>for (j=jj; j &lt; min(jj+bsize,n); j++) { </a:t>
              </a:r>
            </a:p>
            <a:p>
              <a:pPr algn="l">
                <a:lnSpc>
                  <a:spcPct val="100000"/>
                </a:lnSpc>
              </a:pPr>
              <a:r>
                <a:rPr lang="en-US">
                  <a:solidFill>
                    <a:srgbClr val="FF0000"/>
                  </a:solidFill>
                  <a:latin typeface="Courier New" charset="0"/>
                </a:rPr>
                <a:t>        sum = 0.0</a:t>
              </a:r>
            </a:p>
            <a:p>
              <a:pPr algn="l">
                <a:lnSpc>
                  <a:spcPct val="100000"/>
                </a:lnSpc>
              </a:pPr>
              <a:r>
                <a:rPr lang="en-US">
                  <a:solidFill>
                    <a:srgbClr val="FF0000"/>
                  </a:solidFill>
                  <a:latin typeface="Courier New" charset="0"/>
                </a:rPr>
                <a:t>        for (k=kk; k &lt; min(kk+bsize,n); k++) {</a:t>
              </a:r>
            </a:p>
            <a:p>
              <a:pPr algn="l">
                <a:lnSpc>
                  <a:spcPct val="100000"/>
                </a:lnSpc>
              </a:pPr>
              <a:r>
                <a:rPr lang="en-US">
                  <a:solidFill>
                    <a:srgbClr val="FF0000"/>
                  </a:solidFill>
                  <a:latin typeface="Courier New" charset="0"/>
                </a:rPr>
                <a:t>          sum += a[i][k] * b[k][j];</a:t>
              </a:r>
            </a:p>
            <a:p>
              <a:pPr algn="l">
                <a:lnSpc>
                  <a:spcPct val="100000"/>
                </a:lnSpc>
              </a:pPr>
              <a:r>
                <a:rPr lang="en-US">
                  <a:solidFill>
                    <a:srgbClr val="FF0000"/>
                  </a:solidFill>
                  <a:latin typeface="Courier New" charset="0"/>
                </a:rPr>
                <a:t>        }</a:t>
              </a:r>
            </a:p>
            <a:p>
              <a:pPr algn="l">
                <a:lnSpc>
                  <a:spcPct val="100000"/>
                </a:lnSpc>
              </a:pPr>
              <a:r>
                <a:rPr lang="en-US">
                  <a:solidFill>
                    <a:srgbClr val="FF0000"/>
                  </a:solidFill>
                  <a:latin typeface="Courier New" charset="0"/>
                </a:rPr>
                <a:t>        c[i][j] += sum;</a:t>
              </a:r>
            </a:p>
            <a:p>
              <a:pPr algn="l">
                <a:lnSpc>
                  <a:spcPct val="100000"/>
                </a:lnSpc>
              </a:pPr>
              <a:r>
                <a:rPr lang="en-US">
                  <a:solidFill>
                    <a:srgbClr val="FF0000"/>
                  </a:solidFill>
                  <a:latin typeface="Courier New" charset="0"/>
                </a:rPr>
                <a:t>      }</a:t>
              </a:r>
            </a:p>
            <a:p>
              <a:pPr>
                <a:lnSpc>
                  <a:spcPct val="100000"/>
                </a:lnSpc>
              </a:pPr>
              <a:endParaRPr lang="en-US">
                <a:solidFill>
                  <a:srgbClr val="FF0000"/>
                </a:solidFill>
                <a:latin typeface="Courier New" charset="0"/>
              </a:endParaRPr>
            </a:p>
          </p:txBody>
        </p:sp>
        <p:sp>
          <p:nvSpPr>
            <p:cNvPr id="23582" name="Freeform 36"/>
            <p:cNvSpPr>
              <a:spLocks/>
            </p:cNvSpPr>
            <p:nvPr/>
          </p:nvSpPr>
          <p:spPr bwMode="auto">
            <a:xfrm>
              <a:off x="912" y="1584"/>
              <a:ext cx="145" cy="1249"/>
            </a:xfrm>
            <a:custGeom>
              <a:avLst/>
              <a:gdLst>
                <a:gd name="T0" fmla="*/ 96 w 145"/>
                <a:gd name="T1" fmla="*/ 0 h 1249"/>
                <a:gd name="T2" fmla="*/ 0 w 145"/>
                <a:gd name="T3" fmla="*/ 0 h 1249"/>
                <a:gd name="T4" fmla="*/ 0 w 145"/>
                <a:gd name="T5" fmla="*/ 1248 h 1249"/>
                <a:gd name="T6" fmla="*/ 144 w 145"/>
                <a:gd name="T7" fmla="*/ 1248 h 1249"/>
                <a:gd name="T8" fmla="*/ 0 60000 65536"/>
                <a:gd name="T9" fmla="*/ 0 60000 65536"/>
                <a:gd name="T10" fmla="*/ 0 60000 65536"/>
                <a:gd name="T11" fmla="*/ 0 60000 65536"/>
                <a:gd name="T12" fmla="*/ 0 w 145"/>
                <a:gd name="T13" fmla="*/ 0 h 1249"/>
                <a:gd name="T14" fmla="*/ 145 w 145"/>
                <a:gd name="T15" fmla="*/ 1249 h 1249"/>
              </a:gdLst>
              <a:ahLst/>
              <a:cxnLst>
                <a:cxn ang="T8">
                  <a:pos x="T0" y="T1"/>
                </a:cxn>
                <a:cxn ang="T9">
                  <a:pos x="T2" y="T3"/>
                </a:cxn>
                <a:cxn ang="T10">
                  <a:pos x="T4" y="T5"/>
                </a:cxn>
                <a:cxn ang="T11">
                  <a:pos x="T6" y="T7"/>
                </a:cxn>
              </a:cxnLst>
              <a:rect l="T12" t="T13" r="T14" b="T15"/>
              <a:pathLst>
                <a:path w="145" h="1249">
                  <a:moveTo>
                    <a:pt x="96" y="0"/>
                  </a:moveTo>
                  <a:lnTo>
                    <a:pt x="0" y="0"/>
                  </a:lnTo>
                  <a:lnTo>
                    <a:pt x="0" y="1248"/>
                  </a:lnTo>
                  <a:lnTo>
                    <a:pt x="144" y="124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l">
                <a:lnSpc>
                  <a:spcPct val="65000"/>
                </a:lnSpc>
                <a:spcBef>
                  <a:spcPct val="50000"/>
                </a:spcBef>
              </a:pPr>
              <a:endParaRPr lang="en-US">
                <a:solidFill>
                  <a:srgbClr val="000066"/>
                </a:solidFill>
                <a:latin typeface="Courier New" charset="0"/>
              </a:endParaRPr>
            </a:p>
          </p:txBody>
        </p:sp>
      </p:grpSp>
      <p:sp>
        <p:nvSpPr>
          <p:cNvPr id="23579" name="Line 38"/>
          <p:cNvSpPr>
            <a:spLocks noChangeShapeType="1"/>
          </p:cNvSpPr>
          <p:nvPr/>
        </p:nvSpPr>
        <p:spPr bwMode="auto">
          <a:xfrm flipH="1">
            <a:off x="914400" y="3575050"/>
            <a:ext cx="533400"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23580" name="Rectangle 39"/>
          <p:cNvSpPr>
            <a:spLocks noChangeArrowheads="1"/>
          </p:cNvSpPr>
          <p:nvPr/>
        </p:nvSpPr>
        <p:spPr bwMode="auto">
          <a:xfrm>
            <a:off x="214313" y="4019550"/>
            <a:ext cx="116363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Innermost</a:t>
            </a:r>
          </a:p>
          <a:p>
            <a:pPr algn="l">
              <a:lnSpc>
                <a:spcPct val="100000"/>
              </a:lnSpc>
            </a:pPr>
            <a:r>
              <a:rPr lang="en-US" sz="1600">
                <a:solidFill>
                  <a:srgbClr val="000066"/>
                </a:solidFill>
              </a:rPr>
              <a:t>Loop Pair</a:t>
            </a:r>
          </a:p>
        </p:txBody>
      </p:sp>
    </p:spTree>
    <p:extLst>
      <p:ext uri="{BB962C8B-B14F-4D97-AF65-F5344CB8AC3E}">
        <p14:creationId xmlns:p14="http://schemas.microsoft.com/office/powerpoint/2010/main" val="22677395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434975"/>
            <a:ext cx="8177212" cy="762000"/>
          </a:xfrm>
        </p:spPr>
        <p:txBody>
          <a:bodyPr/>
          <a:lstStyle/>
          <a:p>
            <a:pPr eaLnBrk="1" hangingPunct="1">
              <a:defRPr/>
            </a:pPr>
            <a:r>
              <a:rPr lang="en-US">
                <a:latin typeface="Helvetica" charset="0"/>
                <a:ea typeface="ＭＳ Ｐゴシック" charset="0"/>
                <a:cs typeface="ＭＳ Ｐゴシック" charset="0"/>
              </a:rPr>
              <a:t>Optimizations for the Memory Hierarchy</a:t>
            </a:r>
          </a:p>
        </p:txBody>
      </p:sp>
      <p:sp>
        <p:nvSpPr>
          <p:cNvPr id="3" name="Content Placeholder 2"/>
          <p:cNvSpPr>
            <a:spLocks noGrp="1"/>
          </p:cNvSpPr>
          <p:nvPr>
            <p:ph idx="1"/>
          </p:nvPr>
        </p:nvSpPr>
        <p:spPr/>
        <p:txBody>
          <a:bodyPr/>
          <a:lstStyle/>
          <a:p>
            <a:pPr eaLnBrk="1" hangingPunct="1">
              <a:defRPr/>
            </a:pPr>
            <a:r>
              <a:rPr lang="en-US">
                <a:latin typeface="Helvetica" charset="0"/>
                <a:ea typeface="ＭＳ Ｐゴシック" charset="0"/>
                <a:cs typeface="ＭＳ Ｐゴシック" charset="0"/>
              </a:rPr>
              <a:t>Write code that has locality</a:t>
            </a:r>
          </a:p>
          <a:p>
            <a:pPr lvl="1" eaLnBrk="1" hangingPunct="1">
              <a:defRPr/>
            </a:pPr>
            <a:r>
              <a:rPr lang="en-US">
                <a:latin typeface="Helvetica" charset="0"/>
                <a:ea typeface="ＭＳ Ｐゴシック" charset="0"/>
              </a:rPr>
              <a:t>Spatial: access data contiguously</a:t>
            </a:r>
          </a:p>
          <a:p>
            <a:pPr lvl="1" eaLnBrk="1" hangingPunct="1">
              <a:defRPr/>
            </a:pPr>
            <a:r>
              <a:rPr lang="en-US">
                <a:latin typeface="Helvetica" charset="0"/>
                <a:ea typeface="ＭＳ Ｐゴシック" charset="0"/>
              </a:rPr>
              <a:t>Temporal: make sure access to the same data is not too far apart in time</a:t>
            </a:r>
          </a:p>
          <a:p>
            <a:pPr eaLnBrk="1" hangingPunct="1">
              <a:defRPr/>
            </a:pPr>
            <a:r>
              <a:rPr lang="en-US">
                <a:latin typeface="Helvetica" charset="0"/>
                <a:ea typeface="ＭＳ Ｐゴシック" charset="0"/>
                <a:cs typeface="ＭＳ Ｐゴシック" charset="0"/>
              </a:rPr>
              <a:t>How to achieve?</a:t>
            </a:r>
          </a:p>
          <a:p>
            <a:pPr lvl="1" eaLnBrk="1" hangingPunct="1">
              <a:defRPr/>
            </a:pPr>
            <a:r>
              <a:rPr lang="en-US">
                <a:latin typeface="Helvetica" charset="0"/>
                <a:ea typeface="ＭＳ Ｐゴシック" charset="0"/>
              </a:rPr>
              <a:t>Proper choice of algorithm</a:t>
            </a:r>
          </a:p>
          <a:p>
            <a:pPr lvl="1" eaLnBrk="1" hangingPunct="1">
              <a:defRPr/>
            </a:pPr>
            <a:r>
              <a:rPr lang="en-US">
                <a:latin typeface="Helvetica" charset="0"/>
                <a:ea typeface="ＭＳ Ｐゴシック" charset="0"/>
              </a:rPr>
              <a:t>Loop transformations</a:t>
            </a:r>
          </a:p>
          <a:p>
            <a:pPr lvl="1" eaLnBrk="1" hangingPunct="1">
              <a:defRPr/>
            </a:pPr>
            <a:endParaRPr lang="en-US">
              <a:latin typeface="Helvetica" charset="0"/>
              <a:ea typeface="ＭＳ Ｐゴシック" charset="0"/>
            </a:endParaRPr>
          </a:p>
          <a:p>
            <a:pPr eaLnBrk="1" hangingPunct="1">
              <a:defRPr/>
            </a:pPr>
            <a:r>
              <a:rPr lang="en-US">
                <a:latin typeface="Helvetica" charset="0"/>
                <a:ea typeface="ＭＳ Ｐゴシック" charset="0"/>
                <a:cs typeface="ＭＳ Ｐゴシック" charset="0"/>
              </a:rPr>
              <a:t>Cache versus register level optimization:</a:t>
            </a:r>
          </a:p>
          <a:p>
            <a:pPr lvl="1" eaLnBrk="1" hangingPunct="1">
              <a:defRPr/>
            </a:pPr>
            <a:r>
              <a:rPr lang="en-US">
                <a:latin typeface="Helvetica" charset="0"/>
                <a:ea typeface="ＭＳ Ｐゴシック" charset="0"/>
              </a:rPr>
              <a:t>In both cases locality desirable</a:t>
            </a:r>
          </a:p>
          <a:p>
            <a:pPr lvl="1" eaLnBrk="1" hangingPunct="1">
              <a:defRPr/>
            </a:pPr>
            <a:r>
              <a:rPr lang="en-US">
                <a:latin typeface="Helvetica" charset="0"/>
                <a:ea typeface="ＭＳ Ｐゴシック" charset="0"/>
              </a:rPr>
              <a:t>Register space much smaller + requires scalar replacement to exploit temporal locality</a:t>
            </a:r>
          </a:p>
          <a:p>
            <a:pPr lvl="1" eaLnBrk="1" hangingPunct="1">
              <a:defRPr/>
            </a:pPr>
            <a:r>
              <a:rPr lang="en-US">
                <a:latin typeface="Helvetica" charset="0"/>
                <a:ea typeface="ＭＳ Ｐゴシック" charset="0"/>
              </a:rPr>
              <a:t>Register level optimizations include exhibiting instruction level parallelism (conflicts with locality)</a:t>
            </a:r>
          </a:p>
        </p:txBody>
      </p:sp>
    </p:spTree>
    <p:extLst>
      <p:ext uri="{BB962C8B-B14F-4D97-AF65-F5344CB8AC3E}">
        <p14:creationId xmlns:p14="http://schemas.microsoft.com/office/powerpoint/2010/main" val="339794933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51" name="Rectangle 35"/>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Inserting an L1 Cache  Between </a:t>
            </a:r>
            <a:br>
              <a:rPr lang="en-US">
                <a:ea typeface="ＭＳ Ｐゴシック" pitchFamily="-1" charset="-128"/>
                <a:cs typeface="ＭＳ Ｐゴシック" pitchFamily="-1" charset="-128"/>
              </a:rPr>
            </a:br>
            <a:r>
              <a:rPr lang="en-US">
                <a:ea typeface="ＭＳ Ｐゴシック" pitchFamily="-1" charset="-128"/>
                <a:cs typeface="ＭＳ Ｐゴシック" pitchFamily="-1" charset="-128"/>
              </a:rPr>
              <a:t>the CPU and Main Memory</a:t>
            </a:r>
          </a:p>
        </p:txBody>
      </p:sp>
      <p:sp>
        <p:nvSpPr>
          <p:cNvPr id="135170" name="Rectangle 3"/>
          <p:cNvSpPr>
            <a:spLocks noChangeArrowheads="1"/>
          </p:cNvSpPr>
          <p:nvPr/>
        </p:nvSpPr>
        <p:spPr bwMode="auto">
          <a:xfrm>
            <a:off x="3609975" y="2590800"/>
            <a:ext cx="1066800" cy="838200"/>
          </a:xfrm>
          <a:prstGeom prst="rect">
            <a:avLst/>
          </a:prstGeom>
          <a:solidFill>
            <a:srgbClr val="00FFFF"/>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5171" name="Rectangle 4"/>
          <p:cNvSpPr>
            <a:spLocks noChangeArrowheads="1"/>
          </p:cNvSpPr>
          <p:nvPr/>
        </p:nvSpPr>
        <p:spPr bwMode="auto">
          <a:xfrm>
            <a:off x="3609975" y="4038600"/>
            <a:ext cx="1066800" cy="2438400"/>
          </a:xfrm>
          <a:prstGeom prst="rect">
            <a:avLst/>
          </a:prstGeom>
          <a:solidFill>
            <a:srgbClr val="00FFFF"/>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5172" name="Rectangle 5"/>
          <p:cNvSpPr>
            <a:spLocks noChangeArrowheads="1"/>
          </p:cNvSpPr>
          <p:nvPr/>
        </p:nvSpPr>
        <p:spPr bwMode="auto">
          <a:xfrm>
            <a:off x="3956050" y="1371600"/>
            <a:ext cx="3810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5173" name="Rectangle 6"/>
          <p:cNvSpPr>
            <a:spLocks noChangeArrowheads="1"/>
          </p:cNvSpPr>
          <p:nvPr/>
        </p:nvSpPr>
        <p:spPr bwMode="auto">
          <a:xfrm>
            <a:off x="3956050" y="1524000"/>
            <a:ext cx="3810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5174" name="Rectangle 7"/>
          <p:cNvSpPr>
            <a:spLocks noChangeArrowheads="1"/>
          </p:cNvSpPr>
          <p:nvPr/>
        </p:nvSpPr>
        <p:spPr bwMode="auto">
          <a:xfrm>
            <a:off x="3956050" y="1676400"/>
            <a:ext cx="3810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5175" name="Rectangle 8"/>
          <p:cNvSpPr>
            <a:spLocks noChangeArrowheads="1"/>
          </p:cNvSpPr>
          <p:nvPr/>
        </p:nvSpPr>
        <p:spPr bwMode="auto">
          <a:xfrm>
            <a:off x="3956050" y="1828800"/>
            <a:ext cx="3810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5176" name="Rectangle 9"/>
          <p:cNvSpPr>
            <a:spLocks noChangeArrowheads="1"/>
          </p:cNvSpPr>
          <p:nvPr/>
        </p:nvSpPr>
        <p:spPr bwMode="auto">
          <a:xfrm>
            <a:off x="3686175" y="4191000"/>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b="0">
                <a:solidFill>
                  <a:srgbClr val="000066"/>
                </a:solidFill>
              </a:rPr>
              <a:t>a b c d</a:t>
            </a:r>
          </a:p>
        </p:txBody>
      </p:sp>
      <p:sp>
        <p:nvSpPr>
          <p:cNvPr id="135177" name="Text Box 10"/>
          <p:cNvSpPr txBox="1">
            <a:spLocks noChangeArrowheads="1"/>
          </p:cNvSpPr>
          <p:nvPr/>
        </p:nvSpPr>
        <p:spPr bwMode="auto">
          <a:xfrm>
            <a:off x="2667000" y="4191000"/>
            <a:ext cx="93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b="0" i="1">
                <a:solidFill>
                  <a:srgbClr val="000066"/>
                </a:solidFill>
              </a:rPr>
              <a:t>block 10</a:t>
            </a:r>
            <a:endParaRPr lang="en-US" sz="1600" b="0">
              <a:solidFill>
                <a:srgbClr val="000066"/>
              </a:solidFill>
            </a:endParaRPr>
          </a:p>
        </p:txBody>
      </p:sp>
      <p:sp>
        <p:nvSpPr>
          <p:cNvPr id="135178" name="Rectangle 11"/>
          <p:cNvSpPr>
            <a:spLocks noChangeArrowheads="1"/>
          </p:cNvSpPr>
          <p:nvPr/>
        </p:nvSpPr>
        <p:spPr bwMode="auto">
          <a:xfrm>
            <a:off x="3686175" y="4953000"/>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b="0">
                <a:solidFill>
                  <a:srgbClr val="000066"/>
                </a:solidFill>
              </a:rPr>
              <a:t>p q r s</a:t>
            </a:r>
          </a:p>
        </p:txBody>
      </p:sp>
      <p:sp>
        <p:nvSpPr>
          <p:cNvPr id="135179" name="Text Box 12"/>
          <p:cNvSpPr txBox="1">
            <a:spLocks noChangeArrowheads="1"/>
          </p:cNvSpPr>
          <p:nvPr/>
        </p:nvSpPr>
        <p:spPr bwMode="auto">
          <a:xfrm>
            <a:off x="2654300" y="4953000"/>
            <a:ext cx="93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b="0" i="1">
                <a:solidFill>
                  <a:srgbClr val="000066"/>
                </a:solidFill>
              </a:rPr>
              <a:t>block 21</a:t>
            </a:r>
            <a:endParaRPr lang="en-US" sz="1600" b="0">
              <a:solidFill>
                <a:srgbClr val="000066"/>
              </a:solidFill>
            </a:endParaRPr>
          </a:p>
        </p:txBody>
      </p:sp>
      <p:sp>
        <p:nvSpPr>
          <p:cNvPr id="135180" name="Text Box 13"/>
          <p:cNvSpPr txBox="1">
            <a:spLocks noChangeArrowheads="1"/>
          </p:cNvSpPr>
          <p:nvPr/>
        </p:nvSpPr>
        <p:spPr bwMode="auto">
          <a:xfrm>
            <a:off x="3914775" y="5257800"/>
            <a:ext cx="43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b="0">
                <a:solidFill>
                  <a:srgbClr val="000066"/>
                </a:solidFill>
              </a:rPr>
              <a:t>...</a:t>
            </a:r>
          </a:p>
        </p:txBody>
      </p:sp>
      <p:sp>
        <p:nvSpPr>
          <p:cNvPr id="135181" name="Text Box 14"/>
          <p:cNvSpPr txBox="1">
            <a:spLocks noChangeArrowheads="1"/>
          </p:cNvSpPr>
          <p:nvPr/>
        </p:nvSpPr>
        <p:spPr bwMode="auto">
          <a:xfrm>
            <a:off x="3914775" y="4495800"/>
            <a:ext cx="43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b="0">
                <a:solidFill>
                  <a:srgbClr val="000066"/>
                </a:solidFill>
              </a:rPr>
              <a:t>...</a:t>
            </a:r>
          </a:p>
        </p:txBody>
      </p:sp>
      <p:sp>
        <p:nvSpPr>
          <p:cNvPr id="135182" name="Rectangle 15"/>
          <p:cNvSpPr>
            <a:spLocks noChangeArrowheads="1"/>
          </p:cNvSpPr>
          <p:nvPr/>
        </p:nvSpPr>
        <p:spPr bwMode="auto">
          <a:xfrm>
            <a:off x="3686175" y="5715000"/>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b="0">
                <a:solidFill>
                  <a:srgbClr val="000066"/>
                </a:solidFill>
              </a:rPr>
              <a:t>w x y z</a:t>
            </a:r>
          </a:p>
        </p:txBody>
      </p:sp>
      <p:sp>
        <p:nvSpPr>
          <p:cNvPr id="135183" name="Text Box 16"/>
          <p:cNvSpPr txBox="1">
            <a:spLocks noChangeArrowheads="1"/>
          </p:cNvSpPr>
          <p:nvPr/>
        </p:nvSpPr>
        <p:spPr bwMode="auto">
          <a:xfrm>
            <a:off x="2667000" y="5715000"/>
            <a:ext cx="93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b="0" i="1">
                <a:solidFill>
                  <a:srgbClr val="000066"/>
                </a:solidFill>
              </a:rPr>
              <a:t>block 30</a:t>
            </a:r>
            <a:endParaRPr lang="en-US" sz="1600" b="0">
              <a:solidFill>
                <a:srgbClr val="000066"/>
              </a:solidFill>
            </a:endParaRPr>
          </a:p>
        </p:txBody>
      </p:sp>
      <p:sp>
        <p:nvSpPr>
          <p:cNvPr id="135184" name="Text Box 17"/>
          <p:cNvSpPr txBox="1">
            <a:spLocks noChangeArrowheads="1"/>
          </p:cNvSpPr>
          <p:nvPr/>
        </p:nvSpPr>
        <p:spPr bwMode="auto">
          <a:xfrm>
            <a:off x="3935413" y="6019800"/>
            <a:ext cx="43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b="0">
                <a:solidFill>
                  <a:srgbClr val="000066"/>
                </a:solidFill>
              </a:rPr>
              <a:t>...</a:t>
            </a:r>
          </a:p>
        </p:txBody>
      </p:sp>
      <p:sp>
        <p:nvSpPr>
          <p:cNvPr id="135185" name="Text Box 18"/>
          <p:cNvSpPr txBox="1">
            <a:spLocks noChangeArrowheads="1"/>
          </p:cNvSpPr>
          <p:nvPr/>
        </p:nvSpPr>
        <p:spPr bwMode="auto">
          <a:xfrm>
            <a:off x="5334000" y="4756150"/>
            <a:ext cx="3014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The big slow </a:t>
            </a:r>
            <a:r>
              <a:rPr lang="en-US" sz="1800">
                <a:solidFill>
                  <a:srgbClr val="000066"/>
                </a:solidFill>
              </a:rPr>
              <a:t>main memory</a:t>
            </a:r>
            <a:endParaRPr lang="en-US" sz="1800" b="0">
              <a:solidFill>
                <a:srgbClr val="000066"/>
              </a:solidFill>
            </a:endParaRPr>
          </a:p>
          <a:p>
            <a:pPr algn="l">
              <a:lnSpc>
                <a:spcPct val="100000"/>
              </a:lnSpc>
            </a:pPr>
            <a:r>
              <a:rPr lang="en-US" sz="1800" b="0">
                <a:solidFill>
                  <a:srgbClr val="000066"/>
                </a:solidFill>
              </a:rPr>
              <a:t>has room for many 4-word</a:t>
            </a:r>
          </a:p>
          <a:p>
            <a:pPr algn="l">
              <a:lnSpc>
                <a:spcPct val="100000"/>
              </a:lnSpc>
            </a:pPr>
            <a:r>
              <a:rPr lang="en-US" sz="1800" b="0">
                <a:solidFill>
                  <a:srgbClr val="000066"/>
                </a:solidFill>
              </a:rPr>
              <a:t>blocks.</a:t>
            </a:r>
          </a:p>
        </p:txBody>
      </p:sp>
      <p:sp>
        <p:nvSpPr>
          <p:cNvPr id="135186" name="Text Box 19"/>
          <p:cNvSpPr txBox="1">
            <a:spLocks noChangeArrowheads="1"/>
          </p:cNvSpPr>
          <p:nvPr/>
        </p:nvSpPr>
        <p:spPr bwMode="auto">
          <a:xfrm>
            <a:off x="5354638" y="2665413"/>
            <a:ext cx="366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The small fast </a:t>
            </a:r>
            <a:r>
              <a:rPr lang="en-US" sz="1800">
                <a:solidFill>
                  <a:srgbClr val="000066"/>
                </a:solidFill>
              </a:rPr>
              <a:t>L1 cache </a:t>
            </a:r>
            <a:r>
              <a:rPr lang="en-US" sz="1800" b="0">
                <a:solidFill>
                  <a:srgbClr val="000066"/>
                </a:solidFill>
              </a:rPr>
              <a:t>has room</a:t>
            </a:r>
          </a:p>
          <a:p>
            <a:pPr algn="l">
              <a:lnSpc>
                <a:spcPct val="100000"/>
              </a:lnSpc>
            </a:pPr>
            <a:r>
              <a:rPr lang="en-US" sz="1800" b="0">
                <a:solidFill>
                  <a:srgbClr val="000066"/>
                </a:solidFill>
              </a:rPr>
              <a:t>for two  4-word blocks.</a:t>
            </a:r>
          </a:p>
        </p:txBody>
      </p:sp>
      <p:sp>
        <p:nvSpPr>
          <p:cNvPr id="135187" name="Text Box 20"/>
          <p:cNvSpPr txBox="1">
            <a:spLocks noChangeArrowheads="1"/>
          </p:cNvSpPr>
          <p:nvPr/>
        </p:nvSpPr>
        <p:spPr bwMode="auto">
          <a:xfrm>
            <a:off x="5230813" y="1371600"/>
            <a:ext cx="38211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The tiny, very fast CPU </a:t>
            </a:r>
            <a:r>
              <a:rPr lang="en-US" sz="1800">
                <a:solidFill>
                  <a:srgbClr val="000066"/>
                </a:solidFill>
              </a:rPr>
              <a:t>register file</a:t>
            </a:r>
          </a:p>
          <a:p>
            <a:pPr algn="l">
              <a:lnSpc>
                <a:spcPct val="100000"/>
              </a:lnSpc>
            </a:pPr>
            <a:r>
              <a:rPr lang="en-US" sz="1800" b="0">
                <a:solidFill>
                  <a:srgbClr val="000066"/>
                </a:solidFill>
              </a:rPr>
              <a:t>has room for four 4-byte words.</a:t>
            </a:r>
          </a:p>
        </p:txBody>
      </p:sp>
      <p:sp>
        <p:nvSpPr>
          <p:cNvPr id="135188" name="Rectangle 21"/>
          <p:cNvSpPr>
            <a:spLocks noChangeArrowheads="1"/>
          </p:cNvSpPr>
          <p:nvPr/>
        </p:nvSpPr>
        <p:spPr bwMode="auto">
          <a:xfrm>
            <a:off x="3686175" y="2667000"/>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b="0">
              <a:solidFill>
                <a:srgbClr val="000066"/>
              </a:solidFill>
            </a:endParaRPr>
          </a:p>
        </p:txBody>
      </p:sp>
      <p:sp>
        <p:nvSpPr>
          <p:cNvPr id="135189" name="Rectangle 22"/>
          <p:cNvSpPr>
            <a:spLocks noChangeArrowheads="1"/>
          </p:cNvSpPr>
          <p:nvPr/>
        </p:nvSpPr>
        <p:spPr bwMode="auto">
          <a:xfrm>
            <a:off x="3686175" y="3048000"/>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b="0">
              <a:solidFill>
                <a:srgbClr val="000066"/>
              </a:solidFill>
            </a:endParaRPr>
          </a:p>
        </p:txBody>
      </p:sp>
      <p:sp>
        <p:nvSpPr>
          <p:cNvPr id="135190" name="Line 23"/>
          <p:cNvSpPr>
            <a:spLocks noChangeShapeType="1"/>
          </p:cNvSpPr>
          <p:nvPr/>
        </p:nvSpPr>
        <p:spPr bwMode="auto">
          <a:xfrm>
            <a:off x="4143375" y="1981200"/>
            <a:ext cx="0" cy="6096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35191" name="Line 24"/>
          <p:cNvSpPr>
            <a:spLocks noChangeShapeType="1"/>
          </p:cNvSpPr>
          <p:nvPr/>
        </p:nvSpPr>
        <p:spPr bwMode="auto">
          <a:xfrm>
            <a:off x="4143375" y="3429000"/>
            <a:ext cx="0" cy="6096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35192" name="AutoShape 25"/>
          <p:cNvSpPr>
            <a:spLocks/>
          </p:cNvSpPr>
          <p:nvPr/>
        </p:nvSpPr>
        <p:spPr bwMode="auto">
          <a:xfrm>
            <a:off x="4876800" y="1371600"/>
            <a:ext cx="304800" cy="609600"/>
          </a:xfrm>
          <a:prstGeom prst="rightBrace">
            <a:avLst>
              <a:gd name="adj1" fmla="val 1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5193" name="AutoShape 26"/>
          <p:cNvSpPr>
            <a:spLocks/>
          </p:cNvSpPr>
          <p:nvPr/>
        </p:nvSpPr>
        <p:spPr bwMode="auto">
          <a:xfrm>
            <a:off x="4876800" y="2590800"/>
            <a:ext cx="304800" cy="838200"/>
          </a:xfrm>
          <a:prstGeom prst="rightBrace">
            <a:avLst>
              <a:gd name="adj1" fmla="val 2291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5194" name="AutoShape 27"/>
          <p:cNvSpPr>
            <a:spLocks/>
          </p:cNvSpPr>
          <p:nvPr/>
        </p:nvSpPr>
        <p:spPr bwMode="auto">
          <a:xfrm>
            <a:off x="4876800" y="4038600"/>
            <a:ext cx="304800" cy="2438400"/>
          </a:xfrm>
          <a:prstGeom prst="rightBrace">
            <a:avLst>
              <a:gd name="adj1" fmla="val 6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5195" name="Text Box 28"/>
          <p:cNvSpPr txBox="1">
            <a:spLocks noChangeArrowheads="1"/>
          </p:cNvSpPr>
          <p:nvPr/>
        </p:nvSpPr>
        <p:spPr bwMode="auto">
          <a:xfrm>
            <a:off x="6765925" y="1660525"/>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endParaRPr lang="en-US" sz="1600" b="0">
              <a:solidFill>
                <a:srgbClr val="000066"/>
              </a:solidFill>
            </a:endParaRPr>
          </a:p>
        </p:txBody>
      </p:sp>
      <p:sp>
        <p:nvSpPr>
          <p:cNvPr id="135196" name="Text Box 29"/>
          <p:cNvSpPr txBox="1">
            <a:spLocks noChangeArrowheads="1"/>
          </p:cNvSpPr>
          <p:nvPr/>
        </p:nvSpPr>
        <p:spPr bwMode="auto">
          <a:xfrm>
            <a:off x="304800" y="3254375"/>
            <a:ext cx="27813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The transfer unit between</a:t>
            </a:r>
          </a:p>
          <a:p>
            <a:pPr algn="l">
              <a:lnSpc>
                <a:spcPct val="100000"/>
              </a:lnSpc>
            </a:pPr>
            <a:r>
              <a:rPr lang="en-US" sz="1800" b="0">
                <a:solidFill>
                  <a:srgbClr val="000066"/>
                </a:solidFill>
              </a:rPr>
              <a:t>the cache and main </a:t>
            </a:r>
          </a:p>
          <a:p>
            <a:pPr algn="l">
              <a:lnSpc>
                <a:spcPct val="100000"/>
              </a:lnSpc>
            </a:pPr>
            <a:r>
              <a:rPr lang="en-US" sz="1800" b="0">
                <a:solidFill>
                  <a:srgbClr val="000066"/>
                </a:solidFill>
              </a:rPr>
              <a:t>memory is a 4-word block</a:t>
            </a:r>
          </a:p>
          <a:p>
            <a:pPr algn="l">
              <a:lnSpc>
                <a:spcPct val="100000"/>
              </a:lnSpc>
            </a:pPr>
            <a:r>
              <a:rPr lang="en-US" sz="1800" b="0">
                <a:solidFill>
                  <a:srgbClr val="000066"/>
                </a:solidFill>
              </a:rPr>
              <a:t>(16 bytes).</a:t>
            </a:r>
          </a:p>
        </p:txBody>
      </p:sp>
      <p:sp>
        <p:nvSpPr>
          <p:cNvPr id="135197" name="Text Box 30"/>
          <p:cNvSpPr txBox="1">
            <a:spLocks noChangeArrowheads="1"/>
          </p:cNvSpPr>
          <p:nvPr/>
        </p:nvSpPr>
        <p:spPr bwMode="auto">
          <a:xfrm>
            <a:off x="266700" y="1741488"/>
            <a:ext cx="30876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The transfer unit between</a:t>
            </a:r>
          </a:p>
          <a:p>
            <a:pPr algn="l">
              <a:lnSpc>
                <a:spcPct val="100000"/>
              </a:lnSpc>
            </a:pPr>
            <a:r>
              <a:rPr lang="en-US" sz="1800" b="0">
                <a:solidFill>
                  <a:srgbClr val="000066"/>
                </a:solidFill>
              </a:rPr>
              <a:t>the CPU register file and </a:t>
            </a:r>
          </a:p>
          <a:p>
            <a:pPr algn="l">
              <a:lnSpc>
                <a:spcPct val="100000"/>
              </a:lnSpc>
            </a:pPr>
            <a:r>
              <a:rPr lang="en-US" sz="1800" b="0">
                <a:solidFill>
                  <a:srgbClr val="000066"/>
                </a:solidFill>
              </a:rPr>
              <a:t>the cache is a 4-byte block.</a:t>
            </a:r>
          </a:p>
        </p:txBody>
      </p:sp>
      <p:sp>
        <p:nvSpPr>
          <p:cNvPr id="135198" name="AutoShape 31"/>
          <p:cNvSpPr>
            <a:spLocks/>
          </p:cNvSpPr>
          <p:nvPr/>
        </p:nvSpPr>
        <p:spPr bwMode="auto">
          <a:xfrm flipH="1">
            <a:off x="3048000" y="1981200"/>
            <a:ext cx="304800" cy="533400"/>
          </a:xfrm>
          <a:prstGeom prst="rightBrace">
            <a:avLst>
              <a:gd name="adj1" fmla="val 1458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5199" name="AutoShape 32"/>
          <p:cNvSpPr>
            <a:spLocks/>
          </p:cNvSpPr>
          <p:nvPr/>
        </p:nvSpPr>
        <p:spPr bwMode="auto">
          <a:xfrm flipH="1">
            <a:off x="3048000" y="3429000"/>
            <a:ext cx="304800" cy="609600"/>
          </a:xfrm>
          <a:prstGeom prst="rightBrace">
            <a:avLst>
              <a:gd name="adj1" fmla="val 1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5200" name="Text Box 33"/>
          <p:cNvSpPr txBox="1">
            <a:spLocks noChangeArrowheads="1"/>
          </p:cNvSpPr>
          <p:nvPr/>
        </p:nvSpPr>
        <p:spPr bwMode="auto">
          <a:xfrm>
            <a:off x="2913063" y="2635250"/>
            <a:ext cx="668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b="0" i="1">
                <a:solidFill>
                  <a:srgbClr val="000066"/>
                </a:solidFill>
              </a:rPr>
              <a:t>line 0</a:t>
            </a:r>
            <a:endParaRPr lang="en-US" sz="1600" b="0">
              <a:solidFill>
                <a:srgbClr val="000066"/>
              </a:solidFill>
            </a:endParaRPr>
          </a:p>
        </p:txBody>
      </p:sp>
      <p:sp>
        <p:nvSpPr>
          <p:cNvPr id="135201" name="Text Box 34"/>
          <p:cNvSpPr txBox="1">
            <a:spLocks noChangeArrowheads="1"/>
          </p:cNvSpPr>
          <p:nvPr/>
        </p:nvSpPr>
        <p:spPr bwMode="auto">
          <a:xfrm>
            <a:off x="2913063" y="3016250"/>
            <a:ext cx="668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b="0" i="1">
                <a:solidFill>
                  <a:srgbClr val="000066"/>
                </a:solidFill>
              </a:rPr>
              <a:t>line 1</a:t>
            </a:r>
            <a:endParaRPr lang="en-US" sz="1600" b="0">
              <a:solidFill>
                <a:srgbClr val="000066"/>
              </a:solidFill>
            </a:endParaRPr>
          </a:p>
        </p:txBody>
      </p:sp>
    </p:spTree>
    <p:extLst>
      <p:ext uri="{BB962C8B-B14F-4D97-AF65-F5344CB8AC3E}">
        <p14:creationId xmlns:p14="http://schemas.microsoft.com/office/powerpoint/2010/main" val="337850934"/>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01600" y="228600"/>
            <a:ext cx="8940800" cy="573088"/>
          </a:xfrm>
        </p:spPr>
        <p:txBody>
          <a:bodyPr/>
          <a:lstStyle/>
          <a:p>
            <a:pPr eaLnBrk="1" hangingPunct="1">
              <a:defRPr/>
            </a:pPr>
            <a:r>
              <a:rPr lang="en-US">
                <a:ea typeface="ＭＳ Ｐゴシック" pitchFamily="-1" charset="-128"/>
                <a:cs typeface="ＭＳ Ｐゴシック" pitchFamily="-1" charset="-128"/>
              </a:rPr>
              <a:t>General Org of a Cache Memory</a:t>
            </a:r>
          </a:p>
        </p:txBody>
      </p:sp>
      <p:sp>
        <p:nvSpPr>
          <p:cNvPr id="136194" name="Rectangle 3"/>
          <p:cNvSpPr>
            <a:spLocks noChangeArrowheads="1"/>
          </p:cNvSpPr>
          <p:nvPr/>
        </p:nvSpPr>
        <p:spPr bwMode="auto">
          <a:xfrm>
            <a:off x="3435350" y="1738313"/>
            <a:ext cx="4267200" cy="1208087"/>
          </a:xfrm>
          <a:prstGeom prst="rect">
            <a:avLst/>
          </a:prstGeom>
          <a:solidFill>
            <a:srgbClr val="00FFFF"/>
          </a:solidFill>
          <a:ln w="12700">
            <a:solidFill>
              <a:schemeClr val="tx1"/>
            </a:solidFill>
            <a:miter lim="800000"/>
            <a:headEnd/>
            <a:tailEnd/>
          </a:ln>
        </p:spPr>
        <p:txBody>
          <a:bodyPr wrap="none" anchor="ctr"/>
          <a:lstStyle/>
          <a:p>
            <a:pPr algn="l">
              <a:lnSpc>
                <a:spcPct val="100000"/>
              </a:lnSpc>
            </a:pPr>
            <a:endParaRPr lang="en-US" sz="1600">
              <a:solidFill>
                <a:srgbClr val="000066"/>
              </a:solidFill>
            </a:endParaRPr>
          </a:p>
        </p:txBody>
      </p:sp>
      <p:sp>
        <p:nvSpPr>
          <p:cNvPr id="136195" name="Rectangle 4"/>
          <p:cNvSpPr>
            <a:spLocks noChangeArrowheads="1"/>
          </p:cNvSpPr>
          <p:nvPr/>
        </p:nvSpPr>
        <p:spPr bwMode="auto">
          <a:xfrm>
            <a:off x="6330950" y="1814513"/>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 • •</a:t>
            </a:r>
          </a:p>
        </p:txBody>
      </p:sp>
      <p:sp>
        <p:nvSpPr>
          <p:cNvPr id="136196" name="Rectangle 5"/>
          <p:cNvSpPr>
            <a:spLocks noChangeArrowheads="1"/>
          </p:cNvSpPr>
          <p:nvPr/>
        </p:nvSpPr>
        <p:spPr bwMode="auto">
          <a:xfrm>
            <a:off x="7016750" y="18145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i="1">
                <a:solidFill>
                  <a:srgbClr val="000066"/>
                </a:solidFill>
              </a:rPr>
              <a:t>B</a:t>
            </a:r>
            <a:r>
              <a:rPr lang="en-US" sz="1600">
                <a:solidFill>
                  <a:srgbClr val="000066"/>
                </a:solidFill>
              </a:rPr>
              <a:t>–1</a:t>
            </a:r>
          </a:p>
        </p:txBody>
      </p:sp>
      <p:sp>
        <p:nvSpPr>
          <p:cNvPr id="136197" name="Rectangle 6"/>
          <p:cNvSpPr>
            <a:spLocks noChangeArrowheads="1"/>
          </p:cNvSpPr>
          <p:nvPr/>
        </p:nvSpPr>
        <p:spPr bwMode="auto">
          <a:xfrm>
            <a:off x="5873750" y="18145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36198" name="Rectangle 7"/>
          <p:cNvSpPr>
            <a:spLocks noChangeArrowheads="1"/>
          </p:cNvSpPr>
          <p:nvPr/>
        </p:nvSpPr>
        <p:spPr bwMode="auto">
          <a:xfrm>
            <a:off x="5416550" y="18145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136199" name="Rectangle 8"/>
          <p:cNvSpPr>
            <a:spLocks noChangeArrowheads="1"/>
          </p:cNvSpPr>
          <p:nvPr/>
        </p:nvSpPr>
        <p:spPr bwMode="auto">
          <a:xfrm>
            <a:off x="6330950" y="2487613"/>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 • •</a:t>
            </a:r>
          </a:p>
        </p:txBody>
      </p:sp>
      <p:sp>
        <p:nvSpPr>
          <p:cNvPr id="136200" name="Rectangle 9"/>
          <p:cNvSpPr>
            <a:spLocks noChangeArrowheads="1"/>
          </p:cNvSpPr>
          <p:nvPr/>
        </p:nvSpPr>
        <p:spPr bwMode="auto">
          <a:xfrm>
            <a:off x="7016750" y="24876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i="1">
                <a:solidFill>
                  <a:srgbClr val="000066"/>
                </a:solidFill>
              </a:rPr>
              <a:t>B</a:t>
            </a:r>
            <a:r>
              <a:rPr lang="en-US" sz="1600">
                <a:solidFill>
                  <a:srgbClr val="000066"/>
                </a:solidFill>
              </a:rPr>
              <a:t>–1</a:t>
            </a:r>
          </a:p>
        </p:txBody>
      </p:sp>
      <p:sp>
        <p:nvSpPr>
          <p:cNvPr id="136201" name="Rectangle 10"/>
          <p:cNvSpPr>
            <a:spLocks noChangeArrowheads="1"/>
          </p:cNvSpPr>
          <p:nvPr/>
        </p:nvSpPr>
        <p:spPr bwMode="auto">
          <a:xfrm>
            <a:off x="5873750" y="24876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36202" name="Rectangle 11"/>
          <p:cNvSpPr>
            <a:spLocks noChangeArrowheads="1"/>
          </p:cNvSpPr>
          <p:nvPr/>
        </p:nvSpPr>
        <p:spPr bwMode="auto">
          <a:xfrm>
            <a:off x="5416550" y="24876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136203" name="Rectangle 12"/>
          <p:cNvSpPr>
            <a:spLocks noChangeArrowheads="1"/>
          </p:cNvSpPr>
          <p:nvPr/>
        </p:nvSpPr>
        <p:spPr bwMode="auto">
          <a:xfrm>
            <a:off x="3663950" y="18145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36204" name="Rectangle 13"/>
          <p:cNvSpPr>
            <a:spLocks noChangeArrowheads="1"/>
          </p:cNvSpPr>
          <p:nvPr/>
        </p:nvSpPr>
        <p:spPr bwMode="auto">
          <a:xfrm>
            <a:off x="3663950" y="24876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36205" name="Rectangle 14"/>
          <p:cNvSpPr>
            <a:spLocks noChangeArrowheads="1"/>
          </p:cNvSpPr>
          <p:nvPr/>
        </p:nvSpPr>
        <p:spPr bwMode="auto">
          <a:xfrm>
            <a:off x="4349750" y="1814513"/>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36206" name="Rectangle 15"/>
          <p:cNvSpPr>
            <a:spLocks noChangeArrowheads="1"/>
          </p:cNvSpPr>
          <p:nvPr/>
        </p:nvSpPr>
        <p:spPr bwMode="auto">
          <a:xfrm>
            <a:off x="4349750" y="2487613"/>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36207" name="Text Box 16"/>
          <p:cNvSpPr txBox="1">
            <a:spLocks noChangeArrowheads="1"/>
          </p:cNvSpPr>
          <p:nvPr/>
        </p:nvSpPr>
        <p:spPr bwMode="auto">
          <a:xfrm>
            <a:off x="2752725" y="2209800"/>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set 0:</a:t>
            </a:r>
          </a:p>
        </p:txBody>
      </p:sp>
      <p:sp>
        <p:nvSpPr>
          <p:cNvPr id="136208" name="AutoShape 17"/>
          <p:cNvSpPr>
            <a:spLocks/>
          </p:cNvSpPr>
          <p:nvPr/>
        </p:nvSpPr>
        <p:spPr bwMode="auto">
          <a:xfrm rot="-5400000">
            <a:off x="6330950" y="595313"/>
            <a:ext cx="152400" cy="1981200"/>
          </a:xfrm>
          <a:prstGeom prst="rightBrace">
            <a:avLst>
              <a:gd name="adj1" fmla="val 108333"/>
              <a:gd name="adj2" fmla="val 5231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6209" name="Text Box 18"/>
          <p:cNvSpPr txBox="1">
            <a:spLocks noChangeArrowheads="1"/>
          </p:cNvSpPr>
          <p:nvPr/>
        </p:nvSpPr>
        <p:spPr bwMode="auto">
          <a:xfrm>
            <a:off x="5670550" y="976313"/>
            <a:ext cx="17192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i="1">
                <a:solidFill>
                  <a:srgbClr val="000066"/>
                </a:solidFill>
              </a:rPr>
              <a:t>B = 2</a:t>
            </a:r>
            <a:r>
              <a:rPr lang="en-US" sz="1600" i="1" baseline="30000">
                <a:solidFill>
                  <a:srgbClr val="000066"/>
                </a:solidFill>
              </a:rPr>
              <a:t>b</a:t>
            </a:r>
            <a:r>
              <a:rPr lang="en-US" sz="1600">
                <a:solidFill>
                  <a:srgbClr val="000066"/>
                </a:solidFill>
              </a:rPr>
              <a:t> bytes</a:t>
            </a:r>
          </a:p>
          <a:p>
            <a:pPr algn="l">
              <a:lnSpc>
                <a:spcPct val="100000"/>
              </a:lnSpc>
            </a:pPr>
            <a:r>
              <a:rPr lang="en-US" sz="1600">
                <a:solidFill>
                  <a:srgbClr val="000066"/>
                </a:solidFill>
              </a:rPr>
              <a:t>per cache block</a:t>
            </a:r>
          </a:p>
        </p:txBody>
      </p:sp>
      <p:sp>
        <p:nvSpPr>
          <p:cNvPr id="136210" name="AutoShape 19"/>
          <p:cNvSpPr>
            <a:spLocks/>
          </p:cNvSpPr>
          <p:nvPr/>
        </p:nvSpPr>
        <p:spPr bwMode="auto">
          <a:xfrm>
            <a:off x="7778750" y="1738313"/>
            <a:ext cx="152400" cy="1208087"/>
          </a:xfrm>
          <a:prstGeom prst="rightBrace">
            <a:avLst>
              <a:gd name="adj1" fmla="val 66059"/>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6211" name="Text Box 20"/>
          <p:cNvSpPr txBox="1">
            <a:spLocks noChangeArrowheads="1"/>
          </p:cNvSpPr>
          <p:nvPr/>
        </p:nvSpPr>
        <p:spPr bwMode="auto">
          <a:xfrm>
            <a:off x="7904163" y="2009775"/>
            <a:ext cx="9540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i="1">
                <a:solidFill>
                  <a:srgbClr val="000066"/>
                </a:solidFill>
              </a:rPr>
              <a:t>E</a:t>
            </a:r>
            <a:r>
              <a:rPr lang="en-US" sz="1600">
                <a:solidFill>
                  <a:srgbClr val="000066"/>
                </a:solidFill>
              </a:rPr>
              <a:t>  lines </a:t>
            </a:r>
          </a:p>
          <a:p>
            <a:pPr algn="l">
              <a:lnSpc>
                <a:spcPct val="100000"/>
              </a:lnSpc>
            </a:pPr>
            <a:r>
              <a:rPr lang="en-US" sz="1600">
                <a:solidFill>
                  <a:srgbClr val="000066"/>
                </a:solidFill>
              </a:rPr>
              <a:t>per set</a:t>
            </a:r>
          </a:p>
        </p:txBody>
      </p:sp>
      <p:sp>
        <p:nvSpPr>
          <p:cNvPr id="136212" name="AutoShape 21"/>
          <p:cNvSpPr>
            <a:spLocks/>
          </p:cNvSpPr>
          <p:nvPr/>
        </p:nvSpPr>
        <p:spPr bwMode="auto">
          <a:xfrm>
            <a:off x="2444750" y="1814513"/>
            <a:ext cx="228600" cy="4281487"/>
          </a:xfrm>
          <a:prstGeom prst="leftBrace">
            <a:avLst>
              <a:gd name="adj1" fmla="val 15607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6213" name="Text Box 22"/>
          <p:cNvSpPr txBox="1">
            <a:spLocks noChangeArrowheads="1"/>
          </p:cNvSpPr>
          <p:nvPr/>
        </p:nvSpPr>
        <p:spPr bwMode="auto">
          <a:xfrm>
            <a:off x="1301750" y="3778250"/>
            <a:ext cx="1206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i="1">
                <a:solidFill>
                  <a:srgbClr val="000066"/>
                </a:solidFill>
              </a:rPr>
              <a:t>S = 2</a:t>
            </a:r>
            <a:r>
              <a:rPr lang="en-US" sz="1600" i="1" baseline="30000">
                <a:solidFill>
                  <a:srgbClr val="000066"/>
                </a:solidFill>
              </a:rPr>
              <a:t>s</a:t>
            </a:r>
            <a:r>
              <a:rPr lang="en-US" sz="1600">
                <a:solidFill>
                  <a:srgbClr val="000066"/>
                </a:solidFill>
              </a:rPr>
              <a:t> sets</a:t>
            </a:r>
          </a:p>
        </p:txBody>
      </p:sp>
      <p:sp>
        <p:nvSpPr>
          <p:cNvPr id="136214" name="AutoShape 23"/>
          <p:cNvSpPr>
            <a:spLocks/>
          </p:cNvSpPr>
          <p:nvPr/>
        </p:nvSpPr>
        <p:spPr bwMode="auto">
          <a:xfrm rot="-5400000">
            <a:off x="4691063" y="1128713"/>
            <a:ext cx="152400" cy="914400"/>
          </a:xfrm>
          <a:prstGeom prst="rightBrace">
            <a:avLst>
              <a:gd name="adj1" fmla="val 50000"/>
              <a:gd name="adj2" fmla="val 5231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6215" name="Text Box 24"/>
          <p:cNvSpPr txBox="1">
            <a:spLocks noChangeArrowheads="1"/>
          </p:cNvSpPr>
          <p:nvPr/>
        </p:nvSpPr>
        <p:spPr bwMode="auto">
          <a:xfrm>
            <a:off x="4300538" y="914400"/>
            <a:ext cx="10334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i="1">
                <a:solidFill>
                  <a:srgbClr val="000066"/>
                </a:solidFill>
              </a:rPr>
              <a:t>t </a:t>
            </a:r>
            <a:r>
              <a:rPr lang="en-US" sz="1600">
                <a:solidFill>
                  <a:srgbClr val="000066"/>
                </a:solidFill>
              </a:rPr>
              <a:t>tag bits</a:t>
            </a:r>
          </a:p>
          <a:p>
            <a:pPr algn="l">
              <a:lnSpc>
                <a:spcPct val="100000"/>
              </a:lnSpc>
            </a:pPr>
            <a:r>
              <a:rPr lang="en-US" sz="1600">
                <a:solidFill>
                  <a:srgbClr val="000066"/>
                </a:solidFill>
              </a:rPr>
              <a:t>per line</a:t>
            </a:r>
          </a:p>
        </p:txBody>
      </p:sp>
      <p:sp>
        <p:nvSpPr>
          <p:cNvPr id="136216" name="AutoShape 25"/>
          <p:cNvSpPr>
            <a:spLocks/>
          </p:cNvSpPr>
          <p:nvPr/>
        </p:nvSpPr>
        <p:spPr bwMode="auto">
          <a:xfrm rot="-5400000" flipH="1" flipV="1">
            <a:off x="3784600" y="1300163"/>
            <a:ext cx="190500" cy="533400"/>
          </a:xfrm>
          <a:prstGeom prst="leftBrace">
            <a:avLst>
              <a:gd name="adj1" fmla="val 23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6217" name="Text Box 26"/>
          <p:cNvSpPr txBox="1">
            <a:spLocks noChangeArrowheads="1"/>
          </p:cNvSpPr>
          <p:nvPr/>
        </p:nvSpPr>
        <p:spPr bwMode="auto">
          <a:xfrm>
            <a:off x="3219450" y="928688"/>
            <a:ext cx="1123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1 valid bit</a:t>
            </a:r>
          </a:p>
          <a:p>
            <a:pPr algn="l">
              <a:lnSpc>
                <a:spcPct val="100000"/>
              </a:lnSpc>
            </a:pPr>
            <a:r>
              <a:rPr lang="en-US" sz="1600">
                <a:solidFill>
                  <a:srgbClr val="000066"/>
                </a:solidFill>
              </a:rPr>
              <a:t>per line</a:t>
            </a:r>
          </a:p>
        </p:txBody>
      </p:sp>
      <p:sp>
        <p:nvSpPr>
          <p:cNvPr id="136218" name="Text Box 27"/>
          <p:cNvSpPr txBox="1">
            <a:spLocks noChangeArrowheads="1"/>
          </p:cNvSpPr>
          <p:nvPr/>
        </p:nvSpPr>
        <p:spPr bwMode="auto">
          <a:xfrm>
            <a:off x="3794125" y="6216650"/>
            <a:ext cx="3727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Cache size:  </a:t>
            </a:r>
            <a:r>
              <a:rPr lang="en-US" sz="1600" i="1">
                <a:solidFill>
                  <a:srgbClr val="000066"/>
                </a:solidFill>
              </a:rPr>
              <a:t>C = B x E x S </a:t>
            </a:r>
            <a:r>
              <a:rPr lang="en-US" sz="1600">
                <a:solidFill>
                  <a:srgbClr val="000066"/>
                </a:solidFill>
              </a:rPr>
              <a:t>data bytes</a:t>
            </a:r>
            <a:endParaRPr lang="en-US" sz="1600" i="1">
              <a:solidFill>
                <a:srgbClr val="000066"/>
              </a:solidFill>
            </a:endParaRPr>
          </a:p>
        </p:txBody>
      </p:sp>
      <p:sp>
        <p:nvSpPr>
          <p:cNvPr id="136219" name="Rectangle 28"/>
          <p:cNvSpPr>
            <a:spLocks noChangeArrowheads="1"/>
          </p:cNvSpPr>
          <p:nvPr/>
        </p:nvSpPr>
        <p:spPr bwMode="auto">
          <a:xfrm>
            <a:off x="5213350" y="2157413"/>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pPr>
            <a:r>
              <a:rPr lang="en-US" sz="1600">
                <a:solidFill>
                  <a:srgbClr val="000066"/>
                </a:solidFill>
              </a:rPr>
              <a:t>• • •</a:t>
            </a:r>
          </a:p>
        </p:txBody>
      </p:sp>
      <p:sp>
        <p:nvSpPr>
          <p:cNvPr id="136220" name="Rectangle 29"/>
          <p:cNvSpPr>
            <a:spLocks noChangeArrowheads="1"/>
          </p:cNvSpPr>
          <p:nvPr/>
        </p:nvSpPr>
        <p:spPr bwMode="auto">
          <a:xfrm>
            <a:off x="3432175" y="3124200"/>
            <a:ext cx="4267200" cy="1208088"/>
          </a:xfrm>
          <a:prstGeom prst="rect">
            <a:avLst/>
          </a:prstGeom>
          <a:solidFill>
            <a:srgbClr val="00FFFF"/>
          </a:solidFill>
          <a:ln w="12700">
            <a:solidFill>
              <a:schemeClr val="tx1"/>
            </a:solidFill>
            <a:miter lim="800000"/>
            <a:headEnd/>
            <a:tailEnd/>
          </a:ln>
        </p:spPr>
        <p:txBody>
          <a:bodyPr wrap="none" anchor="ctr"/>
          <a:lstStyle/>
          <a:p>
            <a:pPr algn="l">
              <a:lnSpc>
                <a:spcPct val="100000"/>
              </a:lnSpc>
            </a:pPr>
            <a:endParaRPr lang="en-US" sz="1600">
              <a:solidFill>
                <a:srgbClr val="000066"/>
              </a:solidFill>
            </a:endParaRPr>
          </a:p>
        </p:txBody>
      </p:sp>
      <p:sp>
        <p:nvSpPr>
          <p:cNvPr id="136221" name="Rectangle 30"/>
          <p:cNvSpPr>
            <a:spLocks noChangeArrowheads="1"/>
          </p:cNvSpPr>
          <p:nvPr/>
        </p:nvSpPr>
        <p:spPr bwMode="auto">
          <a:xfrm>
            <a:off x="6327775" y="32004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 • •</a:t>
            </a:r>
          </a:p>
        </p:txBody>
      </p:sp>
      <p:sp>
        <p:nvSpPr>
          <p:cNvPr id="136222" name="Rectangle 31"/>
          <p:cNvSpPr>
            <a:spLocks noChangeArrowheads="1"/>
          </p:cNvSpPr>
          <p:nvPr/>
        </p:nvSpPr>
        <p:spPr bwMode="auto">
          <a:xfrm>
            <a:off x="7013575" y="3200400"/>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i="1">
                <a:solidFill>
                  <a:srgbClr val="000066"/>
                </a:solidFill>
              </a:rPr>
              <a:t>B</a:t>
            </a:r>
            <a:r>
              <a:rPr lang="en-US" sz="1600">
                <a:solidFill>
                  <a:srgbClr val="000066"/>
                </a:solidFill>
              </a:rPr>
              <a:t>–1</a:t>
            </a:r>
          </a:p>
        </p:txBody>
      </p:sp>
      <p:sp>
        <p:nvSpPr>
          <p:cNvPr id="136223" name="Rectangle 32"/>
          <p:cNvSpPr>
            <a:spLocks noChangeArrowheads="1"/>
          </p:cNvSpPr>
          <p:nvPr/>
        </p:nvSpPr>
        <p:spPr bwMode="auto">
          <a:xfrm>
            <a:off x="5870575" y="3200400"/>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36224" name="Rectangle 33"/>
          <p:cNvSpPr>
            <a:spLocks noChangeArrowheads="1"/>
          </p:cNvSpPr>
          <p:nvPr/>
        </p:nvSpPr>
        <p:spPr bwMode="auto">
          <a:xfrm>
            <a:off x="5413375" y="3200400"/>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136225" name="Rectangle 34"/>
          <p:cNvSpPr>
            <a:spLocks noChangeArrowheads="1"/>
          </p:cNvSpPr>
          <p:nvPr/>
        </p:nvSpPr>
        <p:spPr bwMode="auto">
          <a:xfrm>
            <a:off x="6327775" y="38735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 • •</a:t>
            </a:r>
          </a:p>
        </p:txBody>
      </p:sp>
      <p:sp>
        <p:nvSpPr>
          <p:cNvPr id="136226" name="Rectangle 35"/>
          <p:cNvSpPr>
            <a:spLocks noChangeArrowheads="1"/>
          </p:cNvSpPr>
          <p:nvPr/>
        </p:nvSpPr>
        <p:spPr bwMode="auto">
          <a:xfrm>
            <a:off x="7013575" y="3873500"/>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i="1">
                <a:solidFill>
                  <a:srgbClr val="000066"/>
                </a:solidFill>
              </a:rPr>
              <a:t>B</a:t>
            </a:r>
            <a:r>
              <a:rPr lang="en-US" sz="1600">
                <a:solidFill>
                  <a:srgbClr val="000066"/>
                </a:solidFill>
              </a:rPr>
              <a:t>–1</a:t>
            </a:r>
          </a:p>
        </p:txBody>
      </p:sp>
      <p:sp>
        <p:nvSpPr>
          <p:cNvPr id="136227" name="Rectangle 36"/>
          <p:cNvSpPr>
            <a:spLocks noChangeArrowheads="1"/>
          </p:cNvSpPr>
          <p:nvPr/>
        </p:nvSpPr>
        <p:spPr bwMode="auto">
          <a:xfrm>
            <a:off x="5870575" y="3873500"/>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36228" name="Rectangle 37"/>
          <p:cNvSpPr>
            <a:spLocks noChangeArrowheads="1"/>
          </p:cNvSpPr>
          <p:nvPr/>
        </p:nvSpPr>
        <p:spPr bwMode="auto">
          <a:xfrm>
            <a:off x="5413375" y="3873500"/>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136229" name="Rectangle 38"/>
          <p:cNvSpPr>
            <a:spLocks noChangeArrowheads="1"/>
          </p:cNvSpPr>
          <p:nvPr/>
        </p:nvSpPr>
        <p:spPr bwMode="auto">
          <a:xfrm>
            <a:off x="3660775" y="3200400"/>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36230" name="Rectangle 39"/>
          <p:cNvSpPr>
            <a:spLocks noChangeArrowheads="1"/>
          </p:cNvSpPr>
          <p:nvPr/>
        </p:nvSpPr>
        <p:spPr bwMode="auto">
          <a:xfrm>
            <a:off x="3660775" y="3873500"/>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36231" name="Rectangle 40"/>
          <p:cNvSpPr>
            <a:spLocks noChangeArrowheads="1"/>
          </p:cNvSpPr>
          <p:nvPr/>
        </p:nvSpPr>
        <p:spPr bwMode="auto">
          <a:xfrm>
            <a:off x="4346575" y="3200400"/>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36232" name="Rectangle 41"/>
          <p:cNvSpPr>
            <a:spLocks noChangeArrowheads="1"/>
          </p:cNvSpPr>
          <p:nvPr/>
        </p:nvSpPr>
        <p:spPr bwMode="auto">
          <a:xfrm>
            <a:off x="4346575" y="3873500"/>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36233" name="Text Box 42"/>
          <p:cNvSpPr txBox="1">
            <a:spLocks noChangeArrowheads="1"/>
          </p:cNvSpPr>
          <p:nvPr/>
        </p:nvSpPr>
        <p:spPr bwMode="auto">
          <a:xfrm>
            <a:off x="2749550" y="3595688"/>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set 1:</a:t>
            </a:r>
          </a:p>
        </p:txBody>
      </p:sp>
      <p:sp>
        <p:nvSpPr>
          <p:cNvPr id="136234" name="Rectangle 43"/>
          <p:cNvSpPr>
            <a:spLocks noChangeArrowheads="1"/>
          </p:cNvSpPr>
          <p:nvPr/>
        </p:nvSpPr>
        <p:spPr bwMode="auto">
          <a:xfrm>
            <a:off x="5210175" y="35433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pPr>
            <a:r>
              <a:rPr lang="en-US" sz="1600">
                <a:solidFill>
                  <a:srgbClr val="000066"/>
                </a:solidFill>
              </a:rPr>
              <a:t>• • •</a:t>
            </a:r>
          </a:p>
        </p:txBody>
      </p:sp>
      <p:sp>
        <p:nvSpPr>
          <p:cNvPr id="136235" name="Rectangle 44"/>
          <p:cNvSpPr>
            <a:spLocks noChangeArrowheads="1"/>
          </p:cNvSpPr>
          <p:nvPr/>
        </p:nvSpPr>
        <p:spPr bwMode="auto">
          <a:xfrm>
            <a:off x="3432175" y="4887913"/>
            <a:ext cx="4267200" cy="1208087"/>
          </a:xfrm>
          <a:prstGeom prst="rect">
            <a:avLst/>
          </a:prstGeom>
          <a:solidFill>
            <a:srgbClr val="00FFFF"/>
          </a:solidFill>
          <a:ln w="12700">
            <a:solidFill>
              <a:schemeClr val="tx1"/>
            </a:solidFill>
            <a:miter lim="800000"/>
            <a:headEnd/>
            <a:tailEnd/>
          </a:ln>
        </p:spPr>
        <p:txBody>
          <a:bodyPr wrap="none" anchor="ctr"/>
          <a:lstStyle/>
          <a:p>
            <a:pPr algn="l">
              <a:lnSpc>
                <a:spcPct val="100000"/>
              </a:lnSpc>
            </a:pPr>
            <a:endParaRPr lang="en-US" sz="1600">
              <a:solidFill>
                <a:srgbClr val="000066"/>
              </a:solidFill>
            </a:endParaRPr>
          </a:p>
        </p:txBody>
      </p:sp>
      <p:sp>
        <p:nvSpPr>
          <p:cNvPr id="136236" name="Rectangle 45"/>
          <p:cNvSpPr>
            <a:spLocks noChangeArrowheads="1"/>
          </p:cNvSpPr>
          <p:nvPr/>
        </p:nvSpPr>
        <p:spPr bwMode="auto">
          <a:xfrm>
            <a:off x="6327775" y="4964113"/>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 • •</a:t>
            </a:r>
          </a:p>
        </p:txBody>
      </p:sp>
      <p:sp>
        <p:nvSpPr>
          <p:cNvPr id="136237" name="Rectangle 46"/>
          <p:cNvSpPr>
            <a:spLocks noChangeArrowheads="1"/>
          </p:cNvSpPr>
          <p:nvPr/>
        </p:nvSpPr>
        <p:spPr bwMode="auto">
          <a:xfrm>
            <a:off x="7013575" y="49641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i="1">
                <a:solidFill>
                  <a:srgbClr val="000066"/>
                </a:solidFill>
              </a:rPr>
              <a:t>B</a:t>
            </a:r>
            <a:r>
              <a:rPr lang="en-US" sz="1600">
                <a:solidFill>
                  <a:srgbClr val="000066"/>
                </a:solidFill>
              </a:rPr>
              <a:t>–1</a:t>
            </a:r>
          </a:p>
        </p:txBody>
      </p:sp>
      <p:sp>
        <p:nvSpPr>
          <p:cNvPr id="136238" name="Rectangle 47"/>
          <p:cNvSpPr>
            <a:spLocks noChangeArrowheads="1"/>
          </p:cNvSpPr>
          <p:nvPr/>
        </p:nvSpPr>
        <p:spPr bwMode="auto">
          <a:xfrm>
            <a:off x="5870575" y="49641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36239" name="Rectangle 48"/>
          <p:cNvSpPr>
            <a:spLocks noChangeArrowheads="1"/>
          </p:cNvSpPr>
          <p:nvPr/>
        </p:nvSpPr>
        <p:spPr bwMode="auto">
          <a:xfrm>
            <a:off x="5413375" y="49641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136240" name="Rectangle 49"/>
          <p:cNvSpPr>
            <a:spLocks noChangeArrowheads="1"/>
          </p:cNvSpPr>
          <p:nvPr/>
        </p:nvSpPr>
        <p:spPr bwMode="auto">
          <a:xfrm>
            <a:off x="6327775" y="5637213"/>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 • •</a:t>
            </a:r>
          </a:p>
        </p:txBody>
      </p:sp>
      <p:sp>
        <p:nvSpPr>
          <p:cNvPr id="136241" name="Rectangle 50"/>
          <p:cNvSpPr>
            <a:spLocks noChangeArrowheads="1"/>
          </p:cNvSpPr>
          <p:nvPr/>
        </p:nvSpPr>
        <p:spPr bwMode="auto">
          <a:xfrm>
            <a:off x="7013575" y="56372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i="1">
                <a:solidFill>
                  <a:srgbClr val="000066"/>
                </a:solidFill>
              </a:rPr>
              <a:t>B</a:t>
            </a:r>
            <a:r>
              <a:rPr lang="en-US" sz="1600">
                <a:solidFill>
                  <a:srgbClr val="000066"/>
                </a:solidFill>
              </a:rPr>
              <a:t>–1</a:t>
            </a:r>
          </a:p>
        </p:txBody>
      </p:sp>
      <p:sp>
        <p:nvSpPr>
          <p:cNvPr id="136242" name="Rectangle 51"/>
          <p:cNvSpPr>
            <a:spLocks noChangeArrowheads="1"/>
          </p:cNvSpPr>
          <p:nvPr/>
        </p:nvSpPr>
        <p:spPr bwMode="auto">
          <a:xfrm>
            <a:off x="5870575" y="56372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36243" name="Rectangle 52"/>
          <p:cNvSpPr>
            <a:spLocks noChangeArrowheads="1"/>
          </p:cNvSpPr>
          <p:nvPr/>
        </p:nvSpPr>
        <p:spPr bwMode="auto">
          <a:xfrm>
            <a:off x="5413375" y="56372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136244" name="Rectangle 53"/>
          <p:cNvSpPr>
            <a:spLocks noChangeArrowheads="1"/>
          </p:cNvSpPr>
          <p:nvPr/>
        </p:nvSpPr>
        <p:spPr bwMode="auto">
          <a:xfrm>
            <a:off x="3660775" y="49641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36245" name="Rectangle 54"/>
          <p:cNvSpPr>
            <a:spLocks noChangeArrowheads="1"/>
          </p:cNvSpPr>
          <p:nvPr/>
        </p:nvSpPr>
        <p:spPr bwMode="auto">
          <a:xfrm>
            <a:off x="3660775" y="56372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36246" name="Rectangle 55"/>
          <p:cNvSpPr>
            <a:spLocks noChangeArrowheads="1"/>
          </p:cNvSpPr>
          <p:nvPr/>
        </p:nvSpPr>
        <p:spPr bwMode="auto">
          <a:xfrm>
            <a:off x="4346575" y="4964113"/>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36247" name="Rectangle 56"/>
          <p:cNvSpPr>
            <a:spLocks noChangeArrowheads="1"/>
          </p:cNvSpPr>
          <p:nvPr/>
        </p:nvSpPr>
        <p:spPr bwMode="auto">
          <a:xfrm>
            <a:off x="4346575" y="5637213"/>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36248" name="Text Box 57"/>
          <p:cNvSpPr txBox="1">
            <a:spLocks noChangeArrowheads="1"/>
          </p:cNvSpPr>
          <p:nvPr/>
        </p:nvSpPr>
        <p:spPr bwMode="auto">
          <a:xfrm>
            <a:off x="2549525" y="5359400"/>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set </a:t>
            </a:r>
            <a:r>
              <a:rPr lang="en-US" sz="1600" i="1">
                <a:solidFill>
                  <a:srgbClr val="000066"/>
                </a:solidFill>
              </a:rPr>
              <a:t>S</a:t>
            </a:r>
            <a:r>
              <a:rPr lang="en-US" sz="1600">
                <a:solidFill>
                  <a:srgbClr val="000066"/>
                </a:solidFill>
              </a:rPr>
              <a:t>-1:</a:t>
            </a:r>
          </a:p>
        </p:txBody>
      </p:sp>
      <p:sp>
        <p:nvSpPr>
          <p:cNvPr id="136249" name="Rectangle 58"/>
          <p:cNvSpPr>
            <a:spLocks noChangeArrowheads="1"/>
          </p:cNvSpPr>
          <p:nvPr/>
        </p:nvSpPr>
        <p:spPr bwMode="auto">
          <a:xfrm>
            <a:off x="5210175" y="5307013"/>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pPr>
            <a:r>
              <a:rPr lang="en-US" sz="1600">
                <a:solidFill>
                  <a:srgbClr val="000066"/>
                </a:solidFill>
              </a:rPr>
              <a:t>• • •</a:t>
            </a:r>
          </a:p>
        </p:txBody>
      </p:sp>
      <p:sp>
        <p:nvSpPr>
          <p:cNvPr id="136250" name="Rectangle 59"/>
          <p:cNvSpPr>
            <a:spLocks noChangeArrowheads="1"/>
          </p:cNvSpPr>
          <p:nvPr/>
        </p:nvSpPr>
        <p:spPr bwMode="auto">
          <a:xfrm>
            <a:off x="5264150" y="4495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pPr>
            <a:r>
              <a:rPr lang="en-US" sz="1600">
                <a:solidFill>
                  <a:srgbClr val="000066"/>
                </a:solidFill>
              </a:rPr>
              <a:t>• • •</a:t>
            </a:r>
          </a:p>
        </p:txBody>
      </p:sp>
      <p:sp>
        <p:nvSpPr>
          <p:cNvPr id="136251" name="Text Box 60"/>
          <p:cNvSpPr txBox="1">
            <a:spLocks noChangeArrowheads="1"/>
          </p:cNvSpPr>
          <p:nvPr/>
        </p:nvSpPr>
        <p:spPr bwMode="auto">
          <a:xfrm>
            <a:off x="152400" y="1143000"/>
            <a:ext cx="2178050" cy="23145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Cache is an array</a:t>
            </a:r>
          </a:p>
          <a:p>
            <a:pPr algn="l">
              <a:lnSpc>
                <a:spcPct val="100000"/>
              </a:lnSpc>
            </a:pPr>
            <a:r>
              <a:rPr lang="en-US" sz="1800">
                <a:solidFill>
                  <a:srgbClr val="000066"/>
                </a:solidFill>
              </a:rPr>
              <a:t>of sets.</a:t>
            </a:r>
          </a:p>
          <a:p>
            <a:pPr algn="l">
              <a:lnSpc>
                <a:spcPct val="100000"/>
              </a:lnSpc>
            </a:pPr>
            <a:endParaRPr lang="en-US" sz="1800">
              <a:solidFill>
                <a:srgbClr val="000066"/>
              </a:solidFill>
            </a:endParaRPr>
          </a:p>
          <a:p>
            <a:pPr algn="l">
              <a:lnSpc>
                <a:spcPct val="100000"/>
              </a:lnSpc>
            </a:pPr>
            <a:r>
              <a:rPr lang="en-US" sz="1800">
                <a:solidFill>
                  <a:srgbClr val="000066"/>
                </a:solidFill>
              </a:rPr>
              <a:t>Each set contains</a:t>
            </a:r>
          </a:p>
          <a:p>
            <a:pPr algn="l">
              <a:lnSpc>
                <a:spcPct val="100000"/>
              </a:lnSpc>
            </a:pPr>
            <a:r>
              <a:rPr lang="en-US" sz="1800">
                <a:solidFill>
                  <a:srgbClr val="000066"/>
                </a:solidFill>
              </a:rPr>
              <a:t>one or more lines.</a:t>
            </a:r>
          </a:p>
          <a:p>
            <a:pPr algn="l">
              <a:lnSpc>
                <a:spcPct val="100000"/>
              </a:lnSpc>
            </a:pPr>
            <a:endParaRPr lang="en-US" sz="1800">
              <a:solidFill>
                <a:srgbClr val="000066"/>
              </a:solidFill>
            </a:endParaRPr>
          </a:p>
          <a:p>
            <a:pPr algn="l">
              <a:lnSpc>
                <a:spcPct val="100000"/>
              </a:lnSpc>
            </a:pPr>
            <a:r>
              <a:rPr lang="en-US" sz="1800">
                <a:solidFill>
                  <a:srgbClr val="000066"/>
                </a:solidFill>
              </a:rPr>
              <a:t>Each line holds a</a:t>
            </a:r>
          </a:p>
          <a:p>
            <a:pPr algn="l">
              <a:lnSpc>
                <a:spcPct val="100000"/>
              </a:lnSpc>
            </a:pPr>
            <a:r>
              <a:rPr lang="en-US" sz="1800">
                <a:solidFill>
                  <a:srgbClr val="000066"/>
                </a:solidFill>
              </a:rPr>
              <a:t>block of data.</a:t>
            </a:r>
          </a:p>
        </p:txBody>
      </p:sp>
    </p:spTree>
    <p:extLst>
      <p:ext uri="{BB962C8B-B14F-4D97-AF65-F5344CB8AC3E}">
        <p14:creationId xmlns:p14="http://schemas.microsoft.com/office/powerpoint/2010/main" val="1138262405"/>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534" name="Rectangle 70"/>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Addressing  Caches</a:t>
            </a:r>
          </a:p>
        </p:txBody>
      </p:sp>
      <p:sp>
        <p:nvSpPr>
          <p:cNvPr id="137218" name="Rectangle 3"/>
          <p:cNvSpPr>
            <a:spLocks noChangeArrowheads="1"/>
          </p:cNvSpPr>
          <p:nvPr/>
        </p:nvSpPr>
        <p:spPr bwMode="auto">
          <a:xfrm>
            <a:off x="5324475" y="1331913"/>
            <a:ext cx="6683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t bits</a:t>
            </a:r>
          </a:p>
        </p:txBody>
      </p:sp>
      <p:sp>
        <p:nvSpPr>
          <p:cNvPr id="137219" name="Rectangle 4"/>
          <p:cNvSpPr>
            <a:spLocks noChangeArrowheads="1"/>
          </p:cNvSpPr>
          <p:nvPr/>
        </p:nvSpPr>
        <p:spPr bwMode="auto">
          <a:xfrm>
            <a:off x="6423025" y="1331913"/>
            <a:ext cx="7127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s bits</a:t>
            </a:r>
          </a:p>
        </p:txBody>
      </p:sp>
      <p:sp>
        <p:nvSpPr>
          <p:cNvPr id="137220" name="Rectangle 5"/>
          <p:cNvSpPr>
            <a:spLocks noChangeArrowheads="1"/>
          </p:cNvSpPr>
          <p:nvPr/>
        </p:nvSpPr>
        <p:spPr bwMode="auto">
          <a:xfrm>
            <a:off x="7307263" y="1711325"/>
            <a:ext cx="1143000" cy="23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37221" name="Rectangle 6"/>
          <p:cNvSpPr>
            <a:spLocks noChangeArrowheads="1"/>
          </p:cNvSpPr>
          <p:nvPr/>
        </p:nvSpPr>
        <p:spPr bwMode="auto">
          <a:xfrm>
            <a:off x="6164263" y="1711325"/>
            <a:ext cx="1143000" cy="23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37222" name="Rectangle 7"/>
          <p:cNvSpPr>
            <a:spLocks noChangeArrowheads="1"/>
          </p:cNvSpPr>
          <p:nvPr/>
        </p:nvSpPr>
        <p:spPr bwMode="auto">
          <a:xfrm>
            <a:off x="5021263" y="1711325"/>
            <a:ext cx="1143000" cy="231775"/>
          </a:xfrm>
          <a:prstGeom prst="rect">
            <a:avLst/>
          </a:prstGeom>
          <a:solidFill>
            <a:srgbClr val="FF99CC"/>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37223" name="Rectangle 8"/>
          <p:cNvSpPr>
            <a:spLocks noChangeArrowheads="1"/>
          </p:cNvSpPr>
          <p:nvPr/>
        </p:nvSpPr>
        <p:spPr bwMode="auto">
          <a:xfrm>
            <a:off x="7554913" y="1301750"/>
            <a:ext cx="7239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b bits</a:t>
            </a:r>
          </a:p>
        </p:txBody>
      </p:sp>
      <p:sp>
        <p:nvSpPr>
          <p:cNvPr id="137224" name="Text Box 9"/>
          <p:cNvSpPr txBox="1">
            <a:spLocks noChangeArrowheads="1"/>
          </p:cNvSpPr>
          <p:nvPr/>
        </p:nvSpPr>
        <p:spPr bwMode="auto">
          <a:xfrm>
            <a:off x="8323263" y="1911350"/>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0</a:t>
            </a:r>
          </a:p>
        </p:txBody>
      </p:sp>
      <p:sp>
        <p:nvSpPr>
          <p:cNvPr id="137225" name="Text Box 10"/>
          <p:cNvSpPr txBox="1">
            <a:spLocks noChangeArrowheads="1"/>
          </p:cNvSpPr>
          <p:nvPr/>
        </p:nvSpPr>
        <p:spPr bwMode="auto">
          <a:xfrm>
            <a:off x="4924425" y="1911350"/>
            <a:ext cx="409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m-1</a:t>
            </a:r>
          </a:p>
        </p:txBody>
      </p:sp>
      <p:sp>
        <p:nvSpPr>
          <p:cNvPr id="137226" name="Rectangle 11"/>
          <p:cNvSpPr>
            <a:spLocks noChangeArrowheads="1"/>
          </p:cNvSpPr>
          <p:nvPr/>
        </p:nvSpPr>
        <p:spPr bwMode="auto">
          <a:xfrm>
            <a:off x="5326063" y="2416175"/>
            <a:ext cx="7239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i="1">
                <a:solidFill>
                  <a:srgbClr val="000066"/>
                </a:solidFill>
              </a:rPr>
              <a:t>&lt;tag&gt;</a:t>
            </a:r>
          </a:p>
        </p:txBody>
      </p:sp>
      <p:sp>
        <p:nvSpPr>
          <p:cNvPr id="137227" name="Rectangle 12"/>
          <p:cNvSpPr>
            <a:spLocks noChangeArrowheads="1"/>
          </p:cNvSpPr>
          <p:nvPr/>
        </p:nvSpPr>
        <p:spPr bwMode="auto">
          <a:xfrm>
            <a:off x="6035675" y="2416175"/>
            <a:ext cx="13001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i="1">
                <a:solidFill>
                  <a:srgbClr val="000066"/>
                </a:solidFill>
              </a:rPr>
              <a:t>&lt;set index&gt;</a:t>
            </a:r>
          </a:p>
        </p:txBody>
      </p:sp>
      <p:sp>
        <p:nvSpPr>
          <p:cNvPr id="137228" name="Rectangle 13"/>
          <p:cNvSpPr>
            <a:spLocks noChangeArrowheads="1"/>
          </p:cNvSpPr>
          <p:nvPr/>
        </p:nvSpPr>
        <p:spPr bwMode="auto">
          <a:xfrm>
            <a:off x="7240588" y="2416175"/>
            <a:ext cx="15605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i="1">
                <a:solidFill>
                  <a:srgbClr val="000066"/>
                </a:solidFill>
              </a:rPr>
              <a:t>&lt;block offset&gt;</a:t>
            </a:r>
          </a:p>
        </p:txBody>
      </p:sp>
      <p:sp>
        <p:nvSpPr>
          <p:cNvPr id="137229" name="AutoShape 14"/>
          <p:cNvSpPr>
            <a:spLocks/>
          </p:cNvSpPr>
          <p:nvPr/>
        </p:nvSpPr>
        <p:spPr bwMode="auto">
          <a:xfrm rot="5400000">
            <a:off x="5402263" y="1758950"/>
            <a:ext cx="304800" cy="1066800"/>
          </a:xfrm>
          <a:prstGeom prst="rightBrace">
            <a:avLst>
              <a:gd name="adj1" fmla="val 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7230" name="AutoShape 15"/>
          <p:cNvSpPr>
            <a:spLocks/>
          </p:cNvSpPr>
          <p:nvPr/>
        </p:nvSpPr>
        <p:spPr bwMode="auto">
          <a:xfrm rot="5400000">
            <a:off x="6545263" y="1758950"/>
            <a:ext cx="304800" cy="1066800"/>
          </a:xfrm>
          <a:prstGeom prst="rightBrace">
            <a:avLst>
              <a:gd name="adj1" fmla="val 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7231" name="AutoShape 16"/>
          <p:cNvSpPr>
            <a:spLocks/>
          </p:cNvSpPr>
          <p:nvPr/>
        </p:nvSpPr>
        <p:spPr bwMode="auto">
          <a:xfrm rot="5400000">
            <a:off x="7764463" y="1758950"/>
            <a:ext cx="304800" cy="1066800"/>
          </a:xfrm>
          <a:prstGeom prst="rightBrace">
            <a:avLst>
              <a:gd name="adj1" fmla="val 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7232" name="Text Box 17"/>
          <p:cNvSpPr txBox="1">
            <a:spLocks noChangeArrowheads="1"/>
          </p:cNvSpPr>
          <p:nvPr/>
        </p:nvSpPr>
        <p:spPr bwMode="auto">
          <a:xfrm>
            <a:off x="4940300" y="1054100"/>
            <a:ext cx="1266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i="1">
                <a:solidFill>
                  <a:srgbClr val="000066"/>
                </a:solidFill>
              </a:rPr>
              <a:t>Address A:</a:t>
            </a:r>
          </a:p>
        </p:txBody>
      </p:sp>
      <p:sp>
        <p:nvSpPr>
          <p:cNvPr id="137233" name="Line 18"/>
          <p:cNvSpPr>
            <a:spLocks noChangeShapeType="1"/>
          </p:cNvSpPr>
          <p:nvPr/>
        </p:nvSpPr>
        <p:spPr bwMode="auto">
          <a:xfrm>
            <a:off x="6705600" y="273685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37234" name="Line 19"/>
          <p:cNvSpPr>
            <a:spLocks noChangeShapeType="1"/>
          </p:cNvSpPr>
          <p:nvPr/>
        </p:nvSpPr>
        <p:spPr bwMode="auto">
          <a:xfrm>
            <a:off x="7912100" y="2749550"/>
            <a:ext cx="0" cy="5778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37235" name="Rectangle 20"/>
          <p:cNvSpPr>
            <a:spLocks noChangeAspect="1" noChangeArrowheads="1"/>
          </p:cNvSpPr>
          <p:nvPr/>
        </p:nvSpPr>
        <p:spPr bwMode="auto">
          <a:xfrm>
            <a:off x="798513" y="2001838"/>
            <a:ext cx="3087687" cy="874712"/>
          </a:xfrm>
          <a:prstGeom prst="rect">
            <a:avLst/>
          </a:prstGeom>
          <a:solidFill>
            <a:srgbClr val="00FFFF"/>
          </a:solidFill>
          <a:ln w="12700">
            <a:solidFill>
              <a:schemeClr val="tx1"/>
            </a:solidFill>
            <a:miter lim="800000"/>
            <a:headEnd/>
            <a:tailEnd/>
          </a:ln>
        </p:spPr>
        <p:txBody>
          <a:bodyPr wrap="none" anchor="ctr"/>
          <a:lstStyle/>
          <a:p>
            <a:pPr algn="l">
              <a:lnSpc>
                <a:spcPct val="100000"/>
              </a:lnSpc>
            </a:pPr>
            <a:endParaRPr lang="en-US" sz="1400">
              <a:solidFill>
                <a:srgbClr val="000066"/>
              </a:solidFill>
            </a:endParaRPr>
          </a:p>
        </p:txBody>
      </p:sp>
      <p:sp>
        <p:nvSpPr>
          <p:cNvPr id="137236" name="Rectangle 21"/>
          <p:cNvSpPr>
            <a:spLocks noChangeAspect="1" noChangeArrowheads="1"/>
          </p:cNvSpPr>
          <p:nvPr/>
        </p:nvSpPr>
        <p:spPr bwMode="auto">
          <a:xfrm>
            <a:off x="2894013" y="2057400"/>
            <a:ext cx="495300"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 • •</a:t>
            </a:r>
          </a:p>
        </p:txBody>
      </p:sp>
      <p:sp>
        <p:nvSpPr>
          <p:cNvPr id="137237" name="Rectangle 22"/>
          <p:cNvSpPr>
            <a:spLocks noChangeAspect="1" noChangeArrowheads="1"/>
          </p:cNvSpPr>
          <p:nvPr/>
        </p:nvSpPr>
        <p:spPr bwMode="auto">
          <a:xfrm>
            <a:off x="3389313" y="2057400"/>
            <a:ext cx="331787"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i="1">
                <a:solidFill>
                  <a:srgbClr val="000066"/>
                </a:solidFill>
              </a:rPr>
              <a:t>B</a:t>
            </a:r>
            <a:r>
              <a:rPr lang="en-US" sz="1400">
                <a:solidFill>
                  <a:srgbClr val="000066"/>
                </a:solidFill>
              </a:rPr>
              <a:t>–1</a:t>
            </a:r>
          </a:p>
        </p:txBody>
      </p:sp>
      <p:sp>
        <p:nvSpPr>
          <p:cNvPr id="137238" name="Rectangle 23"/>
          <p:cNvSpPr>
            <a:spLocks noChangeAspect="1" noChangeArrowheads="1"/>
          </p:cNvSpPr>
          <p:nvPr/>
        </p:nvSpPr>
        <p:spPr bwMode="auto">
          <a:xfrm>
            <a:off x="2562225" y="2057400"/>
            <a:ext cx="331788"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1</a:t>
            </a:r>
          </a:p>
        </p:txBody>
      </p:sp>
      <p:sp>
        <p:nvSpPr>
          <p:cNvPr id="137239" name="Rectangle 24"/>
          <p:cNvSpPr>
            <a:spLocks noChangeAspect="1" noChangeArrowheads="1"/>
          </p:cNvSpPr>
          <p:nvPr/>
        </p:nvSpPr>
        <p:spPr bwMode="auto">
          <a:xfrm>
            <a:off x="2232025" y="2057400"/>
            <a:ext cx="330200"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0</a:t>
            </a:r>
          </a:p>
        </p:txBody>
      </p:sp>
      <p:sp>
        <p:nvSpPr>
          <p:cNvPr id="137240" name="Rectangle 25"/>
          <p:cNvSpPr>
            <a:spLocks noChangeAspect="1" noChangeArrowheads="1"/>
          </p:cNvSpPr>
          <p:nvPr/>
        </p:nvSpPr>
        <p:spPr bwMode="auto">
          <a:xfrm>
            <a:off x="2894013" y="2544763"/>
            <a:ext cx="495300"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 • •</a:t>
            </a:r>
          </a:p>
        </p:txBody>
      </p:sp>
      <p:sp>
        <p:nvSpPr>
          <p:cNvPr id="137241" name="Rectangle 26"/>
          <p:cNvSpPr>
            <a:spLocks noChangeAspect="1" noChangeArrowheads="1"/>
          </p:cNvSpPr>
          <p:nvPr/>
        </p:nvSpPr>
        <p:spPr bwMode="auto">
          <a:xfrm>
            <a:off x="3389313" y="2544763"/>
            <a:ext cx="331787"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i="1">
                <a:solidFill>
                  <a:srgbClr val="000066"/>
                </a:solidFill>
              </a:rPr>
              <a:t>B</a:t>
            </a:r>
            <a:r>
              <a:rPr lang="en-US" sz="1400">
                <a:solidFill>
                  <a:srgbClr val="000066"/>
                </a:solidFill>
              </a:rPr>
              <a:t>–1</a:t>
            </a:r>
          </a:p>
        </p:txBody>
      </p:sp>
      <p:sp>
        <p:nvSpPr>
          <p:cNvPr id="137242" name="Rectangle 27"/>
          <p:cNvSpPr>
            <a:spLocks noChangeAspect="1" noChangeArrowheads="1"/>
          </p:cNvSpPr>
          <p:nvPr/>
        </p:nvSpPr>
        <p:spPr bwMode="auto">
          <a:xfrm>
            <a:off x="2562225" y="2544763"/>
            <a:ext cx="331788"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1</a:t>
            </a:r>
          </a:p>
        </p:txBody>
      </p:sp>
      <p:sp>
        <p:nvSpPr>
          <p:cNvPr id="137243" name="Rectangle 28"/>
          <p:cNvSpPr>
            <a:spLocks noChangeAspect="1" noChangeArrowheads="1"/>
          </p:cNvSpPr>
          <p:nvPr/>
        </p:nvSpPr>
        <p:spPr bwMode="auto">
          <a:xfrm>
            <a:off x="2232025" y="2544763"/>
            <a:ext cx="330200"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0</a:t>
            </a:r>
          </a:p>
        </p:txBody>
      </p:sp>
      <p:sp>
        <p:nvSpPr>
          <p:cNvPr id="137244" name="Rectangle 29"/>
          <p:cNvSpPr>
            <a:spLocks noChangeAspect="1" noChangeArrowheads="1"/>
          </p:cNvSpPr>
          <p:nvPr/>
        </p:nvSpPr>
        <p:spPr bwMode="auto">
          <a:xfrm>
            <a:off x="963613" y="2057400"/>
            <a:ext cx="330200"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v</a:t>
            </a:r>
          </a:p>
        </p:txBody>
      </p:sp>
      <p:sp>
        <p:nvSpPr>
          <p:cNvPr id="137245" name="Rectangle 30"/>
          <p:cNvSpPr>
            <a:spLocks noChangeAspect="1" noChangeArrowheads="1"/>
          </p:cNvSpPr>
          <p:nvPr/>
        </p:nvSpPr>
        <p:spPr bwMode="auto">
          <a:xfrm>
            <a:off x="963613" y="2544763"/>
            <a:ext cx="330200"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v</a:t>
            </a:r>
          </a:p>
        </p:txBody>
      </p:sp>
      <p:sp>
        <p:nvSpPr>
          <p:cNvPr id="137246" name="Rectangle 31"/>
          <p:cNvSpPr>
            <a:spLocks noChangeAspect="1" noChangeArrowheads="1"/>
          </p:cNvSpPr>
          <p:nvPr/>
        </p:nvSpPr>
        <p:spPr bwMode="auto">
          <a:xfrm>
            <a:off x="1460500" y="2057400"/>
            <a:ext cx="660400"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tag</a:t>
            </a:r>
          </a:p>
        </p:txBody>
      </p:sp>
      <p:sp>
        <p:nvSpPr>
          <p:cNvPr id="137247" name="Rectangle 32"/>
          <p:cNvSpPr>
            <a:spLocks noChangeAspect="1" noChangeArrowheads="1"/>
          </p:cNvSpPr>
          <p:nvPr/>
        </p:nvSpPr>
        <p:spPr bwMode="auto">
          <a:xfrm>
            <a:off x="1460500" y="2544763"/>
            <a:ext cx="660400"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tag</a:t>
            </a:r>
          </a:p>
        </p:txBody>
      </p:sp>
      <p:sp>
        <p:nvSpPr>
          <p:cNvPr id="137248" name="Text Box 33"/>
          <p:cNvSpPr txBox="1">
            <a:spLocks noChangeAspect="1" noChangeArrowheads="1"/>
          </p:cNvSpPr>
          <p:nvPr/>
        </p:nvSpPr>
        <p:spPr bwMode="auto">
          <a:xfrm>
            <a:off x="71438" y="2311400"/>
            <a:ext cx="646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set 0:</a:t>
            </a:r>
          </a:p>
        </p:txBody>
      </p:sp>
      <p:sp>
        <p:nvSpPr>
          <p:cNvPr id="137249" name="Rectangle 34"/>
          <p:cNvSpPr>
            <a:spLocks noChangeAspect="1" noChangeArrowheads="1"/>
          </p:cNvSpPr>
          <p:nvPr/>
        </p:nvSpPr>
        <p:spPr bwMode="auto">
          <a:xfrm>
            <a:off x="2084388" y="2305050"/>
            <a:ext cx="496887"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pPr>
            <a:r>
              <a:rPr lang="en-US" sz="1400">
                <a:solidFill>
                  <a:srgbClr val="000066"/>
                </a:solidFill>
              </a:rPr>
              <a:t>• • •</a:t>
            </a:r>
          </a:p>
        </p:txBody>
      </p:sp>
      <p:sp>
        <p:nvSpPr>
          <p:cNvPr id="137250" name="Rectangle 35"/>
          <p:cNvSpPr>
            <a:spLocks noChangeAspect="1" noChangeArrowheads="1"/>
          </p:cNvSpPr>
          <p:nvPr/>
        </p:nvSpPr>
        <p:spPr bwMode="auto">
          <a:xfrm>
            <a:off x="787400" y="3022600"/>
            <a:ext cx="3089275" cy="874713"/>
          </a:xfrm>
          <a:prstGeom prst="rect">
            <a:avLst/>
          </a:prstGeom>
          <a:solidFill>
            <a:srgbClr val="00FFFF"/>
          </a:solidFill>
          <a:ln w="12700">
            <a:solidFill>
              <a:schemeClr val="tx1"/>
            </a:solidFill>
            <a:miter lim="800000"/>
            <a:headEnd/>
            <a:tailEnd/>
          </a:ln>
        </p:spPr>
        <p:txBody>
          <a:bodyPr wrap="none" anchor="ctr"/>
          <a:lstStyle/>
          <a:p>
            <a:pPr algn="l">
              <a:lnSpc>
                <a:spcPct val="100000"/>
              </a:lnSpc>
            </a:pPr>
            <a:endParaRPr lang="en-US" sz="1400">
              <a:solidFill>
                <a:srgbClr val="000066"/>
              </a:solidFill>
            </a:endParaRPr>
          </a:p>
        </p:txBody>
      </p:sp>
      <p:sp>
        <p:nvSpPr>
          <p:cNvPr id="137251" name="Rectangle 36"/>
          <p:cNvSpPr>
            <a:spLocks noChangeAspect="1" noChangeArrowheads="1"/>
          </p:cNvSpPr>
          <p:nvPr/>
        </p:nvSpPr>
        <p:spPr bwMode="auto">
          <a:xfrm>
            <a:off x="2890838" y="3060700"/>
            <a:ext cx="496887"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 • •</a:t>
            </a:r>
          </a:p>
        </p:txBody>
      </p:sp>
      <p:sp>
        <p:nvSpPr>
          <p:cNvPr id="137252" name="Rectangle 37"/>
          <p:cNvSpPr>
            <a:spLocks noChangeAspect="1" noChangeArrowheads="1"/>
          </p:cNvSpPr>
          <p:nvPr/>
        </p:nvSpPr>
        <p:spPr bwMode="auto">
          <a:xfrm>
            <a:off x="3387725" y="3060700"/>
            <a:ext cx="330200"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i="1">
                <a:solidFill>
                  <a:srgbClr val="000066"/>
                </a:solidFill>
              </a:rPr>
              <a:t>B</a:t>
            </a:r>
            <a:r>
              <a:rPr lang="en-US" sz="1400">
                <a:solidFill>
                  <a:srgbClr val="000066"/>
                </a:solidFill>
              </a:rPr>
              <a:t>–1</a:t>
            </a:r>
          </a:p>
        </p:txBody>
      </p:sp>
      <p:sp>
        <p:nvSpPr>
          <p:cNvPr id="137253" name="Rectangle 38"/>
          <p:cNvSpPr>
            <a:spLocks noChangeAspect="1" noChangeArrowheads="1"/>
          </p:cNvSpPr>
          <p:nvPr/>
        </p:nvSpPr>
        <p:spPr bwMode="auto">
          <a:xfrm>
            <a:off x="2560638" y="3060700"/>
            <a:ext cx="330200"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1</a:t>
            </a:r>
          </a:p>
        </p:txBody>
      </p:sp>
      <p:sp>
        <p:nvSpPr>
          <p:cNvPr id="137254" name="Rectangle 39"/>
          <p:cNvSpPr>
            <a:spLocks noChangeAspect="1" noChangeArrowheads="1"/>
          </p:cNvSpPr>
          <p:nvPr/>
        </p:nvSpPr>
        <p:spPr bwMode="auto">
          <a:xfrm>
            <a:off x="2228850" y="3060700"/>
            <a:ext cx="331788"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0</a:t>
            </a:r>
          </a:p>
        </p:txBody>
      </p:sp>
      <p:sp>
        <p:nvSpPr>
          <p:cNvPr id="137255" name="Rectangle 40"/>
          <p:cNvSpPr>
            <a:spLocks noChangeAspect="1" noChangeArrowheads="1"/>
          </p:cNvSpPr>
          <p:nvPr/>
        </p:nvSpPr>
        <p:spPr bwMode="auto">
          <a:xfrm>
            <a:off x="2890838" y="3548063"/>
            <a:ext cx="496887"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 • •</a:t>
            </a:r>
          </a:p>
        </p:txBody>
      </p:sp>
      <p:sp>
        <p:nvSpPr>
          <p:cNvPr id="137256" name="Rectangle 41"/>
          <p:cNvSpPr>
            <a:spLocks noChangeAspect="1" noChangeArrowheads="1"/>
          </p:cNvSpPr>
          <p:nvPr/>
        </p:nvSpPr>
        <p:spPr bwMode="auto">
          <a:xfrm>
            <a:off x="3387725" y="3548063"/>
            <a:ext cx="330200"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i="1">
                <a:solidFill>
                  <a:srgbClr val="000066"/>
                </a:solidFill>
              </a:rPr>
              <a:t>B</a:t>
            </a:r>
            <a:r>
              <a:rPr lang="en-US" sz="1400">
                <a:solidFill>
                  <a:srgbClr val="000066"/>
                </a:solidFill>
              </a:rPr>
              <a:t>–1</a:t>
            </a:r>
          </a:p>
        </p:txBody>
      </p:sp>
      <p:sp>
        <p:nvSpPr>
          <p:cNvPr id="137257" name="Rectangle 42"/>
          <p:cNvSpPr>
            <a:spLocks noChangeAspect="1" noChangeArrowheads="1"/>
          </p:cNvSpPr>
          <p:nvPr/>
        </p:nvSpPr>
        <p:spPr bwMode="auto">
          <a:xfrm>
            <a:off x="2560638" y="3548063"/>
            <a:ext cx="330200"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1</a:t>
            </a:r>
          </a:p>
        </p:txBody>
      </p:sp>
      <p:sp>
        <p:nvSpPr>
          <p:cNvPr id="137258" name="Rectangle 43"/>
          <p:cNvSpPr>
            <a:spLocks noChangeAspect="1" noChangeArrowheads="1"/>
          </p:cNvSpPr>
          <p:nvPr/>
        </p:nvSpPr>
        <p:spPr bwMode="auto">
          <a:xfrm>
            <a:off x="2228850" y="3548063"/>
            <a:ext cx="331788"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0</a:t>
            </a:r>
          </a:p>
        </p:txBody>
      </p:sp>
      <p:sp>
        <p:nvSpPr>
          <p:cNvPr id="137259" name="Rectangle 44"/>
          <p:cNvSpPr>
            <a:spLocks noChangeAspect="1" noChangeArrowheads="1"/>
          </p:cNvSpPr>
          <p:nvPr/>
        </p:nvSpPr>
        <p:spPr bwMode="auto">
          <a:xfrm>
            <a:off x="962025" y="3060700"/>
            <a:ext cx="330200"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v</a:t>
            </a:r>
          </a:p>
        </p:txBody>
      </p:sp>
      <p:sp>
        <p:nvSpPr>
          <p:cNvPr id="137260" name="Rectangle 45"/>
          <p:cNvSpPr>
            <a:spLocks noChangeAspect="1" noChangeArrowheads="1"/>
          </p:cNvSpPr>
          <p:nvPr/>
        </p:nvSpPr>
        <p:spPr bwMode="auto">
          <a:xfrm>
            <a:off x="962025" y="3548063"/>
            <a:ext cx="330200"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v</a:t>
            </a:r>
          </a:p>
        </p:txBody>
      </p:sp>
      <p:sp>
        <p:nvSpPr>
          <p:cNvPr id="137261" name="Rectangle 46"/>
          <p:cNvSpPr>
            <a:spLocks noChangeAspect="1" noChangeArrowheads="1"/>
          </p:cNvSpPr>
          <p:nvPr/>
        </p:nvSpPr>
        <p:spPr bwMode="auto">
          <a:xfrm>
            <a:off x="1457325" y="3060700"/>
            <a:ext cx="661988"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tag</a:t>
            </a:r>
          </a:p>
        </p:txBody>
      </p:sp>
      <p:sp>
        <p:nvSpPr>
          <p:cNvPr id="137262" name="Rectangle 47"/>
          <p:cNvSpPr>
            <a:spLocks noChangeAspect="1" noChangeArrowheads="1"/>
          </p:cNvSpPr>
          <p:nvPr/>
        </p:nvSpPr>
        <p:spPr bwMode="auto">
          <a:xfrm>
            <a:off x="1457325" y="3548063"/>
            <a:ext cx="661988" cy="220662"/>
          </a:xfrm>
          <a:prstGeom prst="rect">
            <a:avLst/>
          </a:prstGeom>
          <a:solidFill>
            <a:srgbClr val="FF99CC"/>
          </a:solidFill>
          <a:ln w="12700">
            <a:solidFill>
              <a:schemeClr val="tx1"/>
            </a:solidFill>
            <a:miter lim="800000"/>
            <a:headEnd/>
            <a:tailEnd/>
          </a:ln>
        </p:spPr>
        <p:txBody>
          <a:bodyPr wrap="none" anchor="ctr"/>
          <a:lstStyle/>
          <a:p>
            <a:pPr>
              <a:lnSpc>
                <a:spcPct val="100000"/>
              </a:lnSpc>
            </a:pPr>
            <a:r>
              <a:rPr lang="en-US" sz="1400">
                <a:solidFill>
                  <a:srgbClr val="000066"/>
                </a:solidFill>
              </a:rPr>
              <a:t>tag</a:t>
            </a:r>
          </a:p>
        </p:txBody>
      </p:sp>
      <p:sp>
        <p:nvSpPr>
          <p:cNvPr id="137263" name="Text Box 48"/>
          <p:cNvSpPr txBox="1">
            <a:spLocks noChangeAspect="1" noChangeArrowheads="1"/>
          </p:cNvSpPr>
          <p:nvPr/>
        </p:nvSpPr>
        <p:spPr bwMode="auto">
          <a:xfrm>
            <a:off x="68263" y="3316288"/>
            <a:ext cx="646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set 1:</a:t>
            </a:r>
          </a:p>
        </p:txBody>
      </p:sp>
      <p:sp>
        <p:nvSpPr>
          <p:cNvPr id="137264" name="Rectangle 49"/>
          <p:cNvSpPr>
            <a:spLocks noChangeAspect="1" noChangeArrowheads="1"/>
          </p:cNvSpPr>
          <p:nvPr/>
        </p:nvSpPr>
        <p:spPr bwMode="auto">
          <a:xfrm>
            <a:off x="2082800" y="3308350"/>
            <a:ext cx="4953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pPr>
            <a:r>
              <a:rPr lang="en-US" sz="1400">
                <a:solidFill>
                  <a:srgbClr val="000066"/>
                </a:solidFill>
              </a:rPr>
              <a:t>• • •</a:t>
            </a:r>
          </a:p>
        </p:txBody>
      </p:sp>
      <p:sp>
        <p:nvSpPr>
          <p:cNvPr id="137265" name="Rectangle 50"/>
          <p:cNvSpPr>
            <a:spLocks noChangeAspect="1" noChangeArrowheads="1"/>
          </p:cNvSpPr>
          <p:nvPr/>
        </p:nvSpPr>
        <p:spPr bwMode="auto">
          <a:xfrm>
            <a:off x="795338" y="4281488"/>
            <a:ext cx="3089275" cy="874712"/>
          </a:xfrm>
          <a:prstGeom prst="rect">
            <a:avLst/>
          </a:prstGeom>
          <a:solidFill>
            <a:srgbClr val="00FFFF"/>
          </a:solidFill>
          <a:ln w="12700">
            <a:solidFill>
              <a:schemeClr val="tx1"/>
            </a:solidFill>
            <a:miter lim="800000"/>
            <a:headEnd/>
            <a:tailEnd/>
          </a:ln>
        </p:spPr>
        <p:txBody>
          <a:bodyPr wrap="none" anchor="ctr"/>
          <a:lstStyle/>
          <a:p>
            <a:pPr algn="l">
              <a:lnSpc>
                <a:spcPct val="100000"/>
              </a:lnSpc>
            </a:pPr>
            <a:endParaRPr lang="en-US" sz="1400">
              <a:solidFill>
                <a:srgbClr val="000066"/>
              </a:solidFill>
            </a:endParaRPr>
          </a:p>
        </p:txBody>
      </p:sp>
      <p:sp>
        <p:nvSpPr>
          <p:cNvPr id="137266" name="Rectangle 51"/>
          <p:cNvSpPr>
            <a:spLocks noChangeAspect="1" noChangeArrowheads="1"/>
          </p:cNvSpPr>
          <p:nvPr/>
        </p:nvSpPr>
        <p:spPr bwMode="auto">
          <a:xfrm>
            <a:off x="2890838" y="4337050"/>
            <a:ext cx="496887"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 • •</a:t>
            </a:r>
          </a:p>
        </p:txBody>
      </p:sp>
      <p:sp>
        <p:nvSpPr>
          <p:cNvPr id="137267" name="Rectangle 52"/>
          <p:cNvSpPr>
            <a:spLocks noChangeAspect="1" noChangeArrowheads="1"/>
          </p:cNvSpPr>
          <p:nvPr/>
        </p:nvSpPr>
        <p:spPr bwMode="auto">
          <a:xfrm>
            <a:off x="3387725" y="4337050"/>
            <a:ext cx="330200"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i="1">
                <a:solidFill>
                  <a:srgbClr val="000066"/>
                </a:solidFill>
              </a:rPr>
              <a:t>B</a:t>
            </a:r>
            <a:r>
              <a:rPr lang="en-US" sz="1400">
                <a:solidFill>
                  <a:srgbClr val="000066"/>
                </a:solidFill>
              </a:rPr>
              <a:t>–1</a:t>
            </a:r>
          </a:p>
        </p:txBody>
      </p:sp>
      <p:sp>
        <p:nvSpPr>
          <p:cNvPr id="137268" name="Rectangle 53"/>
          <p:cNvSpPr>
            <a:spLocks noChangeAspect="1" noChangeArrowheads="1"/>
          </p:cNvSpPr>
          <p:nvPr/>
        </p:nvSpPr>
        <p:spPr bwMode="auto">
          <a:xfrm>
            <a:off x="2560638" y="4337050"/>
            <a:ext cx="330200"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1</a:t>
            </a:r>
          </a:p>
        </p:txBody>
      </p:sp>
      <p:sp>
        <p:nvSpPr>
          <p:cNvPr id="137269" name="Rectangle 54"/>
          <p:cNvSpPr>
            <a:spLocks noChangeAspect="1" noChangeArrowheads="1"/>
          </p:cNvSpPr>
          <p:nvPr/>
        </p:nvSpPr>
        <p:spPr bwMode="auto">
          <a:xfrm>
            <a:off x="2228850" y="4337050"/>
            <a:ext cx="331788"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0</a:t>
            </a:r>
          </a:p>
        </p:txBody>
      </p:sp>
      <p:sp>
        <p:nvSpPr>
          <p:cNvPr id="137270" name="Rectangle 55"/>
          <p:cNvSpPr>
            <a:spLocks noChangeAspect="1" noChangeArrowheads="1"/>
          </p:cNvSpPr>
          <p:nvPr/>
        </p:nvSpPr>
        <p:spPr bwMode="auto">
          <a:xfrm>
            <a:off x="2890838" y="4824413"/>
            <a:ext cx="496887"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 • •</a:t>
            </a:r>
          </a:p>
        </p:txBody>
      </p:sp>
      <p:sp>
        <p:nvSpPr>
          <p:cNvPr id="137271" name="Rectangle 56"/>
          <p:cNvSpPr>
            <a:spLocks noChangeAspect="1" noChangeArrowheads="1"/>
          </p:cNvSpPr>
          <p:nvPr/>
        </p:nvSpPr>
        <p:spPr bwMode="auto">
          <a:xfrm>
            <a:off x="3387725" y="4824413"/>
            <a:ext cx="330200"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i="1">
                <a:solidFill>
                  <a:srgbClr val="000066"/>
                </a:solidFill>
              </a:rPr>
              <a:t>B</a:t>
            </a:r>
            <a:r>
              <a:rPr lang="en-US" sz="1400">
                <a:solidFill>
                  <a:srgbClr val="000066"/>
                </a:solidFill>
              </a:rPr>
              <a:t>–1</a:t>
            </a:r>
          </a:p>
        </p:txBody>
      </p:sp>
      <p:sp>
        <p:nvSpPr>
          <p:cNvPr id="137272" name="Rectangle 57"/>
          <p:cNvSpPr>
            <a:spLocks noChangeAspect="1" noChangeArrowheads="1"/>
          </p:cNvSpPr>
          <p:nvPr/>
        </p:nvSpPr>
        <p:spPr bwMode="auto">
          <a:xfrm>
            <a:off x="2560638" y="4824413"/>
            <a:ext cx="330200"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1</a:t>
            </a:r>
          </a:p>
        </p:txBody>
      </p:sp>
      <p:sp>
        <p:nvSpPr>
          <p:cNvPr id="137273" name="Rectangle 58"/>
          <p:cNvSpPr>
            <a:spLocks noChangeAspect="1" noChangeArrowheads="1"/>
          </p:cNvSpPr>
          <p:nvPr/>
        </p:nvSpPr>
        <p:spPr bwMode="auto">
          <a:xfrm>
            <a:off x="2228850" y="4824413"/>
            <a:ext cx="331788"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0</a:t>
            </a:r>
          </a:p>
        </p:txBody>
      </p:sp>
      <p:sp>
        <p:nvSpPr>
          <p:cNvPr id="137274" name="Rectangle 59"/>
          <p:cNvSpPr>
            <a:spLocks noChangeAspect="1" noChangeArrowheads="1"/>
          </p:cNvSpPr>
          <p:nvPr/>
        </p:nvSpPr>
        <p:spPr bwMode="auto">
          <a:xfrm>
            <a:off x="962025" y="4337050"/>
            <a:ext cx="330200"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v</a:t>
            </a:r>
          </a:p>
        </p:txBody>
      </p:sp>
      <p:sp>
        <p:nvSpPr>
          <p:cNvPr id="137275" name="Rectangle 60"/>
          <p:cNvSpPr>
            <a:spLocks noChangeAspect="1" noChangeArrowheads="1"/>
          </p:cNvSpPr>
          <p:nvPr/>
        </p:nvSpPr>
        <p:spPr bwMode="auto">
          <a:xfrm>
            <a:off x="962025" y="4824413"/>
            <a:ext cx="330200"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v</a:t>
            </a:r>
          </a:p>
        </p:txBody>
      </p:sp>
      <p:sp>
        <p:nvSpPr>
          <p:cNvPr id="137276" name="Rectangle 61"/>
          <p:cNvSpPr>
            <a:spLocks noChangeAspect="1" noChangeArrowheads="1"/>
          </p:cNvSpPr>
          <p:nvPr/>
        </p:nvSpPr>
        <p:spPr bwMode="auto">
          <a:xfrm>
            <a:off x="1457325" y="4337050"/>
            <a:ext cx="661988" cy="220663"/>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tag</a:t>
            </a:r>
          </a:p>
        </p:txBody>
      </p:sp>
      <p:sp>
        <p:nvSpPr>
          <p:cNvPr id="137277" name="Rectangle 62"/>
          <p:cNvSpPr>
            <a:spLocks noChangeAspect="1" noChangeArrowheads="1"/>
          </p:cNvSpPr>
          <p:nvPr/>
        </p:nvSpPr>
        <p:spPr bwMode="auto">
          <a:xfrm>
            <a:off x="1457325" y="4824413"/>
            <a:ext cx="661988" cy="22066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400">
                <a:solidFill>
                  <a:srgbClr val="000066"/>
                </a:solidFill>
              </a:rPr>
              <a:t>tag</a:t>
            </a:r>
          </a:p>
        </p:txBody>
      </p:sp>
      <p:sp>
        <p:nvSpPr>
          <p:cNvPr id="137278" name="Text Box 63"/>
          <p:cNvSpPr txBox="1">
            <a:spLocks noChangeAspect="1" noChangeArrowheads="1"/>
          </p:cNvSpPr>
          <p:nvPr/>
        </p:nvSpPr>
        <p:spPr bwMode="auto">
          <a:xfrm>
            <a:off x="-76200" y="4591050"/>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set </a:t>
            </a:r>
            <a:r>
              <a:rPr lang="en-US" sz="1400" i="1">
                <a:solidFill>
                  <a:srgbClr val="000066"/>
                </a:solidFill>
              </a:rPr>
              <a:t>S</a:t>
            </a:r>
            <a:r>
              <a:rPr lang="en-US" sz="1400">
                <a:solidFill>
                  <a:srgbClr val="000066"/>
                </a:solidFill>
              </a:rPr>
              <a:t>-1:</a:t>
            </a:r>
          </a:p>
        </p:txBody>
      </p:sp>
      <p:sp>
        <p:nvSpPr>
          <p:cNvPr id="137279" name="Rectangle 64"/>
          <p:cNvSpPr>
            <a:spLocks noChangeAspect="1" noChangeArrowheads="1"/>
          </p:cNvSpPr>
          <p:nvPr/>
        </p:nvSpPr>
        <p:spPr bwMode="auto">
          <a:xfrm>
            <a:off x="2082800" y="4584700"/>
            <a:ext cx="4953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pPr>
            <a:r>
              <a:rPr lang="en-US" sz="1400">
                <a:solidFill>
                  <a:srgbClr val="000066"/>
                </a:solidFill>
              </a:rPr>
              <a:t>• • •</a:t>
            </a:r>
          </a:p>
        </p:txBody>
      </p:sp>
      <p:sp>
        <p:nvSpPr>
          <p:cNvPr id="137280" name="Rectangle 65"/>
          <p:cNvSpPr>
            <a:spLocks noChangeAspect="1" noChangeArrowheads="1"/>
          </p:cNvSpPr>
          <p:nvPr/>
        </p:nvSpPr>
        <p:spPr bwMode="auto">
          <a:xfrm>
            <a:off x="2120900" y="3997325"/>
            <a:ext cx="496888"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pPr>
            <a:r>
              <a:rPr lang="en-US" sz="1400">
                <a:solidFill>
                  <a:srgbClr val="000066"/>
                </a:solidFill>
              </a:rPr>
              <a:t>• • •</a:t>
            </a:r>
          </a:p>
        </p:txBody>
      </p:sp>
      <p:sp>
        <p:nvSpPr>
          <p:cNvPr id="137281" name="Line 66"/>
          <p:cNvSpPr>
            <a:spLocks noChangeAspect="1" noChangeShapeType="1"/>
          </p:cNvSpPr>
          <p:nvPr/>
        </p:nvSpPr>
        <p:spPr bwMode="auto">
          <a:xfrm>
            <a:off x="3079750" y="3335338"/>
            <a:ext cx="0" cy="2206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37282" name="Line 67"/>
          <p:cNvSpPr>
            <a:spLocks noChangeShapeType="1"/>
          </p:cNvSpPr>
          <p:nvPr/>
        </p:nvSpPr>
        <p:spPr bwMode="auto">
          <a:xfrm flipH="1">
            <a:off x="3060700" y="3314700"/>
            <a:ext cx="4851400" cy="12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37283" name="Line 68"/>
          <p:cNvSpPr>
            <a:spLocks noChangeShapeType="1"/>
          </p:cNvSpPr>
          <p:nvPr/>
        </p:nvSpPr>
        <p:spPr bwMode="auto">
          <a:xfrm flipH="1" flipV="1">
            <a:off x="3886200" y="3022600"/>
            <a:ext cx="28321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37284" name="Text Box 69"/>
          <p:cNvSpPr txBox="1">
            <a:spLocks noChangeArrowheads="1"/>
          </p:cNvSpPr>
          <p:nvPr/>
        </p:nvSpPr>
        <p:spPr bwMode="auto">
          <a:xfrm>
            <a:off x="4594225" y="3643313"/>
            <a:ext cx="4286250" cy="20399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The word at address A is in the cache if</a:t>
            </a:r>
          </a:p>
          <a:p>
            <a:pPr algn="l">
              <a:lnSpc>
                <a:spcPct val="100000"/>
              </a:lnSpc>
            </a:pPr>
            <a:r>
              <a:rPr lang="en-US" sz="1800" b="0">
                <a:solidFill>
                  <a:srgbClr val="000066"/>
                </a:solidFill>
              </a:rPr>
              <a:t>the tag bits in one of the &lt;valid&gt; lines in </a:t>
            </a:r>
          </a:p>
          <a:p>
            <a:pPr algn="l">
              <a:lnSpc>
                <a:spcPct val="100000"/>
              </a:lnSpc>
            </a:pPr>
            <a:r>
              <a:rPr lang="en-US" sz="1800" b="0">
                <a:solidFill>
                  <a:srgbClr val="000066"/>
                </a:solidFill>
              </a:rPr>
              <a:t>set &lt;set index&gt; match &lt;tag&gt;.</a:t>
            </a:r>
          </a:p>
          <a:p>
            <a:pPr algn="l">
              <a:lnSpc>
                <a:spcPct val="100000"/>
              </a:lnSpc>
            </a:pPr>
            <a:endParaRPr lang="en-US" sz="1800" b="0">
              <a:solidFill>
                <a:srgbClr val="000066"/>
              </a:solidFill>
            </a:endParaRPr>
          </a:p>
          <a:p>
            <a:pPr algn="l">
              <a:lnSpc>
                <a:spcPct val="100000"/>
              </a:lnSpc>
            </a:pPr>
            <a:r>
              <a:rPr lang="en-US" sz="1800" b="0">
                <a:solidFill>
                  <a:srgbClr val="000066"/>
                </a:solidFill>
              </a:rPr>
              <a:t>The word contents begin at offset </a:t>
            </a:r>
          </a:p>
          <a:p>
            <a:pPr algn="l">
              <a:lnSpc>
                <a:spcPct val="100000"/>
              </a:lnSpc>
            </a:pPr>
            <a:r>
              <a:rPr lang="en-US" sz="1800" b="0">
                <a:solidFill>
                  <a:srgbClr val="000066"/>
                </a:solidFill>
              </a:rPr>
              <a:t>&lt;block offset&gt; bytes from the beginning </a:t>
            </a:r>
          </a:p>
          <a:p>
            <a:pPr algn="l">
              <a:lnSpc>
                <a:spcPct val="100000"/>
              </a:lnSpc>
            </a:pPr>
            <a:r>
              <a:rPr lang="en-US" sz="1800" b="0">
                <a:solidFill>
                  <a:srgbClr val="000066"/>
                </a:solidFill>
              </a:rPr>
              <a:t>of the block.   </a:t>
            </a:r>
          </a:p>
        </p:txBody>
      </p:sp>
    </p:spTree>
    <p:extLst>
      <p:ext uri="{BB962C8B-B14F-4D97-AF65-F5344CB8AC3E}">
        <p14:creationId xmlns:p14="http://schemas.microsoft.com/office/powerpoint/2010/main" val="3445918149"/>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54" name="Rectangle 22"/>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Direct-Mapped Cache</a:t>
            </a:r>
          </a:p>
        </p:txBody>
      </p:sp>
      <p:sp>
        <p:nvSpPr>
          <p:cNvPr id="146455" name="Rectangle 23"/>
          <p:cNvSpPr>
            <a:spLocks noGrp="1" noChangeArrowheads="1"/>
          </p:cNvSpPr>
          <p:nvPr>
            <p:ph type="body" idx="1"/>
          </p:nvPr>
        </p:nvSpPr>
        <p:spPr/>
        <p:txBody>
          <a:bodyPr/>
          <a:lstStyle/>
          <a:p>
            <a:pPr eaLnBrk="1" hangingPunct="1">
              <a:buFont typeface="Wingdings" charset="0"/>
              <a:buNone/>
              <a:defRPr/>
            </a:pPr>
            <a:r>
              <a:rPr lang="en-US">
                <a:latin typeface="Helvetica" charset="0"/>
                <a:ea typeface="ＭＳ Ｐゴシック" charset="0"/>
                <a:cs typeface="ＭＳ Ｐゴシック" charset="0"/>
              </a:rPr>
              <a:t>Simplest kind of cache</a:t>
            </a:r>
          </a:p>
          <a:p>
            <a:pPr eaLnBrk="1" hangingPunct="1">
              <a:buFont typeface="Wingdings" charset="0"/>
              <a:buNone/>
              <a:defRPr/>
            </a:pPr>
            <a:r>
              <a:rPr lang="en-US">
                <a:latin typeface="Helvetica" charset="0"/>
                <a:ea typeface="ＭＳ Ｐゴシック" charset="0"/>
                <a:cs typeface="ＭＳ Ｐゴシック" charset="0"/>
              </a:rPr>
              <a:t>Characterized by exactly one line per set.</a:t>
            </a:r>
          </a:p>
        </p:txBody>
      </p:sp>
      <p:sp>
        <p:nvSpPr>
          <p:cNvPr id="138243" name="Rectangle 4"/>
          <p:cNvSpPr>
            <a:spLocks noChangeArrowheads="1"/>
          </p:cNvSpPr>
          <p:nvPr/>
        </p:nvSpPr>
        <p:spPr bwMode="auto">
          <a:xfrm>
            <a:off x="2438400" y="2805113"/>
            <a:ext cx="4267200" cy="457200"/>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38244" name="Rectangle 5"/>
          <p:cNvSpPr>
            <a:spLocks noChangeArrowheads="1"/>
          </p:cNvSpPr>
          <p:nvPr/>
        </p:nvSpPr>
        <p:spPr bwMode="auto">
          <a:xfrm>
            <a:off x="2438400" y="3352800"/>
            <a:ext cx="4267200" cy="457200"/>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38245" name="Rectangle 6"/>
          <p:cNvSpPr>
            <a:spLocks noChangeArrowheads="1"/>
          </p:cNvSpPr>
          <p:nvPr/>
        </p:nvSpPr>
        <p:spPr bwMode="auto">
          <a:xfrm>
            <a:off x="2438400" y="4191000"/>
            <a:ext cx="4267200" cy="457200"/>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38246" name="Rectangle 7"/>
          <p:cNvSpPr>
            <a:spLocks noChangeArrowheads="1"/>
          </p:cNvSpPr>
          <p:nvPr/>
        </p:nvSpPr>
        <p:spPr bwMode="auto">
          <a:xfrm>
            <a:off x="2667000" y="28813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38247" name="Rectangle 8"/>
          <p:cNvSpPr>
            <a:spLocks noChangeArrowheads="1"/>
          </p:cNvSpPr>
          <p:nvPr/>
        </p:nvSpPr>
        <p:spPr bwMode="auto">
          <a:xfrm>
            <a:off x="2667000" y="3429000"/>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38248" name="Rectangle 9"/>
          <p:cNvSpPr>
            <a:spLocks noChangeArrowheads="1"/>
          </p:cNvSpPr>
          <p:nvPr/>
        </p:nvSpPr>
        <p:spPr bwMode="auto">
          <a:xfrm>
            <a:off x="2667000" y="4267200"/>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38249" name="Rectangle 10"/>
          <p:cNvSpPr>
            <a:spLocks noChangeArrowheads="1"/>
          </p:cNvSpPr>
          <p:nvPr/>
        </p:nvSpPr>
        <p:spPr bwMode="auto">
          <a:xfrm>
            <a:off x="3352800" y="2881313"/>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38250" name="Rectangle 11"/>
          <p:cNvSpPr>
            <a:spLocks noChangeArrowheads="1"/>
          </p:cNvSpPr>
          <p:nvPr/>
        </p:nvSpPr>
        <p:spPr bwMode="auto">
          <a:xfrm>
            <a:off x="3352800" y="3429000"/>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38251" name="Rectangle 12"/>
          <p:cNvSpPr>
            <a:spLocks noChangeArrowheads="1"/>
          </p:cNvSpPr>
          <p:nvPr/>
        </p:nvSpPr>
        <p:spPr bwMode="auto">
          <a:xfrm>
            <a:off x="3352800" y="4267200"/>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38252" name="Text Box 13"/>
          <p:cNvSpPr txBox="1">
            <a:spLocks noChangeArrowheads="1"/>
          </p:cNvSpPr>
          <p:nvPr/>
        </p:nvSpPr>
        <p:spPr bwMode="auto">
          <a:xfrm>
            <a:off x="4343400" y="3810000"/>
            <a:ext cx="512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 • •</a:t>
            </a:r>
          </a:p>
        </p:txBody>
      </p:sp>
      <p:sp>
        <p:nvSpPr>
          <p:cNvPr id="138253" name="Text Box 14"/>
          <p:cNvSpPr txBox="1">
            <a:spLocks noChangeArrowheads="1"/>
          </p:cNvSpPr>
          <p:nvPr/>
        </p:nvSpPr>
        <p:spPr bwMode="auto">
          <a:xfrm>
            <a:off x="1739900" y="2863850"/>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set 0:</a:t>
            </a:r>
          </a:p>
        </p:txBody>
      </p:sp>
      <p:sp>
        <p:nvSpPr>
          <p:cNvPr id="138254" name="Text Box 15"/>
          <p:cNvSpPr txBox="1">
            <a:spLocks noChangeArrowheads="1"/>
          </p:cNvSpPr>
          <p:nvPr/>
        </p:nvSpPr>
        <p:spPr bwMode="auto">
          <a:xfrm>
            <a:off x="1736725" y="3429000"/>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set 1:</a:t>
            </a:r>
          </a:p>
        </p:txBody>
      </p:sp>
      <p:sp>
        <p:nvSpPr>
          <p:cNvPr id="138255" name="Text Box 16"/>
          <p:cNvSpPr txBox="1">
            <a:spLocks noChangeArrowheads="1"/>
          </p:cNvSpPr>
          <p:nvPr/>
        </p:nvSpPr>
        <p:spPr bwMode="auto">
          <a:xfrm>
            <a:off x="1584325" y="4267200"/>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set S-1:</a:t>
            </a:r>
          </a:p>
        </p:txBody>
      </p:sp>
      <p:sp>
        <p:nvSpPr>
          <p:cNvPr id="138256" name="AutoShape 17"/>
          <p:cNvSpPr>
            <a:spLocks/>
          </p:cNvSpPr>
          <p:nvPr/>
        </p:nvSpPr>
        <p:spPr bwMode="auto">
          <a:xfrm>
            <a:off x="6781800" y="2805113"/>
            <a:ext cx="152400" cy="471487"/>
          </a:xfrm>
          <a:prstGeom prst="rightBrace">
            <a:avLst>
              <a:gd name="adj1" fmla="val 25781"/>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8257" name="Text Box 18"/>
          <p:cNvSpPr txBox="1">
            <a:spLocks noChangeArrowheads="1"/>
          </p:cNvSpPr>
          <p:nvPr/>
        </p:nvSpPr>
        <p:spPr bwMode="auto">
          <a:xfrm>
            <a:off x="6880225" y="2863850"/>
            <a:ext cx="1852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i="1">
                <a:solidFill>
                  <a:srgbClr val="000066"/>
                </a:solidFill>
              </a:rPr>
              <a:t>E=1</a:t>
            </a:r>
            <a:r>
              <a:rPr lang="en-US" sz="1600">
                <a:solidFill>
                  <a:srgbClr val="000066"/>
                </a:solidFill>
              </a:rPr>
              <a:t>  lines per set</a:t>
            </a:r>
          </a:p>
        </p:txBody>
      </p:sp>
      <p:sp>
        <p:nvSpPr>
          <p:cNvPr id="138258" name="Rectangle 19"/>
          <p:cNvSpPr>
            <a:spLocks noChangeArrowheads="1"/>
          </p:cNvSpPr>
          <p:nvPr/>
        </p:nvSpPr>
        <p:spPr bwMode="auto">
          <a:xfrm>
            <a:off x="4419600" y="2881313"/>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
        <p:nvSpPr>
          <p:cNvPr id="138259" name="Rectangle 20"/>
          <p:cNvSpPr>
            <a:spLocks noChangeArrowheads="1"/>
          </p:cNvSpPr>
          <p:nvPr/>
        </p:nvSpPr>
        <p:spPr bwMode="auto">
          <a:xfrm>
            <a:off x="4419600" y="3414713"/>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
        <p:nvSpPr>
          <p:cNvPr id="138260" name="Rectangle 21"/>
          <p:cNvSpPr>
            <a:spLocks noChangeArrowheads="1"/>
          </p:cNvSpPr>
          <p:nvPr/>
        </p:nvSpPr>
        <p:spPr bwMode="auto">
          <a:xfrm>
            <a:off x="4419600" y="4252913"/>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Tree>
    <p:extLst>
      <p:ext uri="{BB962C8B-B14F-4D97-AF65-F5344CB8AC3E}">
        <p14:creationId xmlns:p14="http://schemas.microsoft.com/office/powerpoint/2010/main" val="2711508153"/>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91" name="Rectangle 35"/>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Accessing Direct-Mapped Caches</a:t>
            </a:r>
          </a:p>
        </p:txBody>
      </p:sp>
      <p:sp>
        <p:nvSpPr>
          <p:cNvPr id="147492" name="Rectangle 36"/>
          <p:cNvSpPr>
            <a:spLocks noGrp="1" noChangeArrowheads="1"/>
          </p:cNvSpPr>
          <p:nvPr>
            <p:ph type="body" idx="1"/>
          </p:nvPr>
        </p:nvSpPr>
        <p:spPr/>
        <p:txBody>
          <a:bodyPr/>
          <a:lstStyle/>
          <a:p>
            <a:pPr eaLnBrk="1" hangingPunct="1">
              <a:buFont typeface="Wingdings" pitchFamily="-1" charset="2"/>
              <a:buNone/>
              <a:defRPr/>
            </a:pPr>
            <a:r>
              <a:rPr lang="en-US">
                <a:ea typeface="ＭＳ Ｐゴシック" pitchFamily="-1" charset="-128"/>
                <a:cs typeface="ＭＳ Ｐゴシック" pitchFamily="-1" charset="-128"/>
              </a:rPr>
              <a:t>Set selection</a:t>
            </a:r>
          </a:p>
          <a:p>
            <a:pPr lvl="1" eaLnBrk="1" hangingPunct="1">
              <a:buFont typeface="Wingdings" pitchFamily="-1" charset="2"/>
              <a:buChar char="n"/>
              <a:defRPr/>
            </a:pPr>
            <a:r>
              <a:rPr lang="en-US"/>
              <a:t>Use the set index bits to determine the set of interest.</a:t>
            </a:r>
          </a:p>
        </p:txBody>
      </p:sp>
      <p:sp>
        <p:nvSpPr>
          <p:cNvPr id="139267" name="Rectangle 3"/>
          <p:cNvSpPr>
            <a:spLocks noChangeArrowheads="1"/>
          </p:cNvSpPr>
          <p:nvPr/>
        </p:nvSpPr>
        <p:spPr bwMode="auto">
          <a:xfrm>
            <a:off x="4665663" y="2768600"/>
            <a:ext cx="4114800" cy="457200"/>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39268" name="Rectangle 4"/>
          <p:cNvSpPr>
            <a:spLocks noChangeArrowheads="1"/>
          </p:cNvSpPr>
          <p:nvPr/>
        </p:nvSpPr>
        <p:spPr bwMode="auto">
          <a:xfrm>
            <a:off x="4665663" y="3316288"/>
            <a:ext cx="4114800" cy="457200"/>
          </a:xfrm>
          <a:prstGeom prst="rect">
            <a:avLst/>
          </a:prstGeom>
          <a:solidFill>
            <a:srgbClr val="00FFFF"/>
          </a:solidFill>
          <a:ln w="381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39269" name="Rectangle 5"/>
          <p:cNvSpPr>
            <a:spLocks noChangeArrowheads="1"/>
          </p:cNvSpPr>
          <p:nvPr/>
        </p:nvSpPr>
        <p:spPr bwMode="auto">
          <a:xfrm>
            <a:off x="4665663" y="4154488"/>
            <a:ext cx="4114800" cy="457200"/>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39270" name="Rectangle 6"/>
          <p:cNvSpPr>
            <a:spLocks noChangeArrowheads="1"/>
          </p:cNvSpPr>
          <p:nvPr/>
        </p:nvSpPr>
        <p:spPr bwMode="auto">
          <a:xfrm>
            <a:off x="4818063" y="2844800"/>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39271" name="Rectangle 7"/>
          <p:cNvSpPr>
            <a:spLocks noChangeArrowheads="1"/>
          </p:cNvSpPr>
          <p:nvPr/>
        </p:nvSpPr>
        <p:spPr bwMode="auto">
          <a:xfrm>
            <a:off x="4818063" y="3392488"/>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39272" name="Rectangle 8"/>
          <p:cNvSpPr>
            <a:spLocks noChangeArrowheads="1"/>
          </p:cNvSpPr>
          <p:nvPr/>
        </p:nvSpPr>
        <p:spPr bwMode="auto">
          <a:xfrm>
            <a:off x="4818063" y="4230688"/>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39273" name="Rectangle 9"/>
          <p:cNvSpPr>
            <a:spLocks noChangeArrowheads="1"/>
          </p:cNvSpPr>
          <p:nvPr/>
        </p:nvSpPr>
        <p:spPr bwMode="auto">
          <a:xfrm>
            <a:off x="5503863" y="2844800"/>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39274" name="Rectangle 10"/>
          <p:cNvSpPr>
            <a:spLocks noChangeArrowheads="1"/>
          </p:cNvSpPr>
          <p:nvPr/>
        </p:nvSpPr>
        <p:spPr bwMode="auto">
          <a:xfrm>
            <a:off x="5503863" y="3392488"/>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39275" name="Rectangle 11"/>
          <p:cNvSpPr>
            <a:spLocks noChangeArrowheads="1"/>
          </p:cNvSpPr>
          <p:nvPr/>
        </p:nvSpPr>
        <p:spPr bwMode="auto">
          <a:xfrm>
            <a:off x="5503863" y="4230688"/>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39276" name="Text Box 12"/>
          <p:cNvSpPr txBox="1">
            <a:spLocks noChangeArrowheads="1"/>
          </p:cNvSpPr>
          <p:nvPr/>
        </p:nvSpPr>
        <p:spPr bwMode="auto">
          <a:xfrm>
            <a:off x="6494463" y="3773488"/>
            <a:ext cx="512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 • •</a:t>
            </a:r>
          </a:p>
        </p:txBody>
      </p:sp>
      <p:sp>
        <p:nvSpPr>
          <p:cNvPr id="139277" name="Text Box 13"/>
          <p:cNvSpPr txBox="1">
            <a:spLocks noChangeArrowheads="1"/>
          </p:cNvSpPr>
          <p:nvPr/>
        </p:nvSpPr>
        <p:spPr bwMode="auto">
          <a:xfrm>
            <a:off x="3967163" y="2827338"/>
            <a:ext cx="715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set 0:</a:t>
            </a:r>
          </a:p>
        </p:txBody>
      </p:sp>
      <p:sp>
        <p:nvSpPr>
          <p:cNvPr id="139278" name="Text Box 14"/>
          <p:cNvSpPr txBox="1">
            <a:spLocks noChangeArrowheads="1"/>
          </p:cNvSpPr>
          <p:nvPr/>
        </p:nvSpPr>
        <p:spPr bwMode="auto">
          <a:xfrm>
            <a:off x="3963988" y="3392488"/>
            <a:ext cx="715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set 1:</a:t>
            </a:r>
          </a:p>
        </p:txBody>
      </p:sp>
      <p:sp>
        <p:nvSpPr>
          <p:cNvPr id="139279" name="Text Box 15"/>
          <p:cNvSpPr txBox="1">
            <a:spLocks noChangeArrowheads="1"/>
          </p:cNvSpPr>
          <p:nvPr/>
        </p:nvSpPr>
        <p:spPr bwMode="auto">
          <a:xfrm>
            <a:off x="3811588" y="4230688"/>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set S-1:</a:t>
            </a:r>
          </a:p>
        </p:txBody>
      </p:sp>
      <p:sp>
        <p:nvSpPr>
          <p:cNvPr id="139280" name="Rectangle 16"/>
          <p:cNvSpPr>
            <a:spLocks noChangeArrowheads="1"/>
          </p:cNvSpPr>
          <p:nvPr/>
        </p:nvSpPr>
        <p:spPr bwMode="auto">
          <a:xfrm>
            <a:off x="396875" y="4071938"/>
            <a:ext cx="6683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t bits</a:t>
            </a:r>
          </a:p>
        </p:txBody>
      </p:sp>
      <p:sp>
        <p:nvSpPr>
          <p:cNvPr id="139281" name="Rectangle 17"/>
          <p:cNvSpPr>
            <a:spLocks noChangeArrowheads="1"/>
          </p:cNvSpPr>
          <p:nvPr/>
        </p:nvSpPr>
        <p:spPr bwMode="auto">
          <a:xfrm>
            <a:off x="1495425" y="4071938"/>
            <a:ext cx="7127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s bits</a:t>
            </a:r>
          </a:p>
        </p:txBody>
      </p:sp>
      <p:sp>
        <p:nvSpPr>
          <p:cNvPr id="139282" name="Rectangle 18"/>
          <p:cNvSpPr>
            <a:spLocks noChangeArrowheads="1"/>
          </p:cNvSpPr>
          <p:nvPr/>
        </p:nvSpPr>
        <p:spPr bwMode="auto">
          <a:xfrm>
            <a:off x="2379663" y="4375150"/>
            <a:ext cx="1143000" cy="23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39283" name="Rectangle 19"/>
          <p:cNvSpPr>
            <a:spLocks noChangeArrowheads="1"/>
          </p:cNvSpPr>
          <p:nvPr/>
        </p:nvSpPr>
        <p:spPr bwMode="auto">
          <a:xfrm>
            <a:off x="1236663" y="4375150"/>
            <a:ext cx="1143000" cy="23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0 0  0 0 1</a:t>
            </a:r>
          </a:p>
        </p:txBody>
      </p:sp>
      <p:sp>
        <p:nvSpPr>
          <p:cNvPr id="139284" name="Rectangle 20"/>
          <p:cNvSpPr>
            <a:spLocks noChangeArrowheads="1"/>
          </p:cNvSpPr>
          <p:nvPr/>
        </p:nvSpPr>
        <p:spPr bwMode="auto">
          <a:xfrm>
            <a:off x="93663" y="4375150"/>
            <a:ext cx="1143000" cy="23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39285" name="Text Box 21"/>
          <p:cNvSpPr txBox="1">
            <a:spLocks noChangeArrowheads="1"/>
          </p:cNvSpPr>
          <p:nvPr/>
        </p:nvSpPr>
        <p:spPr bwMode="auto">
          <a:xfrm>
            <a:off x="3421063" y="4603750"/>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0</a:t>
            </a:r>
          </a:p>
        </p:txBody>
      </p:sp>
      <p:sp>
        <p:nvSpPr>
          <p:cNvPr id="139286" name="Text Box 22"/>
          <p:cNvSpPr txBox="1">
            <a:spLocks noChangeArrowheads="1"/>
          </p:cNvSpPr>
          <p:nvPr/>
        </p:nvSpPr>
        <p:spPr bwMode="auto">
          <a:xfrm>
            <a:off x="-3175" y="4603750"/>
            <a:ext cx="409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m-1</a:t>
            </a:r>
          </a:p>
        </p:txBody>
      </p:sp>
      <p:sp>
        <p:nvSpPr>
          <p:cNvPr id="139287" name="Rectangle 23"/>
          <p:cNvSpPr>
            <a:spLocks noChangeArrowheads="1"/>
          </p:cNvSpPr>
          <p:nvPr/>
        </p:nvSpPr>
        <p:spPr bwMode="auto">
          <a:xfrm>
            <a:off x="2608263" y="4086225"/>
            <a:ext cx="7239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b bits</a:t>
            </a:r>
          </a:p>
        </p:txBody>
      </p:sp>
      <p:sp>
        <p:nvSpPr>
          <p:cNvPr id="139288" name="Rectangle 24"/>
          <p:cNvSpPr>
            <a:spLocks noChangeArrowheads="1"/>
          </p:cNvSpPr>
          <p:nvPr/>
        </p:nvSpPr>
        <p:spPr bwMode="auto">
          <a:xfrm>
            <a:off x="468313" y="4619625"/>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tag</a:t>
            </a:r>
          </a:p>
        </p:txBody>
      </p:sp>
      <p:sp>
        <p:nvSpPr>
          <p:cNvPr id="139289" name="Rectangle 25"/>
          <p:cNvSpPr>
            <a:spLocks noChangeArrowheads="1"/>
          </p:cNvSpPr>
          <p:nvPr/>
        </p:nvSpPr>
        <p:spPr bwMode="auto">
          <a:xfrm>
            <a:off x="1312863" y="4619625"/>
            <a:ext cx="10620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set index</a:t>
            </a:r>
          </a:p>
        </p:txBody>
      </p:sp>
      <p:sp>
        <p:nvSpPr>
          <p:cNvPr id="139290" name="Rectangle 26"/>
          <p:cNvSpPr>
            <a:spLocks noChangeArrowheads="1"/>
          </p:cNvSpPr>
          <p:nvPr/>
        </p:nvSpPr>
        <p:spPr bwMode="auto">
          <a:xfrm>
            <a:off x="2303463" y="4619625"/>
            <a:ext cx="13223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block offset</a:t>
            </a:r>
          </a:p>
        </p:txBody>
      </p:sp>
      <p:sp>
        <p:nvSpPr>
          <p:cNvPr id="139291" name="AutoShape 27"/>
          <p:cNvSpPr>
            <a:spLocks/>
          </p:cNvSpPr>
          <p:nvPr/>
        </p:nvSpPr>
        <p:spPr bwMode="auto">
          <a:xfrm rot="-5400000">
            <a:off x="1655763" y="3556000"/>
            <a:ext cx="304800" cy="1143000"/>
          </a:xfrm>
          <a:prstGeom prst="rightBrace">
            <a:avLst>
              <a:gd name="adj1" fmla="val 3125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39292" name="Line 28"/>
          <p:cNvSpPr>
            <a:spLocks noChangeShapeType="1"/>
          </p:cNvSpPr>
          <p:nvPr/>
        </p:nvSpPr>
        <p:spPr bwMode="auto">
          <a:xfrm flipH="1" flipV="1">
            <a:off x="1804988" y="3559175"/>
            <a:ext cx="3175" cy="454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39293" name="Line 29"/>
          <p:cNvSpPr>
            <a:spLocks noChangeShapeType="1"/>
          </p:cNvSpPr>
          <p:nvPr/>
        </p:nvSpPr>
        <p:spPr bwMode="auto">
          <a:xfrm>
            <a:off x="1808163" y="3559175"/>
            <a:ext cx="21621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39294" name="Text Box 30"/>
          <p:cNvSpPr txBox="1">
            <a:spLocks noChangeArrowheads="1"/>
          </p:cNvSpPr>
          <p:nvPr/>
        </p:nvSpPr>
        <p:spPr bwMode="auto">
          <a:xfrm>
            <a:off x="2205038" y="3286125"/>
            <a:ext cx="1347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selected set</a:t>
            </a:r>
          </a:p>
        </p:txBody>
      </p:sp>
      <p:sp>
        <p:nvSpPr>
          <p:cNvPr id="139295" name="Rectangle 31"/>
          <p:cNvSpPr>
            <a:spLocks noChangeArrowheads="1"/>
          </p:cNvSpPr>
          <p:nvPr/>
        </p:nvSpPr>
        <p:spPr bwMode="auto">
          <a:xfrm>
            <a:off x="6557963" y="2857500"/>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
        <p:nvSpPr>
          <p:cNvPr id="139296" name="Rectangle 32"/>
          <p:cNvSpPr>
            <a:spLocks noChangeArrowheads="1"/>
          </p:cNvSpPr>
          <p:nvPr/>
        </p:nvSpPr>
        <p:spPr bwMode="auto">
          <a:xfrm>
            <a:off x="6557963" y="3390900"/>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
        <p:nvSpPr>
          <p:cNvPr id="139297" name="Rectangle 33"/>
          <p:cNvSpPr>
            <a:spLocks noChangeArrowheads="1"/>
          </p:cNvSpPr>
          <p:nvPr/>
        </p:nvSpPr>
        <p:spPr bwMode="auto">
          <a:xfrm>
            <a:off x="6557963" y="4229100"/>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Tree>
    <p:extLst>
      <p:ext uri="{BB962C8B-B14F-4D97-AF65-F5344CB8AC3E}">
        <p14:creationId xmlns:p14="http://schemas.microsoft.com/office/powerpoint/2010/main" val="2641974779"/>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27" name="Rectangle 47"/>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Accessing Direct-Mapped Caches</a:t>
            </a:r>
          </a:p>
        </p:txBody>
      </p:sp>
      <p:sp>
        <p:nvSpPr>
          <p:cNvPr id="148528" name="Rectangle 48"/>
          <p:cNvSpPr>
            <a:spLocks noGrp="1" noChangeArrowheads="1"/>
          </p:cNvSpPr>
          <p:nvPr>
            <p:ph type="body" idx="1"/>
          </p:nvPr>
        </p:nvSpPr>
        <p:spPr/>
        <p:txBody>
          <a:bodyPr/>
          <a:lstStyle/>
          <a:p>
            <a:pPr eaLnBrk="1" hangingPunct="1">
              <a:buFont typeface="Wingdings" pitchFamily="-1" charset="2"/>
              <a:buNone/>
              <a:defRPr/>
            </a:pPr>
            <a:r>
              <a:rPr lang="en-US">
                <a:ea typeface="ＭＳ Ｐゴシック" pitchFamily="-1" charset="-128"/>
                <a:cs typeface="ＭＳ Ｐゴシック" pitchFamily="-1" charset="-128"/>
              </a:rPr>
              <a:t>Line matching and word selection</a:t>
            </a:r>
          </a:p>
          <a:p>
            <a:pPr lvl="1" eaLnBrk="1" hangingPunct="1">
              <a:buFont typeface="Wingdings" pitchFamily="-1" charset="2"/>
              <a:buChar char="n"/>
              <a:defRPr/>
            </a:pPr>
            <a:r>
              <a:rPr lang="en-US">
                <a:solidFill>
                  <a:srgbClr val="FF0000"/>
                </a:solidFill>
              </a:rPr>
              <a:t>Line matching</a:t>
            </a:r>
            <a:r>
              <a:rPr lang="en-US"/>
              <a:t>: Find a valid line in the selected set with a matching tag</a:t>
            </a:r>
          </a:p>
          <a:p>
            <a:pPr lvl="1" eaLnBrk="1" hangingPunct="1">
              <a:buFont typeface="Wingdings" pitchFamily="-1" charset="2"/>
              <a:buChar char="n"/>
              <a:defRPr/>
            </a:pPr>
            <a:r>
              <a:rPr lang="en-US">
                <a:solidFill>
                  <a:srgbClr val="FF0000"/>
                </a:solidFill>
              </a:rPr>
              <a:t>Word selection</a:t>
            </a:r>
            <a:r>
              <a:rPr lang="en-US"/>
              <a:t>: Then extract the word</a:t>
            </a:r>
          </a:p>
        </p:txBody>
      </p:sp>
      <p:sp>
        <p:nvSpPr>
          <p:cNvPr id="140291" name="Rectangle 4"/>
          <p:cNvSpPr>
            <a:spLocks noChangeArrowheads="1"/>
          </p:cNvSpPr>
          <p:nvPr/>
        </p:nvSpPr>
        <p:spPr bwMode="auto">
          <a:xfrm>
            <a:off x="1955800" y="3775075"/>
            <a:ext cx="5845175" cy="457200"/>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0292" name="Rectangle 5"/>
          <p:cNvSpPr>
            <a:spLocks noChangeArrowheads="1"/>
          </p:cNvSpPr>
          <p:nvPr/>
        </p:nvSpPr>
        <p:spPr bwMode="auto">
          <a:xfrm>
            <a:off x="5257800" y="38512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0293" name="Rectangle 6"/>
          <p:cNvSpPr>
            <a:spLocks noChangeArrowheads="1"/>
          </p:cNvSpPr>
          <p:nvPr/>
        </p:nvSpPr>
        <p:spPr bwMode="auto">
          <a:xfrm>
            <a:off x="3937000" y="38512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0294" name="Rectangle 7"/>
          <p:cNvSpPr>
            <a:spLocks noChangeArrowheads="1"/>
          </p:cNvSpPr>
          <p:nvPr/>
        </p:nvSpPr>
        <p:spPr bwMode="auto">
          <a:xfrm>
            <a:off x="2184400" y="3851275"/>
            <a:ext cx="457200" cy="304800"/>
          </a:xfrm>
          <a:prstGeom prst="rect">
            <a:avLst/>
          </a:prstGeom>
          <a:solidFill>
            <a:schemeClr val="bg1"/>
          </a:solidFill>
          <a:ln w="38100">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40295" name="Rectangle 8"/>
          <p:cNvSpPr>
            <a:spLocks noChangeArrowheads="1"/>
          </p:cNvSpPr>
          <p:nvPr/>
        </p:nvSpPr>
        <p:spPr bwMode="auto">
          <a:xfrm>
            <a:off x="3100388" y="5329238"/>
            <a:ext cx="6683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t bits</a:t>
            </a:r>
          </a:p>
        </p:txBody>
      </p:sp>
      <p:sp>
        <p:nvSpPr>
          <p:cNvPr id="140296" name="Rectangle 9"/>
          <p:cNvSpPr>
            <a:spLocks noChangeArrowheads="1"/>
          </p:cNvSpPr>
          <p:nvPr/>
        </p:nvSpPr>
        <p:spPr bwMode="auto">
          <a:xfrm>
            <a:off x="4198938" y="5329238"/>
            <a:ext cx="7127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s bits</a:t>
            </a:r>
          </a:p>
        </p:txBody>
      </p:sp>
      <p:sp>
        <p:nvSpPr>
          <p:cNvPr id="140297" name="Rectangle 10"/>
          <p:cNvSpPr>
            <a:spLocks noChangeArrowheads="1"/>
          </p:cNvSpPr>
          <p:nvPr/>
        </p:nvSpPr>
        <p:spPr bwMode="auto">
          <a:xfrm>
            <a:off x="5083175" y="5632450"/>
            <a:ext cx="1143000" cy="23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100</a:t>
            </a:r>
          </a:p>
        </p:txBody>
      </p:sp>
      <p:sp>
        <p:nvSpPr>
          <p:cNvPr id="140298" name="Rectangle 11"/>
          <p:cNvSpPr>
            <a:spLocks noChangeArrowheads="1"/>
          </p:cNvSpPr>
          <p:nvPr/>
        </p:nvSpPr>
        <p:spPr bwMode="auto">
          <a:xfrm>
            <a:off x="3940175" y="5632450"/>
            <a:ext cx="1143000" cy="23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i</a:t>
            </a:r>
          </a:p>
        </p:txBody>
      </p:sp>
      <p:sp>
        <p:nvSpPr>
          <p:cNvPr id="140299" name="Rectangle 12"/>
          <p:cNvSpPr>
            <a:spLocks noChangeArrowheads="1"/>
          </p:cNvSpPr>
          <p:nvPr/>
        </p:nvSpPr>
        <p:spPr bwMode="auto">
          <a:xfrm>
            <a:off x="2797175" y="5632450"/>
            <a:ext cx="1143000" cy="23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0110</a:t>
            </a:r>
          </a:p>
        </p:txBody>
      </p:sp>
      <p:sp>
        <p:nvSpPr>
          <p:cNvPr id="140300" name="Text Box 13"/>
          <p:cNvSpPr txBox="1">
            <a:spLocks noChangeArrowheads="1"/>
          </p:cNvSpPr>
          <p:nvPr/>
        </p:nvSpPr>
        <p:spPr bwMode="auto">
          <a:xfrm>
            <a:off x="6124575" y="5861050"/>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0</a:t>
            </a:r>
          </a:p>
        </p:txBody>
      </p:sp>
      <p:sp>
        <p:nvSpPr>
          <p:cNvPr id="140301" name="Text Box 14"/>
          <p:cNvSpPr txBox="1">
            <a:spLocks noChangeArrowheads="1"/>
          </p:cNvSpPr>
          <p:nvPr/>
        </p:nvSpPr>
        <p:spPr bwMode="auto">
          <a:xfrm>
            <a:off x="2700338" y="5861050"/>
            <a:ext cx="409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m-1</a:t>
            </a:r>
          </a:p>
        </p:txBody>
      </p:sp>
      <p:sp>
        <p:nvSpPr>
          <p:cNvPr id="140302" name="Rectangle 15"/>
          <p:cNvSpPr>
            <a:spLocks noChangeArrowheads="1"/>
          </p:cNvSpPr>
          <p:nvPr/>
        </p:nvSpPr>
        <p:spPr bwMode="auto">
          <a:xfrm>
            <a:off x="5311775" y="5343525"/>
            <a:ext cx="7239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b bits</a:t>
            </a:r>
          </a:p>
        </p:txBody>
      </p:sp>
      <p:sp>
        <p:nvSpPr>
          <p:cNvPr id="140303" name="Rectangle 16"/>
          <p:cNvSpPr>
            <a:spLocks noChangeArrowheads="1"/>
          </p:cNvSpPr>
          <p:nvPr/>
        </p:nvSpPr>
        <p:spPr bwMode="auto">
          <a:xfrm>
            <a:off x="3171825" y="5876925"/>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tag</a:t>
            </a:r>
          </a:p>
        </p:txBody>
      </p:sp>
      <p:sp>
        <p:nvSpPr>
          <p:cNvPr id="140304" name="Rectangle 17"/>
          <p:cNvSpPr>
            <a:spLocks noChangeArrowheads="1"/>
          </p:cNvSpPr>
          <p:nvPr/>
        </p:nvSpPr>
        <p:spPr bwMode="auto">
          <a:xfrm>
            <a:off x="4016375" y="5876925"/>
            <a:ext cx="10620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set index</a:t>
            </a:r>
          </a:p>
        </p:txBody>
      </p:sp>
      <p:sp>
        <p:nvSpPr>
          <p:cNvPr id="140305" name="Rectangle 18"/>
          <p:cNvSpPr>
            <a:spLocks noChangeArrowheads="1"/>
          </p:cNvSpPr>
          <p:nvPr/>
        </p:nvSpPr>
        <p:spPr bwMode="auto">
          <a:xfrm>
            <a:off x="5006975" y="5876925"/>
            <a:ext cx="13223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block offset</a:t>
            </a:r>
          </a:p>
        </p:txBody>
      </p:sp>
      <p:sp>
        <p:nvSpPr>
          <p:cNvPr id="140306" name="Text Box 19"/>
          <p:cNvSpPr txBox="1">
            <a:spLocks noChangeArrowheads="1"/>
          </p:cNvSpPr>
          <p:nvPr/>
        </p:nvSpPr>
        <p:spPr bwMode="auto">
          <a:xfrm>
            <a:off x="334963" y="3811588"/>
            <a:ext cx="166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selected set (i):</a:t>
            </a:r>
          </a:p>
        </p:txBody>
      </p:sp>
      <p:grpSp>
        <p:nvGrpSpPr>
          <p:cNvPr id="2" name="Group 51"/>
          <p:cNvGrpSpPr>
            <a:grpSpLocks/>
          </p:cNvGrpSpPr>
          <p:nvPr/>
        </p:nvGrpSpPr>
        <p:grpSpPr bwMode="auto">
          <a:xfrm>
            <a:off x="5114925" y="4144963"/>
            <a:ext cx="3681413" cy="1657350"/>
            <a:chOff x="3222" y="2611"/>
            <a:chExt cx="2319" cy="1044"/>
          </a:xfrm>
        </p:grpSpPr>
        <p:sp>
          <p:nvSpPr>
            <p:cNvPr id="140334" name="Line 22"/>
            <p:cNvSpPr>
              <a:spLocks noChangeShapeType="1"/>
            </p:cNvSpPr>
            <p:nvPr/>
          </p:nvSpPr>
          <p:spPr bwMode="auto">
            <a:xfrm flipV="1">
              <a:off x="3570" y="2611"/>
              <a:ext cx="144" cy="67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40335" name="AutoShape 23"/>
            <p:cNvSpPr>
              <a:spLocks/>
            </p:cNvSpPr>
            <p:nvPr/>
          </p:nvSpPr>
          <p:spPr bwMode="auto">
            <a:xfrm rot="-5400000">
              <a:off x="3524" y="3000"/>
              <a:ext cx="96" cy="700"/>
            </a:xfrm>
            <a:prstGeom prst="rightBrace">
              <a:avLst>
                <a:gd name="adj1" fmla="val 6076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40336" name="Text Box 27"/>
            <p:cNvSpPr txBox="1">
              <a:spLocks noChangeArrowheads="1"/>
            </p:cNvSpPr>
            <p:nvPr/>
          </p:nvSpPr>
          <p:spPr bwMode="auto">
            <a:xfrm>
              <a:off x="4126" y="2827"/>
              <a:ext cx="1415"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(3) If (1) and (2), then </a:t>
              </a:r>
            </a:p>
            <a:p>
              <a:pPr>
                <a:lnSpc>
                  <a:spcPct val="100000"/>
                </a:lnSpc>
              </a:pPr>
              <a:r>
                <a:rPr lang="en-US" sz="1600">
                  <a:solidFill>
                    <a:srgbClr val="000066"/>
                  </a:solidFill>
                </a:rPr>
                <a:t>cache hit,</a:t>
              </a:r>
            </a:p>
            <a:p>
              <a:pPr>
                <a:lnSpc>
                  <a:spcPct val="100000"/>
                </a:lnSpc>
              </a:pPr>
              <a:r>
                <a:rPr lang="en-US" sz="1600">
                  <a:solidFill>
                    <a:srgbClr val="000066"/>
                  </a:solidFill>
                </a:rPr>
                <a:t>and block offset </a:t>
              </a:r>
            </a:p>
            <a:p>
              <a:pPr>
                <a:lnSpc>
                  <a:spcPct val="100000"/>
                </a:lnSpc>
              </a:pPr>
              <a:r>
                <a:rPr lang="en-US" sz="1600">
                  <a:solidFill>
                    <a:srgbClr val="000066"/>
                  </a:solidFill>
                </a:rPr>
                <a:t>selects</a:t>
              </a:r>
            </a:p>
            <a:p>
              <a:pPr>
                <a:lnSpc>
                  <a:spcPct val="100000"/>
                </a:lnSpc>
              </a:pPr>
              <a:r>
                <a:rPr lang="en-US" sz="1600">
                  <a:solidFill>
                    <a:srgbClr val="000066"/>
                  </a:solidFill>
                </a:rPr>
                <a:t>starting byte. </a:t>
              </a:r>
            </a:p>
          </p:txBody>
        </p:sp>
      </p:grpSp>
      <p:grpSp>
        <p:nvGrpSpPr>
          <p:cNvPr id="3" name="Group 49"/>
          <p:cNvGrpSpPr>
            <a:grpSpLocks/>
          </p:cNvGrpSpPr>
          <p:nvPr/>
        </p:nvGrpSpPr>
        <p:grpSpPr bwMode="auto">
          <a:xfrm>
            <a:off x="2133600" y="3059113"/>
            <a:ext cx="3362325" cy="790575"/>
            <a:chOff x="1344" y="1927"/>
            <a:chExt cx="2118" cy="498"/>
          </a:xfrm>
        </p:grpSpPr>
        <p:sp>
          <p:nvSpPr>
            <p:cNvPr id="140331" name="Line 20"/>
            <p:cNvSpPr>
              <a:spLocks noChangeShapeType="1"/>
            </p:cNvSpPr>
            <p:nvPr/>
          </p:nvSpPr>
          <p:spPr bwMode="auto">
            <a:xfrm flipV="1">
              <a:off x="1512" y="2137"/>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40332" name="Text Box 21"/>
            <p:cNvSpPr txBox="1">
              <a:spLocks noChangeArrowheads="1"/>
            </p:cNvSpPr>
            <p:nvPr/>
          </p:nvSpPr>
          <p:spPr bwMode="auto">
            <a:xfrm>
              <a:off x="1344" y="1927"/>
              <a:ext cx="3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=1?</a:t>
              </a:r>
            </a:p>
          </p:txBody>
        </p:sp>
        <p:sp>
          <p:nvSpPr>
            <p:cNvPr id="140333" name="Text Box 28"/>
            <p:cNvSpPr txBox="1">
              <a:spLocks noChangeArrowheads="1"/>
            </p:cNvSpPr>
            <p:nvPr/>
          </p:nvSpPr>
          <p:spPr bwMode="auto">
            <a:xfrm>
              <a:off x="1657" y="1929"/>
              <a:ext cx="18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(1) The valid bit must be set</a:t>
              </a:r>
            </a:p>
          </p:txBody>
        </p:sp>
      </p:grpSp>
      <p:grpSp>
        <p:nvGrpSpPr>
          <p:cNvPr id="4" name="Group 50"/>
          <p:cNvGrpSpPr>
            <a:grpSpLocks/>
          </p:cNvGrpSpPr>
          <p:nvPr/>
        </p:nvGrpSpPr>
        <p:grpSpPr bwMode="auto">
          <a:xfrm>
            <a:off x="331788" y="4092575"/>
            <a:ext cx="3576637" cy="1301750"/>
            <a:chOff x="209" y="2578"/>
            <a:chExt cx="2253" cy="820"/>
          </a:xfrm>
        </p:grpSpPr>
        <p:sp>
          <p:nvSpPr>
            <p:cNvPr id="140326" name="AutoShape 24"/>
            <p:cNvSpPr>
              <a:spLocks/>
            </p:cNvSpPr>
            <p:nvPr/>
          </p:nvSpPr>
          <p:spPr bwMode="auto">
            <a:xfrm rot="-5400000">
              <a:off x="2064" y="3000"/>
              <a:ext cx="96" cy="700"/>
            </a:xfrm>
            <a:prstGeom prst="rightBrace">
              <a:avLst>
                <a:gd name="adj1" fmla="val 6076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40327" name="Text Box 25"/>
            <p:cNvSpPr txBox="1">
              <a:spLocks noChangeArrowheads="1"/>
            </p:cNvSpPr>
            <p:nvPr/>
          </p:nvSpPr>
          <p:spPr bwMode="auto">
            <a:xfrm>
              <a:off x="1953" y="2866"/>
              <a:ext cx="3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 ?</a:t>
              </a:r>
            </a:p>
          </p:txBody>
        </p:sp>
        <p:sp>
          <p:nvSpPr>
            <p:cNvPr id="140328" name="Line 26"/>
            <p:cNvSpPr>
              <a:spLocks noChangeShapeType="1"/>
            </p:cNvSpPr>
            <p:nvPr/>
          </p:nvSpPr>
          <p:spPr bwMode="auto">
            <a:xfrm>
              <a:off x="2114" y="3068"/>
              <a:ext cx="0" cy="233"/>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40329" name="Text Box 29"/>
            <p:cNvSpPr txBox="1">
              <a:spLocks noChangeArrowheads="1"/>
            </p:cNvSpPr>
            <p:nvPr/>
          </p:nvSpPr>
          <p:spPr bwMode="auto">
            <a:xfrm>
              <a:off x="209" y="2767"/>
              <a:ext cx="1804"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(2) The tag bits in the cache</a:t>
              </a:r>
            </a:p>
            <a:p>
              <a:pPr>
                <a:lnSpc>
                  <a:spcPct val="100000"/>
                </a:lnSpc>
              </a:pPr>
              <a:r>
                <a:rPr lang="en-US" sz="1600">
                  <a:solidFill>
                    <a:srgbClr val="000066"/>
                  </a:solidFill>
                </a:rPr>
                <a:t>line must match the</a:t>
              </a:r>
            </a:p>
            <a:p>
              <a:pPr>
                <a:lnSpc>
                  <a:spcPct val="100000"/>
                </a:lnSpc>
              </a:pPr>
              <a:r>
                <a:rPr lang="en-US" sz="1600">
                  <a:solidFill>
                    <a:srgbClr val="000066"/>
                  </a:solidFill>
                </a:rPr>
                <a:t>tag bits in the address</a:t>
              </a:r>
            </a:p>
          </p:txBody>
        </p:sp>
        <p:sp>
          <p:nvSpPr>
            <p:cNvPr id="140330" name="Line 30"/>
            <p:cNvSpPr>
              <a:spLocks noChangeShapeType="1"/>
            </p:cNvSpPr>
            <p:nvPr/>
          </p:nvSpPr>
          <p:spPr bwMode="auto">
            <a:xfrm>
              <a:off x="2114" y="2578"/>
              <a:ext cx="0" cy="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sp>
        <p:nvSpPr>
          <p:cNvPr id="140310" name="Rectangle 31"/>
          <p:cNvSpPr>
            <a:spLocks noChangeArrowheads="1"/>
          </p:cNvSpPr>
          <p:nvPr/>
        </p:nvSpPr>
        <p:spPr bwMode="auto">
          <a:xfrm>
            <a:off x="2870200" y="3851275"/>
            <a:ext cx="914400" cy="304800"/>
          </a:xfrm>
          <a:prstGeom prst="rect">
            <a:avLst/>
          </a:prstGeom>
          <a:solidFill>
            <a:schemeClr val="bg1"/>
          </a:solidFill>
          <a:ln w="38100">
            <a:solidFill>
              <a:schemeClr val="tx1"/>
            </a:solidFill>
            <a:miter lim="800000"/>
            <a:headEnd/>
            <a:tailEnd/>
          </a:ln>
        </p:spPr>
        <p:txBody>
          <a:bodyPr wrap="none" anchor="ctr"/>
          <a:lstStyle/>
          <a:p>
            <a:pPr>
              <a:lnSpc>
                <a:spcPct val="100000"/>
              </a:lnSpc>
            </a:pPr>
            <a:r>
              <a:rPr lang="en-US" sz="1600">
                <a:solidFill>
                  <a:srgbClr val="000066"/>
                </a:solidFill>
              </a:rPr>
              <a:t>0110</a:t>
            </a:r>
          </a:p>
        </p:txBody>
      </p:sp>
      <p:sp>
        <p:nvSpPr>
          <p:cNvPr id="140311" name="Rectangle 32"/>
          <p:cNvSpPr>
            <a:spLocks noChangeArrowheads="1"/>
          </p:cNvSpPr>
          <p:nvPr/>
        </p:nvSpPr>
        <p:spPr bwMode="auto">
          <a:xfrm>
            <a:off x="4394200" y="38512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0312" name="Rectangle 33"/>
          <p:cNvSpPr>
            <a:spLocks noChangeArrowheads="1"/>
          </p:cNvSpPr>
          <p:nvPr/>
        </p:nvSpPr>
        <p:spPr bwMode="auto">
          <a:xfrm>
            <a:off x="4800600" y="38512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0313" name="Rectangle 34"/>
          <p:cNvSpPr>
            <a:spLocks noChangeArrowheads="1"/>
          </p:cNvSpPr>
          <p:nvPr/>
        </p:nvSpPr>
        <p:spPr bwMode="auto">
          <a:xfrm>
            <a:off x="7010400" y="38512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w</a:t>
            </a:r>
            <a:r>
              <a:rPr lang="en-US" sz="1600" baseline="-25000">
                <a:solidFill>
                  <a:srgbClr val="000066"/>
                </a:solidFill>
              </a:rPr>
              <a:t>3</a:t>
            </a:r>
          </a:p>
        </p:txBody>
      </p:sp>
      <p:sp>
        <p:nvSpPr>
          <p:cNvPr id="140314" name="Rectangle 35"/>
          <p:cNvSpPr>
            <a:spLocks noChangeArrowheads="1"/>
          </p:cNvSpPr>
          <p:nvPr/>
        </p:nvSpPr>
        <p:spPr bwMode="auto">
          <a:xfrm>
            <a:off x="5689600" y="38512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w</a:t>
            </a:r>
            <a:r>
              <a:rPr lang="en-US" sz="1600" baseline="-25000">
                <a:solidFill>
                  <a:srgbClr val="000066"/>
                </a:solidFill>
              </a:rPr>
              <a:t>0</a:t>
            </a:r>
            <a:endParaRPr lang="en-US" sz="1600">
              <a:solidFill>
                <a:srgbClr val="000066"/>
              </a:solidFill>
            </a:endParaRPr>
          </a:p>
        </p:txBody>
      </p:sp>
      <p:sp>
        <p:nvSpPr>
          <p:cNvPr id="140315" name="Rectangle 36"/>
          <p:cNvSpPr>
            <a:spLocks noChangeArrowheads="1"/>
          </p:cNvSpPr>
          <p:nvPr/>
        </p:nvSpPr>
        <p:spPr bwMode="auto">
          <a:xfrm>
            <a:off x="6146800" y="38512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w</a:t>
            </a:r>
            <a:r>
              <a:rPr lang="en-US" sz="1600" baseline="-25000">
                <a:solidFill>
                  <a:srgbClr val="000066"/>
                </a:solidFill>
              </a:rPr>
              <a:t>1</a:t>
            </a:r>
            <a:endParaRPr lang="en-US" sz="1600">
              <a:solidFill>
                <a:srgbClr val="000066"/>
              </a:solidFill>
            </a:endParaRPr>
          </a:p>
        </p:txBody>
      </p:sp>
      <p:sp>
        <p:nvSpPr>
          <p:cNvPr id="140316" name="Rectangle 37"/>
          <p:cNvSpPr>
            <a:spLocks noChangeArrowheads="1"/>
          </p:cNvSpPr>
          <p:nvPr/>
        </p:nvSpPr>
        <p:spPr bwMode="auto">
          <a:xfrm>
            <a:off x="6553200" y="38512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w</a:t>
            </a:r>
            <a:r>
              <a:rPr lang="en-US" sz="1600" baseline="-25000">
                <a:solidFill>
                  <a:srgbClr val="000066"/>
                </a:solidFill>
              </a:rPr>
              <a:t>2</a:t>
            </a:r>
            <a:endParaRPr lang="en-US" sz="1600">
              <a:solidFill>
                <a:srgbClr val="000066"/>
              </a:solidFill>
            </a:endParaRPr>
          </a:p>
        </p:txBody>
      </p:sp>
      <p:sp>
        <p:nvSpPr>
          <p:cNvPr id="140317" name="Rectangle 38"/>
          <p:cNvSpPr>
            <a:spLocks noChangeArrowheads="1"/>
          </p:cNvSpPr>
          <p:nvPr/>
        </p:nvSpPr>
        <p:spPr bwMode="auto">
          <a:xfrm>
            <a:off x="5667375" y="3849688"/>
            <a:ext cx="1828800" cy="304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40318" name="Rectangle 39"/>
          <p:cNvSpPr>
            <a:spLocks noChangeArrowheads="1"/>
          </p:cNvSpPr>
          <p:nvPr/>
        </p:nvSpPr>
        <p:spPr bwMode="auto">
          <a:xfrm>
            <a:off x="5257800" y="354647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3</a:t>
            </a:r>
          </a:p>
        </p:txBody>
      </p:sp>
      <p:sp>
        <p:nvSpPr>
          <p:cNvPr id="140319" name="Rectangle 40"/>
          <p:cNvSpPr>
            <a:spLocks noChangeArrowheads="1"/>
          </p:cNvSpPr>
          <p:nvPr/>
        </p:nvSpPr>
        <p:spPr bwMode="auto">
          <a:xfrm>
            <a:off x="3937000" y="354647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0</a:t>
            </a:r>
          </a:p>
        </p:txBody>
      </p:sp>
      <p:sp>
        <p:nvSpPr>
          <p:cNvPr id="140320" name="Rectangle 41"/>
          <p:cNvSpPr>
            <a:spLocks noChangeArrowheads="1"/>
          </p:cNvSpPr>
          <p:nvPr/>
        </p:nvSpPr>
        <p:spPr bwMode="auto">
          <a:xfrm>
            <a:off x="4394200" y="354647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1</a:t>
            </a:r>
          </a:p>
        </p:txBody>
      </p:sp>
      <p:sp>
        <p:nvSpPr>
          <p:cNvPr id="140321" name="Rectangle 42"/>
          <p:cNvSpPr>
            <a:spLocks noChangeArrowheads="1"/>
          </p:cNvSpPr>
          <p:nvPr/>
        </p:nvSpPr>
        <p:spPr bwMode="auto">
          <a:xfrm>
            <a:off x="4800600" y="354647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2</a:t>
            </a:r>
          </a:p>
        </p:txBody>
      </p:sp>
      <p:sp>
        <p:nvSpPr>
          <p:cNvPr id="140322" name="Rectangle 43"/>
          <p:cNvSpPr>
            <a:spLocks noChangeArrowheads="1"/>
          </p:cNvSpPr>
          <p:nvPr/>
        </p:nvSpPr>
        <p:spPr bwMode="auto">
          <a:xfrm>
            <a:off x="7010400" y="354647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7</a:t>
            </a:r>
          </a:p>
        </p:txBody>
      </p:sp>
      <p:sp>
        <p:nvSpPr>
          <p:cNvPr id="140323" name="Rectangle 44"/>
          <p:cNvSpPr>
            <a:spLocks noChangeArrowheads="1"/>
          </p:cNvSpPr>
          <p:nvPr/>
        </p:nvSpPr>
        <p:spPr bwMode="auto">
          <a:xfrm>
            <a:off x="5689600" y="354647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4</a:t>
            </a:r>
          </a:p>
        </p:txBody>
      </p:sp>
      <p:sp>
        <p:nvSpPr>
          <p:cNvPr id="140324" name="Rectangle 45"/>
          <p:cNvSpPr>
            <a:spLocks noChangeArrowheads="1"/>
          </p:cNvSpPr>
          <p:nvPr/>
        </p:nvSpPr>
        <p:spPr bwMode="auto">
          <a:xfrm>
            <a:off x="6146800" y="354647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5</a:t>
            </a:r>
          </a:p>
        </p:txBody>
      </p:sp>
      <p:sp>
        <p:nvSpPr>
          <p:cNvPr id="140325" name="Rectangle 46"/>
          <p:cNvSpPr>
            <a:spLocks noChangeArrowheads="1"/>
          </p:cNvSpPr>
          <p:nvPr/>
        </p:nvSpPr>
        <p:spPr bwMode="auto">
          <a:xfrm>
            <a:off x="6553200" y="354647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6</a:t>
            </a:r>
          </a:p>
        </p:txBody>
      </p:sp>
    </p:spTree>
    <p:extLst>
      <p:ext uri="{BB962C8B-B14F-4D97-AF65-F5344CB8AC3E}">
        <p14:creationId xmlns:p14="http://schemas.microsoft.com/office/powerpoint/2010/main" val="25092994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rPr>
              <a:t>Locality Example</a:t>
            </a:r>
          </a:p>
        </p:txBody>
      </p:sp>
      <p:sp>
        <p:nvSpPr>
          <p:cNvPr id="3" name="Content Placeholder 2"/>
          <p:cNvSpPr>
            <a:spLocks noGrp="1"/>
          </p:cNvSpPr>
          <p:nvPr>
            <p:ph idx="1"/>
          </p:nvPr>
        </p:nvSpPr>
        <p:spPr>
          <a:xfrm>
            <a:off x="396875" y="2590800"/>
            <a:ext cx="7896225" cy="2905125"/>
          </a:xfrm>
        </p:spPr>
        <p:txBody>
          <a:bodyPr/>
          <a:lstStyle/>
          <a:p>
            <a:pPr>
              <a:defRPr/>
            </a:pPr>
            <a:r>
              <a:rPr lang="en-US" dirty="0">
                <a:latin typeface="Helvetica" charset="0"/>
                <a:ea typeface="ＭＳ Ｐゴシック" charset="0"/>
              </a:rPr>
              <a:t>Data:</a:t>
            </a:r>
          </a:p>
          <a:p>
            <a:pPr lvl="1">
              <a:defRPr/>
            </a:pPr>
            <a:r>
              <a:rPr lang="en-US" dirty="0">
                <a:latin typeface="Helvetica" charset="0"/>
                <a:ea typeface="ＭＳ Ｐゴシック" charset="0"/>
              </a:rPr>
              <a:t>Temporal: </a:t>
            </a:r>
            <a:r>
              <a:rPr lang="en-US" dirty="0">
                <a:latin typeface="Courier New" charset="0"/>
                <a:ea typeface="ＭＳ Ｐゴシック" charset="0"/>
                <a:cs typeface="Courier New" charset="0"/>
              </a:rPr>
              <a:t>sum</a:t>
            </a:r>
            <a:r>
              <a:rPr lang="en-US" dirty="0">
                <a:latin typeface="Helvetica" charset="0"/>
                <a:ea typeface="ＭＳ Ｐゴシック" charset="0"/>
              </a:rPr>
              <a:t> referenced in each iteration</a:t>
            </a:r>
          </a:p>
          <a:p>
            <a:pPr lvl="1">
              <a:defRPr/>
            </a:pPr>
            <a:r>
              <a:rPr lang="en-US" dirty="0">
                <a:latin typeface="Helvetica" charset="0"/>
                <a:ea typeface="ＭＳ Ｐゴシック" charset="0"/>
              </a:rPr>
              <a:t>Spatial: array </a:t>
            </a:r>
            <a:r>
              <a:rPr lang="en-US" dirty="0">
                <a:latin typeface="Courier New" charset="0"/>
                <a:ea typeface="ＭＳ Ｐゴシック" charset="0"/>
                <a:cs typeface="Courier New" charset="0"/>
              </a:rPr>
              <a:t>a[]</a:t>
            </a:r>
            <a:r>
              <a:rPr lang="en-US" dirty="0">
                <a:latin typeface="Helvetica" charset="0"/>
                <a:ea typeface="ＭＳ Ｐゴシック" charset="0"/>
              </a:rPr>
              <a:t> accessed </a:t>
            </a:r>
            <a:r>
              <a:rPr lang="en-US" dirty="0" smtClean="0">
                <a:latin typeface="Helvetica" charset="0"/>
                <a:ea typeface="ＭＳ Ｐゴシック" charset="0"/>
              </a:rPr>
              <a:t>in memory in succession, i.e. via a </a:t>
            </a:r>
            <a:r>
              <a:rPr lang="en-US" i="1" dirty="0">
                <a:latin typeface="Helvetica" charset="0"/>
                <a:ea typeface="ＭＳ Ｐゴシック" charset="0"/>
              </a:rPr>
              <a:t>stride-1 </a:t>
            </a:r>
            <a:r>
              <a:rPr lang="en-US" i="1" dirty="0" smtClean="0">
                <a:latin typeface="Helvetica" charset="0"/>
                <a:ea typeface="ＭＳ Ｐゴシック" charset="0"/>
              </a:rPr>
              <a:t>pattern (sequential in row-major order)</a:t>
            </a:r>
            <a:endParaRPr lang="en-US" i="1" dirty="0">
              <a:latin typeface="Helvetica" charset="0"/>
              <a:ea typeface="ＭＳ Ｐゴシック" charset="0"/>
            </a:endParaRPr>
          </a:p>
          <a:p>
            <a:pPr>
              <a:defRPr/>
            </a:pPr>
            <a:r>
              <a:rPr lang="en-US" dirty="0">
                <a:latin typeface="Helvetica" charset="0"/>
                <a:ea typeface="ＭＳ Ｐゴシック" charset="0"/>
              </a:rPr>
              <a:t>Instructions:</a:t>
            </a:r>
          </a:p>
          <a:p>
            <a:pPr lvl="1">
              <a:defRPr/>
            </a:pPr>
            <a:r>
              <a:rPr lang="en-US" dirty="0">
                <a:latin typeface="Helvetica" charset="0"/>
                <a:ea typeface="ＭＳ Ｐゴシック" charset="0"/>
              </a:rPr>
              <a:t>Temporal: cycle through loop repeatedly</a:t>
            </a:r>
          </a:p>
          <a:p>
            <a:pPr lvl="1">
              <a:defRPr/>
            </a:pPr>
            <a:r>
              <a:rPr lang="en-US" dirty="0">
                <a:latin typeface="Helvetica" charset="0"/>
                <a:ea typeface="ＭＳ Ｐゴシック" charset="0"/>
              </a:rPr>
              <a:t>Spatial: reference instructions </a:t>
            </a:r>
            <a:r>
              <a:rPr lang="en-US" dirty="0" smtClean="0">
                <a:latin typeface="Helvetica" charset="0"/>
                <a:ea typeface="ＭＳ Ｐゴシック" charset="0"/>
              </a:rPr>
              <a:t>in memory in sequence, looping repeatedly</a:t>
            </a:r>
            <a:endParaRPr lang="en-US" dirty="0">
              <a:solidFill>
                <a:srgbClr val="C00000"/>
              </a:solidFill>
              <a:latin typeface="Helvetica" charset="0"/>
              <a:ea typeface="ＭＳ Ｐゴシック" charset="0"/>
            </a:endParaRPr>
          </a:p>
          <a:p>
            <a:pPr lvl="1">
              <a:buFont typeface="Wingdings" charset="0"/>
              <a:buNone/>
              <a:defRPr/>
            </a:pPr>
            <a:endParaRPr lang="en-US" dirty="0">
              <a:latin typeface="Helvetica" charset="0"/>
              <a:ea typeface="ＭＳ Ｐゴシック" charset="0"/>
            </a:endParaRPr>
          </a:p>
        </p:txBody>
      </p:sp>
      <p:sp>
        <p:nvSpPr>
          <p:cNvPr id="27651" name="Rectangle 4"/>
          <p:cNvSpPr>
            <a:spLocks noChangeArrowheads="1"/>
          </p:cNvSpPr>
          <p:nvPr/>
        </p:nvSpPr>
        <p:spPr bwMode="auto">
          <a:xfrm>
            <a:off x="457200" y="1219200"/>
            <a:ext cx="3429000" cy="1130300"/>
          </a:xfrm>
          <a:prstGeom prst="rect">
            <a:avLst/>
          </a:prstGeom>
          <a:solidFill>
            <a:srgbClr val="F6F5BD"/>
          </a:solidFill>
          <a:ln w="12700">
            <a:solidFill>
              <a:schemeClr val="tx1"/>
            </a:solidFill>
            <a:miter lim="800000"/>
            <a:headEnd/>
            <a:tailEnd/>
          </a:ln>
        </p:spPr>
        <p:txBody>
          <a:bodyPr lIns="90360" tIns="44280" rIns="90360" bIns="4428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Courier New" charset="0"/>
              </a:rPr>
              <a:t>sum = 0;</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Courier New" charset="0"/>
              </a:rPr>
              <a:t>for (i = 0; i &lt; n; i++)</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Courier New" charset="0"/>
              </a:rPr>
              <a:t>	  sum += a[i];</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Courier New" charset="0"/>
              </a:rPr>
              <a:t>return sum;</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07" name="Rectangle 31"/>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Set Associative Caches</a:t>
            </a:r>
          </a:p>
        </p:txBody>
      </p:sp>
      <p:sp>
        <p:nvSpPr>
          <p:cNvPr id="152608" name="Rectangle 32"/>
          <p:cNvSpPr>
            <a:spLocks noGrp="1" noChangeArrowheads="1"/>
          </p:cNvSpPr>
          <p:nvPr>
            <p:ph type="body" idx="1"/>
          </p:nvPr>
        </p:nvSpPr>
        <p:spPr/>
        <p:txBody>
          <a:bodyPr/>
          <a:lstStyle/>
          <a:p>
            <a:pPr eaLnBrk="1" hangingPunct="1">
              <a:buFont typeface="Wingdings" charset="0"/>
              <a:buNone/>
              <a:defRPr/>
            </a:pPr>
            <a:r>
              <a:rPr lang="en-US">
                <a:latin typeface="Helvetica" charset="0"/>
                <a:ea typeface="ＭＳ Ｐゴシック" charset="0"/>
                <a:cs typeface="ＭＳ Ｐゴシック" charset="0"/>
              </a:rPr>
              <a:t>Characterized by more than one line per set</a:t>
            </a:r>
          </a:p>
        </p:txBody>
      </p:sp>
      <p:sp>
        <p:nvSpPr>
          <p:cNvPr id="141315" name="Rectangle 4"/>
          <p:cNvSpPr>
            <a:spLocks noChangeArrowheads="1"/>
          </p:cNvSpPr>
          <p:nvPr/>
        </p:nvSpPr>
        <p:spPr bwMode="auto">
          <a:xfrm>
            <a:off x="2378075" y="2209800"/>
            <a:ext cx="4267200" cy="928688"/>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1316" name="Rectangle 5"/>
          <p:cNvSpPr>
            <a:spLocks noChangeArrowheads="1"/>
          </p:cNvSpPr>
          <p:nvPr/>
        </p:nvSpPr>
        <p:spPr bwMode="auto">
          <a:xfrm>
            <a:off x="2606675" y="23145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41317" name="Rectangle 6"/>
          <p:cNvSpPr>
            <a:spLocks noChangeArrowheads="1"/>
          </p:cNvSpPr>
          <p:nvPr/>
        </p:nvSpPr>
        <p:spPr bwMode="auto">
          <a:xfrm>
            <a:off x="3292475" y="2314575"/>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41318" name="Text Box 7"/>
          <p:cNvSpPr txBox="1">
            <a:spLocks noChangeArrowheads="1"/>
          </p:cNvSpPr>
          <p:nvPr/>
        </p:nvSpPr>
        <p:spPr bwMode="auto">
          <a:xfrm>
            <a:off x="1679575" y="2452688"/>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set 0:</a:t>
            </a:r>
          </a:p>
        </p:txBody>
      </p:sp>
      <p:sp>
        <p:nvSpPr>
          <p:cNvPr id="141319" name="AutoShape 8"/>
          <p:cNvSpPr>
            <a:spLocks/>
          </p:cNvSpPr>
          <p:nvPr/>
        </p:nvSpPr>
        <p:spPr bwMode="auto">
          <a:xfrm>
            <a:off x="6721475" y="2209800"/>
            <a:ext cx="144463" cy="928688"/>
          </a:xfrm>
          <a:prstGeom prst="rightBrace">
            <a:avLst>
              <a:gd name="adj1" fmla="val 53571"/>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41320" name="Text Box 9"/>
          <p:cNvSpPr txBox="1">
            <a:spLocks noChangeArrowheads="1"/>
          </p:cNvSpPr>
          <p:nvPr/>
        </p:nvSpPr>
        <p:spPr bwMode="auto">
          <a:xfrm>
            <a:off x="6819900" y="2497138"/>
            <a:ext cx="1852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i="1">
                <a:solidFill>
                  <a:srgbClr val="000066"/>
                </a:solidFill>
              </a:rPr>
              <a:t>E=2</a:t>
            </a:r>
            <a:r>
              <a:rPr lang="en-US" sz="1600">
                <a:solidFill>
                  <a:srgbClr val="000066"/>
                </a:solidFill>
              </a:rPr>
              <a:t>  lines per set</a:t>
            </a:r>
          </a:p>
        </p:txBody>
      </p:sp>
      <p:sp>
        <p:nvSpPr>
          <p:cNvPr id="141321" name="Rectangle 10"/>
          <p:cNvSpPr>
            <a:spLocks noChangeArrowheads="1"/>
          </p:cNvSpPr>
          <p:nvPr/>
        </p:nvSpPr>
        <p:spPr bwMode="auto">
          <a:xfrm>
            <a:off x="2374900" y="3276600"/>
            <a:ext cx="4267200" cy="928688"/>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1322" name="Text Box 11"/>
          <p:cNvSpPr txBox="1">
            <a:spLocks noChangeArrowheads="1"/>
          </p:cNvSpPr>
          <p:nvPr/>
        </p:nvSpPr>
        <p:spPr bwMode="auto">
          <a:xfrm>
            <a:off x="1676400" y="3519488"/>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set 1:</a:t>
            </a:r>
          </a:p>
        </p:txBody>
      </p:sp>
      <p:sp>
        <p:nvSpPr>
          <p:cNvPr id="141323" name="Rectangle 12"/>
          <p:cNvSpPr>
            <a:spLocks noChangeArrowheads="1"/>
          </p:cNvSpPr>
          <p:nvPr/>
        </p:nvSpPr>
        <p:spPr bwMode="auto">
          <a:xfrm>
            <a:off x="2374900" y="4510088"/>
            <a:ext cx="4267200" cy="928687"/>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1324" name="Text Box 13"/>
          <p:cNvSpPr txBox="1">
            <a:spLocks noChangeArrowheads="1"/>
          </p:cNvSpPr>
          <p:nvPr/>
        </p:nvSpPr>
        <p:spPr bwMode="auto">
          <a:xfrm>
            <a:off x="1447800" y="4752975"/>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set S-1:</a:t>
            </a:r>
          </a:p>
        </p:txBody>
      </p:sp>
      <p:sp>
        <p:nvSpPr>
          <p:cNvPr id="141325" name="Rectangle 14"/>
          <p:cNvSpPr>
            <a:spLocks noChangeArrowheads="1"/>
          </p:cNvSpPr>
          <p:nvPr/>
        </p:nvSpPr>
        <p:spPr bwMode="auto">
          <a:xfrm>
            <a:off x="4206875" y="4205288"/>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600">
                <a:solidFill>
                  <a:srgbClr val="000066"/>
                </a:solidFill>
              </a:rPr>
              <a:t>• • •</a:t>
            </a:r>
          </a:p>
        </p:txBody>
      </p:sp>
      <p:sp>
        <p:nvSpPr>
          <p:cNvPr id="141326" name="Rectangle 15"/>
          <p:cNvSpPr>
            <a:spLocks noChangeArrowheads="1"/>
          </p:cNvSpPr>
          <p:nvPr/>
        </p:nvSpPr>
        <p:spPr bwMode="auto">
          <a:xfrm>
            <a:off x="4435475" y="2314575"/>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
        <p:nvSpPr>
          <p:cNvPr id="141327" name="Rectangle 16"/>
          <p:cNvSpPr>
            <a:spLocks noChangeArrowheads="1"/>
          </p:cNvSpPr>
          <p:nvPr/>
        </p:nvSpPr>
        <p:spPr bwMode="auto">
          <a:xfrm>
            <a:off x="2606675" y="26955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41328" name="Rectangle 17"/>
          <p:cNvSpPr>
            <a:spLocks noChangeArrowheads="1"/>
          </p:cNvSpPr>
          <p:nvPr/>
        </p:nvSpPr>
        <p:spPr bwMode="auto">
          <a:xfrm>
            <a:off x="3292475" y="2695575"/>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41329" name="Rectangle 18"/>
          <p:cNvSpPr>
            <a:spLocks noChangeArrowheads="1"/>
          </p:cNvSpPr>
          <p:nvPr/>
        </p:nvSpPr>
        <p:spPr bwMode="auto">
          <a:xfrm>
            <a:off x="4435475" y="2695575"/>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
        <p:nvSpPr>
          <p:cNvPr id="141330" name="Rectangle 19"/>
          <p:cNvSpPr>
            <a:spLocks noChangeArrowheads="1"/>
          </p:cNvSpPr>
          <p:nvPr/>
        </p:nvSpPr>
        <p:spPr bwMode="auto">
          <a:xfrm>
            <a:off x="2606675" y="33813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41331" name="Rectangle 20"/>
          <p:cNvSpPr>
            <a:spLocks noChangeArrowheads="1"/>
          </p:cNvSpPr>
          <p:nvPr/>
        </p:nvSpPr>
        <p:spPr bwMode="auto">
          <a:xfrm>
            <a:off x="3292475" y="3381375"/>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41332" name="Rectangle 21"/>
          <p:cNvSpPr>
            <a:spLocks noChangeArrowheads="1"/>
          </p:cNvSpPr>
          <p:nvPr/>
        </p:nvSpPr>
        <p:spPr bwMode="auto">
          <a:xfrm>
            <a:off x="4435475" y="3381375"/>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
        <p:nvSpPr>
          <p:cNvPr id="141333" name="Rectangle 22"/>
          <p:cNvSpPr>
            <a:spLocks noChangeArrowheads="1"/>
          </p:cNvSpPr>
          <p:nvPr/>
        </p:nvSpPr>
        <p:spPr bwMode="auto">
          <a:xfrm>
            <a:off x="2606675" y="37623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41334" name="Rectangle 23"/>
          <p:cNvSpPr>
            <a:spLocks noChangeArrowheads="1"/>
          </p:cNvSpPr>
          <p:nvPr/>
        </p:nvSpPr>
        <p:spPr bwMode="auto">
          <a:xfrm>
            <a:off x="3292475" y="3762375"/>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41335" name="Rectangle 24"/>
          <p:cNvSpPr>
            <a:spLocks noChangeArrowheads="1"/>
          </p:cNvSpPr>
          <p:nvPr/>
        </p:nvSpPr>
        <p:spPr bwMode="auto">
          <a:xfrm>
            <a:off x="4435475" y="3762375"/>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
        <p:nvSpPr>
          <p:cNvPr id="141336" name="Rectangle 25"/>
          <p:cNvSpPr>
            <a:spLocks noChangeArrowheads="1"/>
          </p:cNvSpPr>
          <p:nvPr/>
        </p:nvSpPr>
        <p:spPr bwMode="auto">
          <a:xfrm>
            <a:off x="2606675" y="46005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41337" name="Rectangle 26"/>
          <p:cNvSpPr>
            <a:spLocks noChangeArrowheads="1"/>
          </p:cNvSpPr>
          <p:nvPr/>
        </p:nvSpPr>
        <p:spPr bwMode="auto">
          <a:xfrm>
            <a:off x="3292475" y="4600575"/>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41338" name="Rectangle 27"/>
          <p:cNvSpPr>
            <a:spLocks noChangeArrowheads="1"/>
          </p:cNvSpPr>
          <p:nvPr/>
        </p:nvSpPr>
        <p:spPr bwMode="auto">
          <a:xfrm>
            <a:off x="4435475" y="4600575"/>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
        <p:nvSpPr>
          <p:cNvPr id="141339" name="Rectangle 28"/>
          <p:cNvSpPr>
            <a:spLocks noChangeArrowheads="1"/>
          </p:cNvSpPr>
          <p:nvPr/>
        </p:nvSpPr>
        <p:spPr bwMode="auto">
          <a:xfrm>
            <a:off x="2606675" y="49815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41340" name="Rectangle 29"/>
          <p:cNvSpPr>
            <a:spLocks noChangeArrowheads="1"/>
          </p:cNvSpPr>
          <p:nvPr/>
        </p:nvSpPr>
        <p:spPr bwMode="auto">
          <a:xfrm>
            <a:off x="3292475" y="4981575"/>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41341" name="Rectangle 30"/>
          <p:cNvSpPr>
            <a:spLocks noChangeArrowheads="1"/>
          </p:cNvSpPr>
          <p:nvPr/>
        </p:nvSpPr>
        <p:spPr bwMode="auto">
          <a:xfrm>
            <a:off x="4435475" y="4981575"/>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Tree>
    <p:extLst>
      <p:ext uri="{BB962C8B-B14F-4D97-AF65-F5344CB8AC3E}">
        <p14:creationId xmlns:p14="http://schemas.microsoft.com/office/powerpoint/2010/main" val="4244015060"/>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4" name="Rectangle 44"/>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Accessing Set Associative Caches</a:t>
            </a:r>
          </a:p>
        </p:txBody>
      </p:sp>
      <p:sp>
        <p:nvSpPr>
          <p:cNvPr id="153645" name="Rectangle 45"/>
          <p:cNvSpPr>
            <a:spLocks noGrp="1" noChangeArrowheads="1"/>
          </p:cNvSpPr>
          <p:nvPr>
            <p:ph type="body" idx="1"/>
          </p:nvPr>
        </p:nvSpPr>
        <p:spPr/>
        <p:txBody>
          <a:bodyPr/>
          <a:lstStyle/>
          <a:p>
            <a:pPr eaLnBrk="1" hangingPunct="1">
              <a:buFont typeface="Wingdings" pitchFamily="-1" charset="2"/>
              <a:buNone/>
              <a:defRPr/>
            </a:pPr>
            <a:r>
              <a:rPr lang="en-US">
                <a:ea typeface="ＭＳ Ｐゴシック" pitchFamily="-1" charset="-128"/>
                <a:cs typeface="ＭＳ Ｐゴシック" pitchFamily="-1" charset="-128"/>
              </a:rPr>
              <a:t>Set selection</a:t>
            </a:r>
          </a:p>
          <a:p>
            <a:pPr lvl="1" eaLnBrk="1" hangingPunct="1">
              <a:buFont typeface="Wingdings" pitchFamily="-1" charset="2"/>
              <a:buChar char="n"/>
              <a:defRPr/>
            </a:pPr>
            <a:r>
              <a:rPr lang="en-US"/>
              <a:t>identical to direct-mapped cache</a:t>
            </a:r>
          </a:p>
        </p:txBody>
      </p:sp>
      <p:sp>
        <p:nvSpPr>
          <p:cNvPr id="142339" name="Rectangle 4"/>
          <p:cNvSpPr>
            <a:spLocks noChangeArrowheads="1"/>
          </p:cNvSpPr>
          <p:nvPr/>
        </p:nvSpPr>
        <p:spPr bwMode="auto">
          <a:xfrm>
            <a:off x="4500563" y="2111375"/>
            <a:ext cx="4267200" cy="928688"/>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2340" name="Rectangle 5"/>
          <p:cNvSpPr>
            <a:spLocks noChangeArrowheads="1"/>
          </p:cNvSpPr>
          <p:nvPr/>
        </p:nvSpPr>
        <p:spPr bwMode="auto">
          <a:xfrm>
            <a:off x="4729163" y="21875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42341" name="Rectangle 6"/>
          <p:cNvSpPr>
            <a:spLocks noChangeArrowheads="1"/>
          </p:cNvSpPr>
          <p:nvPr/>
        </p:nvSpPr>
        <p:spPr bwMode="auto">
          <a:xfrm>
            <a:off x="4729163" y="258286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42342" name="Rectangle 7"/>
          <p:cNvSpPr>
            <a:spLocks noChangeArrowheads="1"/>
          </p:cNvSpPr>
          <p:nvPr/>
        </p:nvSpPr>
        <p:spPr bwMode="auto">
          <a:xfrm>
            <a:off x="5414963" y="2187575"/>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42343" name="Rectangle 8"/>
          <p:cNvSpPr>
            <a:spLocks noChangeArrowheads="1"/>
          </p:cNvSpPr>
          <p:nvPr/>
        </p:nvSpPr>
        <p:spPr bwMode="auto">
          <a:xfrm>
            <a:off x="5414963" y="2582863"/>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42344" name="Text Box 9"/>
          <p:cNvSpPr txBox="1">
            <a:spLocks noChangeArrowheads="1"/>
          </p:cNvSpPr>
          <p:nvPr/>
        </p:nvSpPr>
        <p:spPr bwMode="auto">
          <a:xfrm>
            <a:off x="3802063" y="2354263"/>
            <a:ext cx="715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set 0:</a:t>
            </a:r>
          </a:p>
        </p:txBody>
      </p:sp>
      <p:sp>
        <p:nvSpPr>
          <p:cNvPr id="142345" name="Rectangle 10"/>
          <p:cNvSpPr>
            <a:spLocks noChangeArrowheads="1"/>
          </p:cNvSpPr>
          <p:nvPr/>
        </p:nvSpPr>
        <p:spPr bwMode="auto">
          <a:xfrm>
            <a:off x="4497388" y="3178175"/>
            <a:ext cx="4267200" cy="928688"/>
          </a:xfrm>
          <a:prstGeom prst="rect">
            <a:avLst/>
          </a:prstGeom>
          <a:solidFill>
            <a:srgbClr val="00FFFF"/>
          </a:solidFill>
          <a:ln w="381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2346" name="Rectangle 11"/>
          <p:cNvSpPr>
            <a:spLocks noChangeArrowheads="1"/>
          </p:cNvSpPr>
          <p:nvPr/>
        </p:nvSpPr>
        <p:spPr bwMode="auto">
          <a:xfrm>
            <a:off x="4725988" y="3254375"/>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42347" name="Rectangle 12"/>
          <p:cNvSpPr>
            <a:spLocks noChangeArrowheads="1"/>
          </p:cNvSpPr>
          <p:nvPr/>
        </p:nvSpPr>
        <p:spPr bwMode="auto">
          <a:xfrm>
            <a:off x="4725988" y="364966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42348" name="Rectangle 13"/>
          <p:cNvSpPr>
            <a:spLocks noChangeArrowheads="1"/>
          </p:cNvSpPr>
          <p:nvPr/>
        </p:nvSpPr>
        <p:spPr bwMode="auto">
          <a:xfrm>
            <a:off x="5411788" y="3254375"/>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42349" name="Rectangle 14"/>
          <p:cNvSpPr>
            <a:spLocks noChangeArrowheads="1"/>
          </p:cNvSpPr>
          <p:nvPr/>
        </p:nvSpPr>
        <p:spPr bwMode="auto">
          <a:xfrm>
            <a:off x="5411788" y="3649663"/>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42350" name="Text Box 15"/>
          <p:cNvSpPr txBox="1">
            <a:spLocks noChangeArrowheads="1"/>
          </p:cNvSpPr>
          <p:nvPr/>
        </p:nvSpPr>
        <p:spPr bwMode="auto">
          <a:xfrm>
            <a:off x="3798888" y="3421063"/>
            <a:ext cx="715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set 1:</a:t>
            </a:r>
          </a:p>
        </p:txBody>
      </p:sp>
      <p:sp>
        <p:nvSpPr>
          <p:cNvPr id="142351" name="Rectangle 16"/>
          <p:cNvSpPr>
            <a:spLocks noChangeArrowheads="1"/>
          </p:cNvSpPr>
          <p:nvPr/>
        </p:nvSpPr>
        <p:spPr bwMode="auto">
          <a:xfrm>
            <a:off x="4497388" y="4411663"/>
            <a:ext cx="4267200" cy="928687"/>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2352" name="Rectangle 17"/>
          <p:cNvSpPr>
            <a:spLocks noChangeArrowheads="1"/>
          </p:cNvSpPr>
          <p:nvPr/>
        </p:nvSpPr>
        <p:spPr bwMode="auto">
          <a:xfrm>
            <a:off x="4725988" y="448786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42353" name="Rectangle 18"/>
          <p:cNvSpPr>
            <a:spLocks noChangeArrowheads="1"/>
          </p:cNvSpPr>
          <p:nvPr/>
        </p:nvSpPr>
        <p:spPr bwMode="auto">
          <a:xfrm>
            <a:off x="4725988" y="4883150"/>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valid</a:t>
            </a:r>
          </a:p>
        </p:txBody>
      </p:sp>
      <p:sp>
        <p:nvSpPr>
          <p:cNvPr id="142354" name="Rectangle 19"/>
          <p:cNvSpPr>
            <a:spLocks noChangeArrowheads="1"/>
          </p:cNvSpPr>
          <p:nvPr/>
        </p:nvSpPr>
        <p:spPr bwMode="auto">
          <a:xfrm>
            <a:off x="5411788" y="4487863"/>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42355" name="Rectangle 20"/>
          <p:cNvSpPr>
            <a:spLocks noChangeArrowheads="1"/>
          </p:cNvSpPr>
          <p:nvPr/>
        </p:nvSpPr>
        <p:spPr bwMode="auto">
          <a:xfrm>
            <a:off x="5411788" y="4883150"/>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tag</a:t>
            </a:r>
          </a:p>
        </p:txBody>
      </p:sp>
      <p:sp>
        <p:nvSpPr>
          <p:cNvPr id="142356" name="Text Box 21"/>
          <p:cNvSpPr txBox="1">
            <a:spLocks noChangeArrowheads="1"/>
          </p:cNvSpPr>
          <p:nvPr/>
        </p:nvSpPr>
        <p:spPr bwMode="auto">
          <a:xfrm>
            <a:off x="3570288" y="4702175"/>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set S-1:</a:t>
            </a:r>
          </a:p>
        </p:txBody>
      </p:sp>
      <p:sp>
        <p:nvSpPr>
          <p:cNvPr id="142357" name="Rectangle 22"/>
          <p:cNvSpPr>
            <a:spLocks noChangeArrowheads="1"/>
          </p:cNvSpPr>
          <p:nvPr/>
        </p:nvSpPr>
        <p:spPr bwMode="auto">
          <a:xfrm>
            <a:off x="6329363" y="4106863"/>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600">
                <a:solidFill>
                  <a:srgbClr val="000066"/>
                </a:solidFill>
              </a:rPr>
              <a:t>• • •</a:t>
            </a:r>
          </a:p>
        </p:txBody>
      </p:sp>
      <p:sp>
        <p:nvSpPr>
          <p:cNvPr id="142358" name="Rectangle 23"/>
          <p:cNvSpPr>
            <a:spLocks noChangeArrowheads="1"/>
          </p:cNvSpPr>
          <p:nvPr/>
        </p:nvSpPr>
        <p:spPr bwMode="auto">
          <a:xfrm>
            <a:off x="434975" y="4757738"/>
            <a:ext cx="6683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t bits</a:t>
            </a:r>
          </a:p>
        </p:txBody>
      </p:sp>
      <p:sp>
        <p:nvSpPr>
          <p:cNvPr id="142359" name="Rectangle 24"/>
          <p:cNvSpPr>
            <a:spLocks noChangeArrowheads="1"/>
          </p:cNvSpPr>
          <p:nvPr/>
        </p:nvSpPr>
        <p:spPr bwMode="auto">
          <a:xfrm>
            <a:off x="1533525" y="4757738"/>
            <a:ext cx="7127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s bits</a:t>
            </a:r>
          </a:p>
        </p:txBody>
      </p:sp>
      <p:sp>
        <p:nvSpPr>
          <p:cNvPr id="142360" name="Rectangle 25"/>
          <p:cNvSpPr>
            <a:spLocks noChangeArrowheads="1"/>
          </p:cNvSpPr>
          <p:nvPr/>
        </p:nvSpPr>
        <p:spPr bwMode="auto">
          <a:xfrm>
            <a:off x="2417763" y="5060950"/>
            <a:ext cx="1143000" cy="23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42361" name="Rectangle 26"/>
          <p:cNvSpPr>
            <a:spLocks noChangeArrowheads="1"/>
          </p:cNvSpPr>
          <p:nvPr/>
        </p:nvSpPr>
        <p:spPr bwMode="auto">
          <a:xfrm>
            <a:off x="1274763" y="5060950"/>
            <a:ext cx="1143000" cy="23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0 0  0 0 1</a:t>
            </a:r>
          </a:p>
        </p:txBody>
      </p:sp>
      <p:sp>
        <p:nvSpPr>
          <p:cNvPr id="142362" name="Rectangle 27"/>
          <p:cNvSpPr>
            <a:spLocks noChangeArrowheads="1"/>
          </p:cNvSpPr>
          <p:nvPr/>
        </p:nvSpPr>
        <p:spPr bwMode="auto">
          <a:xfrm>
            <a:off x="131763" y="5060950"/>
            <a:ext cx="1143000" cy="23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42363" name="Text Box 28"/>
          <p:cNvSpPr txBox="1">
            <a:spLocks noChangeArrowheads="1"/>
          </p:cNvSpPr>
          <p:nvPr/>
        </p:nvSpPr>
        <p:spPr bwMode="auto">
          <a:xfrm>
            <a:off x="3459163" y="5289550"/>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0</a:t>
            </a:r>
          </a:p>
        </p:txBody>
      </p:sp>
      <p:sp>
        <p:nvSpPr>
          <p:cNvPr id="142364" name="Text Box 29"/>
          <p:cNvSpPr txBox="1">
            <a:spLocks noChangeArrowheads="1"/>
          </p:cNvSpPr>
          <p:nvPr/>
        </p:nvSpPr>
        <p:spPr bwMode="auto">
          <a:xfrm>
            <a:off x="-3175" y="5289550"/>
            <a:ext cx="409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m-1</a:t>
            </a:r>
          </a:p>
        </p:txBody>
      </p:sp>
      <p:sp>
        <p:nvSpPr>
          <p:cNvPr id="142365" name="Rectangle 30"/>
          <p:cNvSpPr>
            <a:spLocks noChangeArrowheads="1"/>
          </p:cNvSpPr>
          <p:nvPr/>
        </p:nvSpPr>
        <p:spPr bwMode="auto">
          <a:xfrm>
            <a:off x="2646363" y="4772025"/>
            <a:ext cx="7239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b bits</a:t>
            </a:r>
          </a:p>
        </p:txBody>
      </p:sp>
      <p:sp>
        <p:nvSpPr>
          <p:cNvPr id="142366" name="Rectangle 31"/>
          <p:cNvSpPr>
            <a:spLocks noChangeArrowheads="1"/>
          </p:cNvSpPr>
          <p:nvPr/>
        </p:nvSpPr>
        <p:spPr bwMode="auto">
          <a:xfrm>
            <a:off x="506413" y="5305425"/>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tag</a:t>
            </a:r>
          </a:p>
        </p:txBody>
      </p:sp>
      <p:sp>
        <p:nvSpPr>
          <p:cNvPr id="142367" name="Rectangle 32"/>
          <p:cNvSpPr>
            <a:spLocks noChangeArrowheads="1"/>
          </p:cNvSpPr>
          <p:nvPr/>
        </p:nvSpPr>
        <p:spPr bwMode="auto">
          <a:xfrm>
            <a:off x="1350963" y="5305425"/>
            <a:ext cx="10620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set index</a:t>
            </a:r>
          </a:p>
        </p:txBody>
      </p:sp>
      <p:sp>
        <p:nvSpPr>
          <p:cNvPr id="142368" name="Rectangle 33"/>
          <p:cNvSpPr>
            <a:spLocks noChangeArrowheads="1"/>
          </p:cNvSpPr>
          <p:nvPr/>
        </p:nvSpPr>
        <p:spPr bwMode="auto">
          <a:xfrm>
            <a:off x="2341563" y="5305425"/>
            <a:ext cx="13223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block offset</a:t>
            </a:r>
          </a:p>
        </p:txBody>
      </p:sp>
      <p:sp>
        <p:nvSpPr>
          <p:cNvPr id="142369" name="AutoShape 34"/>
          <p:cNvSpPr>
            <a:spLocks/>
          </p:cNvSpPr>
          <p:nvPr/>
        </p:nvSpPr>
        <p:spPr bwMode="auto">
          <a:xfrm rot="-5400000">
            <a:off x="1693863" y="4241800"/>
            <a:ext cx="304800" cy="1143000"/>
          </a:xfrm>
          <a:prstGeom prst="rightBrace">
            <a:avLst>
              <a:gd name="adj1" fmla="val 3125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42370" name="Line 35"/>
          <p:cNvSpPr>
            <a:spLocks noChangeShapeType="1"/>
          </p:cNvSpPr>
          <p:nvPr/>
        </p:nvSpPr>
        <p:spPr bwMode="auto">
          <a:xfrm flipH="1" flipV="1">
            <a:off x="1843088" y="3635375"/>
            <a:ext cx="3175" cy="1063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42371" name="Line 36"/>
          <p:cNvSpPr>
            <a:spLocks noChangeShapeType="1"/>
          </p:cNvSpPr>
          <p:nvPr/>
        </p:nvSpPr>
        <p:spPr bwMode="auto">
          <a:xfrm>
            <a:off x="1846263" y="3635375"/>
            <a:ext cx="1790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42372" name="Text Box 37"/>
          <p:cNvSpPr txBox="1">
            <a:spLocks noChangeArrowheads="1"/>
          </p:cNvSpPr>
          <p:nvPr/>
        </p:nvSpPr>
        <p:spPr bwMode="auto">
          <a:xfrm>
            <a:off x="2028825" y="3330575"/>
            <a:ext cx="1370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Selected set</a:t>
            </a:r>
          </a:p>
        </p:txBody>
      </p:sp>
      <p:sp>
        <p:nvSpPr>
          <p:cNvPr id="142373" name="Rectangle 38"/>
          <p:cNvSpPr>
            <a:spLocks noChangeArrowheads="1"/>
          </p:cNvSpPr>
          <p:nvPr/>
        </p:nvSpPr>
        <p:spPr bwMode="auto">
          <a:xfrm>
            <a:off x="6507163" y="2187575"/>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
        <p:nvSpPr>
          <p:cNvPr id="142374" name="Rectangle 39"/>
          <p:cNvSpPr>
            <a:spLocks noChangeArrowheads="1"/>
          </p:cNvSpPr>
          <p:nvPr/>
        </p:nvSpPr>
        <p:spPr bwMode="auto">
          <a:xfrm>
            <a:off x="6507163" y="2568575"/>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
        <p:nvSpPr>
          <p:cNvPr id="142375" name="Rectangle 40"/>
          <p:cNvSpPr>
            <a:spLocks noChangeArrowheads="1"/>
          </p:cNvSpPr>
          <p:nvPr/>
        </p:nvSpPr>
        <p:spPr bwMode="auto">
          <a:xfrm>
            <a:off x="6507163" y="3254375"/>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
        <p:nvSpPr>
          <p:cNvPr id="142376" name="Rectangle 41"/>
          <p:cNvSpPr>
            <a:spLocks noChangeArrowheads="1"/>
          </p:cNvSpPr>
          <p:nvPr/>
        </p:nvSpPr>
        <p:spPr bwMode="auto">
          <a:xfrm>
            <a:off x="6507163" y="3635375"/>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
        <p:nvSpPr>
          <p:cNvPr id="142377" name="Rectangle 42"/>
          <p:cNvSpPr>
            <a:spLocks noChangeArrowheads="1"/>
          </p:cNvSpPr>
          <p:nvPr/>
        </p:nvSpPr>
        <p:spPr bwMode="auto">
          <a:xfrm>
            <a:off x="6507163" y="4473575"/>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
        <p:nvSpPr>
          <p:cNvPr id="142378" name="Rectangle 43"/>
          <p:cNvSpPr>
            <a:spLocks noChangeArrowheads="1"/>
          </p:cNvSpPr>
          <p:nvPr/>
        </p:nvSpPr>
        <p:spPr bwMode="auto">
          <a:xfrm>
            <a:off x="6507163" y="4854575"/>
            <a:ext cx="2057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cache block</a:t>
            </a:r>
          </a:p>
        </p:txBody>
      </p:sp>
    </p:spTree>
    <p:extLst>
      <p:ext uri="{BB962C8B-B14F-4D97-AF65-F5344CB8AC3E}">
        <p14:creationId xmlns:p14="http://schemas.microsoft.com/office/powerpoint/2010/main" val="2594070425"/>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89" name="Rectangle 65"/>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Accessing Set Associative Caches</a:t>
            </a:r>
          </a:p>
        </p:txBody>
      </p:sp>
      <p:sp>
        <p:nvSpPr>
          <p:cNvPr id="154690" name="Rectangle 66"/>
          <p:cNvSpPr>
            <a:spLocks noGrp="1" noChangeArrowheads="1"/>
          </p:cNvSpPr>
          <p:nvPr>
            <p:ph type="body" idx="1"/>
          </p:nvPr>
        </p:nvSpPr>
        <p:spPr/>
        <p:txBody>
          <a:bodyPr/>
          <a:lstStyle/>
          <a:p>
            <a:pPr eaLnBrk="1" hangingPunct="1">
              <a:buFont typeface="Wingdings" pitchFamily="-1" charset="2"/>
              <a:buNone/>
              <a:defRPr/>
            </a:pPr>
            <a:r>
              <a:rPr lang="en-US">
                <a:ea typeface="ＭＳ Ｐゴシック" pitchFamily="-1" charset="-128"/>
                <a:cs typeface="ＭＳ Ｐゴシック" pitchFamily="-1" charset="-128"/>
              </a:rPr>
              <a:t>Line matching and word selection</a:t>
            </a:r>
          </a:p>
          <a:p>
            <a:pPr lvl="1" eaLnBrk="1" hangingPunct="1">
              <a:buFont typeface="Wingdings" pitchFamily="-1" charset="2"/>
              <a:buChar char="n"/>
              <a:defRPr/>
            </a:pPr>
            <a:r>
              <a:rPr lang="en-US"/>
              <a:t>must compare the tag in each valid line in the selected set.</a:t>
            </a:r>
          </a:p>
        </p:txBody>
      </p:sp>
      <p:sp>
        <p:nvSpPr>
          <p:cNvPr id="143363" name="Rectangle 4"/>
          <p:cNvSpPr>
            <a:spLocks noChangeArrowheads="1"/>
          </p:cNvSpPr>
          <p:nvPr/>
        </p:nvSpPr>
        <p:spPr bwMode="auto">
          <a:xfrm>
            <a:off x="2114550" y="3040063"/>
            <a:ext cx="5816600" cy="925512"/>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3364" name="Rectangle 5"/>
          <p:cNvSpPr>
            <a:spLocks noChangeArrowheads="1"/>
          </p:cNvSpPr>
          <p:nvPr/>
        </p:nvSpPr>
        <p:spPr bwMode="auto">
          <a:xfrm>
            <a:off x="5416550" y="35417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3365" name="Rectangle 6"/>
          <p:cNvSpPr>
            <a:spLocks noChangeArrowheads="1"/>
          </p:cNvSpPr>
          <p:nvPr/>
        </p:nvSpPr>
        <p:spPr bwMode="auto">
          <a:xfrm>
            <a:off x="4095750" y="35417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3366" name="Rectangle 7"/>
          <p:cNvSpPr>
            <a:spLocks noChangeArrowheads="1"/>
          </p:cNvSpPr>
          <p:nvPr/>
        </p:nvSpPr>
        <p:spPr bwMode="auto">
          <a:xfrm>
            <a:off x="2343150" y="3541713"/>
            <a:ext cx="457200" cy="304800"/>
          </a:xfrm>
          <a:prstGeom prst="rect">
            <a:avLst/>
          </a:prstGeom>
          <a:solidFill>
            <a:schemeClr val="bg1"/>
          </a:solidFill>
          <a:ln w="38100">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43367" name="Rectangle 8"/>
          <p:cNvSpPr>
            <a:spLocks noChangeArrowheads="1"/>
          </p:cNvSpPr>
          <p:nvPr/>
        </p:nvSpPr>
        <p:spPr bwMode="auto">
          <a:xfrm>
            <a:off x="3028950" y="3541713"/>
            <a:ext cx="914400" cy="304800"/>
          </a:xfrm>
          <a:prstGeom prst="rect">
            <a:avLst/>
          </a:prstGeom>
          <a:solidFill>
            <a:schemeClr val="bg1"/>
          </a:solidFill>
          <a:ln w="38100">
            <a:solidFill>
              <a:schemeClr val="tx1"/>
            </a:solidFill>
            <a:miter lim="800000"/>
            <a:headEnd/>
            <a:tailEnd/>
          </a:ln>
        </p:spPr>
        <p:txBody>
          <a:bodyPr wrap="none" anchor="ctr"/>
          <a:lstStyle/>
          <a:p>
            <a:pPr>
              <a:lnSpc>
                <a:spcPct val="100000"/>
              </a:lnSpc>
            </a:pPr>
            <a:r>
              <a:rPr lang="en-US" sz="1600">
                <a:solidFill>
                  <a:srgbClr val="000066"/>
                </a:solidFill>
              </a:rPr>
              <a:t>0110</a:t>
            </a:r>
          </a:p>
        </p:txBody>
      </p:sp>
      <p:sp>
        <p:nvSpPr>
          <p:cNvPr id="143368" name="Rectangle 9"/>
          <p:cNvSpPr>
            <a:spLocks noChangeArrowheads="1"/>
          </p:cNvSpPr>
          <p:nvPr/>
        </p:nvSpPr>
        <p:spPr bwMode="auto">
          <a:xfrm>
            <a:off x="4552950" y="35417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3369" name="Rectangle 10"/>
          <p:cNvSpPr>
            <a:spLocks noChangeArrowheads="1"/>
          </p:cNvSpPr>
          <p:nvPr/>
        </p:nvSpPr>
        <p:spPr bwMode="auto">
          <a:xfrm>
            <a:off x="4959350" y="35417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3370" name="Rectangle 11"/>
          <p:cNvSpPr>
            <a:spLocks noChangeArrowheads="1"/>
          </p:cNvSpPr>
          <p:nvPr/>
        </p:nvSpPr>
        <p:spPr bwMode="auto">
          <a:xfrm>
            <a:off x="7169150" y="35417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w</a:t>
            </a:r>
            <a:r>
              <a:rPr lang="en-US" sz="1600" baseline="-25000">
                <a:solidFill>
                  <a:srgbClr val="000066"/>
                </a:solidFill>
              </a:rPr>
              <a:t>3</a:t>
            </a:r>
          </a:p>
        </p:txBody>
      </p:sp>
      <p:sp>
        <p:nvSpPr>
          <p:cNvPr id="143371" name="Rectangle 12"/>
          <p:cNvSpPr>
            <a:spLocks noChangeArrowheads="1"/>
          </p:cNvSpPr>
          <p:nvPr/>
        </p:nvSpPr>
        <p:spPr bwMode="auto">
          <a:xfrm>
            <a:off x="5848350" y="35417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w</a:t>
            </a:r>
            <a:r>
              <a:rPr lang="en-US" sz="1600" baseline="-25000">
                <a:solidFill>
                  <a:srgbClr val="000066"/>
                </a:solidFill>
              </a:rPr>
              <a:t>0</a:t>
            </a:r>
            <a:endParaRPr lang="en-US" sz="1600">
              <a:solidFill>
                <a:srgbClr val="000066"/>
              </a:solidFill>
            </a:endParaRPr>
          </a:p>
        </p:txBody>
      </p:sp>
      <p:sp>
        <p:nvSpPr>
          <p:cNvPr id="143372" name="Rectangle 13"/>
          <p:cNvSpPr>
            <a:spLocks noChangeArrowheads="1"/>
          </p:cNvSpPr>
          <p:nvPr/>
        </p:nvSpPr>
        <p:spPr bwMode="auto">
          <a:xfrm>
            <a:off x="6305550" y="35417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w</a:t>
            </a:r>
            <a:r>
              <a:rPr lang="en-US" sz="1600" baseline="-25000">
                <a:solidFill>
                  <a:srgbClr val="000066"/>
                </a:solidFill>
              </a:rPr>
              <a:t>1</a:t>
            </a:r>
            <a:endParaRPr lang="en-US" sz="1600">
              <a:solidFill>
                <a:srgbClr val="000066"/>
              </a:solidFill>
            </a:endParaRPr>
          </a:p>
        </p:txBody>
      </p:sp>
      <p:sp>
        <p:nvSpPr>
          <p:cNvPr id="143373" name="Rectangle 14"/>
          <p:cNvSpPr>
            <a:spLocks noChangeArrowheads="1"/>
          </p:cNvSpPr>
          <p:nvPr/>
        </p:nvSpPr>
        <p:spPr bwMode="auto">
          <a:xfrm>
            <a:off x="6711950" y="35417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w</a:t>
            </a:r>
            <a:r>
              <a:rPr lang="en-US" sz="1600" baseline="-25000">
                <a:solidFill>
                  <a:srgbClr val="000066"/>
                </a:solidFill>
              </a:rPr>
              <a:t>2</a:t>
            </a:r>
            <a:endParaRPr lang="en-US" sz="1600">
              <a:solidFill>
                <a:srgbClr val="000066"/>
              </a:solidFill>
            </a:endParaRPr>
          </a:p>
        </p:txBody>
      </p:sp>
      <p:sp>
        <p:nvSpPr>
          <p:cNvPr id="143374" name="Rectangle 15"/>
          <p:cNvSpPr>
            <a:spLocks noChangeArrowheads="1"/>
          </p:cNvSpPr>
          <p:nvPr/>
        </p:nvSpPr>
        <p:spPr bwMode="auto">
          <a:xfrm>
            <a:off x="5826125" y="3540125"/>
            <a:ext cx="1828800" cy="304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43375" name="Rectangle 16"/>
          <p:cNvSpPr>
            <a:spLocks noChangeArrowheads="1"/>
          </p:cNvSpPr>
          <p:nvPr/>
        </p:nvSpPr>
        <p:spPr bwMode="auto">
          <a:xfrm>
            <a:off x="5441950" y="31480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3376" name="Rectangle 17"/>
          <p:cNvSpPr>
            <a:spLocks noChangeArrowheads="1"/>
          </p:cNvSpPr>
          <p:nvPr/>
        </p:nvSpPr>
        <p:spPr bwMode="auto">
          <a:xfrm>
            <a:off x="4121150" y="31480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3377" name="Rectangle 18"/>
          <p:cNvSpPr>
            <a:spLocks noChangeArrowheads="1"/>
          </p:cNvSpPr>
          <p:nvPr/>
        </p:nvSpPr>
        <p:spPr bwMode="auto">
          <a:xfrm>
            <a:off x="2368550" y="31480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43378" name="Rectangle 19"/>
          <p:cNvSpPr>
            <a:spLocks noChangeArrowheads="1"/>
          </p:cNvSpPr>
          <p:nvPr/>
        </p:nvSpPr>
        <p:spPr bwMode="auto">
          <a:xfrm>
            <a:off x="3054350" y="3148013"/>
            <a:ext cx="9144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1001</a:t>
            </a:r>
          </a:p>
        </p:txBody>
      </p:sp>
      <p:sp>
        <p:nvSpPr>
          <p:cNvPr id="143379" name="Rectangle 20"/>
          <p:cNvSpPr>
            <a:spLocks noChangeArrowheads="1"/>
          </p:cNvSpPr>
          <p:nvPr/>
        </p:nvSpPr>
        <p:spPr bwMode="auto">
          <a:xfrm>
            <a:off x="4578350" y="31480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3380" name="Rectangle 21"/>
          <p:cNvSpPr>
            <a:spLocks noChangeArrowheads="1"/>
          </p:cNvSpPr>
          <p:nvPr/>
        </p:nvSpPr>
        <p:spPr bwMode="auto">
          <a:xfrm>
            <a:off x="4984750" y="31480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3381" name="Rectangle 22"/>
          <p:cNvSpPr>
            <a:spLocks noChangeArrowheads="1"/>
          </p:cNvSpPr>
          <p:nvPr/>
        </p:nvSpPr>
        <p:spPr bwMode="auto">
          <a:xfrm>
            <a:off x="7194550" y="31480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baseline="-25000">
              <a:solidFill>
                <a:srgbClr val="000066"/>
              </a:solidFill>
            </a:endParaRPr>
          </a:p>
        </p:txBody>
      </p:sp>
      <p:sp>
        <p:nvSpPr>
          <p:cNvPr id="143382" name="Rectangle 23"/>
          <p:cNvSpPr>
            <a:spLocks noChangeArrowheads="1"/>
          </p:cNvSpPr>
          <p:nvPr/>
        </p:nvSpPr>
        <p:spPr bwMode="auto">
          <a:xfrm>
            <a:off x="5873750" y="31480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3383" name="Rectangle 24"/>
          <p:cNvSpPr>
            <a:spLocks noChangeArrowheads="1"/>
          </p:cNvSpPr>
          <p:nvPr/>
        </p:nvSpPr>
        <p:spPr bwMode="auto">
          <a:xfrm>
            <a:off x="6330950" y="31480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3384" name="Rectangle 25"/>
          <p:cNvSpPr>
            <a:spLocks noChangeArrowheads="1"/>
          </p:cNvSpPr>
          <p:nvPr/>
        </p:nvSpPr>
        <p:spPr bwMode="auto">
          <a:xfrm>
            <a:off x="6737350" y="3148013"/>
            <a:ext cx="4572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43385" name="Rectangle 26"/>
          <p:cNvSpPr>
            <a:spLocks noChangeArrowheads="1"/>
          </p:cNvSpPr>
          <p:nvPr/>
        </p:nvSpPr>
        <p:spPr bwMode="auto">
          <a:xfrm>
            <a:off x="3224213" y="5129213"/>
            <a:ext cx="6683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t bits</a:t>
            </a:r>
          </a:p>
        </p:txBody>
      </p:sp>
      <p:sp>
        <p:nvSpPr>
          <p:cNvPr id="143386" name="Rectangle 27"/>
          <p:cNvSpPr>
            <a:spLocks noChangeArrowheads="1"/>
          </p:cNvSpPr>
          <p:nvPr/>
        </p:nvSpPr>
        <p:spPr bwMode="auto">
          <a:xfrm>
            <a:off x="4322763" y="5129213"/>
            <a:ext cx="7127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s bits</a:t>
            </a:r>
          </a:p>
        </p:txBody>
      </p:sp>
      <p:sp>
        <p:nvSpPr>
          <p:cNvPr id="143387" name="Rectangle 28"/>
          <p:cNvSpPr>
            <a:spLocks noChangeArrowheads="1"/>
          </p:cNvSpPr>
          <p:nvPr/>
        </p:nvSpPr>
        <p:spPr bwMode="auto">
          <a:xfrm>
            <a:off x="5207000" y="5432425"/>
            <a:ext cx="1143000" cy="23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100</a:t>
            </a:r>
          </a:p>
        </p:txBody>
      </p:sp>
      <p:sp>
        <p:nvSpPr>
          <p:cNvPr id="143388" name="Rectangle 29"/>
          <p:cNvSpPr>
            <a:spLocks noChangeArrowheads="1"/>
          </p:cNvSpPr>
          <p:nvPr/>
        </p:nvSpPr>
        <p:spPr bwMode="auto">
          <a:xfrm>
            <a:off x="4064000" y="5432425"/>
            <a:ext cx="1143000" cy="23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i</a:t>
            </a:r>
          </a:p>
        </p:txBody>
      </p:sp>
      <p:sp>
        <p:nvSpPr>
          <p:cNvPr id="143389" name="Rectangle 30"/>
          <p:cNvSpPr>
            <a:spLocks noChangeArrowheads="1"/>
          </p:cNvSpPr>
          <p:nvPr/>
        </p:nvSpPr>
        <p:spPr bwMode="auto">
          <a:xfrm>
            <a:off x="2921000" y="5432425"/>
            <a:ext cx="1143000" cy="23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0110</a:t>
            </a:r>
          </a:p>
        </p:txBody>
      </p:sp>
      <p:sp>
        <p:nvSpPr>
          <p:cNvPr id="143390" name="Text Box 31"/>
          <p:cNvSpPr txBox="1">
            <a:spLocks noChangeArrowheads="1"/>
          </p:cNvSpPr>
          <p:nvPr/>
        </p:nvSpPr>
        <p:spPr bwMode="auto">
          <a:xfrm>
            <a:off x="6248400" y="5661025"/>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0</a:t>
            </a:r>
          </a:p>
        </p:txBody>
      </p:sp>
      <p:sp>
        <p:nvSpPr>
          <p:cNvPr id="143391" name="Text Box 32"/>
          <p:cNvSpPr txBox="1">
            <a:spLocks noChangeArrowheads="1"/>
          </p:cNvSpPr>
          <p:nvPr/>
        </p:nvSpPr>
        <p:spPr bwMode="auto">
          <a:xfrm>
            <a:off x="2824163" y="5661025"/>
            <a:ext cx="409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m-1</a:t>
            </a:r>
          </a:p>
        </p:txBody>
      </p:sp>
      <p:sp>
        <p:nvSpPr>
          <p:cNvPr id="143392" name="Rectangle 33"/>
          <p:cNvSpPr>
            <a:spLocks noChangeArrowheads="1"/>
          </p:cNvSpPr>
          <p:nvPr/>
        </p:nvSpPr>
        <p:spPr bwMode="auto">
          <a:xfrm>
            <a:off x="5435600" y="5143500"/>
            <a:ext cx="7239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b bits</a:t>
            </a:r>
          </a:p>
        </p:txBody>
      </p:sp>
      <p:sp>
        <p:nvSpPr>
          <p:cNvPr id="143393" name="Rectangle 34"/>
          <p:cNvSpPr>
            <a:spLocks noChangeArrowheads="1"/>
          </p:cNvSpPr>
          <p:nvPr/>
        </p:nvSpPr>
        <p:spPr bwMode="auto">
          <a:xfrm>
            <a:off x="3295650" y="5676900"/>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tag</a:t>
            </a:r>
          </a:p>
        </p:txBody>
      </p:sp>
      <p:sp>
        <p:nvSpPr>
          <p:cNvPr id="143394" name="Rectangle 35"/>
          <p:cNvSpPr>
            <a:spLocks noChangeArrowheads="1"/>
          </p:cNvSpPr>
          <p:nvPr/>
        </p:nvSpPr>
        <p:spPr bwMode="auto">
          <a:xfrm>
            <a:off x="4140200" y="5676900"/>
            <a:ext cx="10620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set index</a:t>
            </a:r>
          </a:p>
        </p:txBody>
      </p:sp>
      <p:sp>
        <p:nvSpPr>
          <p:cNvPr id="143395" name="Rectangle 36"/>
          <p:cNvSpPr>
            <a:spLocks noChangeArrowheads="1"/>
          </p:cNvSpPr>
          <p:nvPr/>
        </p:nvSpPr>
        <p:spPr bwMode="auto">
          <a:xfrm>
            <a:off x="5130800" y="5676900"/>
            <a:ext cx="13223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block offset</a:t>
            </a:r>
          </a:p>
        </p:txBody>
      </p:sp>
      <p:sp>
        <p:nvSpPr>
          <p:cNvPr id="143396" name="Text Box 37"/>
          <p:cNvSpPr txBox="1">
            <a:spLocks noChangeArrowheads="1"/>
          </p:cNvSpPr>
          <p:nvPr/>
        </p:nvSpPr>
        <p:spPr bwMode="auto">
          <a:xfrm>
            <a:off x="588963" y="3370263"/>
            <a:ext cx="166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selected set (i):</a:t>
            </a:r>
          </a:p>
        </p:txBody>
      </p:sp>
      <p:grpSp>
        <p:nvGrpSpPr>
          <p:cNvPr id="2" name="Group 61"/>
          <p:cNvGrpSpPr>
            <a:grpSpLocks/>
          </p:cNvGrpSpPr>
          <p:nvPr/>
        </p:nvGrpSpPr>
        <p:grpSpPr bwMode="auto">
          <a:xfrm>
            <a:off x="2320925" y="2311400"/>
            <a:ext cx="3433763" cy="1228725"/>
            <a:chOff x="1462" y="1270"/>
            <a:chExt cx="2163" cy="774"/>
          </a:xfrm>
        </p:grpSpPr>
        <p:sp>
          <p:nvSpPr>
            <p:cNvPr id="143420" name="Text Box 38"/>
            <p:cNvSpPr txBox="1">
              <a:spLocks noChangeArrowheads="1"/>
            </p:cNvSpPr>
            <p:nvPr/>
          </p:nvSpPr>
          <p:spPr bwMode="auto">
            <a:xfrm>
              <a:off x="1462" y="1279"/>
              <a:ext cx="3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=1?</a:t>
              </a:r>
            </a:p>
          </p:txBody>
        </p:sp>
        <p:sp>
          <p:nvSpPr>
            <p:cNvPr id="143421" name="Line 47"/>
            <p:cNvSpPr>
              <a:spLocks noChangeShapeType="1"/>
            </p:cNvSpPr>
            <p:nvPr/>
          </p:nvSpPr>
          <p:spPr bwMode="auto">
            <a:xfrm flipV="1">
              <a:off x="1550" y="1505"/>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43422" name="Line 48"/>
            <p:cNvSpPr>
              <a:spLocks noChangeShapeType="1"/>
            </p:cNvSpPr>
            <p:nvPr/>
          </p:nvSpPr>
          <p:spPr bwMode="auto">
            <a:xfrm flipV="1">
              <a:off x="1670" y="1505"/>
              <a:ext cx="0" cy="53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43423" name="Text Box 49"/>
            <p:cNvSpPr txBox="1">
              <a:spLocks noChangeArrowheads="1"/>
            </p:cNvSpPr>
            <p:nvPr/>
          </p:nvSpPr>
          <p:spPr bwMode="auto">
            <a:xfrm>
              <a:off x="1784" y="1270"/>
              <a:ext cx="18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(1) The valid bit must be set.</a:t>
              </a:r>
            </a:p>
          </p:txBody>
        </p:sp>
      </p:grpSp>
      <p:grpSp>
        <p:nvGrpSpPr>
          <p:cNvPr id="3" name="Group 62"/>
          <p:cNvGrpSpPr>
            <a:grpSpLocks/>
          </p:cNvGrpSpPr>
          <p:nvPr/>
        </p:nvGrpSpPr>
        <p:grpSpPr bwMode="auto">
          <a:xfrm>
            <a:off x="0" y="3449638"/>
            <a:ext cx="4032250" cy="1814512"/>
            <a:chOff x="0" y="1987"/>
            <a:chExt cx="2540" cy="1143"/>
          </a:xfrm>
        </p:grpSpPr>
        <p:sp>
          <p:nvSpPr>
            <p:cNvPr id="143414" name="AutoShape 40"/>
            <p:cNvSpPr>
              <a:spLocks/>
            </p:cNvSpPr>
            <p:nvPr/>
          </p:nvSpPr>
          <p:spPr bwMode="auto">
            <a:xfrm rot="-5400000">
              <a:off x="2142" y="2688"/>
              <a:ext cx="96" cy="700"/>
            </a:xfrm>
            <a:prstGeom prst="rightBrace">
              <a:avLst>
                <a:gd name="adj1" fmla="val 6076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43415" name="Text Box 41"/>
            <p:cNvSpPr txBox="1">
              <a:spLocks noChangeArrowheads="1"/>
            </p:cNvSpPr>
            <p:nvPr/>
          </p:nvSpPr>
          <p:spPr bwMode="auto">
            <a:xfrm>
              <a:off x="2047" y="2554"/>
              <a:ext cx="3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 ?</a:t>
              </a:r>
            </a:p>
          </p:txBody>
        </p:sp>
        <p:sp>
          <p:nvSpPr>
            <p:cNvPr id="143416" name="Line 42"/>
            <p:cNvSpPr>
              <a:spLocks noChangeShapeType="1"/>
            </p:cNvSpPr>
            <p:nvPr/>
          </p:nvSpPr>
          <p:spPr bwMode="auto">
            <a:xfrm>
              <a:off x="2192" y="2756"/>
              <a:ext cx="0" cy="233"/>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43417" name="Text Box 46"/>
            <p:cNvSpPr txBox="1">
              <a:spLocks noChangeArrowheads="1"/>
            </p:cNvSpPr>
            <p:nvPr/>
          </p:nvSpPr>
          <p:spPr bwMode="auto">
            <a:xfrm>
              <a:off x="0" y="2456"/>
              <a:ext cx="207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(2) The tag bits in one  </a:t>
              </a:r>
            </a:p>
            <a:p>
              <a:pPr>
                <a:lnSpc>
                  <a:spcPct val="100000"/>
                </a:lnSpc>
              </a:pPr>
              <a:r>
                <a:rPr lang="en-US" sz="1600">
                  <a:solidFill>
                    <a:srgbClr val="000066"/>
                  </a:solidFill>
                </a:rPr>
                <a:t>of the cache lines must </a:t>
              </a:r>
            </a:p>
            <a:p>
              <a:pPr>
                <a:lnSpc>
                  <a:spcPct val="100000"/>
                </a:lnSpc>
              </a:pPr>
              <a:r>
                <a:rPr lang="en-US" sz="1600">
                  <a:solidFill>
                    <a:srgbClr val="000066"/>
                  </a:solidFill>
                </a:rPr>
                <a:t>match the tag bits in</a:t>
              </a:r>
            </a:p>
            <a:p>
              <a:pPr>
                <a:lnSpc>
                  <a:spcPct val="100000"/>
                </a:lnSpc>
              </a:pPr>
              <a:r>
                <a:rPr lang="en-US" sz="1600">
                  <a:solidFill>
                    <a:srgbClr val="000066"/>
                  </a:solidFill>
                </a:rPr>
                <a:t>the address</a:t>
              </a:r>
            </a:p>
          </p:txBody>
        </p:sp>
        <p:sp>
          <p:nvSpPr>
            <p:cNvPr id="143418" name="Line 50"/>
            <p:cNvSpPr>
              <a:spLocks noChangeShapeType="1"/>
            </p:cNvSpPr>
            <p:nvPr/>
          </p:nvSpPr>
          <p:spPr bwMode="auto">
            <a:xfrm flipH="1">
              <a:off x="2408" y="2227"/>
              <a:ext cx="0" cy="3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43419" name="Line 51"/>
            <p:cNvSpPr>
              <a:spLocks noChangeShapeType="1"/>
            </p:cNvSpPr>
            <p:nvPr/>
          </p:nvSpPr>
          <p:spPr bwMode="auto">
            <a:xfrm>
              <a:off x="2023" y="1987"/>
              <a:ext cx="0" cy="6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grpSp>
        <p:nvGrpSpPr>
          <p:cNvPr id="4" name="Group 64"/>
          <p:cNvGrpSpPr>
            <a:grpSpLocks/>
          </p:cNvGrpSpPr>
          <p:nvPr/>
        </p:nvGrpSpPr>
        <p:grpSpPr bwMode="auto">
          <a:xfrm>
            <a:off x="5238750" y="3859213"/>
            <a:ext cx="3829050" cy="1335087"/>
            <a:chOff x="3300" y="2245"/>
            <a:chExt cx="2412" cy="841"/>
          </a:xfrm>
        </p:grpSpPr>
        <p:sp>
          <p:nvSpPr>
            <p:cNvPr id="143408" name="Line 44"/>
            <p:cNvSpPr>
              <a:spLocks noChangeShapeType="1"/>
            </p:cNvSpPr>
            <p:nvPr/>
          </p:nvSpPr>
          <p:spPr bwMode="auto">
            <a:xfrm>
              <a:off x="3648" y="2778"/>
              <a:ext cx="0" cy="2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nvGrpSpPr>
            <p:cNvPr id="143409" name="Group 63"/>
            <p:cNvGrpSpPr>
              <a:grpSpLocks/>
            </p:cNvGrpSpPr>
            <p:nvPr/>
          </p:nvGrpSpPr>
          <p:grpSpPr bwMode="auto">
            <a:xfrm>
              <a:off x="3300" y="2245"/>
              <a:ext cx="2412" cy="841"/>
              <a:chOff x="3300" y="2245"/>
              <a:chExt cx="2412" cy="841"/>
            </a:xfrm>
          </p:grpSpPr>
          <p:sp>
            <p:nvSpPr>
              <p:cNvPr id="143410" name="AutoShape 39"/>
              <p:cNvSpPr>
                <a:spLocks/>
              </p:cNvSpPr>
              <p:nvPr/>
            </p:nvSpPr>
            <p:spPr bwMode="auto">
              <a:xfrm rot="-5400000">
                <a:off x="3602" y="2688"/>
                <a:ext cx="96" cy="700"/>
              </a:xfrm>
              <a:prstGeom prst="rightBrace">
                <a:avLst>
                  <a:gd name="adj1" fmla="val 6076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43411" name="Line 43"/>
              <p:cNvSpPr>
                <a:spLocks noChangeShapeType="1"/>
              </p:cNvSpPr>
              <p:nvPr/>
            </p:nvSpPr>
            <p:spPr bwMode="auto">
              <a:xfrm flipV="1">
                <a:off x="3644" y="277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43412" name="Text Box 45"/>
              <p:cNvSpPr txBox="1">
                <a:spLocks noChangeArrowheads="1"/>
              </p:cNvSpPr>
              <p:nvPr/>
            </p:nvSpPr>
            <p:spPr bwMode="auto">
              <a:xfrm>
                <a:off x="3884" y="2392"/>
                <a:ext cx="1828"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(3) If (1) and (2), then </a:t>
                </a:r>
              </a:p>
              <a:p>
                <a:pPr>
                  <a:lnSpc>
                    <a:spcPct val="100000"/>
                  </a:lnSpc>
                </a:pPr>
                <a:r>
                  <a:rPr lang="en-US" sz="1600">
                    <a:solidFill>
                      <a:srgbClr val="000066"/>
                    </a:solidFill>
                  </a:rPr>
                  <a:t>cache hit, and</a:t>
                </a:r>
              </a:p>
              <a:p>
                <a:pPr>
                  <a:lnSpc>
                    <a:spcPct val="100000"/>
                  </a:lnSpc>
                </a:pPr>
                <a:r>
                  <a:rPr lang="en-US" sz="1600">
                    <a:solidFill>
                      <a:srgbClr val="000066"/>
                    </a:solidFill>
                  </a:rPr>
                  <a:t> block  offset selects </a:t>
                </a:r>
              </a:p>
              <a:p>
                <a:pPr>
                  <a:lnSpc>
                    <a:spcPct val="100000"/>
                  </a:lnSpc>
                </a:pPr>
                <a:r>
                  <a:rPr lang="en-US" sz="1600">
                    <a:solidFill>
                      <a:srgbClr val="000066"/>
                    </a:solidFill>
                  </a:rPr>
                  <a:t>starting byte.</a:t>
                </a:r>
              </a:p>
            </p:txBody>
          </p:sp>
          <p:sp>
            <p:nvSpPr>
              <p:cNvPr id="143413" name="Line 52"/>
              <p:cNvSpPr>
                <a:spLocks noChangeShapeType="1"/>
              </p:cNvSpPr>
              <p:nvPr/>
            </p:nvSpPr>
            <p:spPr bwMode="auto">
              <a:xfrm flipV="1">
                <a:off x="3844" y="2245"/>
                <a:ext cx="0" cy="52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grpSp>
      <p:sp>
        <p:nvSpPr>
          <p:cNvPr id="143400" name="Rectangle 53"/>
          <p:cNvSpPr>
            <a:spLocks noChangeArrowheads="1"/>
          </p:cNvSpPr>
          <p:nvPr/>
        </p:nvSpPr>
        <p:spPr bwMode="auto">
          <a:xfrm>
            <a:off x="5445125" y="281305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3</a:t>
            </a:r>
          </a:p>
        </p:txBody>
      </p:sp>
      <p:sp>
        <p:nvSpPr>
          <p:cNvPr id="143401" name="Rectangle 54"/>
          <p:cNvSpPr>
            <a:spLocks noChangeArrowheads="1"/>
          </p:cNvSpPr>
          <p:nvPr/>
        </p:nvSpPr>
        <p:spPr bwMode="auto">
          <a:xfrm>
            <a:off x="4124325" y="281305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0</a:t>
            </a:r>
          </a:p>
        </p:txBody>
      </p:sp>
      <p:sp>
        <p:nvSpPr>
          <p:cNvPr id="143402" name="Rectangle 55"/>
          <p:cNvSpPr>
            <a:spLocks noChangeArrowheads="1"/>
          </p:cNvSpPr>
          <p:nvPr/>
        </p:nvSpPr>
        <p:spPr bwMode="auto">
          <a:xfrm>
            <a:off x="4581525" y="281305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1</a:t>
            </a:r>
          </a:p>
        </p:txBody>
      </p:sp>
      <p:sp>
        <p:nvSpPr>
          <p:cNvPr id="143403" name="Rectangle 56"/>
          <p:cNvSpPr>
            <a:spLocks noChangeArrowheads="1"/>
          </p:cNvSpPr>
          <p:nvPr/>
        </p:nvSpPr>
        <p:spPr bwMode="auto">
          <a:xfrm>
            <a:off x="4987925" y="281305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2</a:t>
            </a:r>
          </a:p>
        </p:txBody>
      </p:sp>
      <p:sp>
        <p:nvSpPr>
          <p:cNvPr id="143404" name="Rectangle 57"/>
          <p:cNvSpPr>
            <a:spLocks noChangeArrowheads="1"/>
          </p:cNvSpPr>
          <p:nvPr/>
        </p:nvSpPr>
        <p:spPr bwMode="auto">
          <a:xfrm>
            <a:off x="7197725" y="281305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7</a:t>
            </a:r>
          </a:p>
        </p:txBody>
      </p:sp>
      <p:sp>
        <p:nvSpPr>
          <p:cNvPr id="143405" name="Rectangle 58"/>
          <p:cNvSpPr>
            <a:spLocks noChangeArrowheads="1"/>
          </p:cNvSpPr>
          <p:nvPr/>
        </p:nvSpPr>
        <p:spPr bwMode="auto">
          <a:xfrm>
            <a:off x="5876925" y="281305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4</a:t>
            </a:r>
          </a:p>
        </p:txBody>
      </p:sp>
      <p:sp>
        <p:nvSpPr>
          <p:cNvPr id="143406" name="Rectangle 59"/>
          <p:cNvSpPr>
            <a:spLocks noChangeArrowheads="1"/>
          </p:cNvSpPr>
          <p:nvPr/>
        </p:nvSpPr>
        <p:spPr bwMode="auto">
          <a:xfrm>
            <a:off x="6334125" y="281305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5</a:t>
            </a:r>
          </a:p>
        </p:txBody>
      </p:sp>
      <p:sp>
        <p:nvSpPr>
          <p:cNvPr id="143407" name="Rectangle 60"/>
          <p:cNvSpPr>
            <a:spLocks noChangeArrowheads="1"/>
          </p:cNvSpPr>
          <p:nvPr/>
        </p:nvSpPr>
        <p:spPr bwMode="auto">
          <a:xfrm>
            <a:off x="6740525" y="281305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pPr>
            <a:r>
              <a:rPr lang="en-US" sz="1000">
                <a:solidFill>
                  <a:srgbClr val="000066"/>
                </a:solidFill>
              </a:rPr>
              <a:t>6</a:t>
            </a:r>
          </a:p>
        </p:txBody>
      </p:sp>
    </p:spTree>
    <p:extLst>
      <p:ext uri="{BB962C8B-B14F-4D97-AF65-F5344CB8AC3E}">
        <p14:creationId xmlns:p14="http://schemas.microsoft.com/office/powerpoint/2010/main" val="31691839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04813" y="360363"/>
            <a:ext cx="8716962" cy="7826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Software Caches are More Flexible</a:t>
            </a:r>
          </a:p>
        </p:txBody>
      </p:sp>
      <p:sp>
        <p:nvSpPr>
          <p:cNvPr id="124931" name="Rectangle 3"/>
          <p:cNvSpPr>
            <a:spLocks noGrp="1" noChangeArrowheads="1"/>
          </p:cNvSpPr>
          <p:nvPr>
            <p:ph idx="1"/>
          </p:nvPr>
        </p:nvSpPr>
        <p:spPr>
          <a:xfrm>
            <a:off x="381000" y="1162050"/>
            <a:ext cx="8458200" cy="5467350"/>
          </a:xfrm>
        </p:spPr>
        <p:txBody>
          <a:bodyPr lIns="90360" tIns="44280" rIns="90360" bIns="44280"/>
          <a:lstStyle/>
          <a:p>
            <a:pPr eaLnBrk="1" hangingPunct="1">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cs typeface="ＭＳ Ｐゴシック" charset="0"/>
              </a:rPr>
              <a:t>Examples</a:t>
            </a:r>
          </a:p>
          <a:p>
            <a:pPr lvl="1" eaLnBrk="1" hangingPunct="1">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rPr>
              <a:t>File system buffer caches, web browser caches, etc.</a:t>
            </a:r>
          </a:p>
          <a:p>
            <a:pPr eaLnBrk="1" hangingPunct="1">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a:latin typeface="Helvetica" charset="0"/>
              <a:ea typeface="ＭＳ Ｐゴシック" charset="0"/>
              <a:cs typeface="ＭＳ Ｐゴシック" charset="0"/>
            </a:endParaRPr>
          </a:p>
          <a:p>
            <a:pPr eaLnBrk="1" hangingPunct="1">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cs typeface="ＭＳ Ｐゴシック" charset="0"/>
              </a:rPr>
              <a:t>Some design differences</a:t>
            </a:r>
          </a:p>
          <a:p>
            <a:pPr lvl="1" eaLnBrk="1" hangingPunct="1">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rPr>
              <a:t>Almost always fully associative</a:t>
            </a:r>
          </a:p>
          <a:p>
            <a:pPr lvl="2" eaLnBrk="1" hangingPunct="1">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rPr>
              <a:t>so, no placement restrictions</a:t>
            </a:r>
          </a:p>
          <a:p>
            <a:pPr lvl="2" eaLnBrk="1" hangingPunct="1">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rPr>
              <a:t>index structures like hash tables are common</a:t>
            </a:r>
          </a:p>
          <a:p>
            <a:pPr lvl="1" eaLnBrk="1" hangingPunct="1">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rPr>
              <a:t>Often use complex replacement policies</a:t>
            </a:r>
          </a:p>
          <a:p>
            <a:pPr lvl="2" eaLnBrk="1" hangingPunct="1">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rPr>
              <a:t>misses are very expensive when disk or network involved</a:t>
            </a:r>
          </a:p>
          <a:p>
            <a:pPr lvl="2" eaLnBrk="1" hangingPunct="1">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rPr>
              <a:t>worth thousands of cycles to avoid them</a:t>
            </a:r>
          </a:p>
          <a:p>
            <a:pPr lvl="1" eaLnBrk="1" hangingPunct="1">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rPr>
              <a:t>Not necessarily constrained to single “block” transfers</a:t>
            </a:r>
          </a:p>
          <a:p>
            <a:pPr lvl="2" eaLnBrk="1" hangingPunct="1">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rPr>
              <a:t>may fetch or write-back in larger units, opportunistically</a:t>
            </a:r>
          </a:p>
        </p:txBody>
      </p:sp>
    </p:spTree>
    <p:extLst>
      <p:ext uri="{BB962C8B-B14F-4D97-AF65-F5344CB8AC3E}">
        <p14:creationId xmlns:p14="http://schemas.microsoft.com/office/powerpoint/2010/main" val="163986562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6"/>
          <p:cNvSpPr>
            <a:spLocks noGrp="1" noChangeArrowheads="1"/>
          </p:cNvSpPr>
          <p:nvPr>
            <p:ph type="title"/>
          </p:nvPr>
        </p:nvSpPr>
        <p:spPr/>
        <p:txBody>
          <a:bodyPr/>
          <a:lstStyle/>
          <a:p>
            <a:pPr eaLnBrk="1" hangingPunct="1">
              <a:defRPr/>
            </a:pPr>
            <a:r>
              <a:rPr lang="en-US" dirty="0">
                <a:ea typeface="ＭＳ Ｐゴシック" pitchFamily="-1" charset="-128"/>
                <a:cs typeface="ＭＳ Ｐゴシック" pitchFamily="-1" charset="-128"/>
              </a:rPr>
              <a:t>Layout of </a:t>
            </a:r>
            <a:r>
              <a:rPr lang="en-US" dirty="0" smtClean="0">
                <a:ea typeface="ＭＳ Ｐゴシック" pitchFamily="-1" charset="-128"/>
                <a:cs typeface="ＭＳ Ｐゴシック" pitchFamily="-1" charset="-128"/>
              </a:rPr>
              <a:t>Arrays </a:t>
            </a:r>
            <a:r>
              <a:rPr lang="en-US" dirty="0">
                <a:ea typeface="ＭＳ Ｐゴシック" pitchFamily="-1" charset="-128"/>
                <a:cs typeface="ＭＳ Ｐゴシック" pitchFamily="-1" charset="-128"/>
              </a:rPr>
              <a:t>in Memory (review)</a:t>
            </a:r>
          </a:p>
        </p:txBody>
      </p:sp>
      <p:sp>
        <p:nvSpPr>
          <p:cNvPr id="169991" name="Rectangle 7"/>
          <p:cNvSpPr>
            <a:spLocks noGrp="1" noChangeArrowheads="1"/>
          </p:cNvSpPr>
          <p:nvPr>
            <p:ph type="body" idx="1"/>
          </p:nvPr>
        </p:nvSpPr>
        <p:spPr>
          <a:xfrm>
            <a:off x="290513" y="1295400"/>
            <a:ext cx="5195887" cy="5149850"/>
          </a:xfrm>
        </p:spPr>
        <p:txBody>
          <a:bodyPr/>
          <a:lstStyle/>
          <a:p>
            <a:pPr eaLnBrk="1" hangingPunct="1">
              <a:lnSpc>
                <a:spcPct val="85000"/>
              </a:lnSpc>
              <a:buFont typeface="Wingdings" pitchFamily="-1" charset="2"/>
              <a:buNone/>
              <a:defRPr/>
            </a:pPr>
            <a:r>
              <a:rPr lang="en-US" dirty="0">
                <a:ea typeface="ＭＳ Ｐゴシック" pitchFamily="-1" charset="-128"/>
                <a:cs typeface="ＭＳ Ｐゴシック" pitchFamily="-1" charset="-128"/>
              </a:rPr>
              <a:t>A</a:t>
            </a:r>
            <a:r>
              <a:rPr lang="en-US" dirty="0" smtClean="0">
                <a:ea typeface="ＭＳ Ｐゴシック" pitchFamily="-1" charset="-128"/>
                <a:cs typeface="ＭＳ Ｐゴシック" pitchFamily="-1" charset="-128"/>
              </a:rPr>
              <a:t>rrays </a:t>
            </a:r>
            <a:r>
              <a:rPr lang="en-US" dirty="0">
                <a:ea typeface="ＭＳ Ｐゴシック" pitchFamily="-1" charset="-128"/>
                <a:cs typeface="ＭＳ Ｐゴシック" pitchFamily="-1" charset="-128"/>
              </a:rPr>
              <a:t>allocated </a:t>
            </a:r>
            <a:r>
              <a:rPr lang="en-US" dirty="0" smtClean="0">
                <a:ea typeface="ＭＳ Ｐゴシック" pitchFamily="-1" charset="-128"/>
                <a:cs typeface="ＭＳ Ｐゴシック" pitchFamily="-1" charset="-128"/>
              </a:rPr>
              <a:t>sequentially</a:t>
            </a:r>
            <a:endParaRPr lang="en-US" dirty="0">
              <a:ea typeface="ＭＳ Ｐゴシック" pitchFamily="-1" charset="-128"/>
              <a:cs typeface="ＭＳ Ｐゴシック" pitchFamily="-1" charset="-128"/>
            </a:endParaRPr>
          </a:p>
          <a:p>
            <a:pPr lvl="1" eaLnBrk="1" hangingPunct="1">
              <a:lnSpc>
                <a:spcPct val="90000"/>
              </a:lnSpc>
              <a:buFont typeface="Wingdings" pitchFamily="-1" charset="2"/>
              <a:buChar char="n"/>
              <a:defRPr/>
            </a:pPr>
            <a:r>
              <a:rPr lang="en-US" dirty="0"/>
              <a:t>each </a:t>
            </a:r>
            <a:r>
              <a:rPr lang="en-US" dirty="0" smtClean="0"/>
              <a:t>following element is in a higher contiguous </a:t>
            </a:r>
            <a:r>
              <a:rPr lang="en-US" dirty="0"/>
              <a:t>memory </a:t>
            </a:r>
            <a:r>
              <a:rPr lang="en-US" dirty="0" smtClean="0"/>
              <a:t>location</a:t>
            </a:r>
          </a:p>
          <a:p>
            <a:pPr lvl="1" eaLnBrk="1" hangingPunct="1">
              <a:lnSpc>
                <a:spcPct val="90000"/>
              </a:lnSpc>
              <a:buFont typeface="Wingdings" pitchFamily="-1" charset="2"/>
              <a:buChar char="n"/>
              <a:defRPr/>
            </a:pPr>
            <a:r>
              <a:rPr lang="en-US" dirty="0" smtClean="0"/>
              <a:t>e.g. if </a:t>
            </a:r>
            <a:r>
              <a:rPr lang="en-US" b="0" dirty="0" smtClean="0">
                <a:latin typeface="Courier"/>
                <a:cs typeface="Courier"/>
              </a:rPr>
              <a:t>a[] </a:t>
            </a:r>
            <a:r>
              <a:rPr lang="en-US" dirty="0" smtClean="0"/>
              <a:t>is an </a:t>
            </a:r>
            <a:r>
              <a:rPr lang="en-US" dirty="0" err="1" smtClean="0"/>
              <a:t>int</a:t>
            </a:r>
            <a:r>
              <a:rPr lang="en-US" dirty="0" smtClean="0"/>
              <a:t> array, then   </a:t>
            </a:r>
            <a:r>
              <a:rPr lang="en-US" b="0" dirty="0" smtClean="0">
                <a:latin typeface="Courier"/>
                <a:cs typeface="Courier"/>
              </a:rPr>
              <a:t>a[i+1]</a:t>
            </a:r>
            <a:r>
              <a:rPr lang="en-US" dirty="0" smtClean="0"/>
              <a:t> is located 4 bytes higher than </a:t>
            </a:r>
            <a:r>
              <a:rPr lang="en-US" b="0" dirty="0" smtClean="0">
                <a:latin typeface="Courier"/>
                <a:cs typeface="Courier"/>
              </a:rPr>
              <a:t>a[</a:t>
            </a:r>
            <a:r>
              <a:rPr lang="en-US" b="0" dirty="0" err="1" smtClean="0">
                <a:latin typeface="Courier"/>
                <a:cs typeface="Courier"/>
              </a:rPr>
              <a:t>i</a:t>
            </a:r>
            <a:r>
              <a:rPr lang="en-US" b="0" dirty="0" smtClean="0">
                <a:latin typeface="Courier"/>
                <a:cs typeface="Courier"/>
              </a:rPr>
              <a:t>]</a:t>
            </a:r>
            <a:r>
              <a:rPr lang="en-US" dirty="0" smtClean="0"/>
              <a:t>, etc.</a:t>
            </a:r>
            <a:endParaRPr lang="en-US" dirty="0"/>
          </a:p>
          <a:p>
            <a:pPr eaLnBrk="1" hangingPunct="1">
              <a:lnSpc>
                <a:spcPct val="85000"/>
              </a:lnSpc>
              <a:buFont typeface="Wingdings" pitchFamily="-1" charset="2"/>
              <a:buNone/>
              <a:defRPr/>
            </a:pPr>
            <a:r>
              <a:rPr lang="en-US" dirty="0" smtClean="0">
                <a:ea typeface="ＭＳ Ｐゴシック" pitchFamily="-1" charset="-128"/>
                <a:cs typeface="ＭＳ Ｐゴシック" pitchFamily="-1" charset="-128"/>
              </a:rPr>
              <a:t>Accessing the array sequentially in the same order it is allocated</a:t>
            </a:r>
          </a:p>
          <a:p>
            <a:pPr lvl="1" eaLnBrk="1" hangingPunct="1">
              <a:lnSpc>
                <a:spcPct val="90000"/>
              </a:lnSpc>
              <a:buFont typeface="Wingdings" pitchFamily="-1" charset="2"/>
              <a:buChar char="n"/>
              <a:defRPr/>
            </a:pPr>
            <a:r>
              <a:rPr lang="en-US" dirty="0" smtClean="0">
                <a:latin typeface="Courier New" pitchFamily="-1" charset="0"/>
              </a:rPr>
              <a:t>for (</a:t>
            </a:r>
            <a:r>
              <a:rPr lang="en-US" dirty="0" err="1" smtClean="0">
                <a:latin typeface="Courier New" pitchFamily="-1" charset="0"/>
              </a:rPr>
              <a:t>i</a:t>
            </a:r>
            <a:r>
              <a:rPr lang="en-US" dirty="0" smtClean="0">
                <a:latin typeface="Courier New" pitchFamily="-1" charset="0"/>
              </a:rPr>
              <a:t> = 0; </a:t>
            </a:r>
            <a:r>
              <a:rPr lang="en-US" dirty="0" err="1" smtClean="0">
                <a:latin typeface="Courier New" pitchFamily="-1" charset="0"/>
              </a:rPr>
              <a:t>i</a:t>
            </a:r>
            <a:r>
              <a:rPr lang="en-US" dirty="0" smtClean="0">
                <a:latin typeface="Courier New" pitchFamily="-1" charset="0"/>
              </a:rPr>
              <a:t> &lt; N; </a:t>
            </a:r>
            <a:r>
              <a:rPr lang="en-US" dirty="0" err="1" smtClean="0">
                <a:latin typeface="Courier New" pitchFamily="-1" charset="0"/>
              </a:rPr>
              <a:t>i</a:t>
            </a:r>
            <a:r>
              <a:rPr lang="en-US" dirty="0" smtClean="0">
                <a:latin typeface="Courier New" pitchFamily="-1" charset="0"/>
              </a:rPr>
              <a:t>++)</a:t>
            </a:r>
          </a:p>
          <a:p>
            <a:pPr lvl="2" eaLnBrk="1" hangingPunct="1">
              <a:lnSpc>
                <a:spcPct val="97000"/>
              </a:lnSpc>
              <a:buFont typeface="Wingdings" pitchFamily="-1" charset="2"/>
              <a:buNone/>
              <a:defRPr/>
            </a:pPr>
            <a:r>
              <a:rPr lang="en-US" dirty="0" smtClean="0">
                <a:latin typeface="Courier New" pitchFamily="-1" charset="0"/>
                <a:ea typeface="ＭＳ Ｐゴシック" pitchFamily="-1" charset="-128"/>
              </a:rPr>
              <a:t>sum </a:t>
            </a:r>
            <a:r>
              <a:rPr lang="en-US" dirty="0">
                <a:latin typeface="Courier New" pitchFamily="-1" charset="0"/>
                <a:ea typeface="ＭＳ Ｐゴシック" pitchFamily="-1" charset="-128"/>
              </a:rPr>
              <a:t>+= </a:t>
            </a:r>
            <a:r>
              <a:rPr lang="en-US" dirty="0" smtClean="0">
                <a:latin typeface="Courier New" pitchFamily="-1" charset="0"/>
                <a:ea typeface="ＭＳ Ｐゴシック" pitchFamily="-1" charset="-128"/>
              </a:rPr>
              <a:t>a[</a:t>
            </a:r>
            <a:r>
              <a:rPr lang="en-US" dirty="0">
                <a:latin typeface="Courier New" pitchFamily="-1" charset="0"/>
                <a:ea typeface="ＭＳ Ｐゴシック" pitchFamily="-1" charset="-128"/>
              </a:rPr>
              <a:t>i];</a:t>
            </a:r>
          </a:p>
          <a:p>
            <a:pPr lvl="1" eaLnBrk="1" hangingPunct="1">
              <a:lnSpc>
                <a:spcPct val="90000"/>
              </a:lnSpc>
              <a:buFont typeface="Wingdings" pitchFamily="-1" charset="2"/>
              <a:buChar char="n"/>
              <a:defRPr/>
            </a:pPr>
            <a:r>
              <a:rPr lang="en-US" dirty="0"/>
              <a:t>accesses successive </a:t>
            </a:r>
            <a:r>
              <a:rPr lang="en-US" dirty="0" smtClean="0"/>
              <a:t>elements in memory, column by column</a:t>
            </a:r>
          </a:p>
          <a:p>
            <a:pPr lvl="1" eaLnBrk="1" hangingPunct="1">
              <a:lnSpc>
                <a:spcPct val="90000"/>
              </a:lnSpc>
              <a:buFont typeface="Wingdings" pitchFamily="-1" charset="2"/>
              <a:buChar char="n"/>
              <a:defRPr/>
            </a:pPr>
            <a:r>
              <a:rPr lang="en-US" dirty="0" smtClean="0"/>
              <a:t>Stride-1 access pattern</a:t>
            </a:r>
            <a:endParaRPr lang="en-US" dirty="0"/>
          </a:p>
        </p:txBody>
      </p:sp>
      <p:grpSp>
        <p:nvGrpSpPr>
          <p:cNvPr id="29699" name="Group 3"/>
          <p:cNvGrpSpPr>
            <a:grpSpLocks/>
          </p:cNvGrpSpPr>
          <p:nvPr/>
        </p:nvGrpSpPr>
        <p:grpSpPr bwMode="auto">
          <a:xfrm>
            <a:off x="6934200" y="5064125"/>
            <a:ext cx="1143000" cy="346075"/>
            <a:chOff x="6934200" y="5063951"/>
            <a:chExt cx="838200" cy="346249"/>
          </a:xfrm>
        </p:grpSpPr>
        <p:sp>
          <p:nvSpPr>
            <p:cNvPr id="2" name="Rectangle 1"/>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50" name="TextBox 2"/>
            <p:cNvSpPr txBox="1">
              <a:spLocks noChangeArrowheads="1"/>
            </p:cNvSpPr>
            <p:nvPr/>
          </p:nvSpPr>
          <p:spPr bwMode="auto">
            <a:xfrm>
              <a:off x="7010400" y="5063951"/>
              <a:ext cx="73875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a[0]</a:t>
              </a:r>
            </a:p>
          </p:txBody>
        </p:sp>
      </p:grpSp>
      <p:grpSp>
        <p:nvGrpSpPr>
          <p:cNvPr id="29700" name="Group 6"/>
          <p:cNvGrpSpPr>
            <a:grpSpLocks/>
          </p:cNvGrpSpPr>
          <p:nvPr/>
        </p:nvGrpSpPr>
        <p:grpSpPr bwMode="auto">
          <a:xfrm>
            <a:off x="6934200" y="4759325"/>
            <a:ext cx="1143000" cy="346075"/>
            <a:chOff x="6934200" y="5063951"/>
            <a:chExt cx="838200" cy="346249"/>
          </a:xfrm>
        </p:grpSpPr>
        <p:sp>
          <p:nvSpPr>
            <p:cNvPr id="8" name="Rectangle 7"/>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48" name="TextBox 8"/>
            <p:cNvSpPr txBox="1">
              <a:spLocks noChangeArrowheads="1"/>
            </p:cNvSpPr>
            <p:nvPr/>
          </p:nvSpPr>
          <p:spPr bwMode="auto">
            <a:xfrm>
              <a:off x="7010400" y="5063951"/>
              <a:ext cx="73875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a[1]</a:t>
              </a:r>
            </a:p>
          </p:txBody>
        </p:sp>
      </p:grpSp>
      <p:grpSp>
        <p:nvGrpSpPr>
          <p:cNvPr id="29701" name="Group 9"/>
          <p:cNvGrpSpPr>
            <a:grpSpLocks/>
          </p:cNvGrpSpPr>
          <p:nvPr/>
        </p:nvGrpSpPr>
        <p:grpSpPr bwMode="auto">
          <a:xfrm>
            <a:off x="6934200" y="4454525"/>
            <a:ext cx="1143000" cy="346075"/>
            <a:chOff x="6934200" y="5063951"/>
            <a:chExt cx="838200" cy="346249"/>
          </a:xfrm>
        </p:grpSpPr>
        <p:sp>
          <p:nvSpPr>
            <p:cNvPr id="11" name="Rectangle 10"/>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46" name="TextBox 11"/>
            <p:cNvSpPr txBox="1">
              <a:spLocks noChangeArrowheads="1"/>
            </p:cNvSpPr>
            <p:nvPr/>
          </p:nvSpPr>
          <p:spPr bwMode="auto">
            <a:xfrm>
              <a:off x="7010400" y="5063951"/>
              <a:ext cx="73875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a[2]</a:t>
              </a:r>
            </a:p>
          </p:txBody>
        </p:sp>
      </p:grpSp>
      <p:grpSp>
        <p:nvGrpSpPr>
          <p:cNvPr id="29702" name="Group 12"/>
          <p:cNvGrpSpPr>
            <a:grpSpLocks/>
          </p:cNvGrpSpPr>
          <p:nvPr/>
        </p:nvGrpSpPr>
        <p:grpSpPr bwMode="auto">
          <a:xfrm>
            <a:off x="6934200" y="4149725"/>
            <a:ext cx="1143000" cy="346075"/>
            <a:chOff x="6934200" y="5063951"/>
            <a:chExt cx="838200" cy="346249"/>
          </a:xfrm>
        </p:grpSpPr>
        <p:sp>
          <p:nvSpPr>
            <p:cNvPr id="14" name="Rectangle 13"/>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44" name="TextBox 14"/>
            <p:cNvSpPr txBox="1">
              <a:spLocks noChangeArrowheads="1"/>
            </p:cNvSpPr>
            <p:nvPr/>
          </p:nvSpPr>
          <p:spPr bwMode="auto">
            <a:xfrm>
              <a:off x="7010400" y="5063951"/>
              <a:ext cx="73875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a[3]</a:t>
              </a:r>
            </a:p>
          </p:txBody>
        </p:sp>
      </p:grpSp>
      <p:grpSp>
        <p:nvGrpSpPr>
          <p:cNvPr id="29703" name="Group 15"/>
          <p:cNvGrpSpPr>
            <a:grpSpLocks/>
          </p:cNvGrpSpPr>
          <p:nvPr/>
        </p:nvGrpSpPr>
        <p:grpSpPr bwMode="auto">
          <a:xfrm>
            <a:off x="6934200" y="5368925"/>
            <a:ext cx="1143000" cy="346075"/>
            <a:chOff x="6934200" y="5063951"/>
            <a:chExt cx="838200" cy="346249"/>
          </a:xfrm>
        </p:grpSpPr>
        <p:sp>
          <p:nvSpPr>
            <p:cNvPr id="17" name="Rectangle 16"/>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42" name="TextBox 17"/>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29704" name="Group 18"/>
          <p:cNvGrpSpPr>
            <a:grpSpLocks/>
          </p:cNvGrpSpPr>
          <p:nvPr/>
        </p:nvGrpSpPr>
        <p:grpSpPr bwMode="auto">
          <a:xfrm>
            <a:off x="6934200" y="5673725"/>
            <a:ext cx="1143000" cy="346075"/>
            <a:chOff x="6934200" y="5063951"/>
            <a:chExt cx="838200" cy="346249"/>
          </a:xfrm>
        </p:grpSpPr>
        <p:sp>
          <p:nvSpPr>
            <p:cNvPr id="20" name="Rectangle 19"/>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40" name="TextBox 20"/>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29705" name="Group 21"/>
          <p:cNvGrpSpPr>
            <a:grpSpLocks/>
          </p:cNvGrpSpPr>
          <p:nvPr/>
        </p:nvGrpSpPr>
        <p:grpSpPr bwMode="auto">
          <a:xfrm>
            <a:off x="6934200" y="5978525"/>
            <a:ext cx="1143000" cy="346075"/>
            <a:chOff x="6934200" y="5063951"/>
            <a:chExt cx="838200" cy="346249"/>
          </a:xfrm>
        </p:grpSpPr>
        <p:sp>
          <p:nvSpPr>
            <p:cNvPr id="23" name="Rectangle 22"/>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38" name="TextBox 23"/>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29706" name="Group 24"/>
          <p:cNvGrpSpPr>
            <a:grpSpLocks/>
          </p:cNvGrpSpPr>
          <p:nvPr/>
        </p:nvGrpSpPr>
        <p:grpSpPr bwMode="auto">
          <a:xfrm>
            <a:off x="6934200" y="3844925"/>
            <a:ext cx="1143000" cy="346075"/>
            <a:chOff x="6934200" y="5063951"/>
            <a:chExt cx="838200" cy="346249"/>
          </a:xfrm>
        </p:grpSpPr>
        <p:sp>
          <p:nvSpPr>
            <p:cNvPr id="26" name="Rectangle 25"/>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36" name="TextBox 26"/>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29707" name="Group 27"/>
          <p:cNvGrpSpPr>
            <a:grpSpLocks/>
          </p:cNvGrpSpPr>
          <p:nvPr/>
        </p:nvGrpSpPr>
        <p:grpSpPr bwMode="auto">
          <a:xfrm>
            <a:off x="6934200" y="3540125"/>
            <a:ext cx="1143000" cy="346075"/>
            <a:chOff x="6934200" y="5063951"/>
            <a:chExt cx="838200" cy="346249"/>
          </a:xfrm>
        </p:grpSpPr>
        <p:sp>
          <p:nvSpPr>
            <p:cNvPr id="29" name="Rectangle 28"/>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34" name="TextBox 29"/>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29708" name="Group 30"/>
          <p:cNvGrpSpPr>
            <a:grpSpLocks/>
          </p:cNvGrpSpPr>
          <p:nvPr/>
        </p:nvGrpSpPr>
        <p:grpSpPr bwMode="auto">
          <a:xfrm>
            <a:off x="6934200" y="3235325"/>
            <a:ext cx="1143000" cy="346075"/>
            <a:chOff x="6934200" y="5063951"/>
            <a:chExt cx="838200" cy="346249"/>
          </a:xfrm>
        </p:grpSpPr>
        <p:sp>
          <p:nvSpPr>
            <p:cNvPr id="32" name="Rectangle 31"/>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32" name="TextBox 32"/>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29709" name="Group 33"/>
          <p:cNvGrpSpPr>
            <a:grpSpLocks/>
          </p:cNvGrpSpPr>
          <p:nvPr/>
        </p:nvGrpSpPr>
        <p:grpSpPr bwMode="auto">
          <a:xfrm>
            <a:off x="6934200" y="2930525"/>
            <a:ext cx="1143000" cy="346075"/>
            <a:chOff x="6934200" y="5063951"/>
            <a:chExt cx="838200" cy="346249"/>
          </a:xfrm>
        </p:grpSpPr>
        <p:sp>
          <p:nvSpPr>
            <p:cNvPr id="35" name="Rectangle 34"/>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30" name="TextBox 35"/>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29710" name="Group 36"/>
          <p:cNvGrpSpPr>
            <a:grpSpLocks/>
          </p:cNvGrpSpPr>
          <p:nvPr/>
        </p:nvGrpSpPr>
        <p:grpSpPr bwMode="auto">
          <a:xfrm>
            <a:off x="6934200" y="2625725"/>
            <a:ext cx="1143000" cy="346075"/>
            <a:chOff x="6934200" y="5063951"/>
            <a:chExt cx="838200" cy="346249"/>
          </a:xfrm>
        </p:grpSpPr>
        <p:sp>
          <p:nvSpPr>
            <p:cNvPr id="38" name="Rectangle 37"/>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28" name="TextBox 38"/>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29711" name="Group 39"/>
          <p:cNvGrpSpPr>
            <a:grpSpLocks/>
          </p:cNvGrpSpPr>
          <p:nvPr/>
        </p:nvGrpSpPr>
        <p:grpSpPr bwMode="auto">
          <a:xfrm>
            <a:off x="6934200" y="2320925"/>
            <a:ext cx="1143000" cy="346075"/>
            <a:chOff x="6934200" y="5063951"/>
            <a:chExt cx="838200" cy="346249"/>
          </a:xfrm>
        </p:grpSpPr>
        <p:sp>
          <p:nvSpPr>
            <p:cNvPr id="41" name="Rectangle 40"/>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26" name="TextBox 41"/>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29712" name="Group 42"/>
          <p:cNvGrpSpPr>
            <a:grpSpLocks/>
          </p:cNvGrpSpPr>
          <p:nvPr/>
        </p:nvGrpSpPr>
        <p:grpSpPr bwMode="auto">
          <a:xfrm>
            <a:off x="6934200" y="2016125"/>
            <a:ext cx="1143000" cy="346075"/>
            <a:chOff x="6934200" y="5063951"/>
            <a:chExt cx="838200" cy="346249"/>
          </a:xfrm>
        </p:grpSpPr>
        <p:sp>
          <p:nvSpPr>
            <p:cNvPr id="44" name="Rectangle 43"/>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24" name="TextBox 44"/>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29713" name="Group 45"/>
          <p:cNvGrpSpPr>
            <a:grpSpLocks/>
          </p:cNvGrpSpPr>
          <p:nvPr/>
        </p:nvGrpSpPr>
        <p:grpSpPr bwMode="auto">
          <a:xfrm>
            <a:off x="6934200" y="1711325"/>
            <a:ext cx="1143000" cy="346075"/>
            <a:chOff x="6934200" y="5063951"/>
            <a:chExt cx="838200" cy="346249"/>
          </a:xfrm>
        </p:grpSpPr>
        <p:sp>
          <p:nvSpPr>
            <p:cNvPr id="47" name="Rectangle 46"/>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22" name="TextBox 47"/>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29714" name="Group 48"/>
          <p:cNvGrpSpPr>
            <a:grpSpLocks/>
          </p:cNvGrpSpPr>
          <p:nvPr/>
        </p:nvGrpSpPr>
        <p:grpSpPr bwMode="auto">
          <a:xfrm>
            <a:off x="6934200" y="1406525"/>
            <a:ext cx="1143000" cy="346075"/>
            <a:chOff x="6934200" y="5063951"/>
            <a:chExt cx="838200" cy="346249"/>
          </a:xfrm>
        </p:grpSpPr>
        <p:sp>
          <p:nvSpPr>
            <p:cNvPr id="50" name="Rectangle 49"/>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29720" name="TextBox 50"/>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sp>
        <p:nvSpPr>
          <p:cNvPr id="29715" name="TextBox 4"/>
          <p:cNvSpPr txBox="1">
            <a:spLocks noChangeArrowheads="1"/>
          </p:cNvSpPr>
          <p:nvPr/>
        </p:nvSpPr>
        <p:spPr bwMode="auto">
          <a:xfrm>
            <a:off x="8077200" y="1219200"/>
            <a:ext cx="6969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High</a:t>
            </a:r>
          </a:p>
        </p:txBody>
      </p:sp>
      <p:sp>
        <p:nvSpPr>
          <p:cNvPr id="29716" name="TextBox 52"/>
          <p:cNvSpPr txBox="1">
            <a:spLocks noChangeArrowheads="1"/>
          </p:cNvSpPr>
          <p:nvPr/>
        </p:nvSpPr>
        <p:spPr bwMode="auto">
          <a:xfrm>
            <a:off x="8102600" y="6054725"/>
            <a:ext cx="6461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Low</a:t>
            </a:r>
          </a:p>
        </p:txBody>
      </p:sp>
      <p:sp>
        <p:nvSpPr>
          <p:cNvPr id="29717" name="TextBox 53"/>
          <p:cNvSpPr txBox="1">
            <a:spLocks noChangeArrowheads="1"/>
          </p:cNvSpPr>
          <p:nvPr/>
        </p:nvSpPr>
        <p:spPr bwMode="auto">
          <a:xfrm>
            <a:off x="6977063" y="762000"/>
            <a:ext cx="10699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Main</a:t>
            </a:r>
          </a:p>
          <a:p>
            <a:r>
              <a:rPr lang="en-US" sz="1800">
                <a:solidFill>
                  <a:srgbClr val="000066"/>
                </a:solidFill>
              </a:rPr>
              <a:t>Memory</a:t>
            </a:r>
          </a:p>
        </p:txBody>
      </p:sp>
      <p:cxnSp>
        <p:nvCxnSpPr>
          <p:cNvPr id="52" name="Straight Arrow Connector 51"/>
          <p:cNvCxnSpPr/>
          <p:nvPr/>
        </p:nvCxnSpPr>
        <p:spPr bwMode="auto">
          <a:xfrm flipV="1">
            <a:off x="6705600" y="4267200"/>
            <a:ext cx="0" cy="1066800"/>
          </a:xfrm>
          <a:prstGeom prst="straightConnector1">
            <a:avLst/>
          </a:prstGeom>
          <a:noFill/>
          <a:ln w="19050" cap="flat" cmpd="sng" algn="ctr">
            <a:solidFill>
              <a:schemeClr val="tx2"/>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9991">
                                            <p:txEl>
                                              <p:pRg st="0" end="0"/>
                                            </p:txEl>
                                          </p:spTgt>
                                        </p:tgtEl>
                                        <p:attrNameLst>
                                          <p:attrName>style.visibility</p:attrName>
                                        </p:attrNameLst>
                                      </p:cBhvr>
                                      <p:to>
                                        <p:strVal val="visible"/>
                                      </p:to>
                                    </p:set>
                                    <p:animEffect transition="in" filter="dissolve">
                                      <p:cBhvr>
                                        <p:cTn id="7" dur="500"/>
                                        <p:tgtEl>
                                          <p:spTgt spid="16999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9991">
                                            <p:txEl>
                                              <p:pRg st="1" end="1"/>
                                            </p:txEl>
                                          </p:spTgt>
                                        </p:tgtEl>
                                        <p:attrNameLst>
                                          <p:attrName>style.visibility</p:attrName>
                                        </p:attrNameLst>
                                      </p:cBhvr>
                                      <p:to>
                                        <p:strVal val="visible"/>
                                      </p:to>
                                    </p:set>
                                    <p:animEffect transition="in" filter="dissolve">
                                      <p:cBhvr>
                                        <p:cTn id="10" dur="500"/>
                                        <p:tgtEl>
                                          <p:spTgt spid="16999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9991">
                                            <p:txEl>
                                              <p:pRg st="2" end="2"/>
                                            </p:txEl>
                                          </p:spTgt>
                                        </p:tgtEl>
                                        <p:attrNameLst>
                                          <p:attrName>style.visibility</p:attrName>
                                        </p:attrNameLst>
                                      </p:cBhvr>
                                      <p:to>
                                        <p:strVal val="visible"/>
                                      </p:to>
                                    </p:set>
                                    <p:animEffect transition="in" filter="dissolve">
                                      <p:cBhvr>
                                        <p:cTn id="13" dur="500"/>
                                        <p:tgtEl>
                                          <p:spTgt spid="16999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69991">
                                            <p:txEl>
                                              <p:pRg st="3" end="3"/>
                                            </p:txEl>
                                          </p:spTgt>
                                        </p:tgtEl>
                                        <p:attrNameLst>
                                          <p:attrName>style.visibility</p:attrName>
                                        </p:attrNameLst>
                                      </p:cBhvr>
                                      <p:to>
                                        <p:strVal val="visible"/>
                                      </p:to>
                                    </p:set>
                                    <p:animEffect transition="in" filter="dissolve">
                                      <p:cBhvr>
                                        <p:cTn id="18" dur="500"/>
                                        <p:tgtEl>
                                          <p:spTgt spid="16999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69991">
                                            <p:txEl>
                                              <p:pRg st="4" end="4"/>
                                            </p:txEl>
                                          </p:spTgt>
                                        </p:tgtEl>
                                        <p:attrNameLst>
                                          <p:attrName>style.visibility</p:attrName>
                                        </p:attrNameLst>
                                      </p:cBhvr>
                                      <p:to>
                                        <p:strVal val="visible"/>
                                      </p:to>
                                    </p:set>
                                    <p:animEffect transition="in" filter="dissolve">
                                      <p:cBhvr>
                                        <p:cTn id="21" dur="500"/>
                                        <p:tgtEl>
                                          <p:spTgt spid="16999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69991">
                                            <p:txEl>
                                              <p:pRg st="5" end="5"/>
                                            </p:txEl>
                                          </p:spTgt>
                                        </p:tgtEl>
                                        <p:attrNameLst>
                                          <p:attrName>style.visibility</p:attrName>
                                        </p:attrNameLst>
                                      </p:cBhvr>
                                      <p:to>
                                        <p:strVal val="visible"/>
                                      </p:to>
                                    </p:set>
                                    <p:animEffect transition="in" filter="dissolve">
                                      <p:cBhvr>
                                        <p:cTn id="24" dur="500"/>
                                        <p:tgtEl>
                                          <p:spTgt spid="16999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69991">
                                            <p:txEl>
                                              <p:pRg st="6" end="6"/>
                                            </p:txEl>
                                          </p:spTgt>
                                        </p:tgtEl>
                                        <p:attrNameLst>
                                          <p:attrName>style.visibility</p:attrName>
                                        </p:attrNameLst>
                                      </p:cBhvr>
                                      <p:to>
                                        <p:strVal val="visible"/>
                                      </p:to>
                                    </p:set>
                                    <p:animEffect transition="in" filter="dissolve">
                                      <p:cBhvr>
                                        <p:cTn id="27" dur="500"/>
                                        <p:tgtEl>
                                          <p:spTgt spid="16999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69991">
                                            <p:txEl>
                                              <p:pRg st="7" end="7"/>
                                            </p:txEl>
                                          </p:spTgt>
                                        </p:tgtEl>
                                        <p:attrNameLst>
                                          <p:attrName>style.visibility</p:attrName>
                                        </p:attrNameLst>
                                      </p:cBhvr>
                                      <p:to>
                                        <p:strVal val="visible"/>
                                      </p:to>
                                    </p:set>
                                    <p:animEffect transition="in" filter="dissolve">
                                      <p:cBhvr>
                                        <p:cTn id="30" dur="500"/>
                                        <p:tgtEl>
                                          <p:spTgt spid="1699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6"/>
          <p:cNvSpPr>
            <a:spLocks noGrp="1" noChangeArrowheads="1"/>
          </p:cNvSpPr>
          <p:nvPr>
            <p:ph type="title"/>
          </p:nvPr>
        </p:nvSpPr>
        <p:spPr/>
        <p:txBody>
          <a:bodyPr/>
          <a:lstStyle/>
          <a:p>
            <a:pPr eaLnBrk="1" hangingPunct="1">
              <a:defRPr/>
            </a:pPr>
            <a:r>
              <a:rPr lang="en-US" dirty="0">
                <a:ea typeface="ＭＳ Ｐゴシック" pitchFamily="-1" charset="-128"/>
                <a:cs typeface="ＭＳ Ｐゴシック" pitchFamily="-1" charset="-128"/>
              </a:rPr>
              <a:t>Layout of </a:t>
            </a:r>
            <a:r>
              <a:rPr lang="en-US" dirty="0" smtClean="0">
                <a:ea typeface="ＭＳ Ｐゴシック" pitchFamily="-1" charset="-128"/>
                <a:cs typeface="ＭＳ Ｐゴシック" pitchFamily="-1" charset="-128"/>
              </a:rPr>
              <a:t>Arrays </a:t>
            </a:r>
            <a:r>
              <a:rPr lang="en-US" dirty="0">
                <a:ea typeface="ＭＳ Ｐゴシック" pitchFamily="-1" charset="-128"/>
                <a:cs typeface="ＭＳ Ｐゴシック" pitchFamily="-1" charset="-128"/>
              </a:rPr>
              <a:t>in Memory (review)</a:t>
            </a:r>
          </a:p>
        </p:txBody>
      </p:sp>
      <p:sp>
        <p:nvSpPr>
          <p:cNvPr id="169991" name="Rectangle 7"/>
          <p:cNvSpPr>
            <a:spLocks noGrp="1" noChangeArrowheads="1"/>
          </p:cNvSpPr>
          <p:nvPr>
            <p:ph type="body" idx="1"/>
          </p:nvPr>
        </p:nvSpPr>
        <p:spPr>
          <a:xfrm>
            <a:off x="290513" y="1295400"/>
            <a:ext cx="5195887" cy="5149850"/>
          </a:xfrm>
        </p:spPr>
        <p:txBody>
          <a:bodyPr/>
          <a:lstStyle/>
          <a:p>
            <a:pPr eaLnBrk="1" hangingPunct="1">
              <a:lnSpc>
                <a:spcPct val="85000"/>
              </a:lnSpc>
              <a:buFont typeface="Wingdings" pitchFamily="-1" charset="2"/>
              <a:buNone/>
              <a:defRPr/>
            </a:pPr>
            <a:r>
              <a:rPr lang="en-US" dirty="0" smtClean="0">
                <a:ea typeface="ＭＳ Ｐゴシック" pitchFamily="-1" charset="-128"/>
                <a:cs typeface="ＭＳ Ｐゴシック" pitchFamily="-1" charset="-128"/>
              </a:rPr>
              <a:t>Multi-dimensional arrays </a:t>
            </a:r>
            <a:r>
              <a:rPr lang="en-US" dirty="0">
                <a:ea typeface="ＭＳ Ｐゴシック" pitchFamily="-1" charset="-128"/>
                <a:cs typeface="ＭＳ Ｐゴシック" pitchFamily="-1" charset="-128"/>
              </a:rPr>
              <a:t>allocated </a:t>
            </a:r>
            <a:r>
              <a:rPr lang="en-US" dirty="0" smtClean="0">
                <a:ea typeface="ＭＳ Ｐゴシック" pitchFamily="-1" charset="-128"/>
                <a:cs typeface="ＭＳ Ｐゴシック" pitchFamily="-1" charset="-128"/>
              </a:rPr>
              <a:t>sequentially in </a:t>
            </a:r>
            <a:r>
              <a:rPr lang="en-US" i="1" dirty="0" smtClean="0">
                <a:ea typeface="ＭＳ Ｐゴシック" pitchFamily="-1" charset="-128"/>
                <a:cs typeface="ＭＳ Ｐゴシック" pitchFamily="-1" charset="-128"/>
              </a:rPr>
              <a:t>row-major order</a:t>
            </a:r>
            <a:endParaRPr lang="en-US" i="1" dirty="0">
              <a:ea typeface="ＭＳ Ｐゴシック" pitchFamily="-1" charset="-128"/>
              <a:cs typeface="ＭＳ Ｐゴシック" pitchFamily="-1" charset="-128"/>
            </a:endParaRPr>
          </a:p>
          <a:p>
            <a:pPr lvl="1" eaLnBrk="1" hangingPunct="1">
              <a:lnSpc>
                <a:spcPct val="90000"/>
              </a:lnSpc>
              <a:buFont typeface="Wingdings" pitchFamily="-1" charset="2"/>
              <a:buChar char="n"/>
              <a:defRPr/>
            </a:pPr>
            <a:r>
              <a:rPr lang="en-US" dirty="0" smtClean="0"/>
              <a:t>Lay out the first row first, then the second row next, followed by the third row, etc.</a:t>
            </a:r>
          </a:p>
          <a:p>
            <a:pPr lvl="1" eaLnBrk="1" hangingPunct="1">
              <a:lnSpc>
                <a:spcPct val="90000"/>
              </a:lnSpc>
              <a:buFont typeface="Wingdings" pitchFamily="-1" charset="2"/>
              <a:buChar char="n"/>
              <a:defRPr/>
            </a:pPr>
            <a:r>
              <a:rPr lang="en-US" dirty="0" smtClean="0"/>
              <a:t>Within each row, lay out each subsequent element (column) in a higher contiguous </a:t>
            </a:r>
            <a:r>
              <a:rPr lang="en-US" dirty="0"/>
              <a:t>memory </a:t>
            </a:r>
            <a:r>
              <a:rPr lang="en-US" dirty="0" smtClean="0"/>
              <a:t>location</a:t>
            </a:r>
          </a:p>
          <a:p>
            <a:pPr lvl="1" eaLnBrk="1" hangingPunct="1">
              <a:lnSpc>
                <a:spcPct val="90000"/>
              </a:lnSpc>
              <a:buFont typeface="Wingdings" pitchFamily="-1" charset="2"/>
              <a:buChar char="n"/>
              <a:defRPr/>
            </a:pPr>
            <a:r>
              <a:rPr lang="en-US" dirty="0" smtClean="0"/>
              <a:t>e.g. if </a:t>
            </a:r>
            <a:r>
              <a:rPr lang="en-US" b="0" dirty="0" smtClean="0">
                <a:latin typeface="Courier"/>
                <a:cs typeface="Courier"/>
              </a:rPr>
              <a:t>a[][] </a:t>
            </a:r>
            <a:r>
              <a:rPr lang="en-US" dirty="0" smtClean="0"/>
              <a:t>is a 2-D </a:t>
            </a:r>
            <a:r>
              <a:rPr lang="en-US" dirty="0" err="1" smtClean="0"/>
              <a:t>int</a:t>
            </a:r>
            <a:r>
              <a:rPr lang="en-US" dirty="0" smtClean="0"/>
              <a:t> array, then</a:t>
            </a:r>
          </a:p>
          <a:p>
            <a:pPr lvl="2" eaLnBrk="1" hangingPunct="1">
              <a:lnSpc>
                <a:spcPct val="90000"/>
              </a:lnSpc>
              <a:buFont typeface="Wingdings" pitchFamily="-1" charset="2"/>
              <a:buChar char="n"/>
              <a:defRPr/>
            </a:pPr>
            <a:r>
              <a:rPr lang="en-US" b="0" dirty="0" smtClean="0">
                <a:latin typeface="Courier"/>
                <a:cs typeface="Courier"/>
              </a:rPr>
              <a:t>a[</a:t>
            </a:r>
            <a:r>
              <a:rPr lang="en-US" b="0" dirty="0" err="1" smtClean="0">
                <a:latin typeface="Courier"/>
                <a:cs typeface="Courier"/>
              </a:rPr>
              <a:t>i</a:t>
            </a:r>
            <a:r>
              <a:rPr lang="en-US" b="0" dirty="0" smtClean="0">
                <a:latin typeface="Courier"/>
                <a:cs typeface="Courier"/>
              </a:rPr>
              <a:t>][j+1]</a:t>
            </a:r>
            <a:r>
              <a:rPr lang="en-US" dirty="0" smtClean="0"/>
              <a:t> is located 4 bytes higher than </a:t>
            </a:r>
            <a:r>
              <a:rPr lang="en-US" b="0" dirty="0" smtClean="0">
                <a:latin typeface="Courier"/>
                <a:cs typeface="Courier"/>
              </a:rPr>
              <a:t>a[</a:t>
            </a:r>
            <a:r>
              <a:rPr lang="en-US" b="0" dirty="0" err="1" smtClean="0">
                <a:latin typeface="Courier"/>
                <a:cs typeface="Courier"/>
              </a:rPr>
              <a:t>i</a:t>
            </a:r>
            <a:r>
              <a:rPr lang="en-US" b="0" dirty="0" smtClean="0">
                <a:latin typeface="Courier"/>
                <a:cs typeface="Courier"/>
              </a:rPr>
              <a:t>][j]</a:t>
            </a:r>
            <a:endParaRPr lang="en-US" dirty="0">
              <a:cs typeface="Courier"/>
            </a:endParaRPr>
          </a:p>
          <a:p>
            <a:pPr lvl="2" eaLnBrk="1" hangingPunct="1">
              <a:lnSpc>
                <a:spcPct val="90000"/>
              </a:lnSpc>
              <a:buFont typeface="Wingdings" pitchFamily="-1" charset="2"/>
              <a:buChar char="n"/>
              <a:defRPr/>
            </a:pPr>
            <a:r>
              <a:rPr lang="en-US" b="0" dirty="0">
                <a:latin typeface="Courier"/>
                <a:cs typeface="Courier"/>
              </a:rPr>
              <a:t>a[</a:t>
            </a:r>
            <a:r>
              <a:rPr lang="en-US" b="0" dirty="0" smtClean="0">
                <a:latin typeface="Courier"/>
                <a:cs typeface="Courier"/>
              </a:rPr>
              <a:t>i+1]</a:t>
            </a:r>
            <a:r>
              <a:rPr lang="en-US" b="0" dirty="0">
                <a:latin typeface="Courier"/>
                <a:cs typeface="Courier"/>
              </a:rPr>
              <a:t>[</a:t>
            </a:r>
            <a:r>
              <a:rPr lang="en-US" b="0" dirty="0" smtClean="0">
                <a:latin typeface="Courier"/>
                <a:cs typeface="Courier"/>
              </a:rPr>
              <a:t>j]</a:t>
            </a:r>
            <a:r>
              <a:rPr lang="en-US" dirty="0" smtClean="0"/>
              <a:t> </a:t>
            </a:r>
            <a:r>
              <a:rPr lang="en-US" dirty="0"/>
              <a:t>is located </a:t>
            </a:r>
            <a:r>
              <a:rPr lang="en-US" dirty="0" smtClean="0"/>
              <a:t>4*N </a:t>
            </a:r>
            <a:r>
              <a:rPr lang="en-US" dirty="0"/>
              <a:t>bytes higher than </a:t>
            </a:r>
            <a:r>
              <a:rPr lang="en-US" b="0" dirty="0">
                <a:latin typeface="Courier"/>
                <a:cs typeface="Courier"/>
              </a:rPr>
              <a:t>a[</a:t>
            </a:r>
            <a:r>
              <a:rPr lang="en-US" b="0" dirty="0" err="1">
                <a:latin typeface="Courier"/>
                <a:cs typeface="Courier"/>
              </a:rPr>
              <a:t>i</a:t>
            </a:r>
            <a:r>
              <a:rPr lang="en-US" b="0" dirty="0">
                <a:latin typeface="Courier"/>
                <a:cs typeface="Courier"/>
              </a:rPr>
              <a:t>][j</a:t>
            </a:r>
            <a:r>
              <a:rPr lang="en-US" b="0" dirty="0" smtClean="0">
                <a:latin typeface="Courier"/>
                <a:cs typeface="Courier"/>
              </a:rPr>
              <a:t>]</a:t>
            </a:r>
            <a:r>
              <a:rPr lang="en-US" dirty="0" smtClean="0"/>
              <a:t>, where N=# columns </a:t>
            </a:r>
            <a:endParaRPr lang="en-US" dirty="0">
              <a:cs typeface="Courier"/>
            </a:endParaRPr>
          </a:p>
          <a:p>
            <a:pPr lvl="2" eaLnBrk="1" hangingPunct="1">
              <a:lnSpc>
                <a:spcPct val="90000"/>
              </a:lnSpc>
              <a:buFont typeface="Wingdings" pitchFamily="-1" charset="2"/>
              <a:buChar char="n"/>
              <a:defRPr/>
            </a:pPr>
            <a:endParaRPr lang="en-US" dirty="0"/>
          </a:p>
        </p:txBody>
      </p:sp>
      <p:grpSp>
        <p:nvGrpSpPr>
          <p:cNvPr id="31747" name="Group 3"/>
          <p:cNvGrpSpPr>
            <a:grpSpLocks/>
          </p:cNvGrpSpPr>
          <p:nvPr/>
        </p:nvGrpSpPr>
        <p:grpSpPr bwMode="auto">
          <a:xfrm>
            <a:off x="6934200" y="5064125"/>
            <a:ext cx="1184275" cy="346075"/>
            <a:chOff x="6934200" y="5063951"/>
            <a:chExt cx="868828" cy="346249"/>
          </a:xfrm>
        </p:grpSpPr>
        <p:sp>
          <p:nvSpPr>
            <p:cNvPr id="2" name="Rectangle 1"/>
            <p:cNvSpPr/>
            <p:nvPr/>
          </p:nvSpPr>
          <p:spPr bwMode="auto">
            <a:xfrm>
              <a:off x="6934200" y="5105247"/>
              <a:ext cx="838547"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806" name="TextBox 2"/>
            <p:cNvSpPr txBox="1">
              <a:spLocks noChangeArrowheads="1"/>
            </p:cNvSpPr>
            <p:nvPr/>
          </p:nvSpPr>
          <p:spPr bwMode="auto">
            <a:xfrm>
              <a:off x="6956527"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a[0][0]</a:t>
              </a:r>
            </a:p>
          </p:txBody>
        </p:sp>
      </p:grpSp>
      <p:grpSp>
        <p:nvGrpSpPr>
          <p:cNvPr id="31748" name="Group 6"/>
          <p:cNvGrpSpPr>
            <a:grpSpLocks/>
          </p:cNvGrpSpPr>
          <p:nvPr/>
        </p:nvGrpSpPr>
        <p:grpSpPr bwMode="auto">
          <a:xfrm>
            <a:off x="6934200" y="4759325"/>
            <a:ext cx="1184275" cy="346075"/>
            <a:chOff x="6934200" y="5063951"/>
            <a:chExt cx="868828" cy="346249"/>
          </a:xfrm>
        </p:grpSpPr>
        <p:sp>
          <p:nvSpPr>
            <p:cNvPr id="8" name="Rectangle 7"/>
            <p:cNvSpPr/>
            <p:nvPr/>
          </p:nvSpPr>
          <p:spPr bwMode="auto">
            <a:xfrm>
              <a:off x="6934200" y="5105247"/>
              <a:ext cx="838547"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804" name="TextBox 8"/>
            <p:cNvSpPr txBox="1">
              <a:spLocks noChangeArrowheads="1"/>
            </p:cNvSpPr>
            <p:nvPr/>
          </p:nvSpPr>
          <p:spPr bwMode="auto">
            <a:xfrm>
              <a:off x="6956527"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a[0][1]</a:t>
              </a:r>
            </a:p>
          </p:txBody>
        </p:sp>
      </p:grpSp>
      <p:grpSp>
        <p:nvGrpSpPr>
          <p:cNvPr id="31749" name="Group 9"/>
          <p:cNvGrpSpPr>
            <a:grpSpLocks/>
          </p:cNvGrpSpPr>
          <p:nvPr/>
        </p:nvGrpSpPr>
        <p:grpSpPr bwMode="auto">
          <a:xfrm>
            <a:off x="6934200" y="4454525"/>
            <a:ext cx="1184275" cy="346075"/>
            <a:chOff x="6934200" y="5063951"/>
            <a:chExt cx="868827" cy="346249"/>
          </a:xfrm>
        </p:grpSpPr>
        <p:sp>
          <p:nvSpPr>
            <p:cNvPr id="11" name="Rectangle 10"/>
            <p:cNvSpPr/>
            <p:nvPr/>
          </p:nvSpPr>
          <p:spPr bwMode="auto">
            <a:xfrm>
              <a:off x="6934200" y="5105247"/>
              <a:ext cx="838546"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802" name="TextBox 11"/>
            <p:cNvSpPr txBox="1">
              <a:spLocks noChangeArrowheads="1"/>
            </p:cNvSpPr>
            <p:nvPr/>
          </p:nvSpPr>
          <p:spPr bwMode="auto">
            <a:xfrm>
              <a:off x="6956526"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a[0][2]</a:t>
              </a:r>
            </a:p>
          </p:txBody>
        </p:sp>
      </p:grpSp>
      <p:grpSp>
        <p:nvGrpSpPr>
          <p:cNvPr id="31750" name="Group 12"/>
          <p:cNvGrpSpPr>
            <a:grpSpLocks/>
          </p:cNvGrpSpPr>
          <p:nvPr/>
        </p:nvGrpSpPr>
        <p:grpSpPr bwMode="auto">
          <a:xfrm>
            <a:off x="6934200" y="4149725"/>
            <a:ext cx="1184275" cy="346075"/>
            <a:chOff x="6934200" y="5063951"/>
            <a:chExt cx="868827" cy="346249"/>
          </a:xfrm>
        </p:grpSpPr>
        <p:sp>
          <p:nvSpPr>
            <p:cNvPr id="14" name="Rectangle 13"/>
            <p:cNvSpPr/>
            <p:nvPr/>
          </p:nvSpPr>
          <p:spPr bwMode="auto">
            <a:xfrm>
              <a:off x="6934200" y="5105247"/>
              <a:ext cx="838546"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800" name="TextBox 14"/>
            <p:cNvSpPr txBox="1">
              <a:spLocks noChangeArrowheads="1"/>
            </p:cNvSpPr>
            <p:nvPr/>
          </p:nvSpPr>
          <p:spPr bwMode="auto">
            <a:xfrm>
              <a:off x="6956526"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a[0][3]</a:t>
              </a:r>
            </a:p>
          </p:txBody>
        </p:sp>
      </p:grpSp>
      <p:grpSp>
        <p:nvGrpSpPr>
          <p:cNvPr id="31751" name="Group 15"/>
          <p:cNvGrpSpPr>
            <a:grpSpLocks/>
          </p:cNvGrpSpPr>
          <p:nvPr/>
        </p:nvGrpSpPr>
        <p:grpSpPr bwMode="auto">
          <a:xfrm>
            <a:off x="6934200" y="5368925"/>
            <a:ext cx="1143000" cy="346075"/>
            <a:chOff x="6934200" y="5063951"/>
            <a:chExt cx="838200" cy="346249"/>
          </a:xfrm>
        </p:grpSpPr>
        <p:sp>
          <p:nvSpPr>
            <p:cNvPr id="17" name="Rectangle 16"/>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798" name="TextBox 17"/>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31752" name="Group 18"/>
          <p:cNvGrpSpPr>
            <a:grpSpLocks/>
          </p:cNvGrpSpPr>
          <p:nvPr/>
        </p:nvGrpSpPr>
        <p:grpSpPr bwMode="auto">
          <a:xfrm>
            <a:off x="6934200" y="5673725"/>
            <a:ext cx="1143000" cy="346075"/>
            <a:chOff x="6934200" y="5063951"/>
            <a:chExt cx="838200" cy="346249"/>
          </a:xfrm>
        </p:grpSpPr>
        <p:sp>
          <p:nvSpPr>
            <p:cNvPr id="20" name="Rectangle 19"/>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796" name="TextBox 20"/>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31753" name="Group 21"/>
          <p:cNvGrpSpPr>
            <a:grpSpLocks/>
          </p:cNvGrpSpPr>
          <p:nvPr/>
        </p:nvGrpSpPr>
        <p:grpSpPr bwMode="auto">
          <a:xfrm>
            <a:off x="6934200" y="5978525"/>
            <a:ext cx="1143000" cy="346075"/>
            <a:chOff x="6934200" y="5063951"/>
            <a:chExt cx="838200" cy="346249"/>
          </a:xfrm>
        </p:grpSpPr>
        <p:sp>
          <p:nvSpPr>
            <p:cNvPr id="23" name="Rectangle 22"/>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794" name="TextBox 23"/>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31754" name="Group 24"/>
          <p:cNvGrpSpPr>
            <a:grpSpLocks/>
          </p:cNvGrpSpPr>
          <p:nvPr/>
        </p:nvGrpSpPr>
        <p:grpSpPr bwMode="auto">
          <a:xfrm>
            <a:off x="6934200" y="3844925"/>
            <a:ext cx="1184275" cy="346075"/>
            <a:chOff x="6934200" y="5063951"/>
            <a:chExt cx="868829" cy="346249"/>
          </a:xfrm>
        </p:grpSpPr>
        <p:sp>
          <p:nvSpPr>
            <p:cNvPr id="26" name="Rectangle 25"/>
            <p:cNvSpPr/>
            <p:nvPr/>
          </p:nvSpPr>
          <p:spPr bwMode="auto">
            <a:xfrm>
              <a:off x="6934200" y="5105247"/>
              <a:ext cx="838548"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792" name="TextBox 26"/>
            <p:cNvSpPr txBox="1">
              <a:spLocks noChangeArrowheads="1"/>
            </p:cNvSpPr>
            <p:nvPr/>
          </p:nvSpPr>
          <p:spPr bwMode="auto">
            <a:xfrm>
              <a:off x="6956527" y="5063951"/>
              <a:ext cx="84650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a[1][0]</a:t>
              </a:r>
            </a:p>
          </p:txBody>
        </p:sp>
      </p:grpSp>
      <p:grpSp>
        <p:nvGrpSpPr>
          <p:cNvPr id="31755" name="Group 27"/>
          <p:cNvGrpSpPr>
            <a:grpSpLocks/>
          </p:cNvGrpSpPr>
          <p:nvPr/>
        </p:nvGrpSpPr>
        <p:grpSpPr bwMode="auto">
          <a:xfrm>
            <a:off x="6934200" y="3540125"/>
            <a:ext cx="1184275" cy="346075"/>
            <a:chOff x="6934200" y="5063951"/>
            <a:chExt cx="868829" cy="346249"/>
          </a:xfrm>
        </p:grpSpPr>
        <p:sp>
          <p:nvSpPr>
            <p:cNvPr id="29" name="Rectangle 28"/>
            <p:cNvSpPr/>
            <p:nvPr/>
          </p:nvSpPr>
          <p:spPr bwMode="auto">
            <a:xfrm>
              <a:off x="6934200" y="5105247"/>
              <a:ext cx="838548"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790" name="TextBox 29"/>
            <p:cNvSpPr txBox="1">
              <a:spLocks noChangeArrowheads="1"/>
            </p:cNvSpPr>
            <p:nvPr/>
          </p:nvSpPr>
          <p:spPr bwMode="auto">
            <a:xfrm>
              <a:off x="6956527" y="5063951"/>
              <a:ext cx="84650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a[1][1]</a:t>
              </a:r>
            </a:p>
          </p:txBody>
        </p:sp>
      </p:grpSp>
      <p:grpSp>
        <p:nvGrpSpPr>
          <p:cNvPr id="31756" name="Group 30"/>
          <p:cNvGrpSpPr>
            <a:grpSpLocks/>
          </p:cNvGrpSpPr>
          <p:nvPr/>
        </p:nvGrpSpPr>
        <p:grpSpPr bwMode="auto">
          <a:xfrm>
            <a:off x="6934200" y="3235325"/>
            <a:ext cx="1184275" cy="346075"/>
            <a:chOff x="6934200" y="5063951"/>
            <a:chExt cx="868829" cy="346249"/>
          </a:xfrm>
        </p:grpSpPr>
        <p:sp>
          <p:nvSpPr>
            <p:cNvPr id="32" name="Rectangle 31"/>
            <p:cNvSpPr/>
            <p:nvPr/>
          </p:nvSpPr>
          <p:spPr bwMode="auto">
            <a:xfrm>
              <a:off x="6934200" y="5105247"/>
              <a:ext cx="838548"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788" name="TextBox 32"/>
            <p:cNvSpPr txBox="1">
              <a:spLocks noChangeArrowheads="1"/>
            </p:cNvSpPr>
            <p:nvPr/>
          </p:nvSpPr>
          <p:spPr bwMode="auto">
            <a:xfrm>
              <a:off x="6956527" y="5063951"/>
              <a:ext cx="84650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a[1][2]</a:t>
              </a:r>
            </a:p>
          </p:txBody>
        </p:sp>
      </p:grpSp>
      <p:grpSp>
        <p:nvGrpSpPr>
          <p:cNvPr id="31757" name="Group 33"/>
          <p:cNvGrpSpPr>
            <a:grpSpLocks/>
          </p:cNvGrpSpPr>
          <p:nvPr/>
        </p:nvGrpSpPr>
        <p:grpSpPr bwMode="auto">
          <a:xfrm>
            <a:off x="6934200" y="2930525"/>
            <a:ext cx="1184275" cy="346075"/>
            <a:chOff x="6934200" y="5063951"/>
            <a:chExt cx="868829" cy="346249"/>
          </a:xfrm>
        </p:grpSpPr>
        <p:sp>
          <p:nvSpPr>
            <p:cNvPr id="35" name="Rectangle 34"/>
            <p:cNvSpPr/>
            <p:nvPr/>
          </p:nvSpPr>
          <p:spPr bwMode="auto">
            <a:xfrm>
              <a:off x="6934200" y="5105247"/>
              <a:ext cx="838548"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786" name="TextBox 35"/>
            <p:cNvSpPr txBox="1">
              <a:spLocks noChangeArrowheads="1"/>
            </p:cNvSpPr>
            <p:nvPr/>
          </p:nvSpPr>
          <p:spPr bwMode="auto">
            <a:xfrm>
              <a:off x="6956527" y="5063951"/>
              <a:ext cx="84650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a[1][3]</a:t>
              </a:r>
            </a:p>
          </p:txBody>
        </p:sp>
      </p:grpSp>
      <p:grpSp>
        <p:nvGrpSpPr>
          <p:cNvPr id="31758" name="Group 36"/>
          <p:cNvGrpSpPr>
            <a:grpSpLocks/>
          </p:cNvGrpSpPr>
          <p:nvPr/>
        </p:nvGrpSpPr>
        <p:grpSpPr bwMode="auto">
          <a:xfrm>
            <a:off x="6934200" y="2625725"/>
            <a:ext cx="1184275" cy="346075"/>
            <a:chOff x="6934200" y="5063951"/>
            <a:chExt cx="868828" cy="346249"/>
          </a:xfrm>
        </p:grpSpPr>
        <p:sp>
          <p:nvSpPr>
            <p:cNvPr id="38" name="Rectangle 37"/>
            <p:cNvSpPr/>
            <p:nvPr/>
          </p:nvSpPr>
          <p:spPr bwMode="auto">
            <a:xfrm>
              <a:off x="6934200" y="5105247"/>
              <a:ext cx="838547"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784" name="TextBox 38"/>
            <p:cNvSpPr txBox="1">
              <a:spLocks noChangeArrowheads="1"/>
            </p:cNvSpPr>
            <p:nvPr/>
          </p:nvSpPr>
          <p:spPr bwMode="auto">
            <a:xfrm>
              <a:off x="6956527"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a[2][0]</a:t>
              </a:r>
            </a:p>
          </p:txBody>
        </p:sp>
      </p:grpSp>
      <p:grpSp>
        <p:nvGrpSpPr>
          <p:cNvPr id="31759" name="Group 39"/>
          <p:cNvGrpSpPr>
            <a:grpSpLocks/>
          </p:cNvGrpSpPr>
          <p:nvPr/>
        </p:nvGrpSpPr>
        <p:grpSpPr bwMode="auto">
          <a:xfrm>
            <a:off x="6934200" y="2320925"/>
            <a:ext cx="1184275" cy="346075"/>
            <a:chOff x="6934200" y="5063951"/>
            <a:chExt cx="868828" cy="346249"/>
          </a:xfrm>
        </p:grpSpPr>
        <p:sp>
          <p:nvSpPr>
            <p:cNvPr id="41" name="Rectangle 40"/>
            <p:cNvSpPr/>
            <p:nvPr/>
          </p:nvSpPr>
          <p:spPr bwMode="auto">
            <a:xfrm>
              <a:off x="6934200" y="5105247"/>
              <a:ext cx="838547"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782" name="TextBox 41"/>
            <p:cNvSpPr txBox="1">
              <a:spLocks noChangeArrowheads="1"/>
            </p:cNvSpPr>
            <p:nvPr/>
          </p:nvSpPr>
          <p:spPr bwMode="auto">
            <a:xfrm>
              <a:off x="6956527"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a[2][1]</a:t>
              </a:r>
            </a:p>
          </p:txBody>
        </p:sp>
      </p:grpSp>
      <p:grpSp>
        <p:nvGrpSpPr>
          <p:cNvPr id="31760" name="Group 42"/>
          <p:cNvGrpSpPr>
            <a:grpSpLocks/>
          </p:cNvGrpSpPr>
          <p:nvPr/>
        </p:nvGrpSpPr>
        <p:grpSpPr bwMode="auto">
          <a:xfrm>
            <a:off x="6934200" y="2016125"/>
            <a:ext cx="1184275" cy="346075"/>
            <a:chOff x="6934200" y="5063951"/>
            <a:chExt cx="868828" cy="346249"/>
          </a:xfrm>
        </p:grpSpPr>
        <p:sp>
          <p:nvSpPr>
            <p:cNvPr id="44" name="Rectangle 43"/>
            <p:cNvSpPr/>
            <p:nvPr/>
          </p:nvSpPr>
          <p:spPr bwMode="auto">
            <a:xfrm>
              <a:off x="6934200" y="5105247"/>
              <a:ext cx="838547"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780" name="TextBox 44"/>
            <p:cNvSpPr txBox="1">
              <a:spLocks noChangeArrowheads="1"/>
            </p:cNvSpPr>
            <p:nvPr/>
          </p:nvSpPr>
          <p:spPr bwMode="auto">
            <a:xfrm>
              <a:off x="6956527"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a[2][2]</a:t>
              </a:r>
            </a:p>
          </p:txBody>
        </p:sp>
      </p:grpSp>
      <p:grpSp>
        <p:nvGrpSpPr>
          <p:cNvPr id="31761" name="Group 45"/>
          <p:cNvGrpSpPr>
            <a:grpSpLocks/>
          </p:cNvGrpSpPr>
          <p:nvPr/>
        </p:nvGrpSpPr>
        <p:grpSpPr bwMode="auto">
          <a:xfrm>
            <a:off x="6934200" y="1711325"/>
            <a:ext cx="1184275" cy="346075"/>
            <a:chOff x="6934200" y="5063951"/>
            <a:chExt cx="868828" cy="346249"/>
          </a:xfrm>
        </p:grpSpPr>
        <p:sp>
          <p:nvSpPr>
            <p:cNvPr id="47" name="Rectangle 46"/>
            <p:cNvSpPr/>
            <p:nvPr/>
          </p:nvSpPr>
          <p:spPr bwMode="auto">
            <a:xfrm>
              <a:off x="6934200" y="5105247"/>
              <a:ext cx="838547"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778" name="TextBox 47"/>
            <p:cNvSpPr txBox="1">
              <a:spLocks noChangeArrowheads="1"/>
            </p:cNvSpPr>
            <p:nvPr/>
          </p:nvSpPr>
          <p:spPr bwMode="auto">
            <a:xfrm>
              <a:off x="6956527"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a[2][3]</a:t>
              </a:r>
            </a:p>
          </p:txBody>
        </p:sp>
      </p:grpSp>
      <p:grpSp>
        <p:nvGrpSpPr>
          <p:cNvPr id="31762" name="Group 48"/>
          <p:cNvGrpSpPr>
            <a:grpSpLocks/>
          </p:cNvGrpSpPr>
          <p:nvPr/>
        </p:nvGrpSpPr>
        <p:grpSpPr bwMode="auto">
          <a:xfrm>
            <a:off x="6934200" y="1406525"/>
            <a:ext cx="1143000" cy="346075"/>
            <a:chOff x="6934200" y="5063951"/>
            <a:chExt cx="838200" cy="346249"/>
          </a:xfrm>
        </p:grpSpPr>
        <p:sp>
          <p:nvSpPr>
            <p:cNvPr id="50" name="Rectangle 49"/>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1776" name="TextBox 50"/>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sp>
        <p:nvSpPr>
          <p:cNvPr id="31763" name="TextBox 4"/>
          <p:cNvSpPr txBox="1">
            <a:spLocks noChangeArrowheads="1"/>
          </p:cNvSpPr>
          <p:nvPr/>
        </p:nvSpPr>
        <p:spPr bwMode="auto">
          <a:xfrm>
            <a:off x="8077200" y="1219200"/>
            <a:ext cx="6969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High</a:t>
            </a:r>
          </a:p>
        </p:txBody>
      </p:sp>
      <p:sp>
        <p:nvSpPr>
          <p:cNvPr id="31764" name="TextBox 52"/>
          <p:cNvSpPr txBox="1">
            <a:spLocks noChangeArrowheads="1"/>
          </p:cNvSpPr>
          <p:nvPr/>
        </p:nvSpPr>
        <p:spPr bwMode="auto">
          <a:xfrm>
            <a:off x="8102600" y="6054725"/>
            <a:ext cx="6461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Low</a:t>
            </a:r>
          </a:p>
        </p:txBody>
      </p:sp>
      <p:sp>
        <p:nvSpPr>
          <p:cNvPr id="31765" name="TextBox 53"/>
          <p:cNvSpPr txBox="1">
            <a:spLocks noChangeArrowheads="1"/>
          </p:cNvSpPr>
          <p:nvPr/>
        </p:nvSpPr>
        <p:spPr bwMode="auto">
          <a:xfrm>
            <a:off x="6977063" y="762000"/>
            <a:ext cx="10699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Main</a:t>
            </a:r>
          </a:p>
          <a:p>
            <a:r>
              <a:rPr lang="en-US" sz="1800">
                <a:solidFill>
                  <a:srgbClr val="000066"/>
                </a:solidFill>
              </a:rPr>
              <a:t>Memory</a:t>
            </a:r>
          </a:p>
        </p:txBody>
      </p:sp>
      <p:cxnSp>
        <p:nvCxnSpPr>
          <p:cNvPr id="52" name="Straight Arrow Connector 51"/>
          <p:cNvCxnSpPr/>
          <p:nvPr/>
        </p:nvCxnSpPr>
        <p:spPr bwMode="auto">
          <a:xfrm flipV="1">
            <a:off x="6705600" y="4267200"/>
            <a:ext cx="0" cy="1066800"/>
          </a:xfrm>
          <a:prstGeom prst="straightConnector1">
            <a:avLst/>
          </a:prstGeom>
          <a:noFill/>
          <a:ln w="19050" cap="flat" cmpd="sng" algn="ctr">
            <a:solidFill>
              <a:schemeClr val="tx2"/>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58" name="Straight Arrow Connector 57"/>
          <p:cNvCxnSpPr/>
          <p:nvPr/>
        </p:nvCxnSpPr>
        <p:spPr bwMode="auto">
          <a:xfrm flipV="1">
            <a:off x="6705600" y="3048000"/>
            <a:ext cx="0" cy="1066800"/>
          </a:xfrm>
          <a:prstGeom prst="straightConnector1">
            <a:avLst/>
          </a:prstGeom>
          <a:noFill/>
          <a:ln w="19050" cap="flat" cmpd="sng" algn="ctr">
            <a:solidFill>
              <a:schemeClr val="tx2"/>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61" name="Straight Arrow Connector 60"/>
          <p:cNvCxnSpPr/>
          <p:nvPr/>
        </p:nvCxnSpPr>
        <p:spPr bwMode="auto">
          <a:xfrm flipV="1">
            <a:off x="6705600" y="1828800"/>
            <a:ext cx="0" cy="1066800"/>
          </a:xfrm>
          <a:prstGeom prst="straightConnector1">
            <a:avLst/>
          </a:prstGeom>
          <a:noFill/>
          <a:ln w="19050" cap="flat" cmpd="sng" algn="ctr">
            <a:solidFill>
              <a:schemeClr val="tx2"/>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sp>
        <p:nvSpPr>
          <p:cNvPr id="59" name="Right Brace 58"/>
          <p:cNvSpPr/>
          <p:nvPr/>
        </p:nvSpPr>
        <p:spPr bwMode="auto">
          <a:xfrm>
            <a:off x="8153400" y="1828800"/>
            <a:ext cx="304800" cy="1143000"/>
          </a:xfrm>
          <a:prstGeom prst="righ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a:solidFill>
                <a:srgbClr val="000000"/>
              </a:solidFill>
            </a:endParaRPr>
          </a:p>
        </p:txBody>
      </p:sp>
      <p:sp>
        <p:nvSpPr>
          <p:cNvPr id="63" name="Right Brace 62"/>
          <p:cNvSpPr/>
          <p:nvPr/>
        </p:nvSpPr>
        <p:spPr bwMode="auto">
          <a:xfrm>
            <a:off x="8153400" y="3048000"/>
            <a:ext cx="304800" cy="1143000"/>
          </a:xfrm>
          <a:prstGeom prst="righ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a:solidFill>
                <a:srgbClr val="000000"/>
              </a:solidFill>
            </a:endParaRPr>
          </a:p>
        </p:txBody>
      </p:sp>
      <p:sp>
        <p:nvSpPr>
          <p:cNvPr id="64" name="Right Brace 63"/>
          <p:cNvSpPr/>
          <p:nvPr/>
        </p:nvSpPr>
        <p:spPr bwMode="auto">
          <a:xfrm>
            <a:off x="8153400" y="4267200"/>
            <a:ext cx="304800" cy="1143000"/>
          </a:xfrm>
          <a:prstGeom prst="righ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a:solidFill>
                <a:srgbClr val="000000"/>
              </a:solidFill>
            </a:endParaRPr>
          </a:p>
        </p:txBody>
      </p:sp>
      <p:sp>
        <p:nvSpPr>
          <p:cNvPr id="31772" name="TextBox 59"/>
          <p:cNvSpPr txBox="1">
            <a:spLocks noChangeArrowheads="1"/>
          </p:cNvSpPr>
          <p:nvPr/>
        </p:nvSpPr>
        <p:spPr bwMode="auto">
          <a:xfrm>
            <a:off x="8356600" y="4495800"/>
            <a:ext cx="7874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row 0</a:t>
            </a:r>
          </a:p>
        </p:txBody>
      </p:sp>
      <p:sp>
        <p:nvSpPr>
          <p:cNvPr id="31773" name="TextBox 65"/>
          <p:cNvSpPr txBox="1">
            <a:spLocks noChangeArrowheads="1"/>
          </p:cNvSpPr>
          <p:nvPr/>
        </p:nvSpPr>
        <p:spPr bwMode="auto">
          <a:xfrm>
            <a:off x="8382000" y="3276600"/>
            <a:ext cx="7874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row 1</a:t>
            </a:r>
          </a:p>
        </p:txBody>
      </p:sp>
      <p:sp>
        <p:nvSpPr>
          <p:cNvPr id="31774" name="TextBox 66"/>
          <p:cNvSpPr txBox="1">
            <a:spLocks noChangeArrowheads="1"/>
          </p:cNvSpPr>
          <p:nvPr/>
        </p:nvSpPr>
        <p:spPr bwMode="auto">
          <a:xfrm>
            <a:off x="8343900" y="2057400"/>
            <a:ext cx="7874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row 2</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9991">
                                            <p:txEl>
                                              <p:pRg st="0" end="0"/>
                                            </p:txEl>
                                          </p:spTgt>
                                        </p:tgtEl>
                                        <p:attrNameLst>
                                          <p:attrName>style.visibility</p:attrName>
                                        </p:attrNameLst>
                                      </p:cBhvr>
                                      <p:to>
                                        <p:strVal val="visible"/>
                                      </p:to>
                                    </p:set>
                                    <p:animEffect transition="in" filter="dissolve">
                                      <p:cBhvr>
                                        <p:cTn id="7" dur="500"/>
                                        <p:tgtEl>
                                          <p:spTgt spid="1699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9991">
                                            <p:txEl>
                                              <p:pRg st="1" end="1"/>
                                            </p:txEl>
                                          </p:spTgt>
                                        </p:tgtEl>
                                        <p:attrNameLst>
                                          <p:attrName>style.visibility</p:attrName>
                                        </p:attrNameLst>
                                      </p:cBhvr>
                                      <p:to>
                                        <p:strVal val="visible"/>
                                      </p:to>
                                    </p:set>
                                    <p:animEffect transition="in" filter="dissolve">
                                      <p:cBhvr>
                                        <p:cTn id="12" dur="500"/>
                                        <p:tgtEl>
                                          <p:spTgt spid="1699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9991">
                                            <p:txEl>
                                              <p:pRg st="2" end="2"/>
                                            </p:txEl>
                                          </p:spTgt>
                                        </p:tgtEl>
                                        <p:attrNameLst>
                                          <p:attrName>style.visibility</p:attrName>
                                        </p:attrNameLst>
                                      </p:cBhvr>
                                      <p:to>
                                        <p:strVal val="visible"/>
                                      </p:to>
                                    </p:set>
                                    <p:animEffect transition="in" filter="dissolve">
                                      <p:cBhvr>
                                        <p:cTn id="17" dur="500"/>
                                        <p:tgtEl>
                                          <p:spTgt spid="1699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9991">
                                            <p:txEl>
                                              <p:pRg st="3" end="3"/>
                                            </p:txEl>
                                          </p:spTgt>
                                        </p:tgtEl>
                                        <p:attrNameLst>
                                          <p:attrName>style.visibility</p:attrName>
                                        </p:attrNameLst>
                                      </p:cBhvr>
                                      <p:to>
                                        <p:strVal val="visible"/>
                                      </p:to>
                                    </p:set>
                                    <p:animEffect transition="in" filter="dissolve">
                                      <p:cBhvr>
                                        <p:cTn id="22" dur="500"/>
                                        <p:tgtEl>
                                          <p:spTgt spid="169991">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69991">
                                            <p:txEl>
                                              <p:pRg st="4" end="4"/>
                                            </p:txEl>
                                          </p:spTgt>
                                        </p:tgtEl>
                                        <p:attrNameLst>
                                          <p:attrName>style.visibility</p:attrName>
                                        </p:attrNameLst>
                                      </p:cBhvr>
                                      <p:to>
                                        <p:strVal val="visible"/>
                                      </p:to>
                                    </p:set>
                                    <p:animEffect transition="in" filter="dissolve">
                                      <p:cBhvr>
                                        <p:cTn id="25" dur="500"/>
                                        <p:tgtEl>
                                          <p:spTgt spid="169991">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69991">
                                            <p:txEl>
                                              <p:pRg st="5" end="5"/>
                                            </p:txEl>
                                          </p:spTgt>
                                        </p:tgtEl>
                                        <p:attrNameLst>
                                          <p:attrName>style.visibility</p:attrName>
                                        </p:attrNameLst>
                                      </p:cBhvr>
                                      <p:to>
                                        <p:strVal val="visible"/>
                                      </p:to>
                                    </p:set>
                                    <p:animEffect transition="in" filter="dissolve">
                                      <p:cBhvr>
                                        <p:cTn id="28" dur="500"/>
                                        <p:tgtEl>
                                          <p:spTgt spid="1699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1"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5"/>
          <p:cNvSpPr>
            <a:spLocks noGrp="1" noChangeArrowheads="1"/>
          </p:cNvSpPr>
          <p:nvPr>
            <p:ph type="title"/>
          </p:nvPr>
        </p:nvSpPr>
        <p:spPr/>
        <p:txBody>
          <a:bodyPr/>
          <a:lstStyle/>
          <a:p>
            <a:pPr eaLnBrk="1" hangingPunct="1">
              <a:defRPr/>
            </a:pPr>
            <a:r>
              <a:rPr lang="en-US" dirty="0" smtClean="0">
                <a:cs typeface="+mj-cs"/>
              </a:rPr>
              <a:t>Locality Example (2)</a:t>
            </a:r>
          </a:p>
        </p:txBody>
      </p:sp>
      <p:sp>
        <p:nvSpPr>
          <p:cNvPr id="132102" name="Rectangle 6"/>
          <p:cNvSpPr>
            <a:spLocks noGrp="1" noChangeArrowheads="1"/>
          </p:cNvSpPr>
          <p:nvPr>
            <p:ph type="body" idx="1"/>
          </p:nvPr>
        </p:nvSpPr>
        <p:spPr/>
        <p:txBody>
          <a:bodyPr/>
          <a:lstStyle/>
          <a:p>
            <a:pPr eaLnBrk="1" hangingPunct="1">
              <a:buFont typeface="Wingdings" pitchFamily="-1" charset="2"/>
              <a:buNone/>
              <a:defRPr/>
            </a:pPr>
            <a:r>
              <a:rPr lang="en-US" dirty="0">
                <a:solidFill>
                  <a:srgbClr val="FF0000"/>
                </a:solidFill>
                <a:cs typeface="ＭＳ Ｐゴシック" pitchFamily="-1" charset="-128"/>
              </a:rPr>
              <a:t>Claim:</a:t>
            </a:r>
            <a:r>
              <a:rPr lang="en-US" dirty="0">
                <a:cs typeface="ＭＳ Ｐゴシック" pitchFamily="-1" charset="-128"/>
              </a:rPr>
              <a:t> Being able to look at code and get a qualitative sense of its locality is a key skill for a professional programmer.</a:t>
            </a:r>
            <a:endParaRPr lang="en-US" dirty="0" smtClean="0">
              <a:cs typeface="ＭＳ Ｐゴシック" pitchFamily="-1" charset="-128"/>
            </a:endParaRPr>
          </a:p>
          <a:p>
            <a:pPr eaLnBrk="1" hangingPunct="1">
              <a:buFont typeface="Wingdings" pitchFamily="-1" charset="2"/>
              <a:buNone/>
              <a:defRPr/>
            </a:pPr>
            <a:r>
              <a:rPr lang="en-US" dirty="0" smtClean="0">
                <a:cs typeface="ＭＳ Ｐゴシック" pitchFamily="-1" charset="-128"/>
              </a:rPr>
              <a:t>This function reads a[] in row-major order, as it is laid out in memory, and has good spatial locality</a:t>
            </a:r>
          </a:p>
          <a:p>
            <a:pPr lvl="1" eaLnBrk="1" hangingPunct="1">
              <a:buFont typeface="Arial"/>
              <a:buChar char="•"/>
              <a:defRPr/>
            </a:pPr>
            <a:r>
              <a:rPr lang="en-US" dirty="0" smtClean="0">
                <a:cs typeface="ＭＳ Ｐゴシック" pitchFamily="-1" charset="-128"/>
              </a:rPr>
              <a:t>Inner loop reads elements of 1</a:t>
            </a:r>
            <a:r>
              <a:rPr lang="en-US" baseline="30000" dirty="0" smtClean="0">
                <a:cs typeface="ＭＳ Ｐゴシック" pitchFamily="-1" charset="-128"/>
              </a:rPr>
              <a:t>st</a:t>
            </a:r>
            <a:r>
              <a:rPr lang="en-US" dirty="0" smtClean="0">
                <a:cs typeface="ＭＳ Ｐゴシック" pitchFamily="-1" charset="-128"/>
              </a:rPr>
              <a:t> row in order, then 2</a:t>
            </a:r>
            <a:r>
              <a:rPr lang="en-US" baseline="30000" dirty="0" smtClean="0">
                <a:cs typeface="ＭＳ Ｐゴシック" pitchFamily="-1" charset="-128"/>
              </a:rPr>
              <a:t>nd</a:t>
            </a:r>
            <a:r>
              <a:rPr lang="en-US" dirty="0" smtClean="0">
                <a:cs typeface="ＭＳ Ｐゴシック" pitchFamily="-1" charset="-128"/>
              </a:rPr>
              <a:t>, etc.</a:t>
            </a:r>
          </a:p>
          <a:p>
            <a:pPr lvl="1" eaLnBrk="1" hangingPunct="1">
              <a:buFont typeface="Arial"/>
              <a:buChar char="•"/>
              <a:defRPr/>
            </a:pPr>
            <a:r>
              <a:rPr lang="en-US" dirty="0" smtClean="0">
                <a:solidFill>
                  <a:srgbClr val="FF0000"/>
                </a:solidFill>
                <a:cs typeface="ＭＳ Ｐゴシック" pitchFamily="-1" charset="-128"/>
              </a:rPr>
              <a:t>Stride-1 reference pattern</a:t>
            </a:r>
            <a:endParaRPr lang="en-US" dirty="0">
              <a:solidFill>
                <a:srgbClr val="FF0000"/>
              </a:solidFill>
              <a:cs typeface="ＭＳ Ｐゴシック" pitchFamily="-1" charset="-128"/>
            </a:endParaRPr>
          </a:p>
        </p:txBody>
      </p:sp>
      <p:sp>
        <p:nvSpPr>
          <p:cNvPr id="33795" name="Text Box 4"/>
          <p:cNvSpPr txBox="1">
            <a:spLocks noChangeArrowheads="1"/>
          </p:cNvSpPr>
          <p:nvPr/>
        </p:nvSpPr>
        <p:spPr bwMode="auto">
          <a:xfrm>
            <a:off x="2133600" y="4040188"/>
            <a:ext cx="4462463" cy="25892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int sumarrayrows(int a[M][N])</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int i, j, sum = 0;</a:t>
            </a:r>
          </a:p>
          <a:p>
            <a:pPr algn="l">
              <a:lnSpc>
                <a:spcPct val="100000"/>
              </a:lnSpc>
            </a:pPr>
            <a:endParaRPr lang="en-US" sz="1800">
              <a:solidFill>
                <a:srgbClr val="000066"/>
              </a:solidFill>
              <a:latin typeface="Courier New" charset="0"/>
            </a:endParaRPr>
          </a:p>
          <a:p>
            <a:pPr algn="l">
              <a:lnSpc>
                <a:spcPct val="100000"/>
              </a:lnSpc>
            </a:pPr>
            <a:r>
              <a:rPr lang="en-US" sz="1800">
                <a:solidFill>
                  <a:srgbClr val="000066"/>
                </a:solidFill>
                <a:latin typeface="Courier New" charset="0"/>
              </a:rPr>
              <a:t>    for (i = 0; i &lt; M; i++)</a:t>
            </a:r>
          </a:p>
          <a:p>
            <a:pPr algn="l">
              <a:lnSpc>
                <a:spcPct val="100000"/>
              </a:lnSpc>
            </a:pPr>
            <a:r>
              <a:rPr lang="en-US" sz="1800">
                <a:solidFill>
                  <a:srgbClr val="000066"/>
                </a:solidFill>
                <a:latin typeface="Courier New" charset="0"/>
              </a:rPr>
              <a:t>        for (j = 0; j &lt; N; j++)</a:t>
            </a:r>
          </a:p>
          <a:p>
            <a:pPr algn="l">
              <a:lnSpc>
                <a:spcPct val="100000"/>
              </a:lnSpc>
            </a:pPr>
            <a:r>
              <a:rPr lang="en-US" sz="1800">
                <a:solidFill>
                  <a:srgbClr val="000066"/>
                </a:solidFill>
                <a:latin typeface="Courier New" charset="0"/>
              </a:rPr>
              <a:t>            sum += a[i][j];</a:t>
            </a:r>
          </a:p>
          <a:p>
            <a:pPr algn="l">
              <a:lnSpc>
                <a:spcPct val="100000"/>
              </a:lnSpc>
            </a:pPr>
            <a:r>
              <a:rPr lang="en-US" sz="1800">
                <a:solidFill>
                  <a:srgbClr val="000066"/>
                </a:solidFill>
                <a:latin typeface="Courier New" charset="0"/>
              </a:rPr>
              <a:t>    return sum</a:t>
            </a:r>
          </a:p>
          <a:p>
            <a:pPr algn="l">
              <a:lnSpc>
                <a:spcPct val="100000"/>
              </a:lnSpc>
            </a:pPr>
            <a:r>
              <a:rPr lang="en-US" sz="1800">
                <a:solidFill>
                  <a:srgbClr val="000066"/>
                </a:solidFill>
                <a:latin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2102">
                                            <p:txEl>
                                              <p:pRg st="0" end="0"/>
                                            </p:txEl>
                                          </p:spTgt>
                                        </p:tgtEl>
                                        <p:attrNameLst>
                                          <p:attrName>style.visibility</p:attrName>
                                        </p:attrNameLst>
                                      </p:cBhvr>
                                      <p:to>
                                        <p:strVal val="visible"/>
                                      </p:to>
                                    </p:set>
                                    <p:animEffect transition="in" filter="dissolve">
                                      <p:cBhvr>
                                        <p:cTn id="7" dur="500"/>
                                        <p:tgtEl>
                                          <p:spTgt spid="132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2102">
                                            <p:txEl>
                                              <p:pRg st="1" end="1"/>
                                            </p:txEl>
                                          </p:spTgt>
                                        </p:tgtEl>
                                        <p:attrNameLst>
                                          <p:attrName>style.visibility</p:attrName>
                                        </p:attrNameLst>
                                      </p:cBhvr>
                                      <p:to>
                                        <p:strVal val="visible"/>
                                      </p:to>
                                    </p:set>
                                    <p:animEffect transition="in" filter="dissolve">
                                      <p:cBhvr>
                                        <p:cTn id="12" dur="500"/>
                                        <p:tgtEl>
                                          <p:spTgt spid="132102">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32102">
                                            <p:txEl>
                                              <p:pRg st="2" end="2"/>
                                            </p:txEl>
                                          </p:spTgt>
                                        </p:tgtEl>
                                        <p:attrNameLst>
                                          <p:attrName>style.visibility</p:attrName>
                                        </p:attrNameLst>
                                      </p:cBhvr>
                                      <p:to>
                                        <p:strVal val="visible"/>
                                      </p:to>
                                    </p:set>
                                    <p:animEffect transition="in" filter="dissolve">
                                      <p:cBhvr>
                                        <p:cTn id="15" dur="500"/>
                                        <p:tgtEl>
                                          <p:spTgt spid="132102">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2102">
                                            <p:txEl>
                                              <p:pRg st="3" end="3"/>
                                            </p:txEl>
                                          </p:spTgt>
                                        </p:tgtEl>
                                        <p:attrNameLst>
                                          <p:attrName>style.visibility</p:attrName>
                                        </p:attrNameLst>
                                      </p:cBhvr>
                                      <p:to>
                                        <p:strVal val="visible"/>
                                      </p:to>
                                    </p:set>
                                    <p:animEffect transition="in" filter="dissolve">
                                      <p:cBhvr>
                                        <p:cTn id="18" dur="500"/>
                                        <p:tgtEl>
                                          <p:spTgt spid="1321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pPr eaLnBrk="1" hangingPunct="1">
              <a:defRPr/>
            </a:pPr>
            <a:r>
              <a:rPr lang="en-US" dirty="0" smtClean="0">
                <a:cs typeface="+mj-cs"/>
              </a:rPr>
              <a:t>Locality Example (3)</a:t>
            </a:r>
          </a:p>
        </p:txBody>
      </p:sp>
      <p:sp>
        <p:nvSpPr>
          <p:cNvPr id="133126" name="Rectangle 6"/>
          <p:cNvSpPr>
            <a:spLocks noGrp="1" noChangeArrowheads="1"/>
          </p:cNvSpPr>
          <p:nvPr>
            <p:ph type="body" idx="1"/>
          </p:nvPr>
        </p:nvSpPr>
        <p:spPr>
          <a:xfrm>
            <a:off x="290513" y="990600"/>
            <a:ext cx="8307387" cy="5224463"/>
          </a:xfrm>
        </p:spPr>
        <p:txBody>
          <a:bodyPr/>
          <a:lstStyle/>
          <a:p>
            <a:pPr eaLnBrk="1" hangingPunct="1">
              <a:buFont typeface="Wingdings" pitchFamily="-1" charset="2"/>
              <a:buNone/>
              <a:defRPr/>
            </a:pPr>
            <a:r>
              <a:rPr lang="en-US" dirty="0" smtClean="0">
                <a:cs typeface="ＭＳ Ｐゴシック" pitchFamily="-1" charset="-128"/>
              </a:rPr>
              <a:t>Scans the array column-wise instead of row-wise</a:t>
            </a:r>
          </a:p>
          <a:p>
            <a:pPr lvl="1" eaLnBrk="1" hangingPunct="1">
              <a:buFont typeface="Arial"/>
              <a:buChar char="•"/>
              <a:defRPr/>
            </a:pPr>
            <a:r>
              <a:rPr lang="en-US" dirty="0" smtClean="0">
                <a:cs typeface="ＭＳ Ｐゴシック" pitchFamily="-1" charset="-128"/>
              </a:rPr>
              <a:t>Does this change the value of the sum?</a:t>
            </a:r>
          </a:p>
          <a:p>
            <a:pPr lvl="2" eaLnBrk="1" hangingPunct="1">
              <a:buFont typeface="Arial"/>
              <a:buChar char="•"/>
              <a:defRPr/>
            </a:pPr>
            <a:r>
              <a:rPr lang="en-US" dirty="0" smtClean="0">
                <a:cs typeface="ＭＳ Ｐゴシック" pitchFamily="-1" charset="-128"/>
              </a:rPr>
              <a:t>No</a:t>
            </a:r>
          </a:p>
          <a:p>
            <a:pPr lvl="1" eaLnBrk="1" hangingPunct="1">
              <a:buFont typeface="Arial"/>
              <a:buChar char="•"/>
              <a:defRPr/>
            </a:pPr>
            <a:r>
              <a:rPr lang="en-US" dirty="0" smtClean="0">
                <a:cs typeface="ＭＳ Ｐゴシック" pitchFamily="-1" charset="-128"/>
              </a:rPr>
              <a:t>This exhibits a </a:t>
            </a:r>
            <a:r>
              <a:rPr lang="en-US" i="1" dirty="0" smtClean="0">
                <a:solidFill>
                  <a:srgbClr val="FF0000"/>
                </a:solidFill>
                <a:cs typeface="ＭＳ Ｐゴシック" pitchFamily="-1" charset="-128"/>
              </a:rPr>
              <a:t>Stride-N reference </a:t>
            </a:r>
            <a:r>
              <a:rPr lang="en-US" dirty="0" smtClean="0">
                <a:solidFill>
                  <a:srgbClr val="FF0000"/>
                </a:solidFill>
                <a:cs typeface="ＭＳ Ｐゴシック" pitchFamily="-1" charset="-128"/>
              </a:rPr>
              <a:t>pattern</a:t>
            </a:r>
            <a:r>
              <a:rPr lang="en-US" dirty="0" smtClean="0">
                <a:cs typeface="ＭＳ Ｐゴシック" pitchFamily="-1" charset="-128"/>
              </a:rPr>
              <a:t>: a[0][j], then a[1][j], then a[2][j] – each successive memory location in the inner loop is N </a:t>
            </a:r>
            <a:r>
              <a:rPr lang="en-US" dirty="0" err="1" smtClean="0">
                <a:cs typeface="ＭＳ Ｐゴシック" pitchFamily="-1" charset="-128"/>
              </a:rPr>
              <a:t>int’s</a:t>
            </a:r>
            <a:r>
              <a:rPr lang="en-US" dirty="0" smtClean="0">
                <a:cs typeface="ＭＳ Ｐゴシック" pitchFamily="-1" charset="-128"/>
              </a:rPr>
              <a:t> apart</a:t>
            </a:r>
          </a:p>
          <a:p>
            <a:pPr lvl="2" eaLnBrk="1" hangingPunct="1">
              <a:buFont typeface="Arial"/>
              <a:buChar char="•"/>
              <a:defRPr/>
            </a:pPr>
            <a:r>
              <a:rPr lang="en-US" dirty="0" smtClean="0">
                <a:cs typeface="ＭＳ Ｐゴシック" pitchFamily="-1" charset="-128"/>
              </a:rPr>
              <a:t>This function exhibits poor spatial locality - can’t take advantage of the fact that data is fetched as a </a:t>
            </a:r>
            <a:r>
              <a:rPr lang="en-US" i="1" dirty="0" smtClean="0">
                <a:cs typeface="ＭＳ Ｐゴシック" pitchFamily="-1" charset="-128"/>
              </a:rPr>
              <a:t>block</a:t>
            </a:r>
            <a:r>
              <a:rPr lang="en-US" dirty="0" smtClean="0">
                <a:cs typeface="ＭＳ Ｐゴシック" pitchFamily="-1" charset="-128"/>
              </a:rPr>
              <a:t> of contiguous nearby data words and then is cached</a:t>
            </a:r>
            <a:endParaRPr lang="en-US" dirty="0">
              <a:cs typeface="ＭＳ Ｐゴシック" pitchFamily="-1" charset="-128"/>
            </a:endParaRPr>
          </a:p>
        </p:txBody>
      </p:sp>
      <p:sp>
        <p:nvSpPr>
          <p:cNvPr id="34819" name="Text Box 4"/>
          <p:cNvSpPr txBox="1">
            <a:spLocks noChangeArrowheads="1"/>
          </p:cNvSpPr>
          <p:nvPr/>
        </p:nvSpPr>
        <p:spPr bwMode="auto">
          <a:xfrm>
            <a:off x="2166938" y="4040188"/>
            <a:ext cx="4462462" cy="25892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int sumarraycols(int a[M][N])</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int i, j, sum = 0;</a:t>
            </a:r>
          </a:p>
          <a:p>
            <a:pPr algn="l">
              <a:lnSpc>
                <a:spcPct val="100000"/>
              </a:lnSpc>
            </a:pPr>
            <a:endParaRPr lang="en-US" sz="1800">
              <a:solidFill>
                <a:srgbClr val="000066"/>
              </a:solidFill>
              <a:latin typeface="Courier New" charset="0"/>
            </a:endParaRPr>
          </a:p>
          <a:p>
            <a:pPr algn="l">
              <a:lnSpc>
                <a:spcPct val="100000"/>
              </a:lnSpc>
            </a:pPr>
            <a:r>
              <a:rPr lang="en-US" sz="1800">
                <a:solidFill>
                  <a:srgbClr val="000066"/>
                </a:solidFill>
                <a:latin typeface="Courier New" charset="0"/>
              </a:rPr>
              <a:t>    for (j = 0; j &lt; N; j++)</a:t>
            </a:r>
          </a:p>
          <a:p>
            <a:pPr algn="l">
              <a:lnSpc>
                <a:spcPct val="100000"/>
              </a:lnSpc>
            </a:pPr>
            <a:r>
              <a:rPr lang="en-US" sz="1800">
                <a:solidFill>
                  <a:srgbClr val="000066"/>
                </a:solidFill>
                <a:latin typeface="Courier New" charset="0"/>
              </a:rPr>
              <a:t>        for (i = 0; i &lt; M; i++)</a:t>
            </a:r>
          </a:p>
          <a:p>
            <a:pPr algn="l">
              <a:lnSpc>
                <a:spcPct val="100000"/>
              </a:lnSpc>
            </a:pPr>
            <a:r>
              <a:rPr lang="en-US" sz="1800">
                <a:solidFill>
                  <a:srgbClr val="000066"/>
                </a:solidFill>
                <a:latin typeface="Courier New" charset="0"/>
              </a:rPr>
              <a:t>            sum += a[i][j];</a:t>
            </a:r>
          </a:p>
          <a:p>
            <a:pPr algn="l">
              <a:lnSpc>
                <a:spcPct val="100000"/>
              </a:lnSpc>
            </a:pPr>
            <a:r>
              <a:rPr lang="en-US" sz="1800">
                <a:solidFill>
                  <a:srgbClr val="000066"/>
                </a:solidFill>
                <a:latin typeface="Courier New" charset="0"/>
              </a:rPr>
              <a:t>    return sum</a:t>
            </a:r>
          </a:p>
          <a:p>
            <a:pPr algn="l">
              <a:lnSpc>
                <a:spcPct val="100000"/>
              </a:lnSpc>
            </a:pPr>
            <a:r>
              <a:rPr lang="en-US" sz="1800">
                <a:solidFill>
                  <a:srgbClr val="000066"/>
                </a:solidFill>
                <a:latin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26">
                                            <p:txEl>
                                              <p:pRg st="0" end="0"/>
                                            </p:txEl>
                                          </p:spTgt>
                                        </p:tgtEl>
                                        <p:attrNameLst>
                                          <p:attrName>style.visibility</p:attrName>
                                        </p:attrNameLst>
                                      </p:cBhvr>
                                      <p:to>
                                        <p:strVal val="visible"/>
                                      </p:to>
                                    </p:set>
                                    <p:animEffect transition="in" filter="dissolve">
                                      <p:cBhvr>
                                        <p:cTn id="7" dur="500"/>
                                        <p:tgtEl>
                                          <p:spTgt spid="1331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26">
                                            <p:txEl>
                                              <p:pRg st="1" end="1"/>
                                            </p:txEl>
                                          </p:spTgt>
                                        </p:tgtEl>
                                        <p:attrNameLst>
                                          <p:attrName>style.visibility</p:attrName>
                                        </p:attrNameLst>
                                      </p:cBhvr>
                                      <p:to>
                                        <p:strVal val="visible"/>
                                      </p:to>
                                    </p:set>
                                    <p:animEffect transition="in" filter="dissolve">
                                      <p:cBhvr>
                                        <p:cTn id="12" dur="500"/>
                                        <p:tgtEl>
                                          <p:spTgt spid="1331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3126">
                                            <p:txEl>
                                              <p:pRg st="2" end="2"/>
                                            </p:txEl>
                                          </p:spTgt>
                                        </p:tgtEl>
                                        <p:attrNameLst>
                                          <p:attrName>style.visibility</p:attrName>
                                        </p:attrNameLst>
                                      </p:cBhvr>
                                      <p:to>
                                        <p:strVal val="visible"/>
                                      </p:to>
                                    </p:set>
                                    <p:animEffect transition="in" filter="dissolve">
                                      <p:cBhvr>
                                        <p:cTn id="17" dur="500"/>
                                        <p:tgtEl>
                                          <p:spTgt spid="1331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3126">
                                            <p:txEl>
                                              <p:pRg st="3" end="3"/>
                                            </p:txEl>
                                          </p:spTgt>
                                        </p:tgtEl>
                                        <p:attrNameLst>
                                          <p:attrName>style.visibility</p:attrName>
                                        </p:attrNameLst>
                                      </p:cBhvr>
                                      <p:to>
                                        <p:strVal val="visible"/>
                                      </p:to>
                                    </p:set>
                                    <p:animEffect transition="in" filter="dissolve">
                                      <p:cBhvr>
                                        <p:cTn id="22" dur="500"/>
                                        <p:tgtEl>
                                          <p:spTgt spid="1331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3126">
                                            <p:txEl>
                                              <p:pRg st="4" end="4"/>
                                            </p:txEl>
                                          </p:spTgt>
                                        </p:tgtEl>
                                        <p:attrNameLst>
                                          <p:attrName>style.visibility</p:attrName>
                                        </p:attrNameLst>
                                      </p:cBhvr>
                                      <p:to>
                                        <p:strVal val="visible"/>
                                      </p:to>
                                    </p:set>
                                    <p:animEffect transition="in" filter="dissolve">
                                      <p:cBhvr>
                                        <p:cTn id="27" dur="500"/>
                                        <p:tgtEl>
                                          <p:spTgt spid="1331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6"/>
          <p:cNvSpPr>
            <a:spLocks noGrp="1" noChangeArrowheads="1"/>
          </p:cNvSpPr>
          <p:nvPr>
            <p:ph type="title"/>
          </p:nvPr>
        </p:nvSpPr>
        <p:spPr/>
        <p:txBody>
          <a:bodyPr/>
          <a:lstStyle/>
          <a:p>
            <a:pPr eaLnBrk="1" hangingPunct="1">
              <a:defRPr/>
            </a:pPr>
            <a:r>
              <a:rPr lang="en-US" dirty="0" smtClean="0">
                <a:ea typeface="ＭＳ Ｐゴシック" pitchFamily="-1" charset="-128"/>
                <a:cs typeface="ＭＳ Ｐゴシック" pitchFamily="-1" charset="-128"/>
              </a:rPr>
              <a:t>Stride-N Reference Pattern</a:t>
            </a:r>
            <a:endParaRPr lang="en-US" dirty="0">
              <a:ea typeface="ＭＳ Ｐゴシック" pitchFamily="-1" charset="-128"/>
              <a:cs typeface="ＭＳ Ｐゴシック" pitchFamily="-1" charset="-128"/>
            </a:endParaRPr>
          </a:p>
        </p:txBody>
      </p:sp>
      <p:sp>
        <p:nvSpPr>
          <p:cNvPr id="169991" name="Rectangle 7"/>
          <p:cNvSpPr>
            <a:spLocks noGrp="1" noChangeArrowheads="1"/>
          </p:cNvSpPr>
          <p:nvPr>
            <p:ph type="body" idx="1"/>
          </p:nvPr>
        </p:nvSpPr>
        <p:spPr>
          <a:xfrm>
            <a:off x="290513" y="5029200"/>
            <a:ext cx="5576887" cy="1416050"/>
          </a:xfrm>
        </p:spPr>
        <p:txBody>
          <a:bodyPr/>
          <a:lstStyle/>
          <a:p>
            <a:pPr eaLnBrk="1" hangingPunct="1">
              <a:lnSpc>
                <a:spcPct val="85000"/>
              </a:lnSpc>
              <a:buFont typeface="Wingdings" pitchFamily="-1" charset="2"/>
              <a:buNone/>
              <a:defRPr/>
            </a:pPr>
            <a:r>
              <a:rPr lang="en-US" dirty="0" smtClean="0">
                <a:ea typeface="ＭＳ Ｐゴシック" pitchFamily="-1" charset="-128"/>
                <a:cs typeface="ＭＳ Ｐゴシック" pitchFamily="-1" charset="-128"/>
              </a:rPr>
              <a:t>a Stride-N access pattern jumps from row to row, incrementing by N elements or columns each jump</a:t>
            </a:r>
          </a:p>
        </p:txBody>
      </p:sp>
      <p:grpSp>
        <p:nvGrpSpPr>
          <p:cNvPr id="35843" name="Group 3"/>
          <p:cNvGrpSpPr>
            <a:grpSpLocks/>
          </p:cNvGrpSpPr>
          <p:nvPr/>
        </p:nvGrpSpPr>
        <p:grpSpPr bwMode="auto">
          <a:xfrm>
            <a:off x="6934200" y="5064125"/>
            <a:ext cx="1184275" cy="346075"/>
            <a:chOff x="6934200" y="5063951"/>
            <a:chExt cx="868828" cy="346249"/>
          </a:xfrm>
        </p:grpSpPr>
        <p:sp>
          <p:nvSpPr>
            <p:cNvPr id="2" name="Rectangle 1"/>
            <p:cNvSpPr/>
            <p:nvPr/>
          </p:nvSpPr>
          <p:spPr bwMode="auto">
            <a:xfrm>
              <a:off x="6934200" y="5105247"/>
              <a:ext cx="838547"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928" name="TextBox 2"/>
            <p:cNvSpPr txBox="1">
              <a:spLocks noChangeArrowheads="1"/>
            </p:cNvSpPr>
            <p:nvPr/>
          </p:nvSpPr>
          <p:spPr bwMode="auto">
            <a:xfrm>
              <a:off x="6956527"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a[0][0]</a:t>
              </a:r>
            </a:p>
          </p:txBody>
        </p:sp>
      </p:grpSp>
      <p:grpSp>
        <p:nvGrpSpPr>
          <p:cNvPr id="35844" name="Group 6"/>
          <p:cNvGrpSpPr>
            <a:grpSpLocks/>
          </p:cNvGrpSpPr>
          <p:nvPr/>
        </p:nvGrpSpPr>
        <p:grpSpPr bwMode="auto">
          <a:xfrm>
            <a:off x="6934200" y="4759325"/>
            <a:ext cx="1184275" cy="346075"/>
            <a:chOff x="6934200" y="5063951"/>
            <a:chExt cx="868828" cy="346249"/>
          </a:xfrm>
        </p:grpSpPr>
        <p:sp>
          <p:nvSpPr>
            <p:cNvPr id="8" name="Rectangle 7"/>
            <p:cNvSpPr/>
            <p:nvPr/>
          </p:nvSpPr>
          <p:spPr bwMode="auto">
            <a:xfrm>
              <a:off x="6934200" y="5105247"/>
              <a:ext cx="838547"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926" name="TextBox 8"/>
            <p:cNvSpPr txBox="1">
              <a:spLocks noChangeArrowheads="1"/>
            </p:cNvSpPr>
            <p:nvPr/>
          </p:nvSpPr>
          <p:spPr bwMode="auto">
            <a:xfrm>
              <a:off x="6956527"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a[0][1]</a:t>
              </a:r>
            </a:p>
          </p:txBody>
        </p:sp>
      </p:grpSp>
      <p:grpSp>
        <p:nvGrpSpPr>
          <p:cNvPr id="35845" name="Group 9"/>
          <p:cNvGrpSpPr>
            <a:grpSpLocks/>
          </p:cNvGrpSpPr>
          <p:nvPr/>
        </p:nvGrpSpPr>
        <p:grpSpPr bwMode="auto">
          <a:xfrm>
            <a:off x="6934200" y="4454525"/>
            <a:ext cx="1184275" cy="346075"/>
            <a:chOff x="6934200" y="5063951"/>
            <a:chExt cx="868827" cy="346249"/>
          </a:xfrm>
        </p:grpSpPr>
        <p:sp>
          <p:nvSpPr>
            <p:cNvPr id="11" name="Rectangle 10"/>
            <p:cNvSpPr/>
            <p:nvPr/>
          </p:nvSpPr>
          <p:spPr bwMode="auto">
            <a:xfrm>
              <a:off x="6934200" y="5105247"/>
              <a:ext cx="838546"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924" name="TextBox 11"/>
            <p:cNvSpPr txBox="1">
              <a:spLocks noChangeArrowheads="1"/>
            </p:cNvSpPr>
            <p:nvPr/>
          </p:nvSpPr>
          <p:spPr bwMode="auto">
            <a:xfrm>
              <a:off x="6956526"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a[0][2]</a:t>
              </a:r>
            </a:p>
          </p:txBody>
        </p:sp>
      </p:grpSp>
      <p:grpSp>
        <p:nvGrpSpPr>
          <p:cNvPr id="35846" name="Group 12"/>
          <p:cNvGrpSpPr>
            <a:grpSpLocks/>
          </p:cNvGrpSpPr>
          <p:nvPr/>
        </p:nvGrpSpPr>
        <p:grpSpPr bwMode="auto">
          <a:xfrm>
            <a:off x="6934200" y="4149725"/>
            <a:ext cx="1184275" cy="346075"/>
            <a:chOff x="6934200" y="5063951"/>
            <a:chExt cx="868827" cy="346249"/>
          </a:xfrm>
        </p:grpSpPr>
        <p:sp>
          <p:nvSpPr>
            <p:cNvPr id="14" name="Rectangle 13"/>
            <p:cNvSpPr/>
            <p:nvPr/>
          </p:nvSpPr>
          <p:spPr bwMode="auto">
            <a:xfrm>
              <a:off x="6934200" y="5105247"/>
              <a:ext cx="838546"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922" name="TextBox 14"/>
            <p:cNvSpPr txBox="1">
              <a:spLocks noChangeArrowheads="1"/>
            </p:cNvSpPr>
            <p:nvPr/>
          </p:nvSpPr>
          <p:spPr bwMode="auto">
            <a:xfrm>
              <a:off x="6956526"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a[0][3]</a:t>
              </a:r>
            </a:p>
          </p:txBody>
        </p:sp>
      </p:grpSp>
      <p:grpSp>
        <p:nvGrpSpPr>
          <p:cNvPr id="35847" name="Group 15"/>
          <p:cNvGrpSpPr>
            <a:grpSpLocks/>
          </p:cNvGrpSpPr>
          <p:nvPr/>
        </p:nvGrpSpPr>
        <p:grpSpPr bwMode="auto">
          <a:xfrm>
            <a:off x="6934200" y="5368925"/>
            <a:ext cx="1143000" cy="346075"/>
            <a:chOff x="6934200" y="5063951"/>
            <a:chExt cx="838200" cy="346249"/>
          </a:xfrm>
        </p:grpSpPr>
        <p:sp>
          <p:nvSpPr>
            <p:cNvPr id="17" name="Rectangle 16"/>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920" name="TextBox 17"/>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35848" name="Group 18"/>
          <p:cNvGrpSpPr>
            <a:grpSpLocks/>
          </p:cNvGrpSpPr>
          <p:nvPr/>
        </p:nvGrpSpPr>
        <p:grpSpPr bwMode="auto">
          <a:xfrm>
            <a:off x="6934200" y="5673725"/>
            <a:ext cx="1143000" cy="346075"/>
            <a:chOff x="6934200" y="5063951"/>
            <a:chExt cx="838200" cy="346249"/>
          </a:xfrm>
        </p:grpSpPr>
        <p:sp>
          <p:nvSpPr>
            <p:cNvPr id="20" name="Rectangle 19"/>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918" name="TextBox 20"/>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35849" name="Group 21"/>
          <p:cNvGrpSpPr>
            <a:grpSpLocks/>
          </p:cNvGrpSpPr>
          <p:nvPr/>
        </p:nvGrpSpPr>
        <p:grpSpPr bwMode="auto">
          <a:xfrm>
            <a:off x="6934200" y="5978525"/>
            <a:ext cx="1143000" cy="346075"/>
            <a:chOff x="6934200" y="5063951"/>
            <a:chExt cx="838200" cy="346249"/>
          </a:xfrm>
        </p:grpSpPr>
        <p:sp>
          <p:nvSpPr>
            <p:cNvPr id="23" name="Rectangle 22"/>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916" name="TextBox 23"/>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grpSp>
        <p:nvGrpSpPr>
          <p:cNvPr id="35850" name="Group 24"/>
          <p:cNvGrpSpPr>
            <a:grpSpLocks/>
          </p:cNvGrpSpPr>
          <p:nvPr/>
        </p:nvGrpSpPr>
        <p:grpSpPr bwMode="auto">
          <a:xfrm>
            <a:off x="6934200" y="3844925"/>
            <a:ext cx="1184275" cy="346075"/>
            <a:chOff x="6934200" y="5063951"/>
            <a:chExt cx="868829" cy="346249"/>
          </a:xfrm>
        </p:grpSpPr>
        <p:sp>
          <p:nvSpPr>
            <p:cNvPr id="26" name="Rectangle 25"/>
            <p:cNvSpPr/>
            <p:nvPr/>
          </p:nvSpPr>
          <p:spPr bwMode="auto">
            <a:xfrm>
              <a:off x="6934200" y="5105247"/>
              <a:ext cx="838548"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914" name="TextBox 26"/>
            <p:cNvSpPr txBox="1">
              <a:spLocks noChangeArrowheads="1"/>
            </p:cNvSpPr>
            <p:nvPr/>
          </p:nvSpPr>
          <p:spPr bwMode="auto">
            <a:xfrm>
              <a:off x="6956527" y="5063951"/>
              <a:ext cx="84650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a[1][0]</a:t>
              </a:r>
            </a:p>
          </p:txBody>
        </p:sp>
      </p:grpSp>
      <p:grpSp>
        <p:nvGrpSpPr>
          <p:cNvPr id="35851" name="Group 27"/>
          <p:cNvGrpSpPr>
            <a:grpSpLocks/>
          </p:cNvGrpSpPr>
          <p:nvPr/>
        </p:nvGrpSpPr>
        <p:grpSpPr bwMode="auto">
          <a:xfrm>
            <a:off x="6934200" y="3540125"/>
            <a:ext cx="1184275" cy="346075"/>
            <a:chOff x="6934200" y="5063951"/>
            <a:chExt cx="868829" cy="346249"/>
          </a:xfrm>
        </p:grpSpPr>
        <p:sp>
          <p:nvSpPr>
            <p:cNvPr id="29" name="Rectangle 28"/>
            <p:cNvSpPr/>
            <p:nvPr/>
          </p:nvSpPr>
          <p:spPr bwMode="auto">
            <a:xfrm>
              <a:off x="6934200" y="5105247"/>
              <a:ext cx="838548"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912" name="TextBox 29"/>
            <p:cNvSpPr txBox="1">
              <a:spLocks noChangeArrowheads="1"/>
            </p:cNvSpPr>
            <p:nvPr/>
          </p:nvSpPr>
          <p:spPr bwMode="auto">
            <a:xfrm>
              <a:off x="6956527" y="5063951"/>
              <a:ext cx="84650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a[1][1]</a:t>
              </a:r>
            </a:p>
          </p:txBody>
        </p:sp>
      </p:grpSp>
      <p:grpSp>
        <p:nvGrpSpPr>
          <p:cNvPr id="35852" name="Group 30"/>
          <p:cNvGrpSpPr>
            <a:grpSpLocks/>
          </p:cNvGrpSpPr>
          <p:nvPr/>
        </p:nvGrpSpPr>
        <p:grpSpPr bwMode="auto">
          <a:xfrm>
            <a:off x="6934200" y="3235325"/>
            <a:ext cx="1184275" cy="346075"/>
            <a:chOff x="6934200" y="5063951"/>
            <a:chExt cx="868829" cy="346249"/>
          </a:xfrm>
        </p:grpSpPr>
        <p:sp>
          <p:nvSpPr>
            <p:cNvPr id="32" name="Rectangle 31"/>
            <p:cNvSpPr/>
            <p:nvPr/>
          </p:nvSpPr>
          <p:spPr bwMode="auto">
            <a:xfrm>
              <a:off x="6934200" y="5105247"/>
              <a:ext cx="838548"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910" name="TextBox 32"/>
            <p:cNvSpPr txBox="1">
              <a:spLocks noChangeArrowheads="1"/>
            </p:cNvSpPr>
            <p:nvPr/>
          </p:nvSpPr>
          <p:spPr bwMode="auto">
            <a:xfrm>
              <a:off x="6956527" y="5063951"/>
              <a:ext cx="84650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a[1][2]</a:t>
              </a:r>
            </a:p>
          </p:txBody>
        </p:sp>
      </p:grpSp>
      <p:grpSp>
        <p:nvGrpSpPr>
          <p:cNvPr id="35853" name="Group 33"/>
          <p:cNvGrpSpPr>
            <a:grpSpLocks/>
          </p:cNvGrpSpPr>
          <p:nvPr/>
        </p:nvGrpSpPr>
        <p:grpSpPr bwMode="auto">
          <a:xfrm>
            <a:off x="6934200" y="2930525"/>
            <a:ext cx="1184275" cy="346075"/>
            <a:chOff x="6934200" y="5063951"/>
            <a:chExt cx="868829" cy="346249"/>
          </a:xfrm>
        </p:grpSpPr>
        <p:sp>
          <p:nvSpPr>
            <p:cNvPr id="35" name="Rectangle 34"/>
            <p:cNvSpPr/>
            <p:nvPr/>
          </p:nvSpPr>
          <p:spPr bwMode="auto">
            <a:xfrm>
              <a:off x="6934200" y="5105247"/>
              <a:ext cx="838548"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908" name="TextBox 35"/>
            <p:cNvSpPr txBox="1">
              <a:spLocks noChangeArrowheads="1"/>
            </p:cNvSpPr>
            <p:nvPr/>
          </p:nvSpPr>
          <p:spPr bwMode="auto">
            <a:xfrm>
              <a:off x="6956527" y="5063951"/>
              <a:ext cx="84650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a[1][3]</a:t>
              </a:r>
            </a:p>
          </p:txBody>
        </p:sp>
      </p:grpSp>
      <p:grpSp>
        <p:nvGrpSpPr>
          <p:cNvPr id="35854" name="Group 36"/>
          <p:cNvGrpSpPr>
            <a:grpSpLocks/>
          </p:cNvGrpSpPr>
          <p:nvPr/>
        </p:nvGrpSpPr>
        <p:grpSpPr bwMode="auto">
          <a:xfrm>
            <a:off x="6934200" y="2625725"/>
            <a:ext cx="1184275" cy="346075"/>
            <a:chOff x="6934200" y="5063951"/>
            <a:chExt cx="868828" cy="346249"/>
          </a:xfrm>
        </p:grpSpPr>
        <p:sp>
          <p:nvSpPr>
            <p:cNvPr id="38" name="Rectangle 37"/>
            <p:cNvSpPr/>
            <p:nvPr/>
          </p:nvSpPr>
          <p:spPr bwMode="auto">
            <a:xfrm>
              <a:off x="6934200" y="5105247"/>
              <a:ext cx="838547"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906" name="TextBox 38"/>
            <p:cNvSpPr txBox="1">
              <a:spLocks noChangeArrowheads="1"/>
            </p:cNvSpPr>
            <p:nvPr/>
          </p:nvSpPr>
          <p:spPr bwMode="auto">
            <a:xfrm>
              <a:off x="6956527"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a[2][0]</a:t>
              </a:r>
            </a:p>
          </p:txBody>
        </p:sp>
      </p:grpSp>
      <p:grpSp>
        <p:nvGrpSpPr>
          <p:cNvPr id="35855" name="Group 39"/>
          <p:cNvGrpSpPr>
            <a:grpSpLocks/>
          </p:cNvGrpSpPr>
          <p:nvPr/>
        </p:nvGrpSpPr>
        <p:grpSpPr bwMode="auto">
          <a:xfrm>
            <a:off x="6934200" y="2320925"/>
            <a:ext cx="1184275" cy="346075"/>
            <a:chOff x="6934200" y="5063951"/>
            <a:chExt cx="868828" cy="346249"/>
          </a:xfrm>
        </p:grpSpPr>
        <p:sp>
          <p:nvSpPr>
            <p:cNvPr id="41" name="Rectangle 40"/>
            <p:cNvSpPr/>
            <p:nvPr/>
          </p:nvSpPr>
          <p:spPr bwMode="auto">
            <a:xfrm>
              <a:off x="6934200" y="5105247"/>
              <a:ext cx="838547"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904" name="TextBox 41"/>
            <p:cNvSpPr txBox="1">
              <a:spLocks noChangeArrowheads="1"/>
            </p:cNvSpPr>
            <p:nvPr/>
          </p:nvSpPr>
          <p:spPr bwMode="auto">
            <a:xfrm>
              <a:off x="6956527"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a[2][1]</a:t>
              </a:r>
            </a:p>
          </p:txBody>
        </p:sp>
      </p:grpSp>
      <p:grpSp>
        <p:nvGrpSpPr>
          <p:cNvPr id="35856" name="Group 42"/>
          <p:cNvGrpSpPr>
            <a:grpSpLocks/>
          </p:cNvGrpSpPr>
          <p:nvPr/>
        </p:nvGrpSpPr>
        <p:grpSpPr bwMode="auto">
          <a:xfrm>
            <a:off x="6934200" y="2016125"/>
            <a:ext cx="1184275" cy="346075"/>
            <a:chOff x="6934200" y="5063951"/>
            <a:chExt cx="868828" cy="346249"/>
          </a:xfrm>
        </p:grpSpPr>
        <p:sp>
          <p:nvSpPr>
            <p:cNvPr id="44" name="Rectangle 43"/>
            <p:cNvSpPr/>
            <p:nvPr/>
          </p:nvSpPr>
          <p:spPr bwMode="auto">
            <a:xfrm>
              <a:off x="6934200" y="5105247"/>
              <a:ext cx="838547"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902" name="TextBox 44"/>
            <p:cNvSpPr txBox="1">
              <a:spLocks noChangeArrowheads="1"/>
            </p:cNvSpPr>
            <p:nvPr/>
          </p:nvSpPr>
          <p:spPr bwMode="auto">
            <a:xfrm>
              <a:off x="6956527"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a[2][2]</a:t>
              </a:r>
            </a:p>
          </p:txBody>
        </p:sp>
      </p:grpSp>
      <p:grpSp>
        <p:nvGrpSpPr>
          <p:cNvPr id="35857" name="Group 45"/>
          <p:cNvGrpSpPr>
            <a:grpSpLocks/>
          </p:cNvGrpSpPr>
          <p:nvPr/>
        </p:nvGrpSpPr>
        <p:grpSpPr bwMode="auto">
          <a:xfrm>
            <a:off x="6934200" y="1711325"/>
            <a:ext cx="1184275" cy="346075"/>
            <a:chOff x="6934200" y="5063951"/>
            <a:chExt cx="868828" cy="346249"/>
          </a:xfrm>
        </p:grpSpPr>
        <p:sp>
          <p:nvSpPr>
            <p:cNvPr id="47" name="Rectangle 46"/>
            <p:cNvSpPr/>
            <p:nvPr/>
          </p:nvSpPr>
          <p:spPr bwMode="auto">
            <a:xfrm>
              <a:off x="6934200" y="5105247"/>
              <a:ext cx="838547"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900" name="TextBox 47"/>
            <p:cNvSpPr txBox="1">
              <a:spLocks noChangeArrowheads="1"/>
            </p:cNvSpPr>
            <p:nvPr/>
          </p:nvSpPr>
          <p:spPr bwMode="auto">
            <a:xfrm>
              <a:off x="6956527" y="5063951"/>
              <a:ext cx="8465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a[2][3]</a:t>
              </a:r>
            </a:p>
          </p:txBody>
        </p:sp>
      </p:grpSp>
      <p:grpSp>
        <p:nvGrpSpPr>
          <p:cNvPr id="35858" name="Group 48"/>
          <p:cNvGrpSpPr>
            <a:grpSpLocks/>
          </p:cNvGrpSpPr>
          <p:nvPr/>
        </p:nvGrpSpPr>
        <p:grpSpPr bwMode="auto">
          <a:xfrm>
            <a:off x="6934200" y="1406525"/>
            <a:ext cx="1143000" cy="346075"/>
            <a:chOff x="6934200" y="5063951"/>
            <a:chExt cx="838200" cy="346249"/>
          </a:xfrm>
        </p:grpSpPr>
        <p:sp>
          <p:nvSpPr>
            <p:cNvPr id="50" name="Rectangle 49"/>
            <p:cNvSpPr/>
            <p:nvPr/>
          </p:nvSpPr>
          <p:spPr bwMode="auto">
            <a:xfrm>
              <a:off x="6934200" y="5105247"/>
              <a:ext cx="838200" cy="304953"/>
            </a:xfrm>
            <a:prstGeom prst="rect">
              <a:avLst/>
            </a:prstGeom>
            <a:noFill/>
            <a:ln w="19050" cap="flat" cmpd="sng" algn="ctr">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dirty="0">
                <a:solidFill>
                  <a:srgbClr val="000000"/>
                </a:solidFill>
              </a:endParaRPr>
            </a:p>
          </p:txBody>
        </p:sp>
        <p:sp>
          <p:nvSpPr>
            <p:cNvPr id="35898" name="TextBox 50"/>
            <p:cNvSpPr txBox="1">
              <a:spLocks noChangeArrowheads="1"/>
            </p:cNvSpPr>
            <p:nvPr/>
          </p:nvSpPr>
          <p:spPr bwMode="auto">
            <a:xfrm>
              <a:off x="7312066" y="5063951"/>
              <a:ext cx="13542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 </a:t>
              </a:r>
            </a:p>
          </p:txBody>
        </p:sp>
      </p:grpSp>
      <p:sp>
        <p:nvSpPr>
          <p:cNvPr id="35859" name="TextBox 4"/>
          <p:cNvSpPr txBox="1">
            <a:spLocks noChangeArrowheads="1"/>
          </p:cNvSpPr>
          <p:nvPr/>
        </p:nvSpPr>
        <p:spPr bwMode="auto">
          <a:xfrm>
            <a:off x="8077200" y="1219200"/>
            <a:ext cx="6969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High</a:t>
            </a:r>
          </a:p>
        </p:txBody>
      </p:sp>
      <p:sp>
        <p:nvSpPr>
          <p:cNvPr id="35860" name="TextBox 52"/>
          <p:cNvSpPr txBox="1">
            <a:spLocks noChangeArrowheads="1"/>
          </p:cNvSpPr>
          <p:nvPr/>
        </p:nvSpPr>
        <p:spPr bwMode="auto">
          <a:xfrm>
            <a:off x="8102600" y="6054725"/>
            <a:ext cx="6461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Low</a:t>
            </a:r>
          </a:p>
        </p:txBody>
      </p:sp>
      <p:sp>
        <p:nvSpPr>
          <p:cNvPr id="35861" name="TextBox 53"/>
          <p:cNvSpPr txBox="1">
            <a:spLocks noChangeArrowheads="1"/>
          </p:cNvSpPr>
          <p:nvPr/>
        </p:nvSpPr>
        <p:spPr bwMode="auto">
          <a:xfrm>
            <a:off x="6977063" y="762000"/>
            <a:ext cx="10699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Main</a:t>
            </a:r>
          </a:p>
          <a:p>
            <a:r>
              <a:rPr lang="en-US" sz="1800">
                <a:solidFill>
                  <a:srgbClr val="000066"/>
                </a:solidFill>
              </a:rPr>
              <a:t>Memory</a:t>
            </a:r>
          </a:p>
        </p:txBody>
      </p:sp>
      <p:sp>
        <p:nvSpPr>
          <p:cNvPr id="59" name="Right Brace 58"/>
          <p:cNvSpPr/>
          <p:nvPr/>
        </p:nvSpPr>
        <p:spPr bwMode="auto">
          <a:xfrm>
            <a:off x="8153400" y="1828800"/>
            <a:ext cx="304800" cy="1143000"/>
          </a:xfrm>
          <a:prstGeom prst="righ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a:solidFill>
                <a:srgbClr val="000000"/>
              </a:solidFill>
            </a:endParaRPr>
          </a:p>
        </p:txBody>
      </p:sp>
      <p:sp>
        <p:nvSpPr>
          <p:cNvPr id="63" name="Right Brace 62"/>
          <p:cNvSpPr/>
          <p:nvPr/>
        </p:nvSpPr>
        <p:spPr bwMode="auto">
          <a:xfrm>
            <a:off x="8153400" y="3048000"/>
            <a:ext cx="304800" cy="1143000"/>
          </a:xfrm>
          <a:prstGeom prst="righ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a:solidFill>
                <a:srgbClr val="000000"/>
              </a:solidFill>
            </a:endParaRPr>
          </a:p>
        </p:txBody>
      </p:sp>
      <p:sp>
        <p:nvSpPr>
          <p:cNvPr id="64" name="Right Brace 63"/>
          <p:cNvSpPr/>
          <p:nvPr/>
        </p:nvSpPr>
        <p:spPr bwMode="auto">
          <a:xfrm>
            <a:off x="8153400" y="4267200"/>
            <a:ext cx="304800" cy="1143000"/>
          </a:xfrm>
          <a:prstGeom prst="righ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a:solidFill>
                <a:srgbClr val="000000"/>
              </a:solidFill>
            </a:endParaRPr>
          </a:p>
        </p:txBody>
      </p:sp>
      <p:sp>
        <p:nvSpPr>
          <p:cNvPr id="35865" name="TextBox 59"/>
          <p:cNvSpPr txBox="1">
            <a:spLocks noChangeArrowheads="1"/>
          </p:cNvSpPr>
          <p:nvPr/>
        </p:nvSpPr>
        <p:spPr bwMode="auto">
          <a:xfrm>
            <a:off x="8356600" y="4495800"/>
            <a:ext cx="7874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row 0</a:t>
            </a:r>
          </a:p>
        </p:txBody>
      </p:sp>
      <p:sp>
        <p:nvSpPr>
          <p:cNvPr id="35866" name="TextBox 65"/>
          <p:cNvSpPr txBox="1">
            <a:spLocks noChangeArrowheads="1"/>
          </p:cNvSpPr>
          <p:nvPr/>
        </p:nvSpPr>
        <p:spPr bwMode="auto">
          <a:xfrm>
            <a:off x="8382000" y="3276600"/>
            <a:ext cx="7874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row 1</a:t>
            </a:r>
          </a:p>
        </p:txBody>
      </p:sp>
      <p:sp>
        <p:nvSpPr>
          <p:cNvPr id="35867" name="TextBox 66"/>
          <p:cNvSpPr txBox="1">
            <a:spLocks noChangeArrowheads="1"/>
          </p:cNvSpPr>
          <p:nvPr/>
        </p:nvSpPr>
        <p:spPr bwMode="auto">
          <a:xfrm>
            <a:off x="8343900" y="2057400"/>
            <a:ext cx="7874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row 2</a:t>
            </a:r>
          </a:p>
        </p:txBody>
      </p:sp>
      <p:sp>
        <p:nvSpPr>
          <p:cNvPr id="35868" name="TextBox 5"/>
          <p:cNvSpPr txBox="1">
            <a:spLocks noChangeArrowheads="1"/>
          </p:cNvSpPr>
          <p:nvPr/>
        </p:nvSpPr>
        <p:spPr bwMode="auto">
          <a:xfrm>
            <a:off x="12700" y="1295400"/>
            <a:ext cx="392430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for (j = 0; j &lt; N; j++)</a:t>
            </a:r>
          </a:p>
          <a:p>
            <a:pPr>
              <a:lnSpc>
                <a:spcPct val="100000"/>
              </a:lnSpc>
            </a:pPr>
            <a:r>
              <a:rPr lang="en-US" sz="1800">
                <a:solidFill>
                  <a:srgbClr val="000066"/>
                </a:solidFill>
                <a:latin typeface="Courier New" charset="0"/>
              </a:rPr>
              <a:t>   for (i = 0; i &lt; M; i++)</a:t>
            </a:r>
          </a:p>
          <a:p>
            <a:pPr>
              <a:lnSpc>
                <a:spcPct val="100000"/>
              </a:lnSpc>
            </a:pPr>
            <a:r>
              <a:rPr lang="en-US" sz="1800">
                <a:solidFill>
                  <a:srgbClr val="000066"/>
                </a:solidFill>
                <a:latin typeface="Courier New" charset="0"/>
              </a:rPr>
              <a:t>       sum += a[i][j];</a:t>
            </a:r>
          </a:p>
          <a:p>
            <a:endParaRPr lang="en-US" sz="1800">
              <a:solidFill>
                <a:srgbClr val="000066"/>
              </a:solidFill>
            </a:endParaRPr>
          </a:p>
        </p:txBody>
      </p:sp>
      <p:grpSp>
        <p:nvGrpSpPr>
          <p:cNvPr id="35869" name="Group 71"/>
          <p:cNvGrpSpPr>
            <a:grpSpLocks/>
          </p:cNvGrpSpPr>
          <p:nvPr/>
        </p:nvGrpSpPr>
        <p:grpSpPr bwMode="auto">
          <a:xfrm>
            <a:off x="5562600" y="2362200"/>
            <a:ext cx="609600" cy="2667000"/>
            <a:chOff x="6248400" y="2667000"/>
            <a:chExt cx="609600" cy="2667000"/>
          </a:xfrm>
        </p:grpSpPr>
        <p:sp>
          <p:nvSpPr>
            <p:cNvPr id="73" name="Curved Right Arrow 72"/>
            <p:cNvSpPr/>
            <p:nvPr/>
          </p:nvSpPr>
          <p:spPr bwMode="auto">
            <a:xfrm flipV="1">
              <a:off x="6248400" y="3962400"/>
              <a:ext cx="609600" cy="1371600"/>
            </a:xfrm>
            <a:prstGeom prst="curvedRightArrow">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lIns="45720" rIns="45720" anchor="ctr">
              <a:spAutoFit/>
            </a:bodyPr>
            <a:lstStyle/>
            <a:p>
              <a:pPr>
                <a:defRPr/>
              </a:pPr>
              <a:endParaRPr lang="en-US" sz="2400" b="0">
                <a:solidFill>
                  <a:srgbClr val="000000"/>
                </a:solidFill>
              </a:endParaRPr>
            </a:p>
          </p:txBody>
        </p:sp>
        <p:sp>
          <p:nvSpPr>
            <p:cNvPr id="74" name="Curved Right Arrow 73"/>
            <p:cNvSpPr/>
            <p:nvPr/>
          </p:nvSpPr>
          <p:spPr bwMode="auto">
            <a:xfrm flipV="1">
              <a:off x="6248400" y="2667000"/>
              <a:ext cx="609600" cy="1371600"/>
            </a:xfrm>
            <a:prstGeom prst="curvedRightArrow">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lIns="45720" rIns="45720" anchor="ctr">
              <a:spAutoFit/>
            </a:bodyPr>
            <a:lstStyle/>
            <a:p>
              <a:pPr>
                <a:defRPr/>
              </a:pPr>
              <a:endParaRPr lang="en-US" sz="2400" b="0">
                <a:solidFill>
                  <a:srgbClr val="000000"/>
                </a:solidFill>
              </a:endParaRPr>
            </a:p>
          </p:txBody>
        </p:sp>
      </p:grpSp>
      <p:grpSp>
        <p:nvGrpSpPr>
          <p:cNvPr id="35870" name="Group 74"/>
          <p:cNvGrpSpPr>
            <a:grpSpLocks/>
          </p:cNvGrpSpPr>
          <p:nvPr/>
        </p:nvGrpSpPr>
        <p:grpSpPr bwMode="auto">
          <a:xfrm>
            <a:off x="6324600" y="2667000"/>
            <a:ext cx="609600" cy="2667000"/>
            <a:chOff x="6248400" y="2667000"/>
            <a:chExt cx="609600" cy="2667000"/>
          </a:xfrm>
        </p:grpSpPr>
        <p:sp>
          <p:nvSpPr>
            <p:cNvPr id="76" name="Curved Right Arrow 75"/>
            <p:cNvSpPr/>
            <p:nvPr/>
          </p:nvSpPr>
          <p:spPr bwMode="auto">
            <a:xfrm flipV="1">
              <a:off x="6248400" y="3962400"/>
              <a:ext cx="609600" cy="1371600"/>
            </a:xfrm>
            <a:prstGeom prst="curvedRightArrow">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lIns="45720" rIns="45720" anchor="ctr">
              <a:spAutoFit/>
            </a:bodyPr>
            <a:lstStyle/>
            <a:p>
              <a:pPr>
                <a:defRPr/>
              </a:pPr>
              <a:endParaRPr lang="en-US" sz="2400" b="0">
                <a:solidFill>
                  <a:srgbClr val="000000"/>
                </a:solidFill>
              </a:endParaRPr>
            </a:p>
          </p:txBody>
        </p:sp>
        <p:sp>
          <p:nvSpPr>
            <p:cNvPr id="77" name="Curved Right Arrow 76"/>
            <p:cNvSpPr/>
            <p:nvPr/>
          </p:nvSpPr>
          <p:spPr bwMode="auto">
            <a:xfrm flipV="1">
              <a:off x="6248400" y="2667000"/>
              <a:ext cx="609600" cy="1371600"/>
            </a:xfrm>
            <a:prstGeom prst="curvedRightArrow">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lIns="45720" rIns="45720" anchor="ctr">
              <a:spAutoFit/>
            </a:bodyPr>
            <a:lstStyle/>
            <a:p>
              <a:pPr>
                <a:defRPr/>
              </a:pPr>
              <a:endParaRPr lang="en-US" sz="2400" b="0">
                <a:solidFill>
                  <a:srgbClr val="000000"/>
                </a:solidFill>
              </a:endParaRPr>
            </a:p>
          </p:txBody>
        </p:sp>
      </p:grpSp>
      <p:grpSp>
        <p:nvGrpSpPr>
          <p:cNvPr id="35871" name="Group 77"/>
          <p:cNvGrpSpPr>
            <a:grpSpLocks/>
          </p:cNvGrpSpPr>
          <p:nvPr/>
        </p:nvGrpSpPr>
        <p:grpSpPr bwMode="auto">
          <a:xfrm>
            <a:off x="4800600" y="2133600"/>
            <a:ext cx="609600" cy="2667000"/>
            <a:chOff x="6248400" y="2667000"/>
            <a:chExt cx="609600" cy="2667000"/>
          </a:xfrm>
        </p:grpSpPr>
        <p:sp>
          <p:nvSpPr>
            <p:cNvPr id="79" name="Curved Right Arrow 78"/>
            <p:cNvSpPr/>
            <p:nvPr/>
          </p:nvSpPr>
          <p:spPr bwMode="auto">
            <a:xfrm flipV="1">
              <a:off x="6248400" y="3962400"/>
              <a:ext cx="609600" cy="1371600"/>
            </a:xfrm>
            <a:prstGeom prst="curvedRightArrow">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lIns="45720" rIns="45720" anchor="ctr">
              <a:spAutoFit/>
            </a:bodyPr>
            <a:lstStyle/>
            <a:p>
              <a:pPr>
                <a:defRPr/>
              </a:pPr>
              <a:endParaRPr lang="en-US" sz="2400" b="0">
                <a:solidFill>
                  <a:srgbClr val="000000"/>
                </a:solidFill>
              </a:endParaRPr>
            </a:p>
          </p:txBody>
        </p:sp>
        <p:sp>
          <p:nvSpPr>
            <p:cNvPr id="80" name="Curved Right Arrow 79"/>
            <p:cNvSpPr/>
            <p:nvPr/>
          </p:nvSpPr>
          <p:spPr bwMode="auto">
            <a:xfrm flipV="1">
              <a:off x="6248400" y="2667000"/>
              <a:ext cx="609600" cy="1371600"/>
            </a:xfrm>
            <a:prstGeom prst="curvedRightArrow">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lIns="45720" rIns="45720" anchor="ctr">
              <a:spAutoFit/>
            </a:bodyPr>
            <a:lstStyle/>
            <a:p>
              <a:pPr>
                <a:defRPr/>
              </a:pPr>
              <a:endParaRPr lang="en-US" sz="2400" b="0">
                <a:solidFill>
                  <a:srgbClr val="000000"/>
                </a:solidFill>
              </a:endParaRPr>
            </a:p>
          </p:txBody>
        </p:sp>
      </p:grpSp>
      <p:grpSp>
        <p:nvGrpSpPr>
          <p:cNvPr id="35872" name="Group 80"/>
          <p:cNvGrpSpPr>
            <a:grpSpLocks/>
          </p:cNvGrpSpPr>
          <p:nvPr/>
        </p:nvGrpSpPr>
        <p:grpSpPr bwMode="auto">
          <a:xfrm>
            <a:off x="4114800" y="1752600"/>
            <a:ext cx="609600" cy="2667000"/>
            <a:chOff x="6248400" y="2667000"/>
            <a:chExt cx="609600" cy="2667000"/>
          </a:xfrm>
        </p:grpSpPr>
        <p:sp>
          <p:nvSpPr>
            <p:cNvPr id="82" name="Curved Right Arrow 81"/>
            <p:cNvSpPr/>
            <p:nvPr/>
          </p:nvSpPr>
          <p:spPr bwMode="auto">
            <a:xfrm flipV="1">
              <a:off x="6248400" y="3962400"/>
              <a:ext cx="609600" cy="1371600"/>
            </a:xfrm>
            <a:prstGeom prst="curvedRightArrow">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lIns="45720" rIns="45720" anchor="ctr">
              <a:spAutoFit/>
            </a:bodyPr>
            <a:lstStyle/>
            <a:p>
              <a:pPr>
                <a:defRPr/>
              </a:pPr>
              <a:endParaRPr lang="en-US" sz="2400" b="0">
                <a:solidFill>
                  <a:srgbClr val="000000"/>
                </a:solidFill>
              </a:endParaRPr>
            </a:p>
          </p:txBody>
        </p:sp>
        <p:sp>
          <p:nvSpPr>
            <p:cNvPr id="83" name="Curved Right Arrow 82"/>
            <p:cNvSpPr/>
            <p:nvPr/>
          </p:nvSpPr>
          <p:spPr bwMode="auto">
            <a:xfrm flipV="1">
              <a:off x="6248400" y="2667000"/>
              <a:ext cx="609600" cy="1371600"/>
            </a:xfrm>
            <a:prstGeom prst="curvedRightArrow">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lIns="45720" rIns="45720" anchor="ctr">
              <a:spAutoFit/>
            </a:bodyPr>
            <a:lstStyle/>
            <a:p>
              <a:pPr>
                <a:defRPr/>
              </a:pPr>
              <a:endParaRPr lang="en-US" sz="2400" b="0">
                <a:solidFill>
                  <a:srgbClr val="000000"/>
                </a:solidFill>
              </a:endParaRPr>
            </a:p>
          </p:txBody>
        </p:sp>
      </p:grpSp>
      <p:cxnSp>
        <p:nvCxnSpPr>
          <p:cNvPr id="62" name="Straight Connector 61"/>
          <p:cNvCxnSpPr/>
          <p:nvPr/>
        </p:nvCxnSpPr>
        <p:spPr bwMode="auto">
          <a:xfrm flipH="1">
            <a:off x="6172200" y="5105400"/>
            <a:ext cx="762000" cy="0"/>
          </a:xfrm>
          <a:prstGeom prst="line">
            <a:avLst/>
          </a:prstGeom>
          <a:noFill/>
          <a:ln w="19050" cap="flat" cmpd="sng" algn="ctr">
            <a:solidFill>
              <a:srgbClr val="000000"/>
            </a:solidFill>
            <a:prstDash val="dash"/>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85" name="Straight Connector 84"/>
          <p:cNvCxnSpPr/>
          <p:nvPr/>
        </p:nvCxnSpPr>
        <p:spPr bwMode="auto">
          <a:xfrm flipH="1">
            <a:off x="6172200" y="4800600"/>
            <a:ext cx="762000" cy="0"/>
          </a:xfrm>
          <a:prstGeom prst="line">
            <a:avLst/>
          </a:prstGeom>
          <a:noFill/>
          <a:ln w="19050" cap="flat" cmpd="sng" algn="ctr">
            <a:solidFill>
              <a:srgbClr val="000000"/>
            </a:solidFill>
            <a:prstDash val="dash"/>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86" name="Straight Connector 85"/>
          <p:cNvCxnSpPr/>
          <p:nvPr/>
        </p:nvCxnSpPr>
        <p:spPr bwMode="auto">
          <a:xfrm flipH="1">
            <a:off x="6172200" y="3886200"/>
            <a:ext cx="762000" cy="0"/>
          </a:xfrm>
          <a:prstGeom prst="line">
            <a:avLst/>
          </a:prstGeom>
          <a:noFill/>
          <a:ln w="19050" cap="flat" cmpd="sng" algn="ctr">
            <a:solidFill>
              <a:srgbClr val="000000"/>
            </a:solidFill>
            <a:prstDash val="dash"/>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87" name="Straight Connector 86"/>
          <p:cNvCxnSpPr/>
          <p:nvPr/>
        </p:nvCxnSpPr>
        <p:spPr bwMode="auto">
          <a:xfrm flipH="1">
            <a:off x="6172200" y="3581400"/>
            <a:ext cx="762000" cy="0"/>
          </a:xfrm>
          <a:prstGeom prst="line">
            <a:avLst/>
          </a:prstGeom>
          <a:noFill/>
          <a:ln w="19050" cap="flat" cmpd="sng" algn="ctr">
            <a:solidFill>
              <a:srgbClr val="000000"/>
            </a:solidFill>
            <a:prstDash val="dash"/>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88" name="Straight Connector 87"/>
          <p:cNvCxnSpPr/>
          <p:nvPr/>
        </p:nvCxnSpPr>
        <p:spPr bwMode="auto">
          <a:xfrm flipH="1">
            <a:off x="6172200" y="2667000"/>
            <a:ext cx="762000" cy="0"/>
          </a:xfrm>
          <a:prstGeom prst="line">
            <a:avLst/>
          </a:prstGeom>
          <a:noFill/>
          <a:ln w="19050" cap="flat" cmpd="sng" algn="ctr">
            <a:solidFill>
              <a:srgbClr val="000000"/>
            </a:solidFill>
            <a:prstDash val="dash"/>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89" name="Straight Connector 88"/>
          <p:cNvCxnSpPr/>
          <p:nvPr/>
        </p:nvCxnSpPr>
        <p:spPr bwMode="auto">
          <a:xfrm flipH="1">
            <a:off x="5410200" y="2362200"/>
            <a:ext cx="1524000" cy="0"/>
          </a:xfrm>
          <a:prstGeom prst="line">
            <a:avLst/>
          </a:prstGeom>
          <a:noFill/>
          <a:ln w="19050" cap="flat" cmpd="sng" algn="ctr">
            <a:solidFill>
              <a:srgbClr val="000000"/>
            </a:solidFill>
            <a:prstDash val="dash"/>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91" name="Straight Connector 90"/>
          <p:cNvCxnSpPr/>
          <p:nvPr/>
        </p:nvCxnSpPr>
        <p:spPr bwMode="auto">
          <a:xfrm flipH="1">
            <a:off x="5410200" y="3581400"/>
            <a:ext cx="1524000" cy="0"/>
          </a:xfrm>
          <a:prstGeom prst="line">
            <a:avLst/>
          </a:prstGeom>
          <a:noFill/>
          <a:ln w="19050" cap="flat" cmpd="sng" algn="ctr">
            <a:solidFill>
              <a:srgbClr val="000000"/>
            </a:solidFill>
            <a:prstDash val="dash"/>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92" name="Straight Connector 91"/>
          <p:cNvCxnSpPr/>
          <p:nvPr/>
        </p:nvCxnSpPr>
        <p:spPr bwMode="auto">
          <a:xfrm flipH="1">
            <a:off x="5410200" y="4800600"/>
            <a:ext cx="1524000" cy="0"/>
          </a:xfrm>
          <a:prstGeom prst="line">
            <a:avLst/>
          </a:prstGeom>
          <a:noFill/>
          <a:ln w="19050" cap="flat" cmpd="sng" algn="ctr">
            <a:solidFill>
              <a:srgbClr val="000000"/>
            </a:solidFill>
            <a:prstDash val="dash"/>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93" name="Straight Connector 92"/>
          <p:cNvCxnSpPr/>
          <p:nvPr/>
        </p:nvCxnSpPr>
        <p:spPr bwMode="auto">
          <a:xfrm flipH="1">
            <a:off x="4724400" y="2057400"/>
            <a:ext cx="2209800" cy="0"/>
          </a:xfrm>
          <a:prstGeom prst="line">
            <a:avLst/>
          </a:prstGeom>
          <a:noFill/>
          <a:ln w="19050" cap="flat" cmpd="sng" algn="ctr">
            <a:solidFill>
              <a:srgbClr val="000000"/>
            </a:solidFill>
            <a:prstDash val="dash"/>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95" name="Straight Connector 94"/>
          <p:cNvCxnSpPr/>
          <p:nvPr/>
        </p:nvCxnSpPr>
        <p:spPr bwMode="auto">
          <a:xfrm flipH="1">
            <a:off x="4724400" y="1752600"/>
            <a:ext cx="2209800" cy="0"/>
          </a:xfrm>
          <a:prstGeom prst="line">
            <a:avLst/>
          </a:prstGeom>
          <a:noFill/>
          <a:ln w="19050" cap="flat" cmpd="sng" algn="ctr">
            <a:solidFill>
              <a:srgbClr val="000000"/>
            </a:solidFill>
            <a:prstDash val="dash"/>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96" name="Straight Connector 95"/>
          <p:cNvCxnSpPr/>
          <p:nvPr/>
        </p:nvCxnSpPr>
        <p:spPr bwMode="auto">
          <a:xfrm flipH="1">
            <a:off x="4724400" y="3276600"/>
            <a:ext cx="2209800" cy="0"/>
          </a:xfrm>
          <a:prstGeom prst="line">
            <a:avLst/>
          </a:prstGeom>
          <a:noFill/>
          <a:ln w="19050" cap="flat" cmpd="sng" algn="ctr">
            <a:solidFill>
              <a:srgbClr val="000000"/>
            </a:solidFill>
            <a:prstDash val="dash"/>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97" name="Straight Connector 96"/>
          <p:cNvCxnSpPr/>
          <p:nvPr/>
        </p:nvCxnSpPr>
        <p:spPr bwMode="auto">
          <a:xfrm flipH="1">
            <a:off x="4724400" y="2971800"/>
            <a:ext cx="2209800" cy="0"/>
          </a:xfrm>
          <a:prstGeom prst="line">
            <a:avLst/>
          </a:prstGeom>
          <a:noFill/>
          <a:ln w="19050" cap="flat" cmpd="sng" algn="ctr">
            <a:solidFill>
              <a:srgbClr val="000000"/>
            </a:solidFill>
            <a:prstDash val="dash"/>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98" name="Straight Connector 97"/>
          <p:cNvCxnSpPr/>
          <p:nvPr/>
        </p:nvCxnSpPr>
        <p:spPr bwMode="auto">
          <a:xfrm flipH="1">
            <a:off x="4724400" y="4191000"/>
            <a:ext cx="2209800" cy="0"/>
          </a:xfrm>
          <a:prstGeom prst="line">
            <a:avLst/>
          </a:prstGeom>
          <a:noFill/>
          <a:ln w="19050" cap="flat" cmpd="sng" algn="ctr">
            <a:solidFill>
              <a:srgbClr val="000000"/>
            </a:solidFill>
            <a:prstDash val="dash"/>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99" name="Straight Connector 98"/>
          <p:cNvCxnSpPr/>
          <p:nvPr/>
        </p:nvCxnSpPr>
        <p:spPr bwMode="auto">
          <a:xfrm flipH="1">
            <a:off x="4724400" y="4495800"/>
            <a:ext cx="2209800" cy="0"/>
          </a:xfrm>
          <a:prstGeom prst="line">
            <a:avLst/>
          </a:prstGeom>
          <a:noFill/>
          <a:ln w="19050" cap="flat" cmpd="sng" algn="ctr">
            <a:solidFill>
              <a:srgbClr val="000000"/>
            </a:solidFill>
            <a:prstDash val="dash"/>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cxnSp>
        <p:nvCxnSpPr>
          <p:cNvPr id="94" name="Straight Arrow Connector 93"/>
          <p:cNvCxnSpPr/>
          <p:nvPr/>
        </p:nvCxnSpPr>
        <p:spPr bwMode="auto">
          <a:xfrm>
            <a:off x="3886200" y="3124200"/>
            <a:ext cx="0" cy="1219200"/>
          </a:xfrm>
          <a:prstGeom prst="straightConnector1">
            <a:avLst/>
          </a:prstGeom>
          <a:noFill/>
          <a:ln w="19050" cap="flat" cmpd="sng" algn="ctr">
            <a:solidFill>
              <a:schemeClr val="tx2"/>
            </a:solidFill>
            <a:prstDash val="solid"/>
            <a:round/>
            <a:headEnd type="arrow"/>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sp>
        <p:nvSpPr>
          <p:cNvPr id="35888" name="TextBox 101"/>
          <p:cNvSpPr txBox="1">
            <a:spLocks noChangeArrowheads="1"/>
          </p:cNvSpPr>
          <p:nvPr/>
        </p:nvSpPr>
        <p:spPr bwMode="auto">
          <a:xfrm>
            <a:off x="2717800" y="3352800"/>
            <a:ext cx="11842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N </a:t>
            </a:r>
          </a:p>
          <a:p>
            <a:r>
              <a:rPr lang="en-US" sz="1800">
                <a:solidFill>
                  <a:srgbClr val="000066"/>
                </a:solidFill>
              </a:rPr>
              <a:t>elements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9991">
                                            <p:txEl>
                                              <p:pRg st="0" end="0"/>
                                            </p:txEl>
                                          </p:spTgt>
                                        </p:tgtEl>
                                        <p:attrNameLst>
                                          <p:attrName>style.visibility</p:attrName>
                                        </p:attrNameLst>
                                      </p:cBhvr>
                                      <p:to>
                                        <p:strVal val="visible"/>
                                      </p:to>
                                    </p:set>
                                    <p:animEffect transition="in" filter="dissolve">
                                      <p:cBhvr>
                                        <p:cTn id="7" dur="500"/>
                                        <p:tgtEl>
                                          <p:spTgt spid="1699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1"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5"/>
          <p:cNvSpPr>
            <a:spLocks noGrp="1" noChangeArrowheads="1"/>
          </p:cNvSpPr>
          <p:nvPr>
            <p:ph type="title"/>
          </p:nvPr>
        </p:nvSpPr>
        <p:spPr/>
        <p:txBody>
          <a:bodyPr/>
          <a:lstStyle/>
          <a:p>
            <a:pPr eaLnBrk="1" hangingPunct="1">
              <a:defRPr/>
            </a:pPr>
            <a:r>
              <a:rPr lang="en-US" dirty="0" smtClean="0">
                <a:cs typeface="+mj-cs"/>
              </a:rPr>
              <a:t>Locality Example (4)</a:t>
            </a:r>
          </a:p>
        </p:txBody>
      </p:sp>
      <p:sp>
        <p:nvSpPr>
          <p:cNvPr id="134150" name="Rectangle 6"/>
          <p:cNvSpPr>
            <a:spLocks noGrp="1" noChangeArrowheads="1"/>
          </p:cNvSpPr>
          <p:nvPr>
            <p:ph type="body" idx="1"/>
          </p:nvPr>
        </p:nvSpPr>
        <p:spPr/>
        <p:txBody>
          <a:bodyPr/>
          <a:lstStyle/>
          <a:p>
            <a:pPr eaLnBrk="1" hangingPunct="1">
              <a:defRPr/>
            </a:pPr>
            <a:r>
              <a:rPr lang="en-US" dirty="0">
                <a:solidFill>
                  <a:srgbClr val="FF0000"/>
                </a:solidFill>
                <a:latin typeface="Helvetica" charset="0"/>
                <a:ea typeface="ＭＳ Ｐゴシック" charset="0"/>
              </a:rPr>
              <a:t>Question:</a:t>
            </a:r>
            <a:r>
              <a:rPr lang="en-US" dirty="0">
                <a:latin typeface="Helvetica" charset="0"/>
                <a:ea typeface="ＭＳ Ｐゴシック" charset="0"/>
              </a:rPr>
              <a:t> Can you permute the loops so that the function scans the 3-d array </a:t>
            </a:r>
            <a:r>
              <a:rPr lang="en-US" dirty="0">
                <a:latin typeface="Courier New" charset="0"/>
                <a:ea typeface="ＭＳ Ｐゴシック" charset="0"/>
              </a:rPr>
              <a:t>a[]</a:t>
            </a:r>
            <a:r>
              <a:rPr lang="en-US" dirty="0">
                <a:latin typeface="Helvetica" charset="0"/>
                <a:ea typeface="ＭＳ Ｐゴシック" charset="0"/>
              </a:rPr>
              <a:t> with a stride-1 reference pattern (and thus has good spatial locality)?</a:t>
            </a:r>
          </a:p>
        </p:txBody>
      </p:sp>
      <p:sp>
        <p:nvSpPr>
          <p:cNvPr id="37891" name="Text Box 4"/>
          <p:cNvSpPr txBox="1">
            <a:spLocks noChangeArrowheads="1"/>
          </p:cNvSpPr>
          <p:nvPr/>
        </p:nvSpPr>
        <p:spPr bwMode="auto">
          <a:xfrm>
            <a:off x="1941513" y="3033713"/>
            <a:ext cx="5010150" cy="28638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int sumarray3d(int a[N][N][N])</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int i, j, k, sum = 0;</a:t>
            </a:r>
          </a:p>
          <a:p>
            <a:pPr algn="l">
              <a:lnSpc>
                <a:spcPct val="100000"/>
              </a:lnSpc>
            </a:pPr>
            <a:endParaRPr lang="en-US" sz="1800">
              <a:solidFill>
                <a:srgbClr val="000066"/>
              </a:solidFill>
              <a:latin typeface="Courier New" charset="0"/>
            </a:endParaRPr>
          </a:p>
          <a:p>
            <a:pPr algn="l">
              <a:lnSpc>
                <a:spcPct val="100000"/>
              </a:lnSpc>
            </a:pPr>
            <a:r>
              <a:rPr lang="en-US" sz="1800">
                <a:solidFill>
                  <a:srgbClr val="000066"/>
                </a:solidFill>
                <a:latin typeface="Courier New" charset="0"/>
              </a:rPr>
              <a:t>    for (i = 0; i &lt; N; i++)</a:t>
            </a:r>
          </a:p>
          <a:p>
            <a:pPr algn="l">
              <a:lnSpc>
                <a:spcPct val="100000"/>
              </a:lnSpc>
            </a:pPr>
            <a:r>
              <a:rPr lang="en-US" sz="1800">
                <a:solidFill>
                  <a:srgbClr val="000066"/>
                </a:solidFill>
                <a:latin typeface="Courier New" charset="0"/>
              </a:rPr>
              <a:t>        for (j = 0; j &lt; N; j++)</a:t>
            </a:r>
          </a:p>
          <a:p>
            <a:pPr algn="l">
              <a:lnSpc>
                <a:spcPct val="100000"/>
              </a:lnSpc>
            </a:pPr>
            <a:r>
              <a:rPr lang="en-US" sz="1800">
                <a:solidFill>
                  <a:srgbClr val="000066"/>
                </a:solidFill>
                <a:latin typeface="Courier New" charset="0"/>
              </a:rPr>
              <a:t>            for (k = 0; k &lt; N; k++)</a:t>
            </a:r>
          </a:p>
          <a:p>
            <a:pPr algn="l">
              <a:lnSpc>
                <a:spcPct val="100000"/>
              </a:lnSpc>
            </a:pPr>
            <a:r>
              <a:rPr lang="en-US" sz="1800">
                <a:solidFill>
                  <a:srgbClr val="000066"/>
                </a:solidFill>
                <a:latin typeface="Courier New" charset="0"/>
              </a:rPr>
              <a:t>                sum += a[k][i][j];</a:t>
            </a:r>
          </a:p>
          <a:p>
            <a:pPr algn="l">
              <a:lnSpc>
                <a:spcPct val="100000"/>
              </a:lnSpc>
            </a:pPr>
            <a:r>
              <a:rPr lang="en-US" sz="1800">
                <a:solidFill>
                  <a:srgbClr val="000066"/>
                </a:solidFill>
                <a:latin typeface="Courier New" charset="0"/>
              </a:rPr>
              <a:t>    return sum</a:t>
            </a:r>
          </a:p>
          <a:p>
            <a:pPr algn="l">
              <a:lnSpc>
                <a:spcPct val="100000"/>
              </a:lnSpc>
            </a:pPr>
            <a:r>
              <a:rPr lang="en-US" sz="1800">
                <a:solidFill>
                  <a:srgbClr val="000066"/>
                </a:solidFill>
                <a:latin typeface="Courier New" charset="0"/>
              </a:rPr>
              <a:t>}</a:t>
            </a:r>
          </a:p>
        </p:txBody>
      </p:sp>
      <p:sp>
        <p:nvSpPr>
          <p:cNvPr id="5" name="TextBox 4"/>
          <p:cNvSpPr txBox="1">
            <a:spLocks noChangeArrowheads="1"/>
          </p:cNvSpPr>
          <p:nvPr/>
        </p:nvSpPr>
        <p:spPr bwMode="auto">
          <a:xfrm>
            <a:off x="1219200" y="6096000"/>
            <a:ext cx="66786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 Answer: k on outside loop, i on middle loop, j on inner loop</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50">
                                            <p:txEl>
                                              <p:pRg st="0" end="0"/>
                                            </p:txEl>
                                          </p:spTgt>
                                        </p:tgtEl>
                                        <p:attrNameLst>
                                          <p:attrName>style.visibility</p:attrName>
                                        </p:attrNameLst>
                                      </p:cBhvr>
                                      <p:to>
                                        <p:strVal val="visible"/>
                                      </p:to>
                                    </p:set>
                                    <p:animEffect transition="in" filter="dissolve">
                                      <p:cBhvr>
                                        <p:cTn id="7" dur="500"/>
                                        <p:tgtEl>
                                          <p:spTgt spid="1341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6"/>
          <p:cNvSpPr>
            <a:spLocks noGrp="1" noChangeArrowheads="1"/>
          </p:cNvSpPr>
          <p:nvPr>
            <p:ph type="title"/>
          </p:nvPr>
        </p:nvSpPr>
        <p:spPr/>
        <p:txBody>
          <a:bodyPr/>
          <a:lstStyle/>
          <a:p>
            <a:pPr eaLnBrk="1" hangingPunct="1">
              <a:defRPr/>
            </a:pPr>
            <a:r>
              <a:rPr lang="en-US" dirty="0" smtClean="0">
                <a:ea typeface="ＭＳ Ｐゴシック" pitchFamily="-1" charset="-128"/>
                <a:cs typeface="ＭＳ Ｐゴシック" pitchFamily="-1" charset="-128"/>
              </a:rPr>
              <a:t>Stride-1, Caching &amp; Spatial Locality</a:t>
            </a:r>
            <a:endParaRPr lang="en-US" dirty="0">
              <a:ea typeface="ＭＳ Ｐゴシック" pitchFamily="-1" charset="-128"/>
              <a:cs typeface="ＭＳ Ｐゴシック" pitchFamily="-1" charset="-128"/>
            </a:endParaRPr>
          </a:p>
        </p:txBody>
      </p:sp>
      <p:sp>
        <p:nvSpPr>
          <p:cNvPr id="169991" name="Rectangle 7"/>
          <p:cNvSpPr>
            <a:spLocks noGrp="1" noChangeArrowheads="1"/>
          </p:cNvSpPr>
          <p:nvPr>
            <p:ph type="body" idx="1"/>
          </p:nvPr>
        </p:nvSpPr>
        <p:spPr>
          <a:xfrm>
            <a:off x="290513" y="1295400"/>
            <a:ext cx="8307387" cy="5149850"/>
          </a:xfrm>
        </p:spPr>
        <p:txBody>
          <a:bodyPr/>
          <a:lstStyle/>
          <a:p>
            <a:pPr eaLnBrk="1" hangingPunct="1">
              <a:lnSpc>
                <a:spcPct val="85000"/>
              </a:lnSpc>
              <a:buFont typeface="Wingdings" pitchFamily="-1" charset="2"/>
              <a:buNone/>
              <a:defRPr/>
            </a:pPr>
            <a:r>
              <a:rPr lang="en-US" dirty="0" smtClean="0">
                <a:ea typeface="ＭＳ Ｐゴシック" pitchFamily="-1" charset="-128"/>
                <a:cs typeface="ＭＳ Ｐゴシック" pitchFamily="-1" charset="-128"/>
              </a:rPr>
              <a:t>Stride-1:</a:t>
            </a:r>
            <a:endParaRPr lang="en-US" dirty="0">
              <a:ea typeface="ＭＳ Ｐゴシック" pitchFamily="-1" charset="-128"/>
              <a:cs typeface="ＭＳ Ｐゴシック" pitchFamily="-1" charset="-128"/>
            </a:endParaRPr>
          </a:p>
          <a:p>
            <a:pPr lvl="1" eaLnBrk="1" hangingPunct="1">
              <a:lnSpc>
                <a:spcPct val="90000"/>
              </a:lnSpc>
              <a:buFont typeface="Wingdings" pitchFamily="-1" charset="2"/>
              <a:buChar char="n"/>
              <a:defRPr/>
            </a:pPr>
            <a:r>
              <a:rPr lang="en-US" dirty="0">
                <a:latin typeface="Courier New" pitchFamily="-1" charset="0"/>
              </a:rPr>
              <a:t>for </a:t>
            </a:r>
            <a:r>
              <a:rPr lang="en-US" dirty="0" smtClean="0">
                <a:latin typeface="Courier New" pitchFamily="-1" charset="0"/>
              </a:rPr>
              <a:t>(j </a:t>
            </a:r>
            <a:r>
              <a:rPr lang="en-US" dirty="0">
                <a:latin typeface="Courier New" pitchFamily="-1" charset="0"/>
              </a:rPr>
              <a:t>= 0; </a:t>
            </a:r>
            <a:r>
              <a:rPr lang="en-US" dirty="0" smtClean="0">
                <a:latin typeface="Courier New" pitchFamily="-1" charset="0"/>
              </a:rPr>
              <a:t>j </a:t>
            </a:r>
            <a:r>
              <a:rPr lang="en-US" dirty="0">
                <a:latin typeface="Courier New" pitchFamily="-1" charset="0"/>
              </a:rPr>
              <a:t>&lt; N; </a:t>
            </a:r>
            <a:r>
              <a:rPr lang="en-US" dirty="0" smtClean="0">
                <a:latin typeface="Courier New" pitchFamily="-1" charset="0"/>
              </a:rPr>
              <a:t>j+</a:t>
            </a:r>
            <a:r>
              <a:rPr lang="en-US" dirty="0">
                <a:latin typeface="Courier New" pitchFamily="-1" charset="0"/>
              </a:rPr>
              <a:t>+)</a:t>
            </a:r>
          </a:p>
          <a:p>
            <a:pPr lvl="2" eaLnBrk="1" hangingPunct="1">
              <a:lnSpc>
                <a:spcPct val="97000"/>
              </a:lnSpc>
              <a:buFont typeface="Wingdings" pitchFamily="-1" charset="2"/>
              <a:buNone/>
              <a:defRPr/>
            </a:pPr>
            <a:r>
              <a:rPr lang="en-US" sz="1800" dirty="0">
                <a:latin typeface="Courier New" pitchFamily="-1" charset="0"/>
                <a:ea typeface="ＭＳ Ｐゴシック" pitchFamily="-1" charset="-128"/>
              </a:rPr>
              <a:t>sum += a[0]</a:t>
            </a:r>
            <a:r>
              <a:rPr lang="en-US" sz="1800" dirty="0" smtClean="0">
                <a:latin typeface="Courier New" pitchFamily="-1" charset="0"/>
                <a:ea typeface="ＭＳ Ｐゴシック" pitchFamily="-1" charset="-128"/>
              </a:rPr>
              <a:t>[j];</a:t>
            </a:r>
          </a:p>
          <a:p>
            <a:pPr lvl="1" eaLnBrk="1" hangingPunct="1">
              <a:lnSpc>
                <a:spcPct val="90000"/>
              </a:lnSpc>
              <a:buClr>
                <a:srgbClr val="660033"/>
              </a:buClr>
              <a:buFont typeface="Wingdings" pitchFamily="-1" charset="2"/>
              <a:buChar char="n"/>
              <a:defRPr/>
            </a:pPr>
            <a:r>
              <a:rPr lang="en-US" dirty="0">
                <a:solidFill>
                  <a:srgbClr val="000066"/>
                </a:solidFill>
              </a:rPr>
              <a:t>accesses successive elements in </a:t>
            </a:r>
            <a:r>
              <a:rPr lang="en-US" dirty="0" smtClean="0">
                <a:solidFill>
                  <a:srgbClr val="000066"/>
                </a:solidFill>
              </a:rPr>
              <a:t>memory</a:t>
            </a:r>
          </a:p>
          <a:p>
            <a:pPr lvl="1" eaLnBrk="1" hangingPunct="1">
              <a:lnSpc>
                <a:spcPct val="90000"/>
              </a:lnSpc>
              <a:buClr>
                <a:srgbClr val="660033"/>
              </a:buClr>
              <a:buFont typeface="Wingdings" pitchFamily="-1" charset="2"/>
              <a:buChar char="n"/>
              <a:defRPr/>
            </a:pPr>
            <a:r>
              <a:rPr lang="en-US" dirty="0" smtClean="0">
                <a:solidFill>
                  <a:srgbClr val="FF0000"/>
                </a:solidFill>
              </a:rPr>
              <a:t>1</a:t>
            </a:r>
            <a:r>
              <a:rPr lang="en-US" baseline="30000" dirty="0" smtClean="0">
                <a:solidFill>
                  <a:srgbClr val="FF0000"/>
                </a:solidFill>
              </a:rPr>
              <a:t>st</a:t>
            </a:r>
            <a:r>
              <a:rPr lang="en-US" dirty="0" smtClean="0">
                <a:solidFill>
                  <a:srgbClr val="FF0000"/>
                </a:solidFill>
              </a:rPr>
              <a:t> access to a[0][0] pulls in a cache block B worth of bytes</a:t>
            </a:r>
            <a:r>
              <a:rPr lang="en-US" dirty="0" smtClean="0">
                <a:solidFill>
                  <a:srgbClr val="000066"/>
                </a:solidFill>
              </a:rPr>
              <a:t> containing a[0][0]</a:t>
            </a:r>
          </a:p>
          <a:p>
            <a:pPr lvl="1" eaLnBrk="1" hangingPunct="1">
              <a:lnSpc>
                <a:spcPct val="90000"/>
              </a:lnSpc>
              <a:buClr>
                <a:srgbClr val="660033"/>
              </a:buClr>
              <a:buFont typeface="Wingdings" pitchFamily="-1" charset="2"/>
              <a:buChar char="n"/>
              <a:defRPr/>
            </a:pPr>
            <a:r>
              <a:rPr lang="en-US" dirty="0" smtClean="0">
                <a:solidFill>
                  <a:srgbClr val="000066"/>
                </a:solidFill>
              </a:rPr>
              <a:t>If cache block size B &gt; size of each word W in array a, then </a:t>
            </a:r>
            <a:r>
              <a:rPr lang="en-US" dirty="0" smtClean="0">
                <a:solidFill>
                  <a:schemeClr val="accent1">
                    <a:lumMod val="60000"/>
                    <a:lumOff val="40000"/>
                  </a:schemeClr>
                </a:solidFill>
              </a:rPr>
              <a:t>exploit spatial locality</a:t>
            </a:r>
          </a:p>
          <a:p>
            <a:pPr lvl="2" eaLnBrk="1" hangingPunct="1">
              <a:lnSpc>
                <a:spcPct val="90000"/>
              </a:lnSpc>
              <a:buClr>
                <a:srgbClr val="660033"/>
              </a:buClr>
              <a:buFont typeface="Wingdings" pitchFamily="-1" charset="2"/>
              <a:buChar char="n"/>
              <a:defRPr/>
            </a:pPr>
            <a:r>
              <a:rPr lang="en-US" sz="1800" dirty="0" smtClean="0">
                <a:solidFill>
                  <a:srgbClr val="000099"/>
                </a:solidFill>
                <a:ea typeface="ＭＳ Ｐゴシック" pitchFamily="-1" charset="-128"/>
              </a:rPr>
              <a:t>i.e. cache block B contains not just a[</a:t>
            </a:r>
            <a:r>
              <a:rPr lang="en-US" sz="1800" dirty="0">
                <a:solidFill>
                  <a:srgbClr val="000099"/>
                </a:solidFill>
                <a:ea typeface="ＭＳ Ｐゴシック" pitchFamily="-1" charset="-128"/>
              </a:rPr>
              <a:t>0][0</a:t>
            </a:r>
            <a:r>
              <a:rPr lang="en-US" sz="1800" dirty="0" smtClean="0">
                <a:solidFill>
                  <a:srgbClr val="000099"/>
                </a:solidFill>
                <a:ea typeface="ＭＳ Ｐゴシック" pitchFamily="-1" charset="-128"/>
              </a:rPr>
              <a:t>], but a</a:t>
            </a:r>
            <a:r>
              <a:rPr lang="en-US" sz="1800" dirty="0">
                <a:solidFill>
                  <a:srgbClr val="000099"/>
                </a:solidFill>
                <a:ea typeface="ＭＳ Ｐゴシック" pitchFamily="-1" charset="-128"/>
              </a:rPr>
              <a:t>[0][1], a[0][2</a:t>
            </a:r>
            <a:r>
              <a:rPr lang="en-US" sz="1800" dirty="0" smtClean="0">
                <a:solidFill>
                  <a:srgbClr val="000099"/>
                </a:solidFill>
                <a:ea typeface="ＭＳ Ｐゴシック" pitchFamily="-1" charset="-128"/>
              </a:rPr>
              <a:t>], … </a:t>
            </a:r>
            <a:endParaRPr lang="en-US" dirty="0" smtClean="0">
              <a:solidFill>
                <a:schemeClr val="accent1">
                  <a:lumMod val="60000"/>
                  <a:lumOff val="40000"/>
                </a:schemeClr>
              </a:solidFill>
            </a:endParaRPr>
          </a:p>
          <a:p>
            <a:pPr lvl="1" eaLnBrk="1" hangingPunct="1">
              <a:lnSpc>
                <a:spcPct val="90000"/>
              </a:lnSpc>
              <a:buClr>
                <a:srgbClr val="660033"/>
              </a:buClr>
              <a:buFont typeface="Wingdings" pitchFamily="-1" charset="2"/>
              <a:buChar char="n"/>
              <a:defRPr/>
            </a:pPr>
            <a:r>
              <a:rPr lang="en-US" dirty="0" smtClean="0">
                <a:ea typeface="ＭＳ Ｐゴシック" pitchFamily="-1" charset="-128"/>
              </a:rPr>
              <a:t>Example: if ‘a’ is an </a:t>
            </a:r>
            <a:r>
              <a:rPr lang="en-US" dirty="0" err="1" smtClean="0">
                <a:ea typeface="ＭＳ Ｐゴシック" pitchFamily="-1" charset="-128"/>
              </a:rPr>
              <a:t>int</a:t>
            </a:r>
            <a:r>
              <a:rPr lang="en-US" dirty="0" smtClean="0">
                <a:ea typeface="ＭＳ Ｐゴシック" pitchFamily="-1" charset="-128"/>
              </a:rPr>
              <a:t> array, and B stores 4 </a:t>
            </a:r>
            <a:r>
              <a:rPr lang="en-US" dirty="0" err="1" smtClean="0">
                <a:ea typeface="ＭＳ Ｐゴシック" pitchFamily="-1" charset="-128"/>
              </a:rPr>
              <a:t>int’s</a:t>
            </a:r>
            <a:r>
              <a:rPr lang="en-US" dirty="0" smtClean="0">
                <a:ea typeface="ＭＳ Ｐゴシック" pitchFamily="-1" charset="-128"/>
              </a:rPr>
              <a:t> per cache block (i.e. B=16 bytes), then</a:t>
            </a:r>
          </a:p>
          <a:p>
            <a:pPr lvl="2" eaLnBrk="1" hangingPunct="1">
              <a:lnSpc>
                <a:spcPct val="90000"/>
              </a:lnSpc>
              <a:buClr>
                <a:srgbClr val="660033"/>
              </a:buClr>
              <a:buFont typeface="Wingdings" pitchFamily="-1" charset="2"/>
              <a:buChar char="n"/>
              <a:defRPr/>
            </a:pPr>
            <a:r>
              <a:rPr lang="en-US" sz="1800" dirty="0" smtClean="0">
                <a:ea typeface="ＭＳ Ｐゴシック" pitchFamily="-1" charset="-128"/>
              </a:rPr>
              <a:t>accessing </a:t>
            </a:r>
            <a:r>
              <a:rPr lang="en-US" sz="1800" dirty="0">
                <a:ea typeface="ＭＳ Ｐゴシック" pitchFamily="-1" charset="-128"/>
              </a:rPr>
              <a:t>a[0][0] will cause a cache miss, pulling in a[0][0], a[0][1], a[0][2] and a[0][3] from </a:t>
            </a:r>
            <a:r>
              <a:rPr lang="en-US" sz="1800" dirty="0" smtClean="0">
                <a:ea typeface="ＭＳ Ｐゴシック" pitchFamily="-1" charset="-128"/>
              </a:rPr>
              <a:t>memory</a:t>
            </a:r>
          </a:p>
          <a:p>
            <a:pPr lvl="2" eaLnBrk="1" hangingPunct="1">
              <a:lnSpc>
                <a:spcPct val="90000"/>
              </a:lnSpc>
              <a:buClr>
                <a:srgbClr val="660033"/>
              </a:buClr>
              <a:buFont typeface="Wingdings" pitchFamily="-1" charset="2"/>
              <a:buChar char="n"/>
              <a:defRPr/>
            </a:pPr>
            <a:r>
              <a:rPr lang="en-US" sz="1800" dirty="0">
                <a:ea typeface="ＭＳ Ｐゴシック" pitchFamily="-1" charset="-128"/>
              </a:rPr>
              <a:t>When a[0][1], a[0][2] and a[0][3] are next accessed sequentially by the loop, they’re already in </a:t>
            </a:r>
            <a:r>
              <a:rPr lang="en-US" sz="1800" dirty="0" smtClean="0">
                <a:ea typeface="ＭＳ Ｐゴシック" pitchFamily="-1" charset="-128"/>
              </a:rPr>
              <a:t>cache!</a:t>
            </a:r>
            <a:endParaRPr lang="en-US" sz="1800" dirty="0">
              <a:ea typeface="ＭＳ Ｐゴシック" pitchFamily="-1" charset="-128"/>
            </a:endParaRPr>
          </a:p>
          <a:p>
            <a:pPr lvl="2" eaLnBrk="1" hangingPunct="1">
              <a:lnSpc>
                <a:spcPct val="90000"/>
              </a:lnSpc>
              <a:buClr>
                <a:srgbClr val="660033"/>
              </a:buClr>
              <a:buFont typeface="Wingdings" pitchFamily="-1" charset="2"/>
              <a:buChar char="n"/>
              <a:defRPr/>
            </a:pPr>
            <a:r>
              <a:rPr lang="en-US" sz="1800" dirty="0">
                <a:ea typeface="ＭＳ Ｐゴシック" pitchFamily="-1" charset="-128"/>
              </a:rPr>
              <a:t>So for every four accesses to the array a[</a:t>
            </a:r>
            <a:r>
              <a:rPr lang="en-US" sz="1800" dirty="0" err="1">
                <a:ea typeface="ＭＳ Ｐゴシック" pitchFamily="-1" charset="-128"/>
              </a:rPr>
              <a:t>i</a:t>
            </a:r>
            <a:r>
              <a:rPr lang="en-US" sz="1800" dirty="0">
                <a:ea typeface="ＭＳ Ｐゴシック" pitchFamily="-1" charset="-128"/>
              </a:rPr>
              <a:t>][j], we get 1 miss and 3 hits, for a miss rate of ¼=25%</a:t>
            </a:r>
            <a:endParaRPr lang="en-US" sz="1800" dirty="0">
              <a:solidFill>
                <a:srgbClr val="000066"/>
              </a:solidFill>
            </a:endParaRPr>
          </a:p>
          <a:p>
            <a:pPr marL="908050" lvl="2" indent="0" eaLnBrk="1" hangingPunct="1">
              <a:lnSpc>
                <a:spcPct val="90000"/>
              </a:lnSpc>
              <a:buClr>
                <a:srgbClr val="660033"/>
              </a:buClr>
              <a:buFont typeface="Wingdings" charset="0"/>
              <a:buNone/>
              <a:defRPr/>
            </a:pPr>
            <a:endParaRPr lang="en-US" sz="1800" dirty="0">
              <a:ea typeface="ＭＳ Ｐゴシック" pitchFamily="-1" charset="-128"/>
            </a:endParaRPr>
          </a:p>
          <a:p>
            <a:pPr eaLnBrk="1" hangingPunct="1">
              <a:lnSpc>
                <a:spcPct val="85000"/>
              </a:lnSpc>
              <a:buFont typeface="Wingdings" pitchFamily="-1" charset="2"/>
              <a:buNone/>
              <a:defRPr/>
            </a:pPr>
            <a:endParaRPr lang="en-US" sz="1800" dirty="0">
              <a:ea typeface="ＭＳ Ｐゴシック" pitchFamily="-1" charset="-128"/>
            </a:endParaRPr>
          </a:p>
        </p:txBody>
      </p:sp>
    </p:spTree>
    <p:extLst>
      <p:ext uri="{BB962C8B-B14F-4D97-AF65-F5344CB8AC3E}">
        <p14:creationId xmlns:p14="http://schemas.microsoft.com/office/powerpoint/2010/main" val="17478250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9991">
                                            <p:txEl>
                                              <p:pRg st="0" end="0"/>
                                            </p:txEl>
                                          </p:spTgt>
                                        </p:tgtEl>
                                        <p:attrNameLst>
                                          <p:attrName>style.visibility</p:attrName>
                                        </p:attrNameLst>
                                      </p:cBhvr>
                                      <p:to>
                                        <p:strVal val="visible"/>
                                      </p:to>
                                    </p:set>
                                    <p:animEffect transition="in" filter="dissolve">
                                      <p:cBhvr>
                                        <p:cTn id="7" dur="500"/>
                                        <p:tgtEl>
                                          <p:spTgt spid="1699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9991">
                                            <p:txEl>
                                              <p:pRg st="1" end="1"/>
                                            </p:txEl>
                                          </p:spTgt>
                                        </p:tgtEl>
                                        <p:attrNameLst>
                                          <p:attrName>style.visibility</p:attrName>
                                        </p:attrNameLst>
                                      </p:cBhvr>
                                      <p:to>
                                        <p:strVal val="visible"/>
                                      </p:to>
                                    </p:set>
                                    <p:animEffect transition="in" filter="dissolve">
                                      <p:cBhvr>
                                        <p:cTn id="12" dur="500"/>
                                        <p:tgtEl>
                                          <p:spTgt spid="1699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9991">
                                            <p:txEl>
                                              <p:pRg st="2" end="2"/>
                                            </p:txEl>
                                          </p:spTgt>
                                        </p:tgtEl>
                                        <p:attrNameLst>
                                          <p:attrName>style.visibility</p:attrName>
                                        </p:attrNameLst>
                                      </p:cBhvr>
                                      <p:to>
                                        <p:strVal val="visible"/>
                                      </p:to>
                                    </p:set>
                                    <p:animEffect transition="in" filter="dissolve">
                                      <p:cBhvr>
                                        <p:cTn id="17" dur="500"/>
                                        <p:tgtEl>
                                          <p:spTgt spid="1699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9991">
                                            <p:txEl>
                                              <p:pRg st="3" end="3"/>
                                            </p:txEl>
                                          </p:spTgt>
                                        </p:tgtEl>
                                        <p:attrNameLst>
                                          <p:attrName>style.visibility</p:attrName>
                                        </p:attrNameLst>
                                      </p:cBhvr>
                                      <p:to>
                                        <p:strVal val="visible"/>
                                      </p:to>
                                    </p:set>
                                    <p:animEffect transition="in" filter="dissolve">
                                      <p:cBhvr>
                                        <p:cTn id="22" dur="500"/>
                                        <p:tgtEl>
                                          <p:spTgt spid="1699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9991">
                                            <p:txEl>
                                              <p:pRg st="4" end="4"/>
                                            </p:txEl>
                                          </p:spTgt>
                                        </p:tgtEl>
                                        <p:attrNameLst>
                                          <p:attrName>style.visibility</p:attrName>
                                        </p:attrNameLst>
                                      </p:cBhvr>
                                      <p:to>
                                        <p:strVal val="visible"/>
                                      </p:to>
                                    </p:set>
                                    <p:animEffect transition="in" filter="dissolve">
                                      <p:cBhvr>
                                        <p:cTn id="27" dur="500"/>
                                        <p:tgtEl>
                                          <p:spTgt spid="1699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9991">
                                            <p:txEl>
                                              <p:pRg st="5" end="5"/>
                                            </p:txEl>
                                          </p:spTgt>
                                        </p:tgtEl>
                                        <p:attrNameLst>
                                          <p:attrName>style.visibility</p:attrName>
                                        </p:attrNameLst>
                                      </p:cBhvr>
                                      <p:to>
                                        <p:strVal val="visible"/>
                                      </p:to>
                                    </p:set>
                                    <p:animEffect transition="in" filter="dissolve">
                                      <p:cBhvr>
                                        <p:cTn id="32" dur="500"/>
                                        <p:tgtEl>
                                          <p:spTgt spid="1699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69991">
                                            <p:txEl>
                                              <p:pRg st="6" end="6"/>
                                            </p:txEl>
                                          </p:spTgt>
                                        </p:tgtEl>
                                        <p:attrNameLst>
                                          <p:attrName>style.visibility</p:attrName>
                                        </p:attrNameLst>
                                      </p:cBhvr>
                                      <p:to>
                                        <p:strVal val="visible"/>
                                      </p:to>
                                    </p:set>
                                    <p:animEffect transition="in" filter="dissolve">
                                      <p:cBhvr>
                                        <p:cTn id="37" dur="500"/>
                                        <p:tgtEl>
                                          <p:spTgt spid="1699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69991">
                                            <p:txEl>
                                              <p:pRg st="7" end="7"/>
                                            </p:txEl>
                                          </p:spTgt>
                                        </p:tgtEl>
                                        <p:attrNameLst>
                                          <p:attrName>style.visibility</p:attrName>
                                        </p:attrNameLst>
                                      </p:cBhvr>
                                      <p:to>
                                        <p:strVal val="visible"/>
                                      </p:to>
                                    </p:set>
                                    <p:animEffect transition="in" filter="dissolve">
                                      <p:cBhvr>
                                        <p:cTn id="42" dur="500"/>
                                        <p:tgtEl>
                                          <p:spTgt spid="1699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69991">
                                            <p:txEl>
                                              <p:pRg st="8" end="8"/>
                                            </p:txEl>
                                          </p:spTgt>
                                        </p:tgtEl>
                                        <p:attrNameLst>
                                          <p:attrName>style.visibility</p:attrName>
                                        </p:attrNameLst>
                                      </p:cBhvr>
                                      <p:to>
                                        <p:strVal val="visible"/>
                                      </p:to>
                                    </p:set>
                                    <p:animEffect transition="in" filter="dissolve">
                                      <p:cBhvr>
                                        <p:cTn id="47" dur="500"/>
                                        <p:tgtEl>
                                          <p:spTgt spid="1699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69991">
                                            <p:txEl>
                                              <p:pRg st="9" end="9"/>
                                            </p:txEl>
                                          </p:spTgt>
                                        </p:tgtEl>
                                        <p:attrNameLst>
                                          <p:attrName>style.visibility</p:attrName>
                                        </p:attrNameLst>
                                      </p:cBhvr>
                                      <p:to>
                                        <p:strVal val="visible"/>
                                      </p:to>
                                    </p:set>
                                    <p:animEffect transition="in" filter="dissolve">
                                      <p:cBhvr>
                                        <p:cTn id="52" dur="500"/>
                                        <p:tgtEl>
                                          <p:spTgt spid="1699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69991">
                                            <p:txEl>
                                              <p:pRg st="10" end="10"/>
                                            </p:txEl>
                                          </p:spTgt>
                                        </p:tgtEl>
                                        <p:attrNameLst>
                                          <p:attrName>style.visibility</p:attrName>
                                        </p:attrNameLst>
                                      </p:cBhvr>
                                      <p:to>
                                        <p:strVal val="visible"/>
                                      </p:to>
                                    </p:set>
                                    <p:animEffect transition="in" filter="dissolve">
                                      <p:cBhvr>
                                        <p:cTn id="57" dur="500"/>
                                        <p:tgtEl>
                                          <p:spTgt spid="1699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1"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sz="2800" dirty="0" smtClean="0">
                <a:latin typeface="Helvetica" charset="0"/>
              </a:rPr>
              <a:t>Recitation exercise </a:t>
            </a:r>
            <a:r>
              <a:rPr lang="en-US" sz="2800" dirty="0">
                <a:latin typeface="Helvetica" charset="0"/>
              </a:rPr>
              <a:t>due </a:t>
            </a:r>
            <a:r>
              <a:rPr lang="en-US" sz="2800" dirty="0" smtClean="0">
                <a:latin typeface="Helvetica" charset="0"/>
              </a:rPr>
              <a:t>this Friday before midnight</a:t>
            </a:r>
            <a:endParaRPr lang="en-US" sz="2800" dirty="0">
              <a:latin typeface="Helvetica" charset="0"/>
            </a:endParaRPr>
          </a:p>
          <a:p>
            <a:pPr>
              <a:defRPr/>
            </a:pPr>
            <a:r>
              <a:rPr lang="en-US" sz="2800" dirty="0">
                <a:latin typeface="Helvetica" charset="0"/>
              </a:rPr>
              <a:t>Performance Lab #</a:t>
            </a:r>
            <a:r>
              <a:rPr lang="en-US" sz="2800" dirty="0" smtClean="0">
                <a:latin typeface="Helvetica" charset="0"/>
              </a:rPr>
              <a:t>4 </a:t>
            </a:r>
            <a:r>
              <a:rPr lang="en-US" sz="2800" dirty="0">
                <a:latin typeface="Helvetica" charset="0"/>
              </a:rPr>
              <a:t>due </a:t>
            </a:r>
            <a:r>
              <a:rPr lang="en-US" sz="2800" dirty="0" smtClean="0">
                <a:latin typeface="Helvetica" charset="0"/>
              </a:rPr>
              <a:t>Mon </a:t>
            </a:r>
            <a:r>
              <a:rPr lang="en-US" sz="2800" dirty="0">
                <a:latin typeface="Helvetica" charset="0"/>
              </a:rPr>
              <a:t>November 13</a:t>
            </a:r>
            <a:endParaRPr lang="en-US" sz="2800" dirty="0" smtClean="0">
              <a:latin typeface="Helvetica" charset="0"/>
            </a:endParaRPr>
          </a:p>
          <a:p>
            <a:pPr lvl="1">
              <a:defRPr/>
            </a:pPr>
            <a:r>
              <a:rPr lang="en-US" dirty="0" smtClean="0">
                <a:latin typeface="Helvetica" charset="0"/>
                <a:ea typeface="ＭＳ Ｐゴシック" charset="0"/>
                <a:cs typeface="ＭＳ Ｐゴシック" charset="0"/>
              </a:rPr>
              <a:t>Optimize </a:t>
            </a:r>
            <a:r>
              <a:rPr lang="en-US" dirty="0">
                <a:latin typeface="Helvetica" charset="0"/>
                <a:ea typeface="ＭＳ Ｐゴシック" charset="0"/>
                <a:cs typeface="ＭＳ Ｐゴシック" charset="0"/>
              </a:rPr>
              <a:t>code to improve performance</a:t>
            </a:r>
            <a:endParaRPr lang="en-US" dirty="0">
              <a:latin typeface="Helvetica" charset="0"/>
            </a:endParaRPr>
          </a:p>
          <a:p>
            <a:pPr>
              <a:defRPr/>
            </a:pPr>
            <a:r>
              <a:rPr lang="en-US" sz="2800" dirty="0" smtClean="0">
                <a:latin typeface="Helvetica" charset="0"/>
              </a:rPr>
              <a:t>Midterm #3 Wednesday Nov 15</a:t>
            </a:r>
            <a:endParaRPr lang="en-US" sz="2800" dirty="0">
              <a:latin typeface="Helvetica" charset="0"/>
            </a:endParaRPr>
          </a:p>
          <a:p>
            <a:pPr lvl="1">
              <a:buClr>
                <a:srgbClr val="660033"/>
              </a:buClr>
              <a:defRPr/>
            </a:pPr>
            <a:r>
              <a:rPr lang="en-US" dirty="0" smtClean="0">
                <a:solidFill>
                  <a:srgbClr val="000066"/>
                </a:solidFill>
                <a:latin typeface="Helvetica" charset="0"/>
                <a:ea typeface="ＭＳ Ｐゴシック" charset="0"/>
                <a:cs typeface="ＭＳ Ｐゴシック" charset="0"/>
              </a:rPr>
              <a:t>Same procedure as before, except sections 101-103 go to EKLC 1B20 (</a:t>
            </a:r>
            <a:r>
              <a:rPr lang="en-US" dirty="0" err="1"/>
              <a:t>Ekeley</a:t>
            </a:r>
            <a:r>
              <a:rPr lang="en-US" dirty="0"/>
              <a:t> </a:t>
            </a:r>
            <a:r>
              <a:rPr lang="en-US" dirty="0" smtClean="0"/>
              <a:t>Sciences near </a:t>
            </a:r>
            <a:r>
              <a:rPr lang="en-US" dirty="0" err="1" smtClean="0"/>
              <a:t>Norlin</a:t>
            </a:r>
            <a:r>
              <a:rPr lang="en-US" dirty="0" smtClean="0"/>
              <a:t>) </a:t>
            </a:r>
            <a:r>
              <a:rPr lang="mr-IN" dirty="0" smtClean="0"/>
              <a:t>–</a:t>
            </a:r>
            <a:r>
              <a:rPr lang="en-US" dirty="0" smtClean="0"/>
              <a:t> room only fits about 3 recitation sections, not 4 (we were not able to get the </a:t>
            </a:r>
            <a:r>
              <a:rPr lang="en-US" dirty="0" err="1" smtClean="0"/>
              <a:t>Hellems</a:t>
            </a:r>
            <a:r>
              <a:rPr lang="en-US" dirty="0" smtClean="0"/>
              <a:t> room)</a:t>
            </a:r>
          </a:p>
          <a:p>
            <a:pPr lvl="1">
              <a:buClr>
                <a:srgbClr val="660033"/>
              </a:buClr>
              <a:defRPr/>
            </a:pPr>
            <a:r>
              <a:rPr lang="en-US" dirty="0" smtClean="0">
                <a:solidFill>
                  <a:srgbClr val="000066"/>
                </a:solidFill>
                <a:latin typeface="Helvetica" charset="0"/>
              </a:rPr>
              <a:t>Topics: Chapters 4-6 on optimization techniques</a:t>
            </a:r>
            <a:endParaRPr lang="en-US" dirty="0">
              <a:solidFill>
                <a:srgbClr val="000066"/>
              </a:solidFill>
              <a:latin typeface="Helvetica" charset="0"/>
            </a:endParaRPr>
          </a:p>
          <a:p>
            <a:pPr>
              <a:defRPr/>
            </a:pPr>
            <a:r>
              <a:rPr lang="en-US" sz="2800" dirty="0" smtClean="0">
                <a:latin typeface="Helvetica" charset="0"/>
              </a:rPr>
              <a:t>Read</a:t>
            </a:r>
            <a:r>
              <a:rPr lang="en-US" sz="2800" dirty="0">
                <a:latin typeface="Helvetica" charset="0"/>
              </a:rPr>
              <a:t>:</a:t>
            </a:r>
          </a:p>
          <a:p>
            <a:pPr lvl="1">
              <a:defRPr/>
            </a:pPr>
            <a:r>
              <a:rPr lang="en-US" dirty="0" smtClean="0">
                <a:latin typeface="Helvetica" charset="0"/>
                <a:ea typeface="ＭＳ Ｐゴシック" charset="0"/>
                <a:cs typeface="ＭＳ Ｐゴシック" charset="0"/>
              </a:rPr>
              <a:t>Chapter 6, and do </a:t>
            </a:r>
            <a:r>
              <a:rPr lang="en-US" dirty="0">
                <a:latin typeface="Helvetica" charset="0"/>
                <a:ea typeface="ＭＳ Ｐゴシック" charset="0"/>
                <a:cs typeface="ＭＳ Ｐゴシック" charset="0"/>
              </a:rPr>
              <a:t>practice </a:t>
            </a:r>
            <a:r>
              <a:rPr lang="en-US" dirty="0" smtClean="0">
                <a:latin typeface="Helvetica" charset="0"/>
                <a:ea typeface="ＭＳ Ｐゴシック" charset="0"/>
                <a:cs typeface="ＭＳ Ｐゴシック" charset="0"/>
              </a:rPr>
              <a:t>problems</a:t>
            </a:r>
            <a:endParaRPr lang="en-US" sz="2400" dirty="0">
              <a:latin typeface="Helvetica" charset="0"/>
            </a:endParaRPr>
          </a:p>
          <a:p>
            <a:pPr>
              <a:defRPr/>
            </a:pPr>
            <a:endParaRPr lang="en-US" sz="2800" dirty="0">
              <a:latin typeface="Helvetica" charset="0"/>
            </a:endParaRPr>
          </a:p>
        </p:txBody>
      </p:sp>
    </p:spTree>
    <p:extLst>
      <p:ext uri="{BB962C8B-B14F-4D97-AF65-F5344CB8AC3E}">
        <p14:creationId xmlns:p14="http://schemas.microsoft.com/office/powerpoint/2010/main" val="290057534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6" name="Rectangle 8"/>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Writing Cache Friendly Code</a:t>
            </a:r>
          </a:p>
        </p:txBody>
      </p:sp>
      <p:sp>
        <p:nvSpPr>
          <p:cNvPr id="160777" name="Rectangle 9"/>
          <p:cNvSpPr>
            <a:spLocks noGrp="1" noChangeArrowheads="1"/>
          </p:cNvSpPr>
          <p:nvPr>
            <p:ph type="body" idx="1"/>
          </p:nvPr>
        </p:nvSpPr>
        <p:spPr>
          <a:xfrm>
            <a:off x="290513" y="1220788"/>
            <a:ext cx="8307387" cy="2360612"/>
          </a:xfrm>
        </p:spPr>
        <p:txBody>
          <a:bodyPr/>
          <a:lstStyle/>
          <a:p>
            <a:pPr eaLnBrk="1" hangingPunct="1">
              <a:buFont typeface="Wingdings" pitchFamily="-1" charset="2"/>
              <a:buNone/>
              <a:defRPr/>
            </a:pPr>
            <a:r>
              <a:rPr lang="en-US" dirty="0">
                <a:ea typeface="ＭＳ Ｐゴシック" pitchFamily="-1" charset="-128"/>
                <a:cs typeface="ＭＳ Ｐゴシック" pitchFamily="-1" charset="-128"/>
              </a:rPr>
              <a:t>Repeated references to variables are good (temporal locality)</a:t>
            </a:r>
          </a:p>
          <a:p>
            <a:pPr eaLnBrk="1" hangingPunct="1">
              <a:buFont typeface="Wingdings" pitchFamily="-1" charset="2"/>
              <a:buNone/>
              <a:defRPr/>
            </a:pPr>
            <a:r>
              <a:rPr lang="en-US" dirty="0">
                <a:ea typeface="ＭＳ Ｐゴシック" pitchFamily="-1" charset="-128"/>
                <a:cs typeface="ＭＳ Ｐゴシック" pitchFamily="-1" charset="-128"/>
              </a:rPr>
              <a:t>Stride-1 reference patterns are good (spatial locality)</a:t>
            </a:r>
          </a:p>
          <a:p>
            <a:pPr eaLnBrk="1" hangingPunct="1">
              <a:buFont typeface="Wingdings" pitchFamily="-1" charset="2"/>
              <a:buNone/>
              <a:defRPr/>
            </a:pPr>
            <a:r>
              <a:rPr lang="en-US" dirty="0">
                <a:ea typeface="ＭＳ Ｐゴシック" pitchFamily="-1" charset="-128"/>
                <a:cs typeface="ＭＳ Ｐゴシック" pitchFamily="-1" charset="-128"/>
              </a:rPr>
              <a:t>Examples:</a:t>
            </a:r>
          </a:p>
          <a:p>
            <a:pPr lvl="1" eaLnBrk="1" hangingPunct="1">
              <a:buFont typeface="Wingdings" pitchFamily="-1" charset="2"/>
              <a:buChar char="n"/>
              <a:defRPr/>
            </a:pPr>
            <a:r>
              <a:rPr lang="en-US" dirty="0"/>
              <a:t>cold cache, 4-byte words, 4-word cache blocks</a:t>
            </a:r>
          </a:p>
        </p:txBody>
      </p:sp>
      <p:sp>
        <p:nvSpPr>
          <p:cNvPr id="61443" name="Text Box 4"/>
          <p:cNvSpPr txBox="1">
            <a:spLocks noChangeArrowheads="1"/>
          </p:cNvSpPr>
          <p:nvPr/>
        </p:nvSpPr>
        <p:spPr bwMode="auto">
          <a:xfrm>
            <a:off x="304800" y="3575050"/>
            <a:ext cx="3998913" cy="2317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sumarrayrows(int a[M][N])</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int i, j, sum = 0;</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    for (i = 0; i &lt; M; i++)</a:t>
            </a:r>
          </a:p>
          <a:p>
            <a:pPr algn="l">
              <a:lnSpc>
                <a:spcPct val="100000"/>
              </a:lnSpc>
            </a:pPr>
            <a:r>
              <a:rPr lang="en-US" sz="1600">
                <a:solidFill>
                  <a:srgbClr val="000066"/>
                </a:solidFill>
                <a:latin typeface="Courier New" charset="0"/>
              </a:rPr>
              <a:t>        for (j = 0; j &lt; N; j++)</a:t>
            </a:r>
          </a:p>
          <a:p>
            <a:pPr algn="l">
              <a:lnSpc>
                <a:spcPct val="100000"/>
              </a:lnSpc>
            </a:pPr>
            <a:r>
              <a:rPr lang="en-US" sz="1600">
                <a:solidFill>
                  <a:srgbClr val="000066"/>
                </a:solidFill>
                <a:latin typeface="Courier New" charset="0"/>
              </a:rPr>
              <a:t>            sum += a[i][j];</a:t>
            </a:r>
          </a:p>
          <a:p>
            <a:pPr algn="l">
              <a:lnSpc>
                <a:spcPct val="100000"/>
              </a:lnSpc>
            </a:pPr>
            <a:r>
              <a:rPr lang="en-US" sz="1600">
                <a:solidFill>
                  <a:srgbClr val="000066"/>
                </a:solidFill>
                <a:latin typeface="Courier New" charset="0"/>
              </a:rPr>
              <a:t>    return sum;</a:t>
            </a:r>
          </a:p>
          <a:p>
            <a:pPr algn="l">
              <a:lnSpc>
                <a:spcPct val="100000"/>
              </a:lnSpc>
            </a:pPr>
            <a:r>
              <a:rPr lang="en-US" sz="1600">
                <a:solidFill>
                  <a:srgbClr val="000066"/>
                </a:solidFill>
                <a:latin typeface="Courier New" charset="0"/>
              </a:rPr>
              <a:t>}</a:t>
            </a:r>
          </a:p>
        </p:txBody>
      </p:sp>
      <p:sp>
        <p:nvSpPr>
          <p:cNvPr id="61444" name="Text Box 6"/>
          <p:cNvSpPr txBox="1">
            <a:spLocks noChangeArrowheads="1"/>
          </p:cNvSpPr>
          <p:nvPr/>
        </p:nvSpPr>
        <p:spPr bwMode="auto">
          <a:xfrm>
            <a:off x="768350" y="5957888"/>
            <a:ext cx="1517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2000">
                <a:solidFill>
                  <a:srgbClr val="000066"/>
                </a:solidFill>
              </a:rPr>
              <a:t>Miss rate = </a:t>
            </a:r>
          </a:p>
        </p:txBody>
      </p:sp>
      <p:sp>
        <p:nvSpPr>
          <p:cNvPr id="160778" name="Text Box 10"/>
          <p:cNvSpPr txBox="1">
            <a:spLocks noChangeArrowheads="1"/>
          </p:cNvSpPr>
          <p:nvPr/>
        </p:nvSpPr>
        <p:spPr bwMode="auto">
          <a:xfrm>
            <a:off x="2273300" y="5984875"/>
            <a:ext cx="15367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2000">
                <a:solidFill>
                  <a:srgbClr val="FF0000"/>
                </a:solidFill>
              </a:rPr>
              <a:t>1/4 = 25%</a:t>
            </a:r>
          </a:p>
        </p:txBody>
      </p:sp>
      <p:sp>
        <p:nvSpPr>
          <p:cNvPr id="10" name="Rectangle 9"/>
          <p:cNvSpPr txBox="1">
            <a:spLocks noChangeArrowheads="1"/>
          </p:cNvSpPr>
          <p:nvPr/>
        </p:nvSpPr>
        <p:spPr bwMode="auto">
          <a:xfrm>
            <a:off x="4572000" y="3581400"/>
            <a:ext cx="4267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287338" indent="-246063">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spcBef>
                <a:spcPct val="25000"/>
              </a:spcBef>
              <a:buClr>
                <a:srgbClr val="660033"/>
              </a:buClr>
              <a:buSzPct val="75000"/>
              <a:buFont typeface="Wingdings" charset="0"/>
              <a:buChar char="n"/>
            </a:pPr>
            <a:r>
              <a:rPr lang="en-US" sz="2000" b="0">
                <a:solidFill>
                  <a:srgbClr val="000066"/>
                </a:solidFill>
              </a:rPr>
              <a:t>a[0][0] causes a cache miss, which brings in 4 words a[0][0] – a[0][3]</a:t>
            </a:r>
          </a:p>
          <a:p>
            <a:pPr algn="l" eaLnBrk="1" hangingPunct="1">
              <a:lnSpc>
                <a:spcPct val="100000"/>
              </a:lnSpc>
              <a:spcBef>
                <a:spcPct val="25000"/>
              </a:spcBef>
              <a:buClr>
                <a:srgbClr val="660033"/>
              </a:buClr>
              <a:buSzPct val="75000"/>
              <a:buFont typeface="Wingdings" charset="0"/>
              <a:buChar char="n"/>
            </a:pPr>
            <a:r>
              <a:rPr lang="en-US" sz="2000" b="0">
                <a:solidFill>
                  <a:srgbClr val="000066"/>
                </a:solidFill>
              </a:rPr>
              <a:t>a[0][1] is a cache hit, as is a[0][2] and a[0][3]</a:t>
            </a:r>
          </a:p>
          <a:p>
            <a:pPr algn="l" eaLnBrk="1" hangingPunct="1">
              <a:lnSpc>
                <a:spcPct val="100000"/>
              </a:lnSpc>
              <a:spcBef>
                <a:spcPct val="25000"/>
              </a:spcBef>
              <a:buClr>
                <a:srgbClr val="660033"/>
              </a:buClr>
              <a:buSzPct val="75000"/>
              <a:buFont typeface="Wingdings" charset="0"/>
              <a:buChar char="n"/>
            </a:pPr>
            <a:r>
              <a:rPr lang="en-US" sz="2000" b="0">
                <a:solidFill>
                  <a:srgbClr val="000066"/>
                </a:solidFill>
              </a:rPr>
              <a:t>a[0][4] causes a cache miss, bring in a[0][4]-a[0][7]</a:t>
            </a:r>
          </a:p>
          <a:p>
            <a:pPr algn="l" eaLnBrk="1" hangingPunct="1">
              <a:lnSpc>
                <a:spcPct val="100000"/>
              </a:lnSpc>
              <a:spcBef>
                <a:spcPct val="25000"/>
              </a:spcBef>
              <a:buClr>
                <a:srgbClr val="660033"/>
              </a:buClr>
              <a:buSzPct val="75000"/>
              <a:buFont typeface="Wingdings" charset="0"/>
              <a:buChar char="n"/>
            </a:pPr>
            <a:r>
              <a:rPr lang="en-US" sz="2000" b="0">
                <a:solidFill>
                  <a:srgbClr val="000066"/>
                </a:solidFill>
              </a:rPr>
              <a:t>Cache hits on a[0][5]-a[0][7]</a:t>
            </a:r>
          </a:p>
          <a:p>
            <a:pPr algn="l" eaLnBrk="1" hangingPunct="1">
              <a:lnSpc>
                <a:spcPct val="100000"/>
              </a:lnSpc>
              <a:spcBef>
                <a:spcPct val="25000"/>
              </a:spcBef>
              <a:buClr>
                <a:srgbClr val="660033"/>
              </a:buClr>
              <a:buSzPct val="75000"/>
              <a:buFont typeface="Wingdings" charset="0"/>
              <a:buChar char="n"/>
            </a:pPr>
            <a:r>
              <a:rPr lang="en-US" sz="2000" b="0">
                <a:solidFill>
                  <a:srgbClr val="000066"/>
                </a:solidFill>
              </a:rPr>
              <a:t>Etc…</a:t>
            </a:r>
          </a:p>
          <a:p>
            <a:pPr algn="l" eaLnBrk="1" hangingPunct="1">
              <a:lnSpc>
                <a:spcPct val="100000"/>
              </a:lnSpc>
              <a:spcBef>
                <a:spcPct val="25000"/>
              </a:spcBef>
              <a:buClr>
                <a:srgbClr val="660033"/>
              </a:buClr>
              <a:buSzPct val="75000"/>
              <a:buFont typeface="Wingdings" charset="0"/>
              <a:buChar char="n"/>
            </a:pPr>
            <a:endParaRPr lang="en-US" sz="2000" b="0">
              <a:solidFill>
                <a:srgbClr val="000066"/>
              </a:solidFill>
            </a:endParaRPr>
          </a:p>
        </p:txBody>
      </p:sp>
    </p:spTree>
    <p:extLst>
      <p:ext uri="{BB962C8B-B14F-4D97-AF65-F5344CB8AC3E}">
        <p14:creationId xmlns:p14="http://schemas.microsoft.com/office/powerpoint/2010/main" val="6462692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60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8" grpId="0" autoUpdateAnimBg="0"/>
      <p:bldP spid="10"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6"/>
          <p:cNvSpPr>
            <a:spLocks noGrp="1" noChangeArrowheads="1"/>
          </p:cNvSpPr>
          <p:nvPr>
            <p:ph type="title"/>
          </p:nvPr>
        </p:nvSpPr>
        <p:spPr/>
        <p:txBody>
          <a:bodyPr/>
          <a:lstStyle/>
          <a:p>
            <a:pPr eaLnBrk="1" hangingPunct="1">
              <a:defRPr/>
            </a:pPr>
            <a:r>
              <a:rPr lang="en-US" dirty="0" smtClean="0">
                <a:ea typeface="ＭＳ Ｐゴシック" pitchFamily="-1" charset="-128"/>
                <a:cs typeface="ＭＳ Ｐゴシック" pitchFamily="-1" charset="-128"/>
              </a:rPr>
              <a:t>Stride-N, Caching &amp; Spatial Locality</a:t>
            </a:r>
            <a:endParaRPr lang="en-US" dirty="0">
              <a:ea typeface="ＭＳ Ｐゴシック" pitchFamily="-1" charset="-128"/>
              <a:cs typeface="ＭＳ Ｐゴシック" pitchFamily="-1" charset="-128"/>
            </a:endParaRPr>
          </a:p>
        </p:txBody>
      </p:sp>
      <p:sp>
        <p:nvSpPr>
          <p:cNvPr id="169991" name="Rectangle 7"/>
          <p:cNvSpPr>
            <a:spLocks noGrp="1" noChangeArrowheads="1"/>
          </p:cNvSpPr>
          <p:nvPr>
            <p:ph type="body" idx="1"/>
          </p:nvPr>
        </p:nvSpPr>
        <p:spPr>
          <a:xfrm>
            <a:off x="290513" y="1371600"/>
            <a:ext cx="8307387" cy="5073650"/>
          </a:xfrm>
        </p:spPr>
        <p:txBody>
          <a:bodyPr/>
          <a:lstStyle/>
          <a:p>
            <a:pPr eaLnBrk="1" hangingPunct="1">
              <a:lnSpc>
                <a:spcPct val="85000"/>
              </a:lnSpc>
              <a:buFont typeface="Wingdings" pitchFamily="-1" charset="2"/>
              <a:buNone/>
              <a:defRPr/>
            </a:pPr>
            <a:r>
              <a:rPr lang="en-US" dirty="0" smtClean="0">
                <a:ea typeface="ＭＳ Ｐゴシック" pitchFamily="-1" charset="-128"/>
                <a:cs typeface="ＭＳ Ｐゴシック" pitchFamily="-1" charset="-128"/>
              </a:rPr>
              <a:t>Stepping </a:t>
            </a:r>
            <a:r>
              <a:rPr lang="en-US" dirty="0">
                <a:ea typeface="ＭＳ Ｐゴシック" pitchFamily="-1" charset="-128"/>
                <a:cs typeface="ＭＳ Ｐゴシック" pitchFamily="-1" charset="-128"/>
              </a:rPr>
              <a:t>through rows in one column</a:t>
            </a:r>
            <a:r>
              <a:rPr lang="en-US" dirty="0" smtClean="0">
                <a:ea typeface="ＭＳ Ｐゴシック" pitchFamily="-1" charset="-128"/>
                <a:cs typeface="ＭＳ Ｐゴシック" pitchFamily="-1" charset="-128"/>
              </a:rPr>
              <a:t>: (Stride-N)</a:t>
            </a:r>
            <a:endParaRPr lang="en-US" dirty="0">
              <a:ea typeface="ＭＳ Ｐゴシック" pitchFamily="-1" charset="-128"/>
              <a:cs typeface="ＭＳ Ｐゴシック" pitchFamily="-1" charset="-128"/>
            </a:endParaRPr>
          </a:p>
          <a:p>
            <a:pPr lvl="1" eaLnBrk="1" hangingPunct="1">
              <a:lnSpc>
                <a:spcPct val="90000"/>
              </a:lnSpc>
              <a:buFont typeface="Wingdings" pitchFamily="-1" charset="2"/>
              <a:buChar char="n"/>
              <a:defRPr/>
            </a:pPr>
            <a:r>
              <a:rPr lang="en-US" dirty="0">
                <a:latin typeface="Courier New" pitchFamily="-1" charset="0"/>
              </a:rPr>
              <a:t>for (</a:t>
            </a:r>
            <a:r>
              <a:rPr lang="en-US" dirty="0" err="1">
                <a:latin typeface="Courier New" pitchFamily="-1" charset="0"/>
              </a:rPr>
              <a:t>i</a:t>
            </a:r>
            <a:r>
              <a:rPr lang="en-US" dirty="0">
                <a:latin typeface="Courier New" pitchFamily="-1" charset="0"/>
              </a:rPr>
              <a:t> = 0; </a:t>
            </a:r>
            <a:r>
              <a:rPr lang="en-US" dirty="0" err="1">
                <a:latin typeface="Courier New" pitchFamily="-1" charset="0"/>
              </a:rPr>
              <a:t>i</a:t>
            </a:r>
            <a:r>
              <a:rPr lang="en-US" dirty="0">
                <a:latin typeface="Courier New" pitchFamily="-1" charset="0"/>
              </a:rPr>
              <a:t> &lt; </a:t>
            </a:r>
            <a:r>
              <a:rPr lang="en-US" dirty="0" err="1">
                <a:latin typeface="Courier New" pitchFamily="-1" charset="0"/>
              </a:rPr>
              <a:t>n</a:t>
            </a:r>
            <a:r>
              <a:rPr lang="en-US" dirty="0">
                <a:latin typeface="Courier New" pitchFamily="-1" charset="0"/>
              </a:rPr>
              <a:t>; </a:t>
            </a:r>
            <a:r>
              <a:rPr lang="en-US" dirty="0" err="1">
                <a:latin typeface="Courier New" pitchFamily="-1" charset="0"/>
              </a:rPr>
              <a:t>i</a:t>
            </a:r>
            <a:r>
              <a:rPr lang="en-US" dirty="0">
                <a:latin typeface="Courier New" pitchFamily="-1" charset="0"/>
              </a:rPr>
              <a:t>++)</a:t>
            </a:r>
          </a:p>
          <a:p>
            <a:pPr lvl="2" eaLnBrk="1" hangingPunct="1">
              <a:lnSpc>
                <a:spcPct val="97000"/>
              </a:lnSpc>
              <a:buFont typeface="Wingdings" pitchFamily="-1" charset="2"/>
              <a:buNone/>
              <a:defRPr/>
            </a:pPr>
            <a:r>
              <a:rPr lang="en-US" sz="1800" dirty="0">
                <a:latin typeface="Courier New" pitchFamily="-1" charset="0"/>
                <a:ea typeface="ＭＳ Ｐゴシック" pitchFamily="-1" charset="-128"/>
              </a:rPr>
              <a:t>sum += a[i][0];</a:t>
            </a:r>
          </a:p>
          <a:p>
            <a:pPr lvl="1" eaLnBrk="1" hangingPunct="1">
              <a:lnSpc>
                <a:spcPct val="90000"/>
              </a:lnSpc>
              <a:buFont typeface="Wingdings" pitchFamily="-1" charset="2"/>
              <a:buChar char="n"/>
              <a:defRPr/>
            </a:pPr>
            <a:r>
              <a:rPr lang="en-US" dirty="0"/>
              <a:t>accesses distant elements</a:t>
            </a:r>
          </a:p>
          <a:p>
            <a:pPr lvl="1" eaLnBrk="1" hangingPunct="1">
              <a:lnSpc>
                <a:spcPct val="90000"/>
              </a:lnSpc>
              <a:buFont typeface="Wingdings" pitchFamily="-1" charset="2"/>
              <a:buChar char="n"/>
              <a:defRPr/>
            </a:pPr>
            <a:r>
              <a:rPr lang="en-US" dirty="0"/>
              <a:t>no spatial locality!</a:t>
            </a:r>
          </a:p>
          <a:p>
            <a:pPr lvl="2" eaLnBrk="1" hangingPunct="1">
              <a:lnSpc>
                <a:spcPct val="97000"/>
              </a:lnSpc>
              <a:buFont typeface="Wingdings" pitchFamily="-1" charset="2"/>
              <a:buChar char="l"/>
              <a:defRPr/>
            </a:pPr>
            <a:r>
              <a:rPr lang="en-US" sz="1800" dirty="0" smtClean="0">
                <a:ea typeface="ＭＳ Ｐゴシック" pitchFamily="-1" charset="-128"/>
              </a:rPr>
              <a:t>When a[0][0] is accessed, there’s a miss, so pull in a[0][0], a[0][1], a[0][2], a[0][3].</a:t>
            </a:r>
          </a:p>
          <a:p>
            <a:pPr lvl="2" eaLnBrk="1" hangingPunct="1">
              <a:lnSpc>
                <a:spcPct val="97000"/>
              </a:lnSpc>
              <a:buFont typeface="Wingdings" pitchFamily="-1" charset="2"/>
              <a:buChar char="l"/>
              <a:defRPr/>
            </a:pPr>
            <a:r>
              <a:rPr lang="en-US" sz="1800" dirty="0" smtClean="0">
                <a:ea typeface="ＭＳ Ｐゴシック" pitchFamily="-1" charset="-128"/>
              </a:rPr>
              <a:t>Next a[1][0] is accessed but it’s not in the cache!  So a miss.  Fetch a[1][0], a[1][1], a[1][2], and a[1][3].</a:t>
            </a:r>
          </a:p>
          <a:p>
            <a:pPr lvl="2" eaLnBrk="1" hangingPunct="1">
              <a:lnSpc>
                <a:spcPct val="97000"/>
              </a:lnSpc>
              <a:buFont typeface="Wingdings" pitchFamily="-1" charset="2"/>
              <a:buChar char="l"/>
              <a:defRPr/>
            </a:pPr>
            <a:r>
              <a:rPr lang="en-US" sz="1800" dirty="0" smtClean="0">
                <a:ea typeface="ＭＳ Ｐゴシック" pitchFamily="-1" charset="-128"/>
              </a:rPr>
              <a:t>Next a[2][0] is accessed, but it’s not in the cache!</a:t>
            </a:r>
          </a:p>
          <a:p>
            <a:pPr lvl="2" eaLnBrk="1" hangingPunct="1">
              <a:lnSpc>
                <a:spcPct val="97000"/>
              </a:lnSpc>
              <a:buFont typeface="Wingdings" pitchFamily="-1" charset="2"/>
              <a:buChar char="l"/>
              <a:defRPr/>
            </a:pPr>
            <a:r>
              <a:rPr lang="en-US" sz="1800" dirty="0" smtClean="0">
                <a:ea typeface="ＭＳ Ｐゴシック" pitchFamily="-1" charset="-128"/>
              </a:rPr>
              <a:t>Each access a[0][0], a[1][0], a[2][0], … causes a cache miss</a:t>
            </a:r>
          </a:p>
          <a:p>
            <a:pPr lvl="2" eaLnBrk="1" hangingPunct="1">
              <a:lnSpc>
                <a:spcPct val="97000"/>
              </a:lnSpc>
              <a:buFont typeface="Wingdings" pitchFamily="-1" charset="2"/>
              <a:buChar char="l"/>
              <a:defRPr/>
            </a:pPr>
            <a:r>
              <a:rPr lang="en-US" sz="1800" dirty="0" smtClean="0">
                <a:ea typeface="ＭＳ Ｐゴシック" pitchFamily="-1" charset="-128"/>
              </a:rPr>
              <a:t>So the miss </a:t>
            </a:r>
            <a:r>
              <a:rPr lang="en-US" sz="1800" dirty="0">
                <a:ea typeface="ＭＳ Ｐゴシック" pitchFamily="-1" charset="-128"/>
              </a:rPr>
              <a:t>rate = 1 (i.e. 100%</a:t>
            </a:r>
            <a:r>
              <a:rPr lang="en-US" sz="1800" dirty="0" smtClean="0">
                <a:ea typeface="ＭＳ Ｐゴシック" pitchFamily="-1" charset="-128"/>
              </a:rPr>
              <a:t>)</a:t>
            </a:r>
          </a:p>
          <a:p>
            <a:pPr lvl="1" eaLnBrk="1" hangingPunct="1">
              <a:lnSpc>
                <a:spcPct val="90000"/>
              </a:lnSpc>
              <a:buClr>
                <a:srgbClr val="660033"/>
              </a:buClr>
              <a:buFont typeface="Wingdings" pitchFamily="-1" charset="2"/>
              <a:buChar char="n"/>
              <a:defRPr/>
            </a:pPr>
            <a:r>
              <a:rPr lang="en-US" dirty="0" smtClean="0">
                <a:solidFill>
                  <a:srgbClr val="000066"/>
                </a:solidFill>
              </a:rPr>
              <a:t>So penalty for a Stride-N access pattern is huge – may have to go to memory every time, suffering a large latency hit (~100X)</a:t>
            </a:r>
            <a:endParaRPr lang="en-US" sz="1800" dirty="0">
              <a:ea typeface="ＭＳ Ｐゴシック" pitchFamily="-1" charset="-128"/>
            </a:endParaRPr>
          </a:p>
        </p:txBody>
      </p:sp>
    </p:spTree>
    <p:extLst>
      <p:ext uri="{BB962C8B-B14F-4D97-AF65-F5344CB8AC3E}">
        <p14:creationId xmlns:p14="http://schemas.microsoft.com/office/powerpoint/2010/main" val="25928954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9991">
                                            <p:txEl>
                                              <p:pRg st="0" end="0"/>
                                            </p:txEl>
                                          </p:spTgt>
                                        </p:tgtEl>
                                        <p:attrNameLst>
                                          <p:attrName>style.visibility</p:attrName>
                                        </p:attrNameLst>
                                      </p:cBhvr>
                                      <p:to>
                                        <p:strVal val="visible"/>
                                      </p:to>
                                    </p:set>
                                    <p:animEffect transition="in" filter="dissolve">
                                      <p:cBhvr>
                                        <p:cTn id="7" dur="500"/>
                                        <p:tgtEl>
                                          <p:spTgt spid="1699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9991">
                                            <p:txEl>
                                              <p:pRg st="1" end="1"/>
                                            </p:txEl>
                                          </p:spTgt>
                                        </p:tgtEl>
                                        <p:attrNameLst>
                                          <p:attrName>style.visibility</p:attrName>
                                        </p:attrNameLst>
                                      </p:cBhvr>
                                      <p:to>
                                        <p:strVal val="visible"/>
                                      </p:to>
                                    </p:set>
                                    <p:animEffect transition="in" filter="dissolve">
                                      <p:cBhvr>
                                        <p:cTn id="12" dur="500"/>
                                        <p:tgtEl>
                                          <p:spTgt spid="1699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9991">
                                            <p:txEl>
                                              <p:pRg st="2" end="2"/>
                                            </p:txEl>
                                          </p:spTgt>
                                        </p:tgtEl>
                                        <p:attrNameLst>
                                          <p:attrName>style.visibility</p:attrName>
                                        </p:attrNameLst>
                                      </p:cBhvr>
                                      <p:to>
                                        <p:strVal val="visible"/>
                                      </p:to>
                                    </p:set>
                                    <p:animEffect transition="in" filter="dissolve">
                                      <p:cBhvr>
                                        <p:cTn id="17" dur="500"/>
                                        <p:tgtEl>
                                          <p:spTgt spid="1699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9991">
                                            <p:txEl>
                                              <p:pRg st="3" end="3"/>
                                            </p:txEl>
                                          </p:spTgt>
                                        </p:tgtEl>
                                        <p:attrNameLst>
                                          <p:attrName>style.visibility</p:attrName>
                                        </p:attrNameLst>
                                      </p:cBhvr>
                                      <p:to>
                                        <p:strVal val="visible"/>
                                      </p:to>
                                    </p:set>
                                    <p:animEffect transition="in" filter="dissolve">
                                      <p:cBhvr>
                                        <p:cTn id="22" dur="500"/>
                                        <p:tgtEl>
                                          <p:spTgt spid="1699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9991">
                                            <p:txEl>
                                              <p:pRg st="4" end="4"/>
                                            </p:txEl>
                                          </p:spTgt>
                                        </p:tgtEl>
                                        <p:attrNameLst>
                                          <p:attrName>style.visibility</p:attrName>
                                        </p:attrNameLst>
                                      </p:cBhvr>
                                      <p:to>
                                        <p:strVal val="visible"/>
                                      </p:to>
                                    </p:set>
                                    <p:animEffect transition="in" filter="dissolve">
                                      <p:cBhvr>
                                        <p:cTn id="27" dur="500"/>
                                        <p:tgtEl>
                                          <p:spTgt spid="1699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9991">
                                            <p:txEl>
                                              <p:pRg st="5" end="5"/>
                                            </p:txEl>
                                          </p:spTgt>
                                        </p:tgtEl>
                                        <p:attrNameLst>
                                          <p:attrName>style.visibility</p:attrName>
                                        </p:attrNameLst>
                                      </p:cBhvr>
                                      <p:to>
                                        <p:strVal val="visible"/>
                                      </p:to>
                                    </p:set>
                                    <p:animEffect transition="in" filter="dissolve">
                                      <p:cBhvr>
                                        <p:cTn id="32" dur="500"/>
                                        <p:tgtEl>
                                          <p:spTgt spid="1699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69991">
                                            <p:txEl>
                                              <p:pRg st="6" end="6"/>
                                            </p:txEl>
                                          </p:spTgt>
                                        </p:tgtEl>
                                        <p:attrNameLst>
                                          <p:attrName>style.visibility</p:attrName>
                                        </p:attrNameLst>
                                      </p:cBhvr>
                                      <p:to>
                                        <p:strVal val="visible"/>
                                      </p:to>
                                    </p:set>
                                    <p:animEffect transition="in" filter="dissolve">
                                      <p:cBhvr>
                                        <p:cTn id="37" dur="500"/>
                                        <p:tgtEl>
                                          <p:spTgt spid="1699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69991">
                                            <p:txEl>
                                              <p:pRg st="7" end="7"/>
                                            </p:txEl>
                                          </p:spTgt>
                                        </p:tgtEl>
                                        <p:attrNameLst>
                                          <p:attrName>style.visibility</p:attrName>
                                        </p:attrNameLst>
                                      </p:cBhvr>
                                      <p:to>
                                        <p:strVal val="visible"/>
                                      </p:to>
                                    </p:set>
                                    <p:animEffect transition="in" filter="dissolve">
                                      <p:cBhvr>
                                        <p:cTn id="42" dur="500"/>
                                        <p:tgtEl>
                                          <p:spTgt spid="1699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69991">
                                            <p:txEl>
                                              <p:pRg st="8" end="8"/>
                                            </p:txEl>
                                          </p:spTgt>
                                        </p:tgtEl>
                                        <p:attrNameLst>
                                          <p:attrName>style.visibility</p:attrName>
                                        </p:attrNameLst>
                                      </p:cBhvr>
                                      <p:to>
                                        <p:strVal val="visible"/>
                                      </p:to>
                                    </p:set>
                                    <p:animEffect transition="in" filter="dissolve">
                                      <p:cBhvr>
                                        <p:cTn id="47" dur="500"/>
                                        <p:tgtEl>
                                          <p:spTgt spid="1699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69991">
                                            <p:txEl>
                                              <p:pRg st="9" end="9"/>
                                            </p:txEl>
                                          </p:spTgt>
                                        </p:tgtEl>
                                        <p:attrNameLst>
                                          <p:attrName>style.visibility</p:attrName>
                                        </p:attrNameLst>
                                      </p:cBhvr>
                                      <p:to>
                                        <p:strVal val="visible"/>
                                      </p:to>
                                    </p:set>
                                    <p:animEffect transition="in" filter="dissolve">
                                      <p:cBhvr>
                                        <p:cTn id="52" dur="500"/>
                                        <p:tgtEl>
                                          <p:spTgt spid="1699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69991">
                                            <p:txEl>
                                              <p:pRg st="10" end="10"/>
                                            </p:txEl>
                                          </p:spTgt>
                                        </p:tgtEl>
                                        <p:attrNameLst>
                                          <p:attrName>style.visibility</p:attrName>
                                        </p:attrNameLst>
                                      </p:cBhvr>
                                      <p:to>
                                        <p:strVal val="visible"/>
                                      </p:to>
                                    </p:set>
                                    <p:animEffect transition="in" filter="dissolve">
                                      <p:cBhvr>
                                        <p:cTn id="57" dur="500"/>
                                        <p:tgtEl>
                                          <p:spTgt spid="1699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1" grpId="0" build="p" bldLvl="3"/>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6" name="Rectangle 8"/>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Writing Cache Friendly Code (2)</a:t>
            </a:r>
          </a:p>
        </p:txBody>
      </p:sp>
      <p:sp>
        <p:nvSpPr>
          <p:cNvPr id="160777" name="Rectangle 9"/>
          <p:cNvSpPr>
            <a:spLocks noGrp="1" noChangeArrowheads="1"/>
          </p:cNvSpPr>
          <p:nvPr>
            <p:ph type="body" idx="1"/>
          </p:nvPr>
        </p:nvSpPr>
        <p:spPr>
          <a:xfrm>
            <a:off x="290513" y="1220788"/>
            <a:ext cx="8472487" cy="5224462"/>
          </a:xfrm>
        </p:spPr>
        <p:txBody>
          <a:bodyPr/>
          <a:lstStyle/>
          <a:p>
            <a:pPr eaLnBrk="1" hangingPunct="1">
              <a:buFont typeface="Wingdings" pitchFamily="-1" charset="2"/>
              <a:buNone/>
              <a:defRPr/>
            </a:pPr>
            <a:r>
              <a:rPr lang="en-US" dirty="0">
                <a:ea typeface="ＭＳ Ｐゴシック" pitchFamily="-1" charset="-128"/>
                <a:cs typeface="ＭＳ Ｐゴシック" pitchFamily="-1" charset="-128"/>
              </a:rPr>
              <a:t>Repeated references to variables are good (temporal locality)</a:t>
            </a:r>
          </a:p>
          <a:p>
            <a:pPr eaLnBrk="1" hangingPunct="1">
              <a:buFont typeface="Wingdings" pitchFamily="-1" charset="2"/>
              <a:buNone/>
              <a:defRPr/>
            </a:pPr>
            <a:r>
              <a:rPr lang="en-US" dirty="0">
                <a:ea typeface="ＭＳ Ｐゴシック" pitchFamily="-1" charset="-128"/>
                <a:cs typeface="ＭＳ Ｐゴシック" pitchFamily="-1" charset="-128"/>
              </a:rPr>
              <a:t>Stride</a:t>
            </a:r>
            <a:r>
              <a:rPr lang="en-US" dirty="0" smtClean="0">
                <a:ea typeface="ＭＳ Ｐゴシック" pitchFamily="-1" charset="-128"/>
                <a:cs typeface="ＭＳ Ｐゴシック" pitchFamily="-1" charset="-128"/>
              </a:rPr>
              <a:t>-N </a:t>
            </a:r>
            <a:r>
              <a:rPr lang="en-US" dirty="0">
                <a:ea typeface="ＭＳ Ｐゴシック" pitchFamily="-1" charset="-128"/>
                <a:cs typeface="ＭＳ Ｐゴシック" pitchFamily="-1" charset="-128"/>
              </a:rPr>
              <a:t>reference patterns are </a:t>
            </a:r>
            <a:r>
              <a:rPr lang="en-US" dirty="0" smtClean="0">
                <a:ea typeface="ＭＳ Ｐゴシック" pitchFamily="-1" charset="-128"/>
                <a:cs typeface="ＭＳ Ｐゴシック" pitchFamily="-1" charset="-128"/>
              </a:rPr>
              <a:t>bad (poor spatial locality</a:t>
            </a:r>
            <a:r>
              <a:rPr lang="en-US" dirty="0">
                <a:ea typeface="ＭＳ Ｐゴシック" pitchFamily="-1" charset="-128"/>
                <a:cs typeface="ＭＳ Ｐゴシック" pitchFamily="-1" charset="-128"/>
              </a:rPr>
              <a:t>)</a:t>
            </a:r>
          </a:p>
          <a:p>
            <a:pPr eaLnBrk="1" hangingPunct="1">
              <a:buFont typeface="Wingdings" pitchFamily="-1" charset="2"/>
              <a:buNone/>
              <a:defRPr/>
            </a:pPr>
            <a:r>
              <a:rPr lang="en-US" dirty="0">
                <a:ea typeface="ＭＳ Ｐゴシック" pitchFamily="-1" charset="-128"/>
                <a:cs typeface="ＭＳ Ｐゴシック" pitchFamily="-1" charset="-128"/>
              </a:rPr>
              <a:t>Examples:</a:t>
            </a:r>
          </a:p>
          <a:p>
            <a:pPr lvl="1" eaLnBrk="1" hangingPunct="1">
              <a:buFont typeface="Wingdings" pitchFamily="-1" charset="2"/>
              <a:buChar char="n"/>
              <a:defRPr/>
            </a:pPr>
            <a:r>
              <a:rPr lang="en-US" dirty="0"/>
              <a:t>cold cache, 4-byte words, 4-word cache blocks</a:t>
            </a:r>
          </a:p>
        </p:txBody>
      </p:sp>
      <p:sp>
        <p:nvSpPr>
          <p:cNvPr id="63491" name="Text Box 5"/>
          <p:cNvSpPr txBox="1">
            <a:spLocks noChangeArrowheads="1"/>
          </p:cNvSpPr>
          <p:nvPr/>
        </p:nvSpPr>
        <p:spPr bwMode="auto">
          <a:xfrm>
            <a:off x="304800" y="3597275"/>
            <a:ext cx="3998913" cy="2317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sumarraycols(int a[M][N])</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int i, j, sum = 0;</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    for (j = 0; j &lt; N; j++)</a:t>
            </a:r>
          </a:p>
          <a:p>
            <a:pPr algn="l">
              <a:lnSpc>
                <a:spcPct val="100000"/>
              </a:lnSpc>
            </a:pPr>
            <a:r>
              <a:rPr lang="en-US" sz="1600">
                <a:solidFill>
                  <a:srgbClr val="000066"/>
                </a:solidFill>
                <a:latin typeface="Courier New" charset="0"/>
              </a:rPr>
              <a:t>        for (i = 0; i &lt; M; i++)</a:t>
            </a:r>
          </a:p>
          <a:p>
            <a:pPr algn="l">
              <a:lnSpc>
                <a:spcPct val="100000"/>
              </a:lnSpc>
            </a:pPr>
            <a:r>
              <a:rPr lang="en-US" sz="1600">
                <a:solidFill>
                  <a:srgbClr val="000066"/>
                </a:solidFill>
                <a:latin typeface="Courier New" charset="0"/>
              </a:rPr>
              <a:t>            sum += a[i][j];</a:t>
            </a:r>
          </a:p>
          <a:p>
            <a:pPr algn="l">
              <a:lnSpc>
                <a:spcPct val="100000"/>
              </a:lnSpc>
            </a:pPr>
            <a:r>
              <a:rPr lang="en-US" sz="1600">
                <a:solidFill>
                  <a:srgbClr val="000066"/>
                </a:solidFill>
                <a:latin typeface="Courier New" charset="0"/>
              </a:rPr>
              <a:t>    return sum;</a:t>
            </a:r>
          </a:p>
          <a:p>
            <a:pPr algn="l">
              <a:lnSpc>
                <a:spcPct val="100000"/>
              </a:lnSpc>
            </a:pPr>
            <a:r>
              <a:rPr lang="en-US" sz="1600">
                <a:solidFill>
                  <a:srgbClr val="000066"/>
                </a:solidFill>
                <a:latin typeface="Courier New" charset="0"/>
              </a:rPr>
              <a:t>}</a:t>
            </a:r>
          </a:p>
        </p:txBody>
      </p:sp>
      <p:sp>
        <p:nvSpPr>
          <p:cNvPr id="63492" name="Text Box 7"/>
          <p:cNvSpPr txBox="1">
            <a:spLocks noChangeArrowheads="1"/>
          </p:cNvSpPr>
          <p:nvPr/>
        </p:nvSpPr>
        <p:spPr bwMode="auto">
          <a:xfrm>
            <a:off x="950913" y="5957888"/>
            <a:ext cx="1435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Miss rate = </a:t>
            </a:r>
          </a:p>
        </p:txBody>
      </p:sp>
      <p:sp>
        <p:nvSpPr>
          <p:cNvPr id="160779" name="Text Box 11"/>
          <p:cNvSpPr txBox="1">
            <a:spLocks noChangeArrowheads="1"/>
          </p:cNvSpPr>
          <p:nvPr/>
        </p:nvSpPr>
        <p:spPr bwMode="auto">
          <a:xfrm>
            <a:off x="2293938" y="5984875"/>
            <a:ext cx="6699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100%</a:t>
            </a:r>
          </a:p>
        </p:txBody>
      </p:sp>
      <p:sp>
        <p:nvSpPr>
          <p:cNvPr id="10" name="Rectangle 9"/>
          <p:cNvSpPr txBox="1">
            <a:spLocks noChangeArrowheads="1"/>
          </p:cNvSpPr>
          <p:nvPr/>
        </p:nvSpPr>
        <p:spPr bwMode="auto">
          <a:xfrm>
            <a:off x="4572000" y="3581400"/>
            <a:ext cx="4267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287338" indent="-246063">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spcBef>
                <a:spcPct val="25000"/>
              </a:spcBef>
              <a:buClr>
                <a:srgbClr val="660033"/>
              </a:buClr>
              <a:buSzPct val="75000"/>
              <a:buFont typeface="Wingdings" charset="0"/>
              <a:buChar char="n"/>
            </a:pPr>
            <a:r>
              <a:rPr lang="en-US" sz="2000" b="0">
                <a:solidFill>
                  <a:srgbClr val="000066"/>
                </a:solidFill>
              </a:rPr>
              <a:t>a[0][0] causes a cache miss, which brings in 4 words a[0][0] – a[0][3]</a:t>
            </a:r>
          </a:p>
          <a:p>
            <a:pPr algn="l" eaLnBrk="1" hangingPunct="1">
              <a:lnSpc>
                <a:spcPct val="100000"/>
              </a:lnSpc>
              <a:spcBef>
                <a:spcPct val="25000"/>
              </a:spcBef>
              <a:buClr>
                <a:srgbClr val="660033"/>
              </a:buClr>
              <a:buSzPct val="75000"/>
              <a:buFont typeface="Wingdings" charset="0"/>
              <a:buChar char="n"/>
            </a:pPr>
            <a:r>
              <a:rPr lang="en-US" sz="2000" b="0">
                <a:solidFill>
                  <a:srgbClr val="000066"/>
                </a:solidFill>
              </a:rPr>
              <a:t>a[1][0] is a cache miss, brings in  a[1][0] – a[1][3]</a:t>
            </a:r>
          </a:p>
          <a:p>
            <a:pPr algn="l" eaLnBrk="1" hangingPunct="1">
              <a:lnSpc>
                <a:spcPct val="100000"/>
              </a:lnSpc>
              <a:spcBef>
                <a:spcPct val="25000"/>
              </a:spcBef>
              <a:buClr>
                <a:srgbClr val="660033"/>
              </a:buClr>
              <a:buSzPct val="75000"/>
              <a:buFont typeface="Wingdings" charset="0"/>
              <a:buChar char="n"/>
            </a:pPr>
            <a:r>
              <a:rPr lang="en-US" sz="2000" b="0">
                <a:solidFill>
                  <a:srgbClr val="000066"/>
                </a:solidFill>
              </a:rPr>
              <a:t>a[2][0] is a cache miss, brings in a[2][0] – a[2][3]</a:t>
            </a:r>
          </a:p>
          <a:p>
            <a:pPr algn="l" eaLnBrk="1" hangingPunct="1">
              <a:lnSpc>
                <a:spcPct val="100000"/>
              </a:lnSpc>
              <a:spcBef>
                <a:spcPct val="25000"/>
              </a:spcBef>
              <a:buClr>
                <a:srgbClr val="660033"/>
              </a:buClr>
              <a:buSzPct val="75000"/>
              <a:buFont typeface="Wingdings" charset="0"/>
              <a:buChar char="n"/>
            </a:pPr>
            <a:r>
              <a:rPr lang="en-US" sz="2000" b="0">
                <a:solidFill>
                  <a:srgbClr val="000066"/>
                </a:solidFill>
              </a:rPr>
              <a:t>Etc…</a:t>
            </a:r>
          </a:p>
          <a:p>
            <a:pPr algn="l" eaLnBrk="1" hangingPunct="1">
              <a:lnSpc>
                <a:spcPct val="100000"/>
              </a:lnSpc>
              <a:spcBef>
                <a:spcPct val="25000"/>
              </a:spcBef>
              <a:buClr>
                <a:srgbClr val="660033"/>
              </a:buClr>
              <a:buSzPct val="75000"/>
              <a:buFont typeface="Wingdings" charset="0"/>
              <a:buChar char="n"/>
            </a:pPr>
            <a:endParaRPr lang="en-US" sz="2000" b="0">
              <a:solidFill>
                <a:srgbClr val="000066"/>
              </a:solidFill>
            </a:endParaRPr>
          </a:p>
        </p:txBody>
      </p:sp>
    </p:spTree>
    <p:extLst>
      <p:ext uri="{BB962C8B-B14F-4D97-AF65-F5344CB8AC3E}">
        <p14:creationId xmlns:p14="http://schemas.microsoft.com/office/powerpoint/2010/main" val="19392151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0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9" grpId="0" autoUpdateAnimBg="0"/>
      <p:bldP spid="10"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Matrix Multiplication Example</a:t>
            </a:r>
          </a:p>
        </p:txBody>
      </p:sp>
      <p:sp>
        <p:nvSpPr>
          <p:cNvPr id="3" name="Rectangle 2"/>
          <p:cNvSpPr/>
          <p:nvPr/>
        </p:nvSpPr>
        <p:spPr bwMode="auto">
          <a:xfrm>
            <a:off x="2284413"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r>
              <a:rPr lang="en-US" sz="2000" dirty="0">
                <a:solidFill>
                  <a:srgbClr val="000066"/>
                </a:solidFill>
                <a:latin typeface="Courier New" pitchFamily="49" charset="0"/>
                <a:ea typeface="ＭＳ Ｐゴシック" pitchFamily="-1" charset="-128"/>
                <a:cs typeface="Courier New" pitchFamily="49" charset="0"/>
              </a:rPr>
              <a:t>a</a:t>
            </a:r>
          </a:p>
        </p:txBody>
      </p:sp>
      <p:sp>
        <p:nvSpPr>
          <p:cNvPr id="4" name="Rectangle 3"/>
          <p:cNvSpPr/>
          <p:nvPr/>
        </p:nvSpPr>
        <p:spPr bwMode="auto">
          <a:xfrm>
            <a:off x="3884613"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r>
              <a:rPr lang="en-US" sz="2000" dirty="0">
                <a:solidFill>
                  <a:srgbClr val="000066"/>
                </a:solidFill>
                <a:latin typeface="Courier New" pitchFamily="49" charset="0"/>
                <a:ea typeface="ＭＳ Ｐゴシック" pitchFamily="-1" charset="-128"/>
                <a:cs typeface="Courier New" pitchFamily="49" charset="0"/>
              </a:rPr>
              <a:t>b</a:t>
            </a:r>
          </a:p>
        </p:txBody>
      </p:sp>
      <p:cxnSp>
        <p:nvCxnSpPr>
          <p:cNvPr id="5" name="Straight Connector 4"/>
          <p:cNvCxnSpPr/>
          <p:nvPr/>
        </p:nvCxnSpPr>
        <p:spPr bwMode="auto">
          <a:xfrm>
            <a:off x="2284413" y="5122863"/>
            <a:ext cx="1143000" cy="1587"/>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6" name="Straight Connector 5"/>
          <p:cNvCxnSpPr/>
          <p:nvPr/>
        </p:nvCxnSpPr>
        <p:spPr bwMode="auto">
          <a:xfrm rot="5400000">
            <a:off x="3998119" y="48379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64518" name="TextBox 6"/>
          <p:cNvSpPr txBox="1">
            <a:spLocks noChangeArrowheads="1"/>
          </p:cNvSpPr>
          <p:nvPr/>
        </p:nvSpPr>
        <p:spPr bwMode="auto">
          <a:xfrm>
            <a:off x="2087563" y="4937125"/>
            <a:ext cx="241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i</a:t>
            </a:r>
          </a:p>
        </p:txBody>
      </p:sp>
      <p:sp>
        <p:nvSpPr>
          <p:cNvPr id="64519" name="TextBox 7"/>
          <p:cNvSpPr txBox="1">
            <a:spLocks noChangeArrowheads="1"/>
          </p:cNvSpPr>
          <p:nvPr/>
        </p:nvSpPr>
        <p:spPr bwMode="auto">
          <a:xfrm>
            <a:off x="4470400" y="3937000"/>
            <a:ext cx="244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j</a:t>
            </a:r>
          </a:p>
        </p:txBody>
      </p:sp>
      <p:sp>
        <p:nvSpPr>
          <p:cNvPr id="64520" name="TextBox 8"/>
          <p:cNvSpPr txBox="1">
            <a:spLocks noChangeArrowheads="1"/>
          </p:cNvSpPr>
          <p:nvPr/>
        </p:nvSpPr>
        <p:spPr bwMode="auto">
          <a:xfrm>
            <a:off x="3470275" y="4681538"/>
            <a:ext cx="388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3200">
                <a:solidFill>
                  <a:srgbClr val="000066"/>
                </a:solidFill>
                <a:latin typeface="Calibri" charset="0"/>
              </a:rPr>
              <a:t>*</a:t>
            </a:r>
          </a:p>
        </p:txBody>
      </p:sp>
      <p:sp>
        <p:nvSpPr>
          <p:cNvPr id="10" name="Rectangle 9"/>
          <p:cNvSpPr/>
          <p:nvPr/>
        </p:nvSpPr>
        <p:spPr bwMode="auto">
          <a:xfrm>
            <a:off x="500063"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r>
              <a:rPr lang="en-US" sz="2000" dirty="0">
                <a:solidFill>
                  <a:srgbClr val="000066"/>
                </a:solidFill>
                <a:latin typeface="Courier New" pitchFamily="49" charset="0"/>
                <a:ea typeface="ＭＳ Ｐゴシック" pitchFamily="-1" charset="-128"/>
                <a:cs typeface="Courier New" pitchFamily="49" charset="0"/>
              </a:rPr>
              <a:t>c</a:t>
            </a:r>
          </a:p>
        </p:txBody>
      </p:sp>
      <p:sp>
        <p:nvSpPr>
          <p:cNvPr id="64522" name="TextBox 10"/>
          <p:cNvSpPr txBox="1">
            <a:spLocks noChangeArrowheads="1"/>
          </p:cNvSpPr>
          <p:nvPr/>
        </p:nvSpPr>
        <p:spPr bwMode="auto">
          <a:xfrm>
            <a:off x="1765300" y="4572000"/>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3200">
                <a:solidFill>
                  <a:srgbClr val="000066"/>
                </a:solidFill>
                <a:latin typeface="Calibri" charset="0"/>
              </a:rPr>
              <a:t>=</a:t>
            </a:r>
          </a:p>
        </p:txBody>
      </p:sp>
      <p:sp>
        <p:nvSpPr>
          <p:cNvPr id="12" name="Rectangle 11"/>
          <p:cNvSpPr/>
          <p:nvPr/>
        </p:nvSpPr>
        <p:spPr bwMode="auto">
          <a:xfrm>
            <a:off x="1185863" y="5105400"/>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60428" name="Rectangle 7"/>
          <p:cNvSpPr>
            <a:spLocks noChangeArrowheads="1"/>
          </p:cNvSpPr>
          <p:nvPr/>
        </p:nvSpPr>
        <p:spPr bwMode="auto">
          <a:xfrm>
            <a:off x="500063" y="1412875"/>
            <a:ext cx="5551487" cy="2244725"/>
          </a:xfrm>
          <a:prstGeom prst="rect">
            <a:avLst/>
          </a:prstGeom>
          <a:solidFill>
            <a:srgbClr val="F6F5BD"/>
          </a:solidFill>
          <a:ln w="12700" cmpd="thickThin">
            <a:solidFill>
              <a:schemeClr val="tx1"/>
            </a:solidFill>
            <a:miter lim="800000"/>
            <a:headEnd/>
            <a:tailEnd/>
          </a:ln>
        </p:spPr>
        <p:txBody>
          <a:bodyPr wrap="none" lIns="90487" tIns="44450" rIns="90487" bIns="44450">
            <a:spAutoFit/>
          </a:bodyPr>
          <a:lstStyle/>
          <a:p>
            <a:pPr algn="l">
              <a:lnSpc>
                <a:spcPct val="100000"/>
              </a:lnSpc>
            </a:pPr>
            <a:r>
              <a:rPr lang="en-US" sz="1400">
                <a:solidFill>
                  <a:srgbClr val="000066"/>
                </a:solidFill>
                <a:latin typeface="Courier New" charset="0"/>
              </a:rPr>
              <a:t>c = (double *) calloc(sizeof(double), n*n);</a:t>
            </a:r>
          </a:p>
          <a:p>
            <a:pPr algn="l">
              <a:lnSpc>
                <a:spcPct val="100000"/>
              </a:lnSpc>
            </a:pPr>
            <a:endParaRPr lang="en-US" sz="1400">
              <a:solidFill>
                <a:srgbClr val="000066"/>
              </a:solidFill>
              <a:latin typeface="Courier New" charset="0"/>
            </a:endParaRPr>
          </a:p>
          <a:p>
            <a:pPr algn="l">
              <a:lnSpc>
                <a:spcPct val="100000"/>
              </a:lnSpc>
            </a:pPr>
            <a:r>
              <a:rPr lang="en-US" sz="1400">
                <a:solidFill>
                  <a:srgbClr val="990000"/>
                </a:solidFill>
                <a:latin typeface="Courier New" charset="0"/>
              </a:rPr>
              <a:t>/* Multiply n x n matrices a and b  */</a:t>
            </a:r>
          </a:p>
          <a:p>
            <a:pPr algn="l">
              <a:lnSpc>
                <a:spcPct val="100000"/>
              </a:lnSpc>
            </a:pPr>
            <a:r>
              <a:rPr lang="en-US" sz="1400">
                <a:solidFill>
                  <a:srgbClr val="000066"/>
                </a:solidFill>
                <a:latin typeface="Courier New" charset="0"/>
              </a:rPr>
              <a:t>void mmm(double *a, double *b, double *c, int n) {</a:t>
            </a:r>
          </a:p>
          <a:p>
            <a:pPr algn="l">
              <a:lnSpc>
                <a:spcPct val="100000"/>
              </a:lnSpc>
            </a:pPr>
            <a:r>
              <a:rPr lang="en-US" sz="1400">
                <a:solidFill>
                  <a:srgbClr val="000066"/>
                </a:solidFill>
                <a:latin typeface="Courier New" charset="0"/>
              </a:rPr>
              <a:t>    int i, j, k;</a:t>
            </a:r>
          </a:p>
          <a:p>
            <a:pPr algn="l">
              <a:lnSpc>
                <a:spcPct val="100000"/>
              </a:lnSpc>
            </a:pPr>
            <a:r>
              <a:rPr lang="en-US" sz="1400">
                <a:solidFill>
                  <a:srgbClr val="000066"/>
                </a:solidFill>
                <a:latin typeface="Courier New" charset="0"/>
              </a:rPr>
              <a:t>    for (i = 0; i &lt; n; i++)</a:t>
            </a:r>
          </a:p>
          <a:p>
            <a:pPr algn="l">
              <a:lnSpc>
                <a:spcPct val="100000"/>
              </a:lnSpc>
            </a:pPr>
            <a:r>
              <a:rPr lang="en-US" sz="1400">
                <a:solidFill>
                  <a:srgbClr val="000066"/>
                </a:solidFill>
                <a:latin typeface="Courier New" charset="0"/>
              </a:rPr>
              <a:t>	for (j = 0; j &lt; n; j++)</a:t>
            </a:r>
          </a:p>
          <a:p>
            <a:pPr algn="l">
              <a:lnSpc>
                <a:spcPct val="100000"/>
              </a:lnSpc>
            </a:pPr>
            <a:r>
              <a:rPr lang="en-US" sz="1400">
                <a:solidFill>
                  <a:srgbClr val="000066"/>
                </a:solidFill>
                <a:latin typeface="Courier New" charset="0"/>
              </a:rPr>
              <a:t>             </a:t>
            </a:r>
            <a:r>
              <a:rPr lang="en-US" sz="1400">
                <a:solidFill>
                  <a:srgbClr val="0000DF"/>
                </a:solidFill>
                <a:latin typeface="Courier New" charset="0"/>
              </a:rPr>
              <a:t>for (k = 0; k &lt; n; k++)</a:t>
            </a:r>
          </a:p>
          <a:p>
            <a:pPr algn="l">
              <a:lnSpc>
                <a:spcPct val="100000"/>
              </a:lnSpc>
            </a:pPr>
            <a:r>
              <a:rPr lang="en-US" sz="1400">
                <a:solidFill>
                  <a:srgbClr val="0000DF"/>
                </a:solidFill>
                <a:latin typeface="Courier New" charset="0"/>
              </a:rPr>
              <a:t>	          c[i][j] += a[i][k] * b[k][j];</a:t>
            </a:r>
          </a:p>
          <a:p>
            <a:pPr algn="l">
              <a:lnSpc>
                <a:spcPct val="100000"/>
              </a:lnSpc>
            </a:pPr>
            <a:r>
              <a:rPr lang="en-US" sz="1400">
                <a:solidFill>
                  <a:srgbClr val="000066"/>
                </a:solidFill>
                <a:latin typeface="Courier New" charset="0"/>
              </a:rPr>
              <a:t>}</a:t>
            </a:r>
          </a:p>
        </p:txBody>
      </p:sp>
      <p:sp>
        <p:nvSpPr>
          <p:cNvPr id="16" name="Content Placeholder 2"/>
          <p:cNvSpPr txBox="1">
            <a:spLocks/>
          </p:cNvSpPr>
          <p:nvPr/>
        </p:nvSpPr>
        <p:spPr>
          <a:xfrm>
            <a:off x="396875" y="5562600"/>
            <a:ext cx="7896225" cy="771525"/>
          </a:xfrm>
          <a:prstGeom prst="rect">
            <a:avLst/>
          </a:prstGeom>
        </p:spPr>
        <p:txBody>
          <a:bodyPr/>
          <a:lstStyle/>
          <a:p>
            <a:pPr marL="342900" indent="-342900" algn="l" eaLnBrk="1" hangingPunct="1">
              <a:lnSpc>
                <a:spcPct val="100000"/>
              </a:lnSpc>
              <a:spcBef>
                <a:spcPct val="20000"/>
              </a:spcBef>
              <a:buClr>
                <a:srgbClr val="990000"/>
              </a:buClr>
              <a:buSzPct val="60000"/>
              <a:buFont typeface="Wingdings 2" pitchFamily="18" charset="2"/>
              <a:buChar char="¢"/>
              <a:defRPr/>
            </a:pPr>
            <a:endParaRPr lang="en-US" sz="2000" b="0" kern="0" dirty="0">
              <a:solidFill>
                <a:srgbClr val="000066"/>
              </a:solidFill>
              <a:latin typeface="Calibri" pitchFamily="34" charset="0"/>
              <a:ea typeface="ＭＳ Ｐゴシック" pitchFamily="-1" charset="-128"/>
              <a:cs typeface="ＭＳ Ｐゴシック" pitchFamily="-1" charset="-128"/>
            </a:endParaRPr>
          </a:p>
        </p:txBody>
      </p:sp>
      <p:sp>
        <p:nvSpPr>
          <p:cNvPr id="15" name="Rectangle 9"/>
          <p:cNvSpPr txBox="1">
            <a:spLocks noChangeArrowheads="1"/>
          </p:cNvSpPr>
          <p:nvPr/>
        </p:nvSpPr>
        <p:spPr bwMode="auto">
          <a:xfrm>
            <a:off x="6051550" y="1258888"/>
            <a:ext cx="2955925" cy="5243512"/>
          </a:xfrm>
          <a:prstGeom prst="rect">
            <a:avLst/>
          </a:prstGeom>
          <a:noFill/>
          <a:ln w="9525">
            <a:noFill/>
            <a:miter lim="800000"/>
            <a:headEnd/>
            <a:tailEnd/>
          </a:ln>
          <a:effectLst/>
        </p:spPr>
        <p:txBody>
          <a:bodyPr lIns="90479" tIns="44446" rIns="90479" bIns="44446"/>
          <a:lstStyle/>
          <a:p>
            <a:pPr marL="385763" indent="-385763" algn="l" eaLnBrk="1" hangingPunct="1">
              <a:lnSpc>
                <a:spcPct val="95000"/>
              </a:lnSpc>
              <a:spcBef>
                <a:spcPct val="50000"/>
              </a:spcBef>
              <a:buClr>
                <a:srgbClr val="660033"/>
              </a:buClr>
              <a:buFont typeface="Wingdings" pitchFamily="-1" charset="2"/>
              <a:buNone/>
              <a:defRPr/>
            </a:pPr>
            <a:r>
              <a:rPr lang="en-US" sz="2000" kern="0" dirty="0">
                <a:solidFill>
                  <a:srgbClr val="003300"/>
                </a:solidFill>
                <a:effectLst>
                  <a:outerShdw blurRad="38100" dist="38100" dir="2700000" algn="tl">
                    <a:srgbClr val="DDDDDD"/>
                  </a:outerShdw>
                </a:effectLst>
                <a:latin typeface="Helvetica"/>
                <a:ea typeface="ＭＳ Ｐゴシック" pitchFamily="-1" charset="-128"/>
                <a:cs typeface="ＭＳ Ｐゴシック" pitchFamily="-1" charset="-128"/>
              </a:rPr>
              <a:t>Description:</a:t>
            </a:r>
          </a:p>
          <a:p>
            <a:pPr marL="744538" lvl="1" indent="-246063" algn="l" eaLnBrk="1" hangingPunct="1">
              <a:lnSpc>
                <a:spcPct val="100000"/>
              </a:lnSpc>
              <a:spcBef>
                <a:spcPct val="25000"/>
              </a:spcBef>
              <a:buClr>
                <a:srgbClr val="660033"/>
              </a:buClr>
              <a:buSzPct val="75000"/>
              <a:buFont typeface="Wingdings" pitchFamily="-1" charset="2"/>
              <a:buChar char="n"/>
              <a:defRPr/>
            </a:pPr>
            <a:r>
              <a:rPr lang="en-US" kern="0" dirty="0">
                <a:solidFill>
                  <a:srgbClr val="000066"/>
                </a:solidFill>
                <a:latin typeface="Helvetica"/>
                <a:ea typeface="ＭＳ Ｐゴシック" pitchFamily="-111" charset="-128"/>
              </a:rPr>
              <a:t>Multiply two N </a:t>
            </a:r>
            <a:r>
              <a:rPr lang="en-US" kern="0" dirty="0" err="1">
                <a:solidFill>
                  <a:srgbClr val="000066"/>
                </a:solidFill>
                <a:latin typeface="Helvetica"/>
                <a:ea typeface="ＭＳ Ｐゴシック" pitchFamily="-111" charset="-128"/>
              </a:rPr>
              <a:t>x</a:t>
            </a:r>
            <a:r>
              <a:rPr lang="en-US" kern="0" dirty="0">
                <a:solidFill>
                  <a:srgbClr val="000066"/>
                </a:solidFill>
                <a:latin typeface="Helvetica"/>
                <a:ea typeface="ＭＳ Ｐゴシック" pitchFamily="-111" charset="-128"/>
              </a:rPr>
              <a:t> N matrices</a:t>
            </a:r>
          </a:p>
          <a:p>
            <a:pPr marL="744538" lvl="1" indent="-246063" algn="l" eaLnBrk="1" hangingPunct="1">
              <a:lnSpc>
                <a:spcPct val="100000"/>
              </a:lnSpc>
              <a:spcBef>
                <a:spcPct val="25000"/>
              </a:spcBef>
              <a:buClr>
                <a:srgbClr val="660033"/>
              </a:buClr>
              <a:buSzPct val="75000"/>
              <a:buFont typeface="Wingdings" pitchFamily="-1" charset="2"/>
              <a:buChar char="n"/>
              <a:defRPr/>
            </a:pPr>
            <a:r>
              <a:rPr lang="en-US" kern="0" dirty="0">
                <a:solidFill>
                  <a:srgbClr val="000066"/>
                </a:solidFill>
                <a:latin typeface="Helvetica"/>
                <a:ea typeface="ＭＳ Ｐゴシック" pitchFamily="-111" charset="-128"/>
              </a:rPr>
              <a:t>O(N</a:t>
            </a:r>
            <a:r>
              <a:rPr lang="en-US" kern="0" baseline="30000" dirty="0">
                <a:solidFill>
                  <a:srgbClr val="000066"/>
                </a:solidFill>
                <a:latin typeface="Helvetica"/>
                <a:ea typeface="ＭＳ Ｐゴシック" pitchFamily="-111" charset="-128"/>
              </a:rPr>
              <a:t>3</a:t>
            </a:r>
            <a:r>
              <a:rPr lang="en-US" kern="0" dirty="0">
                <a:solidFill>
                  <a:srgbClr val="000066"/>
                </a:solidFill>
                <a:latin typeface="Helvetica"/>
                <a:ea typeface="ＭＳ Ｐゴシック" pitchFamily="-111" charset="-128"/>
              </a:rPr>
              <a:t>) total operations</a:t>
            </a:r>
          </a:p>
          <a:p>
            <a:pPr marL="1146175" lvl="2" indent="-238125" algn="l" eaLnBrk="1" hangingPunct="1">
              <a:lnSpc>
                <a:spcPct val="107000"/>
              </a:lnSpc>
              <a:spcBef>
                <a:spcPct val="10000"/>
              </a:spcBef>
              <a:buClr>
                <a:srgbClr val="005400"/>
              </a:buClr>
              <a:buSzPct val="90000"/>
              <a:buFont typeface="Wingdings" pitchFamily="-1" charset="2"/>
              <a:buChar char="l"/>
              <a:defRPr/>
            </a:pPr>
            <a:r>
              <a:rPr lang="en-US" sz="1600" kern="0" dirty="0">
                <a:solidFill>
                  <a:srgbClr val="000099"/>
                </a:solidFill>
                <a:latin typeface="Helvetica"/>
                <a:ea typeface="ＭＳ Ｐゴシック" pitchFamily="-1" charset="-128"/>
              </a:rPr>
              <a:t>Typically 3 loops</a:t>
            </a:r>
          </a:p>
          <a:p>
            <a:pPr marL="744538" lvl="1" indent="-246063" algn="l" eaLnBrk="1" hangingPunct="1">
              <a:lnSpc>
                <a:spcPct val="100000"/>
              </a:lnSpc>
              <a:spcBef>
                <a:spcPct val="25000"/>
              </a:spcBef>
              <a:buClr>
                <a:srgbClr val="660033"/>
              </a:buClr>
              <a:buSzPct val="75000"/>
              <a:buFont typeface="Wingdings" pitchFamily="-1" charset="2"/>
              <a:buChar char="n"/>
              <a:defRPr/>
            </a:pPr>
            <a:r>
              <a:rPr lang="en-US" kern="0" dirty="0">
                <a:solidFill>
                  <a:srgbClr val="000066"/>
                </a:solidFill>
                <a:latin typeface="Helvetica"/>
                <a:ea typeface="ＭＳ Ｐゴシック" pitchFamily="-111" charset="-128"/>
              </a:rPr>
              <a:t>Accesses</a:t>
            </a:r>
          </a:p>
          <a:p>
            <a:pPr marL="1146175" lvl="2" indent="-238125" algn="l" eaLnBrk="1" hangingPunct="1">
              <a:lnSpc>
                <a:spcPct val="107000"/>
              </a:lnSpc>
              <a:spcBef>
                <a:spcPct val="10000"/>
              </a:spcBef>
              <a:buClr>
                <a:srgbClr val="005400"/>
              </a:buClr>
              <a:buSzPct val="90000"/>
              <a:buFont typeface="Wingdings" pitchFamily="-1" charset="2"/>
              <a:buChar char="l"/>
              <a:defRPr/>
            </a:pPr>
            <a:r>
              <a:rPr lang="en-US" sz="1600" kern="0" dirty="0">
                <a:solidFill>
                  <a:srgbClr val="000099"/>
                </a:solidFill>
                <a:latin typeface="Helvetica"/>
                <a:ea typeface="ＭＳ Ｐゴシック" pitchFamily="-1" charset="-128"/>
              </a:rPr>
              <a:t>N reads per source element</a:t>
            </a:r>
          </a:p>
          <a:p>
            <a:pPr marL="1146175" lvl="2" indent="-238125" algn="l" eaLnBrk="1" hangingPunct="1">
              <a:lnSpc>
                <a:spcPct val="107000"/>
              </a:lnSpc>
              <a:spcBef>
                <a:spcPct val="10000"/>
              </a:spcBef>
              <a:buClr>
                <a:srgbClr val="005400"/>
              </a:buClr>
              <a:buSzPct val="90000"/>
              <a:buFont typeface="Wingdings" pitchFamily="-1" charset="2"/>
              <a:buChar char="l"/>
              <a:defRPr/>
            </a:pPr>
            <a:r>
              <a:rPr lang="en-US" sz="1600" kern="0" dirty="0">
                <a:solidFill>
                  <a:srgbClr val="000099"/>
                </a:solidFill>
                <a:latin typeface="Helvetica"/>
                <a:ea typeface="ＭＳ Ｐゴシック" pitchFamily="-1" charset="-128"/>
              </a:rPr>
              <a:t>N values summed per destination</a:t>
            </a:r>
          </a:p>
          <a:p>
            <a:pPr marL="1600200" lvl="3" indent="-228600" algn="l" eaLnBrk="1" hangingPunct="1">
              <a:lnSpc>
                <a:spcPct val="100000"/>
              </a:lnSpc>
              <a:spcBef>
                <a:spcPct val="20000"/>
              </a:spcBef>
              <a:buFontTx/>
              <a:buChar char="»"/>
              <a:defRPr/>
            </a:pPr>
            <a:r>
              <a:rPr lang="en-US" sz="1600" kern="0" dirty="0">
                <a:solidFill>
                  <a:srgbClr val="000066"/>
                </a:solidFill>
                <a:latin typeface="Helvetica"/>
                <a:ea typeface="ＭＳ Ｐゴシック" pitchFamily="-1" charset="-128"/>
              </a:rPr>
              <a:t>but may be able to hold in register</a:t>
            </a:r>
          </a:p>
        </p:txBody>
      </p:sp>
    </p:spTree>
    <p:extLst>
      <p:ext uri="{BB962C8B-B14F-4D97-AF65-F5344CB8AC3E}">
        <p14:creationId xmlns:p14="http://schemas.microsoft.com/office/powerpoint/2010/main" val="344841024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28"/>
                                        </p:tgtEl>
                                        <p:attrNameLst>
                                          <p:attrName>style.visibility</p:attrName>
                                        </p:attrNameLst>
                                      </p:cBhvr>
                                      <p:to>
                                        <p:strVal val="visible"/>
                                      </p:to>
                                    </p:set>
                                    <p:animEffect transition="in" filter="dissolve">
                                      <p:cBhvr>
                                        <p:cTn id="7" dur="500"/>
                                        <p:tgtEl>
                                          <p:spTgt spid="60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dissolve">
                                      <p:cBhvr>
                                        <p:cTn id="12" dur="500"/>
                                        <p:tgtEl>
                                          <p:spTgt spid="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dissolve">
                                      <p:cBhvr>
                                        <p:cTn id="17" dur="500"/>
                                        <p:tgtEl>
                                          <p:spTgt spid="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dissolve">
                                      <p:cBhvr>
                                        <p:cTn id="22" dur="500"/>
                                        <p:tgtEl>
                                          <p:spTgt spid="15">
                                            <p:txEl>
                                              <p:pRg st="2" end="2"/>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Effect transition="in" filter="dissolve">
                                      <p:cBhvr>
                                        <p:cTn id="25" dur="500"/>
                                        <p:tgtEl>
                                          <p:spTgt spid="15">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
                                            <p:txEl>
                                              <p:pRg st="4" end="4"/>
                                            </p:txEl>
                                          </p:spTgt>
                                        </p:tgtEl>
                                        <p:attrNameLst>
                                          <p:attrName>style.visibility</p:attrName>
                                        </p:attrNameLst>
                                      </p:cBhvr>
                                      <p:to>
                                        <p:strVal val="visible"/>
                                      </p:to>
                                    </p:set>
                                    <p:animEffect transition="in" filter="dissolve">
                                      <p:cBhvr>
                                        <p:cTn id="30" dur="500"/>
                                        <p:tgtEl>
                                          <p:spTgt spid="15">
                                            <p:txEl>
                                              <p:pRg st="4" end="4"/>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5">
                                            <p:txEl>
                                              <p:pRg st="5" end="5"/>
                                            </p:txEl>
                                          </p:spTgt>
                                        </p:tgtEl>
                                        <p:attrNameLst>
                                          <p:attrName>style.visibility</p:attrName>
                                        </p:attrNameLst>
                                      </p:cBhvr>
                                      <p:to>
                                        <p:strVal val="visible"/>
                                      </p:to>
                                    </p:set>
                                    <p:animEffect transition="in" filter="dissolve">
                                      <p:cBhvr>
                                        <p:cTn id="33" dur="500"/>
                                        <p:tgtEl>
                                          <p:spTgt spid="15">
                                            <p:txEl>
                                              <p:pRg st="5" end="5"/>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xEl>
                                              <p:pRg st="6" end="6"/>
                                            </p:txEl>
                                          </p:spTgt>
                                        </p:tgtEl>
                                        <p:attrNameLst>
                                          <p:attrName>style.visibility</p:attrName>
                                        </p:attrNameLst>
                                      </p:cBhvr>
                                      <p:to>
                                        <p:strVal val="visible"/>
                                      </p:to>
                                    </p:set>
                                    <p:animEffect transition="in" filter="dissolve">
                                      <p:cBhvr>
                                        <p:cTn id="36" dur="500"/>
                                        <p:tgtEl>
                                          <p:spTgt spid="15">
                                            <p:txEl>
                                              <p:pRg st="6" end="6"/>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5">
                                            <p:txEl>
                                              <p:pRg st="7" end="7"/>
                                            </p:txEl>
                                          </p:spTgt>
                                        </p:tgtEl>
                                        <p:attrNameLst>
                                          <p:attrName>style.visibility</p:attrName>
                                        </p:attrNameLst>
                                      </p:cBhvr>
                                      <p:to>
                                        <p:strVal val="visible"/>
                                      </p:to>
                                    </p:set>
                                    <p:animEffect transition="in" filter="dissolve">
                                      <p:cBhvr>
                                        <p:cTn id="39"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8" grpId="0" animBg="1"/>
      <p:bldP spid="15"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Rectangle 8"/>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Matrix Multiplication Example (2)</a:t>
            </a:r>
          </a:p>
        </p:txBody>
      </p:sp>
      <p:sp>
        <p:nvSpPr>
          <p:cNvPr id="167940" name="Rectangle 4"/>
          <p:cNvSpPr>
            <a:spLocks noChangeArrowheads="1"/>
          </p:cNvSpPr>
          <p:nvPr/>
        </p:nvSpPr>
        <p:spPr bwMode="auto">
          <a:xfrm>
            <a:off x="2024063" y="1290638"/>
            <a:ext cx="4492625" cy="2508250"/>
          </a:xfrm>
          <a:prstGeom prst="rect">
            <a:avLst/>
          </a:prstGeom>
          <a:solidFill>
            <a:schemeClr val="bg1"/>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spAutoFit/>
          </a:bodyPr>
          <a:lstStyle/>
          <a:p>
            <a:pPr algn="l">
              <a:lnSpc>
                <a:spcPct val="65000"/>
              </a:lnSpc>
              <a:spcBef>
                <a:spcPct val="50000"/>
              </a:spcBef>
              <a:defRPr/>
            </a:pPr>
            <a:r>
              <a:rPr lang="en-US" sz="1600" dirty="0">
                <a:solidFill>
                  <a:srgbClr val="000066"/>
                </a:solidFill>
                <a:latin typeface="Courier New" pitchFamily="-1" charset="0"/>
              </a:rPr>
              <a:t>/* </a:t>
            </a:r>
            <a:r>
              <a:rPr lang="en-US" sz="1600" dirty="0" err="1">
                <a:solidFill>
                  <a:srgbClr val="000066"/>
                </a:solidFill>
                <a:latin typeface="Courier New" pitchFamily="-1" charset="0"/>
              </a:rPr>
              <a:t>ijk</a:t>
            </a:r>
            <a:r>
              <a:rPr lang="en-US" sz="1600" dirty="0">
                <a:solidFill>
                  <a:srgbClr val="000066"/>
                </a:solidFill>
                <a:latin typeface="Courier New" pitchFamily="-1" charset="0"/>
              </a:rPr>
              <a:t> */</a:t>
            </a:r>
          </a:p>
          <a:p>
            <a:pPr algn="l">
              <a:lnSpc>
                <a:spcPct val="65000"/>
              </a:lnSpc>
              <a:spcBef>
                <a:spcPct val="50000"/>
              </a:spcBef>
              <a:defRPr/>
            </a:pPr>
            <a:r>
              <a:rPr lang="en-US" sz="1600" dirty="0">
                <a:solidFill>
                  <a:srgbClr val="000066"/>
                </a:solidFill>
                <a:latin typeface="Courier New" pitchFamily="-1" charset="0"/>
              </a:rPr>
              <a:t>for (</a:t>
            </a:r>
            <a:r>
              <a:rPr lang="en-US" sz="1600" dirty="0" err="1">
                <a:solidFill>
                  <a:srgbClr val="000066"/>
                </a:solidFill>
                <a:latin typeface="Courier New" pitchFamily="-1" charset="0"/>
              </a:rPr>
              <a:t>i</a:t>
            </a:r>
            <a:r>
              <a:rPr lang="en-US" sz="1600" dirty="0">
                <a:solidFill>
                  <a:srgbClr val="000066"/>
                </a:solidFill>
                <a:latin typeface="Courier New" pitchFamily="-1" charset="0"/>
              </a:rPr>
              <a:t>=0; </a:t>
            </a:r>
            <a:r>
              <a:rPr lang="en-US" sz="1600" dirty="0" err="1">
                <a:solidFill>
                  <a:srgbClr val="000066"/>
                </a:solidFill>
                <a:latin typeface="Courier New" pitchFamily="-1" charset="0"/>
              </a:rPr>
              <a:t>i</a:t>
            </a:r>
            <a:r>
              <a:rPr lang="en-US" sz="1600" dirty="0">
                <a:solidFill>
                  <a:srgbClr val="000066"/>
                </a:solidFill>
                <a:latin typeface="Courier New" pitchFamily="-1" charset="0"/>
              </a:rPr>
              <a:t>&lt;n; </a:t>
            </a:r>
            <a:r>
              <a:rPr lang="en-US" sz="1600" dirty="0" err="1">
                <a:solidFill>
                  <a:srgbClr val="000066"/>
                </a:solidFill>
                <a:latin typeface="Courier New" pitchFamily="-1" charset="0"/>
              </a:rPr>
              <a:t>i</a:t>
            </a:r>
            <a:r>
              <a:rPr lang="en-US" sz="1600" dirty="0">
                <a:solidFill>
                  <a:srgbClr val="000066"/>
                </a:solidFill>
                <a:latin typeface="Courier New" pitchFamily="-1" charset="0"/>
              </a:rPr>
              <a:t>++)  {</a:t>
            </a:r>
          </a:p>
          <a:p>
            <a:pPr algn="l">
              <a:lnSpc>
                <a:spcPct val="65000"/>
              </a:lnSpc>
              <a:spcBef>
                <a:spcPct val="50000"/>
              </a:spcBef>
              <a:defRPr/>
            </a:pPr>
            <a:r>
              <a:rPr lang="en-US" sz="1600" dirty="0">
                <a:solidFill>
                  <a:srgbClr val="000066"/>
                </a:solidFill>
                <a:latin typeface="Courier New" pitchFamily="-1" charset="0"/>
              </a:rPr>
              <a:t>  for (j=0; j&lt;n; j++) {</a:t>
            </a:r>
          </a:p>
          <a:p>
            <a:pPr algn="l">
              <a:lnSpc>
                <a:spcPct val="65000"/>
              </a:lnSpc>
              <a:spcBef>
                <a:spcPct val="50000"/>
              </a:spcBef>
              <a:defRPr/>
            </a:pPr>
            <a:r>
              <a:rPr lang="en-US" sz="1600" dirty="0">
                <a:solidFill>
                  <a:srgbClr val="000066"/>
                </a:solidFill>
                <a:latin typeface="Courier New" pitchFamily="-1" charset="0"/>
              </a:rPr>
              <a:t>    sum = 0.0;</a:t>
            </a:r>
          </a:p>
          <a:p>
            <a:pPr algn="l">
              <a:lnSpc>
                <a:spcPct val="65000"/>
              </a:lnSpc>
              <a:spcBef>
                <a:spcPct val="50000"/>
              </a:spcBef>
              <a:defRPr/>
            </a:pPr>
            <a:r>
              <a:rPr lang="en-US" sz="1600" dirty="0">
                <a:solidFill>
                  <a:srgbClr val="000066"/>
                </a:solidFill>
                <a:latin typeface="Courier New" pitchFamily="-1" charset="0"/>
              </a:rPr>
              <a:t>    for (k=0; k&lt;n; k++) </a:t>
            </a:r>
          </a:p>
          <a:p>
            <a:pPr algn="l">
              <a:lnSpc>
                <a:spcPct val="65000"/>
              </a:lnSpc>
              <a:spcBef>
                <a:spcPct val="50000"/>
              </a:spcBef>
              <a:defRPr/>
            </a:pPr>
            <a:r>
              <a:rPr lang="en-US" sz="1600" dirty="0">
                <a:solidFill>
                  <a:srgbClr val="000066"/>
                </a:solidFill>
                <a:latin typeface="Courier New" pitchFamily="-1" charset="0"/>
              </a:rPr>
              <a:t>      </a:t>
            </a:r>
            <a:r>
              <a:rPr lang="en-US" sz="1600" dirty="0">
                <a:solidFill>
                  <a:srgbClr val="FF0000"/>
                </a:solidFill>
                <a:latin typeface="Courier New" pitchFamily="-1" charset="0"/>
              </a:rPr>
              <a:t>sum += a[</a:t>
            </a:r>
            <a:r>
              <a:rPr lang="en-US" sz="1600" dirty="0" err="1">
                <a:solidFill>
                  <a:srgbClr val="FF0000"/>
                </a:solidFill>
                <a:latin typeface="Courier New" pitchFamily="-1" charset="0"/>
              </a:rPr>
              <a:t>i</a:t>
            </a:r>
            <a:r>
              <a:rPr lang="en-US" sz="1600" dirty="0">
                <a:solidFill>
                  <a:srgbClr val="FF0000"/>
                </a:solidFill>
                <a:latin typeface="Courier New" pitchFamily="-1" charset="0"/>
              </a:rPr>
              <a:t>][k] * b[k][j];</a:t>
            </a:r>
          </a:p>
          <a:p>
            <a:pPr algn="l">
              <a:lnSpc>
                <a:spcPct val="65000"/>
              </a:lnSpc>
              <a:spcBef>
                <a:spcPct val="50000"/>
              </a:spcBef>
              <a:defRPr/>
            </a:pPr>
            <a:r>
              <a:rPr lang="en-US" sz="1600" dirty="0">
                <a:solidFill>
                  <a:srgbClr val="000066"/>
                </a:solidFill>
                <a:latin typeface="Courier New" pitchFamily="-1" charset="0"/>
              </a:rPr>
              <a:t>    c[</a:t>
            </a:r>
            <a:r>
              <a:rPr lang="en-US" sz="1600" dirty="0" err="1">
                <a:solidFill>
                  <a:srgbClr val="000066"/>
                </a:solidFill>
                <a:latin typeface="Courier New" pitchFamily="-1" charset="0"/>
              </a:rPr>
              <a:t>i</a:t>
            </a:r>
            <a:r>
              <a:rPr lang="en-US" sz="1600" dirty="0">
                <a:solidFill>
                  <a:srgbClr val="000066"/>
                </a:solidFill>
                <a:latin typeface="Courier New" pitchFamily="-1" charset="0"/>
              </a:rPr>
              <a:t>][j] = sum;</a:t>
            </a:r>
          </a:p>
          <a:p>
            <a:pPr algn="l">
              <a:lnSpc>
                <a:spcPct val="65000"/>
              </a:lnSpc>
              <a:spcBef>
                <a:spcPct val="50000"/>
              </a:spcBef>
              <a:defRPr/>
            </a:pPr>
            <a:r>
              <a:rPr lang="en-US" sz="1600" dirty="0">
                <a:solidFill>
                  <a:srgbClr val="000066"/>
                </a:solidFill>
                <a:latin typeface="Courier New" pitchFamily="-1" charset="0"/>
              </a:rPr>
              <a:t>  }</a:t>
            </a:r>
          </a:p>
          <a:p>
            <a:pPr algn="l">
              <a:lnSpc>
                <a:spcPct val="65000"/>
              </a:lnSpc>
              <a:spcBef>
                <a:spcPct val="50000"/>
              </a:spcBef>
              <a:defRPr/>
            </a:pPr>
            <a:r>
              <a:rPr lang="en-US" sz="1600" dirty="0">
                <a:solidFill>
                  <a:srgbClr val="000066"/>
                </a:solidFill>
                <a:latin typeface="Courier New" pitchFamily="-1" charset="0"/>
              </a:rPr>
              <a:t>} </a:t>
            </a:r>
          </a:p>
        </p:txBody>
      </p:sp>
      <p:sp>
        <p:nvSpPr>
          <p:cNvPr id="65539" name="Rectangle 5"/>
          <p:cNvSpPr>
            <a:spLocks noChangeArrowheads="1"/>
          </p:cNvSpPr>
          <p:nvPr/>
        </p:nvSpPr>
        <p:spPr bwMode="auto">
          <a:xfrm>
            <a:off x="4840288" y="1254125"/>
            <a:ext cx="16795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i="1">
                <a:solidFill>
                  <a:srgbClr val="FF0000"/>
                </a:solidFill>
              </a:rPr>
              <a:t>Variable </a:t>
            </a:r>
            <a:r>
              <a:rPr lang="en-US" i="1">
                <a:solidFill>
                  <a:srgbClr val="FF0000"/>
                </a:solidFill>
                <a:latin typeface="Courier New" charset="0"/>
              </a:rPr>
              <a:t>sum</a:t>
            </a:r>
            <a:endParaRPr lang="en-US" b="0" i="1">
              <a:solidFill>
                <a:srgbClr val="FF0000"/>
              </a:solidFill>
            </a:endParaRPr>
          </a:p>
          <a:p>
            <a:pPr algn="l">
              <a:lnSpc>
                <a:spcPct val="100000"/>
              </a:lnSpc>
            </a:pPr>
            <a:r>
              <a:rPr lang="en-US" b="0" i="1">
                <a:solidFill>
                  <a:srgbClr val="FF0000"/>
                </a:solidFill>
              </a:rPr>
              <a:t>held in register</a:t>
            </a:r>
            <a:endParaRPr lang="en-US" b="0">
              <a:solidFill>
                <a:srgbClr val="FF0000"/>
              </a:solidFill>
            </a:endParaRPr>
          </a:p>
        </p:txBody>
      </p:sp>
      <p:sp>
        <p:nvSpPr>
          <p:cNvPr id="65540" name="Line 6"/>
          <p:cNvSpPr>
            <a:spLocks noChangeShapeType="1"/>
          </p:cNvSpPr>
          <p:nvPr/>
        </p:nvSpPr>
        <p:spPr bwMode="auto">
          <a:xfrm flipH="1">
            <a:off x="4002088" y="2273300"/>
            <a:ext cx="1447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65541" name="Line 7"/>
          <p:cNvSpPr>
            <a:spLocks noChangeShapeType="1"/>
          </p:cNvSpPr>
          <p:nvPr/>
        </p:nvSpPr>
        <p:spPr bwMode="auto">
          <a:xfrm flipH="1">
            <a:off x="5449888" y="1816100"/>
            <a:ext cx="228600" cy="444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 name="Rectangle 9"/>
          <p:cNvSpPr txBox="1">
            <a:spLocks noChangeArrowheads="1"/>
          </p:cNvSpPr>
          <p:nvPr/>
        </p:nvSpPr>
        <p:spPr bwMode="auto">
          <a:xfrm>
            <a:off x="442913" y="4419600"/>
            <a:ext cx="8307387" cy="217805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Courier New" charset="0"/>
                <a:ea typeface="ＭＳ Ｐゴシック" charset="0"/>
                <a:cs typeface="ＭＳ Ｐゴシック" charset="0"/>
              </a:defRPr>
            </a:lvl1pPr>
            <a:lvl2pPr marL="744538" indent="-246063">
              <a:defRPr sz="2400" b="1">
                <a:solidFill>
                  <a:schemeClr val="tx1"/>
                </a:solidFill>
                <a:latin typeface="Courier New" charset="0"/>
                <a:ea typeface="ＭＳ Ｐゴシック" charset="0"/>
              </a:defRPr>
            </a:lvl2pPr>
            <a:lvl3pPr marL="1146175" indent="-238125">
              <a:defRPr sz="2400" b="1">
                <a:solidFill>
                  <a:schemeClr val="tx1"/>
                </a:solidFill>
                <a:latin typeface="Courier New" charset="0"/>
                <a:ea typeface="ＭＳ Ｐゴシック" charset="0"/>
              </a:defRPr>
            </a:lvl3pPr>
            <a:lvl4pPr>
              <a:defRPr sz="2400" b="1">
                <a:solidFill>
                  <a:schemeClr val="tx1"/>
                </a:solidFill>
                <a:latin typeface="Courier New" charset="0"/>
                <a:ea typeface="ＭＳ Ｐゴシック" charset="0"/>
              </a:defRPr>
            </a:lvl4pPr>
            <a:lvl5pPr>
              <a:defRPr sz="2400" b="1">
                <a:solidFill>
                  <a:schemeClr val="tx1"/>
                </a:solidFill>
                <a:latin typeface="Courier New" charset="0"/>
                <a:ea typeface="ＭＳ Ｐゴシック" charset="0"/>
              </a:defRPr>
            </a:lvl5pPr>
            <a:lvl6pPr marL="4572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9144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1371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18288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eaLnBrk="1" hangingPunct="1">
              <a:lnSpc>
                <a:spcPct val="95000"/>
              </a:lnSpc>
              <a:spcBef>
                <a:spcPct val="50000"/>
              </a:spcBef>
              <a:buClr>
                <a:srgbClr val="660033"/>
              </a:buClr>
              <a:buFont typeface="Wingdings" charset="0"/>
              <a:buNone/>
              <a:defRPr/>
            </a:pPr>
            <a:r>
              <a:rPr lang="en-US" sz="2000" smtClean="0">
                <a:solidFill>
                  <a:srgbClr val="003300"/>
                </a:solidFill>
                <a:effectLst>
                  <a:outerShdw blurRad="38100" dist="38100" dir="2700000" algn="tl">
                    <a:srgbClr val="DDDDDD"/>
                  </a:outerShdw>
                </a:effectLst>
                <a:latin typeface="Helvetica" charset="0"/>
              </a:rPr>
              <a:t>Major Cache Effects to Consider</a:t>
            </a:r>
          </a:p>
          <a:p>
            <a:pPr lvl="1" algn="l" eaLnBrk="1" hangingPunct="1">
              <a:lnSpc>
                <a:spcPct val="100000"/>
              </a:lnSpc>
              <a:spcBef>
                <a:spcPct val="25000"/>
              </a:spcBef>
              <a:buClr>
                <a:srgbClr val="660033"/>
              </a:buClr>
              <a:buSzPct val="75000"/>
              <a:buFont typeface="Wingdings" charset="0"/>
              <a:buChar char="n"/>
              <a:defRPr/>
            </a:pPr>
            <a:r>
              <a:rPr lang="en-US" sz="1800" smtClean="0">
                <a:solidFill>
                  <a:srgbClr val="000066"/>
                </a:solidFill>
                <a:latin typeface="Helvetica" charset="0"/>
              </a:rPr>
              <a:t>Total cache size</a:t>
            </a:r>
          </a:p>
          <a:p>
            <a:pPr lvl="2" algn="l" eaLnBrk="1" hangingPunct="1">
              <a:lnSpc>
                <a:spcPct val="107000"/>
              </a:lnSpc>
              <a:spcBef>
                <a:spcPct val="10000"/>
              </a:spcBef>
              <a:buClr>
                <a:srgbClr val="005400"/>
              </a:buClr>
              <a:buSzPct val="90000"/>
              <a:buFont typeface="Wingdings" charset="0"/>
              <a:buChar char="l"/>
              <a:defRPr/>
            </a:pPr>
            <a:r>
              <a:rPr lang="en-US" sz="1600" smtClean="0">
                <a:solidFill>
                  <a:srgbClr val="000099"/>
                </a:solidFill>
                <a:latin typeface="Helvetica" charset="0"/>
              </a:rPr>
              <a:t>Exploit temporal locality and keep the working set small (e.g., by using blocking)</a:t>
            </a:r>
          </a:p>
          <a:p>
            <a:pPr lvl="1" algn="l" eaLnBrk="1" hangingPunct="1">
              <a:lnSpc>
                <a:spcPct val="100000"/>
              </a:lnSpc>
              <a:spcBef>
                <a:spcPct val="25000"/>
              </a:spcBef>
              <a:buClr>
                <a:srgbClr val="660033"/>
              </a:buClr>
              <a:buSzPct val="75000"/>
              <a:buFont typeface="Wingdings" charset="0"/>
              <a:buChar char="n"/>
              <a:defRPr/>
            </a:pPr>
            <a:r>
              <a:rPr lang="en-US" sz="1800" smtClean="0">
                <a:solidFill>
                  <a:srgbClr val="000066"/>
                </a:solidFill>
                <a:latin typeface="Helvetica" charset="0"/>
              </a:rPr>
              <a:t>Block size</a:t>
            </a:r>
          </a:p>
          <a:p>
            <a:pPr lvl="2" algn="l" eaLnBrk="1" hangingPunct="1">
              <a:lnSpc>
                <a:spcPct val="107000"/>
              </a:lnSpc>
              <a:spcBef>
                <a:spcPct val="10000"/>
              </a:spcBef>
              <a:buClr>
                <a:srgbClr val="005400"/>
              </a:buClr>
              <a:buSzPct val="90000"/>
              <a:buFont typeface="Wingdings" charset="0"/>
              <a:buChar char="l"/>
              <a:defRPr/>
            </a:pPr>
            <a:r>
              <a:rPr lang="en-US" sz="1600" smtClean="0">
                <a:solidFill>
                  <a:srgbClr val="000099"/>
                </a:solidFill>
                <a:latin typeface="Helvetica" charset="0"/>
              </a:rPr>
              <a:t>Exploit spatial locality</a:t>
            </a:r>
          </a:p>
          <a:p>
            <a:pPr algn="l" eaLnBrk="1" hangingPunct="1">
              <a:lnSpc>
                <a:spcPct val="95000"/>
              </a:lnSpc>
              <a:spcBef>
                <a:spcPct val="50000"/>
              </a:spcBef>
              <a:buClr>
                <a:srgbClr val="660033"/>
              </a:buClr>
              <a:buFont typeface="Wingdings" charset="0"/>
              <a:buNone/>
              <a:defRPr/>
            </a:pPr>
            <a:endParaRPr lang="en-US" sz="2000" smtClean="0">
              <a:solidFill>
                <a:srgbClr val="003300"/>
              </a:solidFill>
              <a:effectLst>
                <a:outerShdw blurRad="38100" dist="38100" dir="2700000" algn="tl">
                  <a:srgbClr val="DDDDDD"/>
                </a:outerShdw>
              </a:effectLst>
              <a:latin typeface="Helvetica" charset="0"/>
            </a:endParaRPr>
          </a:p>
        </p:txBody>
      </p:sp>
    </p:spTree>
    <p:extLst>
      <p:ext uri="{BB962C8B-B14F-4D97-AF65-F5344CB8AC3E}">
        <p14:creationId xmlns:p14="http://schemas.microsoft.com/office/powerpoint/2010/main" val="14894257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Rectangle 8"/>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Matrix Multiplication Example (2)</a:t>
            </a:r>
          </a:p>
        </p:txBody>
      </p:sp>
      <p:sp>
        <p:nvSpPr>
          <p:cNvPr id="167940" name="Rectangle 4"/>
          <p:cNvSpPr>
            <a:spLocks noChangeArrowheads="1"/>
          </p:cNvSpPr>
          <p:nvPr/>
        </p:nvSpPr>
        <p:spPr bwMode="auto">
          <a:xfrm>
            <a:off x="2024063" y="1290638"/>
            <a:ext cx="4492625" cy="2508250"/>
          </a:xfrm>
          <a:prstGeom prst="rect">
            <a:avLst/>
          </a:prstGeom>
          <a:solidFill>
            <a:schemeClr val="bg1"/>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spAutoFit/>
          </a:bodyPr>
          <a:lstStyle/>
          <a:p>
            <a:pPr algn="l">
              <a:lnSpc>
                <a:spcPct val="65000"/>
              </a:lnSpc>
              <a:spcBef>
                <a:spcPct val="50000"/>
              </a:spcBef>
              <a:defRPr/>
            </a:pPr>
            <a:r>
              <a:rPr lang="en-US" sz="1600" dirty="0">
                <a:solidFill>
                  <a:srgbClr val="000066"/>
                </a:solidFill>
                <a:latin typeface="Courier New" pitchFamily="-1" charset="0"/>
              </a:rPr>
              <a:t>/* </a:t>
            </a:r>
            <a:r>
              <a:rPr lang="en-US" sz="1600" dirty="0" err="1">
                <a:solidFill>
                  <a:srgbClr val="000066"/>
                </a:solidFill>
                <a:latin typeface="Courier New" pitchFamily="-1" charset="0"/>
              </a:rPr>
              <a:t>ijk</a:t>
            </a:r>
            <a:r>
              <a:rPr lang="en-US" sz="1600" dirty="0">
                <a:solidFill>
                  <a:srgbClr val="000066"/>
                </a:solidFill>
                <a:latin typeface="Courier New" pitchFamily="-1" charset="0"/>
              </a:rPr>
              <a:t> */</a:t>
            </a:r>
          </a:p>
          <a:p>
            <a:pPr algn="l">
              <a:lnSpc>
                <a:spcPct val="65000"/>
              </a:lnSpc>
              <a:spcBef>
                <a:spcPct val="50000"/>
              </a:spcBef>
              <a:defRPr/>
            </a:pPr>
            <a:r>
              <a:rPr lang="en-US" sz="1600" dirty="0">
                <a:solidFill>
                  <a:srgbClr val="000066"/>
                </a:solidFill>
                <a:latin typeface="Courier New" pitchFamily="-1" charset="0"/>
              </a:rPr>
              <a:t>for (</a:t>
            </a:r>
            <a:r>
              <a:rPr lang="en-US" sz="1600" dirty="0" err="1">
                <a:solidFill>
                  <a:srgbClr val="000066"/>
                </a:solidFill>
                <a:latin typeface="Courier New" pitchFamily="-1" charset="0"/>
              </a:rPr>
              <a:t>i</a:t>
            </a:r>
            <a:r>
              <a:rPr lang="en-US" sz="1600" dirty="0">
                <a:solidFill>
                  <a:srgbClr val="000066"/>
                </a:solidFill>
                <a:latin typeface="Courier New" pitchFamily="-1" charset="0"/>
              </a:rPr>
              <a:t>=0; </a:t>
            </a:r>
            <a:r>
              <a:rPr lang="en-US" sz="1600" dirty="0" err="1">
                <a:solidFill>
                  <a:srgbClr val="000066"/>
                </a:solidFill>
                <a:latin typeface="Courier New" pitchFamily="-1" charset="0"/>
              </a:rPr>
              <a:t>i</a:t>
            </a:r>
            <a:r>
              <a:rPr lang="en-US" sz="1600" dirty="0">
                <a:solidFill>
                  <a:srgbClr val="000066"/>
                </a:solidFill>
                <a:latin typeface="Courier New" pitchFamily="-1" charset="0"/>
              </a:rPr>
              <a:t>&lt;n; </a:t>
            </a:r>
            <a:r>
              <a:rPr lang="en-US" sz="1600" dirty="0" err="1">
                <a:solidFill>
                  <a:srgbClr val="000066"/>
                </a:solidFill>
                <a:latin typeface="Courier New" pitchFamily="-1" charset="0"/>
              </a:rPr>
              <a:t>i</a:t>
            </a:r>
            <a:r>
              <a:rPr lang="en-US" sz="1600" dirty="0">
                <a:solidFill>
                  <a:srgbClr val="000066"/>
                </a:solidFill>
                <a:latin typeface="Courier New" pitchFamily="-1" charset="0"/>
              </a:rPr>
              <a:t>++)  {</a:t>
            </a:r>
          </a:p>
          <a:p>
            <a:pPr algn="l">
              <a:lnSpc>
                <a:spcPct val="65000"/>
              </a:lnSpc>
              <a:spcBef>
                <a:spcPct val="50000"/>
              </a:spcBef>
              <a:defRPr/>
            </a:pPr>
            <a:r>
              <a:rPr lang="en-US" sz="1600" dirty="0">
                <a:solidFill>
                  <a:srgbClr val="000066"/>
                </a:solidFill>
                <a:latin typeface="Courier New" pitchFamily="-1" charset="0"/>
              </a:rPr>
              <a:t>  for (j=0; j&lt;n; j++) {</a:t>
            </a:r>
          </a:p>
          <a:p>
            <a:pPr algn="l">
              <a:lnSpc>
                <a:spcPct val="65000"/>
              </a:lnSpc>
              <a:spcBef>
                <a:spcPct val="50000"/>
              </a:spcBef>
              <a:defRPr/>
            </a:pPr>
            <a:r>
              <a:rPr lang="en-US" sz="1600" dirty="0">
                <a:solidFill>
                  <a:srgbClr val="000066"/>
                </a:solidFill>
                <a:latin typeface="Courier New" pitchFamily="-1" charset="0"/>
              </a:rPr>
              <a:t>    sum = 0.0;</a:t>
            </a:r>
          </a:p>
          <a:p>
            <a:pPr algn="l">
              <a:lnSpc>
                <a:spcPct val="65000"/>
              </a:lnSpc>
              <a:spcBef>
                <a:spcPct val="50000"/>
              </a:spcBef>
              <a:defRPr/>
            </a:pPr>
            <a:r>
              <a:rPr lang="en-US" sz="1600" dirty="0">
                <a:solidFill>
                  <a:srgbClr val="000066"/>
                </a:solidFill>
                <a:latin typeface="Courier New" pitchFamily="-1" charset="0"/>
              </a:rPr>
              <a:t>    for (k=0; k&lt;n; k++) </a:t>
            </a:r>
          </a:p>
          <a:p>
            <a:pPr algn="l">
              <a:lnSpc>
                <a:spcPct val="65000"/>
              </a:lnSpc>
              <a:spcBef>
                <a:spcPct val="50000"/>
              </a:spcBef>
              <a:defRPr/>
            </a:pPr>
            <a:r>
              <a:rPr lang="en-US" sz="1600" dirty="0">
                <a:solidFill>
                  <a:srgbClr val="000066"/>
                </a:solidFill>
                <a:latin typeface="Courier New" pitchFamily="-1" charset="0"/>
              </a:rPr>
              <a:t>      </a:t>
            </a:r>
            <a:r>
              <a:rPr lang="en-US" sz="1600" dirty="0">
                <a:solidFill>
                  <a:srgbClr val="FF0000"/>
                </a:solidFill>
                <a:latin typeface="Courier New" pitchFamily="-1" charset="0"/>
              </a:rPr>
              <a:t>sum += a[</a:t>
            </a:r>
            <a:r>
              <a:rPr lang="en-US" sz="1600" dirty="0" err="1">
                <a:solidFill>
                  <a:srgbClr val="FF0000"/>
                </a:solidFill>
                <a:latin typeface="Courier New" pitchFamily="-1" charset="0"/>
              </a:rPr>
              <a:t>i</a:t>
            </a:r>
            <a:r>
              <a:rPr lang="en-US" sz="1600" dirty="0">
                <a:solidFill>
                  <a:srgbClr val="FF0000"/>
                </a:solidFill>
                <a:latin typeface="Courier New" pitchFamily="-1" charset="0"/>
              </a:rPr>
              <a:t>][k] * b[k][j];</a:t>
            </a:r>
          </a:p>
          <a:p>
            <a:pPr algn="l">
              <a:lnSpc>
                <a:spcPct val="65000"/>
              </a:lnSpc>
              <a:spcBef>
                <a:spcPct val="50000"/>
              </a:spcBef>
              <a:defRPr/>
            </a:pPr>
            <a:r>
              <a:rPr lang="en-US" sz="1600" dirty="0">
                <a:solidFill>
                  <a:srgbClr val="000066"/>
                </a:solidFill>
                <a:latin typeface="Courier New" pitchFamily="-1" charset="0"/>
              </a:rPr>
              <a:t>    c[</a:t>
            </a:r>
            <a:r>
              <a:rPr lang="en-US" sz="1600" dirty="0" err="1">
                <a:solidFill>
                  <a:srgbClr val="000066"/>
                </a:solidFill>
                <a:latin typeface="Courier New" pitchFamily="-1" charset="0"/>
              </a:rPr>
              <a:t>i</a:t>
            </a:r>
            <a:r>
              <a:rPr lang="en-US" sz="1600" dirty="0">
                <a:solidFill>
                  <a:srgbClr val="000066"/>
                </a:solidFill>
                <a:latin typeface="Courier New" pitchFamily="-1" charset="0"/>
              </a:rPr>
              <a:t>][j] = sum;</a:t>
            </a:r>
          </a:p>
          <a:p>
            <a:pPr algn="l">
              <a:lnSpc>
                <a:spcPct val="65000"/>
              </a:lnSpc>
              <a:spcBef>
                <a:spcPct val="50000"/>
              </a:spcBef>
              <a:defRPr/>
            </a:pPr>
            <a:r>
              <a:rPr lang="en-US" sz="1600" dirty="0">
                <a:solidFill>
                  <a:srgbClr val="000066"/>
                </a:solidFill>
                <a:latin typeface="Courier New" pitchFamily="-1" charset="0"/>
              </a:rPr>
              <a:t>  }</a:t>
            </a:r>
          </a:p>
          <a:p>
            <a:pPr algn="l">
              <a:lnSpc>
                <a:spcPct val="65000"/>
              </a:lnSpc>
              <a:spcBef>
                <a:spcPct val="50000"/>
              </a:spcBef>
              <a:defRPr/>
            </a:pPr>
            <a:r>
              <a:rPr lang="en-US" sz="1600" dirty="0">
                <a:solidFill>
                  <a:srgbClr val="000066"/>
                </a:solidFill>
                <a:latin typeface="Courier New" pitchFamily="-1" charset="0"/>
              </a:rPr>
              <a:t>} </a:t>
            </a:r>
          </a:p>
        </p:txBody>
      </p:sp>
      <p:sp>
        <p:nvSpPr>
          <p:cNvPr id="8" name="Rectangle 9"/>
          <p:cNvSpPr txBox="1">
            <a:spLocks noChangeArrowheads="1"/>
          </p:cNvSpPr>
          <p:nvPr/>
        </p:nvSpPr>
        <p:spPr bwMode="auto">
          <a:xfrm>
            <a:off x="442913" y="4298950"/>
            <a:ext cx="8307387" cy="217805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Courier New" charset="0"/>
                <a:ea typeface="ＭＳ Ｐゴシック" charset="0"/>
                <a:cs typeface="ＭＳ Ｐゴシック" charset="0"/>
              </a:defRPr>
            </a:lvl1pPr>
            <a:lvl2pPr marL="744538" indent="-246063">
              <a:defRPr sz="2400" b="1">
                <a:solidFill>
                  <a:schemeClr val="tx1"/>
                </a:solidFill>
                <a:latin typeface="Courier New" charset="0"/>
                <a:ea typeface="ＭＳ Ｐゴシック" charset="0"/>
              </a:defRPr>
            </a:lvl2pPr>
            <a:lvl3pPr marL="1146175" indent="-238125">
              <a:defRPr sz="2400" b="1">
                <a:solidFill>
                  <a:schemeClr val="tx1"/>
                </a:solidFill>
                <a:latin typeface="Courier New" charset="0"/>
                <a:ea typeface="ＭＳ Ｐゴシック" charset="0"/>
              </a:defRPr>
            </a:lvl3pPr>
            <a:lvl4pPr>
              <a:defRPr sz="2400" b="1">
                <a:solidFill>
                  <a:schemeClr val="tx1"/>
                </a:solidFill>
                <a:latin typeface="Courier New" charset="0"/>
                <a:ea typeface="ＭＳ Ｐゴシック" charset="0"/>
              </a:defRPr>
            </a:lvl4pPr>
            <a:lvl5pPr>
              <a:defRPr sz="2400" b="1">
                <a:solidFill>
                  <a:schemeClr val="tx1"/>
                </a:solidFill>
                <a:latin typeface="Courier New" charset="0"/>
                <a:ea typeface="ＭＳ Ｐゴシック" charset="0"/>
              </a:defRPr>
            </a:lvl5pPr>
            <a:lvl6pPr marL="4572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9144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1371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18288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eaLnBrk="1" hangingPunct="1">
              <a:lnSpc>
                <a:spcPct val="95000"/>
              </a:lnSpc>
              <a:spcBef>
                <a:spcPct val="50000"/>
              </a:spcBef>
              <a:buClr>
                <a:srgbClr val="660033"/>
              </a:buClr>
              <a:defRPr/>
            </a:pPr>
            <a:r>
              <a:rPr lang="en-US" kern="0" dirty="0">
                <a:solidFill>
                  <a:srgbClr val="003300"/>
                </a:solidFill>
                <a:effectLst>
                  <a:outerShdw blurRad="38100" dist="38100" dir="2700000" algn="tl">
                    <a:srgbClr val="DDDDDD"/>
                  </a:outerShdw>
                </a:effectLst>
                <a:latin typeface="Helvetica"/>
                <a:ea typeface="ＭＳ Ｐゴシック" pitchFamily="-1" charset="-128"/>
                <a:cs typeface="ＭＳ Ｐゴシック" pitchFamily="-1" charset="-128"/>
              </a:rPr>
              <a:t>Analysis Method:</a:t>
            </a:r>
          </a:p>
          <a:p>
            <a:pPr lvl="1" algn="l" eaLnBrk="1" hangingPunct="1">
              <a:lnSpc>
                <a:spcPct val="100000"/>
              </a:lnSpc>
              <a:spcBef>
                <a:spcPct val="25000"/>
              </a:spcBef>
              <a:buClr>
                <a:srgbClr val="660033"/>
              </a:buClr>
              <a:buSzPct val="75000"/>
              <a:buFont typeface="Wingdings" pitchFamily="-1" charset="2"/>
              <a:buChar char="n"/>
              <a:defRPr/>
            </a:pPr>
            <a:r>
              <a:rPr lang="en-US" sz="2000" kern="0" dirty="0">
                <a:solidFill>
                  <a:srgbClr val="000066"/>
                </a:solidFill>
                <a:latin typeface="Helvetica"/>
                <a:ea typeface="ＭＳ Ｐゴシック" pitchFamily="-111" charset="-128"/>
              </a:rPr>
              <a:t>Look at access pattern of inner loop</a:t>
            </a:r>
          </a:p>
          <a:p>
            <a:pPr algn="l" eaLnBrk="1" hangingPunct="1">
              <a:lnSpc>
                <a:spcPct val="95000"/>
              </a:lnSpc>
              <a:spcBef>
                <a:spcPct val="50000"/>
              </a:spcBef>
              <a:buClr>
                <a:srgbClr val="660033"/>
              </a:buClr>
              <a:buFont typeface="Wingdings" charset="0"/>
              <a:buNone/>
              <a:defRPr/>
            </a:pPr>
            <a:endParaRPr lang="en-US" sz="2000" dirty="0" smtClean="0">
              <a:solidFill>
                <a:srgbClr val="003300"/>
              </a:solidFill>
              <a:effectLst>
                <a:outerShdw blurRad="38100" dist="38100" dir="2700000" algn="tl">
                  <a:srgbClr val="DDDDDD"/>
                </a:outerShdw>
              </a:effectLst>
              <a:latin typeface="Helvetica" charset="0"/>
            </a:endParaRPr>
          </a:p>
        </p:txBody>
      </p:sp>
      <p:sp>
        <p:nvSpPr>
          <p:cNvPr id="36" name="Rectangle 4"/>
          <p:cNvSpPr>
            <a:spLocks noChangeArrowheads="1"/>
          </p:cNvSpPr>
          <p:nvPr/>
        </p:nvSpPr>
        <p:spPr bwMode="auto">
          <a:xfrm>
            <a:off x="5881688" y="6148388"/>
            <a:ext cx="346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eaLnBrk="1" fontAlgn="auto" hangingPunct="1">
              <a:lnSpc>
                <a:spcPct val="100000"/>
              </a:lnSpc>
              <a:spcBef>
                <a:spcPts val="0"/>
              </a:spcBef>
              <a:spcAft>
                <a:spcPts val="0"/>
              </a:spcAft>
              <a:defRPr/>
            </a:pPr>
            <a:r>
              <a:rPr lang="en-US" b="0" kern="0">
                <a:solidFill>
                  <a:srgbClr val="000066"/>
                </a:solidFill>
              </a:rPr>
              <a:t>C</a:t>
            </a:r>
          </a:p>
        </p:txBody>
      </p:sp>
      <p:grpSp>
        <p:nvGrpSpPr>
          <p:cNvPr id="66565" name="Group 5"/>
          <p:cNvGrpSpPr>
            <a:grpSpLocks/>
          </p:cNvGrpSpPr>
          <p:nvPr/>
        </p:nvGrpSpPr>
        <p:grpSpPr bwMode="auto">
          <a:xfrm>
            <a:off x="1828800" y="5257800"/>
            <a:ext cx="1068388" cy="1308100"/>
            <a:chOff x="1143" y="2751"/>
            <a:chExt cx="673" cy="824"/>
          </a:xfrm>
        </p:grpSpPr>
        <p:sp>
          <p:nvSpPr>
            <p:cNvPr id="38" name="Rectangle 6"/>
            <p:cNvSpPr>
              <a:spLocks noChangeArrowheads="1"/>
            </p:cNvSpPr>
            <p:nvPr/>
          </p:nvSpPr>
          <p:spPr bwMode="auto">
            <a:xfrm>
              <a:off x="1348" y="2980"/>
              <a:ext cx="376" cy="328"/>
            </a:xfrm>
            <a:prstGeom prst="rect">
              <a:avLst/>
            </a:prstGeom>
            <a:solidFill>
              <a:srgbClr val="FFFFFF"/>
            </a:solidFill>
            <a:ln w="12700">
              <a:solidFill>
                <a:srgbClr val="000066"/>
              </a:solidFill>
              <a:miter lim="800000"/>
              <a:headEnd/>
              <a:tailEnd/>
            </a:ln>
          </p:spPr>
          <p:txBody>
            <a:bodyPr wrap="none" anchor="ctr"/>
            <a:lstStyle/>
            <a:p>
              <a:pPr algn="l" eaLnBrk="1" fontAlgn="auto" hangingPunct="1">
                <a:lnSpc>
                  <a:spcPct val="65000"/>
                </a:lnSpc>
                <a:spcBef>
                  <a:spcPct val="50000"/>
                </a:spcBef>
                <a:spcAft>
                  <a:spcPts val="0"/>
                </a:spcAft>
                <a:defRPr/>
              </a:pPr>
              <a:endParaRPr lang="en-US" b="0" kern="0">
                <a:solidFill>
                  <a:srgbClr val="000066"/>
                </a:solidFill>
                <a:latin typeface="Courier New" charset="0"/>
              </a:endParaRPr>
            </a:p>
          </p:txBody>
        </p:sp>
        <p:sp>
          <p:nvSpPr>
            <p:cNvPr id="39" name="Rectangle 7"/>
            <p:cNvSpPr>
              <a:spLocks noChangeArrowheads="1"/>
            </p:cNvSpPr>
            <p:nvPr/>
          </p:nvSpPr>
          <p:spPr bwMode="auto">
            <a:xfrm>
              <a:off x="1431" y="3346"/>
              <a:ext cx="21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eaLnBrk="1" fontAlgn="auto" hangingPunct="1">
                <a:lnSpc>
                  <a:spcPct val="100000"/>
                </a:lnSpc>
                <a:spcBef>
                  <a:spcPts val="0"/>
                </a:spcBef>
                <a:spcAft>
                  <a:spcPts val="0"/>
                </a:spcAft>
                <a:defRPr/>
              </a:pPr>
              <a:r>
                <a:rPr lang="en-US" b="0" kern="0">
                  <a:solidFill>
                    <a:srgbClr val="000066"/>
                  </a:solidFill>
                </a:rPr>
                <a:t>A</a:t>
              </a:r>
            </a:p>
          </p:txBody>
        </p:sp>
        <p:grpSp>
          <p:nvGrpSpPr>
            <p:cNvPr id="66586" name="Group 8"/>
            <p:cNvGrpSpPr>
              <a:grpSpLocks/>
            </p:cNvGrpSpPr>
            <p:nvPr/>
          </p:nvGrpSpPr>
          <p:grpSpPr bwMode="auto">
            <a:xfrm>
              <a:off x="1352" y="2751"/>
              <a:ext cx="464" cy="190"/>
              <a:chOff x="1352" y="2751"/>
              <a:chExt cx="464" cy="190"/>
            </a:xfrm>
          </p:grpSpPr>
          <p:sp>
            <p:nvSpPr>
              <p:cNvPr id="44" name="Line 9"/>
              <p:cNvSpPr>
                <a:spLocks noChangeShapeType="1"/>
              </p:cNvSpPr>
              <p:nvPr/>
            </p:nvSpPr>
            <p:spPr bwMode="auto">
              <a:xfrm>
                <a:off x="1352" y="2832"/>
                <a:ext cx="464" cy="0"/>
              </a:xfrm>
              <a:prstGeom prst="line">
                <a:avLst/>
              </a:prstGeom>
              <a:noFill/>
              <a:ln w="25400">
                <a:solidFill>
                  <a:srgbClr val="000066"/>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lnSpc>
                    <a:spcPct val="100000"/>
                  </a:lnSpc>
                  <a:spcBef>
                    <a:spcPts val="0"/>
                  </a:spcBef>
                  <a:spcAft>
                    <a:spcPts val="0"/>
                  </a:spcAft>
                  <a:defRPr/>
                </a:pPr>
                <a:endParaRPr lang="en-US" b="0" kern="0">
                  <a:solidFill>
                    <a:sysClr val="windowText" lastClr="000000"/>
                  </a:solidFill>
                </a:endParaRPr>
              </a:p>
            </p:txBody>
          </p:sp>
          <p:sp>
            <p:nvSpPr>
              <p:cNvPr id="45" name="Rectangle 10"/>
              <p:cNvSpPr>
                <a:spLocks noChangeArrowheads="1"/>
              </p:cNvSpPr>
              <p:nvPr/>
            </p:nvSpPr>
            <p:spPr bwMode="auto">
              <a:xfrm>
                <a:off x="1431" y="2751"/>
                <a:ext cx="176" cy="19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eaLnBrk="1" fontAlgn="auto" hangingPunct="1">
                  <a:lnSpc>
                    <a:spcPct val="100000"/>
                  </a:lnSpc>
                  <a:spcBef>
                    <a:spcPts val="0"/>
                  </a:spcBef>
                  <a:spcAft>
                    <a:spcPts val="0"/>
                  </a:spcAft>
                  <a:defRPr/>
                </a:pPr>
                <a:r>
                  <a:rPr lang="en-US" sz="1400" b="0" kern="0">
                    <a:solidFill>
                      <a:srgbClr val="000066"/>
                    </a:solidFill>
                  </a:rPr>
                  <a:t>k</a:t>
                </a:r>
              </a:p>
            </p:txBody>
          </p:sp>
        </p:grpSp>
        <p:grpSp>
          <p:nvGrpSpPr>
            <p:cNvPr id="66587" name="Group 11"/>
            <p:cNvGrpSpPr>
              <a:grpSpLocks/>
            </p:cNvGrpSpPr>
            <p:nvPr/>
          </p:nvGrpSpPr>
          <p:grpSpPr bwMode="auto">
            <a:xfrm>
              <a:off x="1143" y="2984"/>
              <a:ext cx="139" cy="464"/>
              <a:chOff x="1143" y="2984"/>
              <a:chExt cx="139" cy="464"/>
            </a:xfrm>
          </p:grpSpPr>
          <p:sp>
            <p:nvSpPr>
              <p:cNvPr id="42" name="Line 12"/>
              <p:cNvSpPr>
                <a:spLocks noChangeShapeType="1"/>
              </p:cNvSpPr>
              <p:nvPr/>
            </p:nvSpPr>
            <p:spPr bwMode="auto">
              <a:xfrm>
                <a:off x="1212" y="2984"/>
                <a:ext cx="0" cy="464"/>
              </a:xfrm>
              <a:prstGeom prst="line">
                <a:avLst/>
              </a:prstGeom>
              <a:noFill/>
              <a:ln w="25400">
                <a:solidFill>
                  <a:srgbClr val="000066"/>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lnSpc>
                    <a:spcPct val="100000"/>
                  </a:lnSpc>
                  <a:spcBef>
                    <a:spcPts val="0"/>
                  </a:spcBef>
                  <a:spcAft>
                    <a:spcPts val="0"/>
                  </a:spcAft>
                  <a:defRPr/>
                </a:pPr>
                <a:endParaRPr lang="en-US" b="0" kern="0">
                  <a:solidFill>
                    <a:sysClr val="windowText" lastClr="000000"/>
                  </a:solidFill>
                </a:endParaRPr>
              </a:p>
            </p:txBody>
          </p:sp>
          <p:sp>
            <p:nvSpPr>
              <p:cNvPr id="43" name="Rectangle 13"/>
              <p:cNvSpPr>
                <a:spLocks noChangeArrowheads="1"/>
              </p:cNvSpPr>
              <p:nvPr/>
            </p:nvSpPr>
            <p:spPr bwMode="auto">
              <a:xfrm>
                <a:off x="1143" y="3039"/>
                <a:ext cx="139" cy="19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eaLnBrk="1" fontAlgn="auto" hangingPunct="1">
                  <a:lnSpc>
                    <a:spcPct val="100000"/>
                  </a:lnSpc>
                  <a:spcBef>
                    <a:spcPts val="0"/>
                  </a:spcBef>
                  <a:spcAft>
                    <a:spcPts val="0"/>
                  </a:spcAft>
                  <a:defRPr/>
                </a:pPr>
                <a:r>
                  <a:rPr lang="en-US" sz="1400" b="0" kern="0">
                    <a:solidFill>
                      <a:srgbClr val="000066"/>
                    </a:solidFill>
                  </a:rPr>
                  <a:t>i</a:t>
                </a:r>
              </a:p>
            </p:txBody>
          </p:sp>
        </p:grpSp>
      </p:grpSp>
      <p:grpSp>
        <p:nvGrpSpPr>
          <p:cNvPr id="66566" name="Group 14"/>
          <p:cNvGrpSpPr>
            <a:grpSpLocks/>
          </p:cNvGrpSpPr>
          <p:nvPr/>
        </p:nvGrpSpPr>
        <p:grpSpPr bwMode="auto">
          <a:xfrm>
            <a:off x="3581400" y="5257800"/>
            <a:ext cx="992188" cy="1308100"/>
            <a:chOff x="2247" y="2751"/>
            <a:chExt cx="625" cy="824"/>
          </a:xfrm>
        </p:grpSpPr>
        <p:sp>
          <p:nvSpPr>
            <p:cNvPr id="47" name="Rectangle 15"/>
            <p:cNvSpPr>
              <a:spLocks noChangeArrowheads="1"/>
            </p:cNvSpPr>
            <p:nvPr/>
          </p:nvSpPr>
          <p:spPr bwMode="auto">
            <a:xfrm>
              <a:off x="2452" y="2980"/>
              <a:ext cx="376" cy="328"/>
            </a:xfrm>
            <a:prstGeom prst="rect">
              <a:avLst/>
            </a:prstGeom>
            <a:solidFill>
              <a:srgbClr val="FFFFFF"/>
            </a:solidFill>
            <a:ln w="12700">
              <a:solidFill>
                <a:srgbClr val="000066"/>
              </a:solidFill>
              <a:miter lim="800000"/>
              <a:headEnd/>
              <a:tailEnd/>
            </a:ln>
          </p:spPr>
          <p:txBody>
            <a:bodyPr wrap="none" anchor="ctr"/>
            <a:lstStyle/>
            <a:p>
              <a:pPr algn="l" eaLnBrk="1" fontAlgn="auto" hangingPunct="1">
                <a:lnSpc>
                  <a:spcPct val="65000"/>
                </a:lnSpc>
                <a:spcBef>
                  <a:spcPct val="50000"/>
                </a:spcBef>
                <a:spcAft>
                  <a:spcPts val="0"/>
                </a:spcAft>
                <a:defRPr/>
              </a:pPr>
              <a:endParaRPr lang="en-US" b="0" kern="0">
                <a:solidFill>
                  <a:srgbClr val="000066"/>
                </a:solidFill>
                <a:latin typeface="Courier New" charset="0"/>
              </a:endParaRPr>
            </a:p>
          </p:txBody>
        </p:sp>
        <p:sp>
          <p:nvSpPr>
            <p:cNvPr id="48" name="Rectangle 16"/>
            <p:cNvSpPr>
              <a:spLocks noChangeArrowheads="1"/>
            </p:cNvSpPr>
            <p:nvPr/>
          </p:nvSpPr>
          <p:spPr bwMode="auto">
            <a:xfrm>
              <a:off x="2535" y="3346"/>
              <a:ext cx="21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eaLnBrk="1" fontAlgn="auto" hangingPunct="1">
                <a:lnSpc>
                  <a:spcPct val="100000"/>
                </a:lnSpc>
                <a:spcBef>
                  <a:spcPts val="0"/>
                </a:spcBef>
                <a:spcAft>
                  <a:spcPts val="0"/>
                </a:spcAft>
                <a:defRPr/>
              </a:pPr>
              <a:r>
                <a:rPr lang="en-US" b="0" kern="0">
                  <a:solidFill>
                    <a:srgbClr val="000066"/>
                  </a:solidFill>
                </a:rPr>
                <a:t>B</a:t>
              </a:r>
            </a:p>
          </p:txBody>
        </p:sp>
        <p:grpSp>
          <p:nvGrpSpPr>
            <p:cNvPr id="66578" name="Group 17"/>
            <p:cNvGrpSpPr>
              <a:grpSpLocks/>
            </p:cNvGrpSpPr>
            <p:nvPr/>
          </p:nvGrpSpPr>
          <p:grpSpPr bwMode="auto">
            <a:xfrm>
              <a:off x="2247" y="2984"/>
              <a:ext cx="170" cy="464"/>
              <a:chOff x="2247" y="2984"/>
              <a:chExt cx="170" cy="464"/>
            </a:xfrm>
          </p:grpSpPr>
          <p:sp>
            <p:nvSpPr>
              <p:cNvPr id="53" name="Line 18"/>
              <p:cNvSpPr>
                <a:spLocks noChangeShapeType="1"/>
              </p:cNvSpPr>
              <p:nvPr/>
            </p:nvSpPr>
            <p:spPr bwMode="auto">
              <a:xfrm>
                <a:off x="2316" y="2984"/>
                <a:ext cx="0" cy="464"/>
              </a:xfrm>
              <a:prstGeom prst="line">
                <a:avLst/>
              </a:prstGeom>
              <a:noFill/>
              <a:ln w="25400">
                <a:solidFill>
                  <a:srgbClr val="000066"/>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lnSpc>
                    <a:spcPct val="100000"/>
                  </a:lnSpc>
                  <a:spcBef>
                    <a:spcPts val="0"/>
                  </a:spcBef>
                  <a:spcAft>
                    <a:spcPts val="0"/>
                  </a:spcAft>
                  <a:defRPr/>
                </a:pPr>
                <a:endParaRPr lang="en-US" b="0" kern="0">
                  <a:solidFill>
                    <a:sysClr val="windowText" lastClr="000000"/>
                  </a:solidFill>
                </a:endParaRPr>
              </a:p>
            </p:txBody>
          </p:sp>
          <p:sp>
            <p:nvSpPr>
              <p:cNvPr id="54" name="Rectangle 19"/>
              <p:cNvSpPr>
                <a:spLocks noChangeArrowheads="1"/>
              </p:cNvSpPr>
              <p:nvPr/>
            </p:nvSpPr>
            <p:spPr bwMode="auto">
              <a:xfrm>
                <a:off x="2247" y="3039"/>
                <a:ext cx="170" cy="19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eaLnBrk="1" fontAlgn="auto" hangingPunct="1">
                  <a:lnSpc>
                    <a:spcPct val="100000"/>
                  </a:lnSpc>
                  <a:spcBef>
                    <a:spcPts val="0"/>
                  </a:spcBef>
                  <a:spcAft>
                    <a:spcPts val="0"/>
                  </a:spcAft>
                  <a:defRPr/>
                </a:pPr>
                <a:r>
                  <a:rPr lang="en-US" sz="1400" b="0" kern="0">
                    <a:solidFill>
                      <a:srgbClr val="000066"/>
                    </a:solidFill>
                  </a:rPr>
                  <a:t>k</a:t>
                </a:r>
              </a:p>
            </p:txBody>
          </p:sp>
        </p:grpSp>
        <p:grpSp>
          <p:nvGrpSpPr>
            <p:cNvPr id="66579" name="Group 20"/>
            <p:cNvGrpSpPr>
              <a:grpSpLocks/>
            </p:cNvGrpSpPr>
            <p:nvPr/>
          </p:nvGrpSpPr>
          <p:grpSpPr bwMode="auto">
            <a:xfrm>
              <a:off x="2408" y="2751"/>
              <a:ext cx="464" cy="190"/>
              <a:chOff x="2408" y="2751"/>
              <a:chExt cx="464" cy="190"/>
            </a:xfrm>
          </p:grpSpPr>
          <p:sp>
            <p:nvSpPr>
              <p:cNvPr id="51" name="Line 21"/>
              <p:cNvSpPr>
                <a:spLocks noChangeShapeType="1"/>
              </p:cNvSpPr>
              <p:nvPr/>
            </p:nvSpPr>
            <p:spPr bwMode="auto">
              <a:xfrm>
                <a:off x="2408" y="2832"/>
                <a:ext cx="464" cy="0"/>
              </a:xfrm>
              <a:prstGeom prst="line">
                <a:avLst/>
              </a:prstGeom>
              <a:noFill/>
              <a:ln w="25400">
                <a:solidFill>
                  <a:srgbClr val="000066"/>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lnSpc>
                    <a:spcPct val="100000"/>
                  </a:lnSpc>
                  <a:spcBef>
                    <a:spcPts val="0"/>
                  </a:spcBef>
                  <a:spcAft>
                    <a:spcPts val="0"/>
                  </a:spcAft>
                  <a:defRPr/>
                </a:pPr>
                <a:endParaRPr lang="en-US" b="0" kern="0">
                  <a:solidFill>
                    <a:sysClr val="windowText" lastClr="000000"/>
                  </a:solidFill>
                </a:endParaRPr>
              </a:p>
            </p:txBody>
          </p:sp>
          <p:sp>
            <p:nvSpPr>
              <p:cNvPr id="52" name="Rectangle 22"/>
              <p:cNvSpPr>
                <a:spLocks noChangeArrowheads="1"/>
              </p:cNvSpPr>
              <p:nvPr/>
            </p:nvSpPr>
            <p:spPr bwMode="auto">
              <a:xfrm>
                <a:off x="2487" y="2751"/>
                <a:ext cx="145" cy="19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eaLnBrk="1" fontAlgn="auto" hangingPunct="1">
                  <a:lnSpc>
                    <a:spcPct val="100000"/>
                  </a:lnSpc>
                  <a:spcBef>
                    <a:spcPts val="0"/>
                  </a:spcBef>
                  <a:spcAft>
                    <a:spcPts val="0"/>
                  </a:spcAft>
                  <a:defRPr/>
                </a:pPr>
                <a:r>
                  <a:rPr lang="en-US" sz="1400" b="0" kern="0">
                    <a:solidFill>
                      <a:srgbClr val="000066"/>
                    </a:solidFill>
                  </a:rPr>
                  <a:t>j</a:t>
                </a:r>
              </a:p>
            </p:txBody>
          </p:sp>
        </p:grpSp>
      </p:grpSp>
      <p:grpSp>
        <p:nvGrpSpPr>
          <p:cNvPr id="66567" name="Group 23"/>
          <p:cNvGrpSpPr>
            <a:grpSpLocks/>
          </p:cNvGrpSpPr>
          <p:nvPr/>
        </p:nvGrpSpPr>
        <p:grpSpPr bwMode="auto">
          <a:xfrm>
            <a:off x="5410200" y="5257800"/>
            <a:ext cx="1068388" cy="1106488"/>
            <a:chOff x="3399" y="2751"/>
            <a:chExt cx="673" cy="697"/>
          </a:xfrm>
        </p:grpSpPr>
        <p:sp>
          <p:nvSpPr>
            <p:cNvPr id="56" name="Rectangle 24"/>
            <p:cNvSpPr>
              <a:spLocks noChangeArrowheads="1"/>
            </p:cNvSpPr>
            <p:nvPr/>
          </p:nvSpPr>
          <p:spPr bwMode="auto">
            <a:xfrm>
              <a:off x="3604" y="2980"/>
              <a:ext cx="376" cy="328"/>
            </a:xfrm>
            <a:prstGeom prst="rect">
              <a:avLst/>
            </a:prstGeom>
            <a:solidFill>
              <a:srgbClr val="FFFFFF"/>
            </a:solidFill>
            <a:ln w="12700">
              <a:solidFill>
                <a:srgbClr val="000066"/>
              </a:solidFill>
              <a:miter lim="800000"/>
              <a:headEnd/>
              <a:tailEnd/>
            </a:ln>
          </p:spPr>
          <p:txBody>
            <a:bodyPr wrap="none" anchor="ctr"/>
            <a:lstStyle/>
            <a:p>
              <a:pPr algn="l" eaLnBrk="1" fontAlgn="auto" hangingPunct="1">
                <a:lnSpc>
                  <a:spcPct val="65000"/>
                </a:lnSpc>
                <a:spcBef>
                  <a:spcPct val="50000"/>
                </a:spcBef>
                <a:spcAft>
                  <a:spcPts val="0"/>
                </a:spcAft>
                <a:defRPr/>
              </a:pPr>
              <a:endParaRPr lang="en-US" b="0" kern="0">
                <a:solidFill>
                  <a:srgbClr val="000066"/>
                </a:solidFill>
                <a:latin typeface="Courier New" charset="0"/>
              </a:endParaRPr>
            </a:p>
          </p:txBody>
        </p:sp>
        <p:grpSp>
          <p:nvGrpSpPr>
            <p:cNvPr id="66570" name="Group 25"/>
            <p:cNvGrpSpPr>
              <a:grpSpLocks/>
            </p:cNvGrpSpPr>
            <p:nvPr/>
          </p:nvGrpSpPr>
          <p:grpSpPr bwMode="auto">
            <a:xfrm>
              <a:off x="3399" y="2984"/>
              <a:ext cx="139" cy="464"/>
              <a:chOff x="3399" y="2984"/>
              <a:chExt cx="139" cy="464"/>
            </a:xfrm>
          </p:grpSpPr>
          <p:sp>
            <p:nvSpPr>
              <p:cNvPr id="61" name="Line 26"/>
              <p:cNvSpPr>
                <a:spLocks noChangeShapeType="1"/>
              </p:cNvSpPr>
              <p:nvPr/>
            </p:nvSpPr>
            <p:spPr bwMode="auto">
              <a:xfrm>
                <a:off x="3468" y="2984"/>
                <a:ext cx="0" cy="464"/>
              </a:xfrm>
              <a:prstGeom prst="line">
                <a:avLst/>
              </a:prstGeom>
              <a:noFill/>
              <a:ln w="25400">
                <a:solidFill>
                  <a:srgbClr val="000066"/>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lnSpc>
                    <a:spcPct val="100000"/>
                  </a:lnSpc>
                  <a:spcBef>
                    <a:spcPts val="0"/>
                  </a:spcBef>
                  <a:spcAft>
                    <a:spcPts val="0"/>
                  </a:spcAft>
                  <a:defRPr/>
                </a:pPr>
                <a:endParaRPr lang="en-US" b="0" kern="0">
                  <a:solidFill>
                    <a:sysClr val="windowText" lastClr="000000"/>
                  </a:solidFill>
                </a:endParaRPr>
              </a:p>
            </p:txBody>
          </p:sp>
          <p:sp>
            <p:nvSpPr>
              <p:cNvPr id="62" name="Rectangle 27"/>
              <p:cNvSpPr>
                <a:spLocks noChangeArrowheads="1"/>
              </p:cNvSpPr>
              <p:nvPr/>
            </p:nvSpPr>
            <p:spPr bwMode="auto">
              <a:xfrm>
                <a:off x="3399" y="3039"/>
                <a:ext cx="139" cy="19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eaLnBrk="1" fontAlgn="auto" hangingPunct="1">
                  <a:lnSpc>
                    <a:spcPct val="100000"/>
                  </a:lnSpc>
                  <a:spcBef>
                    <a:spcPts val="0"/>
                  </a:spcBef>
                  <a:spcAft>
                    <a:spcPts val="0"/>
                  </a:spcAft>
                  <a:defRPr/>
                </a:pPr>
                <a:r>
                  <a:rPr lang="en-US" sz="1400" b="0" kern="0">
                    <a:solidFill>
                      <a:srgbClr val="000066"/>
                    </a:solidFill>
                  </a:rPr>
                  <a:t>i</a:t>
                </a:r>
              </a:p>
            </p:txBody>
          </p:sp>
        </p:grpSp>
        <p:grpSp>
          <p:nvGrpSpPr>
            <p:cNvPr id="66571" name="Group 28"/>
            <p:cNvGrpSpPr>
              <a:grpSpLocks/>
            </p:cNvGrpSpPr>
            <p:nvPr/>
          </p:nvGrpSpPr>
          <p:grpSpPr bwMode="auto">
            <a:xfrm>
              <a:off x="3608" y="2751"/>
              <a:ext cx="464" cy="190"/>
              <a:chOff x="3608" y="2751"/>
              <a:chExt cx="464" cy="190"/>
            </a:xfrm>
          </p:grpSpPr>
          <p:sp>
            <p:nvSpPr>
              <p:cNvPr id="59" name="Line 29"/>
              <p:cNvSpPr>
                <a:spLocks noChangeShapeType="1"/>
              </p:cNvSpPr>
              <p:nvPr/>
            </p:nvSpPr>
            <p:spPr bwMode="auto">
              <a:xfrm>
                <a:off x="3608" y="2832"/>
                <a:ext cx="464" cy="0"/>
              </a:xfrm>
              <a:prstGeom prst="line">
                <a:avLst/>
              </a:prstGeom>
              <a:noFill/>
              <a:ln w="25400">
                <a:solidFill>
                  <a:srgbClr val="000066"/>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lnSpc>
                    <a:spcPct val="100000"/>
                  </a:lnSpc>
                  <a:spcBef>
                    <a:spcPts val="0"/>
                  </a:spcBef>
                  <a:spcAft>
                    <a:spcPts val="0"/>
                  </a:spcAft>
                  <a:defRPr/>
                </a:pPr>
                <a:endParaRPr lang="en-US" b="0" kern="0">
                  <a:solidFill>
                    <a:sysClr val="windowText" lastClr="000000"/>
                  </a:solidFill>
                </a:endParaRPr>
              </a:p>
            </p:txBody>
          </p:sp>
          <p:sp>
            <p:nvSpPr>
              <p:cNvPr id="60" name="Rectangle 30"/>
              <p:cNvSpPr>
                <a:spLocks noChangeArrowheads="1"/>
              </p:cNvSpPr>
              <p:nvPr/>
            </p:nvSpPr>
            <p:spPr bwMode="auto">
              <a:xfrm>
                <a:off x="3687" y="2751"/>
                <a:ext cx="139" cy="19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eaLnBrk="1" fontAlgn="auto" hangingPunct="1">
                  <a:lnSpc>
                    <a:spcPct val="100000"/>
                  </a:lnSpc>
                  <a:spcBef>
                    <a:spcPts val="0"/>
                  </a:spcBef>
                  <a:spcAft>
                    <a:spcPts val="0"/>
                  </a:spcAft>
                  <a:defRPr/>
                </a:pPr>
                <a:r>
                  <a:rPr lang="en-US" sz="1400" b="0" kern="0">
                    <a:solidFill>
                      <a:srgbClr val="000066"/>
                    </a:solidFill>
                  </a:rPr>
                  <a:t>j</a:t>
                </a:r>
              </a:p>
            </p:txBody>
          </p:sp>
        </p:grpSp>
      </p:grpSp>
      <p:sp>
        <p:nvSpPr>
          <p:cNvPr id="63" name="Rectangle 32"/>
          <p:cNvSpPr txBox="1">
            <a:spLocks noChangeArrowheads="1"/>
          </p:cNvSpPr>
          <p:nvPr/>
        </p:nvSpPr>
        <p:spPr bwMode="auto">
          <a:xfrm>
            <a:off x="6629400" y="1143000"/>
            <a:ext cx="2514600" cy="42672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1" charset="-128"/>
                <a:cs typeface="ＭＳ Ｐゴシック" pitchFamily="-11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a:lstStyle>
          <a:p>
            <a:pPr eaLnBrk="1" hangingPunct="1">
              <a:buClr>
                <a:srgbClr val="660033"/>
              </a:buClr>
              <a:buFont typeface="Wingdings" pitchFamily="-1" charset="2"/>
              <a:buNone/>
              <a:defRPr/>
            </a:pPr>
            <a:r>
              <a:rPr lang="en-US" sz="1800" dirty="0" smtClean="0">
                <a:solidFill>
                  <a:srgbClr val="003300"/>
                </a:solidFill>
                <a:latin typeface="Helvetica"/>
                <a:ea typeface="ＭＳ Ｐゴシック" pitchFamily="-1" charset="-128"/>
                <a:cs typeface="ＭＳ Ｐゴシック" pitchFamily="-1" charset="-128"/>
              </a:rPr>
              <a:t>Assume in the following analysis:</a:t>
            </a:r>
          </a:p>
          <a:p>
            <a:pPr marL="385763" lvl="1" indent="-385763" eaLnBrk="1" hangingPunct="1">
              <a:lnSpc>
                <a:spcPct val="95000"/>
              </a:lnSpc>
              <a:spcBef>
                <a:spcPct val="50000"/>
              </a:spcBef>
              <a:buClr>
                <a:srgbClr val="660033"/>
              </a:buClr>
              <a:buSzTx/>
              <a:buFont typeface="Wingdings" charset="0"/>
              <a:buNone/>
              <a:defRPr/>
            </a:pPr>
            <a:r>
              <a:rPr lang="en-US" sz="1600" dirty="0">
                <a:solidFill>
                  <a:srgbClr val="000066"/>
                </a:solidFill>
                <a:latin typeface="Helvetica"/>
              </a:rPr>
              <a:t>Line size = 32B (big enough for 4 64-bit words</a:t>
            </a:r>
            <a:r>
              <a:rPr lang="en-US" sz="1600" dirty="0" smtClean="0">
                <a:solidFill>
                  <a:srgbClr val="000066"/>
                </a:solidFill>
                <a:latin typeface="Helvetica"/>
              </a:rPr>
              <a:t>)</a:t>
            </a:r>
          </a:p>
          <a:p>
            <a:pPr marL="385763" lvl="1" indent="-385763" eaLnBrk="1" hangingPunct="1">
              <a:lnSpc>
                <a:spcPct val="95000"/>
              </a:lnSpc>
              <a:spcBef>
                <a:spcPct val="50000"/>
              </a:spcBef>
              <a:buClr>
                <a:srgbClr val="660033"/>
              </a:buClr>
              <a:buSzTx/>
              <a:buFont typeface="Wingdings" charset="0"/>
              <a:buNone/>
              <a:defRPr/>
            </a:pPr>
            <a:r>
              <a:rPr lang="en-US" sz="1600" dirty="0">
                <a:solidFill>
                  <a:srgbClr val="000066"/>
                </a:solidFill>
                <a:latin typeface="Helvetica"/>
              </a:rPr>
              <a:t>Matrix dimension (N) is very large</a:t>
            </a:r>
          </a:p>
          <a:p>
            <a:pPr marL="385763" lvl="1" indent="-385763" eaLnBrk="1" hangingPunct="1">
              <a:lnSpc>
                <a:spcPct val="95000"/>
              </a:lnSpc>
              <a:spcBef>
                <a:spcPct val="50000"/>
              </a:spcBef>
              <a:buClr>
                <a:srgbClr val="660033"/>
              </a:buClr>
              <a:buSzTx/>
              <a:buFont typeface="Wingdings" charset="0"/>
              <a:buNone/>
              <a:defRPr/>
            </a:pPr>
            <a:r>
              <a:rPr lang="en-US" sz="1600" dirty="0">
                <a:solidFill>
                  <a:srgbClr val="000066"/>
                </a:solidFill>
                <a:latin typeface="Helvetica"/>
              </a:rPr>
              <a:t>	Approximate 1/N as 0.0</a:t>
            </a:r>
          </a:p>
          <a:p>
            <a:pPr marL="385763" lvl="1" indent="-385763" eaLnBrk="1" hangingPunct="1">
              <a:lnSpc>
                <a:spcPct val="95000"/>
              </a:lnSpc>
              <a:spcBef>
                <a:spcPct val="50000"/>
              </a:spcBef>
              <a:buClr>
                <a:srgbClr val="660033"/>
              </a:buClr>
              <a:buSzTx/>
              <a:buFont typeface="Wingdings" charset="0"/>
              <a:buNone/>
              <a:defRPr/>
            </a:pPr>
            <a:r>
              <a:rPr lang="en-US" sz="1600" dirty="0">
                <a:solidFill>
                  <a:srgbClr val="000066"/>
                </a:solidFill>
                <a:latin typeface="Helvetica"/>
              </a:rPr>
              <a:t>Cache is not even big enough to hold multiple rows</a:t>
            </a:r>
          </a:p>
          <a:p>
            <a:pPr marL="385763" lvl="1" indent="-385763" eaLnBrk="1" hangingPunct="1">
              <a:lnSpc>
                <a:spcPct val="95000"/>
              </a:lnSpc>
              <a:spcBef>
                <a:spcPct val="50000"/>
              </a:spcBef>
              <a:buClr>
                <a:srgbClr val="660033"/>
              </a:buClr>
              <a:buSzTx/>
              <a:buFont typeface="Wingdings" charset="0"/>
              <a:buNone/>
              <a:defRPr/>
            </a:pPr>
            <a:endParaRPr lang="en-US" sz="1600" dirty="0">
              <a:solidFill>
                <a:srgbClr val="000066"/>
              </a:solidFill>
              <a:latin typeface="Helvetica"/>
            </a:endParaRPr>
          </a:p>
          <a:p>
            <a:pPr eaLnBrk="1" hangingPunct="1">
              <a:buClr>
                <a:srgbClr val="660033"/>
              </a:buClr>
              <a:buFont typeface="Wingdings" pitchFamily="-1" charset="2"/>
              <a:buNone/>
              <a:defRPr/>
            </a:pPr>
            <a:endParaRPr lang="en-US" sz="1800" dirty="0" smtClean="0">
              <a:solidFill>
                <a:srgbClr val="003300"/>
              </a:solidFill>
              <a:latin typeface="Helvetica"/>
              <a:ea typeface="ＭＳ Ｐゴシック" pitchFamily="-1" charset="-128"/>
              <a:cs typeface="ＭＳ Ｐゴシック" pitchFamily="-1" charset="-128"/>
            </a:endParaRPr>
          </a:p>
        </p:txBody>
      </p:sp>
    </p:spTree>
    <p:extLst>
      <p:ext uri="{BB962C8B-B14F-4D97-AF65-F5344CB8AC3E}">
        <p14:creationId xmlns:p14="http://schemas.microsoft.com/office/powerpoint/2010/main" val="3161233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36" name="Rectangle 28"/>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Matrix Multiplication (ijk)</a:t>
            </a:r>
          </a:p>
        </p:txBody>
      </p:sp>
      <p:sp>
        <p:nvSpPr>
          <p:cNvPr id="171011" name="Rectangle 3"/>
          <p:cNvSpPr>
            <a:spLocks noChangeArrowheads="1"/>
          </p:cNvSpPr>
          <p:nvPr/>
        </p:nvSpPr>
        <p:spPr bwMode="auto">
          <a:xfrm>
            <a:off x="527050" y="1765300"/>
            <a:ext cx="4492625" cy="2806700"/>
          </a:xfrm>
          <a:prstGeom prst="rect">
            <a:avLst/>
          </a:prstGeom>
          <a:solidFill>
            <a:schemeClr val="bg1"/>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spAutoFit/>
          </a:bodyPr>
          <a:lstStyle/>
          <a:p>
            <a:pPr algn="l">
              <a:lnSpc>
                <a:spcPct val="65000"/>
              </a:lnSpc>
              <a:spcBef>
                <a:spcPct val="50000"/>
              </a:spcBef>
              <a:defRPr/>
            </a:pPr>
            <a:r>
              <a:rPr lang="en-US">
                <a:solidFill>
                  <a:srgbClr val="000066"/>
                </a:solidFill>
                <a:latin typeface="Courier New" pitchFamily="-1" charset="0"/>
              </a:rPr>
              <a:t>/* ijk */</a:t>
            </a:r>
          </a:p>
          <a:p>
            <a:pPr algn="l">
              <a:lnSpc>
                <a:spcPct val="65000"/>
              </a:lnSpc>
              <a:spcBef>
                <a:spcPct val="50000"/>
              </a:spcBef>
              <a:defRPr/>
            </a:pPr>
            <a:r>
              <a:rPr lang="en-US">
                <a:solidFill>
                  <a:srgbClr val="000066"/>
                </a:solidFill>
                <a:latin typeface="Courier New" pitchFamily="-1" charset="0"/>
              </a:rPr>
              <a:t>for (i=0; i&lt;n; i++)  {</a:t>
            </a:r>
          </a:p>
          <a:p>
            <a:pPr algn="l">
              <a:lnSpc>
                <a:spcPct val="65000"/>
              </a:lnSpc>
              <a:spcBef>
                <a:spcPct val="50000"/>
              </a:spcBef>
              <a:defRPr/>
            </a:pPr>
            <a:r>
              <a:rPr lang="en-US">
                <a:solidFill>
                  <a:srgbClr val="000066"/>
                </a:solidFill>
                <a:latin typeface="Courier New" pitchFamily="-1" charset="0"/>
              </a:rPr>
              <a:t>  for (j=0; j&lt;n; j++) {</a:t>
            </a:r>
          </a:p>
          <a:p>
            <a:pPr algn="l">
              <a:lnSpc>
                <a:spcPct val="65000"/>
              </a:lnSpc>
              <a:spcBef>
                <a:spcPct val="50000"/>
              </a:spcBef>
              <a:defRPr/>
            </a:pPr>
            <a:r>
              <a:rPr lang="en-US">
                <a:solidFill>
                  <a:srgbClr val="000066"/>
                </a:solidFill>
                <a:latin typeface="Courier New" pitchFamily="-1" charset="0"/>
              </a:rPr>
              <a:t>    sum = 0.0;</a:t>
            </a:r>
          </a:p>
          <a:p>
            <a:pPr algn="l">
              <a:lnSpc>
                <a:spcPct val="65000"/>
              </a:lnSpc>
              <a:spcBef>
                <a:spcPct val="50000"/>
              </a:spcBef>
              <a:defRPr/>
            </a:pPr>
            <a:r>
              <a:rPr lang="en-US">
                <a:solidFill>
                  <a:srgbClr val="000066"/>
                </a:solidFill>
                <a:latin typeface="Courier New" pitchFamily="-1" charset="0"/>
              </a:rPr>
              <a:t>    for (k=0; k&lt;n; k++) </a:t>
            </a:r>
          </a:p>
          <a:p>
            <a:pPr algn="l">
              <a:lnSpc>
                <a:spcPct val="65000"/>
              </a:lnSpc>
              <a:spcBef>
                <a:spcPct val="50000"/>
              </a:spcBef>
              <a:defRPr/>
            </a:pPr>
            <a:r>
              <a:rPr lang="en-US">
                <a:solidFill>
                  <a:srgbClr val="000066"/>
                </a:solidFill>
                <a:latin typeface="Courier New" pitchFamily="-1" charset="0"/>
              </a:rPr>
              <a:t>      </a:t>
            </a:r>
            <a:r>
              <a:rPr lang="en-US">
                <a:solidFill>
                  <a:srgbClr val="FF0000"/>
                </a:solidFill>
                <a:latin typeface="Courier New" pitchFamily="-1" charset="0"/>
              </a:rPr>
              <a:t>sum += a[i][k] * b[k][j];</a:t>
            </a:r>
          </a:p>
          <a:p>
            <a:pPr algn="l">
              <a:lnSpc>
                <a:spcPct val="65000"/>
              </a:lnSpc>
              <a:spcBef>
                <a:spcPct val="50000"/>
              </a:spcBef>
              <a:defRPr/>
            </a:pPr>
            <a:r>
              <a:rPr lang="en-US">
                <a:solidFill>
                  <a:srgbClr val="000066"/>
                </a:solidFill>
                <a:latin typeface="Courier New" pitchFamily="-1" charset="0"/>
              </a:rPr>
              <a:t>    c[i][j] = sum;</a:t>
            </a:r>
          </a:p>
          <a:p>
            <a:pPr algn="l">
              <a:lnSpc>
                <a:spcPct val="65000"/>
              </a:lnSpc>
              <a:spcBef>
                <a:spcPct val="50000"/>
              </a:spcBef>
              <a:defRPr/>
            </a:pPr>
            <a:r>
              <a:rPr lang="en-US">
                <a:solidFill>
                  <a:srgbClr val="000066"/>
                </a:solidFill>
                <a:latin typeface="Courier New" pitchFamily="-1" charset="0"/>
              </a:rPr>
              <a:t>  }</a:t>
            </a:r>
          </a:p>
          <a:p>
            <a:pPr algn="l">
              <a:lnSpc>
                <a:spcPct val="65000"/>
              </a:lnSpc>
              <a:spcBef>
                <a:spcPct val="50000"/>
              </a:spcBef>
              <a:defRPr/>
            </a:pPr>
            <a:r>
              <a:rPr lang="en-US">
                <a:solidFill>
                  <a:srgbClr val="000066"/>
                </a:solidFill>
                <a:latin typeface="Courier New" pitchFamily="-1" charset="0"/>
              </a:rPr>
              <a:t>} </a:t>
            </a:r>
          </a:p>
        </p:txBody>
      </p:sp>
      <p:sp>
        <p:nvSpPr>
          <p:cNvPr id="67587" name="Rectangle 4"/>
          <p:cNvSpPr>
            <a:spLocks noChangeArrowheads="1"/>
          </p:cNvSpPr>
          <p:nvPr/>
        </p:nvSpPr>
        <p:spPr bwMode="auto">
          <a:xfrm>
            <a:off x="5492750" y="2587625"/>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7588" name="Rectangle 5"/>
          <p:cNvSpPr>
            <a:spLocks noChangeArrowheads="1"/>
          </p:cNvSpPr>
          <p:nvPr/>
        </p:nvSpPr>
        <p:spPr bwMode="auto">
          <a:xfrm>
            <a:off x="6711950" y="2587625"/>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7589" name="Rectangle 6"/>
          <p:cNvSpPr>
            <a:spLocks noChangeArrowheads="1"/>
          </p:cNvSpPr>
          <p:nvPr/>
        </p:nvSpPr>
        <p:spPr bwMode="auto">
          <a:xfrm>
            <a:off x="7854950" y="2587625"/>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7590" name="Rectangle 7"/>
          <p:cNvSpPr>
            <a:spLocks noChangeArrowheads="1"/>
          </p:cNvSpPr>
          <p:nvPr/>
        </p:nvSpPr>
        <p:spPr bwMode="auto">
          <a:xfrm>
            <a:off x="5624513" y="316865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A</a:t>
            </a:r>
          </a:p>
        </p:txBody>
      </p:sp>
      <p:sp>
        <p:nvSpPr>
          <p:cNvPr id="67591" name="Rectangle 8"/>
          <p:cNvSpPr>
            <a:spLocks noChangeArrowheads="1"/>
          </p:cNvSpPr>
          <p:nvPr/>
        </p:nvSpPr>
        <p:spPr bwMode="auto">
          <a:xfrm>
            <a:off x="6843713" y="316865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B</a:t>
            </a:r>
          </a:p>
        </p:txBody>
      </p:sp>
      <p:sp>
        <p:nvSpPr>
          <p:cNvPr id="67592" name="Rectangle 9"/>
          <p:cNvSpPr>
            <a:spLocks noChangeArrowheads="1"/>
          </p:cNvSpPr>
          <p:nvPr/>
        </p:nvSpPr>
        <p:spPr bwMode="auto">
          <a:xfrm>
            <a:off x="7986713" y="3168650"/>
            <a:ext cx="34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a:t>
            </a:r>
          </a:p>
        </p:txBody>
      </p:sp>
      <p:sp>
        <p:nvSpPr>
          <p:cNvPr id="67593" name="Line 10"/>
          <p:cNvSpPr>
            <a:spLocks noChangeShapeType="1"/>
          </p:cNvSpPr>
          <p:nvPr/>
        </p:nvSpPr>
        <p:spPr bwMode="auto">
          <a:xfrm>
            <a:off x="6934200" y="2593975"/>
            <a:ext cx="0" cy="5080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67594" name="Line 11"/>
          <p:cNvSpPr>
            <a:spLocks noChangeShapeType="1"/>
          </p:cNvSpPr>
          <p:nvPr/>
        </p:nvSpPr>
        <p:spPr bwMode="auto">
          <a:xfrm>
            <a:off x="5499100" y="2962275"/>
            <a:ext cx="5842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67595" name="Rectangle 12"/>
          <p:cNvSpPr>
            <a:spLocks noChangeArrowheads="1"/>
          </p:cNvSpPr>
          <p:nvPr/>
        </p:nvSpPr>
        <p:spPr bwMode="auto">
          <a:xfrm>
            <a:off x="6081713" y="2787650"/>
            <a:ext cx="536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(i,*)</a:t>
            </a:r>
          </a:p>
        </p:txBody>
      </p:sp>
      <p:sp>
        <p:nvSpPr>
          <p:cNvPr id="67596" name="Rectangle 13"/>
          <p:cNvSpPr>
            <a:spLocks noChangeArrowheads="1"/>
          </p:cNvSpPr>
          <p:nvPr/>
        </p:nvSpPr>
        <p:spPr bwMode="auto">
          <a:xfrm>
            <a:off x="6691313" y="2254250"/>
            <a:ext cx="536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(*,j)</a:t>
            </a:r>
          </a:p>
        </p:txBody>
      </p:sp>
      <p:sp>
        <p:nvSpPr>
          <p:cNvPr id="67597" name="Rectangle 14"/>
          <p:cNvSpPr>
            <a:spLocks noChangeArrowheads="1"/>
          </p:cNvSpPr>
          <p:nvPr/>
        </p:nvSpPr>
        <p:spPr bwMode="auto">
          <a:xfrm>
            <a:off x="8013700" y="2898775"/>
            <a:ext cx="50800" cy="50800"/>
          </a:xfrm>
          <a:prstGeom prst="rect">
            <a:avLst/>
          </a:prstGeom>
          <a:solidFill>
            <a:srgbClr val="FF0000"/>
          </a:solidFill>
          <a:ln w="57150">
            <a:solidFill>
              <a:srgbClr val="FF0000"/>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7598" name="Rectangle 15"/>
          <p:cNvSpPr>
            <a:spLocks noChangeArrowheads="1"/>
          </p:cNvSpPr>
          <p:nvPr/>
        </p:nvSpPr>
        <p:spPr bwMode="auto">
          <a:xfrm>
            <a:off x="7834313" y="2559050"/>
            <a:ext cx="498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(i,j)</a:t>
            </a:r>
          </a:p>
        </p:txBody>
      </p:sp>
      <p:sp>
        <p:nvSpPr>
          <p:cNvPr id="67599" name="Rectangle 16"/>
          <p:cNvSpPr>
            <a:spLocks noChangeArrowheads="1"/>
          </p:cNvSpPr>
          <p:nvPr/>
        </p:nvSpPr>
        <p:spPr bwMode="auto">
          <a:xfrm>
            <a:off x="5395913" y="1797050"/>
            <a:ext cx="1260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Inner loop:</a:t>
            </a:r>
          </a:p>
        </p:txBody>
      </p:sp>
      <p:grpSp>
        <p:nvGrpSpPr>
          <p:cNvPr id="67600" name="Group 17"/>
          <p:cNvGrpSpPr>
            <a:grpSpLocks/>
          </p:cNvGrpSpPr>
          <p:nvPr/>
        </p:nvGrpSpPr>
        <p:grpSpPr bwMode="auto">
          <a:xfrm>
            <a:off x="6434138" y="3592513"/>
            <a:ext cx="1044575" cy="1301750"/>
            <a:chOff x="4053" y="2365"/>
            <a:chExt cx="658" cy="820"/>
          </a:xfrm>
        </p:grpSpPr>
        <p:sp>
          <p:nvSpPr>
            <p:cNvPr id="67607" name="Rectangle 18"/>
            <p:cNvSpPr>
              <a:spLocks noChangeArrowheads="1"/>
            </p:cNvSpPr>
            <p:nvPr/>
          </p:nvSpPr>
          <p:spPr bwMode="auto">
            <a:xfrm>
              <a:off x="4053" y="2783"/>
              <a:ext cx="65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Column-</a:t>
              </a:r>
            </a:p>
            <a:p>
              <a:pPr algn="l">
                <a:lnSpc>
                  <a:spcPct val="100000"/>
                </a:lnSpc>
              </a:pPr>
              <a:r>
                <a:rPr lang="en-US" b="0">
                  <a:solidFill>
                    <a:srgbClr val="000066"/>
                  </a:solidFill>
                </a:rPr>
                <a:t>wise</a:t>
              </a:r>
            </a:p>
          </p:txBody>
        </p:sp>
        <p:sp>
          <p:nvSpPr>
            <p:cNvPr id="67608" name="Line 19"/>
            <p:cNvSpPr>
              <a:spLocks noChangeShapeType="1"/>
            </p:cNvSpPr>
            <p:nvPr/>
          </p:nvSpPr>
          <p:spPr bwMode="auto">
            <a:xfrm flipV="1">
              <a:off x="4404" y="2365"/>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sp>
        <p:nvSpPr>
          <p:cNvPr id="67601" name="Rectangle 20"/>
          <p:cNvSpPr>
            <a:spLocks noChangeArrowheads="1"/>
          </p:cNvSpPr>
          <p:nvPr/>
        </p:nvSpPr>
        <p:spPr bwMode="auto">
          <a:xfrm>
            <a:off x="5214938" y="4256088"/>
            <a:ext cx="11684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Row-wise</a:t>
            </a:r>
          </a:p>
        </p:txBody>
      </p:sp>
      <p:sp>
        <p:nvSpPr>
          <p:cNvPr id="67602" name="Line 21"/>
          <p:cNvSpPr>
            <a:spLocks noChangeShapeType="1"/>
          </p:cNvSpPr>
          <p:nvPr/>
        </p:nvSpPr>
        <p:spPr bwMode="auto">
          <a:xfrm flipV="1">
            <a:off x="5772150" y="3592513"/>
            <a:ext cx="0" cy="6270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nvGrpSpPr>
          <p:cNvPr id="67603" name="Group 22"/>
          <p:cNvGrpSpPr>
            <a:grpSpLocks/>
          </p:cNvGrpSpPr>
          <p:nvPr/>
        </p:nvGrpSpPr>
        <p:grpSpPr bwMode="auto">
          <a:xfrm>
            <a:off x="7589838" y="3592513"/>
            <a:ext cx="739775" cy="1027112"/>
            <a:chOff x="4781" y="2365"/>
            <a:chExt cx="466" cy="647"/>
          </a:xfrm>
        </p:grpSpPr>
        <p:sp>
          <p:nvSpPr>
            <p:cNvPr id="67605" name="Rectangle 23"/>
            <p:cNvSpPr>
              <a:spLocks noChangeArrowheads="1"/>
            </p:cNvSpPr>
            <p:nvPr/>
          </p:nvSpPr>
          <p:spPr bwMode="auto">
            <a:xfrm>
              <a:off x="4781" y="2783"/>
              <a:ext cx="4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Fixed</a:t>
              </a:r>
            </a:p>
          </p:txBody>
        </p:sp>
        <p:sp>
          <p:nvSpPr>
            <p:cNvPr id="67606" name="Line 24"/>
            <p:cNvSpPr>
              <a:spLocks noChangeShapeType="1"/>
            </p:cNvSpPr>
            <p:nvPr/>
          </p:nvSpPr>
          <p:spPr bwMode="auto">
            <a:xfrm flipV="1">
              <a:off x="5132" y="2365"/>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sp>
        <p:nvSpPr>
          <p:cNvPr id="171039" name="Rectangle 31"/>
          <p:cNvSpPr>
            <a:spLocks noChangeArrowheads="1"/>
          </p:cNvSpPr>
          <p:nvPr/>
        </p:nvSpPr>
        <p:spPr bwMode="auto">
          <a:xfrm>
            <a:off x="290513" y="4964113"/>
            <a:ext cx="5073650" cy="1217612"/>
          </a:xfrm>
          <a:prstGeom prst="rect">
            <a:avLst/>
          </a:prstGeom>
          <a:noFill/>
          <a:ln w="12700">
            <a:noFill/>
            <a:miter lim="800000"/>
            <a:headEnd/>
            <a:tailEnd/>
          </a:ln>
          <a:effectLst/>
        </p:spPr>
        <p:txBody>
          <a:bodyPr lIns="90487" tIns="44450" rIns="90487" bIns="44450"/>
          <a:lstStyle/>
          <a:p>
            <a:pPr marL="223838" indent="-223838" algn="l" defTabSz="895350" eaLnBrk="1" hangingPunct="1">
              <a:lnSpc>
                <a:spcPct val="95000"/>
              </a:lnSpc>
              <a:spcBef>
                <a:spcPct val="50000"/>
              </a:spcBef>
              <a:buClr>
                <a:srgbClr val="660033"/>
              </a:buClr>
              <a:buFont typeface="Wingdings" pitchFamily="-1" charset="2"/>
              <a:buNone/>
              <a:tabLst>
                <a:tab pos="971550" algn="ctr"/>
                <a:tab pos="2343150" algn="ctr"/>
                <a:tab pos="3657600" algn="ctr"/>
              </a:tabLst>
              <a:defRPr/>
            </a:pPr>
            <a:r>
              <a:rPr lang="en-US" sz="2400" u="sng">
                <a:solidFill>
                  <a:srgbClr val="003300"/>
                </a:solidFill>
                <a:effectLst>
                  <a:outerShdw blurRad="38100" dist="38100" dir="2700000" algn="tl">
                    <a:srgbClr val="DDDDDD"/>
                  </a:outerShdw>
                </a:effectLst>
                <a:latin typeface="Helvetica" pitchFamily="-1" charset="0"/>
              </a:rPr>
              <a:t>Misses per Inner Loop Iteration:</a:t>
            </a:r>
          </a:p>
          <a:p>
            <a:pPr marL="560388" lvl="1" indent="-222250" algn="l" defTabSz="895350" eaLnBrk="1" hangingPunct="1">
              <a:lnSpc>
                <a:spcPct val="100000"/>
              </a:lnSpc>
              <a:spcBef>
                <a:spcPct val="25000"/>
              </a:spcBef>
              <a:buClr>
                <a:srgbClr val="660033"/>
              </a:buClr>
              <a:buSzPct val="75000"/>
              <a:buFont typeface="Wingdings" pitchFamily="-1" charset="2"/>
              <a:buNone/>
              <a:tabLst>
                <a:tab pos="971550" algn="ctr"/>
                <a:tab pos="2343150" algn="ctr"/>
                <a:tab pos="3657600" algn="ctr"/>
              </a:tabLst>
              <a:defRPr/>
            </a:pP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A</a:t>
            </a: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B</a:t>
            </a: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C</a:t>
            </a:r>
            <a:endParaRPr lang="en-US" sz="2000">
              <a:solidFill>
                <a:srgbClr val="000066"/>
              </a:solidFill>
              <a:latin typeface="Helvetica" pitchFamily="-1" charset="0"/>
              <a:ea typeface="ＭＳ Ｐゴシック" pitchFamily="-1" charset="-128"/>
              <a:cs typeface="ＭＳ Ｐゴシック" pitchFamily="-1" charset="-128"/>
            </a:endParaRPr>
          </a:p>
          <a:p>
            <a:pPr marL="560388" lvl="1" indent="-222250" algn="l" defTabSz="895350" eaLnBrk="1" hangingPunct="1">
              <a:lnSpc>
                <a:spcPct val="100000"/>
              </a:lnSpc>
              <a:spcBef>
                <a:spcPct val="25000"/>
              </a:spcBef>
              <a:buClr>
                <a:srgbClr val="660033"/>
              </a:buClr>
              <a:buSzPct val="75000"/>
              <a:buFont typeface="Wingdings" pitchFamily="-1" charset="2"/>
              <a:buNone/>
              <a:tabLst>
                <a:tab pos="971550" algn="ctr"/>
                <a:tab pos="2343150" algn="ctr"/>
                <a:tab pos="3657600" algn="ctr"/>
              </a:tabLst>
              <a:defRPr/>
            </a:pPr>
            <a:r>
              <a:rPr lang="en-US" sz="2000">
                <a:solidFill>
                  <a:srgbClr val="000066"/>
                </a:solidFill>
                <a:latin typeface="Helvetica" pitchFamily="-1" charset="0"/>
                <a:ea typeface="ＭＳ Ｐゴシック" pitchFamily="-1" charset="-128"/>
                <a:cs typeface="ＭＳ Ｐゴシック" pitchFamily="-1" charset="-128"/>
              </a:rPr>
              <a:t>		0.25	1.0	0.0</a:t>
            </a:r>
          </a:p>
        </p:txBody>
      </p:sp>
    </p:spTree>
    <p:extLst>
      <p:ext uri="{BB962C8B-B14F-4D97-AF65-F5344CB8AC3E}">
        <p14:creationId xmlns:p14="http://schemas.microsoft.com/office/powerpoint/2010/main" val="4402267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59" name="Rectangle 27"/>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Matrix Multiplication (jik)</a:t>
            </a:r>
          </a:p>
        </p:txBody>
      </p:sp>
      <p:sp>
        <p:nvSpPr>
          <p:cNvPr id="172035" name="Rectangle 3"/>
          <p:cNvSpPr>
            <a:spLocks noChangeArrowheads="1"/>
          </p:cNvSpPr>
          <p:nvPr/>
        </p:nvSpPr>
        <p:spPr bwMode="auto">
          <a:xfrm>
            <a:off x="300038" y="1779588"/>
            <a:ext cx="4721225" cy="2806700"/>
          </a:xfrm>
          <a:prstGeom prst="rect">
            <a:avLst/>
          </a:prstGeom>
          <a:solidFill>
            <a:schemeClr val="bg1"/>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spAutoFit/>
          </a:bodyPr>
          <a:lstStyle/>
          <a:p>
            <a:pPr algn="l">
              <a:lnSpc>
                <a:spcPct val="65000"/>
              </a:lnSpc>
              <a:spcBef>
                <a:spcPct val="50000"/>
              </a:spcBef>
              <a:defRPr/>
            </a:pPr>
            <a:r>
              <a:rPr lang="en-US">
                <a:solidFill>
                  <a:srgbClr val="000066"/>
                </a:solidFill>
                <a:latin typeface="Courier New" pitchFamily="-1" charset="0"/>
              </a:rPr>
              <a:t>/* jik */</a:t>
            </a:r>
          </a:p>
          <a:p>
            <a:pPr algn="l">
              <a:lnSpc>
                <a:spcPct val="65000"/>
              </a:lnSpc>
              <a:spcBef>
                <a:spcPct val="50000"/>
              </a:spcBef>
              <a:defRPr/>
            </a:pPr>
            <a:r>
              <a:rPr lang="en-US">
                <a:solidFill>
                  <a:srgbClr val="000066"/>
                </a:solidFill>
                <a:latin typeface="Courier New" pitchFamily="-1" charset="0"/>
              </a:rPr>
              <a:t>for (j=0; j&lt;n; j++) {</a:t>
            </a:r>
          </a:p>
          <a:p>
            <a:pPr algn="l">
              <a:lnSpc>
                <a:spcPct val="65000"/>
              </a:lnSpc>
              <a:spcBef>
                <a:spcPct val="50000"/>
              </a:spcBef>
              <a:defRPr/>
            </a:pPr>
            <a:r>
              <a:rPr lang="en-US">
                <a:solidFill>
                  <a:srgbClr val="000066"/>
                </a:solidFill>
                <a:latin typeface="Courier New" pitchFamily="-1" charset="0"/>
              </a:rPr>
              <a:t>  for (i=0; i&lt;n; i++) {</a:t>
            </a:r>
          </a:p>
          <a:p>
            <a:pPr algn="l">
              <a:lnSpc>
                <a:spcPct val="65000"/>
              </a:lnSpc>
              <a:spcBef>
                <a:spcPct val="50000"/>
              </a:spcBef>
              <a:defRPr/>
            </a:pPr>
            <a:r>
              <a:rPr lang="en-US">
                <a:solidFill>
                  <a:srgbClr val="000066"/>
                </a:solidFill>
                <a:latin typeface="Courier New" pitchFamily="-1" charset="0"/>
              </a:rPr>
              <a:t>    sum = 0.0;</a:t>
            </a:r>
          </a:p>
          <a:p>
            <a:pPr algn="l">
              <a:lnSpc>
                <a:spcPct val="65000"/>
              </a:lnSpc>
              <a:spcBef>
                <a:spcPct val="50000"/>
              </a:spcBef>
              <a:defRPr/>
            </a:pPr>
            <a:r>
              <a:rPr lang="en-US">
                <a:solidFill>
                  <a:srgbClr val="000066"/>
                </a:solidFill>
                <a:latin typeface="Courier New" pitchFamily="-1" charset="0"/>
              </a:rPr>
              <a:t>    for (k=0; k&lt;n; k++)</a:t>
            </a:r>
          </a:p>
          <a:p>
            <a:pPr algn="l">
              <a:lnSpc>
                <a:spcPct val="65000"/>
              </a:lnSpc>
              <a:spcBef>
                <a:spcPct val="50000"/>
              </a:spcBef>
              <a:defRPr/>
            </a:pPr>
            <a:r>
              <a:rPr lang="en-US">
                <a:solidFill>
                  <a:srgbClr val="000066"/>
                </a:solidFill>
                <a:latin typeface="Courier New" pitchFamily="-1" charset="0"/>
              </a:rPr>
              <a:t>      </a:t>
            </a:r>
            <a:r>
              <a:rPr lang="en-US">
                <a:solidFill>
                  <a:srgbClr val="FF0000"/>
                </a:solidFill>
                <a:latin typeface="Courier New" pitchFamily="-1" charset="0"/>
              </a:rPr>
              <a:t>sum += a[i][k] * b[k][j];</a:t>
            </a:r>
          </a:p>
          <a:p>
            <a:pPr algn="l">
              <a:lnSpc>
                <a:spcPct val="65000"/>
              </a:lnSpc>
              <a:spcBef>
                <a:spcPct val="50000"/>
              </a:spcBef>
              <a:defRPr/>
            </a:pPr>
            <a:r>
              <a:rPr lang="en-US">
                <a:solidFill>
                  <a:srgbClr val="000066"/>
                </a:solidFill>
                <a:latin typeface="Courier New" pitchFamily="-1" charset="0"/>
              </a:rPr>
              <a:t>    c[i][j] = sum</a:t>
            </a:r>
          </a:p>
          <a:p>
            <a:pPr algn="l">
              <a:lnSpc>
                <a:spcPct val="65000"/>
              </a:lnSpc>
              <a:spcBef>
                <a:spcPct val="50000"/>
              </a:spcBef>
              <a:defRPr/>
            </a:pPr>
            <a:r>
              <a:rPr lang="en-US">
                <a:solidFill>
                  <a:srgbClr val="000066"/>
                </a:solidFill>
                <a:latin typeface="Courier New" pitchFamily="-1" charset="0"/>
              </a:rPr>
              <a:t>  }</a:t>
            </a:r>
          </a:p>
          <a:p>
            <a:pPr algn="l">
              <a:lnSpc>
                <a:spcPct val="65000"/>
              </a:lnSpc>
              <a:spcBef>
                <a:spcPct val="50000"/>
              </a:spcBef>
              <a:defRPr/>
            </a:pPr>
            <a:r>
              <a:rPr lang="en-US">
                <a:solidFill>
                  <a:srgbClr val="000066"/>
                </a:solidFill>
                <a:latin typeface="Courier New" pitchFamily="-1" charset="0"/>
              </a:rPr>
              <a:t>}</a:t>
            </a:r>
          </a:p>
        </p:txBody>
      </p:sp>
      <p:sp>
        <p:nvSpPr>
          <p:cNvPr id="68611" name="Rectangle 4"/>
          <p:cNvSpPr>
            <a:spLocks noChangeArrowheads="1"/>
          </p:cNvSpPr>
          <p:nvPr/>
        </p:nvSpPr>
        <p:spPr bwMode="auto">
          <a:xfrm>
            <a:off x="5568950" y="2654300"/>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8612" name="Rectangle 5"/>
          <p:cNvSpPr>
            <a:spLocks noChangeArrowheads="1"/>
          </p:cNvSpPr>
          <p:nvPr/>
        </p:nvSpPr>
        <p:spPr bwMode="auto">
          <a:xfrm>
            <a:off x="6788150" y="2654300"/>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8613" name="Rectangle 6"/>
          <p:cNvSpPr>
            <a:spLocks noChangeArrowheads="1"/>
          </p:cNvSpPr>
          <p:nvPr/>
        </p:nvSpPr>
        <p:spPr bwMode="auto">
          <a:xfrm>
            <a:off x="7931150" y="2654300"/>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8614" name="Rectangle 7"/>
          <p:cNvSpPr>
            <a:spLocks noChangeArrowheads="1"/>
          </p:cNvSpPr>
          <p:nvPr/>
        </p:nvSpPr>
        <p:spPr bwMode="auto">
          <a:xfrm>
            <a:off x="5700713" y="3235325"/>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A</a:t>
            </a:r>
          </a:p>
        </p:txBody>
      </p:sp>
      <p:sp>
        <p:nvSpPr>
          <p:cNvPr id="68615" name="Rectangle 8"/>
          <p:cNvSpPr>
            <a:spLocks noChangeArrowheads="1"/>
          </p:cNvSpPr>
          <p:nvPr/>
        </p:nvSpPr>
        <p:spPr bwMode="auto">
          <a:xfrm>
            <a:off x="6919913" y="3235325"/>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B</a:t>
            </a:r>
          </a:p>
        </p:txBody>
      </p:sp>
      <p:sp>
        <p:nvSpPr>
          <p:cNvPr id="68616" name="Rectangle 9"/>
          <p:cNvSpPr>
            <a:spLocks noChangeArrowheads="1"/>
          </p:cNvSpPr>
          <p:nvPr/>
        </p:nvSpPr>
        <p:spPr bwMode="auto">
          <a:xfrm>
            <a:off x="8139113" y="3235325"/>
            <a:ext cx="34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a:t>
            </a:r>
          </a:p>
        </p:txBody>
      </p:sp>
      <p:sp>
        <p:nvSpPr>
          <p:cNvPr id="68617" name="Line 10"/>
          <p:cNvSpPr>
            <a:spLocks noChangeShapeType="1"/>
          </p:cNvSpPr>
          <p:nvPr/>
        </p:nvSpPr>
        <p:spPr bwMode="auto">
          <a:xfrm>
            <a:off x="7010400" y="2660650"/>
            <a:ext cx="0" cy="5080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68618" name="Line 11"/>
          <p:cNvSpPr>
            <a:spLocks noChangeShapeType="1"/>
          </p:cNvSpPr>
          <p:nvPr/>
        </p:nvSpPr>
        <p:spPr bwMode="auto">
          <a:xfrm>
            <a:off x="5575300" y="3028950"/>
            <a:ext cx="5842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68619" name="Rectangle 12"/>
          <p:cNvSpPr>
            <a:spLocks noChangeArrowheads="1"/>
          </p:cNvSpPr>
          <p:nvPr/>
        </p:nvSpPr>
        <p:spPr bwMode="auto">
          <a:xfrm>
            <a:off x="6157913" y="2854325"/>
            <a:ext cx="536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(i,*)</a:t>
            </a:r>
          </a:p>
        </p:txBody>
      </p:sp>
      <p:sp>
        <p:nvSpPr>
          <p:cNvPr id="68620" name="Rectangle 13"/>
          <p:cNvSpPr>
            <a:spLocks noChangeArrowheads="1"/>
          </p:cNvSpPr>
          <p:nvPr/>
        </p:nvSpPr>
        <p:spPr bwMode="auto">
          <a:xfrm>
            <a:off x="6767513" y="2320925"/>
            <a:ext cx="536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(*,j)</a:t>
            </a:r>
          </a:p>
        </p:txBody>
      </p:sp>
      <p:sp>
        <p:nvSpPr>
          <p:cNvPr id="68621" name="Rectangle 14"/>
          <p:cNvSpPr>
            <a:spLocks noChangeArrowheads="1"/>
          </p:cNvSpPr>
          <p:nvPr/>
        </p:nvSpPr>
        <p:spPr bwMode="auto">
          <a:xfrm>
            <a:off x="8089900" y="2965450"/>
            <a:ext cx="50800" cy="50800"/>
          </a:xfrm>
          <a:prstGeom prst="rect">
            <a:avLst/>
          </a:prstGeom>
          <a:solidFill>
            <a:srgbClr val="FF0000"/>
          </a:solidFill>
          <a:ln w="57150">
            <a:solidFill>
              <a:srgbClr val="FF0000"/>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8622" name="Rectangle 15"/>
          <p:cNvSpPr>
            <a:spLocks noChangeArrowheads="1"/>
          </p:cNvSpPr>
          <p:nvPr/>
        </p:nvSpPr>
        <p:spPr bwMode="auto">
          <a:xfrm>
            <a:off x="7910513" y="2625725"/>
            <a:ext cx="498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(i,j)</a:t>
            </a:r>
          </a:p>
        </p:txBody>
      </p:sp>
      <p:sp>
        <p:nvSpPr>
          <p:cNvPr id="68623" name="Rectangle 16"/>
          <p:cNvSpPr>
            <a:spLocks noChangeArrowheads="1"/>
          </p:cNvSpPr>
          <p:nvPr/>
        </p:nvSpPr>
        <p:spPr bwMode="auto">
          <a:xfrm>
            <a:off x="5548313" y="1787525"/>
            <a:ext cx="1260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Inner loop:</a:t>
            </a:r>
          </a:p>
        </p:txBody>
      </p:sp>
      <p:grpSp>
        <p:nvGrpSpPr>
          <p:cNvPr id="68624" name="Group 17"/>
          <p:cNvGrpSpPr>
            <a:grpSpLocks/>
          </p:cNvGrpSpPr>
          <p:nvPr/>
        </p:nvGrpSpPr>
        <p:grpSpPr bwMode="auto">
          <a:xfrm>
            <a:off x="5334000" y="3803650"/>
            <a:ext cx="1168400" cy="1027113"/>
            <a:chOff x="3360" y="2600"/>
            <a:chExt cx="736" cy="647"/>
          </a:xfrm>
        </p:grpSpPr>
        <p:sp>
          <p:nvSpPr>
            <p:cNvPr id="68632" name="Rectangle 18"/>
            <p:cNvSpPr>
              <a:spLocks noChangeArrowheads="1"/>
            </p:cNvSpPr>
            <p:nvPr/>
          </p:nvSpPr>
          <p:spPr bwMode="auto">
            <a:xfrm>
              <a:off x="3360" y="3018"/>
              <a:ext cx="7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Row-wise</a:t>
              </a:r>
            </a:p>
          </p:txBody>
        </p:sp>
        <p:sp>
          <p:nvSpPr>
            <p:cNvPr id="68633" name="Line 19"/>
            <p:cNvSpPr>
              <a:spLocks noChangeShapeType="1"/>
            </p:cNvSpPr>
            <p:nvPr/>
          </p:nvSpPr>
          <p:spPr bwMode="auto">
            <a:xfrm flipV="1">
              <a:off x="3711" y="2600"/>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grpSp>
        <p:nvGrpSpPr>
          <p:cNvPr id="68625" name="Group 20"/>
          <p:cNvGrpSpPr>
            <a:grpSpLocks/>
          </p:cNvGrpSpPr>
          <p:nvPr/>
        </p:nvGrpSpPr>
        <p:grpSpPr bwMode="auto">
          <a:xfrm>
            <a:off x="6535738" y="3803650"/>
            <a:ext cx="1044575" cy="1301750"/>
            <a:chOff x="4117" y="2600"/>
            <a:chExt cx="658" cy="820"/>
          </a:xfrm>
        </p:grpSpPr>
        <p:sp>
          <p:nvSpPr>
            <p:cNvPr id="68630" name="Rectangle 21"/>
            <p:cNvSpPr>
              <a:spLocks noChangeArrowheads="1"/>
            </p:cNvSpPr>
            <p:nvPr/>
          </p:nvSpPr>
          <p:spPr bwMode="auto">
            <a:xfrm>
              <a:off x="4117" y="3018"/>
              <a:ext cx="65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Column-</a:t>
              </a:r>
            </a:p>
            <a:p>
              <a:pPr algn="l">
                <a:lnSpc>
                  <a:spcPct val="100000"/>
                </a:lnSpc>
              </a:pPr>
              <a:r>
                <a:rPr lang="en-US" b="0">
                  <a:solidFill>
                    <a:srgbClr val="000066"/>
                  </a:solidFill>
                </a:rPr>
                <a:t>wise</a:t>
              </a:r>
            </a:p>
          </p:txBody>
        </p:sp>
        <p:sp>
          <p:nvSpPr>
            <p:cNvPr id="68631" name="Line 22"/>
            <p:cNvSpPr>
              <a:spLocks noChangeShapeType="1"/>
            </p:cNvSpPr>
            <p:nvPr/>
          </p:nvSpPr>
          <p:spPr bwMode="auto">
            <a:xfrm flipV="1">
              <a:off x="4468" y="2600"/>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grpSp>
        <p:nvGrpSpPr>
          <p:cNvPr id="68626" name="Group 23"/>
          <p:cNvGrpSpPr>
            <a:grpSpLocks/>
          </p:cNvGrpSpPr>
          <p:nvPr/>
        </p:nvGrpSpPr>
        <p:grpSpPr bwMode="auto">
          <a:xfrm>
            <a:off x="7666038" y="3811588"/>
            <a:ext cx="739775" cy="1027112"/>
            <a:chOff x="4829" y="2605"/>
            <a:chExt cx="466" cy="647"/>
          </a:xfrm>
        </p:grpSpPr>
        <p:sp>
          <p:nvSpPr>
            <p:cNvPr id="68628" name="Rectangle 24"/>
            <p:cNvSpPr>
              <a:spLocks noChangeArrowheads="1"/>
            </p:cNvSpPr>
            <p:nvPr/>
          </p:nvSpPr>
          <p:spPr bwMode="auto">
            <a:xfrm>
              <a:off x="4829" y="3023"/>
              <a:ext cx="4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Fixed</a:t>
              </a:r>
            </a:p>
          </p:txBody>
        </p:sp>
        <p:sp>
          <p:nvSpPr>
            <p:cNvPr id="68629" name="Line 25"/>
            <p:cNvSpPr>
              <a:spLocks noChangeShapeType="1"/>
            </p:cNvSpPr>
            <p:nvPr/>
          </p:nvSpPr>
          <p:spPr bwMode="auto">
            <a:xfrm flipV="1">
              <a:off x="5180" y="2605"/>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sp>
        <p:nvSpPr>
          <p:cNvPr id="172058" name="Rectangle 26"/>
          <p:cNvSpPr>
            <a:spLocks noChangeArrowheads="1"/>
          </p:cNvSpPr>
          <p:nvPr/>
        </p:nvSpPr>
        <p:spPr bwMode="auto">
          <a:xfrm>
            <a:off x="444500" y="4868863"/>
            <a:ext cx="4813300" cy="1227137"/>
          </a:xfrm>
          <a:prstGeom prst="rect">
            <a:avLst/>
          </a:prstGeom>
          <a:noFill/>
          <a:ln w="12700">
            <a:noFill/>
            <a:miter lim="800000"/>
            <a:headEnd/>
            <a:tailEnd/>
          </a:ln>
          <a:effectLst/>
        </p:spPr>
        <p:txBody>
          <a:bodyPr lIns="90487" tIns="44450" rIns="90487" bIns="44450"/>
          <a:lstStyle/>
          <a:p>
            <a:pPr marL="223838" indent="-223838" algn="l" defTabSz="895350" eaLnBrk="1" hangingPunct="1">
              <a:lnSpc>
                <a:spcPct val="95000"/>
              </a:lnSpc>
              <a:spcBef>
                <a:spcPct val="50000"/>
              </a:spcBef>
              <a:buClr>
                <a:srgbClr val="660033"/>
              </a:buClr>
              <a:buFont typeface="Wingdings" pitchFamily="-1" charset="2"/>
              <a:buNone/>
              <a:tabLst>
                <a:tab pos="971550" algn="ctr"/>
                <a:tab pos="2343150" algn="ctr"/>
                <a:tab pos="3657600" algn="ctr"/>
              </a:tabLst>
              <a:defRPr/>
            </a:pPr>
            <a:r>
              <a:rPr lang="en-US" sz="2400" u="sng">
                <a:solidFill>
                  <a:srgbClr val="003300"/>
                </a:solidFill>
                <a:effectLst>
                  <a:outerShdw blurRad="38100" dist="38100" dir="2700000" algn="tl">
                    <a:srgbClr val="DDDDDD"/>
                  </a:outerShdw>
                </a:effectLst>
                <a:latin typeface="Helvetica" pitchFamily="-1" charset="0"/>
              </a:rPr>
              <a:t>Misses per Inner Loop Iteration:</a:t>
            </a:r>
          </a:p>
          <a:p>
            <a:pPr marL="560388" lvl="1" indent="-222250" algn="l" defTabSz="895350" eaLnBrk="1" hangingPunct="1">
              <a:lnSpc>
                <a:spcPct val="100000"/>
              </a:lnSpc>
              <a:spcBef>
                <a:spcPct val="25000"/>
              </a:spcBef>
              <a:buClr>
                <a:srgbClr val="660033"/>
              </a:buClr>
              <a:buSzPct val="75000"/>
              <a:buFont typeface="Wingdings" pitchFamily="-1" charset="2"/>
              <a:buNone/>
              <a:tabLst>
                <a:tab pos="971550" algn="ctr"/>
                <a:tab pos="2343150" algn="ctr"/>
                <a:tab pos="3657600" algn="ctr"/>
              </a:tabLst>
              <a:defRPr/>
            </a:pP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A</a:t>
            </a: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B</a:t>
            </a: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C</a:t>
            </a:r>
            <a:endParaRPr lang="en-US" sz="2000">
              <a:solidFill>
                <a:srgbClr val="000066"/>
              </a:solidFill>
              <a:latin typeface="Helvetica" pitchFamily="-1" charset="0"/>
              <a:ea typeface="ＭＳ Ｐゴシック" pitchFamily="-1" charset="-128"/>
              <a:cs typeface="ＭＳ Ｐゴシック" pitchFamily="-1" charset="-128"/>
            </a:endParaRPr>
          </a:p>
          <a:p>
            <a:pPr marL="560388" lvl="1" indent="-222250" algn="l" defTabSz="895350" eaLnBrk="1" hangingPunct="1">
              <a:lnSpc>
                <a:spcPct val="100000"/>
              </a:lnSpc>
              <a:spcBef>
                <a:spcPct val="25000"/>
              </a:spcBef>
              <a:buClr>
                <a:srgbClr val="660033"/>
              </a:buClr>
              <a:buSzPct val="75000"/>
              <a:buFont typeface="Wingdings" pitchFamily="-1" charset="2"/>
              <a:buNone/>
              <a:tabLst>
                <a:tab pos="971550" algn="ctr"/>
                <a:tab pos="2343150" algn="ctr"/>
                <a:tab pos="3657600" algn="ctr"/>
              </a:tabLst>
              <a:defRPr/>
            </a:pPr>
            <a:r>
              <a:rPr lang="en-US" sz="2000">
                <a:solidFill>
                  <a:srgbClr val="000066"/>
                </a:solidFill>
                <a:latin typeface="Helvetica" pitchFamily="-1" charset="0"/>
                <a:ea typeface="ＭＳ Ｐゴシック" pitchFamily="-1" charset="-128"/>
                <a:cs typeface="ＭＳ Ｐゴシック" pitchFamily="-1" charset="-128"/>
              </a:rPr>
              <a:t>		0.25	1.0	0.0</a:t>
            </a:r>
          </a:p>
        </p:txBody>
      </p:sp>
    </p:spTree>
    <p:extLst>
      <p:ext uri="{BB962C8B-B14F-4D97-AF65-F5344CB8AC3E}">
        <p14:creationId xmlns:p14="http://schemas.microsoft.com/office/powerpoint/2010/main" val="8940608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83" name="Rectangle 27"/>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Matrix Multiplication (kij)</a:t>
            </a:r>
          </a:p>
        </p:txBody>
      </p:sp>
      <p:sp>
        <p:nvSpPr>
          <p:cNvPr id="173059" name="Rectangle 3"/>
          <p:cNvSpPr>
            <a:spLocks noChangeArrowheads="1"/>
          </p:cNvSpPr>
          <p:nvPr/>
        </p:nvSpPr>
        <p:spPr bwMode="auto">
          <a:xfrm>
            <a:off x="452438" y="1770063"/>
            <a:ext cx="4264025" cy="2516187"/>
          </a:xfrm>
          <a:prstGeom prst="rect">
            <a:avLst/>
          </a:prstGeom>
          <a:solidFill>
            <a:schemeClr val="bg1"/>
          </a:solidFill>
          <a:ln w="12700">
            <a:solidFill>
              <a:schemeClr val="tx1"/>
            </a:solidFill>
            <a:miter lim="800000"/>
            <a:headEnd/>
            <a:tailEnd/>
          </a:ln>
          <a:effectLst>
            <a:outerShdw blurRad="63500" dist="107763" dir="2700000" algn="ctr" rotWithShape="0">
              <a:schemeClr val="folHlink">
                <a:alpha val="74998"/>
              </a:schemeClr>
            </a:outerShdw>
          </a:effectLst>
        </p:spPr>
        <p:txBody>
          <a:bodyPr lIns="90487" tIns="44450" rIns="90487" bIns="44450">
            <a:spAutoFit/>
          </a:bodyPr>
          <a:lstStyle/>
          <a:p>
            <a:pPr algn="l">
              <a:lnSpc>
                <a:spcPct val="65000"/>
              </a:lnSpc>
              <a:spcBef>
                <a:spcPct val="50000"/>
              </a:spcBef>
              <a:defRPr/>
            </a:pPr>
            <a:r>
              <a:rPr lang="en-US">
                <a:solidFill>
                  <a:srgbClr val="000066"/>
                </a:solidFill>
                <a:latin typeface="Courier New" charset="0"/>
              </a:rPr>
              <a:t>/* kij */</a:t>
            </a:r>
          </a:p>
          <a:p>
            <a:pPr algn="l">
              <a:lnSpc>
                <a:spcPct val="65000"/>
              </a:lnSpc>
              <a:spcBef>
                <a:spcPct val="50000"/>
              </a:spcBef>
              <a:defRPr/>
            </a:pPr>
            <a:r>
              <a:rPr lang="en-US">
                <a:solidFill>
                  <a:srgbClr val="000066"/>
                </a:solidFill>
                <a:latin typeface="Courier New" charset="0"/>
              </a:rPr>
              <a:t>for (k=0; k&lt;n; k++) {</a:t>
            </a:r>
          </a:p>
          <a:p>
            <a:pPr algn="l">
              <a:lnSpc>
                <a:spcPct val="65000"/>
              </a:lnSpc>
              <a:spcBef>
                <a:spcPct val="50000"/>
              </a:spcBef>
              <a:defRPr/>
            </a:pPr>
            <a:r>
              <a:rPr lang="en-US">
                <a:solidFill>
                  <a:srgbClr val="000066"/>
                </a:solidFill>
                <a:latin typeface="Courier New" charset="0"/>
              </a:rPr>
              <a:t>  for (i=0; i&lt;n; i++) {</a:t>
            </a:r>
          </a:p>
          <a:p>
            <a:pPr algn="l">
              <a:lnSpc>
                <a:spcPct val="65000"/>
              </a:lnSpc>
              <a:spcBef>
                <a:spcPct val="50000"/>
              </a:spcBef>
              <a:defRPr/>
            </a:pPr>
            <a:r>
              <a:rPr lang="en-US">
                <a:solidFill>
                  <a:srgbClr val="000066"/>
                </a:solidFill>
                <a:latin typeface="Courier New" charset="0"/>
              </a:rPr>
              <a:t>    r = a[i][k];</a:t>
            </a:r>
          </a:p>
          <a:p>
            <a:pPr algn="l">
              <a:lnSpc>
                <a:spcPct val="65000"/>
              </a:lnSpc>
              <a:spcBef>
                <a:spcPct val="50000"/>
              </a:spcBef>
              <a:defRPr/>
            </a:pPr>
            <a:r>
              <a:rPr lang="en-US">
                <a:solidFill>
                  <a:srgbClr val="000066"/>
                </a:solidFill>
                <a:latin typeface="Courier New" charset="0"/>
              </a:rPr>
              <a:t>    for (j=0; j&lt;n; j++)</a:t>
            </a:r>
          </a:p>
          <a:p>
            <a:pPr algn="l">
              <a:lnSpc>
                <a:spcPct val="65000"/>
              </a:lnSpc>
              <a:spcBef>
                <a:spcPct val="50000"/>
              </a:spcBef>
              <a:defRPr/>
            </a:pPr>
            <a:r>
              <a:rPr lang="en-US">
                <a:solidFill>
                  <a:srgbClr val="000066"/>
                </a:solidFill>
                <a:latin typeface="Courier New" charset="0"/>
              </a:rPr>
              <a:t>      </a:t>
            </a:r>
            <a:r>
              <a:rPr lang="en-US">
                <a:solidFill>
                  <a:srgbClr val="FF0000"/>
                </a:solidFill>
                <a:latin typeface="Courier New" charset="0"/>
              </a:rPr>
              <a:t>c[i][j] += r * b[k][j];</a:t>
            </a:r>
            <a:r>
              <a:rPr lang="en-US">
                <a:solidFill>
                  <a:srgbClr val="000066"/>
                </a:solidFill>
                <a:latin typeface="Courier New" charset="0"/>
              </a:rPr>
              <a:t>   </a:t>
            </a:r>
          </a:p>
          <a:p>
            <a:pPr algn="l">
              <a:lnSpc>
                <a:spcPct val="65000"/>
              </a:lnSpc>
              <a:spcBef>
                <a:spcPct val="50000"/>
              </a:spcBef>
              <a:defRPr/>
            </a:pPr>
            <a:r>
              <a:rPr lang="en-US">
                <a:solidFill>
                  <a:srgbClr val="000066"/>
                </a:solidFill>
                <a:latin typeface="Courier New" charset="0"/>
              </a:rPr>
              <a:t>  }</a:t>
            </a:r>
          </a:p>
          <a:p>
            <a:pPr algn="l">
              <a:lnSpc>
                <a:spcPct val="65000"/>
              </a:lnSpc>
              <a:spcBef>
                <a:spcPct val="50000"/>
              </a:spcBef>
              <a:defRPr/>
            </a:pPr>
            <a:r>
              <a:rPr lang="en-US">
                <a:solidFill>
                  <a:srgbClr val="000066"/>
                </a:solidFill>
                <a:latin typeface="Courier New" charset="0"/>
              </a:rPr>
              <a:t>}</a:t>
            </a:r>
          </a:p>
        </p:txBody>
      </p:sp>
      <p:sp>
        <p:nvSpPr>
          <p:cNvPr id="69635" name="Rectangle 4"/>
          <p:cNvSpPr>
            <a:spLocks noChangeArrowheads="1"/>
          </p:cNvSpPr>
          <p:nvPr/>
        </p:nvSpPr>
        <p:spPr bwMode="auto">
          <a:xfrm>
            <a:off x="5340350" y="2378075"/>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9636" name="Rectangle 5"/>
          <p:cNvSpPr>
            <a:spLocks noChangeArrowheads="1"/>
          </p:cNvSpPr>
          <p:nvPr/>
        </p:nvSpPr>
        <p:spPr bwMode="auto">
          <a:xfrm>
            <a:off x="6559550" y="2378075"/>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9637" name="Rectangle 6"/>
          <p:cNvSpPr>
            <a:spLocks noChangeArrowheads="1"/>
          </p:cNvSpPr>
          <p:nvPr/>
        </p:nvSpPr>
        <p:spPr bwMode="auto">
          <a:xfrm>
            <a:off x="7727950" y="2378075"/>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9638" name="Rectangle 7"/>
          <p:cNvSpPr>
            <a:spLocks noChangeArrowheads="1"/>
          </p:cNvSpPr>
          <p:nvPr/>
        </p:nvSpPr>
        <p:spPr bwMode="auto">
          <a:xfrm>
            <a:off x="5472113" y="295910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A</a:t>
            </a:r>
          </a:p>
        </p:txBody>
      </p:sp>
      <p:sp>
        <p:nvSpPr>
          <p:cNvPr id="69639" name="Rectangle 8"/>
          <p:cNvSpPr>
            <a:spLocks noChangeArrowheads="1"/>
          </p:cNvSpPr>
          <p:nvPr/>
        </p:nvSpPr>
        <p:spPr bwMode="auto">
          <a:xfrm>
            <a:off x="6691313" y="295910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B</a:t>
            </a:r>
          </a:p>
        </p:txBody>
      </p:sp>
      <p:sp>
        <p:nvSpPr>
          <p:cNvPr id="69640" name="Rectangle 9"/>
          <p:cNvSpPr>
            <a:spLocks noChangeArrowheads="1"/>
          </p:cNvSpPr>
          <p:nvPr/>
        </p:nvSpPr>
        <p:spPr bwMode="auto">
          <a:xfrm>
            <a:off x="7935913" y="2959100"/>
            <a:ext cx="34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a:t>
            </a:r>
          </a:p>
        </p:txBody>
      </p:sp>
      <p:sp>
        <p:nvSpPr>
          <p:cNvPr id="69641" name="Rectangle 10"/>
          <p:cNvSpPr>
            <a:spLocks noChangeArrowheads="1"/>
          </p:cNvSpPr>
          <p:nvPr/>
        </p:nvSpPr>
        <p:spPr bwMode="auto">
          <a:xfrm>
            <a:off x="8316913" y="2578100"/>
            <a:ext cx="536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(i,*)</a:t>
            </a:r>
          </a:p>
        </p:txBody>
      </p:sp>
      <p:sp>
        <p:nvSpPr>
          <p:cNvPr id="69642" name="Line 11"/>
          <p:cNvSpPr>
            <a:spLocks noChangeShapeType="1"/>
          </p:cNvSpPr>
          <p:nvPr/>
        </p:nvSpPr>
        <p:spPr bwMode="auto">
          <a:xfrm>
            <a:off x="7734300" y="2752725"/>
            <a:ext cx="5842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69643" name="Rectangle 12"/>
          <p:cNvSpPr>
            <a:spLocks noChangeArrowheads="1"/>
          </p:cNvSpPr>
          <p:nvPr/>
        </p:nvSpPr>
        <p:spPr bwMode="auto">
          <a:xfrm>
            <a:off x="5422900" y="2765425"/>
            <a:ext cx="50800" cy="50800"/>
          </a:xfrm>
          <a:prstGeom prst="rect">
            <a:avLst/>
          </a:prstGeom>
          <a:solidFill>
            <a:srgbClr val="FF0000"/>
          </a:solidFill>
          <a:ln w="57150">
            <a:solidFill>
              <a:srgbClr val="FF0000"/>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9644" name="Rectangle 13"/>
          <p:cNvSpPr>
            <a:spLocks noChangeArrowheads="1"/>
          </p:cNvSpPr>
          <p:nvPr/>
        </p:nvSpPr>
        <p:spPr bwMode="auto">
          <a:xfrm>
            <a:off x="5243513" y="2349500"/>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(i,k)</a:t>
            </a:r>
          </a:p>
        </p:txBody>
      </p:sp>
      <p:sp>
        <p:nvSpPr>
          <p:cNvPr id="69645" name="Rectangle 14"/>
          <p:cNvSpPr>
            <a:spLocks noChangeArrowheads="1"/>
          </p:cNvSpPr>
          <p:nvPr/>
        </p:nvSpPr>
        <p:spPr bwMode="auto">
          <a:xfrm>
            <a:off x="7148513" y="2349500"/>
            <a:ext cx="600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(k,*)</a:t>
            </a:r>
          </a:p>
        </p:txBody>
      </p:sp>
      <p:sp>
        <p:nvSpPr>
          <p:cNvPr id="69646" name="Line 15"/>
          <p:cNvSpPr>
            <a:spLocks noChangeShapeType="1"/>
          </p:cNvSpPr>
          <p:nvPr/>
        </p:nvSpPr>
        <p:spPr bwMode="auto">
          <a:xfrm>
            <a:off x="6565900" y="2524125"/>
            <a:ext cx="5842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69647" name="Rectangle 16"/>
          <p:cNvSpPr>
            <a:spLocks noChangeArrowheads="1"/>
          </p:cNvSpPr>
          <p:nvPr/>
        </p:nvSpPr>
        <p:spPr bwMode="auto">
          <a:xfrm>
            <a:off x="5383213" y="1816100"/>
            <a:ext cx="1260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Inner loop:</a:t>
            </a:r>
          </a:p>
        </p:txBody>
      </p:sp>
      <p:grpSp>
        <p:nvGrpSpPr>
          <p:cNvPr id="69648" name="Group 17"/>
          <p:cNvGrpSpPr>
            <a:grpSpLocks/>
          </p:cNvGrpSpPr>
          <p:nvPr/>
        </p:nvGrpSpPr>
        <p:grpSpPr bwMode="auto">
          <a:xfrm>
            <a:off x="6324600" y="3451225"/>
            <a:ext cx="1168400" cy="1027113"/>
            <a:chOff x="3984" y="2264"/>
            <a:chExt cx="736" cy="647"/>
          </a:xfrm>
        </p:grpSpPr>
        <p:sp>
          <p:nvSpPr>
            <p:cNvPr id="69656" name="Rectangle 18"/>
            <p:cNvSpPr>
              <a:spLocks noChangeArrowheads="1"/>
            </p:cNvSpPr>
            <p:nvPr/>
          </p:nvSpPr>
          <p:spPr bwMode="auto">
            <a:xfrm>
              <a:off x="3984" y="2682"/>
              <a:ext cx="7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Row-wise</a:t>
              </a:r>
            </a:p>
          </p:txBody>
        </p:sp>
        <p:sp>
          <p:nvSpPr>
            <p:cNvPr id="69657" name="Line 19"/>
            <p:cNvSpPr>
              <a:spLocks noChangeShapeType="1"/>
            </p:cNvSpPr>
            <p:nvPr/>
          </p:nvSpPr>
          <p:spPr bwMode="auto">
            <a:xfrm flipV="1">
              <a:off x="4335" y="2264"/>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grpSp>
        <p:nvGrpSpPr>
          <p:cNvPr id="69649" name="Group 20"/>
          <p:cNvGrpSpPr>
            <a:grpSpLocks/>
          </p:cNvGrpSpPr>
          <p:nvPr/>
        </p:nvGrpSpPr>
        <p:grpSpPr bwMode="auto">
          <a:xfrm>
            <a:off x="7467600" y="3451225"/>
            <a:ext cx="1168400" cy="1027113"/>
            <a:chOff x="4704" y="2264"/>
            <a:chExt cx="736" cy="647"/>
          </a:xfrm>
        </p:grpSpPr>
        <p:sp>
          <p:nvSpPr>
            <p:cNvPr id="69654" name="Rectangle 21"/>
            <p:cNvSpPr>
              <a:spLocks noChangeArrowheads="1"/>
            </p:cNvSpPr>
            <p:nvPr/>
          </p:nvSpPr>
          <p:spPr bwMode="auto">
            <a:xfrm>
              <a:off x="4704" y="2682"/>
              <a:ext cx="7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Row-wise</a:t>
              </a:r>
            </a:p>
          </p:txBody>
        </p:sp>
        <p:sp>
          <p:nvSpPr>
            <p:cNvPr id="69655" name="Line 22"/>
            <p:cNvSpPr>
              <a:spLocks noChangeShapeType="1"/>
            </p:cNvSpPr>
            <p:nvPr/>
          </p:nvSpPr>
          <p:spPr bwMode="auto">
            <a:xfrm flipV="1">
              <a:off x="5055" y="2264"/>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grpSp>
        <p:nvGrpSpPr>
          <p:cNvPr id="69650" name="Group 23"/>
          <p:cNvGrpSpPr>
            <a:grpSpLocks/>
          </p:cNvGrpSpPr>
          <p:nvPr/>
        </p:nvGrpSpPr>
        <p:grpSpPr bwMode="auto">
          <a:xfrm>
            <a:off x="5075238" y="3459163"/>
            <a:ext cx="739775" cy="1027112"/>
            <a:chOff x="3197" y="2269"/>
            <a:chExt cx="466" cy="647"/>
          </a:xfrm>
        </p:grpSpPr>
        <p:sp>
          <p:nvSpPr>
            <p:cNvPr id="69652" name="Rectangle 24"/>
            <p:cNvSpPr>
              <a:spLocks noChangeArrowheads="1"/>
            </p:cNvSpPr>
            <p:nvPr/>
          </p:nvSpPr>
          <p:spPr bwMode="auto">
            <a:xfrm>
              <a:off x="3197" y="2687"/>
              <a:ext cx="4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Fixed</a:t>
              </a:r>
            </a:p>
          </p:txBody>
        </p:sp>
        <p:sp>
          <p:nvSpPr>
            <p:cNvPr id="69653" name="Line 25"/>
            <p:cNvSpPr>
              <a:spLocks noChangeShapeType="1"/>
            </p:cNvSpPr>
            <p:nvPr/>
          </p:nvSpPr>
          <p:spPr bwMode="auto">
            <a:xfrm flipV="1">
              <a:off x="3548" y="2269"/>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sp>
        <p:nvSpPr>
          <p:cNvPr id="173082" name="Rectangle 26"/>
          <p:cNvSpPr>
            <a:spLocks noChangeArrowheads="1"/>
          </p:cNvSpPr>
          <p:nvPr/>
        </p:nvSpPr>
        <p:spPr bwMode="auto">
          <a:xfrm>
            <a:off x="444500" y="4868863"/>
            <a:ext cx="4965700" cy="1227137"/>
          </a:xfrm>
          <a:prstGeom prst="rect">
            <a:avLst/>
          </a:prstGeom>
          <a:noFill/>
          <a:ln w="12700">
            <a:noFill/>
            <a:miter lim="800000"/>
            <a:headEnd/>
            <a:tailEnd/>
          </a:ln>
          <a:effectLst/>
        </p:spPr>
        <p:txBody>
          <a:bodyPr lIns="90487" tIns="44450" rIns="90487" bIns="44450"/>
          <a:lstStyle/>
          <a:p>
            <a:pPr marL="223838" indent="-223838" algn="l" defTabSz="895350" eaLnBrk="1" hangingPunct="1">
              <a:lnSpc>
                <a:spcPct val="95000"/>
              </a:lnSpc>
              <a:spcBef>
                <a:spcPct val="50000"/>
              </a:spcBef>
              <a:buClr>
                <a:srgbClr val="660033"/>
              </a:buClr>
              <a:buFont typeface="Wingdings" pitchFamily="-1" charset="2"/>
              <a:buNone/>
              <a:tabLst>
                <a:tab pos="971550" algn="ctr"/>
                <a:tab pos="2343150" algn="ctr"/>
                <a:tab pos="3657600" algn="ctr"/>
              </a:tabLst>
              <a:defRPr/>
            </a:pPr>
            <a:r>
              <a:rPr lang="en-US" sz="2400" u="sng">
                <a:solidFill>
                  <a:srgbClr val="003300"/>
                </a:solidFill>
                <a:effectLst>
                  <a:outerShdw blurRad="38100" dist="38100" dir="2700000" algn="tl">
                    <a:srgbClr val="DDDDDD"/>
                  </a:outerShdw>
                </a:effectLst>
                <a:latin typeface="Helvetica" pitchFamily="-1" charset="0"/>
              </a:rPr>
              <a:t>Misses per Inner Loop Iteration:</a:t>
            </a:r>
          </a:p>
          <a:p>
            <a:pPr marL="560388" lvl="1" indent="-222250" algn="l" defTabSz="895350" eaLnBrk="1" hangingPunct="1">
              <a:lnSpc>
                <a:spcPct val="100000"/>
              </a:lnSpc>
              <a:spcBef>
                <a:spcPct val="25000"/>
              </a:spcBef>
              <a:buClr>
                <a:srgbClr val="660033"/>
              </a:buClr>
              <a:buSzPct val="75000"/>
              <a:buFont typeface="Wingdings" pitchFamily="-1" charset="2"/>
              <a:buNone/>
              <a:tabLst>
                <a:tab pos="971550" algn="ctr"/>
                <a:tab pos="2343150" algn="ctr"/>
                <a:tab pos="3657600" algn="ctr"/>
              </a:tabLst>
              <a:defRPr/>
            </a:pP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A</a:t>
            </a: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B</a:t>
            </a: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C</a:t>
            </a:r>
            <a:endParaRPr lang="en-US" sz="2000">
              <a:solidFill>
                <a:srgbClr val="000066"/>
              </a:solidFill>
              <a:latin typeface="Helvetica" pitchFamily="-1" charset="0"/>
              <a:ea typeface="ＭＳ Ｐゴシック" pitchFamily="-1" charset="-128"/>
              <a:cs typeface="ＭＳ Ｐゴシック" pitchFamily="-1" charset="-128"/>
            </a:endParaRPr>
          </a:p>
          <a:p>
            <a:pPr marL="560388" lvl="1" indent="-222250" algn="l" defTabSz="895350" eaLnBrk="1" hangingPunct="1">
              <a:lnSpc>
                <a:spcPct val="100000"/>
              </a:lnSpc>
              <a:spcBef>
                <a:spcPct val="25000"/>
              </a:spcBef>
              <a:buClr>
                <a:srgbClr val="660033"/>
              </a:buClr>
              <a:buSzPct val="75000"/>
              <a:buFont typeface="Wingdings" pitchFamily="-1" charset="2"/>
              <a:buNone/>
              <a:tabLst>
                <a:tab pos="971550" algn="ctr"/>
                <a:tab pos="2343150" algn="ctr"/>
                <a:tab pos="3657600" algn="ctr"/>
              </a:tabLst>
              <a:defRPr/>
            </a:pPr>
            <a:r>
              <a:rPr lang="en-US" sz="2000">
                <a:solidFill>
                  <a:srgbClr val="000066"/>
                </a:solidFill>
                <a:latin typeface="Helvetica" pitchFamily="-1" charset="0"/>
                <a:ea typeface="ＭＳ Ｐゴシック" pitchFamily="-1" charset="-128"/>
                <a:cs typeface="ＭＳ Ｐゴシック" pitchFamily="-1" charset="-128"/>
              </a:rPr>
              <a:t>		0.0	0.25	0.25</a:t>
            </a:r>
          </a:p>
        </p:txBody>
      </p:sp>
    </p:spTree>
    <p:extLst>
      <p:ext uri="{BB962C8B-B14F-4D97-AF65-F5344CB8AC3E}">
        <p14:creationId xmlns:p14="http://schemas.microsoft.com/office/powerpoint/2010/main" val="1266356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7" name="Rectangle 27"/>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Matrix Multiplication (ikj)</a:t>
            </a:r>
          </a:p>
        </p:txBody>
      </p:sp>
      <p:sp>
        <p:nvSpPr>
          <p:cNvPr id="174083" name="Rectangle 3"/>
          <p:cNvSpPr>
            <a:spLocks noChangeArrowheads="1"/>
          </p:cNvSpPr>
          <p:nvPr/>
        </p:nvSpPr>
        <p:spPr bwMode="auto">
          <a:xfrm>
            <a:off x="490538" y="1757363"/>
            <a:ext cx="4314825" cy="2490787"/>
          </a:xfrm>
          <a:prstGeom prst="rect">
            <a:avLst/>
          </a:prstGeom>
          <a:solidFill>
            <a:schemeClr val="bg1"/>
          </a:solidFill>
          <a:ln w="12700">
            <a:solidFill>
              <a:schemeClr val="tx1"/>
            </a:solidFill>
            <a:miter lim="800000"/>
            <a:headEnd/>
            <a:tailEnd/>
          </a:ln>
          <a:effectLst>
            <a:outerShdw blurRad="63500" dist="107763" dir="2700000" algn="ctr" rotWithShape="0">
              <a:schemeClr val="folHlink">
                <a:alpha val="74998"/>
              </a:schemeClr>
            </a:outerShdw>
          </a:effectLst>
        </p:spPr>
        <p:txBody>
          <a:bodyPr lIns="90487" tIns="44450" rIns="90487" bIns="44450">
            <a:spAutoFit/>
          </a:bodyPr>
          <a:lstStyle/>
          <a:p>
            <a:pPr algn="l">
              <a:lnSpc>
                <a:spcPct val="65000"/>
              </a:lnSpc>
              <a:spcBef>
                <a:spcPct val="50000"/>
              </a:spcBef>
              <a:defRPr/>
            </a:pPr>
            <a:r>
              <a:rPr lang="en-US">
                <a:solidFill>
                  <a:srgbClr val="000066"/>
                </a:solidFill>
                <a:latin typeface="Courier New" pitchFamily="-1" charset="0"/>
              </a:rPr>
              <a:t>/* ikj */</a:t>
            </a:r>
          </a:p>
          <a:p>
            <a:pPr algn="l">
              <a:lnSpc>
                <a:spcPct val="65000"/>
              </a:lnSpc>
              <a:spcBef>
                <a:spcPct val="50000"/>
              </a:spcBef>
              <a:defRPr/>
            </a:pPr>
            <a:r>
              <a:rPr lang="en-US">
                <a:solidFill>
                  <a:srgbClr val="000066"/>
                </a:solidFill>
                <a:latin typeface="Courier New" pitchFamily="-1" charset="0"/>
              </a:rPr>
              <a:t>for (i=0; i&lt;n; i++) {</a:t>
            </a:r>
          </a:p>
          <a:p>
            <a:pPr algn="l">
              <a:lnSpc>
                <a:spcPct val="65000"/>
              </a:lnSpc>
              <a:spcBef>
                <a:spcPct val="50000"/>
              </a:spcBef>
              <a:defRPr/>
            </a:pPr>
            <a:r>
              <a:rPr lang="en-US">
                <a:solidFill>
                  <a:srgbClr val="000066"/>
                </a:solidFill>
                <a:latin typeface="Courier New" pitchFamily="-1" charset="0"/>
              </a:rPr>
              <a:t>  for (k=0; k&lt;n; k++) {</a:t>
            </a:r>
          </a:p>
          <a:p>
            <a:pPr algn="l">
              <a:lnSpc>
                <a:spcPct val="65000"/>
              </a:lnSpc>
              <a:spcBef>
                <a:spcPct val="50000"/>
              </a:spcBef>
              <a:defRPr/>
            </a:pPr>
            <a:r>
              <a:rPr lang="en-US">
                <a:solidFill>
                  <a:srgbClr val="000066"/>
                </a:solidFill>
                <a:latin typeface="Courier New" pitchFamily="-1" charset="0"/>
              </a:rPr>
              <a:t>    r = a[i][k];</a:t>
            </a:r>
          </a:p>
          <a:p>
            <a:pPr algn="l">
              <a:lnSpc>
                <a:spcPct val="65000"/>
              </a:lnSpc>
              <a:spcBef>
                <a:spcPct val="50000"/>
              </a:spcBef>
              <a:defRPr/>
            </a:pPr>
            <a:r>
              <a:rPr lang="en-US">
                <a:solidFill>
                  <a:srgbClr val="000066"/>
                </a:solidFill>
                <a:latin typeface="Courier New" pitchFamily="-1" charset="0"/>
              </a:rPr>
              <a:t>    for (j=0; j&lt;n; j++)</a:t>
            </a:r>
          </a:p>
          <a:p>
            <a:pPr algn="l">
              <a:lnSpc>
                <a:spcPct val="65000"/>
              </a:lnSpc>
              <a:spcBef>
                <a:spcPct val="50000"/>
              </a:spcBef>
              <a:defRPr/>
            </a:pPr>
            <a:r>
              <a:rPr lang="en-US">
                <a:solidFill>
                  <a:srgbClr val="000066"/>
                </a:solidFill>
                <a:latin typeface="Courier New" pitchFamily="-1" charset="0"/>
              </a:rPr>
              <a:t>      </a:t>
            </a:r>
            <a:r>
              <a:rPr lang="en-US">
                <a:solidFill>
                  <a:srgbClr val="FF0000"/>
                </a:solidFill>
                <a:latin typeface="Courier New" pitchFamily="-1" charset="0"/>
              </a:rPr>
              <a:t>c[i][j] += r * b[k][j];</a:t>
            </a:r>
          </a:p>
          <a:p>
            <a:pPr algn="l">
              <a:lnSpc>
                <a:spcPct val="65000"/>
              </a:lnSpc>
              <a:spcBef>
                <a:spcPct val="50000"/>
              </a:spcBef>
              <a:defRPr/>
            </a:pPr>
            <a:r>
              <a:rPr lang="en-US">
                <a:solidFill>
                  <a:srgbClr val="000066"/>
                </a:solidFill>
                <a:latin typeface="Courier New" pitchFamily="-1" charset="0"/>
              </a:rPr>
              <a:t>  }</a:t>
            </a:r>
          </a:p>
          <a:p>
            <a:pPr algn="l">
              <a:lnSpc>
                <a:spcPct val="65000"/>
              </a:lnSpc>
              <a:spcBef>
                <a:spcPct val="50000"/>
              </a:spcBef>
              <a:defRPr/>
            </a:pPr>
            <a:r>
              <a:rPr lang="en-US">
                <a:solidFill>
                  <a:srgbClr val="000066"/>
                </a:solidFill>
                <a:latin typeface="Courier New" pitchFamily="-1" charset="0"/>
              </a:rPr>
              <a:t>}</a:t>
            </a:r>
          </a:p>
        </p:txBody>
      </p:sp>
      <p:sp>
        <p:nvSpPr>
          <p:cNvPr id="70659" name="Rectangle 4"/>
          <p:cNvSpPr>
            <a:spLocks noChangeArrowheads="1"/>
          </p:cNvSpPr>
          <p:nvPr/>
        </p:nvSpPr>
        <p:spPr bwMode="auto">
          <a:xfrm>
            <a:off x="5340350" y="2378075"/>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70660" name="Rectangle 5"/>
          <p:cNvSpPr>
            <a:spLocks noChangeArrowheads="1"/>
          </p:cNvSpPr>
          <p:nvPr/>
        </p:nvSpPr>
        <p:spPr bwMode="auto">
          <a:xfrm>
            <a:off x="6559550" y="2378075"/>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70661" name="Rectangle 6"/>
          <p:cNvSpPr>
            <a:spLocks noChangeArrowheads="1"/>
          </p:cNvSpPr>
          <p:nvPr/>
        </p:nvSpPr>
        <p:spPr bwMode="auto">
          <a:xfrm>
            <a:off x="7727950" y="2378075"/>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70662" name="Rectangle 7"/>
          <p:cNvSpPr>
            <a:spLocks noChangeArrowheads="1"/>
          </p:cNvSpPr>
          <p:nvPr/>
        </p:nvSpPr>
        <p:spPr bwMode="auto">
          <a:xfrm>
            <a:off x="5472113" y="295910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A</a:t>
            </a:r>
          </a:p>
        </p:txBody>
      </p:sp>
      <p:sp>
        <p:nvSpPr>
          <p:cNvPr id="70663" name="Rectangle 8"/>
          <p:cNvSpPr>
            <a:spLocks noChangeArrowheads="1"/>
          </p:cNvSpPr>
          <p:nvPr/>
        </p:nvSpPr>
        <p:spPr bwMode="auto">
          <a:xfrm>
            <a:off x="6691313" y="295910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B</a:t>
            </a:r>
          </a:p>
        </p:txBody>
      </p:sp>
      <p:sp>
        <p:nvSpPr>
          <p:cNvPr id="70664" name="Rectangle 9"/>
          <p:cNvSpPr>
            <a:spLocks noChangeArrowheads="1"/>
          </p:cNvSpPr>
          <p:nvPr/>
        </p:nvSpPr>
        <p:spPr bwMode="auto">
          <a:xfrm>
            <a:off x="7935913" y="2959100"/>
            <a:ext cx="34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a:t>
            </a:r>
          </a:p>
        </p:txBody>
      </p:sp>
      <p:sp>
        <p:nvSpPr>
          <p:cNvPr id="70665" name="Rectangle 10"/>
          <p:cNvSpPr>
            <a:spLocks noChangeArrowheads="1"/>
          </p:cNvSpPr>
          <p:nvPr/>
        </p:nvSpPr>
        <p:spPr bwMode="auto">
          <a:xfrm>
            <a:off x="8316913" y="2578100"/>
            <a:ext cx="536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(i,*)</a:t>
            </a:r>
          </a:p>
        </p:txBody>
      </p:sp>
      <p:sp>
        <p:nvSpPr>
          <p:cNvPr id="70666" name="Line 11"/>
          <p:cNvSpPr>
            <a:spLocks noChangeShapeType="1"/>
          </p:cNvSpPr>
          <p:nvPr/>
        </p:nvSpPr>
        <p:spPr bwMode="auto">
          <a:xfrm>
            <a:off x="7734300" y="2752725"/>
            <a:ext cx="5842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0667" name="Rectangle 12"/>
          <p:cNvSpPr>
            <a:spLocks noChangeArrowheads="1"/>
          </p:cNvSpPr>
          <p:nvPr/>
        </p:nvSpPr>
        <p:spPr bwMode="auto">
          <a:xfrm>
            <a:off x="5422900" y="2765425"/>
            <a:ext cx="50800" cy="50800"/>
          </a:xfrm>
          <a:prstGeom prst="rect">
            <a:avLst/>
          </a:prstGeom>
          <a:solidFill>
            <a:schemeClr val="tx1"/>
          </a:solidFill>
          <a:ln w="57150">
            <a:solidFill>
              <a:srgbClr val="FF0000"/>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70668" name="Rectangle 13"/>
          <p:cNvSpPr>
            <a:spLocks noChangeArrowheads="1"/>
          </p:cNvSpPr>
          <p:nvPr/>
        </p:nvSpPr>
        <p:spPr bwMode="auto">
          <a:xfrm>
            <a:off x="5272088" y="2349500"/>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(i,k)</a:t>
            </a:r>
          </a:p>
        </p:txBody>
      </p:sp>
      <p:sp>
        <p:nvSpPr>
          <p:cNvPr id="70669" name="Rectangle 14"/>
          <p:cNvSpPr>
            <a:spLocks noChangeArrowheads="1"/>
          </p:cNvSpPr>
          <p:nvPr/>
        </p:nvSpPr>
        <p:spPr bwMode="auto">
          <a:xfrm>
            <a:off x="7148513" y="2349500"/>
            <a:ext cx="600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(k,*)</a:t>
            </a:r>
          </a:p>
        </p:txBody>
      </p:sp>
      <p:sp>
        <p:nvSpPr>
          <p:cNvPr id="70670" name="Line 15"/>
          <p:cNvSpPr>
            <a:spLocks noChangeShapeType="1"/>
          </p:cNvSpPr>
          <p:nvPr/>
        </p:nvSpPr>
        <p:spPr bwMode="auto">
          <a:xfrm>
            <a:off x="6565900" y="2524125"/>
            <a:ext cx="5842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0671" name="Rectangle 16"/>
          <p:cNvSpPr>
            <a:spLocks noChangeArrowheads="1"/>
          </p:cNvSpPr>
          <p:nvPr/>
        </p:nvSpPr>
        <p:spPr bwMode="auto">
          <a:xfrm>
            <a:off x="5383213" y="1816100"/>
            <a:ext cx="1260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Inner loop:</a:t>
            </a:r>
          </a:p>
        </p:txBody>
      </p:sp>
      <p:grpSp>
        <p:nvGrpSpPr>
          <p:cNvPr id="70672" name="Group 17"/>
          <p:cNvGrpSpPr>
            <a:grpSpLocks/>
          </p:cNvGrpSpPr>
          <p:nvPr/>
        </p:nvGrpSpPr>
        <p:grpSpPr bwMode="auto">
          <a:xfrm>
            <a:off x="6324600" y="3451225"/>
            <a:ext cx="1168400" cy="1027113"/>
            <a:chOff x="3984" y="2264"/>
            <a:chExt cx="736" cy="647"/>
          </a:xfrm>
        </p:grpSpPr>
        <p:sp>
          <p:nvSpPr>
            <p:cNvPr id="70679" name="Rectangle 18"/>
            <p:cNvSpPr>
              <a:spLocks noChangeArrowheads="1"/>
            </p:cNvSpPr>
            <p:nvPr/>
          </p:nvSpPr>
          <p:spPr bwMode="auto">
            <a:xfrm>
              <a:off x="3984" y="2682"/>
              <a:ext cx="7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Row-wise</a:t>
              </a:r>
            </a:p>
          </p:txBody>
        </p:sp>
        <p:sp>
          <p:nvSpPr>
            <p:cNvPr id="70680" name="Line 19"/>
            <p:cNvSpPr>
              <a:spLocks noChangeShapeType="1"/>
            </p:cNvSpPr>
            <p:nvPr/>
          </p:nvSpPr>
          <p:spPr bwMode="auto">
            <a:xfrm flipV="1">
              <a:off x="4335" y="2264"/>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grpSp>
        <p:nvGrpSpPr>
          <p:cNvPr id="70673" name="Group 20"/>
          <p:cNvGrpSpPr>
            <a:grpSpLocks/>
          </p:cNvGrpSpPr>
          <p:nvPr/>
        </p:nvGrpSpPr>
        <p:grpSpPr bwMode="auto">
          <a:xfrm>
            <a:off x="7467600" y="3451225"/>
            <a:ext cx="1168400" cy="1027113"/>
            <a:chOff x="4704" y="2264"/>
            <a:chExt cx="736" cy="647"/>
          </a:xfrm>
        </p:grpSpPr>
        <p:sp>
          <p:nvSpPr>
            <p:cNvPr id="70677" name="Rectangle 21"/>
            <p:cNvSpPr>
              <a:spLocks noChangeArrowheads="1"/>
            </p:cNvSpPr>
            <p:nvPr/>
          </p:nvSpPr>
          <p:spPr bwMode="auto">
            <a:xfrm>
              <a:off x="4704" y="2682"/>
              <a:ext cx="7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Row-wise</a:t>
              </a:r>
            </a:p>
          </p:txBody>
        </p:sp>
        <p:sp>
          <p:nvSpPr>
            <p:cNvPr id="70678" name="Line 22"/>
            <p:cNvSpPr>
              <a:spLocks noChangeShapeType="1"/>
            </p:cNvSpPr>
            <p:nvPr/>
          </p:nvSpPr>
          <p:spPr bwMode="auto">
            <a:xfrm flipV="1">
              <a:off x="5055" y="2264"/>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sp>
        <p:nvSpPr>
          <p:cNvPr id="70674" name="Rectangle 24"/>
          <p:cNvSpPr>
            <a:spLocks noChangeArrowheads="1"/>
          </p:cNvSpPr>
          <p:nvPr/>
        </p:nvSpPr>
        <p:spPr bwMode="auto">
          <a:xfrm>
            <a:off x="5227638" y="4122738"/>
            <a:ext cx="7397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Fixed</a:t>
            </a:r>
          </a:p>
        </p:txBody>
      </p:sp>
      <p:sp>
        <p:nvSpPr>
          <p:cNvPr id="70675" name="Line 25"/>
          <p:cNvSpPr>
            <a:spLocks noChangeShapeType="1"/>
          </p:cNvSpPr>
          <p:nvPr/>
        </p:nvSpPr>
        <p:spPr bwMode="auto">
          <a:xfrm flipV="1">
            <a:off x="5632450" y="3459163"/>
            <a:ext cx="0" cy="6270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74106" name="Rectangle 26"/>
          <p:cNvSpPr>
            <a:spLocks noChangeArrowheads="1"/>
          </p:cNvSpPr>
          <p:nvPr/>
        </p:nvSpPr>
        <p:spPr bwMode="auto">
          <a:xfrm>
            <a:off x="444500" y="4868863"/>
            <a:ext cx="5194300" cy="1227137"/>
          </a:xfrm>
          <a:prstGeom prst="rect">
            <a:avLst/>
          </a:prstGeom>
          <a:noFill/>
          <a:ln w="12700">
            <a:noFill/>
            <a:miter lim="800000"/>
            <a:headEnd/>
            <a:tailEnd/>
          </a:ln>
          <a:effectLst/>
        </p:spPr>
        <p:txBody>
          <a:bodyPr lIns="90487" tIns="44450" rIns="90487" bIns="44450"/>
          <a:lstStyle/>
          <a:p>
            <a:pPr marL="223838" indent="-223838" algn="l" defTabSz="895350" eaLnBrk="1" hangingPunct="1">
              <a:lnSpc>
                <a:spcPct val="95000"/>
              </a:lnSpc>
              <a:spcBef>
                <a:spcPct val="50000"/>
              </a:spcBef>
              <a:buClr>
                <a:srgbClr val="660033"/>
              </a:buClr>
              <a:buFont typeface="Wingdings" pitchFamily="-1" charset="2"/>
              <a:buNone/>
              <a:tabLst>
                <a:tab pos="971550" algn="ctr"/>
                <a:tab pos="2343150" algn="ctr"/>
                <a:tab pos="3657600" algn="ctr"/>
              </a:tabLst>
              <a:defRPr/>
            </a:pPr>
            <a:r>
              <a:rPr lang="en-US" sz="2400" u="sng">
                <a:solidFill>
                  <a:srgbClr val="003300"/>
                </a:solidFill>
                <a:effectLst>
                  <a:outerShdw blurRad="38100" dist="38100" dir="2700000" algn="tl">
                    <a:srgbClr val="DDDDDD"/>
                  </a:outerShdw>
                </a:effectLst>
                <a:latin typeface="Helvetica" pitchFamily="-1" charset="0"/>
              </a:rPr>
              <a:t>Misses per Inner Loop Iteration:</a:t>
            </a:r>
          </a:p>
          <a:p>
            <a:pPr marL="560388" lvl="1" indent="-222250" algn="l" defTabSz="895350" eaLnBrk="1" hangingPunct="1">
              <a:lnSpc>
                <a:spcPct val="100000"/>
              </a:lnSpc>
              <a:spcBef>
                <a:spcPct val="25000"/>
              </a:spcBef>
              <a:buClr>
                <a:srgbClr val="660033"/>
              </a:buClr>
              <a:buSzPct val="75000"/>
              <a:buFont typeface="Wingdings" pitchFamily="-1" charset="2"/>
              <a:buNone/>
              <a:tabLst>
                <a:tab pos="971550" algn="ctr"/>
                <a:tab pos="2343150" algn="ctr"/>
                <a:tab pos="3657600" algn="ctr"/>
              </a:tabLst>
              <a:defRPr/>
            </a:pP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A</a:t>
            </a: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B</a:t>
            </a: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C</a:t>
            </a:r>
            <a:endParaRPr lang="en-US" sz="2000">
              <a:solidFill>
                <a:srgbClr val="000066"/>
              </a:solidFill>
              <a:latin typeface="Helvetica" pitchFamily="-1" charset="0"/>
              <a:ea typeface="ＭＳ Ｐゴシック" pitchFamily="-1" charset="-128"/>
              <a:cs typeface="ＭＳ Ｐゴシック" pitchFamily="-1" charset="-128"/>
            </a:endParaRPr>
          </a:p>
          <a:p>
            <a:pPr marL="560388" lvl="1" indent="-222250" algn="l" defTabSz="895350" eaLnBrk="1" hangingPunct="1">
              <a:lnSpc>
                <a:spcPct val="100000"/>
              </a:lnSpc>
              <a:spcBef>
                <a:spcPct val="25000"/>
              </a:spcBef>
              <a:buClr>
                <a:srgbClr val="660033"/>
              </a:buClr>
              <a:buSzPct val="75000"/>
              <a:buFont typeface="Wingdings" pitchFamily="-1" charset="2"/>
              <a:buNone/>
              <a:tabLst>
                <a:tab pos="971550" algn="ctr"/>
                <a:tab pos="2343150" algn="ctr"/>
                <a:tab pos="3657600" algn="ctr"/>
              </a:tabLst>
              <a:defRPr/>
            </a:pPr>
            <a:r>
              <a:rPr lang="en-US" sz="2000">
                <a:solidFill>
                  <a:srgbClr val="000066"/>
                </a:solidFill>
                <a:latin typeface="Helvetica" pitchFamily="-1" charset="0"/>
                <a:ea typeface="ＭＳ Ｐゴシック" pitchFamily="-1" charset="-128"/>
                <a:cs typeface="ＭＳ Ｐゴシック" pitchFamily="-1" charset="-128"/>
              </a:rPr>
              <a:t>		0.0	0.25	0.25</a:t>
            </a:r>
          </a:p>
        </p:txBody>
      </p:sp>
    </p:spTree>
    <p:extLst>
      <p:ext uri="{BB962C8B-B14F-4D97-AF65-F5344CB8AC3E}">
        <p14:creationId xmlns:p14="http://schemas.microsoft.com/office/powerpoint/2010/main" val="32158418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Chapter Mapping</a:t>
            </a:r>
          </a:p>
        </p:txBody>
      </p:sp>
      <p:sp>
        <p:nvSpPr>
          <p:cNvPr id="16387"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16388" name="TextBox 4"/>
          <p:cNvSpPr txBox="1">
            <a:spLocks noChangeArrowheads="1"/>
          </p:cNvSpPr>
          <p:nvPr/>
        </p:nvSpPr>
        <p:spPr bwMode="auto">
          <a:xfrm>
            <a:off x="304800" y="1981200"/>
            <a:ext cx="10826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Source</a:t>
            </a:r>
          </a:p>
          <a:p>
            <a:r>
              <a:rPr lang="en-US" sz="1800">
                <a:solidFill>
                  <a:srgbClr val="000066"/>
                </a:solidFill>
              </a:rPr>
              <a:t>code</a:t>
            </a:r>
          </a:p>
        </p:txBody>
      </p:sp>
      <p:cxnSp>
        <p:nvCxnSpPr>
          <p:cNvPr id="16389"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6390"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6391"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6392"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6393"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6394"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6395"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6396"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16397"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16398"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16399"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16400"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16401"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Assembly</a:t>
            </a:r>
          </a:p>
          <a:p>
            <a:r>
              <a:rPr lang="en-US" sz="1800">
                <a:solidFill>
                  <a:srgbClr val="000066"/>
                </a:solidFill>
              </a:rPr>
              <a:t>code</a:t>
            </a:r>
          </a:p>
        </p:txBody>
      </p:sp>
      <p:cxnSp>
        <p:nvCxnSpPr>
          <p:cNvPr id="16402"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6403"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6404"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6405"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16406"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16407"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16408"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16409"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16410" name="TextBox 33"/>
          <p:cNvSpPr txBox="1">
            <a:spLocks noChangeArrowheads="1"/>
          </p:cNvSpPr>
          <p:nvPr/>
        </p:nvSpPr>
        <p:spPr bwMode="auto">
          <a:xfrm>
            <a:off x="6858000" y="4876800"/>
            <a:ext cx="1082675"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Binary</a:t>
            </a:r>
          </a:p>
          <a:p>
            <a:r>
              <a:rPr lang="en-US" sz="1800">
                <a:solidFill>
                  <a:srgbClr val="000066"/>
                </a:solidFill>
              </a:rPr>
              <a:t>code &amp; </a:t>
            </a:r>
          </a:p>
          <a:p>
            <a:r>
              <a:rPr lang="en-US" sz="1800">
                <a:solidFill>
                  <a:srgbClr val="000066"/>
                </a:solidFill>
              </a:rPr>
              <a:t>data</a:t>
            </a:r>
          </a:p>
        </p:txBody>
      </p:sp>
      <p:sp>
        <p:nvSpPr>
          <p:cNvPr id="16411"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sp>
        <p:nvSpPr>
          <p:cNvPr id="16412"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00001010</a:t>
            </a:r>
          </a:p>
        </p:txBody>
      </p:sp>
      <p:sp>
        <p:nvSpPr>
          <p:cNvPr id="16413"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01010111</a:t>
            </a:r>
          </a:p>
        </p:txBody>
      </p:sp>
      <p:sp>
        <p:nvSpPr>
          <p:cNvPr id="16414"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sp>
        <p:nvSpPr>
          <p:cNvPr id="16415"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11101110</a:t>
            </a:r>
          </a:p>
        </p:txBody>
      </p:sp>
      <p:sp>
        <p:nvSpPr>
          <p:cNvPr id="16416"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00111011</a:t>
            </a:r>
          </a:p>
        </p:txBody>
      </p:sp>
      <p:sp>
        <p:nvSpPr>
          <p:cNvPr id="16417"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10000111</a:t>
            </a:r>
          </a:p>
        </p:txBody>
      </p:sp>
      <p:sp>
        <p:nvSpPr>
          <p:cNvPr id="16418"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16419"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16420"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pic>
        <p:nvPicPr>
          <p:cNvPr id="16421"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22"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add a,b</a:t>
            </a:r>
          </a:p>
        </p:txBody>
      </p:sp>
      <p:sp>
        <p:nvSpPr>
          <p:cNvPr id="16423"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sub a,b</a:t>
            </a:r>
          </a:p>
        </p:txBody>
      </p:sp>
      <p:sp>
        <p:nvSpPr>
          <p:cNvPr id="16424"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move a…</a:t>
            </a:r>
          </a:p>
        </p:txBody>
      </p:sp>
      <p:sp>
        <p:nvSpPr>
          <p:cNvPr id="58" name="TextBox 57"/>
          <p:cNvSpPr txBox="1">
            <a:spLocks noChangeArrowheads="1"/>
          </p:cNvSpPr>
          <p:nvPr/>
        </p:nvSpPr>
        <p:spPr bwMode="auto">
          <a:xfrm>
            <a:off x="4495800" y="533400"/>
            <a:ext cx="1604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3</a:t>
            </a:r>
          </a:p>
        </p:txBody>
      </p:sp>
      <p:sp>
        <p:nvSpPr>
          <p:cNvPr id="59" name="TextBox 58"/>
          <p:cNvSpPr txBox="1">
            <a:spLocks noChangeArrowheads="1"/>
          </p:cNvSpPr>
          <p:nvPr/>
        </p:nvSpPr>
        <p:spPr bwMode="auto">
          <a:xfrm>
            <a:off x="3175" y="6096000"/>
            <a:ext cx="33496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Chapters 3, 4, 5 and 6</a:t>
            </a:r>
          </a:p>
        </p:txBody>
      </p:sp>
      <p:sp>
        <p:nvSpPr>
          <p:cNvPr id="60" name="TextBox 59"/>
          <p:cNvSpPr txBox="1">
            <a:spLocks noChangeArrowheads="1"/>
          </p:cNvSpPr>
          <p:nvPr/>
        </p:nvSpPr>
        <p:spPr bwMode="auto">
          <a:xfrm>
            <a:off x="6630988" y="1322388"/>
            <a:ext cx="16049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7</a:t>
            </a:r>
          </a:p>
        </p:txBody>
      </p:sp>
      <p:sp>
        <p:nvSpPr>
          <p:cNvPr id="61" name="TextBox 60"/>
          <p:cNvSpPr txBox="1">
            <a:spLocks noChangeArrowheads="1"/>
          </p:cNvSpPr>
          <p:nvPr/>
        </p:nvSpPr>
        <p:spPr bwMode="auto">
          <a:xfrm>
            <a:off x="4338638" y="4572000"/>
            <a:ext cx="1604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9</a:t>
            </a:r>
          </a:p>
        </p:txBody>
      </p:sp>
      <p:sp>
        <p:nvSpPr>
          <p:cNvPr id="62" name="TextBox 61"/>
          <p:cNvSpPr txBox="1">
            <a:spLocks noChangeArrowheads="1"/>
          </p:cNvSpPr>
          <p:nvPr/>
        </p:nvSpPr>
        <p:spPr bwMode="auto">
          <a:xfrm>
            <a:off x="168275" y="3733800"/>
            <a:ext cx="16033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5 </a:t>
            </a:r>
          </a:p>
        </p:txBody>
      </p:sp>
      <p:sp>
        <p:nvSpPr>
          <p:cNvPr id="63" name="TextBox 62"/>
          <p:cNvSpPr txBox="1">
            <a:spLocks noChangeArrowheads="1"/>
          </p:cNvSpPr>
          <p:nvPr/>
        </p:nvSpPr>
        <p:spPr bwMode="auto">
          <a:xfrm>
            <a:off x="7539038" y="3581400"/>
            <a:ext cx="1604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2</a:t>
            </a:r>
          </a:p>
        </p:txBody>
      </p:sp>
      <p:sp>
        <p:nvSpPr>
          <p:cNvPr id="16431"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sp>
        <p:nvSpPr>
          <p:cNvPr id="16432"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grpSp>
        <p:nvGrpSpPr>
          <p:cNvPr id="3" name="Group 54"/>
          <p:cNvGrpSpPr>
            <a:grpSpLocks/>
          </p:cNvGrpSpPr>
          <p:nvPr/>
        </p:nvGrpSpPr>
        <p:grpSpPr bwMode="auto">
          <a:xfrm>
            <a:off x="2286000" y="3352800"/>
            <a:ext cx="2003425" cy="1493838"/>
            <a:chOff x="2286369" y="2971800"/>
            <a:chExt cx="2003168" cy="1494272"/>
          </a:xfrm>
        </p:grpSpPr>
        <p:sp>
          <p:nvSpPr>
            <p:cNvPr id="16434" name="Oval 50"/>
            <p:cNvSpPr>
              <a:spLocks noChangeArrowheads="1"/>
            </p:cNvSpPr>
            <p:nvPr/>
          </p:nvSpPr>
          <p:spPr bwMode="auto">
            <a:xfrm>
              <a:off x="2438400" y="3124200"/>
              <a:ext cx="1143000" cy="11430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16435" name="Left-Right Arrow 51"/>
            <p:cNvSpPr>
              <a:spLocks noChangeArrowheads="1"/>
            </p:cNvSpPr>
            <p:nvPr/>
          </p:nvSpPr>
          <p:spPr bwMode="auto">
            <a:xfrm rot="1993966">
              <a:off x="3465334" y="3978780"/>
              <a:ext cx="824203" cy="487292"/>
            </a:xfrm>
            <a:prstGeom prst="leftRightArrow">
              <a:avLst>
                <a:gd name="adj1" fmla="val 50000"/>
                <a:gd name="adj2" fmla="val 49998"/>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16436" name="TextBox 29"/>
            <p:cNvSpPr txBox="1">
              <a:spLocks noChangeArrowheads="1"/>
            </p:cNvSpPr>
            <p:nvPr/>
          </p:nvSpPr>
          <p:spPr bwMode="auto">
            <a:xfrm>
              <a:off x="2362200" y="3429000"/>
              <a:ext cx="1274808"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Operating</a:t>
              </a:r>
            </a:p>
            <a:p>
              <a:r>
                <a:rPr lang="en-US" sz="1800">
                  <a:solidFill>
                    <a:srgbClr val="000066"/>
                  </a:solidFill>
                </a:rPr>
                <a:t>System</a:t>
              </a:r>
            </a:p>
          </p:txBody>
        </p:sp>
        <p:sp>
          <p:nvSpPr>
            <p:cNvPr id="16437" name="TextBox 53"/>
            <p:cNvSpPr txBox="1">
              <a:spLocks noChangeArrowheads="1"/>
            </p:cNvSpPr>
            <p:nvPr/>
          </p:nvSpPr>
          <p:spPr bwMode="auto">
            <a:xfrm>
              <a:off x="2286369" y="2971800"/>
              <a:ext cx="16042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8</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P spid="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31" name="Rectangle 27"/>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Matrix Multiplication (jki)</a:t>
            </a:r>
          </a:p>
        </p:txBody>
      </p:sp>
      <p:sp>
        <p:nvSpPr>
          <p:cNvPr id="175107" name="Rectangle 3"/>
          <p:cNvSpPr>
            <a:spLocks noChangeArrowheads="1"/>
          </p:cNvSpPr>
          <p:nvPr/>
        </p:nvSpPr>
        <p:spPr bwMode="auto">
          <a:xfrm>
            <a:off x="566738" y="1766888"/>
            <a:ext cx="4352925" cy="2490787"/>
          </a:xfrm>
          <a:prstGeom prst="rect">
            <a:avLst/>
          </a:prstGeom>
          <a:solidFill>
            <a:schemeClr val="bg1"/>
          </a:solidFill>
          <a:ln w="12700">
            <a:solidFill>
              <a:schemeClr val="tx1"/>
            </a:solidFill>
            <a:miter lim="800000"/>
            <a:headEnd/>
            <a:tailEnd/>
          </a:ln>
          <a:effectLst>
            <a:outerShdw blurRad="63500" dist="107763" dir="2700000" algn="ctr" rotWithShape="0">
              <a:schemeClr val="folHlink">
                <a:alpha val="74998"/>
              </a:schemeClr>
            </a:outerShdw>
          </a:effectLst>
        </p:spPr>
        <p:txBody>
          <a:bodyPr lIns="90487" tIns="44450" rIns="90487" bIns="44450">
            <a:spAutoFit/>
          </a:bodyPr>
          <a:lstStyle/>
          <a:p>
            <a:pPr algn="l">
              <a:lnSpc>
                <a:spcPct val="65000"/>
              </a:lnSpc>
              <a:spcBef>
                <a:spcPct val="50000"/>
              </a:spcBef>
              <a:defRPr/>
            </a:pPr>
            <a:r>
              <a:rPr lang="en-US">
                <a:solidFill>
                  <a:srgbClr val="000066"/>
                </a:solidFill>
                <a:latin typeface="Courier New" pitchFamily="-1" charset="0"/>
              </a:rPr>
              <a:t>/* jki */</a:t>
            </a:r>
          </a:p>
          <a:p>
            <a:pPr algn="l">
              <a:lnSpc>
                <a:spcPct val="65000"/>
              </a:lnSpc>
              <a:spcBef>
                <a:spcPct val="50000"/>
              </a:spcBef>
              <a:defRPr/>
            </a:pPr>
            <a:r>
              <a:rPr lang="en-US">
                <a:solidFill>
                  <a:srgbClr val="000066"/>
                </a:solidFill>
                <a:latin typeface="Courier New" pitchFamily="-1" charset="0"/>
              </a:rPr>
              <a:t>for (j=0; j&lt;n; j++) {</a:t>
            </a:r>
          </a:p>
          <a:p>
            <a:pPr algn="l">
              <a:lnSpc>
                <a:spcPct val="65000"/>
              </a:lnSpc>
              <a:spcBef>
                <a:spcPct val="50000"/>
              </a:spcBef>
              <a:defRPr/>
            </a:pPr>
            <a:r>
              <a:rPr lang="en-US">
                <a:solidFill>
                  <a:srgbClr val="000066"/>
                </a:solidFill>
                <a:latin typeface="Courier New" pitchFamily="-1" charset="0"/>
              </a:rPr>
              <a:t>  for (k=0; k&lt;n; k++) {</a:t>
            </a:r>
          </a:p>
          <a:p>
            <a:pPr algn="l">
              <a:lnSpc>
                <a:spcPct val="65000"/>
              </a:lnSpc>
              <a:spcBef>
                <a:spcPct val="50000"/>
              </a:spcBef>
              <a:defRPr/>
            </a:pPr>
            <a:r>
              <a:rPr lang="en-US">
                <a:solidFill>
                  <a:srgbClr val="000066"/>
                </a:solidFill>
                <a:latin typeface="Courier New" pitchFamily="-1" charset="0"/>
              </a:rPr>
              <a:t>    r = b[k][j];</a:t>
            </a:r>
          </a:p>
          <a:p>
            <a:pPr algn="l">
              <a:lnSpc>
                <a:spcPct val="65000"/>
              </a:lnSpc>
              <a:spcBef>
                <a:spcPct val="50000"/>
              </a:spcBef>
              <a:defRPr/>
            </a:pPr>
            <a:r>
              <a:rPr lang="en-US">
                <a:solidFill>
                  <a:srgbClr val="000066"/>
                </a:solidFill>
                <a:latin typeface="Courier New" pitchFamily="-1" charset="0"/>
              </a:rPr>
              <a:t>    for (i=0; i&lt;n; i++)</a:t>
            </a:r>
          </a:p>
          <a:p>
            <a:pPr algn="l">
              <a:lnSpc>
                <a:spcPct val="65000"/>
              </a:lnSpc>
              <a:spcBef>
                <a:spcPct val="50000"/>
              </a:spcBef>
              <a:defRPr/>
            </a:pPr>
            <a:r>
              <a:rPr lang="en-US">
                <a:solidFill>
                  <a:srgbClr val="000066"/>
                </a:solidFill>
                <a:latin typeface="Courier New" pitchFamily="-1" charset="0"/>
              </a:rPr>
              <a:t>      </a:t>
            </a:r>
            <a:r>
              <a:rPr lang="en-US">
                <a:solidFill>
                  <a:srgbClr val="FF0000"/>
                </a:solidFill>
                <a:latin typeface="Courier New" pitchFamily="-1" charset="0"/>
              </a:rPr>
              <a:t>c[i][j] += a[i][k] * r;</a:t>
            </a:r>
          </a:p>
          <a:p>
            <a:pPr algn="l">
              <a:lnSpc>
                <a:spcPct val="65000"/>
              </a:lnSpc>
              <a:spcBef>
                <a:spcPct val="50000"/>
              </a:spcBef>
              <a:defRPr/>
            </a:pPr>
            <a:r>
              <a:rPr lang="en-US">
                <a:solidFill>
                  <a:srgbClr val="000066"/>
                </a:solidFill>
                <a:latin typeface="Courier New" pitchFamily="-1" charset="0"/>
              </a:rPr>
              <a:t>  }</a:t>
            </a:r>
          </a:p>
          <a:p>
            <a:pPr algn="l">
              <a:lnSpc>
                <a:spcPct val="65000"/>
              </a:lnSpc>
              <a:spcBef>
                <a:spcPct val="50000"/>
              </a:spcBef>
              <a:defRPr/>
            </a:pPr>
            <a:r>
              <a:rPr lang="en-US">
                <a:solidFill>
                  <a:srgbClr val="000066"/>
                </a:solidFill>
                <a:latin typeface="Courier New" pitchFamily="-1" charset="0"/>
              </a:rPr>
              <a:t>}	</a:t>
            </a:r>
          </a:p>
        </p:txBody>
      </p:sp>
      <p:sp>
        <p:nvSpPr>
          <p:cNvPr id="71683" name="Rectangle 4"/>
          <p:cNvSpPr>
            <a:spLocks noChangeArrowheads="1"/>
          </p:cNvSpPr>
          <p:nvPr/>
        </p:nvSpPr>
        <p:spPr bwMode="auto">
          <a:xfrm>
            <a:off x="5340350" y="2606675"/>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71684" name="Rectangle 5"/>
          <p:cNvSpPr>
            <a:spLocks noChangeArrowheads="1"/>
          </p:cNvSpPr>
          <p:nvPr/>
        </p:nvSpPr>
        <p:spPr bwMode="auto">
          <a:xfrm>
            <a:off x="6559550" y="2606675"/>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71685" name="Rectangle 6"/>
          <p:cNvSpPr>
            <a:spLocks noChangeArrowheads="1"/>
          </p:cNvSpPr>
          <p:nvPr/>
        </p:nvSpPr>
        <p:spPr bwMode="auto">
          <a:xfrm>
            <a:off x="7727950" y="2606675"/>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71686" name="Rectangle 7"/>
          <p:cNvSpPr>
            <a:spLocks noChangeArrowheads="1"/>
          </p:cNvSpPr>
          <p:nvPr/>
        </p:nvSpPr>
        <p:spPr bwMode="auto">
          <a:xfrm>
            <a:off x="5472113" y="318770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A</a:t>
            </a:r>
          </a:p>
        </p:txBody>
      </p:sp>
      <p:sp>
        <p:nvSpPr>
          <p:cNvPr id="71687" name="Rectangle 8"/>
          <p:cNvSpPr>
            <a:spLocks noChangeArrowheads="1"/>
          </p:cNvSpPr>
          <p:nvPr/>
        </p:nvSpPr>
        <p:spPr bwMode="auto">
          <a:xfrm>
            <a:off x="6691313" y="318770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B</a:t>
            </a:r>
          </a:p>
        </p:txBody>
      </p:sp>
      <p:sp>
        <p:nvSpPr>
          <p:cNvPr id="71688" name="Rectangle 9"/>
          <p:cNvSpPr>
            <a:spLocks noChangeArrowheads="1"/>
          </p:cNvSpPr>
          <p:nvPr/>
        </p:nvSpPr>
        <p:spPr bwMode="auto">
          <a:xfrm>
            <a:off x="7935913" y="3187700"/>
            <a:ext cx="34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a:t>
            </a:r>
          </a:p>
        </p:txBody>
      </p:sp>
      <p:sp>
        <p:nvSpPr>
          <p:cNvPr id="71689" name="Rectangle 10"/>
          <p:cNvSpPr>
            <a:spLocks noChangeArrowheads="1"/>
          </p:cNvSpPr>
          <p:nvPr/>
        </p:nvSpPr>
        <p:spPr bwMode="auto">
          <a:xfrm>
            <a:off x="7656513" y="2273300"/>
            <a:ext cx="536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(*,j)</a:t>
            </a:r>
          </a:p>
        </p:txBody>
      </p:sp>
      <p:sp>
        <p:nvSpPr>
          <p:cNvPr id="71690" name="Rectangle 11"/>
          <p:cNvSpPr>
            <a:spLocks noChangeArrowheads="1"/>
          </p:cNvSpPr>
          <p:nvPr/>
        </p:nvSpPr>
        <p:spPr bwMode="auto">
          <a:xfrm>
            <a:off x="6692900" y="3006725"/>
            <a:ext cx="50800" cy="50800"/>
          </a:xfrm>
          <a:prstGeom prst="rect">
            <a:avLst/>
          </a:prstGeom>
          <a:solidFill>
            <a:srgbClr val="FF0000"/>
          </a:solidFill>
          <a:ln w="57150">
            <a:solidFill>
              <a:srgbClr val="FF0000"/>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71691" name="Rectangle 12"/>
          <p:cNvSpPr>
            <a:spLocks noChangeArrowheads="1"/>
          </p:cNvSpPr>
          <p:nvPr/>
        </p:nvSpPr>
        <p:spPr bwMode="auto">
          <a:xfrm>
            <a:off x="6475413" y="2590800"/>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(k,j)</a:t>
            </a:r>
          </a:p>
        </p:txBody>
      </p:sp>
      <p:sp>
        <p:nvSpPr>
          <p:cNvPr id="71692" name="Rectangle 13"/>
          <p:cNvSpPr>
            <a:spLocks noChangeArrowheads="1"/>
          </p:cNvSpPr>
          <p:nvPr/>
        </p:nvSpPr>
        <p:spPr bwMode="auto">
          <a:xfrm>
            <a:off x="5268913" y="1828800"/>
            <a:ext cx="1260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Inner loop:</a:t>
            </a:r>
          </a:p>
        </p:txBody>
      </p:sp>
      <p:sp>
        <p:nvSpPr>
          <p:cNvPr id="71693" name="Line 14"/>
          <p:cNvSpPr>
            <a:spLocks noChangeShapeType="1"/>
          </p:cNvSpPr>
          <p:nvPr/>
        </p:nvSpPr>
        <p:spPr bwMode="auto">
          <a:xfrm flipV="1">
            <a:off x="5803900" y="2600325"/>
            <a:ext cx="0" cy="5334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1694" name="Line 15"/>
          <p:cNvSpPr>
            <a:spLocks noChangeShapeType="1"/>
          </p:cNvSpPr>
          <p:nvPr/>
        </p:nvSpPr>
        <p:spPr bwMode="auto">
          <a:xfrm flipV="1">
            <a:off x="7886700" y="2613025"/>
            <a:ext cx="0" cy="5334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1695" name="Rectangle 16"/>
          <p:cNvSpPr>
            <a:spLocks noChangeArrowheads="1"/>
          </p:cNvSpPr>
          <p:nvPr/>
        </p:nvSpPr>
        <p:spPr bwMode="auto">
          <a:xfrm>
            <a:off x="5522913" y="2273300"/>
            <a:ext cx="600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(*,k)</a:t>
            </a:r>
          </a:p>
        </p:txBody>
      </p:sp>
      <p:grpSp>
        <p:nvGrpSpPr>
          <p:cNvPr id="71696" name="Group 17"/>
          <p:cNvGrpSpPr>
            <a:grpSpLocks/>
          </p:cNvGrpSpPr>
          <p:nvPr/>
        </p:nvGrpSpPr>
        <p:grpSpPr bwMode="auto">
          <a:xfrm>
            <a:off x="5105400" y="3679825"/>
            <a:ext cx="1108075" cy="1301750"/>
            <a:chOff x="3216" y="2408"/>
            <a:chExt cx="698" cy="820"/>
          </a:xfrm>
        </p:grpSpPr>
        <p:sp>
          <p:nvSpPr>
            <p:cNvPr id="71704" name="Rectangle 18"/>
            <p:cNvSpPr>
              <a:spLocks noChangeArrowheads="1"/>
            </p:cNvSpPr>
            <p:nvPr/>
          </p:nvSpPr>
          <p:spPr bwMode="auto">
            <a:xfrm>
              <a:off x="3216" y="2826"/>
              <a:ext cx="69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Column -</a:t>
              </a:r>
            </a:p>
            <a:p>
              <a:pPr algn="l">
                <a:lnSpc>
                  <a:spcPct val="100000"/>
                </a:lnSpc>
              </a:pPr>
              <a:r>
                <a:rPr lang="en-US" b="0">
                  <a:solidFill>
                    <a:srgbClr val="000066"/>
                  </a:solidFill>
                </a:rPr>
                <a:t>wise</a:t>
              </a:r>
            </a:p>
          </p:txBody>
        </p:sp>
        <p:sp>
          <p:nvSpPr>
            <p:cNvPr id="71705" name="Line 19"/>
            <p:cNvSpPr>
              <a:spLocks noChangeShapeType="1"/>
            </p:cNvSpPr>
            <p:nvPr/>
          </p:nvSpPr>
          <p:spPr bwMode="auto">
            <a:xfrm flipV="1">
              <a:off x="3567" y="2408"/>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grpSp>
        <p:nvGrpSpPr>
          <p:cNvPr id="71697" name="Group 20"/>
          <p:cNvGrpSpPr>
            <a:grpSpLocks/>
          </p:cNvGrpSpPr>
          <p:nvPr/>
        </p:nvGrpSpPr>
        <p:grpSpPr bwMode="auto">
          <a:xfrm>
            <a:off x="7467600" y="3679825"/>
            <a:ext cx="1044575" cy="1301750"/>
            <a:chOff x="4704" y="2408"/>
            <a:chExt cx="658" cy="820"/>
          </a:xfrm>
        </p:grpSpPr>
        <p:sp>
          <p:nvSpPr>
            <p:cNvPr id="71702" name="Rectangle 21"/>
            <p:cNvSpPr>
              <a:spLocks noChangeArrowheads="1"/>
            </p:cNvSpPr>
            <p:nvPr/>
          </p:nvSpPr>
          <p:spPr bwMode="auto">
            <a:xfrm>
              <a:off x="4704" y="2826"/>
              <a:ext cx="65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Column-</a:t>
              </a:r>
            </a:p>
            <a:p>
              <a:pPr algn="l">
                <a:lnSpc>
                  <a:spcPct val="100000"/>
                </a:lnSpc>
              </a:pPr>
              <a:r>
                <a:rPr lang="en-US" b="0">
                  <a:solidFill>
                    <a:srgbClr val="000066"/>
                  </a:solidFill>
                </a:rPr>
                <a:t>wise</a:t>
              </a:r>
            </a:p>
          </p:txBody>
        </p:sp>
        <p:sp>
          <p:nvSpPr>
            <p:cNvPr id="71703" name="Line 22"/>
            <p:cNvSpPr>
              <a:spLocks noChangeShapeType="1"/>
            </p:cNvSpPr>
            <p:nvPr/>
          </p:nvSpPr>
          <p:spPr bwMode="auto">
            <a:xfrm flipV="1">
              <a:off x="5055" y="2408"/>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grpSp>
        <p:nvGrpSpPr>
          <p:cNvPr id="71698" name="Group 23"/>
          <p:cNvGrpSpPr>
            <a:grpSpLocks/>
          </p:cNvGrpSpPr>
          <p:nvPr/>
        </p:nvGrpSpPr>
        <p:grpSpPr bwMode="auto">
          <a:xfrm>
            <a:off x="6370638" y="3687763"/>
            <a:ext cx="739775" cy="1027112"/>
            <a:chOff x="4013" y="2413"/>
            <a:chExt cx="466" cy="647"/>
          </a:xfrm>
        </p:grpSpPr>
        <p:sp>
          <p:nvSpPr>
            <p:cNvPr id="71700" name="Rectangle 24"/>
            <p:cNvSpPr>
              <a:spLocks noChangeArrowheads="1"/>
            </p:cNvSpPr>
            <p:nvPr/>
          </p:nvSpPr>
          <p:spPr bwMode="auto">
            <a:xfrm>
              <a:off x="4013" y="2831"/>
              <a:ext cx="4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Fixed</a:t>
              </a:r>
            </a:p>
          </p:txBody>
        </p:sp>
        <p:sp>
          <p:nvSpPr>
            <p:cNvPr id="71701" name="Line 25"/>
            <p:cNvSpPr>
              <a:spLocks noChangeShapeType="1"/>
            </p:cNvSpPr>
            <p:nvPr/>
          </p:nvSpPr>
          <p:spPr bwMode="auto">
            <a:xfrm flipV="1">
              <a:off x="4364" y="2413"/>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sp>
        <p:nvSpPr>
          <p:cNvPr id="175130" name="Rectangle 26"/>
          <p:cNvSpPr>
            <a:spLocks noChangeArrowheads="1"/>
          </p:cNvSpPr>
          <p:nvPr/>
        </p:nvSpPr>
        <p:spPr bwMode="auto">
          <a:xfrm>
            <a:off x="444500" y="4868863"/>
            <a:ext cx="4813300" cy="1227137"/>
          </a:xfrm>
          <a:prstGeom prst="rect">
            <a:avLst/>
          </a:prstGeom>
          <a:noFill/>
          <a:ln w="12700">
            <a:noFill/>
            <a:miter lim="800000"/>
            <a:headEnd/>
            <a:tailEnd/>
          </a:ln>
          <a:effectLst/>
        </p:spPr>
        <p:txBody>
          <a:bodyPr lIns="90487" tIns="44450" rIns="90487" bIns="44450"/>
          <a:lstStyle/>
          <a:p>
            <a:pPr marL="223838" indent="-223838" algn="l" defTabSz="895350" eaLnBrk="1" hangingPunct="1">
              <a:lnSpc>
                <a:spcPct val="95000"/>
              </a:lnSpc>
              <a:spcBef>
                <a:spcPct val="50000"/>
              </a:spcBef>
              <a:buClr>
                <a:srgbClr val="660033"/>
              </a:buClr>
              <a:buFont typeface="Wingdings" pitchFamily="-1" charset="2"/>
              <a:buNone/>
              <a:tabLst>
                <a:tab pos="971550" algn="ctr"/>
                <a:tab pos="2343150" algn="ctr"/>
                <a:tab pos="3657600" algn="ctr"/>
              </a:tabLst>
              <a:defRPr/>
            </a:pPr>
            <a:r>
              <a:rPr lang="en-US" sz="2400" u="sng">
                <a:solidFill>
                  <a:srgbClr val="003300"/>
                </a:solidFill>
                <a:effectLst>
                  <a:outerShdw blurRad="38100" dist="38100" dir="2700000" algn="tl">
                    <a:srgbClr val="DDDDDD"/>
                  </a:outerShdw>
                </a:effectLst>
                <a:latin typeface="Helvetica" pitchFamily="-1" charset="0"/>
              </a:rPr>
              <a:t>Misses per Inner Loop Iteration:</a:t>
            </a:r>
          </a:p>
          <a:p>
            <a:pPr marL="560388" lvl="1" indent="-222250" algn="l" defTabSz="895350" eaLnBrk="1" hangingPunct="1">
              <a:lnSpc>
                <a:spcPct val="100000"/>
              </a:lnSpc>
              <a:spcBef>
                <a:spcPct val="25000"/>
              </a:spcBef>
              <a:buClr>
                <a:srgbClr val="660033"/>
              </a:buClr>
              <a:buSzPct val="75000"/>
              <a:buFont typeface="Wingdings" pitchFamily="-1" charset="2"/>
              <a:buNone/>
              <a:tabLst>
                <a:tab pos="971550" algn="ctr"/>
                <a:tab pos="2343150" algn="ctr"/>
                <a:tab pos="3657600" algn="ctr"/>
              </a:tabLst>
              <a:defRPr/>
            </a:pP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A</a:t>
            </a: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B</a:t>
            </a: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C</a:t>
            </a:r>
            <a:endParaRPr lang="en-US" sz="2000">
              <a:solidFill>
                <a:srgbClr val="000066"/>
              </a:solidFill>
              <a:latin typeface="Helvetica" pitchFamily="-1" charset="0"/>
              <a:ea typeface="ＭＳ Ｐゴシック" pitchFamily="-1" charset="-128"/>
              <a:cs typeface="ＭＳ Ｐゴシック" pitchFamily="-1" charset="-128"/>
            </a:endParaRPr>
          </a:p>
          <a:p>
            <a:pPr marL="560388" lvl="1" indent="-222250" algn="l" defTabSz="895350" eaLnBrk="1" hangingPunct="1">
              <a:lnSpc>
                <a:spcPct val="100000"/>
              </a:lnSpc>
              <a:spcBef>
                <a:spcPct val="25000"/>
              </a:spcBef>
              <a:buClr>
                <a:srgbClr val="660033"/>
              </a:buClr>
              <a:buSzPct val="75000"/>
              <a:buFont typeface="Wingdings" pitchFamily="-1" charset="2"/>
              <a:buNone/>
              <a:tabLst>
                <a:tab pos="971550" algn="ctr"/>
                <a:tab pos="2343150" algn="ctr"/>
                <a:tab pos="3657600" algn="ctr"/>
              </a:tabLst>
              <a:defRPr/>
            </a:pPr>
            <a:r>
              <a:rPr lang="en-US" sz="2000">
                <a:solidFill>
                  <a:srgbClr val="000066"/>
                </a:solidFill>
                <a:latin typeface="Helvetica" pitchFamily="-1" charset="0"/>
                <a:ea typeface="ＭＳ Ｐゴシック" pitchFamily="-1" charset="-128"/>
                <a:cs typeface="ＭＳ Ｐゴシック" pitchFamily="-1" charset="-128"/>
              </a:rPr>
              <a:t>		1.0	0.0	1.0</a:t>
            </a:r>
          </a:p>
        </p:txBody>
      </p:sp>
    </p:spTree>
    <p:extLst>
      <p:ext uri="{BB962C8B-B14F-4D97-AF65-F5344CB8AC3E}">
        <p14:creationId xmlns:p14="http://schemas.microsoft.com/office/powerpoint/2010/main" val="27485876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55" name="Rectangle 27"/>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Matrix Multiplication (kji)</a:t>
            </a:r>
          </a:p>
        </p:txBody>
      </p:sp>
      <p:sp>
        <p:nvSpPr>
          <p:cNvPr id="176131" name="Rectangle 3"/>
          <p:cNvSpPr>
            <a:spLocks noChangeArrowheads="1"/>
          </p:cNvSpPr>
          <p:nvPr/>
        </p:nvSpPr>
        <p:spPr bwMode="auto">
          <a:xfrm>
            <a:off x="617538" y="1782763"/>
            <a:ext cx="4518025" cy="2490787"/>
          </a:xfrm>
          <a:prstGeom prst="rect">
            <a:avLst/>
          </a:prstGeom>
          <a:solidFill>
            <a:schemeClr val="bg1"/>
          </a:solidFill>
          <a:ln w="12700">
            <a:solidFill>
              <a:schemeClr val="tx1"/>
            </a:solidFill>
            <a:miter lim="800000"/>
            <a:headEnd/>
            <a:tailEnd/>
          </a:ln>
          <a:effectLst>
            <a:outerShdw blurRad="63500" dist="107763" dir="2700000" algn="ctr" rotWithShape="0">
              <a:schemeClr val="folHlink">
                <a:alpha val="74998"/>
              </a:schemeClr>
            </a:outerShdw>
          </a:effectLst>
        </p:spPr>
        <p:txBody>
          <a:bodyPr lIns="90487" tIns="44450" rIns="90487" bIns="44450">
            <a:spAutoFit/>
          </a:bodyPr>
          <a:lstStyle/>
          <a:p>
            <a:pPr algn="l">
              <a:lnSpc>
                <a:spcPct val="65000"/>
              </a:lnSpc>
              <a:spcBef>
                <a:spcPct val="50000"/>
              </a:spcBef>
              <a:defRPr/>
            </a:pPr>
            <a:r>
              <a:rPr lang="en-US">
                <a:solidFill>
                  <a:srgbClr val="000066"/>
                </a:solidFill>
                <a:latin typeface="Courier New" pitchFamily="-1" charset="0"/>
              </a:rPr>
              <a:t>/* kji */</a:t>
            </a:r>
          </a:p>
          <a:p>
            <a:pPr algn="l">
              <a:lnSpc>
                <a:spcPct val="65000"/>
              </a:lnSpc>
              <a:spcBef>
                <a:spcPct val="50000"/>
              </a:spcBef>
              <a:defRPr/>
            </a:pPr>
            <a:r>
              <a:rPr lang="en-US">
                <a:solidFill>
                  <a:srgbClr val="000066"/>
                </a:solidFill>
                <a:latin typeface="Courier New" pitchFamily="-1" charset="0"/>
              </a:rPr>
              <a:t>for (k=0; k&lt;n; k++) {</a:t>
            </a:r>
          </a:p>
          <a:p>
            <a:pPr algn="l">
              <a:lnSpc>
                <a:spcPct val="65000"/>
              </a:lnSpc>
              <a:spcBef>
                <a:spcPct val="50000"/>
              </a:spcBef>
              <a:defRPr/>
            </a:pPr>
            <a:r>
              <a:rPr lang="en-US">
                <a:solidFill>
                  <a:srgbClr val="000066"/>
                </a:solidFill>
                <a:latin typeface="Courier New" pitchFamily="-1" charset="0"/>
              </a:rPr>
              <a:t>  for (j=0; j&lt;n; j++) {</a:t>
            </a:r>
          </a:p>
          <a:p>
            <a:pPr algn="l">
              <a:lnSpc>
                <a:spcPct val="65000"/>
              </a:lnSpc>
              <a:spcBef>
                <a:spcPct val="50000"/>
              </a:spcBef>
              <a:defRPr/>
            </a:pPr>
            <a:r>
              <a:rPr lang="en-US">
                <a:solidFill>
                  <a:srgbClr val="000066"/>
                </a:solidFill>
                <a:latin typeface="Courier New" pitchFamily="-1" charset="0"/>
              </a:rPr>
              <a:t>    r = b[k][j];</a:t>
            </a:r>
          </a:p>
          <a:p>
            <a:pPr algn="l">
              <a:lnSpc>
                <a:spcPct val="65000"/>
              </a:lnSpc>
              <a:spcBef>
                <a:spcPct val="50000"/>
              </a:spcBef>
              <a:defRPr/>
            </a:pPr>
            <a:r>
              <a:rPr lang="en-US">
                <a:solidFill>
                  <a:srgbClr val="000066"/>
                </a:solidFill>
                <a:latin typeface="Courier New" pitchFamily="-1" charset="0"/>
              </a:rPr>
              <a:t>    for (i=0; i&lt;n; i++)</a:t>
            </a:r>
          </a:p>
          <a:p>
            <a:pPr algn="l">
              <a:lnSpc>
                <a:spcPct val="65000"/>
              </a:lnSpc>
              <a:spcBef>
                <a:spcPct val="50000"/>
              </a:spcBef>
              <a:defRPr/>
            </a:pPr>
            <a:r>
              <a:rPr lang="en-US">
                <a:solidFill>
                  <a:srgbClr val="000066"/>
                </a:solidFill>
                <a:latin typeface="Courier New" pitchFamily="-1" charset="0"/>
              </a:rPr>
              <a:t>      </a:t>
            </a:r>
            <a:r>
              <a:rPr lang="en-US">
                <a:solidFill>
                  <a:srgbClr val="FF0000"/>
                </a:solidFill>
                <a:latin typeface="Courier New" pitchFamily="-1" charset="0"/>
              </a:rPr>
              <a:t>c[i][j] += a[i][k] * r;</a:t>
            </a:r>
          </a:p>
          <a:p>
            <a:pPr algn="l">
              <a:lnSpc>
                <a:spcPct val="65000"/>
              </a:lnSpc>
              <a:spcBef>
                <a:spcPct val="50000"/>
              </a:spcBef>
              <a:defRPr/>
            </a:pPr>
            <a:r>
              <a:rPr lang="en-US">
                <a:solidFill>
                  <a:srgbClr val="000066"/>
                </a:solidFill>
                <a:latin typeface="Courier New" pitchFamily="-1" charset="0"/>
              </a:rPr>
              <a:t>  }</a:t>
            </a:r>
          </a:p>
          <a:p>
            <a:pPr algn="l">
              <a:lnSpc>
                <a:spcPct val="65000"/>
              </a:lnSpc>
              <a:spcBef>
                <a:spcPct val="50000"/>
              </a:spcBef>
              <a:defRPr/>
            </a:pPr>
            <a:r>
              <a:rPr lang="en-US">
                <a:solidFill>
                  <a:srgbClr val="000066"/>
                </a:solidFill>
                <a:latin typeface="Courier New" pitchFamily="-1" charset="0"/>
              </a:rPr>
              <a:t>}	</a:t>
            </a:r>
          </a:p>
        </p:txBody>
      </p:sp>
      <p:sp>
        <p:nvSpPr>
          <p:cNvPr id="72707" name="Rectangle 4"/>
          <p:cNvSpPr>
            <a:spLocks noChangeArrowheads="1"/>
          </p:cNvSpPr>
          <p:nvPr/>
        </p:nvSpPr>
        <p:spPr bwMode="auto">
          <a:xfrm>
            <a:off x="5657850" y="2606675"/>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72708" name="Rectangle 5"/>
          <p:cNvSpPr>
            <a:spLocks noChangeArrowheads="1"/>
          </p:cNvSpPr>
          <p:nvPr/>
        </p:nvSpPr>
        <p:spPr bwMode="auto">
          <a:xfrm>
            <a:off x="6877050" y="2606675"/>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72709" name="Rectangle 6"/>
          <p:cNvSpPr>
            <a:spLocks noChangeArrowheads="1"/>
          </p:cNvSpPr>
          <p:nvPr/>
        </p:nvSpPr>
        <p:spPr bwMode="auto">
          <a:xfrm>
            <a:off x="8045450" y="2606675"/>
            <a:ext cx="596900" cy="5207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72710" name="Rectangle 7"/>
          <p:cNvSpPr>
            <a:spLocks noChangeArrowheads="1"/>
          </p:cNvSpPr>
          <p:nvPr/>
        </p:nvSpPr>
        <p:spPr bwMode="auto">
          <a:xfrm>
            <a:off x="5789613" y="318770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A</a:t>
            </a:r>
          </a:p>
        </p:txBody>
      </p:sp>
      <p:sp>
        <p:nvSpPr>
          <p:cNvPr id="72711" name="Rectangle 8"/>
          <p:cNvSpPr>
            <a:spLocks noChangeArrowheads="1"/>
          </p:cNvSpPr>
          <p:nvPr/>
        </p:nvSpPr>
        <p:spPr bwMode="auto">
          <a:xfrm>
            <a:off x="7008813" y="318770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B</a:t>
            </a:r>
          </a:p>
        </p:txBody>
      </p:sp>
      <p:sp>
        <p:nvSpPr>
          <p:cNvPr id="72712" name="Rectangle 9"/>
          <p:cNvSpPr>
            <a:spLocks noChangeArrowheads="1"/>
          </p:cNvSpPr>
          <p:nvPr/>
        </p:nvSpPr>
        <p:spPr bwMode="auto">
          <a:xfrm>
            <a:off x="8253413" y="3187700"/>
            <a:ext cx="34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a:t>
            </a:r>
          </a:p>
        </p:txBody>
      </p:sp>
      <p:sp>
        <p:nvSpPr>
          <p:cNvPr id="72713" name="Rectangle 10"/>
          <p:cNvSpPr>
            <a:spLocks noChangeArrowheads="1"/>
          </p:cNvSpPr>
          <p:nvPr/>
        </p:nvSpPr>
        <p:spPr bwMode="auto">
          <a:xfrm>
            <a:off x="7974013" y="2273300"/>
            <a:ext cx="536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(*,j)</a:t>
            </a:r>
          </a:p>
        </p:txBody>
      </p:sp>
      <p:sp>
        <p:nvSpPr>
          <p:cNvPr id="72714" name="Rectangle 11"/>
          <p:cNvSpPr>
            <a:spLocks noChangeArrowheads="1"/>
          </p:cNvSpPr>
          <p:nvPr/>
        </p:nvSpPr>
        <p:spPr bwMode="auto">
          <a:xfrm>
            <a:off x="7010400" y="3006725"/>
            <a:ext cx="50800" cy="50800"/>
          </a:xfrm>
          <a:prstGeom prst="rect">
            <a:avLst/>
          </a:prstGeom>
          <a:solidFill>
            <a:schemeClr val="tx1"/>
          </a:solidFill>
          <a:ln w="57150">
            <a:solidFill>
              <a:srgbClr val="FF0000"/>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72715" name="Rectangle 12"/>
          <p:cNvSpPr>
            <a:spLocks noChangeArrowheads="1"/>
          </p:cNvSpPr>
          <p:nvPr/>
        </p:nvSpPr>
        <p:spPr bwMode="auto">
          <a:xfrm>
            <a:off x="6792913" y="2590800"/>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(k,j)</a:t>
            </a:r>
          </a:p>
        </p:txBody>
      </p:sp>
      <p:sp>
        <p:nvSpPr>
          <p:cNvPr id="72716" name="Rectangle 13"/>
          <p:cNvSpPr>
            <a:spLocks noChangeArrowheads="1"/>
          </p:cNvSpPr>
          <p:nvPr/>
        </p:nvSpPr>
        <p:spPr bwMode="auto">
          <a:xfrm>
            <a:off x="5586413" y="1828800"/>
            <a:ext cx="1260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Inner loop:</a:t>
            </a:r>
          </a:p>
        </p:txBody>
      </p:sp>
      <p:sp>
        <p:nvSpPr>
          <p:cNvPr id="72717" name="Line 14"/>
          <p:cNvSpPr>
            <a:spLocks noChangeShapeType="1"/>
          </p:cNvSpPr>
          <p:nvPr/>
        </p:nvSpPr>
        <p:spPr bwMode="auto">
          <a:xfrm flipV="1">
            <a:off x="6121400" y="2600325"/>
            <a:ext cx="0" cy="5334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2718" name="Line 15"/>
          <p:cNvSpPr>
            <a:spLocks noChangeShapeType="1"/>
          </p:cNvSpPr>
          <p:nvPr/>
        </p:nvSpPr>
        <p:spPr bwMode="auto">
          <a:xfrm flipV="1">
            <a:off x="8204200" y="2613025"/>
            <a:ext cx="0" cy="5334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2719" name="Rectangle 16"/>
          <p:cNvSpPr>
            <a:spLocks noChangeArrowheads="1"/>
          </p:cNvSpPr>
          <p:nvPr/>
        </p:nvSpPr>
        <p:spPr bwMode="auto">
          <a:xfrm>
            <a:off x="5840413" y="2273300"/>
            <a:ext cx="600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(*,k)</a:t>
            </a:r>
          </a:p>
        </p:txBody>
      </p:sp>
      <p:grpSp>
        <p:nvGrpSpPr>
          <p:cNvPr id="72720" name="Group 17"/>
          <p:cNvGrpSpPr>
            <a:grpSpLocks/>
          </p:cNvGrpSpPr>
          <p:nvPr/>
        </p:nvGrpSpPr>
        <p:grpSpPr bwMode="auto">
          <a:xfrm>
            <a:off x="6599238" y="3573463"/>
            <a:ext cx="739775" cy="1027112"/>
            <a:chOff x="4157" y="2365"/>
            <a:chExt cx="466" cy="647"/>
          </a:xfrm>
        </p:grpSpPr>
        <p:sp>
          <p:nvSpPr>
            <p:cNvPr id="72728" name="Rectangle 18"/>
            <p:cNvSpPr>
              <a:spLocks noChangeArrowheads="1"/>
            </p:cNvSpPr>
            <p:nvPr/>
          </p:nvSpPr>
          <p:spPr bwMode="auto">
            <a:xfrm>
              <a:off x="4157" y="2783"/>
              <a:ext cx="4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Fixed</a:t>
              </a:r>
            </a:p>
          </p:txBody>
        </p:sp>
        <p:sp>
          <p:nvSpPr>
            <p:cNvPr id="72729" name="Line 19"/>
            <p:cNvSpPr>
              <a:spLocks noChangeShapeType="1"/>
            </p:cNvSpPr>
            <p:nvPr/>
          </p:nvSpPr>
          <p:spPr bwMode="auto">
            <a:xfrm flipV="1">
              <a:off x="4508" y="2365"/>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grpSp>
        <p:nvGrpSpPr>
          <p:cNvPr id="72721" name="Group 20"/>
          <p:cNvGrpSpPr>
            <a:grpSpLocks/>
          </p:cNvGrpSpPr>
          <p:nvPr/>
        </p:nvGrpSpPr>
        <p:grpSpPr bwMode="auto">
          <a:xfrm>
            <a:off x="5410200" y="3565525"/>
            <a:ext cx="1044575" cy="1301750"/>
            <a:chOff x="3408" y="2360"/>
            <a:chExt cx="658" cy="820"/>
          </a:xfrm>
        </p:grpSpPr>
        <p:sp>
          <p:nvSpPr>
            <p:cNvPr id="72726" name="Rectangle 21"/>
            <p:cNvSpPr>
              <a:spLocks noChangeArrowheads="1"/>
            </p:cNvSpPr>
            <p:nvPr/>
          </p:nvSpPr>
          <p:spPr bwMode="auto">
            <a:xfrm>
              <a:off x="3408" y="2778"/>
              <a:ext cx="65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Column-</a:t>
              </a:r>
            </a:p>
            <a:p>
              <a:pPr algn="l">
                <a:lnSpc>
                  <a:spcPct val="100000"/>
                </a:lnSpc>
              </a:pPr>
              <a:r>
                <a:rPr lang="en-US" b="0">
                  <a:solidFill>
                    <a:srgbClr val="000066"/>
                  </a:solidFill>
                </a:rPr>
                <a:t>wise</a:t>
              </a:r>
            </a:p>
          </p:txBody>
        </p:sp>
        <p:sp>
          <p:nvSpPr>
            <p:cNvPr id="72727" name="Line 22"/>
            <p:cNvSpPr>
              <a:spLocks noChangeShapeType="1"/>
            </p:cNvSpPr>
            <p:nvPr/>
          </p:nvSpPr>
          <p:spPr bwMode="auto">
            <a:xfrm flipV="1">
              <a:off x="3759" y="2360"/>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grpSp>
        <p:nvGrpSpPr>
          <p:cNvPr id="72722" name="Group 23"/>
          <p:cNvGrpSpPr>
            <a:grpSpLocks/>
          </p:cNvGrpSpPr>
          <p:nvPr/>
        </p:nvGrpSpPr>
        <p:grpSpPr bwMode="auto">
          <a:xfrm>
            <a:off x="7696200" y="3565525"/>
            <a:ext cx="1044575" cy="1301750"/>
            <a:chOff x="4848" y="2360"/>
            <a:chExt cx="658" cy="820"/>
          </a:xfrm>
        </p:grpSpPr>
        <p:sp>
          <p:nvSpPr>
            <p:cNvPr id="72724" name="Rectangle 24"/>
            <p:cNvSpPr>
              <a:spLocks noChangeArrowheads="1"/>
            </p:cNvSpPr>
            <p:nvPr/>
          </p:nvSpPr>
          <p:spPr bwMode="auto">
            <a:xfrm>
              <a:off x="4848" y="2778"/>
              <a:ext cx="65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Column-</a:t>
              </a:r>
            </a:p>
            <a:p>
              <a:pPr algn="l">
                <a:lnSpc>
                  <a:spcPct val="100000"/>
                </a:lnSpc>
              </a:pPr>
              <a:r>
                <a:rPr lang="en-US" b="0">
                  <a:solidFill>
                    <a:srgbClr val="000066"/>
                  </a:solidFill>
                </a:rPr>
                <a:t>wise</a:t>
              </a:r>
            </a:p>
          </p:txBody>
        </p:sp>
        <p:sp>
          <p:nvSpPr>
            <p:cNvPr id="72725" name="Line 25"/>
            <p:cNvSpPr>
              <a:spLocks noChangeShapeType="1"/>
            </p:cNvSpPr>
            <p:nvPr/>
          </p:nvSpPr>
          <p:spPr bwMode="auto">
            <a:xfrm flipV="1">
              <a:off x="5199" y="2360"/>
              <a:ext cx="0" cy="3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sp>
        <p:nvSpPr>
          <p:cNvPr id="176154" name="Rectangle 26"/>
          <p:cNvSpPr>
            <a:spLocks noChangeArrowheads="1"/>
          </p:cNvSpPr>
          <p:nvPr/>
        </p:nvSpPr>
        <p:spPr bwMode="auto">
          <a:xfrm>
            <a:off x="444500" y="4868863"/>
            <a:ext cx="4965700" cy="1227137"/>
          </a:xfrm>
          <a:prstGeom prst="rect">
            <a:avLst/>
          </a:prstGeom>
          <a:noFill/>
          <a:ln w="12700">
            <a:noFill/>
            <a:miter lim="800000"/>
            <a:headEnd/>
            <a:tailEnd/>
          </a:ln>
          <a:effectLst/>
        </p:spPr>
        <p:txBody>
          <a:bodyPr lIns="90487" tIns="44450" rIns="90487" bIns="44450"/>
          <a:lstStyle/>
          <a:p>
            <a:pPr marL="223838" indent="-223838" algn="l" defTabSz="895350" eaLnBrk="1" hangingPunct="1">
              <a:lnSpc>
                <a:spcPct val="95000"/>
              </a:lnSpc>
              <a:spcBef>
                <a:spcPct val="50000"/>
              </a:spcBef>
              <a:buClr>
                <a:srgbClr val="660033"/>
              </a:buClr>
              <a:buFont typeface="Wingdings" pitchFamily="-1" charset="2"/>
              <a:buNone/>
              <a:tabLst>
                <a:tab pos="971550" algn="ctr"/>
                <a:tab pos="2343150" algn="ctr"/>
                <a:tab pos="3657600" algn="ctr"/>
              </a:tabLst>
              <a:defRPr/>
            </a:pPr>
            <a:r>
              <a:rPr lang="en-US" sz="2400" u="sng">
                <a:solidFill>
                  <a:srgbClr val="003300"/>
                </a:solidFill>
                <a:effectLst>
                  <a:outerShdw blurRad="38100" dist="38100" dir="2700000" algn="tl">
                    <a:srgbClr val="DDDDDD"/>
                  </a:outerShdw>
                </a:effectLst>
                <a:latin typeface="Helvetica" pitchFamily="-1" charset="0"/>
              </a:rPr>
              <a:t>Misses per Inner Loop Iteration:</a:t>
            </a:r>
          </a:p>
          <a:p>
            <a:pPr marL="560388" lvl="1" indent="-222250" algn="l" defTabSz="895350" eaLnBrk="1" hangingPunct="1">
              <a:lnSpc>
                <a:spcPct val="100000"/>
              </a:lnSpc>
              <a:spcBef>
                <a:spcPct val="25000"/>
              </a:spcBef>
              <a:buClr>
                <a:srgbClr val="660033"/>
              </a:buClr>
              <a:buSzPct val="75000"/>
              <a:buFont typeface="Wingdings" pitchFamily="-1" charset="2"/>
              <a:buNone/>
              <a:tabLst>
                <a:tab pos="971550" algn="ctr"/>
                <a:tab pos="2343150" algn="ctr"/>
                <a:tab pos="3657600" algn="ctr"/>
              </a:tabLst>
              <a:defRPr/>
            </a:pP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A</a:t>
            </a: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B</a:t>
            </a:r>
            <a:r>
              <a:rPr lang="en-US" sz="2000">
                <a:solidFill>
                  <a:srgbClr val="000066"/>
                </a:solidFill>
                <a:latin typeface="Helvetica" pitchFamily="-1" charset="0"/>
                <a:ea typeface="ＭＳ Ｐゴシック" pitchFamily="-1" charset="-128"/>
                <a:cs typeface="ＭＳ Ｐゴシック" pitchFamily="-1" charset="-128"/>
              </a:rPr>
              <a:t>	</a:t>
            </a:r>
            <a:r>
              <a:rPr lang="en-US" sz="2000" u="sng">
                <a:solidFill>
                  <a:srgbClr val="000066"/>
                </a:solidFill>
                <a:latin typeface="Helvetica" pitchFamily="-1" charset="0"/>
                <a:ea typeface="ＭＳ Ｐゴシック" pitchFamily="-1" charset="-128"/>
                <a:cs typeface="ＭＳ Ｐゴシック" pitchFamily="-1" charset="-128"/>
              </a:rPr>
              <a:t>C</a:t>
            </a:r>
            <a:endParaRPr lang="en-US" sz="2000">
              <a:solidFill>
                <a:srgbClr val="000066"/>
              </a:solidFill>
              <a:latin typeface="Helvetica" pitchFamily="-1" charset="0"/>
              <a:ea typeface="ＭＳ Ｐゴシック" pitchFamily="-1" charset="-128"/>
              <a:cs typeface="ＭＳ Ｐゴシック" pitchFamily="-1" charset="-128"/>
            </a:endParaRPr>
          </a:p>
          <a:p>
            <a:pPr marL="560388" lvl="1" indent="-222250" algn="l" defTabSz="895350" eaLnBrk="1" hangingPunct="1">
              <a:lnSpc>
                <a:spcPct val="100000"/>
              </a:lnSpc>
              <a:spcBef>
                <a:spcPct val="25000"/>
              </a:spcBef>
              <a:buClr>
                <a:srgbClr val="660033"/>
              </a:buClr>
              <a:buSzPct val="75000"/>
              <a:buFont typeface="Wingdings" pitchFamily="-1" charset="2"/>
              <a:buNone/>
              <a:tabLst>
                <a:tab pos="971550" algn="ctr"/>
                <a:tab pos="2343150" algn="ctr"/>
                <a:tab pos="3657600" algn="ctr"/>
              </a:tabLst>
              <a:defRPr/>
            </a:pPr>
            <a:r>
              <a:rPr lang="en-US" sz="2000">
                <a:solidFill>
                  <a:srgbClr val="000066"/>
                </a:solidFill>
                <a:latin typeface="Helvetica" pitchFamily="-1" charset="0"/>
                <a:ea typeface="ＭＳ Ｐゴシック" pitchFamily="-1" charset="-128"/>
                <a:cs typeface="ＭＳ Ｐゴシック" pitchFamily="-1" charset="-128"/>
              </a:rPr>
              <a:t>		1.0	0.0	1.0</a:t>
            </a:r>
          </a:p>
        </p:txBody>
      </p:sp>
    </p:spTree>
    <p:extLst>
      <p:ext uri="{BB962C8B-B14F-4D97-AF65-F5344CB8AC3E}">
        <p14:creationId xmlns:p14="http://schemas.microsoft.com/office/powerpoint/2010/main" val="37715044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1" name="Rectangle 9"/>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Summary of Matrix Multiplication</a:t>
            </a:r>
          </a:p>
        </p:txBody>
      </p:sp>
      <p:sp>
        <p:nvSpPr>
          <p:cNvPr id="73730" name="Rectangle 3"/>
          <p:cNvSpPr>
            <a:spLocks noChangeArrowheads="1"/>
          </p:cNvSpPr>
          <p:nvPr/>
        </p:nvSpPr>
        <p:spPr bwMode="auto">
          <a:xfrm>
            <a:off x="381000" y="3124200"/>
            <a:ext cx="2667000" cy="25479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spcBef>
                <a:spcPct val="50000"/>
              </a:spcBef>
            </a:pPr>
            <a:r>
              <a:rPr lang="en-US" sz="1200">
                <a:solidFill>
                  <a:srgbClr val="000066"/>
                </a:solidFill>
              </a:rPr>
              <a:t> </a:t>
            </a:r>
            <a:r>
              <a:rPr lang="en-US" sz="1400">
                <a:solidFill>
                  <a:srgbClr val="000066"/>
                </a:solidFill>
              </a:rPr>
              <a:t>for (i=0; i&lt;n; i++)  {</a:t>
            </a:r>
          </a:p>
          <a:p>
            <a:pPr algn="l">
              <a:lnSpc>
                <a:spcPct val="100000"/>
              </a:lnSpc>
              <a:spcBef>
                <a:spcPct val="50000"/>
              </a:spcBef>
            </a:pPr>
            <a:r>
              <a:rPr lang="en-US" sz="1400">
                <a:solidFill>
                  <a:srgbClr val="000066"/>
                </a:solidFill>
              </a:rPr>
              <a:t>    for (j=0; j&lt;n; j++) {</a:t>
            </a:r>
          </a:p>
          <a:p>
            <a:pPr algn="l">
              <a:lnSpc>
                <a:spcPct val="100000"/>
              </a:lnSpc>
              <a:spcBef>
                <a:spcPct val="50000"/>
              </a:spcBef>
            </a:pPr>
            <a:r>
              <a:rPr lang="en-US" sz="1400">
                <a:solidFill>
                  <a:srgbClr val="000066"/>
                </a:solidFill>
              </a:rPr>
              <a:t>        sum = 0.0;</a:t>
            </a:r>
          </a:p>
          <a:p>
            <a:pPr algn="l">
              <a:lnSpc>
                <a:spcPct val="100000"/>
              </a:lnSpc>
              <a:spcBef>
                <a:spcPct val="50000"/>
              </a:spcBef>
            </a:pPr>
            <a:r>
              <a:rPr lang="en-US" sz="1400">
                <a:solidFill>
                  <a:srgbClr val="000066"/>
                </a:solidFill>
              </a:rPr>
              <a:t>        for (k=0; k&lt;n; k++) </a:t>
            </a:r>
          </a:p>
          <a:p>
            <a:pPr algn="l">
              <a:lnSpc>
                <a:spcPct val="100000"/>
              </a:lnSpc>
              <a:spcBef>
                <a:spcPct val="50000"/>
              </a:spcBef>
            </a:pPr>
            <a:r>
              <a:rPr lang="en-US" sz="1400">
                <a:solidFill>
                  <a:srgbClr val="000066"/>
                </a:solidFill>
              </a:rPr>
              <a:t>            sum += a[i][k] * b[k][j];</a:t>
            </a:r>
          </a:p>
          <a:p>
            <a:pPr algn="l">
              <a:lnSpc>
                <a:spcPct val="100000"/>
              </a:lnSpc>
              <a:spcBef>
                <a:spcPct val="50000"/>
              </a:spcBef>
            </a:pPr>
            <a:r>
              <a:rPr lang="en-US" sz="1400">
                <a:solidFill>
                  <a:srgbClr val="000066"/>
                </a:solidFill>
              </a:rPr>
              <a:t>        c[i][j] = sum;</a:t>
            </a:r>
          </a:p>
          <a:p>
            <a:pPr algn="l">
              <a:lnSpc>
                <a:spcPct val="100000"/>
              </a:lnSpc>
              <a:spcBef>
                <a:spcPct val="50000"/>
              </a:spcBef>
            </a:pPr>
            <a:r>
              <a:rPr lang="en-US" sz="1400">
                <a:solidFill>
                  <a:srgbClr val="000066"/>
                </a:solidFill>
              </a:rPr>
              <a:t>    }</a:t>
            </a:r>
          </a:p>
          <a:p>
            <a:pPr algn="l">
              <a:lnSpc>
                <a:spcPct val="100000"/>
              </a:lnSpc>
              <a:spcBef>
                <a:spcPct val="50000"/>
              </a:spcBef>
            </a:pPr>
            <a:r>
              <a:rPr lang="en-US" sz="1400">
                <a:solidFill>
                  <a:srgbClr val="000066"/>
                </a:solidFill>
              </a:rPr>
              <a:t>} </a:t>
            </a:r>
          </a:p>
        </p:txBody>
      </p:sp>
      <p:sp>
        <p:nvSpPr>
          <p:cNvPr id="73731" name="Rectangle 4"/>
          <p:cNvSpPr>
            <a:spLocks noChangeArrowheads="1"/>
          </p:cNvSpPr>
          <p:nvPr/>
        </p:nvSpPr>
        <p:spPr bwMode="auto">
          <a:xfrm>
            <a:off x="381000" y="1371600"/>
            <a:ext cx="244792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tabLst>
                <a:tab pos="228600" algn="l"/>
              </a:tabLst>
            </a:pPr>
            <a:r>
              <a:rPr lang="en-US" sz="2400">
                <a:solidFill>
                  <a:srgbClr val="000066"/>
                </a:solidFill>
              </a:rPr>
              <a:t>ijk (&amp; jik):</a:t>
            </a:r>
            <a:r>
              <a:rPr lang="en-US">
                <a:solidFill>
                  <a:srgbClr val="000066"/>
                </a:solidFill>
              </a:rPr>
              <a:t> </a:t>
            </a:r>
          </a:p>
          <a:p>
            <a:pPr marL="114300" lvl="1" algn="l">
              <a:lnSpc>
                <a:spcPct val="100000"/>
              </a:lnSpc>
              <a:buFontTx/>
              <a:buChar char="•"/>
              <a:tabLst>
                <a:tab pos="228600" algn="l"/>
              </a:tabLst>
            </a:pPr>
            <a:r>
              <a:rPr lang="en-US">
                <a:solidFill>
                  <a:srgbClr val="000066"/>
                </a:solidFill>
              </a:rPr>
              <a:t> </a:t>
            </a:r>
            <a:r>
              <a:rPr lang="en-US" sz="2000" b="0">
                <a:solidFill>
                  <a:srgbClr val="000066"/>
                </a:solidFill>
              </a:rPr>
              <a:t>2 loads, 0 stores</a:t>
            </a:r>
          </a:p>
          <a:p>
            <a:pPr marL="114300" lvl="1" algn="l">
              <a:lnSpc>
                <a:spcPct val="100000"/>
              </a:lnSpc>
              <a:buFontTx/>
              <a:buChar char="•"/>
              <a:tabLst>
                <a:tab pos="228600" algn="l"/>
              </a:tabLst>
            </a:pPr>
            <a:r>
              <a:rPr lang="en-US" sz="2000" b="0">
                <a:solidFill>
                  <a:srgbClr val="000066"/>
                </a:solidFill>
              </a:rPr>
              <a:t> misses/iter = </a:t>
            </a:r>
            <a:r>
              <a:rPr lang="en-US" sz="2000">
                <a:solidFill>
                  <a:srgbClr val="000066"/>
                </a:solidFill>
              </a:rPr>
              <a:t>1.25</a:t>
            </a:r>
            <a:endParaRPr lang="en-US">
              <a:solidFill>
                <a:srgbClr val="000066"/>
              </a:solidFill>
            </a:endParaRPr>
          </a:p>
        </p:txBody>
      </p:sp>
      <p:sp>
        <p:nvSpPr>
          <p:cNvPr id="73732" name="Rectangle 5"/>
          <p:cNvSpPr>
            <a:spLocks noChangeArrowheads="1"/>
          </p:cNvSpPr>
          <p:nvPr/>
        </p:nvSpPr>
        <p:spPr bwMode="auto">
          <a:xfrm>
            <a:off x="3200400" y="3124200"/>
            <a:ext cx="2362200" cy="25034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spcBef>
                <a:spcPct val="50000"/>
              </a:spcBef>
            </a:pPr>
            <a:r>
              <a:rPr lang="en-US" sz="1400">
                <a:solidFill>
                  <a:srgbClr val="000066"/>
                </a:solidFill>
              </a:rPr>
              <a:t>for (k=0; k&lt;n; k++) {</a:t>
            </a:r>
          </a:p>
          <a:p>
            <a:pPr algn="l">
              <a:lnSpc>
                <a:spcPct val="100000"/>
              </a:lnSpc>
              <a:spcBef>
                <a:spcPct val="50000"/>
              </a:spcBef>
            </a:pPr>
            <a:r>
              <a:rPr lang="en-US" sz="1400">
                <a:solidFill>
                  <a:srgbClr val="000066"/>
                </a:solidFill>
              </a:rPr>
              <a:t>    for (i=0; i&lt;n; i++) {</a:t>
            </a:r>
          </a:p>
          <a:p>
            <a:pPr algn="l">
              <a:lnSpc>
                <a:spcPct val="100000"/>
              </a:lnSpc>
              <a:spcBef>
                <a:spcPct val="50000"/>
              </a:spcBef>
            </a:pPr>
            <a:r>
              <a:rPr lang="en-US" sz="1400">
                <a:solidFill>
                  <a:srgbClr val="000066"/>
                </a:solidFill>
              </a:rPr>
              <a:t>        r = a[i][k];</a:t>
            </a:r>
          </a:p>
          <a:p>
            <a:pPr algn="l">
              <a:lnSpc>
                <a:spcPct val="100000"/>
              </a:lnSpc>
              <a:spcBef>
                <a:spcPct val="50000"/>
              </a:spcBef>
            </a:pPr>
            <a:r>
              <a:rPr lang="en-US" sz="1400">
                <a:solidFill>
                  <a:srgbClr val="000066"/>
                </a:solidFill>
              </a:rPr>
              <a:t>        for (j=0; j&lt;n; j++)</a:t>
            </a:r>
          </a:p>
          <a:p>
            <a:pPr algn="l">
              <a:lnSpc>
                <a:spcPct val="100000"/>
              </a:lnSpc>
              <a:spcBef>
                <a:spcPct val="50000"/>
              </a:spcBef>
            </a:pPr>
            <a:r>
              <a:rPr lang="en-US" sz="1400">
                <a:solidFill>
                  <a:srgbClr val="000066"/>
                </a:solidFill>
              </a:rPr>
              <a:t>            c[i][j] += r * b[k][j];   </a:t>
            </a:r>
          </a:p>
          <a:p>
            <a:pPr algn="l">
              <a:lnSpc>
                <a:spcPct val="100000"/>
              </a:lnSpc>
              <a:spcBef>
                <a:spcPct val="50000"/>
              </a:spcBef>
            </a:pPr>
            <a:r>
              <a:rPr lang="en-US" sz="1400">
                <a:solidFill>
                  <a:srgbClr val="000066"/>
                </a:solidFill>
              </a:rPr>
              <a:t>    }</a:t>
            </a:r>
          </a:p>
          <a:p>
            <a:pPr algn="l">
              <a:lnSpc>
                <a:spcPct val="100000"/>
              </a:lnSpc>
              <a:spcBef>
                <a:spcPct val="50000"/>
              </a:spcBef>
            </a:pPr>
            <a:r>
              <a:rPr lang="en-US" sz="1400">
                <a:solidFill>
                  <a:srgbClr val="000066"/>
                </a:solidFill>
              </a:rPr>
              <a:t>}</a:t>
            </a:r>
          </a:p>
          <a:p>
            <a:pPr algn="l">
              <a:lnSpc>
                <a:spcPct val="100000"/>
              </a:lnSpc>
              <a:spcBef>
                <a:spcPct val="50000"/>
              </a:spcBef>
            </a:pPr>
            <a:endParaRPr lang="en-US" sz="1200">
              <a:solidFill>
                <a:srgbClr val="000066"/>
              </a:solidFill>
            </a:endParaRPr>
          </a:p>
        </p:txBody>
      </p:sp>
      <p:sp>
        <p:nvSpPr>
          <p:cNvPr id="73733" name="Rectangle 6"/>
          <p:cNvSpPr>
            <a:spLocks noChangeArrowheads="1"/>
          </p:cNvSpPr>
          <p:nvPr/>
        </p:nvSpPr>
        <p:spPr bwMode="auto">
          <a:xfrm>
            <a:off x="5638800" y="3124200"/>
            <a:ext cx="2438400" cy="25479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spcBef>
                <a:spcPct val="50000"/>
              </a:spcBef>
            </a:pPr>
            <a:r>
              <a:rPr lang="en-US" sz="1400">
                <a:solidFill>
                  <a:srgbClr val="000066"/>
                </a:solidFill>
              </a:rPr>
              <a:t>for (j=0; j&lt;n; j++) {</a:t>
            </a:r>
          </a:p>
          <a:p>
            <a:pPr algn="l">
              <a:lnSpc>
                <a:spcPct val="100000"/>
              </a:lnSpc>
              <a:spcBef>
                <a:spcPct val="50000"/>
              </a:spcBef>
            </a:pPr>
            <a:r>
              <a:rPr lang="en-US" sz="1400">
                <a:solidFill>
                  <a:srgbClr val="000066"/>
                </a:solidFill>
              </a:rPr>
              <a:t>    for (k=0; k&lt;n; k++) {</a:t>
            </a:r>
          </a:p>
          <a:p>
            <a:pPr algn="l">
              <a:lnSpc>
                <a:spcPct val="100000"/>
              </a:lnSpc>
              <a:spcBef>
                <a:spcPct val="50000"/>
              </a:spcBef>
            </a:pPr>
            <a:r>
              <a:rPr lang="en-US" sz="1400">
                <a:solidFill>
                  <a:srgbClr val="000066"/>
                </a:solidFill>
              </a:rPr>
              <a:t>        r = b[k][j];</a:t>
            </a:r>
          </a:p>
          <a:p>
            <a:pPr algn="l">
              <a:lnSpc>
                <a:spcPct val="100000"/>
              </a:lnSpc>
              <a:spcBef>
                <a:spcPct val="50000"/>
              </a:spcBef>
            </a:pPr>
            <a:r>
              <a:rPr lang="en-US" sz="1400">
                <a:solidFill>
                  <a:srgbClr val="000066"/>
                </a:solidFill>
              </a:rPr>
              <a:t>        for (i=0; i&lt;n; i++)</a:t>
            </a:r>
          </a:p>
          <a:p>
            <a:pPr algn="l">
              <a:lnSpc>
                <a:spcPct val="100000"/>
              </a:lnSpc>
              <a:spcBef>
                <a:spcPct val="50000"/>
              </a:spcBef>
            </a:pPr>
            <a:r>
              <a:rPr lang="en-US" sz="1400">
                <a:solidFill>
                  <a:srgbClr val="000066"/>
                </a:solidFill>
              </a:rPr>
              <a:t>            c[i][j] += a[i][k] * r;</a:t>
            </a:r>
          </a:p>
          <a:p>
            <a:pPr algn="l">
              <a:lnSpc>
                <a:spcPct val="100000"/>
              </a:lnSpc>
              <a:spcBef>
                <a:spcPct val="50000"/>
              </a:spcBef>
            </a:pPr>
            <a:r>
              <a:rPr lang="en-US" sz="1400">
                <a:solidFill>
                  <a:srgbClr val="000066"/>
                </a:solidFill>
              </a:rPr>
              <a:t>    }</a:t>
            </a:r>
          </a:p>
          <a:p>
            <a:pPr algn="l">
              <a:lnSpc>
                <a:spcPct val="100000"/>
              </a:lnSpc>
              <a:spcBef>
                <a:spcPct val="50000"/>
              </a:spcBef>
            </a:pPr>
            <a:r>
              <a:rPr lang="en-US" sz="1400">
                <a:solidFill>
                  <a:srgbClr val="000066"/>
                </a:solidFill>
              </a:rPr>
              <a:t>}	</a:t>
            </a:r>
          </a:p>
          <a:p>
            <a:pPr algn="l">
              <a:lnSpc>
                <a:spcPct val="100000"/>
              </a:lnSpc>
              <a:spcBef>
                <a:spcPct val="50000"/>
              </a:spcBef>
            </a:pPr>
            <a:endParaRPr lang="en-US" sz="1400">
              <a:solidFill>
                <a:srgbClr val="000066"/>
              </a:solidFill>
            </a:endParaRPr>
          </a:p>
        </p:txBody>
      </p:sp>
      <p:sp>
        <p:nvSpPr>
          <p:cNvPr id="73734" name="Rectangle 7"/>
          <p:cNvSpPr>
            <a:spLocks noChangeArrowheads="1"/>
          </p:cNvSpPr>
          <p:nvPr/>
        </p:nvSpPr>
        <p:spPr bwMode="auto">
          <a:xfrm>
            <a:off x="2971800" y="1371600"/>
            <a:ext cx="233680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tabLst>
                <a:tab pos="228600" algn="l"/>
              </a:tabLst>
            </a:pPr>
            <a:r>
              <a:rPr lang="en-US" sz="2400">
                <a:solidFill>
                  <a:srgbClr val="000066"/>
                </a:solidFill>
              </a:rPr>
              <a:t>kij (&amp; ikj):</a:t>
            </a:r>
            <a:r>
              <a:rPr lang="en-US">
                <a:solidFill>
                  <a:srgbClr val="000066"/>
                </a:solidFill>
              </a:rPr>
              <a:t> </a:t>
            </a:r>
          </a:p>
          <a:p>
            <a:pPr marL="114300" lvl="1" algn="l">
              <a:lnSpc>
                <a:spcPct val="100000"/>
              </a:lnSpc>
              <a:buFontTx/>
              <a:buChar char="•"/>
              <a:tabLst>
                <a:tab pos="228600" algn="l"/>
              </a:tabLst>
            </a:pPr>
            <a:r>
              <a:rPr lang="en-US">
                <a:solidFill>
                  <a:srgbClr val="000066"/>
                </a:solidFill>
              </a:rPr>
              <a:t> </a:t>
            </a:r>
            <a:r>
              <a:rPr lang="en-US" sz="2000" b="0">
                <a:solidFill>
                  <a:srgbClr val="000066"/>
                </a:solidFill>
              </a:rPr>
              <a:t>2 loads, 1 store</a:t>
            </a:r>
          </a:p>
          <a:p>
            <a:pPr marL="114300" lvl="1" algn="l">
              <a:lnSpc>
                <a:spcPct val="100000"/>
              </a:lnSpc>
              <a:buFontTx/>
              <a:buChar char="•"/>
              <a:tabLst>
                <a:tab pos="228600" algn="l"/>
              </a:tabLst>
            </a:pPr>
            <a:r>
              <a:rPr lang="en-US" sz="2000" b="0">
                <a:solidFill>
                  <a:srgbClr val="000066"/>
                </a:solidFill>
              </a:rPr>
              <a:t> misses/iter = </a:t>
            </a:r>
            <a:r>
              <a:rPr lang="en-US" sz="2000">
                <a:solidFill>
                  <a:srgbClr val="000066"/>
                </a:solidFill>
              </a:rPr>
              <a:t>0.5</a:t>
            </a:r>
          </a:p>
          <a:p>
            <a:pPr marL="114300" lvl="1" algn="l">
              <a:lnSpc>
                <a:spcPct val="100000"/>
              </a:lnSpc>
              <a:buFontTx/>
              <a:buChar char="•"/>
              <a:tabLst>
                <a:tab pos="228600" algn="l"/>
              </a:tabLst>
            </a:pPr>
            <a:r>
              <a:rPr lang="en-US" sz="2000" b="0">
                <a:solidFill>
                  <a:srgbClr val="000066"/>
                </a:solidFill>
              </a:rPr>
              <a:t> </a:t>
            </a:r>
            <a:r>
              <a:rPr lang="en-US" sz="2000" b="0">
                <a:solidFill>
                  <a:srgbClr val="FF0000"/>
                </a:solidFill>
              </a:rPr>
              <a:t>Stride-1 for both</a:t>
            </a:r>
          </a:p>
          <a:p>
            <a:pPr marL="114300" lvl="1" algn="l">
              <a:lnSpc>
                <a:spcPct val="100000"/>
              </a:lnSpc>
              <a:tabLst>
                <a:tab pos="228600" algn="l"/>
              </a:tabLst>
            </a:pPr>
            <a:r>
              <a:rPr lang="en-US" sz="2000" b="0">
                <a:solidFill>
                  <a:srgbClr val="FF0000"/>
                </a:solidFill>
              </a:rPr>
              <a:t>    inner arrays</a:t>
            </a:r>
            <a:endParaRPr lang="en-US" b="0">
              <a:solidFill>
                <a:srgbClr val="FF0000"/>
              </a:solidFill>
            </a:endParaRPr>
          </a:p>
        </p:txBody>
      </p:sp>
      <p:sp>
        <p:nvSpPr>
          <p:cNvPr id="73735" name="Rectangle 8"/>
          <p:cNvSpPr>
            <a:spLocks noChangeArrowheads="1"/>
          </p:cNvSpPr>
          <p:nvPr/>
        </p:nvSpPr>
        <p:spPr bwMode="auto">
          <a:xfrm>
            <a:off x="5486400" y="1371600"/>
            <a:ext cx="232410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tabLst>
                <a:tab pos="228600" algn="l"/>
              </a:tabLst>
            </a:pPr>
            <a:r>
              <a:rPr lang="en-US" sz="2400">
                <a:solidFill>
                  <a:srgbClr val="000066"/>
                </a:solidFill>
              </a:rPr>
              <a:t>jki (&amp; kji):</a:t>
            </a:r>
            <a:r>
              <a:rPr lang="en-US">
                <a:solidFill>
                  <a:srgbClr val="000066"/>
                </a:solidFill>
              </a:rPr>
              <a:t> </a:t>
            </a:r>
          </a:p>
          <a:p>
            <a:pPr marL="114300" lvl="1" algn="l">
              <a:lnSpc>
                <a:spcPct val="100000"/>
              </a:lnSpc>
              <a:buFontTx/>
              <a:buChar char="•"/>
              <a:tabLst>
                <a:tab pos="228600" algn="l"/>
              </a:tabLst>
            </a:pPr>
            <a:r>
              <a:rPr lang="en-US">
                <a:solidFill>
                  <a:srgbClr val="000066"/>
                </a:solidFill>
              </a:rPr>
              <a:t> </a:t>
            </a:r>
            <a:r>
              <a:rPr lang="en-US" sz="2000" b="0">
                <a:solidFill>
                  <a:srgbClr val="000066"/>
                </a:solidFill>
              </a:rPr>
              <a:t>2 loads, 1 store</a:t>
            </a:r>
          </a:p>
          <a:p>
            <a:pPr marL="114300" lvl="1" algn="l">
              <a:lnSpc>
                <a:spcPct val="100000"/>
              </a:lnSpc>
              <a:buFontTx/>
              <a:buChar char="•"/>
              <a:tabLst>
                <a:tab pos="228600" algn="l"/>
              </a:tabLst>
            </a:pPr>
            <a:r>
              <a:rPr lang="en-US" sz="2000" b="0">
                <a:solidFill>
                  <a:srgbClr val="000066"/>
                </a:solidFill>
              </a:rPr>
              <a:t> misses/iter = </a:t>
            </a:r>
            <a:r>
              <a:rPr lang="en-US" sz="2000">
                <a:solidFill>
                  <a:srgbClr val="000066"/>
                </a:solidFill>
              </a:rPr>
              <a:t>2.0</a:t>
            </a:r>
          </a:p>
          <a:p>
            <a:pPr marL="114300" lvl="1" algn="l">
              <a:lnSpc>
                <a:spcPct val="100000"/>
              </a:lnSpc>
              <a:buFontTx/>
              <a:buChar char="•"/>
              <a:tabLst>
                <a:tab pos="228600" algn="l"/>
              </a:tabLst>
            </a:pPr>
            <a:r>
              <a:rPr lang="en-US" sz="2000" b="0">
                <a:solidFill>
                  <a:srgbClr val="000066"/>
                </a:solidFill>
              </a:rPr>
              <a:t> Stride-N for both</a:t>
            </a:r>
          </a:p>
          <a:p>
            <a:pPr marL="114300" lvl="1" algn="l">
              <a:lnSpc>
                <a:spcPct val="100000"/>
              </a:lnSpc>
              <a:tabLst>
                <a:tab pos="228600" algn="l"/>
              </a:tabLst>
            </a:pPr>
            <a:r>
              <a:rPr lang="en-US" sz="2000" b="0">
                <a:solidFill>
                  <a:srgbClr val="000066"/>
                </a:solidFill>
              </a:rPr>
              <a:t>    inner arrays</a:t>
            </a:r>
            <a:endParaRPr lang="en-US" b="0">
              <a:solidFill>
                <a:srgbClr val="000066"/>
              </a:solidFill>
            </a:endParaRPr>
          </a:p>
        </p:txBody>
      </p:sp>
      <p:sp>
        <p:nvSpPr>
          <p:cNvPr id="2" name="TextBox 1"/>
          <p:cNvSpPr txBox="1">
            <a:spLocks noChangeArrowheads="1"/>
          </p:cNvSpPr>
          <p:nvPr/>
        </p:nvSpPr>
        <p:spPr bwMode="auto">
          <a:xfrm>
            <a:off x="3482975" y="5029200"/>
            <a:ext cx="185261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Cache-Friendly</a:t>
            </a:r>
          </a:p>
          <a:p>
            <a:r>
              <a:rPr lang="en-US" sz="1800">
                <a:solidFill>
                  <a:srgbClr val="FF0000"/>
                </a:solidFill>
              </a:rPr>
              <a:t>Code!</a:t>
            </a:r>
          </a:p>
        </p:txBody>
      </p:sp>
    </p:spTree>
    <p:extLst>
      <p:ext uri="{BB962C8B-B14F-4D97-AF65-F5344CB8AC3E}">
        <p14:creationId xmlns:p14="http://schemas.microsoft.com/office/powerpoint/2010/main" val="21097195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1" name="Rectangle 5"/>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Core i7 Matrix Multiply Performance</a:t>
            </a:r>
          </a:p>
        </p:txBody>
      </p:sp>
      <p:sp>
        <p:nvSpPr>
          <p:cNvPr id="178182" name="Rectangle 6"/>
          <p:cNvSpPr>
            <a:spLocks noGrp="1" noChangeArrowheads="1"/>
          </p:cNvSpPr>
          <p:nvPr>
            <p:ph type="body" idx="1"/>
          </p:nvPr>
        </p:nvSpPr>
        <p:spPr>
          <a:xfrm>
            <a:off x="0" y="1220788"/>
            <a:ext cx="9121775" cy="5224462"/>
          </a:xfrm>
        </p:spPr>
        <p:txBody>
          <a:bodyPr/>
          <a:lstStyle/>
          <a:p>
            <a:pPr eaLnBrk="1" hangingPunct="1">
              <a:buFont typeface="Wingdings" charset="0"/>
              <a:buNone/>
              <a:defRPr/>
            </a:pPr>
            <a:r>
              <a:rPr lang="en-US">
                <a:latin typeface="Helvetica" charset="0"/>
                <a:ea typeface="ＭＳ Ｐゴシック" charset="0"/>
                <a:cs typeface="ＭＳ Ｐゴシック" charset="0"/>
              </a:rPr>
              <a:t>Actual inner loop performance = f(miss rate, # loads &amp; stores)</a:t>
            </a:r>
          </a:p>
        </p:txBody>
      </p:sp>
      <p:pic>
        <p:nvPicPr>
          <p:cNvPr id="7475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8850" y="1981200"/>
            <a:ext cx="66929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Left Brace 5"/>
          <p:cNvSpPr>
            <a:spLocks/>
          </p:cNvSpPr>
          <p:nvPr/>
        </p:nvSpPr>
        <p:spPr bwMode="auto">
          <a:xfrm flipH="1">
            <a:off x="7556500" y="4305300"/>
            <a:ext cx="317500" cy="406400"/>
          </a:xfrm>
          <a:prstGeom prst="leftBrace">
            <a:avLst>
              <a:gd name="adj1" fmla="val 8332"/>
              <a:gd name="adj2" fmla="val 50000"/>
            </a:avLst>
          </a:prstGeom>
          <a:noFill/>
          <a:ln w="25400">
            <a:solidFill>
              <a:srgbClr val="000004"/>
            </a:solidFill>
            <a:round/>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74757" name="Left Brace 6"/>
          <p:cNvSpPr>
            <a:spLocks/>
          </p:cNvSpPr>
          <p:nvPr/>
        </p:nvSpPr>
        <p:spPr bwMode="auto">
          <a:xfrm flipH="1">
            <a:off x="7556500" y="3416300"/>
            <a:ext cx="317500" cy="406400"/>
          </a:xfrm>
          <a:prstGeom prst="leftBrace">
            <a:avLst>
              <a:gd name="adj1" fmla="val 8332"/>
              <a:gd name="adj2" fmla="val 50000"/>
            </a:avLst>
          </a:prstGeom>
          <a:noFill/>
          <a:ln w="25400">
            <a:solidFill>
              <a:srgbClr val="000004"/>
            </a:solidFill>
            <a:round/>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74758" name="Left Brace 7"/>
          <p:cNvSpPr>
            <a:spLocks/>
          </p:cNvSpPr>
          <p:nvPr/>
        </p:nvSpPr>
        <p:spPr bwMode="auto">
          <a:xfrm flipH="1">
            <a:off x="7569200" y="3860800"/>
            <a:ext cx="317500" cy="406400"/>
          </a:xfrm>
          <a:prstGeom prst="leftBrace">
            <a:avLst>
              <a:gd name="adj1" fmla="val 8332"/>
              <a:gd name="adj2" fmla="val 50000"/>
            </a:avLst>
          </a:prstGeom>
          <a:noFill/>
          <a:ln w="25400">
            <a:solidFill>
              <a:srgbClr val="000004"/>
            </a:solidFill>
            <a:round/>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74759" name="Freeform 8"/>
          <p:cNvSpPr>
            <a:spLocks noChangeArrowheads="1"/>
          </p:cNvSpPr>
          <p:nvPr/>
        </p:nvSpPr>
        <p:spPr bwMode="auto">
          <a:xfrm>
            <a:off x="6692900" y="2667000"/>
            <a:ext cx="1435100" cy="939800"/>
          </a:xfrm>
          <a:custGeom>
            <a:avLst/>
            <a:gdLst>
              <a:gd name="T0" fmla="*/ 1219200 w 1435100"/>
              <a:gd name="T1" fmla="*/ 939800 h 939800"/>
              <a:gd name="T2" fmla="*/ 1435100 w 1435100"/>
              <a:gd name="T3" fmla="*/ 939800 h 939800"/>
              <a:gd name="T4" fmla="*/ 1435100 w 1435100"/>
              <a:gd name="T5" fmla="*/ 12700 h 939800"/>
              <a:gd name="T6" fmla="*/ 0 w 1435100"/>
              <a:gd name="T7" fmla="*/ 0 h 939800"/>
              <a:gd name="T8" fmla="*/ 0 60000 65536"/>
              <a:gd name="T9" fmla="*/ 0 60000 65536"/>
              <a:gd name="T10" fmla="*/ 0 60000 65536"/>
              <a:gd name="T11" fmla="*/ 0 60000 65536"/>
              <a:gd name="T12" fmla="*/ 0 w 1435100"/>
              <a:gd name="T13" fmla="*/ 0 h 939800"/>
              <a:gd name="T14" fmla="*/ 1435100 w 1435100"/>
              <a:gd name="T15" fmla="*/ 939800 h 939800"/>
            </a:gdLst>
            <a:ahLst/>
            <a:cxnLst>
              <a:cxn ang="T8">
                <a:pos x="T0" y="T1"/>
              </a:cxn>
              <a:cxn ang="T9">
                <a:pos x="T2" y="T3"/>
              </a:cxn>
              <a:cxn ang="T10">
                <a:pos x="T4" y="T5"/>
              </a:cxn>
              <a:cxn ang="T11">
                <a:pos x="T6" y="T7"/>
              </a:cxn>
            </a:cxnLst>
            <a:rect l="T12" t="T13" r="T14" b="T15"/>
            <a:pathLst>
              <a:path w="1435100" h="939800">
                <a:moveTo>
                  <a:pt x="1219200" y="939800"/>
                </a:moveTo>
                <a:lnTo>
                  <a:pt x="1435100" y="939800"/>
                </a:lnTo>
                <a:lnTo>
                  <a:pt x="1435100" y="12700"/>
                </a:lnTo>
                <a:lnTo>
                  <a:pt x="0" y="0"/>
                </a:lnTo>
              </a:path>
            </a:pathLst>
          </a:custGeom>
          <a:solidFill>
            <a:schemeClr val="bg1"/>
          </a:solidFill>
          <a:ln w="25400">
            <a:solidFill>
              <a:srgbClr val="000004"/>
            </a:solidFill>
            <a:round/>
            <a:headEnd/>
            <a:tailEnd type="triangle" w="lg" len="lg"/>
          </a:ln>
        </p:spPr>
        <p:txBody>
          <a:bodyPr lIns="90487" tIns="44450" rIns="90487" bIns="44450">
            <a:spAutoFit/>
          </a:bodyPr>
          <a:lstStyle/>
          <a:p>
            <a:endParaRPr lang="en-US">
              <a:solidFill>
                <a:srgbClr val="000066"/>
              </a:solidFill>
            </a:endParaRPr>
          </a:p>
        </p:txBody>
      </p:sp>
      <p:sp>
        <p:nvSpPr>
          <p:cNvPr id="74760" name="Freeform 10"/>
          <p:cNvSpPr>
            <a:spLocks noChangeArrowheads="1"/>
          </p:cNvSpPr>
          <p:nvPr/>
        </p:nvSpPr>
        <p:spPr bwMode="auto">
          <a:xfrm flipV="1">
            <a:off x="5613400" y="4057650"/>
            <a:ext cx="2832100" cy="882650"/>
          </a:xfrm>
          <a:custGeom>
            <a:avLst/>
            <a:gdLst>
              <a:gd name="T0" fmla="*/ 142121549 w 1435100"/>
              <a:gd name="T1" fmla="*/ 605769 h 939800"/>
              <a:gd name="T2" fmla="*/ 167288905 w 1435100"/>
              <a:gd name="T3" fmla="*/ 605769 h 939800"/>
              <a:gd name="T4" fmla="*/ 167288905 w 1435100"/>
              <a:gd name="T5" fmla="*/ 8187 h 939800"/>
              <a:gd name="T6" fmla="*/ 0 w 1435100"/>
              <a:gd name="T7" fmla="*/ 0 h 939800"/>
              <a:gd name="T8" fmla="*/ 0 60000 65536"/>
              <a:gd name="T9" fmla="*/ 0 60000 65536"/>
              <a:gd name="T10" fmla="*/ 0 60000 65536"/>
              <a:gd name="T11" fmla="*/ 0 60000 65536"/>
              <a:gd name="T12" fmla="*/ 0 w 1435100"/>
              <a:gd name="T13" fmla="*/ 0 h 939800"/>
              <a:gd name="T14" fmla="*/ 1435100 w 1435100"/>
              <a:gd name="T15" fmla="*/ 939800 h 939800"/>
            </a:gdLst>
            <a:ahLst/>
            <a:cxnLst>
              <a:cxn ang="T8">
                <a:pos x="T0" y="T1"/>
              </a:cxn>
              <a:cxn ang="T9">
                <a:pos x="T2" y="T3"/>
              </a:cxn>
              <a:cxn ang="T10">
                <a:pos x="T4" y="T5"/>
              </a:cxn>
              <a:cxn ang="T11">
                <a:pos x="T6" y="T7"/>
              </a:cxn>
            </a:cxnLst>
            <a:rect l="T12" t="T13" r="T14" b="T15"/>
            <a:pathLst>
              <a:path w="1435100" h="939800">
                <a:moveTo>
                  <a:pt x="1219200" y="939800"/>
                </a:moveTo>
                <a:lnTo>
                  <a:pt x="1435100" y="939800"/>
                </a:lnTo>
                <a:lnTo>
                  <a:pt x="1435100" y="12700"/>
                </a:lnTo>
                <a:lnTo>
                  <a:pt x="0" y="0"/>
                </a:lnTo>
              </a:path>
            </a:pathLst>
          </a:custGeom>
          <a:noFill/>
          <a:ln w="25400">
            <a:solidFill>
              <a:srgbClr val="000004"/>
            </a:solidFill>
            <a:round/>
            <a:headEnd/>
            <a:tailEnd type="triangle" w="lg" len="lg"/>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endParaRPr lang="en-US">
              <a:solidFill>
                <a:srgbClr val="000066"/>
              </a:solidFill>
            </a:endParaRPr>
          </a:p>
        </p:txBody>
      </p:sp>
      <p:sp>
        <p:nvSpPr>
          <p:cNvPr id="74761" name="Freeform 11"/>
          <p:cNvSpPr>
            <a:spLocks noChangeArrowheads="1"/>
          </p:cNvSpPr>
          <p:nvPr/>
        </p:nvSpPr>
        <p:spPr bwMode="auto">
          <a:xfrm flipV="1">
            <a:off x="6845300" y="4508500"/>
            <a:ext cx="1282700" cy="1219200"/>
          </a:xfrm>
          <a:custGeom>
            <a:avLst/>
            <a:gdLst>
              <a:gd name="T0" fmla="*/ 555617 w 1435100"/>
              <a:gd name="T1" fmla="*/ 5811819 h 939800"/>
              <a:gd name="T2" fmla="*/ 654007 w 1435100"/>
              <a:gd name="T3" fmla="*/ 5811819 h 939800"/>
              <a:gd name="T4" fmla="*/ 654007 w 1435100"/>
              <a:gd name="T5" fmla="*/ 78536 h 939800"/>
              <a:gd name="T6" fmla="*/ 0 w 1435100"/>
              <a:gd name="T7" fmla="*/ 0 h 939800"/>
              <a:gd name="T8" fmla="*/ 0 60000 65536"/>
              <a:gd name="T9" fmla="*/ 0 60000 65536"/>
              <a:gd name="T10" fmla="*/ 0 60000 65536"/>
              <a:gd name="T11" fmla="*/ 0 60000 65536"/>
              <a:gd name="T12" fmla="*/ 0 w 1435100"/>
              <a:gd name="T13" fmla="*/ 0 h 939800"/>
              <a:gd name="T14" fmla="*/ 1435100 w 1435100"/>
              <a:gd name="T15" fmla="*/ 939800 h 939800"/>
            </a:gdLst>
            <a:ahLst/>
            <a:cxnLst>
              <a:cxn ang="T8">
                <a:pos x="T0" y="T1"/>
              </a:cxn>
              <a:cxn ang="T9">
                <a:pos x="T2" y="T3"/>
              </a:cxn>
              <a:cxn ang="T10">
                <a:pos x="T4" y="T5"/>
              </a:cxn>
              <a:cxn ang="T11">
                <a:pos x="T6" y="T7"/>
              </a:cxn>
            </a:cxnLst>
            <a:rect l="T12" t="T13" r="T14" b="T15"/>
            <a:pathLst>
              <a:path w="1435100" h="939800">
                <a:moveTo>
                  <a:pt x="1219200" y="939800"/>
                </a:moveTo>
                <a:lnTo>
                  <a:pt x="1435100" y="939800"/>
                </a:lnTo>
                <a:lnTo>
                  <a:pt x="1435100" y="12700"/>
                </a:lnTo>
                <a:lnTo>
                  <a:pt x="0" y="0"/>
                </a:lnTo>
              </a:path>
            </a:pathLst>
          </a:custGeom>
          <a:noFill/>
          <a:ln w="25400">
            <a:solidFill>
              <a:srgbClr val="000004"/>
            </a:solidFill>
            <a:round/>
            <a:headEnd/>
            <a:tailEnd type="triangle" w="lg" len="lg"/>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endParaRPr lang="en-US">
              <a:solidFill>
                <a:srgbClr val="000066"/>
              </a:solidFill>
            </a:endParaRPr>
          </a:p>
        </p:txBody>
      </p:sp>
      <p:sp>
        <p:nvSpPr>
          <p:cNvPr id="74762" name="TextBox 12"/>
          <p:cNvSpPr txBox="1">
            <a:spLocks noChangeArrowheads="1"/>
          </p:cNvSpPr>
          <p:nvPr/>
        </p:nvSpPr>
        <p:spPr bwMode="auto">
          <a:xfrm>
            <a:off x="7899400" y="3797300"/>
            <a:ext cx="1287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66"/>
                </a:solidFill>
                <a:latin typeface="Calibri" charset="0"/>
                <a:cs typeface="Calibri" charset="0"/>
              </a:rPr>
              <a:t>1.25 misses</a:t>
            </a:r>
          </a:p>
        </p:txBody>
      </p:sp>
      <p:sp>
        <p:nvSpPr>
          <p:cNvPr id="74763" name="TextBox 13"/>
          <p:cNvSpPr txBox="1">
            <a:spLocks noChangeArrowheads="1"/>
          </p:cNvSpPr>
          <p:nvPr/>
        </p:nvSpPr>
        <p:spPr bwMode="auto">
          <a:xfrm>
            <a:off x="6992938" y="5438775"/>
            <a:ext cx="20240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66"/>
                </a:solidFill>
                <a:latin typeface="Calibri" charset="0"/>
                <a:cs typeface="Calibri" charset="0"/>
              </a:rPr>
              <a:t>0.5 misses/Stride-1</a:t>
            </a:r>
          </a:p>
        </p:txBody>
      </p:sp>
      <p:sp>
        <p:nvSpPr>
          <p:cNvPr id="74764" name="TextBox 14"/>
          <p:cNvSpPr txBox="1">
            <a:spLocks noChangeArrowheads="1"/>
          </p:cNvSpPr>
          <p:nvPr/>
        </p:nvSpPr>
        <p:spPr bwMode="auto">
          <a:xfrm>
            <a:off x="6911975" y="2378075"/>
            <a:ext cx="20605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66"/>
                </a:solidFill>
                <a:latin typeface="Calibri" charset="0"/>
                <a:cs typeface="Calibri" charset="0"/>
              </a:rPr>
              <a:t>2.0 misses/Stride-N</a:t>
            </a:r>
          </a:p>
        </p:txBody>
      </p:sp>
    </p:spTree>
    <p:extLst>
      <p:ext uri="{BB962C8B-B14F-4D97-AF65-F5344CB8AC3E}">
        <p14:creationId xmlns:p14="http://schemas.microsoft.com/office/powerpoint/2010/main" val="412205629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0" y="685800"/>
            <a:ext cx="9144000" cy="1565275"/>
          </a:xfrm>
          <a:effectLst>
            <a:outerShdw blurRad="63500" dist="53882" dir="2700000" algn="ctr" rotWithShape="0">
              <a:srgbClr val="969696"/>
            </a:outerShdw>
          </a:effectLst>
        </p:spPr>
        <p:txBody>
          <a:bodyPr/>
          <a:lstStyle/>
          <a:p>
            <a:pPr algn="ctr" eaLnBrk="1" hangingPunct="1">
              <a:defRPr/>
            </a:pPr>
            <a:r>
              <a:rPr lang="en-US" dirty="0" smtClean="0">
                <a:latin typeface="Helvetica" charset="0"/>
                <a:ea typeface="ＭＳ Ｐゴシック" charset="0"/>
                <a:cs typeface="ＭＳ Ｐゴシック" charset="0"/>
              </a:rPr>
              <a:t>Chapters 6: Cache Indexing</a:t>
            </a:r>
            <a:endParaRPr lang="en-US" dirty="0">
              <a:latin typeface="Helvetica" charset="0"/>
              <a:ea typeface="ＭＳ Ｐゴシック" charset="0"/>
              <a:cs typeface="ＭＳ Ｐゴシック" charset="0"/>
            </a:endParaRPr>
          </a:p>
        </p:txBody>
      </p:sp>
      <p:sp>
        <p:nvSpPr>
          <p:cNvPr id="141315" name="Rectangle 3"/>
          <p:cNvSpPr>
            <a:spLocks noGrp="1" noChangeArrowheads="1"/>
          </p:cNvSpPr>
          <p:nvPr>
            <p:ph type="body" idx="1"/>
          </p:nvPr>
        </p:nvSpPr>
        <p:spPr>
          <a:xfrm>
            <a:off x="1676400" y="3124200"/>
            <a:ext cx="6175375" cy="2462213"/>
          </a:xfrm>
        </p:spPr>
        <p:txBody>
          <a:bodyPr lIns="90487" tIns="44450" rIns="90487" bIns="44450"/>
          <a:lstStyle/>
          <a:p>
            <a:pPr eaLnBrk="1" hangingPunct="1">
              <a:lnSpc>
                <a:spcPct val="80000"/>
              </a:lnSpc>
              <a:buFont typeface="Wingdings" charset="0"/>
              <a:buNone/>
              <a:defRPr/>
            </a:pPr>
            <a:r>
              <a:rPr lang="en-US" dirty="0" smtClean="0">
                <a:latin typeface="Helvetica" charset="0"/>
                <a:ea typeface="ＭＳ Ｐゴシック" charset="0"/>
                <a:cs typeface="ＭＳ Ｐゴシック" charset="0"/>
              </a:rPr>
              <a:t>Topics</a:t>
            </a:r>
            <a:r>
              <a:rPr lang="en-US" dirty="0">
                <a:latin typeface="Helvetica" charset="0"/>
                <a:ea typeface="ＭＳ Ｐゴシック" charset="0"/>
                <a:cs typeface="ＭＳ Ｐゴシック" charset="0"/>
              </a:rPr>
              <a:t>:</a:t>
            </a:r>
          </a:p>
          <a:p>
            <a:pPr lvl="1" eaLnBrk="1" hangingPunct="1">
              <a:lnSpc>
                <a:spcPct val="80000"/>
              </a:lnSpc>
              <a:defRPr/>
            </a:pPr>
            <a:r>
              <a:rPr lang="en-US" dirty="0" smtClean="0">
                <a:latin typeface="Helvetica" charset="0"/>
                <a:ea typeface="ＭＳ Ｐゴシック" charset="0"/>
              </a:rPr>
              <a:t>Types </a:t>
            </a:r>
            <a:r>
              <a:rPr lang="en-US" dirty="0">
                <a:latin typeface="Helvetica" charset="0"/>
                <a:ea typeface="ＭＳ Ｐゴシック" charset="0"/>
              </a:rPr>
              <a:t>of caches: </a:t>
            </a:r>
          </a:p>
          <a:p>
            <a:pPr lvl="2" eaLnBrk="1" hangingPunct="1">
              <a:lnSpc>
                <a:spcPct val="80000"/>
              </a:lnSpc>
              <a:defRPr/>
            </a:pPr>
            <a:r>
              <a:rPr lang="en-US" sz="1800" dirty="0">
                <a:latin typeface="Helvetica" charset="0"/>
                <a:ea typeface="ＭＳ Ｐゴシック" charset="0"/>
              </a:rPr>
              <a:t>Direct-mapped, </a:t>
            </a:r>
          </a:p>
          <a:p>
            <a:pPr lvl="2" eaLnBrk="1" hangingPunct="1">
              <a:lnSpc>
                <a:spcPct val="80000"/>
              </a:lnSpc>
              <a:defRPr/>
            </a:pPr>
            <a:r>
              <a:rPr lang="en-US" sz="1800" dirty="0">
                <a:latin typeface="Helvetica" charset="0"/>
                <a:ea typeface="ＭＳ Ｐゴシック" charset="0"/>
              </a:rPr>
              <a:t>Set Associative, </a:t>
            </a:r>
          </a:p>
          <a:p>
            <a:pPr lvl="2" eaLnBrk="1" hangingPunct="1">
              <a:lnSpc>
                <a:spcPct val="80000"/>
              </a:lnSpc>
              <a:defRPr/>
            </a:pPr>
            <a:r>
              <a:rPr lang="en-US" sz="1800" dirty="0">
                <a:latin typeface="Helvetica" charset="0"/>
                <a:ea typeface="ＭＳ Ｐゴシック" charset="0"/>
              </a:rPr>
              <a:t>Fully </a:t>
            </a:r>
            <a:r>
              <a:rPr lang="en-US" sz="1800" dirty="0" smtClean="0">
                <a:latin typeface="Helvetica" charset="0"/>
                <a:ea typeface="ＭＳ Ｐゴシック" charset="0"/>
              </a:rPr>
              <a:t>Associative</a:t>
            </a:r>
            <a:endParaRPr lang="en-US" dirty="0" smtClean="0">
              <a:latin typeface="Helvetica" charset="0"/>
              <a:ea typeface="ＭＳ Ｐゴシック" charset="0"/>
            </a:endParaRPr>
          </a:p>
          <a:p>
            <a:pPr marL="498475" lvl="1" indent="0" eaLnBrk="1" hangingPunct="1">
              <a:lnSpc>
                <a:spcPct val="80000"/>
              </a:lnSpc>
              <a:buFont typeface="Wingdings" charset="0"/>
              <a:buNone/>
              <a:defRPr/>
            </a:pPr>
            <a:endParaRPr lang="en-US" dirty="0">
              <a:latin typeface="Helvetica" charset="0"/>
              <a:ea typeface="ＭＳ Ｐゴシック" charset="0"/>
            </a:endParaRPr>
          </a:p>
          <a:p>
            <a:pPr lvl="1" eaLnBrk="1" hangingPunct="1">
              <a:lnSpc>
                <a:spcPct val="80000"/>
              </a:lnSpc>
              <a:defRPr/>
            </a:pPr>
            <a:endParaRPr lang="en-US" dirty="0">
              <a:latin typeface="Helvetica" charset="0"/>
              <a:ea typeface="ＭＳ Ｐゴシック" charset="0"/>
            </a:endParaRPr>
          </a:p>
          <a:p>
            <a:pPr lvl="1" eaLnBrk="1" hangingPunct="1">
              <a:lnSpc>
                <a:spcPct val="80000"/>
              </a:lnSpc>
              <a:defRPr/>
            </a:pPr>
            <a:endParaRPr lang="en-US" dirty="0">
              <a:latin typeface="Helvetica" charset="0"/>
              <a:ea typeface="ＭＳ Ｐゴシック" charset="0"/>
            </a:endParaRPr>
          </a:p>
        </p:txBody>
      </p:sp>
    </p:spTree>
    <p:extLst>
      <p:ext uri="{BB962C8B-B14F-4D97-AF65-F5344CB8AC3E}">
        <p14:creationId xmlns:p14="http://schemas.microsoft.com/office/powerpoint/2010/main" val="21996664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General Cache Concepts: Hit</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dirty="0">
              <a:solidFill>
                <a:srgbClr val="000066"/>
              </a:solidFill>
              <a:latin typeface="Calibri" pitchFamily="34" charset="0"/>
              <a:ea typeface="ＭＳ Ｐゴシック" pitchFamily="-1" charset="-128"/>
              <a:cs typeface="ＭＳ Ｐゴシック" pitchFamily="-1" charset="-128"/>
            </a:endParaRPr>
          </a:p>
        </p:txBody>
      </p:sp>
      <p:sp>
        <p:nvSpPr>
          <p:cNvPr id="4" name="Rectangle 3"/>
          <p:cNvSpPr/>
          <p:nvPr/>
        </p:nvSpPr>
        <p:spPr bwMode="auto">
          <a:xfrm>
            <a:off x="1905000" y="22717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46086" name="Rectangle 4"/>
          <p:cNvSpPr>
            <a:spLocks noChangeArrowheads="1"/>
          </p:cNvSpPr>
          <p:nvPr/>
        </p:nvSpPr>
        <p:spPr bwMode="auto">
          <a:xfrm>
            <a:off x="2057400" y="4419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0</a:t>
            </a:r>
          </a:p>
        </p:txBody>
      </p:sp>
      <p:sp>
        <p:nvSpPr>
          <p:cNvPr id="46087" name="Rectangle 5"/>
          <p:cNvSpPr>
            <a:spLocks noChangeArrowheads="1"/>
          </p:cNvSpPr>
          <p:nvPr/>
        </p:nvSpPr>
        <p:spPr bwMode="auto">
          <a:xfrm>
            <a:off x="2895600" y="4419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a:t>
            </a:r>
          </a:p>
        </p:txBody>
      </p:sp>
      <p:sp>
        <p:nvSpPr>
          <p:cNvPr id="46088" name="Rectangle 6"/>
          <p:cNvSpPr>
            <a:spLocks noChangeArrowheads="1"/>
          </p:cNvSpPr>
          <p:nvPr/>
        </p:nvSpPr>
        <p:spPr bwMode="auto">
          <a:xfrm>
            <a:off x="3733800" y="4419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2</a:t>
            </a:r>
          </a:p>
        </p:txBody>
      </p:sp>
      <p:sp>
        <p:nvSpPr>
          <p:cNvPr id="46089" name="Rectangle 7"/>
          <p:cNvSpPr>
            <a:spLocks noChangeArrowheads="1"/>
          </p:cNvSpPr>
          <p:nvPr/>
        </p:nvSpPr>
        <p:spPr bwMode="auto">
          <a:xfrm>
            <a:off x="4572000" y="4419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3</a:t>
            </a:r>
          </a:p>
        </p:txBody>
      </p:sp>
      <p:sp>
        <p:nvSpPr>
          <p:cNvPr id="46090" name="Rectangle 8"/>
          <p:cNvSpPr>
            <a:spLocks noChangeArrowheads="1"/>
          </p:cNvSpPr>
          <p:nvPr/>
        </p:nvSpPr>
        <p:spPr bwMode="auto">
          <a:xfrm>
            <a:off x="2057400" y="4800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4</a:t>
            </a:r>
          </a:p>
        </p:txBody>
      </p:sp>
      <p:sp>
        <p:nvSpPr>
          <p:cNvPr id="46091" name="Rectangle 9"/>
          <p:cNvSpPr>
            <a:spLocks noChangeArrowheads="1"/>
          </p:cNvSpPr>
          <p:nvPr/>
        </p:nvSpPr>
        <p:spPr bwMode="auto">
          <a:xfrm>
            <a:off x="2895600" y="4800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5</a:t>
            </a:r>
          </a:p>
        </p:txBody>
      </p:sp>
      <p:sp>
        <p:nvSpPr>
          <p:cNvPr id="46092" name="Rectangle 10"/>
          <p:cNvSpPr>
            <a:spLocks noChangeArrowheads="1"/>
          </p:cNvSpPr>
          <p:nvPr/>
        </p:nvSpPr>
        <p:spPr bwMode="auto">
          <a:xfrm>
            <a:off x="3733800" y="4800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6</a:t>
            </a:r>
          </a:p>
        </p:txBody>
      </p:sp>
      <p:sp>
        <p:nvSpPr>
          <p:cNvPr id="46093" name="Rectangle 11"/>
          <p:cNvSpPr>
            <a:spLocks noChangeArrowheads="1"/>
          </p:cNvSpPr>
          <p:nvPr/>
        </p:nvSpPr>
        <p:spPr bwMode="auto">
          <a:xfrm>
            <a:off x="4572000" y="4800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7</a:t>
            </a:r>
          </a:p>
        </p:txBody>
      </p:sp>
      <p:sp>
        <p:nvSpPr>
          <p:cNvPr id="46094" name="Rectangle 12"/>
          <p:cNvSpPr>
            <a:spLocks noChangeArrowheads="1"/>
          </p:cNvSpPr>
          <p:nvPr/>
        </p:nvSpPr>
        <p:spPr bwMode="auto">
          <a:xfrm>
            <a:off x="2057400" y="5181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8</a:t>
            </a:r>
          </a:p>
        </p:txBody>
      </p:sp>
      <p:sp>
        <p:nvSpPr>
          <p:cNvPr id="46095" name="Rectangle 13"/>
          <p:cNvSpPr>
            <a:spLocks noChangeArrowheads="1"/>
          </p:cNvSpPr>
          <p:nvPr/>
        </p:nvSpPr>
        <p:spPr bwMode="auto">
          <a:xfrm>
            <a:off x="2895600" y="5181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9</a:t>
            </a:r>
          </a:p>
        </p:txBody>
      </p:sp>
      <p:sp>
        <p:nvSpPr>
          <p:cNvPr id="46096" name="Rectangle 14"/>
          <p:cNvSpPr>
            <a:spLocks noChangeArrowheads="1"/>
          </p:cNvSpPr>
          <p:nvPr/>
        </p:nvSpPr>
        <p:spPr bwMode="auto">
          <a:xfrm>
            <a:off x="3733800" y="5181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10</a:t>
            </a:r>
          </a:p>
        </p:txBody>
      </p:sp>
      <p:sp>
        <p:nvSpPr>
          <p:cNvPr id="46097" name="Rectangle 15"/>
          <p:cNvSpPr>
            <a:spLocks noChangeArrowheads="1"/>
          </p:cNvSpPr>
          <p:nvPr/>
        </p:nvSpPr>
        <p:spPr bwMode="auto">
          <a:xfrm>
            <a:off x="4572000" y="5181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11</a:t>
            </a:r>
          </a:p>
        </p:txBody>
      </p:sp>
      <p:sp>
        <p:nvSpPr>
          <p:cNvPr id="46098" name="Rectangle 16"/>
          <p:cNvSpPr>
            <a:spLocks noChangeArrowheads="1"/>
          </p:cNvSpPr>
          <p:nvPr/>
        </p:nvSpPr>
        <p:spPr bwMode="auto">
          <a:xfrm>
            <a:off x="2057400" y="5562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12</a:t>
            </a:r>
          </a:p>
        </p:txBody>
      </p:sp>
      <p:sp>
        <p:nvSpPr>
          <p:cNvPr id="46099" name="Rectangle 17"/>
          <p:cNvSpPr>
            <a:spLocks noChangeArrowheads="1"/>
          </p:cNvSpPr>
          <p:nvPr/>
        </p:nvSpPr>
        <p:spPr bwMode="auto">
          <a:xfrm>
            <a:off x="2895600" y="5562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13</a:t>
            </a:r>
          </a:p>
        </p:txBody>
      </p:sp>
      <p:sp>
        <p:nvSpPr>
          <p:cNvPr id="46100" name="Rectangle 18"/>
          <p:cNvSpPr>
            <a:spLocks noChangeArrowheads="1"/>
          </p:cNvSpPr>
          <p:nvPr/>
        </p:nvSpPr>
        <p:spPr bwMode="auto">
          <a:xfrm>
            <a:off x="3733800" y="5562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14</a:t>
            </a:r>
          </a:p>
        </p:txBody>
      </p:sp>
      <p:sp>
        <p:nvSpPr>
          <p:cNvPr id="46101" name="Rectangle 19"/>
          <p:cNvSpPr>
            <a:spLocks noChangeArrowheads="1"/>
          </p:cNvSpPr>
          <p:nvPr/>
        </p:nvSpPr>
        <p:spPr bwMode="auto">
          <a:xfrm>
            <a:off x="4572000" y="5562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15</a:t>
            </a:r>
          </a:p>
        </p:txBody>
      </p:sp>
      <p:cxnSp>
        <p:nvCxnSpPr>
          <p:cNvPr id="46102" name="Straight Connector 21"/>
          <p:cNvCxnSpPr>
            <a:cxnSpLocks noChangeShapeType="1"/>
          </p:cNvCxnSpPr>
          <p:nvPr/>
        </p:nvCxnSpPr>
        <p:spPr bwMode="auto">
          <a:xfrm>
            <a:off x="2286000" y="6096000"/>
            <a:ext cx="3048000" cy="1588"/>
          </a:xfrm>
          <a:prstGeom prst="line">
            <a:avLst/>
          </a:prstGeom>
          <a:noFill/>
          <a:ln w="889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46103" name="Rectangle 25"/>
          <p:cNvSpPr>
            <a:spLocks noChangeArrowheads="1"/>
          </p:cNvSpPr>
          <p:nvPr/>
        </p:nvSpPr>
        <p:spPr bwMode="auto">
          <a:xfrm>
            <a:off x="2057400" y="2424113"/>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8</a:t>
            </a:r>
          </a:p>
        </p:txBody>
      </p:sp>
      <p:sp>
        <p:nvSpPr>
          <p:cNvPr id="46104" name="Rectangle 26"/>
          <p:cNvSpPr>
            <a:spLocks noChangeArrowheads="1"/>
          </p:cNvSpPr>
          <p:nvPr/>
        </p:nvSpPr>
        <p:spPr bwMode="auto">
          <a:xfrm>
            <a:off x="2895600" y="2424113"/>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9</a:t>
            </a:r>
          </a:p>
        </p:txBody>
      </p:sp>
      <p:sp>
        <p:nvSpPr>
          <p:cNvPr id="46105" name="Rectangle 27"/>
          <p:cNvSpPr>
            <a:spLocks noChangeArrowheads="1"/>
          </p:cNvSpPr>
          <p:nvPr/>
        </p:nvSpPr>
        <p:spPr bwMode="auto">
          <a:xfrm>
            <a:off x="3733800" y="2424113"/>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14</a:t>
            </a:r>
          </a:p>
        </p:txBody>
      </p:sp>
      <p:sp>
        <p:nvSpPr>
          <p:cNvPr id="46106" name="Rectangle 28"/>
          <p:cNvSpPr>
            <a:spLocks noChangeArrowheads="1"/>
          </p:cNvSpPr>
          <p:nvPr/>
        </p:nvSpPr>
        <p:spPr bwMode="auto">
          <a:xfrm>
            <a:off x="4572000" y="2424113"/>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3</a:t>
            </a:r>
          </a:p>
        </p:txBody>
      </p:sp>
      <p:sp>
        <p:nvSpPr>
          <p:cNvPr id="46107" name="TextBox 29"/>
          <p:cNvSpPr txBox="1">
            <a:spLocks noChangeArrowheads="1"/>
          </p:cNvSpPr>
          <p:nvPr/>
        </p:nvSpPr>
        <p:spPr bwMode="auto">
          <a:xfrm>
            <a:off x="788988" y="2347913"/>
            <a:ext cx="94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latin typeface="Calibri" charset="0"/>
              </a:rPr>
              <a:t>Cache</a:t>
            </a:r>
          </a:p>
        </p:txBody>
      </p:sp>
      <p:sp>
        <p:nvSpPr>
          <p:cNvPr id="46108" name="TextBox 30"/>
          <p:cNvSpPr txBox="1">
            <a:spLocks noChangeArrowheads="1"/>
          </p:cNvSpPr>
          <p:nvPr/>
        </p:nvSpPr>
        <p:spPr bwMode="auto">
          <a:xfrm>
            <a:off x="457200" y="4343400"/>
            <a:ext cx="1281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latin typeface="Calibri" charset="0"/>
              </a:rPr>
              <a:t>Memory</a:t>
            </a:r>
          </a:p>
        </p:txBody>
      </p:sp>
      <p:sp>
        <p:nvSpPr>
          <p:cNvPr id="44" name="Text Box 29"/>
          <p:cNvSpPr txBox="1">
            <a:spLocks noChangeArrowheads="1"/>
          </p:cNvSpPr>
          <p:nvPr/>
        </p:nvSpPr>
        <p:spPr bwMode="auto">
          <a:xfrm>
            <a:off x="5919788" y="1581150"/>
            <a:ext cx="28273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gn="l">
              <a:lnSpc>
                <a:spcPct val="98000"/>
              </a:lnSpc>
            </a:pPr>
            <a:r>
              <a:rPr lang="en-GB" sz="2000" i="1">
                <a:solidFill>
                  <a:srgbClr val="000066"/>
                </a:solidFill>
                <a:latin typeface="Calibri" charset="0"/>
              </a:rPr>
              <a:t>Data in block b is needed</a:t>
            </a:r>
          </a:p>
        </p:txBody>
      </p:sp>
      <p:sp>
        <p:nvSpPr>
          <p:cNvPr id="46" name="Rectangle 45"/>
          <p:cNvSpPr>
            <a:spLocks noChangeArrowheads="1"/>
          </p:cNvSpPr>
          <p:nvPr/>
        </p:nvSpPr>
        <p:spPr bwMode="auto">
          <a:xfrm>
            <a:off x="3997325" y="1619250"/>
            <a:ext cx="1184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pPr>
            <a:r>
              <a:rPr lang="en-US" sz="1600">
                <a:solidFill>
                  <a:srgbClr val="000066"/>
                </a:solidFill>
                <a:latin typeface="Calibri" charset="0"/>
              </a:rPr>
              <a:t>Request: 14</a:t>
            </a:r>
          </a:p>
        </p:txBody>
      </p:sp>
      <p:sp>
        <p:nvSpPr>
          <p:cNvPr id="47" name="Rectangle 46"/>
          <p:cNvSpPr>
            <a:spLocks noChangeArrowheads="1"/>
          </p:cNvSpPr>
          <p:nvPr/>
        </p:nvSpPr>
        <p:spPr bwMode="auto">
          <a:xfrm>
            <a:off x="3733800" y="2425700"/>
            <a:ext cx="762000" cy="304800"/>
          </a:xfrm>
          <a:prstGeom prst="rect">
            <a:avLst/>
          </a:prstGeom>
          <a:solidFill>
            <a:srgbClr val="FF9999"/>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14</a:t>
            </a:r>
          </a:p>
        </p:txBody>
      </p:sp>
      <p:sp>
        <p:nvSpPr>
          <p:cNvPr id="48" name="Text Box 29"/>
          <p:cNvSpPr txBox="1">
            <a:spLocks noChangeArrowheads="1"/>
          </p:cNvSpPr>
          <p:nvPr/>
        </p:nvSpPr>
        <p:spPr bwMode="auto">
          <a:xfrm>
            <a:off x="5935663" y="2209800"/>
            <a:ext cx="21558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gn="l">
              <a:lnSpc>
                <a:spcPct val="98000"/>
              </a:lnSpc>
            </a:pPr>
            <a:r>
              <a:rPr lang="en-GB" sz="2000" i="1">
                <a:solidFill>
                  <a:srgbClr val="000066"/>
                </a:solidFill>
                <a:latin typeface="Calibri" charset="0"/>
              </a:rPr>
              <a:t>Block b is in cache:</a:t>
            </a:r>
          </a:p>
          <a:p>
            <a:pPr algn="l">
              <a:lnSpc>
                <a:spcPct val="98000"/>
              </a:lnSpc>
            </a:pPr>
            <a:r>
              <a:rPr lang="en-GB" sz="2000" i="1">
                <a:solidFill>
                  <a:srgbClr val="C00000"/>
                </a:solidFill>
                <a:latin typeface="Calibri" charset="0"/>
              </a:rPr>
              <a:t>Hit!</a:t>
            </a:r>
          </a:p>
        </p:txBody>
      </p:sp>
    </p:spTree>
    <p:extLst>
      <p:ext uri="{BB962C8B-B14F-4D97-AF65-F5344CB8AC3E}">
        <p14:creationId xmlns:p14="http://schemas.microsoft.com/office/powerpoint/2010/main" val="256147199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General Cache Concepts: Miss</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dirty="0">
              <a:solidFill>
                <a:srgbClr val="000066"/>
              </a:solidFill>
              <a:latin typeface="Calibri" pitchFamily="34" charset="0"/>
              <a:ea typeface="ＭＳ Ｐゴシック" pitchFamily="-1" charset="-128"/>
              <a:cs typeface="ＭＳ Ｐゴシック" pitchFamily="-1" charset="-128"/>
            </a:endParaRPr>
          </a:p>
        </p:txBody>
      </p:sp>
      <p:sp>
        <p:nvSpPr>
          <p:cNvPr id="4" name="Rectangle 3"/>
          <p:cNvSpPr/>
          <p:nvPr/>
        </p:nvSpPr>
        <p:spPr bwMode="auto">
          <a:xfrm>
            <a:off x="1905000" y="22717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48134" name="Rectangle 4"/>
          <p:cNvSpPr>
            <a:spLocks noChangeArrowheads="1"/>
          </p:cNvSpPr>
          <p:nvPr/>
        </p:nvSpPr>
        <p:spPr bwMode="auto">
          <a:xfrm>
            <a:off x="2057400" y="4419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0</a:t>
            </a:r>
          </a:p>
        </p:txBody>
      </p:sp>
      <p:sp>
        <p:nvSpPr>
          <p:cNvPr id="48135" name="Rectangle 5"/>
          <p:cNvSpPr>
            <a:spLocks noChangeArrowheads="1"/>
          </p:cNvSpPr>
          <p:nvPr/>
        </p:nvSpPr>
        <p:spPr bwMode="auto">
          <a:xfrm>
            <a:off x="2895600" y="4419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a:t>
            </a:r>
          </a:p>
        </p:txBody>
      </p:sp>
      <p:sp>
        <p:nvSpPr>
          <p:cNvPr id="48136" name="Rectangle 6"/>
          <p:cNvSpPr>
            <a:spLocks noChangeArrowheads="1"/>
          </p:cNvSpPr>
          <p:nvPr/>
        </p:nvSpPr>
        <p:spPr bwMode="auto">
          <a:xfrm>
            <a:off x="3733800" y="4419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2</a:t>
            </a:r>
          </a:p>
        </p:txBody>
      </p:sp>
      <p:sp>
        <p:nvSpPr>
          <p:cNvPr id="48137" name="Rectangle 7"/>
          <p:cNvSpPr>
            <a:spLocks noChangeArrowheads="1"/>
          </p:cNvSpPr>
          <p:nvPr/>
        </p:nvSpPr>
        <p:spPr bwMode="auto">
          <a:xfrm>
            <a:off x="4572000" y="4419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3</a:t>
            </a:r>
          </a:p>
        </p:txBody>
      </p:sp>
      <p:sp>
        <p:nvSpPr>
          <p:cNvPr id="48138" name="Rectangle 8"/>
          <p:cNvSpPr>
            <a:spLocks noChangeArrowheads="1"/>
          </p:cNvSpPr>
          <p:nvPr/>
        </p:nvSpPr>
        <p:spPr bwMode="auto">
          <a:xfrm>
            <a:off x="2057400" y="4800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4</a:t>
            </a:r>
          </a:p>
        </p:txBody>
      </p:sp>
      <p:sp>
        <p:nvSpPr>
          <p:cNvPr id="48139" name="Rectangle 9"/>
          <p:cNvSpPr>
            <a:spLocks noChangeArrowheads="1"/>
          </p:cNvSpPr>
          <p:nvPr/>
        </p:nvSpPr>
        <p:spPr bwMode="auto">
          <a:xfrm>
            <a:off x="2895600" y="4800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5</a:t>
            </a:r>
          </a:p>
        </p:txBody>
      </p:sp>
      <p:sp>
        <p:nvSpPr>
          <p:cNvPr id="48140" name="Rectangle 10"/>
          <p:cNvSpPr>
            <a:spLocks noChangeArrowheads="1"/>
          </p:cNvSpPr>
          <p:nvPr/>
        </p:nvSpPr>
        <p:spPr bwMode="auto">
          <a:xfrm>
            <a:off x="3733800" y="4800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6</a:t>
            </a:r>
          </a:p>
        </p:txBody>
      </p:sp>
      <p:sp>
        <p:nvSpPr>
          <p:cNvPr id="48141" name="Rectangle 11"/>
          <p:cNvSpPr>
            <a:spLocks noChangeArrowheads="1"/>
          </p:cNvSpPr>
          <p:nvPr/>
        </p:nvSpPr>
        <p:spPr bwMode="auto">
          <a:xfrm>
            <a:off x="4572000" y="4800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7</a:t>
            </a:r>
          </a:p>
        </p:txBody>
      </p:sp>
      <p:sp>
        <p:nvSpPr>
          <p:cNvPr id="48142" name="Rectangle 12"/>
          <p:cNvSpPr>
            <a:spLocks noChangeArrowheads="1"/>
          </p:cNvSpPr>
          <p:nvPr/>
        </p:nvSpPr>
        <p:spPr bwMode="auto">
          <a:xfrm>
            <a:off x="2057400" y="5181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8</a:t>
            </a:r>
          </a:p>
        </p:txBody>
      </p:sp>
      <p:sp>
        <p:nvSpPr>
          <p:cNvPr id="48143" name="Rectangle 13"/>
          <p:cNvSpPr>
            <a:spLocks noChangeArrowheads="1"/>
          </p:cNvSpPr>
          <p:nvPr/>
        </p:nvSpPr>
        <p:spPr bwMode="auto">
          <a:xfrm>
            <a:off x="2895600" y="5181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9</a:t>
            </a:r>
          </a:p>
        </p:txBody>
      </p:sp>
      <p:sp>
        <p:nvSpPr>
          <p:cNvPr id="48144" name="Rectangle 14"/>
          <p:cNvSpPr>
            <a:spLocks noChangeArrowheads="1"/>
          </p:cNvSpPr>
          <p:nvPr/>
        </p:nvSpPr>
        <p:spPr bwMode="auto">
          <a:xfrm>
            <a:off x="3733800" y="5181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10</a:t>
            </a:r>
          </a:p>
        </p:txBody>
      </p:sp>
      <p:sp>
        <p:nvSpPr>
          <p:cNvPr id="48145" name="Rectangle 15"/>
          <p:cNvSpPr>
            <a:spLocks noChangeArrowheads="1"/>
          </p:cNvSpPr>
          <p:nvPr/>
        </p:nvSpPr>
        <p:spPr bwMode="auto">
          <a:xfrm>
            <a:off x="4572000" y="5181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11</a:t>
            </a:r>
          </a:p>
        </p:txBody>
      </p:sp>
      <p:sp>
        <p:nvSpPr>
          <p:cNvPr id="48146" name="Rectangle 16"/>
          <p:cNvSpPr>
            <a:spLocks noChangeArrowheads="1"/>
          </p:cNvSpPr>
          <p:nvPr/>
        </p:nvSpPr>
        <p:spPr bwMode="auto">
          <a:xfrm>
            <a:off x="2057400" y="5562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12</a:t>
            </a:r>
          </a:p>
        </p:txBody>
      </p:sp>
      <p:sp>
        <p:nvSpPr>
          <p:cNvPr id="48147" name="Rectangle 17"/>
          <p:cNvSpPr>
            <a:spLocks noChangeArrowheads="1"/>
          </p:cNvSpPr>
          <p:nvPr/>
        </p:nvSpPr>
        <p:spPr bwMode="auto">
          <a:xfrm>
            <a:off x="2895600" y="5562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13</a:t>
            </a:r>
          </a:p>
        </p:txBody>
      </p:sp>
      <p:sp>
        <p:nvSpPr>
          <p:cNvPr id="48148" name="Rectangle 18"/>
          <p:cNvSpPr>
            <a:spLocks noChangeArrowheads="1"/>
          </p:cNvSpPr>
          <p:nvPr/>
        </p:nvSpPr>
        <p:spPr bwMode="auto">
          <a:xfrm>
            <a:off x="3733800" y="5562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14</a:t>
            </a:r>
          </a:p>
        </p:txBody>
      </p:sp>
      <p:sp>
        <p:nvSpPr>
          <p:cNvPr id="48149" name="Rectangle 19"/>
          <p:cNvSpPr>
            <a:spLocks noChangeArrowheads="1"/>
          </p:cNvSpPr>
          <p:nvPr/>
        </p:nvSpPr>
        <p:spPr bwMode="auto">
          <a:xfrm>
            <a:off x="4572000" y="5562600"/>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15</a:t>
            </a:r>
          </a:p>
        </p:txBody>
      </p:sp>
      <p:cxnSp>
        <p:nvCxnSpPr>
          <p:cNvPr id="48150" name="Straight Connector 21"/>
          <p:cNvCxnSpPr>
            <a:cxnSpLocks noChangeShapeType="1"/>
          </p:cNvCxnSpPr>
          <p:nvPr/>
        </p:nvCxnSpPr>
        <p:spPr bwMode="auto">
          <a:xfrm>
            <a:off x="2286000" y="6096000"/>
            <a:ext cx="3048000" cy="1588"/>
          </a:xfrm>
          <a:prstGeom prst="line">
            <a:avLst/>
          </a:prstGeom>
          <a:noFill/>
          <a:ln w="889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48151" name="Rectangle 25"/>
          <p:cNvSpPr>
            <a:spLocks noChangeArrowheads="1"/>
          </p:cNvSpPr>
          <p:nvPr/>
        </p:nvSpPr>
        <p:spPr bwMode="auto">
          <a:xfrm>
            <a:off x="2057400" y="2424113"/>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8</a:t>
            </a:r>
          </a:p>
        </p:txBody>
      </p:sp>
      <p:sp>
        <p:nvSpPr>
          <p:cNvPr id="48152" name="Rectangle 26"/>
          <p:cNvSpPr>
            <a:spLocks noChangeArrowheads="1"/>
          </p:cNvSpPr>
          <p:nvPr/>
        </p:nvSpPr>
        <p:spPr bwMode="auto">
          <a:xfrm>
            <a:off x="2895600" y="2424113"/>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9</a:t>
            </a:r>
          </a:p>
        </p:txBody>
      </p:sp>
      <p:sp>
        <p:nvSpPr>
          <p:cNvPr id="48153" name="Rectangle 27"/>
          <p:cNvSpPr>
            <a:spLocks noChangeArrowheads="1"/>
          </p:cNvSpPr>
          <p:nvPr/>
        </p:nvSpPr>
        <p:spPr bwMode="auto">
          <a:xfrm>
            <a:off x="3733800" y="2424113"/>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14</a:t>
            </a:r>
          </a:p>
        </p:txBody>
      </p:sp>
      <p:sp>
        <p:nvSpPr>
          <p:cNvPr id="48154" name="Rectangle 28"/>
          <p:cNvSpPr>
            <a:spLocks noChangeArrowheads="1"/>
          </p:cNvSpPr>
          <p:nvPr/>
        </p:nvSpPr>
        <p:spPr bwMode="auto">
          <a:xfrm>
            <a:off x="4572000" y="2424113"/>
            <a:ext cx="7620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3</a:t>
            </a:r>
          </a:p>
        </p:txBody>
      </p:sp>
      <p:sp>
        <p:nvSpPr>
          <p:cNvPr id="48155" name="TextBox 29"/>
          <p:cNvSpPr txBox="1">
            <a:spLocks noChangeArrowheads="1"/>
          </p:cNvSpPr>
          <p:nvPr/>
        </p:nvSpPr>
        <p:spPr bwMode="auto">
          <a:xfrm>
            <a:off x="788988" y="2347913"/>
            <a:ext cx="94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latin typeface="Calibri" charset="0"/>
              </a:rPr>
              <a:t>Cache</a:t>
            </a:r>
          </a:p>
        </p:txBody>
      </p:sp>
      <p:sp>
        <p:nvSpPr>
          <p:cNvPr id="48156" name="TextBox 30"/>
          <p:cNvSpPr txBox="1">
            <a:spLocks noChangeArrowheads="1"/>
          </p:cNvSpPr>
          <p:nvPr/>
        </p:nvSpPr>
        <p:spPr bwMode="auto">
          <a:xfrm>
            <a:off x="457200" y="4343400"/>
            <a:ext cx="1281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latin typeface="Calibri" charset="0"/>
              </a:rPr>
              <a:t>Memory</a:t>
            </a:r>
          </a:p>
        </p:txBody>
      </p:sp>
      <p:sp>
        <p:nvSpPr>
          <p:cNvPr id="44" name="Text Box 29"/>
          <p:cNvSpPr txBox="1">
            <a:spLocks noChangeArrowheads="1"/>
          </p:cNvSpPr>
          <p:nvPr/>
        </p:nvSpPr>
        <p:spPr bwMode="auto">
          <a:xfrm>
            <a:off x="5919788" y="1581150"/>
            <a:ext cx="28273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gn="l">
              <a:lnSpc>
                <a:spcPct val="98000"/>
              </a:lnSpc>
            </a:pPr>
            <a:r>
              <a:rPr lang="en-GB" sz="2000" i="1">
                <a:solidFill>
                  <a:srgbClr val="000066"/>
                </a:solidFill>
                <a:latin typeface="Calibri" charset="0"/>
              </a:rPr>
              <a:t>Data in block b is needed</a:t>
            </a:r>
          </a:p>
        </p:txBody>
      </p:sp>
      <p:sp>
        <p:nvSpPr>
          <p:cNvPr id="46" name="Rectangle 45"/>
          <p:cNvSpPr>
            <a:spLocks noChangeArrowheads="1"/>
          </p:cNvSpPr>
          <p:nvPr/>
        </p:nvSpPr>
        <p:spPr bwMode="auto">
          <a:xfrm>
            <a:off x="3997325" y="1619250"/>
            <a:ext cx="1184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pPr>
            <a:r>
              <a:rPr lang="en-US" sz="1600">
                <a:solidFill>
                  <a:srgbClr val="000066"/>
                </a:solidFill>
                <a:latin typeface="Calibri" charset="0"/>
              </a:rPr>
              <a:t>Request: 12</a:t>
            </a:r>
          </a:p>
        </p:txBody>
      </p:sp>
      <p:sp>
        <p:nvSpPr>
          <p:cNvPr id="48" name="Text Box 29"/>
          <p:cNvSpPr txBox="1">
            <a:spLocks noChangeArrowheads="1"/>
          </p:cNvSpPr>
          <p:nvPr/>
        </p:nvSpPr>
        <p:spPr bwMode="auto">
          <a:xfrm>
            <a:off x="5935663" y="2209800"/>
            <a:ext cx="25701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gn="l">
              <a:lnSpc>
                <a:spcPct val="98000"/>
              </a:lnSpc>
            </a:pPr>
            <a:r>
              <a:rPr lang="en-GB" sz="2000" i="1">
                <a:solidFill>
                  <a:srgbClr val="000066"/>
                </a:solidFill>
                <a:latin typeface="Calibri" charset="0"/>
              </a:rPr>
              <a:t>Block b is not in cache:</a:t>
            </a:r>
          </a:p>
          <a:p>
            <a:pPr algn="l">
              <a:lnSpc>
                <a:spcPct val="98000"/>
              </a:lnSpc>
            </a:pPr>
            <a:r>
              <a:rPr lang="en-GB" sz="2000" i="1">
                <a:solidFill>
                  <a:srgbClr val="C00000"/>
                </a:solidFill>
                <a:latin typeface="Calibri" charset="0"/>
              </a:rPr>
              <a:t>Miss!</a:t>
            </a:r>
          </a:p>
        </p:txBody>
      </p:sp>
      <p:sp>
        <p:nvSpPr>
          <p:cNvPr id="34" name="Text Box 29"/>
          <p:cNvSpPr txBox="1">
            <a:spLocks noChangeArrowheads="1"/>
          </p:cNvSpPr>
          <p:nvPr/>
        </p:nvSpPr>
        <p:spPr bwMode="auto">
          <a:xfrm>
            <a:off x="5943600" y="3200400"/>
            <a:ext cx="25844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gn="l">
              <a:lnSpc>
                <a:spcPct val="98000"/>
              </a:lnSpc>
            </a:pPr>
            <a:r>
              <a:rPr lang="en-GB" sz="2000" i="1">
                <a:solidFill>
                  <a:srgbClr val="000066"/>
                </a:solidFill>
                <a:latin typeface="Calibri" charset="0"/>
              </a:rPr>
              <a:t>Block b is fetched from</a:t>
            </a:r>
          </a:p>
          <a:p>
            <a:pPr algn="l">
              <a:lnSpc>
                <a:spcPct val="98000"/>
              </a:lnSpc>
            </a:pPr>
            <a:r>
              <a:rPr lang="en-GB" sz="2000" i="1">
                <a:solidFill>
                  <a:srgbClr val="000066"/>
                </a:solidFill>
                <a:latin typeface="Calibri" charset="0"/>
              </a:rPr>
              <a:t>memory</a:t>
            </a:r>
          </a:p>
        </p:txBody>
      </p:sp>
      <p:sp>
        <p:nvSpPr>
          <p:cNvPr id="36" name="Rectangle 35"/>
          <p:cNvSpPr>
            <a:spLocks noChangeArrowheads="1"/>
          </p:cNvSpPr>
          <p:nvPr/>
        </p:nvSpPr>
        <p:spPr bwMode="auto">
          <a:xfrm>
            <a:off x="3997325" y="3395663"/>
            <a:ext cx="11842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pPr>
            <a:r>
              <a:rPr lang="en-US" sz="1600">
                <a:solidFill>
                  <a:srgbClr val="000066"/>
                </a:solidFill>
                <a:latin typeface="Calibri" charset="0"/>
              </a:rPr>
              <a:t>Request: 12</a:t>
            </a:r>
          </a:p>
        </p:txBody>
      </p:sp>
      <p:sp>
        <p:nvSpPr>
          <p:cNvPr id="37" name="Rectangle 36"/>
          <p:cNvSpPr>
            <a:spLocks noChangeArrowheads="1"/>
          </p:cNvSpPr>
          <p:nvPr/>
        </p:nvSpPr>
        <p:spPr bwMode="auto">
          <a:xfrm>
            <a:off x="2057400" y="5562600"/>
            <a:ext cx="762000" cy="304800"/>
          </a:xfrm>
          <a:prstGeom prst="rect">
            <a:avLst/>
          </a:prstGeom>
          <a:solidFill>
            <a:srgbClr val="FF9999"/>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12</a:t>
            </a:r>
          </a:p>
        </p:txBody>
      </p:sp>
      <p:sp>
        <p:nvSpPr>
          <p:cNvPr id="38" name="Rectangle 37"/>
          <p:cNvSpPr>
            <a:spLocks noChangeArrowheads="1"/>
          </p:cNvSpPr>
          <p:nvPr/>
        </p:nvSpPr>
        <p:spPr bwMode="auto">
          <a:xfrm>
            <a:off x="2590800" y="3429000"/>
            <a:ext cx="762000" cy="304800"/>
          </a:xfrm>
          <a:prstGeom prst="rect">
            <a:avLst/>
          </a:prstGeom>
          <a:solidFill>
            <a:srgbClr val="FF9999"/>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12</a:t>
            </a:r>
          </a:p>
        </p:txBody>
      </p:sp>
      <p:sp>
        <p:nvSpPr>
          <p:cNvPr id="39" name="Rectangle 38"/>
          <p:cNvSpPr>
            <a:spLocks noChangeArrowheads="1"/>
          </p:cNvSpPr>
          <p:nvPr/>
        </p:nvSpPr>
        <p:spPr bwMode="auto">
          <a:xfrm>
            <a:off x="2895600" y="2425700"/>
            <a:ext cx="762000" cy="304800"/>
          </a:xfrm>
          <a:prstGeom prst="rect">
            <a:avLst/>
          </a:prstGeom>
          <a:solidFill>
            <a:srgbClr val="FF9999"/>
          </a:solidFill>
          <a:ln w="28575">
            <a:solidFill>
              <a:schemeClr val="tx1"/>
            </a:solidFill>
            <a:round/>
            <a:headEnd/>
            <a:tailEnd type="triangle" w="med" len="med"/>
          </a:ln>
        </p:spPr>
        <p:txBody>
          <a:bodyPr anchor="ctr" anchorCtr="1"/>
          <a:lstStyle/>
          <a:p>
            <a:pPr>
              <a:lnSpc>
                <a:spcPct val="100000"/>
              </a:lnSpc>
            </a:pPr>
            <a:r>
              <a:rPr lang="en-US">
                <a:solidFill>
                  <a:srgbClr val="000066"/>
                </a:solidFill>
                <a:latin typeface="Calibri" charset="0"/>
              </a:rPr>
              <a:t>12</a:t>
            </a:r>
          </a:p>
        </p:txBody>
      </p:sp>
      <p:sp>
        <p:nvSpPr>
          <p:cNvPr id="42" name="Text Box 29"/>
          <p:cNvSpPr txBox="1">
            <a:spLocks noChangeArrowheads="1"/>
          </p:cNvSpPr>
          <p:nvPr/>
        </p:nvSpPr>
        <p:spPr bwMode="auto">
          <a:xfrm>
            <a:off x="5943600" y="4191000"/>
            <a:ext cx="2811463" cy="1754188"/>
          </a:xfrm>
          <a:prstGeom prst="rect">
            <a:avLst/>
          </a:prstGeom>
          <a:noFill/>
          <a:ln w="9525">
            <a:noFill/>
            <a:round/>
            <a:headEnd/>
            <a:tailEnd/>
          </a:ln>
        </p:spPr>
        <p:txBody>
          <a:bodyPr wrap="none" lIns="90000" tIns="46800" rIns="90000" bIns="46800" anchor="ctr">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i="1" dirty="0">
                <a:solidFill>
                  <a:srgbClr val="000066"/>
                </a:solidFill>
                <a:latin typeface="Calibri" pitchFamily="34" charset="0"/>
                <a:ea typeface="ＭＳ Ｐゴシック" pitchFamily="-1" charset="-128"/>
                <a:cs typeface="ＭＳ Ｐゴシック" pitchFamily="-1" charset="-128"/>
              </a:rPr>
              <a:t>Block b is stored in cache</a:t>
            </a:r>
          </a:p>
          <a:p>
            <a:pPr marL="115888" indent="-115888" algn="l">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0" dirty="0">
                <a:solidFill>
                  <a:srgbClr val="C00000"/>
                </a:solidFill>
                <a:latin typeface="Calibri" pitchFamily="34" charset="0"/>
                <a:ea typeface="ＭＳ Ｐゴシック" pitchFamily="-1" charset="-128"/>
                <a:cs typeface="ＭＳ Ｐゴシック" pitchFamily="-1" charset="-128"/>
              </a:rPr>
              <a:t>Placement policy:</a:t>
            </a:r>
            <a:r>
              <a:rPr lang="en-GB" b="0" dirty="0">
                <a:solidFill>
                  <a:srgbClr val="000066"/>
                </a:solidFill>
                <a:latin typeface="Calibri" pitchFamily="34" charset="0"/>
                <a:ea typeface="ＭＳ Ｐゴシック" pitchFamily="-1" charset="-128"/>
                <a:cs typeface="ＭＳ Ｐゴシック" pitchFamily="-1" charset="-128"/>
              </a:rPr>
              <a:t/>
            </a:r>
            <a:br>
              <a:rPr lang="en-GB" b="0" dirty="0">
                <a:solidFill>
                  <a:srgbClr val="000066"/>
                </a:solidFill>
                <a:latin typeface="Calibri" pitchFamily="34" charset="0"/>
                <a:ea typeface="ＭＳ Ｐゴシック" pitchFamily="-1" charset="-128"/>
                <a:cs typeface="ＭＳ Ｐゴシック" pitchFamily="-1" charset="-128"/>
              </a:rPr>
            </a:br>
            <a:r>
              <a:rPr lang="en-GB" b="0" dirty="0">
                <a:solidFill>
                  <a:srgbClr val="000066"/>
                </a:solidFill>
                <a:latin typeface="Calibri" pitchFamily="34" charset="0"/>
                <a:ea typeface="ＭＳ Ｐゴシック" pitchFamily="-1" charset="-128"/>
                <a:cs typeface="ＭＳ Ｐゴシック" pitchFamily="-1" charset="-128"/>
              </a:rPr>
              <a:t>determines where b goes</a:t>
            </a:r>
          </a:p>
          <a:p>
            <a:pPr marL="115888" indent="-115888" algn="l">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0" dirty="0">
                <a:solidFill>
                  <a:srgbClr val="C00000"/>
                </a:solidFill>
                <a:latin typeface="Calibri" pitchFamily="34" charset="0"/>
                <a:ea typeface="ＭＳ Ｐゴシック" pitchFamily="-1" charset="-128"/>
                <a:cs typeface="ＭＳ Ｐゴシック" pitchFamily="-1" charset="-128"/>
              </a:rPr>
              <a:t>Replacement policy:</a:t>
            </a:r>
            <a:br>
              <a:rPr lang="en-GB" b="0" dirty="0">
                <a:solidFill>
                  <a:srgbClr val="C00000"/>
                </a:solidFill>
                <a:latin typeface="Calibri" pitchFamily="34" charset="0"/>
                <a:ea typeface="ＭＳ Ｐゴシック" pitchFamily="-1" charset="-128"/>
                <a:cs typeface="ＭＳ Ｐゴシック" pitchFamily="-1" charset="-128"/>
              </a:rPr>
            </a:br>
            <a:r>
              <a:rPr lang="en-GB" b="0" dirty="0">
                <a:solidFill>
                  <a:srgbClr val="000066"/>
                </a:solidFill>
                <a:latin typeface="Calibri" pitchFamily="34" charset="0"/>
                <a:ea typeface="ＭＳ Ｐゴシック" pitchFamily="-1" charset="-128"/>
                <a:cs typeface="ＭＳ Ｐゴシック" pitchFamily="-1" charset="-128"/>
              </a:rPr>
              <a:t>determines which block</a:t>
            </a:r>
            <a:br>
              <a:rPr lang="en-GB" b="0" dirty="0">
                <a:solidFill>
                  <a:srgbClr val="000066"/>
                </a:solidFill>
                <a:latin typeface="Calibri" pitchFamily="34" charset="0"/>
                <a:ea typeface="ＭＳ Ｐゴシック" pitchFamily="-1" charset="-128"/>
                <a:cs typeface="ＭＳ Ｐゴシック" pitchFamily="-1" charset="-128"/>
              </a:rPr>
            </a:br>
            <a:r>
              <a:rPr lang="en-GB" b="0" dirty="0">
                <a:solidFill>
                  <a:srgbClr val="000066"/>
                </a:solidFill>
                <a:latin typeface="Calibri" pitchFamily="34" charset="0"/>
                <a:ea typeface="ＭＳ Ｐゴシック" pitchFamily="-1" charset="-128"/>
                <a:cs typeface="ＭＳ Ｐゴシック" pitchFamily="-1" charset="-128"/>
              </a:rPr>
              <a:t>gets evicted (victim)</a:t>
            </a:r>
          </a:p>
        </p:txBody>
      </p:sp>
    </p:spTree>
    <p:extLst>
      <p:ext uri="{BB962C8B-B14F-4D97-AF65-F5344CB8AC3E}">
        <p14:creationId xmlns:p14="http://schemas.microsoft.com/office/powerpoint/2010/main" val="166728461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58" name="Rectangle 34"/>
          <p:cNvSpPr>
            <a:spLocks noGrp="1" noChangeArrowheads="1"/>
          </p:cNvSpPr>
          <p:nvPr>
            <p:ph type="title"/>
          </p:nvPr>
        </p:nvSpPr>
        <p:spPr>
          <a:xfrm>
            <a:off x="427038" y="227013"/>
            <a:ext cx="8716962" cy="781050"/>
          </a:xfrm>
        </p:spPr>
        <p:txBody>
          <a:bodyPr/>
          <a:lstStyle/>
          <a:p>
            <a:pPr eaLnBrk="1" hangingPunct="1">
              <a:defRPr/>
            </a:pPr>
            <a:r>
              <a:rPr lang="en-US" smtClean="0">
                <a:cs typeface="+mj-cs"/>
              </a:rPr>
              <a:t>Caching in a Memory Hierarchy</a:t>
            </a:r>
          </a:p>
        </p:txBody>
      </p:sp>
      <p:sp>
        <p:nvSpPr>
          <p:cNvPr id="50178" name="Rectangle 10"/>
          <p:cNvSpPr>
            <a:spLocks noChangeArrowheads="1"/>
          </p:cNvSpPr>
          <p:nvPr/>
        </p:nvSpPr>
        <p:spPr bwMode="auto">
          <a:xfrm>
            <a:off x="1111250" y="3429000"/>
            <a:ext cx="4267200" cy="2286000"/>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50179" name="Rectangle 11"/>
          <p:cNvSpPr>
            <a:spLocks noChangeArrowheads="1"/>
          </p:cNvSpPr>
          <p:nvPr/>
        </p:nvSpPr>
        <p:spPr bwMode="auto">
          <a:xfrm>
            <a:off x="1644650" y="37338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50180" name="Rectangle 12"/>
          <p:cNvSpPr>
            <a:spLocks noChangeArrowheads="1"/>
          </p:cNvSpPr>
          <p:nvPr/>
        </p:nvSpPr>
        <p:spPr bwMode="auto">
          <a:xfrm>
            <a:off x="2482850" y="37338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50181" name="Rectangle 13"/>
          <p:cNvSpPr>
            <a:spLocks noChangeArrowheads="1"/>
          </p:cNvSpPr>
          <p:nvPr/>
        </p:nvSpPr>
        <p:spPr bwMode="auto">
          <a:xfrm>
            <a:off x="3321050" y="37338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2</a:t>
            </a:r>
          </a:p>
        </p:txBody>
      </p:sp>
      <p:sp>
        <p:nvSpPr>
          <p:cNvPr id="50182" name="Rectangle 14"/>
          <p:cNvSpPr>
            <a:spLocks noChangeArrowheads="1"/>
          </p:cNvSpPr>
          <p:nvPr/>
        </p:nvSpPr>
        <p:spPr bwMode="auto">
          <a:xfrm>
            <a:off x="4159250" y="37338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3</a:t>
            </a:r>
          </a:p>
        </p:txBody>
      </p:sp>
      <p:sp>
        <p:nvSpPr>
          <p:cNvPr id="50183" name="Rectangle 15"/>
          <p:cNvSpPr>
            <a:spLocks noChangeArrowheads="1"/>
          </p:cNvSpPr>
          <p:nvPr/>
        </p:nvSpPr>
        <p:spPr bwMode="auto">
          <a:xfrm>
            <a:off x="1644650" y="41910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50184" name="Rectangle 16"/>
          <p:cNvSpPr>
            <a:spLocks noChangeArrowheads="1"/>
          </p:cNvSpPr>
          <p:nvPr/>
        </p:nvSpPr>
        <p:spPr bwMode="auto">
          <a:xfrm>
            <a:off x="2482850" y="41910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5</a:t>
            </a:r>
          </a:p>
        </p:txBody>
      </p:sp>
      <p:sp>
        <p:nvSpPr>
          <p:cNvPr id="50185" name="Rectangle 17"/>
          <p:cNvSpPr>
            <a:spLocks noChangeArrowheads="1"/>
          </p:cNvSpPr>
          <p:nvPr/>
        </p:nvSpPr>
        <p:spPr bwMode="auto">
          <a:xfrm>
            <a:off x="3321050" y="41910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6</a:t>
            </a:r>
          </a:p>
        </p:txBody>
      </p:sp>
      <p:sp>
        <p:nvSpPr>
          <p:cNvPr id="50186" name="Rectangle 18"/>
          <p:cNvSpPr>
            <a:spLocks noChangeArrowheads="1"/>
          </p:cNvSpPr>
          <p:nvPr/>
        </p:nvSpPr>
        <p:spPr bwMode="auto">
          <a:xfrm>
            <a:off x="4159250" y="41910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7</a:t>
            </a:r>
          </a:p>
        </p:txBody>
      </p:sp>
      <p:sp>
        <p:nvSpPr>
          <p:cNvPr id="50187" name="Rectangle 19"/>
          <p:cNvSpPr>
            <a:spLocks noChangeArrowheads="1"/>
          </p:cNvSpPr>
          <p:nvPr/>
        </p:nvSpPr>
        <p:spPr bwMode="auto">
          <a:xfrm>
            <a:off x="1644650" y="46482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8</a:t>
            </a:r>
          </a:p>
        </p:txBody>
      </p:sp>
      <p:sp>
        <p:nvSpPr>
          <p:cNvPr id="50188" name="Rectangle 20"/>
          <p:cNvSpPr>
            <a:spLocks noChangeArrowheads="1"/>
          </p:cNvSpPr>
          <p:nvPr/>
        </p:nvSpPr>
        <p:spPr bwMode="auto">
          <a:xfrm>
            <a:off x="2482850" y="46482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9</a:t>
            </a:r>
          </a:p>
        </p:txBody>
      </p:sp>
      <p:sp>
        <p:nvSpPr>
          <p:cNvPr id="50189" name="Rectangle 21"/>
          <p:cNvSpPr>
            <a:spLocks noChangeArrowheads="1"/>
          </p:cNvSpPr>
          <p:nvPr/>
        </p:nvSpPr>
        <p:spPr bwMode="auto">
          <a:xfrm>
            <a:off x="3321050" y="46482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10</a:t>
            </a:r>
          </a:p>
        </p:txBody>
      </p:sp>
      <p:sp>
        <p:nvSpPr>
          <p:cNvPr id="50190" name="Rectangle 22"/>
          <p:cNvSpPr>
            <a:spLocks noChangeArrowheads="1"/>
          </p:cNvSpPr>
          <p:nvPr/>
        </p:nvSpPr>
        <p:spPr bwMode="auto">
          <a:xfrm>
            <a:off x="4159250" y="46482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11</a:t>
            </a:r>
          </a:p>
        </p:txBody>
      </p:sp>
      <p:sp>
        <p:nvSpPr>
          <p:cNvPr id="50191" name="Rectangle 23"/>
          <p:cNvSpPr>
            <a:spLocks noChangeArrowheads="1"/>
          </p:cNvSpPr>
          <p:nvPr/>
        </p:nvSpPr>
        <p:spPr bwMode="auto">
          <a:xfrm>
            <a:off x="1644650" y="51054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12</a:t>
            </a:r>
          </a:p>
        </p:txBody>
      </p:sp>
      <p:sp>
        <p:nvSpPr>
          <p:cNvPr id="50192" name="Rectangle 24"/>
          <p:cNvSpPr>
            <a:spLocks noChangeArrowheads="1"/>
          </p:cNvSpPr>
          <p:nvPr/>
        </p:nvSpPr>
        <p:spPr bwMode="auto">
          <a:xfrm>
            <a:off x="2482850" y="51054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13</a:t>
            </a:r>
          </a:p>
        </p:txBody>
      </p:sp>
      <p:sp>
        <p:nvSpPr>
          <p:cNvPr id="50193" name="Rectangle 25"/>
          <p:cNvSpPr>
            <a:spLocks noChangeArrowheads="1"/>
          </p:cNvSpPr>
          <p:nvPr/>
        </p:nvSpPr>
        <p:spPr bwMode="auto">
          <a:xfrm>
            <a:off x="3321050" y="51054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14</a:t>
            </a:r>
          </a:p>
        </p:txBody>
      </p:sp>
      <p:sp>
        <p:nvSpPr>
          <p:cNvPr id="50194" name="Rectangle 26"/>
          <p:cNvSpPr>
            <a:spLocks noChangeArrowheads="1"/>
          </p:cNvSpPr>
          <p:nvPr/>
        </p:nvSpPr>
        <p:spPr bwMode="auto">
          <a:xfrm>
            <a:off x="4159250" y="5105400"/>
            <a:ext cx="685800" cy="30480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15</a:t>
            </a:r>
          </a:p>
        </p:txBody>
      </p:sp>
      <p:sp>
        <p:nvSpPr>
          <p:cNvPr id="50195" name="Text Box 27"/>
          <p:cNvSpPr txBox="1">
            <a:spLocks noChangeArrowheads="1"/>
          </p:cNvSpPr>
          <p:nvPr/>
        </p:nvSpPr>
        <p:spPr bwMode="auto">
          <a:xfrm>
            <a:off x="5372100" y="4144963"/>
            <a:ext cx="32956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Larger, slower, cheaper storage</a:t>
            </a:r>
          </a:p>
          <a:p>
            <a:pPr algn="l">
              <a:lnSpc>
                <a:spcPct val="100000"/>
              </a:lnSpc>
            </a:pPr>
            <a:r>
              <a:rPr lang="en-US" sz="1600">
                <a:solidFill>
                  <a:srgbClr val="000066"/>
                </a:solidFill>
              </a:rPr>
              <a:t>device at level k+1 is partitioned</a:t>
            </a:r>
          </a:p>
          <a:p>
            <a:pPr algn="l">
              <a:lnSpc>
                <a:spcPct val="100000"/>
              </a:lnSpc>
            </a:pPr>
            <a:r>
              <a:rPr lang="en-US" sz="1600">
                <a:solidFill>
                  <a:srgbClr val="000066"/>
                </a:solidFill>
              </a:rPr>
              <a:t>into blocks.</a:t>
            </a:r>
          </a:p>
        </p:txBody>
      </p:sp>
      <p:grpSp>
        <p:nvGrpSpPr>
          <p:cNvPr id="2" name="Group 49"/>
          <p:cNvGrpSpPr>
            <a:grpSpLocks/>
          </p:cNvGrpSpPr>
          <p:nvPr/>
        </p:nvGrpSpPr>
        <p:grpSpPr bwMode="auto">
          <a:xfrm>
            <a:off x="3244850" y="1828800"/>
            <a:ext cx="3352800" cy="1524000"/>
            <a:chOff x="2044" y="1152"/>
            <a:chExt cx="2112" cy="960"/>
          </a:xfrm>
        </p:grpSpPr>
        <p:sp>
          <p:nvSpPr>
            <p:cNvPr id="50212" name="Line 29"/>
            <p:cNvSpPr>
              <a:spLocks noChangeShapeType="1"/>
            </p:cNvSpPr>
            <p:nvPr/>
          </p:nvSpPr>
          <p:spPr bwMode="auto">
            <a:xfrm>
              <a:off x="2044" y="1152"/>
              <a:ext cx="0" cy="96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50213" name="Text Box 31"/>
            <p:cNvSpPr txBox="1">
              <a:spLocks noChangeArrowheads="1"/>
            </p:cNvSpPr>
            <p:nvPr/>
          </p:nvSpPr>
          <p:spPr bwMode="auto">
            <a:xfrm>
              <a:off x="2053" y="1315"/>
              <a:ext cx="2103"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Data is copied between</a:t>
              </a:r>
            </a:p>
            <a:p>
              <a:pPr algn="l">
                <a:lnSpc>
                  <a:spcPct val="100000"/>
                </a:lnSpc>
              </a:pPr>
              <a:r>
                <a:rPr lang="en-US" sz="1600">
                  <a:solidFill>
                    <a:srgbClr val="000066"/>
                  </a:solidFill>
                </a:rPr>
                <a:t>levels in block-sized transfer units</a:t>
              </a:r>
            </a:p>
          </p:txBody>
        </p:sp>
      </p:grpSp>
      <p:grpSp>
        <p:nvGrpSpPr>
          <p:cNvPr id="3" name="Group 48"/>
          <p:cNvGrpSpPr>
            <a:grpSpLocks/>
          </p:cNvGrpSpPr>
          <p:nvPr/>
        </p:nvGrpSpPr>
        <p:grpSpPr bwMode="auto">
          <a:xfrm>
            <a:off x="350838" y="1066800"/>
            <a:ext cx="8637587" cy="825500"/>
            <a:chOff x="221" y="672"/>
            <a:chExt cx="5441" cy="520"/>
          </a:xfrm>
        </p:grpSpPr>
        <p:sp>
          <p:nvSpPr>
            <p:cNvPr id="50205" name="Rectangle 5"/>
            <p:cNvSpPr>
              <a:spLocks noChangeArrowheads="1"/>
            </p:cNvSpPr>
            <p:nvPr/>
          </p:nvSpPr>
          <p:spPr bwMode="auto">
            <a:xfrm>
              <a:off x="892" y="760"/>
              <a:ext cx="2256" cy="38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50206" name="Rectangle 6"/>
            <p:cNvSpPr>
              <a:spLocks noChangeArrowheads="1"/>
            </p:cNvSpPr>
            <p:nvPr/>
          </p:nvSpPr>
          <p:spPr bwMode="auto">
            <a:xfrm>
              <a:off x="981" y="850"/>
              <a:ext cx="432" cy="19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8</a:t>
              </a:r>
            </a:p>
          </p:txBody>
        </p:sp>
        <p:sp>
          <p:nvSpPr>
            <p:cNvPr id="50207" name="Rectangle 7"/>
            <p:cNvSpPr>
              <a:spLocks noChangeArrowheads="1"/>
            </p:cNvSpPr>
            <p:nvPr/>
          </p:nvSpPr>
          <p:spPr bwMode="auto">
            <a:xfrm>
              <a:off x="1516" y="856"/>
              <a:ext cx="432" cy="19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9</a:t>
              </a:r>
            </a:p>
          </p:txBody>
        </p:sp>
        <p:sp>
          <p:nvSpPr>
            <p:cNvPr id="50208" name="Rectangle 8"/>
            <p:cNvSpPr>
              <a:spLocks noChangeArrowheads="1"/>
            </p:cNvSpPr>
            <p:nvPr/>
          </p:nvSpPr>
          <p:spPr bwMode="auto">
            <a:xfrm>
              <a:off x="2044" y="856"/>
              <a:ext cx="432" cy="19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14</a:t>
              </a:r>
            </a:p>
          </p:txBody>
        </p:sp>
        <p:sp>
          <p:nvSpPr>
            <p:cNvPr id="50209" name="Rectangle 9"/>
            <p:cNvSpPr>
              <a:spLocks noChangeArrowheads="1"/>
            </p:cNvSpPr>
            <p:nvPr/>
          </p:nvSpPr>
          <p:spPr bwMode="auto">
            <a:xfrm>
              <a:off x="2572" y="856"/>
              <a:ext cx="432" cy="192"/>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3</a:t>
              </a:r>
            </a:p>
          </p:txBody>
        </p:sp>
        <p:sp>
          <p:nvSpPr>
            <p:cNvPr id="50210" name="Text Box 28"/>
            <p:cNvSpPr txBox="1">
              <a:spLocks noChangeArrowheads="1"/>
            </p:cNvSpPr>
            <p:nvPr/>
          </p:nvSpPr>
          <p:spPr bwMode="auto">
            <a:xfrm>
              <a:off x="3415" y="672"/>
              <a:ext cx="224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Smaller, faster, more expensive</a:t>
              </a:r>
            </a:p>
            <a:p>
              <a:pPr algn="l">
                <a:lnSpc>
                  <a:spcPct val="100000"/>
                </a:lnSpc>
              </a:pPr>
              <a:r>
                <a:rPr lang="en-US" sz="1600">
                  <a:solidFill>
                    <a:srgbClr val="000066"/>
                  </a:solidFill>
                </a:rPr>
                <a:t>device at level k caches a </a:t>
              </a:r>
            </a:p>
            <a:p>
              <a:pPr algn="l">
                <a:lnSpc>
                  <a:spcPct val="100000"/>
                </a:lnSpc>
              </a:pPr>
              <a:r>
                <a:rPr lang="en-US" sz="1600">
                  <a:solidFill>
                    <a:srgbClr val="000066"/>
                  </a:solidFill>
                </a:rPr>
                <a:t>subset of the blocks from level k+1</a:t>
              </a:r>
            </a:p>
          </p:txBody>
        </p:sp>
        <p:sp>
          <p:nvSpPr>
            <p:cNvPr id="50211" name="Text Box 32"/>
            <p:cNvSpPr txBox="1">
              <a:spLocks noChangeArrowheads="1"/>
            </p:cNvSpPr>
            <p:nvPr/>
          </p:nvSpPr>
          <p:spPr bwMode="auto">
            <a:xfrm>
              <a:off x="221" y="854"/>
              <a:ext cx="5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Level k:</a:t>
              </a:r>
            </a:p>
          </p:txBody>
        </p:sp>
      </p:grpSp>
      <p:sp>
        <p:nvSpPr>
          <p:cNvPr id="50198" name="Text Box 33"/>
          <p:cNvSpPr txBox="1">
            <a:spLocks noChangeArrowheads="1"/>
          </p:cNvSpPr>
          <p:nvPr/>
        </p:nvSpPr>
        <p:spPr bwMode="auto">
          <a:xfrm>
            <a:off x="-50800" y="4267200"/>
            <a:ext cx="1173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Level k+1:</a:t>
            </a:r>
          </a:p>
        </p:txBody>
      </p:sp>
      <p:sp>
        <p:nvSpPr>
          <p:cNvPr id="103460" name="Rectangle 36"/>
          <p:cNvSpPr>
            <a:spLocks noChangeArrowheads="1"/>
          </p:cNvSpPr>
          <p:nvPr/>
        </p:nvSpPr>
        <p:spPr bwMode="auto">
          <a:xfrm>
            <a:off x="1646238" y="4191000"/>
            <a:ext cx="685800" cy="304800"/>
          </a:xfrm>
          <a:prstGeom prst="rect">
            <a:avLst/>
          </a:prstGeom>
          <a:solidFill>
            <a:srgbClr val="00FFFF"/>
          </a:solidFill>
          <a:ln w="12700">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03461" name="Rectangle 37"/>
          <p:cNvSpPr>
            <a:spLocks noChangeArrowheads="1"/>
          </p:cNvSpPr>
          <p:nvPr/>
        </p:nvSpPr>
        <p:spPr bwMode="auto">
          <a:xfrm>
            <a:off x="2411413" y="2411413"/>
            <a:ext cx="685800" cy="304800"/>
          </a:xfrm>
          <a:prstGeom prst="rect">
            <a:avLst/>
          </a:prstGeom>
          <a:solidFill>
            <a:srgbClr val="00FFFF"/>
          </a:solidFill>
          <a:ln w="12700">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03464" name="Rectangle 40"/>
          <p:cNvSpPr>
            <a:spLocks noChangeArrowheads="1"/>
          </p:cNvSpPr>
          <p:nvPr/>
        </p:nvSpPr>
        <p:spPr bwMode="auto">
          <a:xfrm>
            <a:off x="1546225" y="1354138"/>
            <a:ext cx="685800" cy="304800"/>
          </a:xfrm>
          <a:prstGeom prst="rect">
            <a:avLst/>
          </a:prstGeom>
          <a:solidFill>
            <a:srgbClr val="00FFFF"/>
          </a:solidFill>
          <a:ln w="12700">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03468" name="Rectangle 44"/>
          <p:cNvSpPr>
            <a:spLocks noChangeArrowheads="1"/>
          </p:cNvSpPr>
          <p:nvPr/>
        </p:nvSpPr>
        <p:spPr bwMode="auto">
          <a:xfrm>
            <a:off x="3241675" y="1363663"/>
            <a:ext cx="685800" cy="304800"/>
          </a:xfrm>
          <a:prstGeom prst="rect">
            <a:avLst/>
          </a:prstGeom>
          <a:solidFill>
            <a:srgbClr val="FFFF00"/>
          </a:solidFill>
          <a:ln w="12700">
            <a:solidFill>
              <a:schemeClr val="tx1"/>
            </a:solidFill>
            <a:miter lim="800000"/>
            <a:headEnd/>
            <a:tailEnd/>
          </a:ln>
        </p:spPr>
        <p:txBody>
          <a:bodyPr wrap="none" anchor="ctr"/>
          <a:lstStyle/>
          <a:p>
            <a:pPr>
              <a:lnSpc>
                <a:spcPct val="100000"/>
              </a:lnSpc>
            </a:pPr>
            <a:r>
              <a:rPr lang="en-US" sz="1600">
                <a:solidFill>
                  <a:srgbClr val="000066"/>
                </a:solidFill>
              </a:rPr>
              <a:t>10</a:t>
            </a:r>
          </a:p>
        </p:txBody>
      </p:sp>
      <p:sp>
        <p:nvSpPr>
          <p:cNvPr id="103470" name="Rectangle 46"/>
          <p:cNvSpPr>
            <a:spLocks noChangeArrowheads="1"/>
          </p:cNvSpPr>
          <p:nvPr/>
        </p:nvSpPr>
        <p:spPr bwMode="auto">
          <a:xfrm>
            <a:off x="2406650" y="2403475"/>
            <a:ext cx="685800" cy="304800"/>
          </a:xfrm>
          <a:prstGeom prst="rect">
            <a:avLst/>
          </a:prstGeom>
          <a:solidFill>
            <a:srgbClr val="FFFF00"/>
          </a:solidFill>
          <a:ln w="12700">
            <a:solidFill>
              <a:schemeClr val="tx1"/>
            </a:solidFill>
            <a:miter lim="800000"/>
            <a:headEnd/>
            <a:tailEnd/>
          </a:ln>
        </p:spPr>
        <p:txBody>
          <a:bodyPr wrap="none" anchor="ctr"/>
          <a:lstStyle/>
          <a:p>
            <a:pPr>
              <a:lnSpc>
                <a:spcPct val="100000"/>
              </a:lnSpc>
            </a:pPr>
            <a:r>
              <a:rPr lang="en-US" sz="1600">
                <a:solidFill>
                  <a:srgbClr val="000066"/>
                </a:solidFill>
              </a:rPr>
              <a:t>10</a:t>
            </a:r>
          </a:p>
        </p:txBody>
      </p:sp>
      <p:sp>
        <p:nvSpPr>
          <p:cNvPr id="103471" name="Rectangle 47"/>
          <p:cNvSpPr>
            <a:spLocks noChangeArrowheads="1"/>
          </p:cNvSpPr>
          <p:nvPr/>
        </p:nvSpPr>
        <p:spPr bwMode="auto">
          <a:xfrm>
            <a:off x="3319463" y="4648200"/>
            <a:ext cx="685800" cy="304800"/>
          </a:xfrm>
          <a:prstGeom prst="rect">
            <a:avLst/>
          </a:prstGeom>
          <a:solidFill>
            <a:srgbClr val="FFFF00"/>
          </a:solidFill>
          <a:ln w="12700">
            <a:solidFill>
              <a:schemeClr val="tx1"/>
            </a:solidFill>
            <a:miter lim="800000"/>
            <a:headEnd/>
            <a:tailEnd/>
          </a:ln>
        </p:spPr>
        <p:txBody>
          <a:bodyPr wrap="none" anchor="ctr"/>
          <a:lstStyle/>
          <a:p>
            <a:pPr>
              <a:lnSpc>
                <a:spcPct val="100000"/>
              </a:lnSpc>
            </a:pPr>
            <a:r>
              <a:rPr lang="en-US" sz="1600">
                <a:solidFill>
                  <a:srgbClr val="000066"/>
                </a:solidFill>
              </a:rPr>
              <a:t>10</a:t>
            </a:r>
          </a:p>
        </p:txBody>
      </p:sp>
    </p:spTree>
    <p:extLst>
      <p:ext uri="{BB962C8B-B14F-4D97-AF65-F5344CB8AC3E}">
        <p14:creationId xmlns:p14="http://schemas.microsoft.com/office/powerpoint/2010/main" val="24563515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4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3461"/>
                                        </p:tgtEl>
                                        <p:attrNameLst>
                                          <p:attrName>style.visibility</p:attrName>
                                        </p:attrNameLst>
                                      </p:cBhvr>
                                      <p:to>
                                        <p:strVal val="visible"/>
                                      </p:to>
                                    </p:set>
                                  </p:childTnLst>
                                  <p:subTnLst>
                                    <p:set>
                                      <p:cBhvr override="childStyle">
                                        <p:cTn dur="1" fill="hold" display="0" masterRel="nextClick" afterEffect="1"/>
                                        <p:tgtEl>
                                          <p:spTgt spid="10346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346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347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3470"/>
                                        </p:tgtEl>
                                        <p:attrNameLst>
                                          <p:attrName>style.visibility</p:attrName>
                                        </p:attrNameLst>
                                      </p:cBhvr>
                                      <p:to>
                                        <p:strVal val="visible"/>
                                      </p:to>
                                    </p:set>
                                  </p:childTnLst>
                                  <p:subTnLst>
                                    <p:set>
                                      <p:cBhvr override="childStyle">
                                        <p:cTn dur="1" fill="hold" display="0" masterRel="nextClick" afterEffect="1"/>
                                        <p:tgtEl>
                                          <p:spTgt spid="103470"/>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3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60" grpId="0" animBg="1" autoUpdateAnimBg="0"/>
      <p:bldP spid="103461" grpId="0" animBg="1" autoUpdateAnimBg="0"/>
      <p:bldP spid="103464" grpId="0" animBg="1" autoUpdateAnimBg="0"/>
      <p:bldP spid="103468" grpId="0" animBg="1" autoUpdateAnimBg="0"/>
      <p:bldP spid="103470" grpId="0" animBg="1" autoUpdateAnimBg="0"/>
      <p:bldP spid="10347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4"/>
          <p:cNvSpPr>
            <a:spLocks noChangeAspect="1" noChangeArrowheads="1"/>
          </p:cNvSpPr>
          <p:nvPr/>
        </p:nvSpPr>
        <p:spPr bwMode="auto">
          <a:xfrm>
            <a:off x="1012825" y="2263775"/>
            <a:ext cx="2862263" cy="487363"/>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37267" name="Text Box 51"/>
          <p:cNvSpPr txBox="1">
            <a:spLocks noChangeArrowheads="1"/>
          </p:cNvSpPr>
          <p:nvPr/>
        </p:nvSpPr>
        <p:spPr bwMode="auto">
          <a:xfrm>
            <a:off x="2476500" y="1457325"/>
            <a:ext cx="8937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Request</a:t>
            </a:r>
          </a:p>
          <a:p>
            <a:r>
              <a:rPr lang="en-US" sz="1600">
                <a:solidFill>
                  <a:srgbClr val="000066"/>
                </a:solidFill>
              </a:rPr>
              <a:t>14</a:t>
            </a:r>
          </a:p>
        </p:txBody>
      </p:sp>
      <p:sp>
        <p:nvSpPr>
          <p:cNvPr id="137269" name="Text Box 53"/>
          <p:cNvSpPr txBox="1">
            <a:spLocks noChangeArrowheads="1"/>
          </p:cNvSpPr>
          <p:nvPr/>
        </p:nvSpPr>
        <p:spPr bwMode="auto">
          <a:xfrm>
            <a:off x="2479675" y="1447800"/>
            <a:ext cx="893763"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Request</a:t>
            </a:r>
          </a:p>
          <a:p>
            <a:r>
              <a:rPr lang="en-US" sz="1600">
                <a:solidFill>
                  <a:srgbClr val="000066"/>
                </a:solidFill>
              </a:rPr>
              <a:t>12</a:t>
            </a:r>
          </a:p>
        </p:txBody>
      </p:sp>
      <p:sp>
        <p:nvSpPr>
          <p:cNvPr id="137246" name="Rectangle 30"/>
          <p:cNvSpPr>
            <a:spLocks noGrp="1" noChangeArrowheads="1"/>
          </p:cNvSpPr>
          <p:nvPr>
            <p:ph type="title"/>
          </p:nvPr>
        </p:nvSpPr>
        <p:spPr/>
        <p:txBody>
          <a:bodyPr/>
          <a:lstStyle/>
          <a:p>
            <a:pPr eaLnBrk="1" hangingPunct="1">
              <a:defRPr/>
            </a:pPr>
            <a:r>
              <a:rPr lang="en-US" smtClean="0">
                <a:cs typeface="+mj-cs"/>
              </a:rPr>
              <a:t>General Caching  Concepts</a:t>
            </a:r>
          </a:p>
        </p:txBody>
      </p:sp>
      <p:sp>
        <p:nvSpPr>
          <p:cNvPr id="137247" name="Rectangle 31"/>
          <p:cNvSpPr>
            <a:spLocks noGrp="1" noChangeArrowheads="1"/>
          </p:cNvSpPr>
          <p:nvPr>
            <p:ph type="body" idx="1"/>
          </p:nvPr>
        </p:nvSpPr>
        <p:spPr>
          <a:xfrm>
            <a:off x="3795713" y="1204913"/>
            <a:ext cx="5208587" cy="1766887"/>
          </a:xfrm>
        </p:spPr>
        <p:txBody>
          <a:bodyPr/>
          <a:lstStyle/>
          <a:p>
            <a:pPr eaLnBrk="1" hangingPunct="1">
              <a:defRPr/>
            </a:pPr>
            <a:r>
              <a:rPr lang="en-US" sz="2000" dirty="0" smtClean="0">
                <a:cs typeface="+mn-cs"/>
              </a:rPr>
              <a:t>Program needs object </a:t>
            </a:r>
            <a:r>
              <a:rPr lang="en-US" sz="2000" dirty="0" err="1" smtClean="0">
                <a:cs typeface="+mn-cs"/>
              </a:rPr>
              <a:t>d</a:t>
            </a:r>
            <a:r>
              <a:rPr lang="en-US" sz="2000" dirty="0" smtClean="0">
                <a:cs typeface="+mn-cs"/>
              </a:rPr>
              <a:t>, which is stored in some block </a:t>
            </a:r>
            <a:r>
              <a:rPr lang="en-US" sz="2000" dirty="0" err="1" smtClean="0">
                <a:cs typeface="+mn-cs"/>
              </a:rPr>
              <a:t>b</a:t>
            </a:r>
            <a:r>
              <a:rPr lang="en-US" sz="2000" dirty="0" smtClean="0">
                <a:cs typeface="+mn-cs"/>
              </a:rPr>
              <a:t>.</a:t>
            </a:r>
          </a:p>
          <a:p>
            <a:pPr eaLnBrk="1" hangingPunct="1">
              <a:defRPr/>
            </a:pPr>
            <a:r>
              <a:rPr lang="en-US" sz="2000" dirty="0" smtClean="0">
                <a:solidFill>
                  <a:srgbClr val="FF0000"/>
                </a:solidFill>
                <a:cs typeface="+mn-cs"/>
              </a:rPr>
              <a:t>Cache hit</a:t>
            </a:r>
          </a:p>
          <a:p>
            <a:pPr lvl="1" eaLnBrk="1" hangingPunct="1">
              <a:defRPr/>
            </a:pPr>
            <a:r>
              <a:rPr lang="en-US" sz="1800" dirty="0" smtClean="0"/>
              <a:t>Program finds  </a:t>
            </a:r>
            <a:r>
              <a:rPr lang="en-US" sz="1800" dirty="0" err="1" smtClean="0"/>
              <a:t>b</a:t>
            </a:r>
            <a:r>
              <a:rPr lang="en-US" sz="1800" dirty="0" smtClean="0"/>
              <a:t>  in the cache at level </a:t>
            </a:r>
            <a:r>
              <a:rPr lang="en-US" sz="1800" dirty="0" err="1" smtClean="0"/>
              <a:t>k</a:t>
            </a:r>
            <a:r>
              <a:rPr lang="en-US" sz="1800" dirty="0" smtClean="0"/>
              <a:t>.  E.g.,  block 14.</a:t>
            </a:r>
          </a:p>
        </p:txBody>
      </p:sp>
      <p:sp>
        <p:nvSpPr>
          <p:cNvPr id="51206" name="Rectangle 6"/>
          <p:cNvSpPr>
            <a:spLocks noChangeAspect="1" noChangeArrowheads="1"/>
          </p:cNvSpPr>
          <p:nvPr/>
        </p:nvSpPr>
        <p:spPr bwMode="auto">
          <a:xfrm>
            <a:off x="1773238" y="2376488"/>
            <a:ext cx="547687" cy="242887"/>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9</a:t>
            </a:r>
          </a:p>
        </p:txBody>
      </p:sp>
      <p:sp>
        <p:nvSpPr>
          <p:cNvPr id="51207" name="Rectangle 8"/>
          <p:cNvSpPr>
            <a:spLocks noChangeAspect="1" noChangeArrowheads="1"/>
          </p:cNvSpPr>
          <p:nvPr/>
        </p:nvSpPr>
        <p:spPr bwMode="auto">
          <a:xfrm>
            <a:off x="3113088" y="2376488"/>
            <a:ext cx="547687" cy="242887"/>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3</a:t>
            </a:r>
          </a:p>
        </p:txBody>
      </p:sp>
      <p:sp>
        <p:nvSpPr>
          <p:cNvPr id="51208" name="Rectangle 9"/>
          <p:cNvSpPr>
            <a:spLocks noChangeAspect="1" noChangeArrowheads="1"/>
          </p:cNvSpPr>
          <p:nvPr/>
        </p:nvSpPr>
        <p:spPr bwMode="auto">
          <a:xfrm>
            <a:off x="738188" y="4030663"/>
            <a:ext cx="3409950" cy="1825625"/>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51209" name="Rectangle 10"/>
          <p:cNvSpPr>
            <a:spLocks noChangeAspect="1" noChangeArrowheads="1"/>
          </p:cNvSpPr>
          <p:nvPr/>
        </p:nvSpPr>
        <p:spPr bwMode="auto">
          <a:xfrm>
            <a:off x="1163638" y="4273550"/>
            <a:ext cx="549275" cy="242888"/>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51210" name="Rectangle 11"/>
          <p:cNvSpPr>
            <a:spLocks noChangeAspect="1" noChangeArrowheads="1"/>
          </p:cNvSpPr>
          <p:nvPr/>
        </p:nvSpPr>
        <p:spPr bwMode="auto">
          <a:xfrm>
            <a:off x="1833563" y="4273550"/>
            <a:ext cx="549275" cy="242888"/>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51211" name="Rectangle 12"/>
          <p:cNvSpPr>
            <a:spLocks noChangeAspect="1" noChangeArrowheads="1"/>
          </p:cNvSpPr>
          <p:nvPr/>
        </p:nvSpPr>
        <p:spPr bwMode="auto">
          <a:xfrm>
            <a:off x="2503488" y="4273550"/>
            <a:ext cx="547687" cy="242888"/>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2</a:t>
            </a:r>
          </a:p>
        </p:txBody>
      </p:sp>
      <p:sp>
        <p:nvSpPr>
          <p:cNvPr id="51212" name="Rectangle 13"/>
          <p:cNvSpPr>
            <a:spLocks noChangeAspect="1" noChangeArrowheads="1"/>
          </p:cNvSpPr>
          <p:nvPr/>
        </p:nvSpPr>
        <p:spPr bwMode="auto">
          <a:xfrm>
            <a:off x="3173413" y="4273550"/>
            <a:ext cx="547687" cy="242888"/>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3</a:t>
            </a:r>
          </a:p>
        </p:txBody>
      </p:sp>
      <p:sp>
        <p:nvSpPr>
          <p:cNvPr id="51213" name="Rectangle 14"/>
          <p:cNvSpPr>
            <a:spLocks noChangeAspect="1" noChangeArrowheads="1"/>
          </p:cNvSpPr>
          <p:nvPr/>
        </p:nvSpPr>
        <p:spPr bwMode="auto">
          <a:xfrm>
            <a:off x="1163638" y="4638675"/>
            <a:ext cx="549275" cy="242888"/>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51214" name="Rectangle 15"/>
          <p:cNvSpPr>
            <a:spLocks noChangeAspect="1" noChangeArrowheads="1"/>
          </p:cNvSpPr>
          <p:nvPr/>
        </p:nvSpPr>
        <p:spPr bwMode="auto">
          <a:xfrm>
            <a:off x="1833563" y="4638675"/>
            <a:ext cx="549275" cy="242888"/>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5</a:t>
            </a:r>
          </a:p>
        </p:txBody>
      </p:sp>
      <p:sp>
        <p:nvSpPr>
          <p:cNvPr id="51215" name="Rectangle 16"/>
          <p:cNvSpPr>
            <a:spLocks noChangeAspect="1" noChangeArrowheads="1"/>
          </p:cNvSpPr>
          <p:nvPr/>
        </p:nvSpPr>
        <p:spPr bwMode="auto">
          <a:xfrm>
            <a:off x="2503488" y="4638675"/>
            <a:ext cx="547687" cy="242888"/>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6</a:t>
            </a:r>
          </a:p>
        </p:txBody>
      </p:sp>
      <p:sp>
        <p:nvSpPr>
          <p:cNvPr id="51216" name="Rectangle 17"/>
          <p:cNvSpPr>
            <a:spLocks noChangeAspect="1" noChangeArrowheads="1"/>
          </p:cNvSpPr>
          <p:nvPr/>
        </p:nvSpPr>
        <p:spPr bwMode="auto">
          <a:xfrm>
            <a:off x="3173413" y="4638675"/>
            <a:ext cx="547687" cy="242888"/>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7</a:t>
            </a:r>
          </a:p>
        </p:txBody>
      </p:sp>
      <p:sp>
        <p:nvSpPr>
          <p:cNvPr id="51217" name="Rectangle 18"/>
          <p:cNvSpPr>
            <a:spLocks noChangeAspect="1" noChangeArrowheads="1"/>
          </p:cNvSpPr>
          <p:nvPr/>
        </p:nvSpPr>
        <p:spPr bwMode="auto">
          <a:xfrm>
            <a:off x="1163638" y="5003800"/>
            <a:ext cx="549275" cy="244475"/>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8</a:t>
            </a:r>
          </a:p>
        </p:txBody>
      </p:sp>
      <p:sp>
        <p:nvSpPr>
          <p:cNvPr id="51218" name="Rectangle 19"/>
          <p:cNvSpPr>
            <a:spLocks noChangeAspect="1" noChangeArrowheads="1"/>
          </p:cNvSpPr>
          <p:nvPr/>
        </p:nvSpPr>
        <p:spPr bwMode="auto">
          <a:xfrm>
            <a:off x="1833563" y="5003800"/>
            <a:ext cx="549275" cy="244475"/>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9</a:t>
            </a:r>
          </a:p>
        </p:txBody>
      </p:sp>
      <p:sp>
        <p:nvSpPr>
          <p:cNvPr id="51219" name="Rectangle 20"/>
          <p:cNvSpPr>
            <a:spLocks noChangeAspect="1" noChangeArrowheads="1"/>
          </p:cNvSpPr>
          <p:nvPr/>
        </p:nvSpPr>
        <p:spPr bwMode="auto">
          <a:xfrm>
            <a:off x="2503488" y="5003800"/>
            <a:ext cx="547687" cy="244475"/>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10</a:t>
            </a:r>
          </a:p>
        </p:txBody>
      </p:sp>
      <p:sp>
        <p:nvSpPr>
          <p:cNvPr id="51220" name="Rectangle 21"/>
          <p:cNvSpPr>
            <a:spLocks noChangeAspect="1" noChangeArrowheads="1"/>
          </p:cNvSpPr>
          <p:nvPr/>
        </p:nvSpPr>
        <p:spPr bwMode="auto">
          <a:xfrm>
            <a:off x="3173413" y="5003800"/>
            <a:ext cx="547687" cy="244475"/>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11</a:t>
            </a:r>
          </a:p>
        </p:txBody>
      </p:sp>
      <p:sp>
        <p:nvSpPr>
          <p:cNvPr id="51221" name="Rectangle 22"/>
          <p:cNvSpPr>
            <a:spLocks noChangeAspect="1" noChangeArrowheads="1"/>
          </p:cNvSpPr>
          <p:nvPr/>
        </p:nvSpPr>
        <p:spPr bwMode="auto">
          <a:xfrm>
            <a:off x="1163638" y="5368925"/>
            <a:ext cx="549275" cy="244475"/>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12</a:t>
            </a:r>
          </a:p>
        </p:txBody>
      </p:sp>
      <p:sp>
        <p:nvSpPr>
          <p:cNvPr id="51222" name="Rectangle 23"/>
          <p:cNvSpPr>
            <a:spLocks noChangeAspect="1" noChangeArrowheads="1"/>
          </p:cNvSpPr>
          <p:nvPr/>
        </p:nvSpPr>
        <p:spPr bwMode="auto">
          <a:xfrm>
            <a:off x="1833563" y="5368925"/>
            <a:ext cx="549275" cy="244475"/>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13</a:t>
            </a:r>
          </a:p>
        </p:txBody>
      </p:sp>
      <p:sp>
        <p:nvSpPr>
          <p:cNvPr id="51223" name="Rectangle 24"/>
          <p:cNvSpPr>
            <a:spLocks noChangeAspect="1" noChangeArrowheads="1"/>
          </p:cNvSpPr>
          <p:nvPr/>
        </p:nvSpPr>
        <p:spPr bwMode="auto">
          <a:xfrm>
            <a:off x="2503488" y="5368925"/>
            <a:ext cx="547687" cy="244475"/>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14</a:t>
            </a:r>
          </a:p>
        </p:txBody>
      </p:sp>
      <p:sp>
        <p:nvSpPr>
          <p:cNvPr id="51224" name="Rectangle 25"/>
          <p:cNvSpPr>
            <a:spLocks noChangeAspect="1" noChangeArrowheads="1"/>
          </p:cNvSpPr>
          <p:nvPr/>
        </p:nvSpPr>
        <p:spPr bwMode="auto">
          <a:xfrm>
            <a:off x="3173413" y="5368925"/>
            <a:ext cx="547687" cy="244475"/>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15</a:t>
            </a:r>
          </a:p>
        </p:txBody>
      </p:sp>
      <p:sp>
        <p:nvSpPr>
          <p:cNvPr id="51225" name="Line 26"/>
          <p:cNvSpPr>
            <a:spLocks noChangeAspect="1" noChangeShapeType="1"/>
          </p:cNvSpPr>
          <p:nvPr/>
        </p:nvSpPr>
        <p:spPr bwMode="auto">
          <a:xfrm>
            <a:off x="2443163" y="2751138"/>
            <a:ext cx="0" cy="1217612"/>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51226" name="Rectangle 27"/>
          <p:cNvSpPr>
            <a:spLocks noChangeAspect="1" noChangeArrowheads="1"/>
          </p:cNvSpPr>
          <p:nvPr/>
        </p:nvSpPr>
        <p:spPr bwMode="auto">
          <a:xfrm>
            <a:off x="1773238" y="3178175"/>
            <a:ext cx="547687" cy="242888"/>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51227" name="Text Box 28"/>
          <p:cNvSpPr txBox="1">
            <a:spLocks noChangeAspect="1" noChangeArrowheads="1"/>
          </p:cNvSpPr>
          <p:nvPr/>
        </p:nvSpPr>
        <p:spPr bwMode="auto">
          <a:xfrm>
            <a:off x="266700" y="2222500"/>
            <a:ext cx="7032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Level</a:t>
            </a:r>
          </a:p>
          <a:p>
            <a:pPr>
              <a:lnSpc>
                <a:spcPct val="100000"/>
              </a:lnSpc>
            </a:pPr>
            <a:r>
              <a:rPr lang="en-US" sz="1600">
                <a:solidFill>
                  <a:srgbClr val="000066"/>
                </a:solidFill>
              </a:rPr>
              <a:t> k:</a:t>
            </a:r>
          </a:p>
        </p:txBody>
      </p:sp>
      <p:sp>
        <p:nvSpPr>
          <p:cNvPr id="51228" name="Text Box 29"/>
          <p:cNvSpPr txBox="1">
            <a:spLocks noChangeAspect="1" noChangeArrowheads="1"/>
          </p:cNvSpPr>
          <p:nvPr/>
        </p:nvSpPr>
        <p:spPr bwMode="auto">
          <a:xfrm>
            <a:off x="-1588" y="4637088"/>
            <a:ext cx="7604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Level </a:t>
            </a:r>
          </a:p>
          <a:p>
            <a:pPr>
              <a:lnSpc>
                <a:spcPct val="100000"/>
              </a:lnSpc>
            </a:pPr>
            <a:r>
              <a:rPr lang="en-US" sz="1600">
                <a:solidFill>
                  <a:srgbClr val="000066"/>
                </a:solidFill>
              </a:rPr>
              <a:t>k+1:</a:t>
            </a:r>
          </a:p>
        </p:txBody>
      </p:sp>
      <p:sp>
        <p:nvSpPr>
          <p:cNvPr id="51229" name="Rectangle 33"/>
          <p:cNvSpPr>
            <a:spLocks noChangeAspect="1" noChangeArrowheads="1"/>
          </p:cNvSpPr>
          <p:nvPr/>
        </p:nvSpPr>
        <p:spPr bwMode="auto">
          <a:xfrm>
            <a:off x="2443163" y="2376488"/>
            <a:ext cx="547687" cy="242887"/>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14</a:t>
            </a:r>
          </a:p>
        </p:txBody>
      </p:sp>
      <p:sp>
        <p:nvSpPr>
          <p:cNvPr id="137250" name="Rectangle 34"/>
          <p:cNvSpPr>
            <a:spLocks noChangeAspect="1" noChangeArrowheads="1"/>
          </p:cNvSpPr>
          <p:nvPr/>
        </p:nvSpPr>
        <p:spPr bwMode="auto">
          <a:xfrm>
            <a:off x="2435225" y="2365375"/>
            <a:ext cx="547688" cy="242888"/>
          </a:xfrm>
          <a:prstGeom prst="rect">
            <a:avLst/>
          </a:prstGeom>
          <a:solidFill>
            <a:srgbClr val="FFFF00"/>
          </a:solidFill>
          <a:ln w="12700">
            <a:solidFill>
              <a:schemeClr val="tx1"/>
            </a:solidFill>
            <a:miter lim="800000"/>
            <a:headEnd/>
            <a:tailEnd/>
          </a:ln>
        </p:spPr>
        <p:txBody>
          <a:bodyPr wrap="none" anchor="ctr"/>
          <a:lstStyle/>
          <a:p>
            <a:pPr>
              <a:lnSpc>
                <a:spcPct val="100000"/>
              </a:lnSpc>
            </a:pPr>
            <a:r>
              <a:rPr lang="en-US" sz="1600">
                <a:solidFill>
                  <a:srgbClr val="000066"/>
                </a:solidFill>
              </a:rPr>
              <a:t>14</a:t>
            </a:r>
          </a:p>
        </p:txBody>
      </p:sp>
      <p:sp>
        <p:nvSpPr>
          <p:cNvPr id="137251" name="Rectangle 35"/>
          <p:cNvSpPr>
            <a:spLocks noChangeAspect="1" noChangeArrowheads="1"/>
          </p:cNvSpPr>
          <p:nvPr/>
        </p:nvSpPr>
        <p:spPr bwMode="auto">
          <a:xfrm>
            <a:off x="1165225" y="5370513"/>
            <a:ext cx="549275" cy="244475"/>
          </a:xfrm>
          <a:prstGeom prst="rect">
            <a:avLst/>
          </a:prstGeom>
          <a:solidFill>
            <a:srgbClr val="00FF00"/>
          </a:solidFill>
          <a:ln w="12700">
            <a:solidFill>
              <a:schemeClr val="tx1"/>
            </a:solidFill>
            <a:miter lim="800000"/>
            <a:headEnd/>
            <a:tailEnd/>
          </a:ln>
        </p:spPr>
        <p:txBody>
          <a:bodyPr wrap="none" anchor="ctr"/>
          <a:lstStyle/>
          <a:p>
            <a:pPr>
              <a:lnSpc>
                <a:spcPct val="100000"/>
              </a:lnSpc>
            </a:pPr>
            <a:r>
              <a:rPr lang="en-US" sz="1600">
                <a:solidFill>
                  <a:srgbClr val="000066"/>
                </a:solidFill>
              </a:rPr>
              <a:t>12</a:t>
            </a:r>
          </a:p>
        </p:txBody>
      </p:sp>
      <p:sp>
        <p:nvSpPr>
          <p:cNvPr id="51232" name="Line 37"/>
          <p:cNvSpPr>
            <a:spLocks noChangeShapeType="1"/>
          </p:cNvSpPr>
          <p:nvPr/>
        </p:nvSpPr>
        <p:spPr bwMode="auto">
          <a:xfrm flipH="1" flipV="1">
            <a:off x="2420938" y="1285875"/>
            <a:ext cx="3175" cy="985838"/>
          </a:xfrm>
          <a:prstGeom prst="line">
            <a:avLst/>
          </a:prstGeom>
          <a:noFill/>
          <a:ln w="190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lIns="45720" rIns="45720" anchor="ctr">
            <a:spAutoFit/>
          </a:bodyPr>
          <a:lstStyle/>
          <a:p>
            <a:endParaRPr lang="en-US">
              <a:solidFill>
                <a:srgbClr val="000066"/>
              </a:solidFill>
            </a:endParaRPr>
          </a:p>
        </p:txBody>
      </p:sp>
      <p:sp>
        <p:nvSpPr>
          <p:cNvPr id="137254" name="Rectangle 38"/>
          <p:cNvSpPr>
            <a:spLocks noChangeAspect="1" noChangeArrowheads="1"/>
          </p:cNvSpPr>
          <p:nvPr/>
        </p:nvSpPr>
        <p:spPr bwMode="auto">
          <a:xfrm>
            <a:off x="1762125" y="1570038"/>
            <a:ext cx="547688" cy="242887"/>
          </a:xfrm>
          <a:prstGeom prst="rect">
            <a:avLst/>
          </a:prstGeom>
          <a:solidFill>
            <a:srgbClr val="FFFF00"/>
          </a:solidFill>
          <a:ln w="12700">
            <a:solidFill>
              <a:schemeClr val="tx1"/>
            </a:solidFill>
            <a:miter lim="800000"/>
            <a:headEnd/>
            <a:tailEnd/>
          </a:ln>
        </p:spPr>
        <p:txBody>
          <a:bodyPr wrap="none" anchor="ctr"/>
          <a:lstStyle/>
          <a:p>
            <a:pPr>
              <a:lnSpc>
                <a:spcPct val="100000"/>
              </a:lnSpc>
            </a:pPr>
            <a:r>
              <a:rPr lang="en-US" sz="1600">
                <a:solidFill>
                  <a:srgbClr val="000066"/>
                </a:solidFill>
              </a:rPr>
              <a:t>14</a:t>
            </a:r>
          </a:p>
        </p:txBody>
      </p:sp>
      <p:sp>
        <p:nvSpPr>
          <p:cNvPr id="137256" name="Rectangle 40"/>
          <p:cNvSpPr>
            <a:spLocks noChangeAspect="1" noChangeArrowheads="1"/>
          </p:cNvSpPr>
          <p:nvPr/>
        </p:nvSpPr>
        <p:spPr bwMode="auto">
          <a:xfrm>
            <a:off x="1165225" y="4641850"/>
            <a:ext cx="547688" cy="242888"/>
          </a:xfrm>
          <a:prstGeom prst="rect">
            <a:avLst/>
          </a:prstGeom>
          <a:solidFill>
            <a:srgbClr val="00FFFF"/>
          </a:solidFill>
          <a:ln w="12700">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37257" name="Rectangle 41"/>
          <p:cNvSpPr>
            <a:spLocks noChangeAspect="1" noChangeArrowheads="1"/>
          </p:cNvSpPr>
          <p:nvPr/>
        </p:nvSpPr>
        <p:spPr bwMode="auto">
          <a:xfrm>
            <a:off x="1765300" y="3179763"/>
            <a:ext cx="547688" cy="242887"/>
          </a:xfrm>
          <a:prstGeom prst="rect">
            <a:avLst/>
          </a:prstGeom>
          <a:solidFill>
            <a:srgbClr val="00FFFF"/>
          </a:solidFill>
          <a:ln w="12700">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37260" name="Rectangle 44"/>
          <p:cNvSpPr>
            <a:spLocks noChangeAspect="1" noChangeArrowheads="1"/>
          </p:cNvSpPr>
          <p:nvPr/>
        </p:nvSpPr>
        <p:spPr bwMode="auto">
          <a:xfrm>
            <a:off x="1752600" y="3171825"/>
            <a:ext cx="549275" cy="244475"/>
          </a:xfrm>
          <a:prstGeom prst="rect">
            <a:avLst/>
          </a:prstGeom>
          <a:solidFill>
            <a:srgbClr val="00FF00"/>
          </a:solidFill>
          <a:ln w="12700">
            <a:solidFill>
              <a:schemeClr val="tx1"/>
            </a:solidFill>
            <a:miter lim="800000"/>
            <a:headEnd/>
            <a:tailEnd/>
          </a:ln>
        </p:spPr>
        <p:txBody>
          <a:bodyPr wrap="none" anchor="ctr"/>
          <a:lstStyle/>
          <a:p>
            <a:pPr>
              <a:lnSpc>
                <a:spcPct val="100000"/>
              </a:lnSpc>
            </a:pPr>
            <a:r>
              <a:rPr lang="en-US" sz="1600">
                <a:solidFill>
                  <a:srgbClr val="000066"/>
                </a:solidFill>
              </a:rPr>
              <a:t>12</a:t>
            </a:r>
          </a:p>
        </p:txBody>
      </p:sp>
      <p:sp>
        <p:nvSpPr>
          <p:cNvPr id="137261" name="Rectangle 45"/>
          <p:cNvSpPr>
            <a:spLocks noChangeAspect="1" noChangeArrowheads="1"/>
          </p:cNvSpPr>
          <p:nvPr/>
        </p:nvSpPr>
        <p:spPr bwMode="auto">
          <a:xfrm>
            <a:off x="1765300" y="1570038"/>
            <a:ext cx="549275" cy="244475"/>
          </a:xfrm>
          <a:prstGeom prst="rect">
            <a:avLst/>
          </a:prstGeom>
          <a:solidFill>
            <a:srgbClr val="00FF00"/>
          </a:solidFill>
          <a:ln w="12700">
            <a:solidFill>
              <a:schemeClr val="tx1"/>
            </a:solidFill>
            <a:miter lim="800000"/>
            <a:headEnd/>
            <a:tailEnd/>
          </a:ln>
        </p:spPr>
        <p:txBody>
          <a:bodyPr wrap="none" anchor="ctr"/>
          <a:lstStyle/>
          <a:p>
            <a:pPr>
              <a:lnSpc>
                <a:spcPct val="100000"/>
              </a:lnSpc>
            </a:pPr>
            <a:r>
              <a:rPr lang="en-US" sz="1600">
                <a:solidFill>
                  <a:srgbClr val="000066"/>
                </a:solidFill>
              </a:rPr>
              <a:t>12</a:t>
            </a:r>
          </a:p>
        </p:txBody>
      </p:sp>
      <p:sp>
        <p:nvSpPr>
          <p:cNvPr id="51238" name="Text Box 46"/>
          <p:cNvSpPr txBox="1">
            <a:spLocks noChangeArrowheads="1"/>
          </p:cNvSpPr>
          <p:nvPr/>
        </p:nvSpPr>
        <p:spPr bwMode="auto">
          <a:xfrm>
            <a:off x="1323975" y="2052638"/>
            <a:ext cx="1762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200">
                <a:solidFill>
                  <a:srgbClr val="000066"/>
                </a:solidFill>
              </a:rPr>
              <a:t>0</a:t>
            </a:r>
          </a:p>
        </p:txBody>
      </p:sp>
      <p:sp>
        <p:nvSpPr>
          <p:cNvPr id="51239" name="Text Box 47"/>
          <p:cNvSpPr txBox="1">
            <a:spLocks noChangeArrowheads="1"/>
          </p:cNvSpPr>
          <p:nvPr/>
        </p:nvSpPr>
        <p:spPr bwMode="auto">
          <a:xfrm>
            <a:off x="1952625" y="2052638"/>
            <a:ext cx="1762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200">
                <a:solidFill>
                  <a:srgbClr val="000066"/>
                </a:solidFill>
              </a:rPr>
              <a:t>1</a:t>
            </a:r>
          </a:p>
        </p:txBody>
      </p:sp>
      <p:sp>
        <p:nvSpPr>
          <p:cNvPr id="51240" name="Text Box 48"/>
          <p:cNvSpPr txBox="1">
            <a:spLocks noChangeArrowheads="1"/>
          </p:cNvSpPr>
          <p:nvPr/>
        </p:nvSpPr>
        <p:spPr bwMode="auto">
          <a:xfrm>
            <a:off x="2655888" y="2052638"/>
            <a:ext cx="1762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200">
                <a:solidFill>
                  <a:srgbClr val="000066"/>
                </a:solidFill>
              </a:rPr>
              <a:t>2</a:t>
            </a:r>
          </a:p>
        </p:txBody>
      </p:sp>
      <p:sp>
        <p:nvSpPr>
          <p:cNvPr id="51241" name="Text Box 49"/>
          <p:cNvSpPr txBox="1">
            <a:spLocks noChangeArrowheads="1"/>
          </p:cNvSpPr>
          <p:nvPr/>
        </p:nvSpPr>
        <p:spPr bwMode="auto">
          <a:xfrm>
            <a:off x="3305175" y="2052638"/>
            <a:ext cx="1762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200">
                <a:solidFill>
                  <a:srgbClr val="000066"/>
                </a:solidFill>
              </a:rPr>
              <a:t>3</a:t>
            </a:r>
          </a:p>
        </p:txBody>
      </p:sp>
      <p:sp>
        <p:nvSpPr>
          <p:cNvPr id="51242" name="Rectangle 50"/>
          <p:cNvSpPr>
            <a:spLocks noChangeAspect="1" noChangeArrowheads="1"/>
          </p:cNvSpPr>
          <p:nvPr/>
        </p:nvSpPr>
        <p:spPr bwMode="auto">
          <a:xfrm>
            <a:off x="1763713" y="1573213"/>
            <a:ext cx="547687" cy="242887"/>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37268" name="Text Box 52"/>
          <p:cNvSpPr txBox="1">
            <a:spLocks noChangeArrowheads="1"/>
          </p:cNvSpPr>
          <p:nvPr/>
        </p:nvSpPr>
        <p:spPr bwMode="auto">
          <a:xfrm>
            <a:off x="2498725" y="3067050"/>
            <a:ext cx="8937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Request</a:t>
            </a:r>
          </a:p>
          <a:p>
            <a:r>
              <a:rPr lang="en-US" sz="1600">
                <a:solidFill>
                  <a:srgbClr val="000066"/>
                </a:solidFill>
              </a:rPr>
              <a:t>12</a:t>
            </a:r>
          </a:p>
        </p:txBody>
      </p:sp>
      <p:sp>
        <p:nvSpPr>
          <p:cNvPr id="51244" name="Rectangle 5"/>
          <p:cNvSpPr>
            <a:spLocks noChangeAspect="1" noChangeArrowheads="1"/>
          </p:cNvSpPr>
          <p:nvPr/>
        </p:nvSpPr>
        <p:spPr bwMode="auto">
          <a:xfrm>
            <a:off x="1133475" y="2384425"/>
            <a:ext cx="547688" cy="242888"/>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37258" name="Rectangle 42"/>
          <p:cNvSpPr>
            <a:spLocks noChangeAspect="1" noChangeArrowheads="1"/>
          </p:cNvSpPr>
          <p:nvPr/>
        </p:nvSpPr>
        <p:spPr bwMode="auto">
          <a:xfrm>
            <a:off x="1125538" y="2366963"/>
            <a:ext cx="547687" cy="242887"/>
          </a:xfrm>
          <a:prstGeom prst="rect">
            <a:avLst/>
          </a:prstGeom>
          <a:solidFill>
            <a:srgbClr val="00FFFF"/>
          </a:solidFill>
          <a:ln w="12700">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37271" name="Rectangle 55"/>
          <p:cNvSpPr>
            <a:spLocks noChangeAspect="1" noChangeArrowheads="1"/>
          </p:cNvSpPr>
          <p:nvPr/>
        </p:nvSpPr>
        <p:spPr bwMode="auto">
          <a:xfrm>
            <a:off x="1133475" y="2378075"/>
            <a:ext cx="549275" cy="244475"/>
          </a:xfrm>
          <a:prstGeom prst="rect">
            <a:avLst/>
          </a:prstGeom>
          <a:solidFill>
            <a:srgbClr val="00FF00"/>
          </a:solidFill>
          <a:ln w="12700">
            <a:solidFill>
              <a:schemeClr val="tx1"/>
            </a:solidFill>
            <a:miter lim="800000"/>
            <a:headEnd/>
            <a:tailEnd/>
          </a:ln>
        </p:spPr>
        <p:txBody>
          <a:bodyPr wrap="none" anchor="ctr"/>
          <a:lstStyle/>
          <a:p>
            <a:pPr>
              <a:lnSpc>
                <a:spcPct val="100000"/>
              </a:lnSpc>
            </a:pPr>
            <a:r>
              <a:rPr lang="en-US" sz="1600">
                <a:solidFill>
                  <a:srgbClr val="000066"/>
                </a:solidFill>
              </a:rPr>
              <a:t>12</a:t>
            </a:r>
          </a:p>
        </p:txBody>
      </p:sp>
      <p:sp>
        <p:nvSpPr>
          <p:cNvPr id="48" name="Rectangle 31"/>
          <p:cNvSpPr txBox="1">
            <a:spLocks noChangeArrowheads="1"/>
          </p:cNvSpPr>
          <p:nvPr/>
        </p:nvSpPr>
        <p:spPr bwMode="auto">
          <a:xfrm>
            <a:off x="3859213" y="3276600"/>
            <a:ext cx="5208587" cy="2695575"/>
          </a:xfrm>
          <a:prstGeom prst="rect">
            <a:avLst/>
          </a:prstGeom>
          <a:noFill/>
          <a:ln>
            <a:noFill/>
          </a:ln>
          <a:effectLst/>
          <a:extLst/>
        </p:spPr>
        <p:txBody>
          <a:bodyPr lIns="90479" tIns="44446" rIns="90479" bIns="44446"/>
          <a:lstStyle/>
          <a:p>
            <a:pPr marL="385763" indent="-385763" algn="l" eaLnBrk="1" hangingPunct="1">
              <a:lnSpc>
                <a:spcPct val="95000"/>
              </a:lnSpc>
              <a:spcBef>
                <a:spcPct val="50000"/>
              </a:spcBef>
              <a:buClr>
                <a:srgbClr val="660033"/>
              </a:buClr>
              <a:buFont typeface="Wingdings" charset="0"/>
              <a:buNone/>
              <a:defRPr/>
            </a:pPr>
            <a:r>
              <a:rPr lang="en-US" sz="2000" kern="0" dirty="0">
                <a:solidFill>
                  <a:srgbClr val="FF0000"/>
                </a:solidFill>
                <a:effectLst>
                  <a:outerShdw blurRad="38100" dist="38100" dir="2700000" algn="tl">
                    <a:srgbClr val="DDDDDD"/>
                  </a:outerShdw>
                </a:effectLst>
                <a:latin typeface="Helvetica"/>
                <a:ea typeface="ＭＳ Ｐゴシック"/>
              </a:rPr>
              <a:t>Cache miss</a:t>
            </a:r>
          </a:p>
          <a:p>
            <a:pPr marL="744538" lvl="1" indent="-246063" algn="l" eaLnBrk="1" hangingPunct="1">
              <a:lnSpc>
                <a:spcPct val="100000"/>
              </a:lnSpc>
              <a:spcBef>
                <a:spcPct val="25000"/>
              </a:spcBef>
              <a:buClr>
                <a:srgbClr val="660033"/>
              </a:buClr>
              <a:buSzPct val="75000"/>
              <a:buFont typeface="Wingdings" charset="0"/>
              <a:buChar char="n"/>
              <a:defRPr/>
            </a:pPr>
            <a:r>
              <a:rPr lang="en-US" kern="0" dirty="0" err="1">
                <a:solidFill>
                  <a:srgbClr val="000066"/>
                </a:solidFill>
                <a:latin typeface="Helvetica"/>
                <a:ea typeface="ＭＳ Ｐゴシック"/>
              </a:rPr>
              <a:t>b</a:t>
            </a:r>
            <a:r>
              <a:rPr lang="en-US" kern="0" dirty="0">
                <a:solidFill>
                  <a:srgbClr val="000066"/>
                </a:solidFill>
                <a:latin typeface="Helvetica"/>
                <a:ea typeface="ＭＳ Ｐゴシック"/>
              </a:rPr>
              <a:t> is not at level </a:t>
            </a:r>
            <a:r>
              <a:rPr lang="en-US" kern="0" dirty="0" err="1">
                <a:solidFill>
                  <a:srgbClr val="000066"/>
                </a:solidFill>
                <a:latin typeface="Helvetica"/>
                <a:ea typeface="ＭＳ Ｐゴシック"/>
              </a:rPr>
              <a:t>k</a:t>
            </a:r>
            <a:r>
              <a:rPr lang="en-US" kern="0" dirty="0">
                <a:solidFill>
                  <a:srgbClr val="000066"/>
                </a:solidFill>
                <a:latin typeface="Helvetica"/>
                <a:ea typeface="ＭＳ Ｐゴシック"/>
              </a:rPr>
              <a:t>, so level </a:t>
            </a:r>
            <a:r>
              <a:rPr lang="en-US" kern="0" dirty="0" err="1">
                <a:solidFill>
                  <a:srgbClr val="000066"/>
                </a:solidFill>
                <a:latin typeface="Helvetica"/>
                <a:ea typeface="ＭＳ Ｐゴシック"/>
              </a:rPr>
              <a:t>k</a:t>
            </a:r>
            <a:r>
              <a:rPr lang="en-US" kern="0" dirty="0">
                <a:solidFill>
                  <a:srgbClr val="000066"/>
                </a:solidFill>
                <a:latin typeface="Helvetica"/>
                <a:ea typeface="ＭＳ Ｐゴシック"/>
              </a:rPr>
              <a:t> cache  must fetch it from level k+1.             E.g.,  block 12.</a:t>
            </a:r>
          </a:p>
          <a:p>
            <a:pPr marL="744538" lvl="1" indent="-246063" algn="l" eaLnBrk="1" hangingPunct="1">
              <a:lnSpc>
                <a:spcPct val="100000"/>
              </a:lnSpc>
              <a:spcBef>
                <a:spcPct val="25000"/>
              </a:spcBef>
              <a:buClr>
                <a:srgbClr val="660033"/>
              </a:buClr>
              <a:buSzPct val="75000"/>
              <a:buFont typeface="Wingdings" charset="0"/>
              <a:buChar char="n"/>
              <a:defRPr/>
            </a:pPr>
            <a:r>
              <a:rPr lang="en-US" kern="0" dirty="0">
                <a:solidFill>
                  <a:srgbClr val="000066"/>
                </a:solidFill>
                <a:latin typeface="Helvetica"/>
                <a:ea typeface="ＭＳ Ｐゴシック"/>
              </a:rPr>
              <a:t>If level </a:t>
            </a:r>
            <a:r>
              <a:rPr lang="en-US" kern="0" dirty="0" err="1">
                <a:solidFill>
                  <a:srgbClr val="000066"/>
                </a:solidFill>
                <a:latin typeface="Helvetica"/>
                <a:ea typeface="ＭＳ Ｐゴシック"/>
              </a:rPr>
              <a:t>k</a:t>
            </a:r>
            <a:r>
              <a:rPr lang="en-US" kern="0" dirty="0">
                <a:solidFill>
                  <a:srgbClr val="000066"/>
                </a:solidFill>
                <a:latin typeface="Helvetica"/>
                <a:ea typeface="ＭＳ Ｐゴシック"/>
              </a:rPr>
              <a:t> cache is full, then some current block must be replaced (evicted). Which one is the </a:t>
            </a:r>
            <a:r>
              <a:rPr lang="ja-JP" altLang="en-US" kern="0" dirty="0">
                <a:solidFill>
                  <a:srgbClr val="000066"/>
                </a:solidFill>
                <a:latin typeface="Arial"/>
                <a:ea typeface="ＭＳ Ｐゴシック"/>
              </a:rPr>
              <a:t>“</a:t>
            </a:r>
            <a:r>
              <a:rPr lang="en-US" kern="0" dirty="0">
                <a:solidFill>
                  <a:srgbClr val="000066"/>
                </a:solidFill>
                <a:latin typeface="Helvetica"/>
                <a:ea typeface="ＭＳ Ｐゴシック"/>
              </a:rPr>
              <a:t>victim</a:t>
            </a:r>
            <a:r>
              <a:rPr lang="ja-JP" altLang="en-US" kern="0" dirty="0">
                <a:solidFill>
                  <a:srgbClr val="000066"/>
                </a:solidFill>
                <a:latin typeface="Arial"/>
                <a:ea typeface="ＭＳ Ｐゴシック"/>
              </a:rPr>
              <a:t>”</a:t>
            </a:r>
            <a:r>
              <a:rPr lang="en-US" kern="0" dirty="0">
                <a:solidFill>
                  <a:srgbClr val="000066"/>
                </a:solidFill>
                <a:latin typeface="Helvetica"/>
                <a:ea typeface="ＭＳ Ｐゴシック"/>
              </a:rPr>
              <a:t>? </a:t>
            </a:r>
          </a:p>
          <a:p>
            <a:pPr marL="1146175" lvl="2" indent="-238125" algn="l" eaLnBrk="1" hangingPunct="1">
              <a:lnSpc>
                <a:spcPct val="107000"/>
              </a:lnSpc>
              <a:spcBef>
                <a:spcPct val="10000"/>
              </a:spcBef>
              <a:buClr>
                <a:srgbClr val="005400"/>
              </a:buClr>
              <a:buSzPct val="90000"/>
              <a:buFont typeface="Wingdings" charset="0"/>
              <a:buChar char="l"/>
              <a:defRPr/>
            </a:pPr>
            <a:r>
              <a:rPr lang="en-US" sz="1600" kern="0" dirty="0">
                <a:solidFill>
                  <a:srgbClr val="FF0000"/>
                </a:solidFill>
                <a:latin typeface="Helvetica"/>
                <a:ea typeface="ＭＳ Ｐゴシック"/>
              </a:rPr>
              <a:t>Placement policy:</a:t>
            </a:r>
            <a:r>
              <a:rPr lang="en-US" sz="1600" kern="0" dirty="0">
                <a:solidFill>
                  <a:srgbClr val="000099"/>
                </a:solidFill>
                <a:latin typeface="Helvetica"/>
                <a:ea typeface="ＭＳ Ｐゴシック"/>
              </a:rPr>
              <a:t> where can the new block go? E.g., </a:t>
            </a:r>
            <a:r>
              <a:rPr lang="en-US" sz="1600" kern="0" dirty="0" err="1">
                <a:solidFill>
                  <a:srgbClr val="000099"/>
                </a:solidFill>
                <a:latin typeface="Helvetica"/>
                <a:ea typeface="ＭＳ Ｐゴシック"/>
              </a:rPr>
              <a:t>b</a:t>
            </a:r>
            <a:r>
              <a:rPr lang="en-US" sz="1600" kern="0" dirty="0">
                <a:solidFill>
                  <a:srgbClr val="000099"/>
                </a:solidFill>
                <a:latin typeface="Helvetica"/>
                <a:ea typeface="ＭＳ Ｐゴシック"/>
              </a:rPr>
              <a:t> mod 4</a:t>
            </a:r>
          </a:p>
          <a:p>
            <a:pPr marL="1146175" lvl="2" indent="-238125" algn="l" eaLnBrk="1" hangingPunct="1">
              <a:lnSpc>
                <a:spcPct val="107000"/>
              </a:lnSpc>
              <a:spcBef>
                <a:spcPct val="10000"/>
              </a:spcBef>
              <a:buClr>
                <a:srgbClr val="005400"/>
              </a:buClr>
              <a:buSzPct val="90000"/>
              <a:buFont typeface="Wingdings" charset="0"/>
              <a:buChar char="l"/>
              <a:defRPr/>
            </a:pPr>
            <a:r>
              <a:rPr lang="en-US" sz="1600" kern="0" dirty="0">
                <a:solidFill>
                  <a:srgbClr val="FF0000"/>
                </a:solidFill>
                <a:latin typeface="Helvetica"/>
                <a:ea typeface="ＭＳ Ｐゴシック"/>
              </a:rPr>
              <a:t>Replacement policy:</a:t>
            </a:r>
            <a:r>
              <a:rPr lang="en-US" sz="1600" kern="0" dirty="0">
                <a:solidFill>
                  <a:srgbClr val="000099"/>
                </a:solidFill>
                <a:latin typeface="Helvetica"/>
                <a:ea typeface="ＭＳ Ｐゴシック"/>
              </a:rPr>
              <a:t> which block should be evicted? E.g., LRU</a:t>
            </a:r>
          </a:p>
        </p:txBody>
      </p:sp>
    </p:spTree>
    <p:extLst>
      <p:ext uri="{BB962C8B-B14F-4D97-AF65-F5344CB8AC3E}">
        <p14:creationId xmlns:p14="http://schemas.microsoft.com/office/powerpoint/2010/main" val="27441849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67"/>
                                        </p:tgtEl>
                                        <p:attrNameLst>
                                          <p:attrName>style.visibility</p:attrName>
                                        </p:attrNameLst>
                                      </p:cBhvr>
                                      <p:to>
                                        <p:strVal val="visible"/>
                                      </p:to>
                                    </p:set>
                                  </p:childTnLst>
                                  <p:subTnLst>
                                    <p:set>
                                      <p:cBhvr override="childStyle">
                                        <p:cTn dur="1" fill="hold" display="0" masterRel="nextClick" afterEffect="1"/>
                                        <p:tgtEl>
                                          <p:spTgt spid="13726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54"/>
                                        </p:tgtEl>
                                        <p:attrNameLst>
                                          <p:attrName>style.visibility</p:attrName>
                                        </p:attrNameLst>
                                      </p:cBhvr>
                                      <p:to>
                                        <p:strVal val="visible"/>
                                      </p:to>
                                    </p:set>
                                  </p:childTnLst>
                                  <p:subTnLst>
                                    <p:set>
                                      <p:cBhvr override="childStyle">
                                        <p:cTn dur="1" fill="hold" display="0" masterRel="nextClick" afterEffect="1"/>
                                        <p:tgtEl>
                                          <p:spTgt spid="13725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69"/>
                                        </p:tgtEl>
                                        <p:attrNameLst>
                                          <p:attrName>style.visibility</p:attrName>
                                        </p:attrNameLst>
                                      </p:cBhvr>
                                      <p:to>
                                        <p:strVal val="visible"/>
                                      </p:to>
                                    </p:set>
                                  </p:childTnLst>
                                  <p:subTnLst>
                                    <p:set>
                                      <p:cBhvr override="childStyle">
                                        <p:cTn dur="1" fill="hold" display="0" masterRel="nextClick" afterEffect="1"/>
                                        <p:tgtEl>
                                          <p:spTgt spid="137269"/>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3725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37257"/>
                                        </p:tgtEl>
                                        <p:attrNameLst>
                                          <p:attrName>style.visibility</p:attrName>
                                        </p:attrNameLst>
                                      </p:cBhvr>
                                      <p:to>
                                        <p:strVal val="visible"/>
                                      </p:to>
                                    </p:set>
                                  </p:childTnLst>
                                  <p:subTnLst>
                                    <p:set>
                                      <p:cBhvr override="childStyle">
                                        <p:cTn dur="1" fill="hold" display="0" masterRel="nextClick" afterEffect="1"/>
                                        <p:tgtEl>
                                          <p:spTgt spid="137257"/>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3725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37268"/>
                                        </p:tgtEl>
                                        <p:attrNameLst>
                                          <p:attrName>style.visibility</p:attrName>
                                        </p:attrNameLst>
                                      </p:cBhvr>
                                      <p:to>
                                        <p:strVal val="visible"/>
                                      </p:to>
                                    </p:set>
                                  </p:childTnLst>
                                  <p:subTnLst>
                                    <p:set>
                                      <p:cBhvr override="childStyle">
                                        <p:cTn dur="1" fill="hold" display="0" masterRel="nextClick" afterEffect="1"/>
                                        <p:tgtEl>
                                          <p:spTgt spid="137268"/>
                                        </p:tgtEl>
                                        <p:attrNameLst>
                                          <p:attrName>style.visibility</p:attrName>
                                        </p:attrNameLst>
                                      </p:cBhvr>
                                      <p:to>
                                        <p:strVal val="hidden"/>
                                      </p:to>
                                    </p:set>
                                  </p:sub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3725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37260"/>
                                        </p:tgtEl>
                                        <p:attrNameLst>
                                          <p:attrName>style.visibility</p:attrName>
                                        </p:attrNameLst>
                                      </p:cBhvr>
                                      <p:to>
                                        <p:strVal val="visible"/>
                                      </p:to>
                                    </p:set>
                                  </p:childTnLst>
                                  <p:subTnLst>
                                    <p:set>
                                      <p:cBhvr override="childStyle">
                                        <p:cTn dur="1" fill="hold" display="0" masterRel="nextClick" afterEffect="1"/>
                                        <p:tgtEl>
                                          <p:spTgt spid="137260"/>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37271"/>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37261"/>
                                        </p:tgtEl>
                                        <p:attrNameLst>
                                          <p:attrName>style.visibility</p:attrName>
                                        </p:attrNameLst>
                                      </p:cBhvr>
                                      <p:to>
                                        <p:strVal val="visible"/>
                                      </p:to>
                                    </p:set>
                                  </p:childTnLst>
                                  <p:subTnLst>
                                    <p:set>
                                      <p:cBhvr override="childStyle">
                                        <p:cTn dur="1" fill="hold" display="0" masterRel="nextClick" afterEffect="1"/>
                                        <p:tgtEl>
                                          <p:spTgt spid="1372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67" grpId="0" autoUpdateAnimBg="0"/>
      <p:bldP spid="137269" grpId="0" animBg="1" autoUpdateAnimBg="0"/>
      <p:bldP spid="137250" grpId="0" animBg="1" autoUpdateAnimBg="0"/>
      <p:bldP spid="137251" grpId="0" animBg="1" autoUpdateAnimBg="0"/>
      <p:bldP spid="137254" grpId="0" animBg="1" autoUpdateAnimBg="0"/>
      <p:bldP spid="137256" grpId="0" animBg="1" autoUpdateAnimBg="0"/>
      <p:bldP spid="137257" grpId="0" animBg="1" autoUpdateAnimBg="0"/>
      <p:bldP spid="137260" grpId="0" animBg="1" autoUpdateAnimBg="0"/>
      <p:bldP spid="137261" grpId="0" animBg="1" autoUpdateAnimBg="0"/>
      <p:bldP spid="137268" grpId="0" autoUpdateAnimBg="0"/>
      <p:bldP spid="137258" grpId="0" animBg="1" autoUpdateAnimBg="0"/>
      <p:bldP spid="137271" grpId="0" animBg="1" autoUpdateAnimBg="0"/>
      <p:bldP spid="4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Types of Cache Misses</a:t>
            </a:r>
          </a:p>
        </p:txBody>
      </p:sp>
      <p:sp>
        <p:nvSpPr>
          <p:cNvPr id="3" name="Content Placeholder 2"/>
          <p:cNvSpPr>
            <a:spLocks noGrp="1"/>
          </p:cNvSpPr>
          <p:nvPr>
            <p:ph idx="1"/>
          </p:nvPr>
        </p:nvSpPr>
        <p:spPr>
          <a:xfrm>
            <a:off x="396875" y="1219200"/>
            <a:ext cx="7896225" cy="4972050"/>
          </a:xfrm>
        </p:spPr>
        <p:txBody>
          <a:bodyPr/>
          <a:lstStyle/>
          <a:p>
            <a:pPr eaLnBrk="1" hangingPunct="1">
              <a:defRPr/>
            </a:pPr>
            <a:r>
              <a:rPr lang="en-US" dirty="0">
                <a:latin typeface="Helvetica" charset="0"/>
                <a:ea typeface="ＭＳ Ｐゴシック" charset="0"/>
                <a:cs typeface="ＭＳ Ｐゴシック" charset="0"/>
              </a:rPr>
              <a:t>Cold (compulsory) miss</a:t>
            </a:r>
          </a:p>
          <a:p>
            <a:pPr lvl="1" eaLnBrk="1" hangingPunct="1">
              <a:defRPr/>
            </a:pPr>
            <a:r>
              <a:rPr lang="en-US" dirty="0">
                <a:latin typeface="Helvetica" charset="0"/>
                <a:ea typeface="ＭＳ Ｐゴシック" charset="0"/>
              </a:rPr>
              <a:t>Occurs on first access to a block</a:t>
            </a:r>
          </a:p>
          <a:p>
            <a:pPr lvl="1" eaLnBrk="1" hangingPunct="1">
              <a:defRPr/>
            </a:pPr>
            <a:r>
              <a:rPr lang="en-US" dirty="0">
                <a:latin typeface="Helvetica" charset="0"/>
                <a:ea typeface="ＭＳ Ｐゴシック" charset="0"/>
              </a:rPr>
              <a:t>Need to </a:t>
            </a:r>
            <a:r>
              <a:rPr lang="ja-JP" altLang="en-US" dirty="0">
                <a:latin typeface="Helvetica" charset="0"/>
                <a:ea typeface="ＭＳ Ｐゴシック" charset="0"/>
              </a:rPr>
              <a:t>“</a:t>
            </a:r>
            <a:r>
              <a:rPr lang="en-US" dirty="0">
                <a:latin typeface="Helvetica" charset="0"/>
                <a:ea typeface="ＭＳ Ｐゴシック" charset="0"/>
              </a:rPr>
              <a:t>warm up</a:t>
            </a:r>
            <a:r>
              <a:rPr lang="ja-JP" altLang="en-US" dirty="0">
                <a:latin typeface="Helvetica" charset="0"/>
                <a:ea typeface="ＭＳ Ｐゴシック" charset="0"/>
              </a:rPr>
              <a:t>”</a:t>
            </a:r>
            <a:r>
              <a:rPr lang="en-US" dirty="0">
                <a:latin typeface="Helvetica" charset="0"/>
                <a:ea typeface="ＭＳ Ｐゴシック" charset="0"/>
              </a:rPr>
              <a:t> cache in the beginning</a:t>
            </a:r>
          </a:p>
          <a:p>
            <a:pPr eaLnBrk="1" hangingPunct="1">
              <a:defRPr/>
            </a:pPr>
            <a:r>
              <a:rPr lang="en-US" dirty="0">
                <a:latin typeface="Helvetica" charset="0"/>
                <a:ea typeface="ＭＳ Ｐゴシック" charset="0"/>
                <a:cs typeface="ＭＳ Ｐゴシック" charset="0"/>
              </a:rPr>
              <a:t>Capacity miss</a:t>
            </a:r>
          </a:p>
          <a:p>
            <a:pPr lvl="1" eaLnBrk="1" hangingPunct="1">
              <a:defRPr/>
            </a:pPr>
            <a:r>
              <a:rPr lang="en-GB" dirty="0">
                <a:latin typeface="Helvetica" charset="0"/>
                <a:ea typeface="ＭＳ Ｐゴシック" charset="0"/>
              </a:rPr>
              <a:t>Occurs when the set of active cache blocks (working set) is larger than the cache</a:t>
            </a:r>
          </a:p>
          <a:p>
            <a:pPr eaLnBrk="1" hangingPunct="1">
              <a:defRPr/>
            </a:pPr>
            <a:r>
              <a:rPr lang="en-US" dirty="0" smtClean="0">
                <a:latin typeface="Helvetica" charset="0"/>
                <a:ea typeface="ＭＳ Ｐゴシック" charset="0"/>
                <a:cs typeface="ＭＳ Ｐゴシック" charset="0"/>
              </a:rPr>
              <a:t>Conflict </a:t>
            </a:r>
            <a:r>
              <a:rPr lang="en-US" dirty="0">
                <a:latin typeface="Helvetica" charset="0"/>
                <a:ea typeface="ＭＳ Ｐゴシック" charset="0"/>
                <a:cs typeface="ＭＳ Ｐゴシック" charset="0"/>
              </a:rPr>
              <a:t>miss</a:t>
            </a:r>
          </a:p>
          <a:p>
            <a:pPr lvl="1" eaLnBrk="1" hangingPunct="1">
              <a:defRPr/>
            </a:pPr>
            <a:r>
              <a:rPr lang="en-GB" dirty="0">
                <a:latin typeface="Helvetica" charset="0"/>
                <a:ea typeface="ＭＳ Ｐゴシック" charset="0"/>
              </a:rPr>
              <a:t>Most hardware caches limit blocks to a small subset (sometimes a singleton) of the available cache slots</a:t>
            </a:r>
          </a:p>
          <a:p>
            <a:pPr lvl="2" eaLnBrk="1" hangingPunct="1">
              <a:defRPr/>
            </a:pPr>
            <a:r>
              <a:rPr lang="en-GB" dirty="0">
                <a:latin typeface="Helvetica" charset="0"/>
                <a:ea typeface="ＭＳ Ｐゴシック" charset="0"/>
              </a:rPr>
              <a:t>e.g., block </a:t>
            </a:r>
            <a:r>
              <a:rPr lang="en-GB" dirty="0" err="1">
                <a:latin typeface="Helvetica" charset="0"/>
                <a:ea typeface="ＭＳ Ｐゴシック" charset="0"/>
              </a:rPr>
              <a:t>i</a:t>
            </a:r>
            <a:r>
              <a:rPr lang="en-GB" dirty="0">
                <a:latin typeface="Helvetica" charset="0"/>
                <a:ea typeface="ＭＳ Ｐゴシック" charset="0"/>
              </a:rPr>
              <a:t> must be placed in slot (</a:t>
            </a:r>
            <a:r>
              <a:rPr lang="en-GB" dirty="0" err="1">
                <a:latin typeface="Helvetica" charset="0"/>
                <a:ea typeface="ＭＳ Ｐゴシック" charset="0"/>
              </a:rPr>
              <a:t>i</a:t>
            </a:r>
            <a:r>
              <a:rPr lang="en-GB" dirty="0">
                <a:latin typeface="Helvetica" charset="0"/>
                <a:ea typeface="ＭＳ Ｐゴシック" charset="0"/>
              </a:rPr>
              <a:t> mod 4)</a:t>
            </a:r>
          </a:p>
          <a:p>
            <a:pPr lvl="1" eaLnBrk="1" hangingPunct="1">
              <a:defRPr/>
            </a:pPr>
            <a:r>
              <a:rPr lang="en-GB" dirty="0">
                <a:latin typeface="Helvetica" charset="0"/>
                <a:ea typeface="ＭＳ Ｐゴシック" charset="0"/>
              </a:rPr>
              <a:t>Conflict misses occur when the cache is large enough, but multiple data objects all map to the same slot</a:t>
            </a:r>
          </a:p>
          <a:p>
            <a:pPr lvl="2" eaLnBrk="1" hangingPunct="1">
              <a:defRPr/>
            </a:pPr>
            <a:r>
              <a:rPr lang="en-GB" dirty="0">
                <a:latin typeface="Helvetica" charset="0"/>
                <a:ea typeface="ＭＳ Ｐゴシック" charset="0"/>
              </a:rPr>
              <a:t>e.g., referencing blocks 0, 8, 0, 8, ... would miss every time if placement policy is (</a:t>
            </a:r>
            <a:r>
              <a:rPr lang="en-GB" dirty="0" err="1">
                <a:latin typeface="Helvetica" charset="0"/>
                <a:ea typeface="ＭＳ Ｐゴシック" charset="0"/>
              </a:rPr>
              <a:t>i</a:t>
            </a:r>
            <a:r>
              <a:rPr lang="en-GB" dirty="0">
                <a:latin typeface="Helvetica" charset="0"/>
                <a:ea typeface="ＭＳ Ｐゴシック" charset="0"/>
              </a:rPr>
              <a:t> mod 4) and there is only one </a:t>
            </a:r>
            <a:r>
              <a:rPr lang="en-GB" dirty="0" smtClean="0">
                <a:latin typeface="Helvetica" charset="0"/>
                <a:ea typeface="ＭＳ Ｐゴシック" charset="0"/>
              </a:rPr>
              <a:t>slot</a:t>
            </a:r>
            <a:endParaRPr lang="en-US" dirty="0">
              <a:latin typeface="Helvetica" charset="0"/>
              <a:ea typeface="ＭＳ Ｐゴシック" charset="0"/>
            </a:endParaRPr>
          </a:p>
        </p:txBody>
      </p:sp>
    </p:spTree>
    <p:extLst>
      <p:ext uri="{BB962C8B-B14F-4D97-AF65-F5344CB8AC3E}">
        <p14:creationId xmlns:p14="http://schemas.microsoft.com/office/powerpoint/2010/main" val="404622256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Rectangle 26"/>
          <p:cNvSpPr>
            <a:spLocks noGrp="1" noChangeArrowheads="1"/>
          </p:cNvSpPr>
          <p:nvPr>
            <p:ph type="title"/>
          </p:nvPr>
        </p:nvSpPr>
        <p:spPr/>
        <p:txBody>
          <a:bodyPr/>
          <a:lstStyle/>
          <a:p>
            <a:pPr eaLnBrk="1" hangingPunct="1">
              <a:defRPr/>
            </a:pPr>
            <a:r>
              <a:rPr lang="en-US" dirty="0" smtClean="0">
                <a:cs typeface="+mj-cs"/>
              </a:rPr>
              <a:t>Typical Computer Organization Connecting CPU and Memory</a:t>
            </a:r>
          </a:p>
        </p:txBody>
      </p:sp>
      <p:sp>
        <p:nvSpPr>
          <p:cNvPr id="66587" name="Rectangle 27"/>
          <p:cNvSpPr>
            <a:spLocks noGrp="1" noChangeArrowheads="1"/>
          </p:cNvSpPr>
          <p:nvPr>
            <p:ph type="body" idx="1"/>
          </p:nvPr>
        </p:nvSpPr>
        <p:spPr/>
        <p:txBody>
          <a:bodyPr/>
          <a:lstStyle/>
          <a:p>
            <a:pPr eaLnBrk="1" hangingPunct="1">
              <a:defRPr/>
            </a:pPr>
            <a:r>
              <a:rPr lang="en-US">
                <a:latin typeface="Helvetica" charset="0"/>
                <a:ea typeface="ＭＳ Ｐゴシック" charset="0"/>
              </a:rPr>
              <a:t>CPU and main memory are connected by a communication bus.</a:t>
            </a:r>
          </a:p>
          <a:p>
            <a:pPr eaLnBrk="1" hangingPunct="1">
              <a:defRPr/>
            </a:pPr>
            <a:r>
              <a:rPr lang="en-US">
                <a:latin typeface="Helvetica" charset="0"/>
                <a:ea typeface="ＭＳ Ｐゴシック" charset="0"/>
              </a:rPr>
              <a:t>A </a:t>
            </a:r>
            <a:r>
              <a:rPr lang="en-US">
                <a:solidFill>
                  <a:srgbClr val="FF0000"/>
                </a:solidFill>
                <a:latin typeface="Helvetica" charset="0"/>
                <a:ea typeface="ＭＳ Ｐゴシック" charset="0"/>
              </a:rPr>
              <a:t>bus</a:t>
            </a:r>
            <a:r>
              <a:rPr lang="en-US">
                <a:latin typeface="Helvetica" charset="0"/>
                <a:ea typeface="ＭＳ Ｐゴシック" charset="0"/>
              </a:rPr>
              <a:t> is a collection of parallel wires that carry address, data, and control signals.</a:t>
            </a:r>
          </a:p>
        </p:txBody>
      </p:sp>
      <p:sp>
        <p:nvSpPr>
          <p:cNvPr id="18435" name="Rectangle 5"/>
          <p:cNvSpPr>
            <a:spLocks noChangeAspect="1" noChangeArrowheads="1"/>
          </p:cNvSpPr>
          <p:nvPr/>
        </p:nvSpPr>
        <p:spPr bwMode="auto">
          <a:xfrm>
            <a:off x="7637463" y="5194300"/>
            <a:ext cx="1049337"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main</a:t>
            </a:r>
          </a:p>
          <a:p>
            <a:pPr>
              <a:lnSpc>
                <a:spcPct val="100000"/>
              </a:lnSpc>
            </a:pPr>
            <a:r>
              <a:rPr lang="en-US" sz="1600">
                <a:solidFill>
                  <a:srgbClr val="000066"/>
                </a:solidFill>
              </a:rPr>
              <a:t>memory</a:t>
            </a:r>
          </a:p>
        </p:txBody>
      </p:sp>
      <p:sp>
        <p:nvSpPr>
          <p:cNvPr id="18436" name="AutoShape 6"/>
          <p:cNvSpPr>
            <a:spLocks noChangeAspect="1" noChangeArrowheads="1"/>
          </p:cNvSpPr>
          <p:nvPr/>
        </p:nvSpPr>
        <p:spPr bwMode="auto">
          <a:xfrm>
            <a:off x="5880100" y="5368925"/>
            <a:ext cx="1720850" cy="615950"/>
          </a:xfrm>
          <a:prstGeom prst="leftRightArrow">
            <a:avLst>
              <a:gd name="adj1" fmla="val 50000"/>
              <a:gd name="adj2" fmla="val 55876"/>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8437" name="Rectangle 7"/>
          <p:cNvSpPr>
            <a:spLocks noChangeAspect="1" noChangeArrowheads="1"/>
          </p:cNvSpPr>
          <p:nvPr/>
        </p:nvSpPr>
        <p:spPr bwMode="auto">
          <a:xfrm>
            <a:off x="4824413" y="5405438"/>
            <a:ext cx="1049337" cy="666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I/O </a:t>
            </a:r>
          </a:p>
          <a:p>
            <a:pPr>
              <a:lnSpc>
                <a:spcPct val="100000"/>
              </a:lnSpc>
            </a:pPr>
            <a:r>
              <a:rPr lang="en-US" sz="1600">
                <a:solidFill>
                  <a:srgbClr val="000066"/>
                </a:solidFill>
              </a:rPr>
              <a:t>bridge</a:t>
            </a:r>
          </a:p>
        </p:txBody>
      </p:sp>
      <p:sp>
        <p:nvSpPr>
          <p:cNvPr id="18438" name="AutoShape 8"/>
          <p:cNvSpPr>
            <a:spLocks noChangeAspect="1" noChangeArrowheads="1"/>
          </p:cNvSpPr>
          <p:nvPr/>
        </p:nvSpPr>
        <p:spPr bwMode="auto">
          <a:xfrm>
            <a:off x="3143250" y="5368925"/>
            <a:ext cx="1676400" cy="615950"/>
          </a:xfrm>
          <a:prstGeom prst="leftRightArrow">
            <a:avLst>
              <a:gd name="adj1" fmla="val 50000"/>
              <a:gd name="adj2" fmla="val 54433"/>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8439" name="Rectangle 9"/>
          <p:cNvSpPr>
            <a:spLocks noChangeAspect="1" noChangeArrowheads="1"/>
          </p:cNvSpPr>
          <p:nvPr/>
        </p:nvSpPr>
        <p:spPr bwMode="auto">
          <a:xfrm>
            <a:off x="950913" y="5405438"/>
            <a:ext cx="2162175" cy="666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bus interface</a:t>
            </a:r>
          </a:p>
        </p:txBody>
      </p:sp>
      <p:sp>
        <p:nvSpPr>
          <p:cNvPr id="18440" name="Rectangle 10"/>
          <p:cNvSpPr>
            <a:spLocks noChangeAspect="1" noChangeArrowheads="1"/>
          </p:cNvSpPr>
          <p:nvPr/>
        </p:nvSpPr>
        <p:spPr bwMode="auto">
          <a:xfrm>
            <a:off x="2008188" y="3875088"/>
            <a:ext cx="788987" cy="1762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8441" name="Rectangle 11"/>
          <p:cNvSpPr>
            <a:spLocks noChangeAspect="1" noChangeArrowheads="1"/>
          </p:cNvSpPr>
          <p:nvPr/>
        </p:nvSpPr>
        <p:spPr bwMode="auto">
          <a:xfrm>
            <a:off x="2008188" y="4051300"/>
            <a:ext cx="788987" cy="1762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8442" name="Rectangle 12"/>
          <p:cNvSpPr>
            <a:spLocks noChangeAspect="1" noChangeArrowheads="1"/>
          </p:cNvSpPr>
          <p:nvPr/>
        </p:nvSpPr>
        <p:spPr bwMode="auto">
          <a:xfrm>
            <a:off x="2008188" y="4227513"/>
            <a:ext cx="788987" cy="174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8443" name="Rectangle 13"/>
          <p:cNvSpPr>
            <a:spLocks noChangeAspect="1" noChangeArrowheads="1"/>
          </p:cNvSpPr>
          <p:nvPr/>
        </p:nvSpPr>
        <p:spPr bwMode="auto">
          <a:xfrm>
            <a:off x="2008188" y="4402138"/>
            <a:ext cx="788987" cy="1762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8444" name="Rectangle 14"/>
          <p:cNvSpPr>
            <a:spLocks noChangeAspect="1" noChangeArrowheads="1"/>
          </p:cNvSpPr>
          <p:nvPr/>
        </p:nvSpPr>
        <p:spPr bwMode="auto">
          <a:xfrm>
            <a:off x="2008188" y="4578350"/>
            <a:ext cx="788987" cy="1762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8445" name="AutoShape 15"/>
          <p:cNvSpPr>
            <a:spLocks noChangeAspect="1" noChangeArrowheads="1"/>
          </p:cNvSpPr>
          <p:nvPr/>
        </p:nvSpPr>
        <p:spPr bwMode="auto">
          <a:xfrm>
            <a:off x="2900363" y="3875088"/>
            <a:ext cx="512762" cy="439737"/>
          </a:xfrm>
          <a:prstGeom prst="rightArrow">
            <a:avLst>
              <a:gd name="adj1" fmla="val 50000"/>
              <a:gd name="adj2" fmla="val 291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8446" name="AutoShape 16"/>
          <p:cNvSpPr>
            <a:spLocks noChangeAspect="1" noChangeArrowheads="1"/>
          </p:cNvSpPr>
          <p:nvPr/>
        </p:nvSpPr>
        <p:spPr bwMode="auto">
          <a:xfrm flipH="1">
            <a:off x="2797175" y="4314825"/>
            <a:ext cx="512763" cy="439738"/>
          </a:xfrm>
          <a:prstGeom prst="rightArrow">
            <a:avLst>
              <a:gd name="adj1" fmla="val 50000"/>
              <a:gd name="adj2" fmla="val 291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8447" name="Rectangle 17"/>
          <p:cNvSpPr>
            <a:spLocks noChangeAspect="1" noChangeArrowheads="1"/>
          </p:cNvSpPr>
          <p:nvPr/>
        </p:nvSpPr>
        <p:spPr bwMode="auto">
          <a:xfrm>
            <a:off x="3413125" y="3700463"/>
            <a:ext cx="614363" cy="12303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ALU</a:t>
            </a:r>
          </a:p>
        </p:txBody>
      </p:sp>
      <p:sp>
        <p:nvSpPr>
          <p:cNvPr id="18448" name="Text Box 18"/>
          <p:cNvSpPr txBox="1">
            <a:spLocks noChangeAspect="1" noChangeArrowheads="1"/>
          </p:cNvSpPr>
          <p:nvPr/>
        </p:nvSpPr>
        <p:spPr bwMode="auto">
          <a:xfrm>
            <a:off x="1784350" y="3530600"/>
            <a:ext cx="1279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register file</a:t>
            </a:r>
          </a:p>
        </p:txBody>
      </p:sp>
      <p:sp>
        <p:nvSpPr>
          <p:cNvPr id="18449" name="AutoShape 19"/>
          <p:cNvSpPr>
            <a:spLocks noChangeAspect="1" noChangeArrowheads="1"/>
          </p:cNvSpPr>
          <p:nvPr/>
        </p:nvSpPr>
        <p:spPr bwMode="auto">
          <a:xfrm>
            <a:off x="2093913" y="4841875"/>
            <a:ext cx="703262" cy="52705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8450" name="Rectangle 20"/>
          <p:cNvSpPr>
            <a:spLocks noChangeAspect="1" noChangeArrowheads="1"/>
          </p:cNvSpPr>
          <p:nvPr/>
        </p:nvSpPr>
        <p:spPr bwMode="auto">
          <a:xfrm>
            <a:off x="776288" y="3435350"/>
            <a:ext cx="3427412" cy="2813050"/>
          </a:xfrm>
          <a:prstGeom prst="rect">
            <a:avLst/>
          </a:prstGeom>
          <a:noFill/>
          <a:ln w="28575" cap="rnd">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8451" name="Text Box 21"/>
          <p:cNvSpPr txBox="1">
            <a:spLocks noChangeAspect="1" noChangeArrowheads="1"/>
          </p:cNvSpPr>
          <p:nvPr/>
        </p:nvSpPr>
        <p:spPr bwMode="auto">
          <a:xfrm>
            <a:off x="744538" y="3108325"/>
            <a:ext cx="10874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CPU chip</a:t>
            </a:r>
          </a:p>
        </p:txBody>
      </p:sp>
      <p:sp>
        <p:nvSpPr>
          <p:cNvPr id="18452" name="Text Box 22"/>
          <p:cNvSpPr txBox="1">
            <a:spLocks noChangeAspect="1" noChangeArrowheads="1"/>
          </p:cNvSpPr>
          <p:nvPr/>
        </p:nvSpPr>
        <p:spPr bwMode="auto">
          <a:xfrm>
            <a:off x="4348163" y="4603750"/>
            <a:ext cx="1301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system bus</a:t>
            </a:r>
          </a:p>
        </p:txBody>
      </p:sp>
      <p:sp>
        <p:nvSpPr>
          <p:cNvPr id="18453" name="Line 23"/>
          <p:cNvSpPr>
            <a:spLocks noChangeAspect="1" noChangeShapeType="1"/>
          </p:cNvSpPr>
          <p:nvPr/>
        </p:nvSpPr>
        <p:spPr bwMode="auto">
          <a:xfrm flipH="1">
            <a:off x="4027488" y="4930775"/>
            <a:ext cx="792162" cy="527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4"/>
          <p:cNvSpPr txBox="1">
            <a:spLocks noChangeAspect="1" noChangeArrowheads="1"/>
          </p:cNvSpPr>
          <p:nvPr/>
        </p:nvSpPr>
        <p:spPr bwMode="auto">
          <a:xfrm>
            <a:off x="6019800" y="4603750"/>
            <a:ext cx="1392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memory bus</a:t>
            </a:r>
          </a:p>
        </p:txBody>
      </p:sp>
      <p:sp>
        <p:nvSpPr>
          <p:cNvPr id="18455" name="Line 25"/>
          <p:cNvSpPr>
            <a:spLocks noChangeAspect="1" noChangeShapeType="1"/>
          </p:cNvSpPr>
          <p:nvPr/>
        </p:nvSpPr>
        <p:spPr bwMode="auto">
          <a:xfrm>
            <a:off x="6664325" y="4930775"/>
            <a:ext cx="0" cy="527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50838" y="30480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Cache Performance Metrics</a:t>
            </a:r>
          </a:p>
        </p:txBody>
      </p:sp>
      <p:sp>
        <p:nvSpPr>
          <p:cNvPr id="114691" name="Rectangle 3"/>
          <p:cNvSpPr>
            <a:spLocks noGrp="1" noChangeArrowheads="1"/>
          </p:cNvSpPr>
          <p:nvPr>
            <p:ph idx="1"/>
          </p:nvPr>
        </p:nvSpPr>
        <p:spPr>
          <a:xfrm>
            <a:off x="381000" y="1120775"/>
            <a:ext cx="8320088" cy="5467350"/>
          </a:xfrm>
        </p:spPr>
        <p:txBody>
          <a:bodyPr lIns="90360" tIns="44280" rIns="90360" bIns="44280"/>
          <a:lstStyle/>
          <a:p>
            <a:pPr marL="341313" indent="-341313" eaLnBrk="1" hangingPunct="1">
              <a:spcBef>
                <a:spcPts val="1250"/>
              </a:spcBef>
              <a:tabLst>
                <a:tab pos="8161338" algn="l"/>
                <a:tab pos="9075738" algn="l"/>
                <a:tab pos="9990138" algn="l"/>
              </a:tabLst>
              <a:defRPr/>
            </a:pPr>
            <a:r>
              <a:rPr lang="en-GB">
                <a:latin typeface="Helvetica" charset="0"/>
                <a:ea typeface="ＭＳ Ｐゴシック" charset="0"/>
                <a:cs typeface="ＭＳ Ｐゴシック" charset="0"/>
              </a:rPr>
              <a:t>Miss Rate</a:t>
            </a:r>
          </a:p>
          <a:p>
            <a:pPr lvl="1" eaLnBrk="1" hangingPunct="1">
              <a:spcBef>
                <a:spcPts val="563"/>
              </a:spcBef>
              <a:tabLst>
                <a:tab pos="8161338" algn="l"/>
                <a:tab pos="9075738" algn="l"/>
                <a:tab pos="9990138" algn="l"/>
              </a:tabLst>
              <a:defRPr/>
            </a:pPr>
            <a:r>
              <a:rPr lang="en-GB" sz="1800">
                <a:latin typeface="Helvetica" charset="0"/>
                <a:ea typeface="ＭＳ Ｐゴシック" charset="0"/>
              </a:rPr>
              <a:t>Fraction of memory references not found in cache (misses / accesses)</a:t>
            </a:r>
            <a:br>
              <a:rPr lang="en-GB" sz="1800">
                <a:latin typeface="Helvetica" charset="0"/>
                <a:ea typeface="ＭＳ Ｐゴシック" charset="0"/>
              </a:rPr>
            </a:br>
            <a:r>
              <a:rPr lang="en-GB" sz="1800">
                <a:latin typeface="Helvetica" charset="0"/>
                <a:ea typeface="ＭＳ Ｐゴシック" charset="0"/>
              </a:rPr>
              <a:t>= 1 – hit rate</a:t>
            </a:r>
          </a:p>
          <a:p>
            <a:pPr lvl="1" eaLnBrk="1" hangingPunct="1">
              <a:spcBef>
                <a:spcPts val="563"/>
              </a:spcBef>
              <a:tabLst>
                <a:tab pos="8161338" algn="l"/>
                <a:tab pos="9075738" algn="l"/>
                <a:tab pos="9990138" algn="l"/>
              </a:tabLst>
              <a:defRPr/>
            </a:pPr>
            <a:r>
              <a:rPr lang="en-GB" sz="1800">
                <a:latin typeface="Helvetica" charset="0"/>
                <a:ea typeface="ＭＳ Ｐゴシック" charset="0"/>
              </a:rPr>
              <a:t>Typical numbers (in percentages):</a:t>
            </a:r>
          </a:p>
          <a:p>
            <a:pPr lvl="2" eaLnBrk="1" hangingPunct="1">
              <a:tabLst>
                <a:tab pos="8161338" algn="l"/>
                <a:tab pos="9075738" algn="l"/>
                <a:tab pos="9990138" algn="l"/>
              </a:tabLst>
              <a:defRPr/>
            </a:pPr>
            <a:r>
              <a:rPr lang="en-GB">
                <a:latin typeface="Helvetica" charset="0"/>
                <a:ea typeface="ＭＳ Ｐゴシック" charset="0"/>
              </a:rPr>
              <a:t>3-10% for L1</a:t>
            </a:r>
          </a:p>
          <a:p>
            <a:pPr lvl="2" eaLnBrk="1" hangingPunct="1">
              <a:tabLst>
                <a:tab pos="8161338" algn="l"/>
                <a:tab pos="9075738" algn="l"/>
                <a:tab pos="9990138" algn="l"/>
              </a:tabLst>
              <a:defRPr/>
            </a:pPr>
            <a:r>
              <a:rPr lang="en-GB">
                <a:latin typeface="Helvetica" charset="0"/>
                <a:ea typeface="ＭＳ Ｐゴシック" charset="0"/>
              </a:rPr>
              <a:t>can be quite small (e.g., &lt; 1%) for L2, depending on size, etc.</a:t>
            </a:r>
          </a:p>
          <a:p>
            <a:pPr marL="341313" indent="-341313" eaLnBrk="1" hangingPunct="1">
              <a:spcBef>
                <a:spcPts val="1250"/>
              </a:spcBef>
              <a:tabLst>
                <a:tab pos="8161338" algn="l"/>
                <a:tab pos="9075738" algn="l"/>
                <a:tab pos="9990138" algn="l"/>
              </a:tabLst>
              <a:defRPr/>
            </a:pPr>
            <a:r>
              <a:rPr lang="en-GB">
                <a:latin typeface="Helvetica" charset="0"/>
                <a:ea typeface="ＭＳ Ｐゴシック" charset="0"/>
                <a:cs typeface="ＭＳ Ｐゴシック" charset="0"/>
              </a:rPr>
              <a:t>Hit Time</a:t>
            </a:r>
          </a:p>
          <a:p>
            <a:pPr lvl="1" eaLnBrk="1" hangingPunct="1">
              <a:spcBef>
                <a:spcPts val="563"/>
              </a:spcBef>
              <a:tabLst>
                <a:tab pos="8161338" algn="l"/>
                <a:tab pos="9075738" algn="l"/>
                <a:tab pos="9990138" algn="l"/>
              </a:tabLst>
              <a:defRPr/>
            </a:pPr>
            <a:r>
              <a:rPr lang="en-GB" sz="1800">
                <a:latin typeface="Helvetica" charset="0"/>
                <a:ea typeface="ＭＳ Ｐゴシック" charset="0"/>
              </a:rPr>
              <a:t>Time to deliver a line in the cache to the processor</a:t>
            </a:r>
          </a:p>
          <a:p>
            <a:pPr lvl="2" eaLnBrk="1" hangingPunct="1">
              <a:spcBef>
                <a:spcPts val="563"/>
              </a:spcBef>
              <a:tabLst>
                <a:tab pos="8161338" algn="l"/>
                <a:tab pos="9075738" algn="l"/>
                <a:tab pos="9990138" algn="l"/>
              </a:tabLst>
              <a:defRPr/>
            </a:pPr>
            <a:r>
              <a:rPr lang="en-GB">
                <a:latin typeface="Helvetica" charset="0"/>
                <a:ea typeface="ＭＳ Ｐゴシック" charset="0"/>
              </a:rPr>
              <a:t>includes time to determine whether the line is in the cache</a:t>
            </a:r>
          </a:p>
          <a:p>
            <a:pPr lvl="1" eaLnBrk="1" hangingPunct="1">
              <a:spcBef>
                <a:spcPts val="563"/>
              </a:spcBef>
              <a:tabLst>
                <a:tab pos="8161338" algn="l"/>
                <a:tab pos="9075738" algn="l"/>
                <a:tab pos="9990138" algn="l"/>
              </a:tabLst>
              <a:defRPr/>
            </a:pPr>
            <a:r>
              <a:rPr lang="en-GB" sz="1800">
                <a:latin typeface="Helvetica" charset="0"/>
                <a:ea typeface="ＭＳ Ｐゴシック" charset="0"/>
              </a:rPr>
              <a:t>Typical numbers:</a:t>
            </a:r>
          </a:p>
          <a:p>
            <a:pPr lvl="2" eaLnBrk="1" hangingPunct="1">
              <a:tabLst>
                <a:tab pos="8161338" algn="l"/>
                <a:tab pos="9075738" algn="l"/>
                <a:tab pos="9990138" algn="l"/>
              </a:tabLst>
              <a:defRPr/>
            </a:pPr>
            <a:r>
              <a:rPr lang="en-GB">
                <a:latin typeface="Helvetica" charset="0"/>
                <a:ea typeface="ＭＳ Ｐゴシック" charset="0"/>
              </a:rPr>
              <a:t>1-2 clock cycle for L1</a:t>
            </a:r>
          </a:p>
          <a:p>
            <a:pPr lvl="2" eaLnBrk="1" hangingPunct="1">
              <a:tabLst>
                <a:tab pos="8161338" algn="l"/>
                <a:tab pos="9075738" algn="l"/>
                <a:tab pos="9990138" algn="l"/>
              </a:tabLst>
              <a:defRPr/>
            </a:pPr>
            <a:r>
              <a:rPr lang="en-GB">
                <a:latin typeface="Helvetica" charset="0"/>
                <a:ea typeface="ＭＳ Ｐゴシック" charset="0"/>
              </a:rPr>
              <a:t>5-20 clock cycles for L2</a:t>
            </a:r>
          </a:p>
          <a:p>
            <a:pPr marL="341313" indent="-341313" eaLnBrk="1" hangingPunct="1">
              <a:spcBef>
                <a:spcPts val="1250"/>
              </a:spcBef>
              <a:tabLst>
                <a:tab pos="8161338" algn="l"/>
                <a:tab pos="9075738" algn="l"/>
                <a:tab pos="9990138" algn="l"/>
              </a:tabLst>
              <a:defRPr/>
            </a:pPr>
            <a:r>
              <a:rPr lang="en-GB">
                <a:latin typeface="Helvetica" charset="0"/>
                <a:ea typeface="ＭＳ Ｐゴシック" charset="0"/>
                <a:cs typeface="ＭＳ Ｐゴシック" charset="0"/>
              </a:rPr>
              <a:t>Miss Penalty</a:t>
            </a:r>
          </a:p>
          <a:p>
            <a:pPr lvl="1" eaLnBrk="1" hangingPunct="1">
              <a:spcBef>
                <a:spcPts val="563"/>
              </a:spcBef>
              <a:tabLst>
                <a:tab pos="8161338" algn="l"/>
                <a:tab pos="9075738" algn="l"/>
                <a:tab pos="9990138" algn="l"/>
              </a:tabLst>
              <a:defRPr/>
            </a:pPr>
            <a:r>
              <a:rPr lang="en-GB" sz="1800">
                <a:latin typeface="Helvetica" charset="0"/>
                <a:ea typeface="ＭＳ Ｐゴシック" charset="0"/>
              </a:rPr>
              <a:t>Additional time required because of a miss</a:t>
            </a:r>
          </a:p>
          <a:p>
            <a:pPr lvl="2" eaLnBrk="1" hangingPunct="1">
              <a:tabLst>
                <a:tab pos="8161338" algn="l"/>
                <a:tab pos="9075738" algn="l"/>
                <a:tab pos="9990138" algn="l"/>
              </a:tabLst>
              <a:defRPr/>
            </a:pPr>
            <a:r>
              <a:rPr lang="en-GB">
                <a:latin typeface="Helvetica" charset="0"/>
                <a:ea typeface="ＭＳ Ｐゴシック" charset="0"/>
              </a:rPr>
              <a:t>typically 50-200 cycles for main memory (Trend: increasing!)</a:t>
            </a:r>
          </a:p>
        </p:txBody>
      </p:sp>
    </p:spTree>
    <p:extLst>
      <p:ext uri="{BB962C8B-B14F-4D97-AF65-F5344CB8AC3E}">
        <p14:creationId xmlns:p14="http://schemas.microsoft.com/office/powerpoint/2010/main" val="36029893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fade">
                                      <p:cBhvr>
                                        <p:cTn id="7" dur="500"/>
                                        <p:tgtEl>
                                          <p:spTgt spid="1146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4691">
                                            <p:txEl>
                                              <p:pRg st="1" end="1"/>
                                            </p:txEl>
                                          </p:spTgt>
                                        </p:tgtEl>
                                        <p:attrNameLst>
                                          <p:attrName>style.visibility</p:attrName>
                                        </p:attrNameLst>
                                      </p:cBhvr>
                                      <p:to>
                                        <p:strVal val="visible"/>
                                      </p:to>
                                    </p:set>
                                    <p:animEffect transition="in" filter="fade">
                                      <p:cBhvr>
                                        <p:cTn id="10" dur="500"/>
                                        <p:tgtEl>
                                          <p:spTgt spid="11469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691">
                                            <p:txEl>
                                              <p:pRg st="2" end="2"/>
                                            </p:txEl>
                                          </p:spTgt>
                                        </p:tgtEl>
                                        <p:attrNameLst>
                                          <p:attrName>style.visibility</p:attrName>
                                        </p:attrNameLst>
                                      </p:cBhvr>
                                      <p:to>
                                        <p:strVal val="visible"/>
                                      </p:to>
                                    </p:set>
                                    <p:animEffect transition="in" filter="fade">
                                      <p:cBhvr>
                                        <p:cTn id="13" dur="500"/>
                                        <p:tgtEl>
                                          <p:spTgt spid="11469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4691">
                                            <p:txEl>
                                              <p:pRg st="3" end="3"/>
                                            </p:txEl>
                                          </p:spTgt>
                                        </p:tgtEl>
                                        <p:attrNameLst>
                                          <p:attrName>style.visibility</p:attrName>
                                        </p:attrNameLst>
                                      </p:cBhvr>
                                      <p:to>
                                        <p:strVal val="visible"/>
                                      </p:to>
                                    </p:set>
                                    <p:animEffect transition="in" filter="fade">
                                      <p:cBhvr>
                                        <p:cTn id="16" dur="500"/>
                                        <p:tgtEl>
                                          <p:spTgt spid="11469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4691">
                                            <p:txEl>
                                              <p:pRg st="4" end="4"/>
                                            </p:txEl>
                                          </p:spTgt>
                                        </p:tgtEl>
                                        <p:attrNameLst>
                                          <p:attrName>style.visibility</p:attrName>
                                        </p:attrNameLst>
                                      </p:cBhvr>
                                      <p:to>
                                        <p:strVal val="visible"/>
                                      </p:to>
                                    </p:set>
                                    <p:animEffect transition="in" filter="fade">
                                      <p:cBhvr>
                                        <p:cTn id="19" dur="500"/>
                                        <p:tgtEl>
                                          <p:spTgt spid="11469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4691">
                                            <p:txEl>
                                              <p:pRg st="5" end="5"/>
                                            </p:txEl>
                                          </p:spTgt>
                                        </p:tgtEl>
                                        <p:attrNameLst>
                                          <p:attrName>style.visibility</p:attrName>
                                        </p:attrNameLst>
                                      </p:cBhvr>
                                      <p:to>
                                        <p:strVal val="visible"/>
                                      </p:to>
                                    </p:set>
                                    <p:animEffect transition="in" filter="fade">
                                      <p:cBhvr>
                                        <p:cTn id="24" dur="500"/>
                                        <p:tgtEl>
                                          <p:spTgt spid="11469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4691">
                                            <p:txEl>
                                              <p:pRg st="6" end="6"/>
                                            </p:txEl>
                                          </p:spTgt>
                                        </p:tgtEl>
                                        <p:attrNameLst>
                                          <p:attrName>style.visibility</p:attrName>
                                        </p:attrNameLst>
                                      </p:cBhvr>
                                      <p:to>
                                        <p:strVal val="visible"/>
                                      </p:to>
                                    </p:set>
                                    <p:animEffect transition="in" filter="fade">
                                      <p:cBhvr>
                                        <p:cTn id="27" dur="500"/>
                                        <p:tgtEl>
                                          <p:spTgt spid="11469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4691">
                                            <p:txEl>
                                              <p:pRg st="7" end="7"/>
                                            </p:txEl>
                                          </p:spTgt>
                                        </p:tgtEl>
                                        <p:attrNameLst>
                                          <p:attrName>style.visibility</p:attrName>
                                        </p:attrNameLst>
                                      </p:cBhvr>
                                      <p:to>
                                        <p:strVal val="visible"/>
                                      </p:to>
                                    </p:set>
                                    <p:animEffect transition="in" filter="fade">
                                      <p:cBhvr>
                                        <p:cTn id="30" dur="500"/>
                                        <p:tgtEl>
                                          <p:spTgt spid="11469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4691">
                                            <p:txEl>
                                              <p:pRg st="8" end="8"/>
                                            </p:txEl>
                                          </p:spTgt>
                                        </p:tgtEl>
                                        <p:attrNameLst>
                                          <p:attrName>style.visibility</p:attrName>
                                        </p:attrNameLst>
                                      </p:cBhvr>
                                      <p:to>
                                        <p:strVal val="visible"/>
                                      </p:to>
                                    </p:set>
                                    <p:animEffect transition="in" filter="fade">
                                      <p:cBhvr>
                                        <p:cTn id="33" dur="500"/>
                                        <p:tgtEl>
                                          <p:spTgt spid="114691">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4691">
                                            <p:txEl>
                                              <p:pRg st="9" end="9"/>
                                            </p:txEl>
                                          </p:spTgt>
                                        </p:tgtEl>
                                        <p:attrNameLst>
                                          <p:attrName>style.visibility</p:attrName>
                                        </p:attrNameLst>
                                      </p:cBhvr>
                                      <p:to>
                                        <p:strVal val="visible"/>
                                      </p:to>
                                    </p:set>
                                    <p:animEffect transition="in" filter="fade">
                                      <p:cBhvr>
                                        <p:cTn id="36" dur="500"/>
                                        <p:tgtEl>
                                          <p:spTgt spid="114691">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691">
                                            <p:txEl>
                                              <p:pRg st="10" end="10"/>
                                            </p:txEl>
                                          </p:spTgt>
                                        </p:tgtEl>
                                        <p:attrNameLst>
                                          <p:attrName>style.visibility</p:attrName>
                                        </p:attrNameLst>
                                      </p:cBhvr>
                                      <p:to>
                                        <p:strVal val="visible"/>
                                      </p:to>
                                    </p:set>
                                    <p:animEffect transition="in" filter="fade">
                                      <p:cBhvr>
                                        <p:cTn id="39" dur="500"/>
                                        <p:tgtEl>
                                          <p:spTgt spid="114691">
                                            <p:txEl>
                                              <p:pRg st="10" end="1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4691">
                                            <p:txEl>
                                              <p:pRg st="11" end="11"/>
                                            </p:txEl>
                                          </p:spTgt>
                                        </p:tgtEl>
                                        <p:attrNameLst>
                                          <p:attrName>style.visibility</p:attrName>
                                        </p:attrNameLst>
                                      </p:cBhvr>
                                      <p:to>
                                        <p:strVal val="visible"/>
                                      </p:to>
                                    </p:set>
                                    <p:animEffect transition="in" filter="fade">
                                      <p:cBhvr>
                                        <p:cTn id="44" dur="500"/>
                                        <p:tgtEl>
                                          <p:spTgt spid="114691">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4691">
                                            <p:txEl>
                                              <p:pRg st="12" end="12"/>
                                            </p:txEl>
                                          </p:spTgt>
                                        </p:tgtEl>
                                        <p:attrNameLst>
                                          <p:attrName>style.visibility</p:attrName>
                                        </p:attrNameLst>
                                      </p:cBhvr>
                                      <p:to>
                                        <p:strVal val="visible"/>
                                      </p:to>
                                    </p:set>
                                    <p:animEffect transition="in" filter="fade">
                                      <p:cBhvr>
                                        <p:cTn id="47" dur="500"/>
                                        <p:tgtEl>
                                          <p:spTgt spid="114691">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4691">
                                            <p:txEl>
                                              <p:pRg st="13" end="13"/>
                                            </p:txEl>
                                          </p:spTgt>
                                        </p:tgtEl>
                                        <p:attrNameLst>
                                          <p:attrName>style.visibility</p:attrName>
                                        </p:attrNameLst>
                                      </p:cBhvr>
                                      <p:to>
                                        <p:strVal val="visible"/>
                                      </p:to>
                                    </p:set>
                                    <p:animEffect transition="in" filter="fade">
                                      <p:cBhvr>
                                        <p:cTn id="50" dur="500"/>
                                        <p:tgtEl>
                                          <p:spTgt spid="1146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lIns="90488" tIns="44450" rIns="90488" bIns="44450" anchor="b"/>
          <a:lstStyle/>
          <a:p>
            <a:pPr eaLnBrk="1" hangingPunct="1">
              <a:defRPr/>
            </a:pPr>
            <a:r>
              <a:rPr lang="en-US" dirty="0" smtClean="0"/>
              <a:t>Average Cache Performance</a:t>
            </a:r>
          </a:p>
        </p:txBody>
      </p:sp>
      <p:sp>
        <p:nvSpPr>
          <p:cNvPr id="112643" name="Rectangle 3"/>
          <p:cNvSpPr>
            <a:spLocks noGrp="1" noChangeArrowheads="1"/>
          </p:cNvSpPr>
          <p:nvPr>
            <p:ph idx="1"/>
          </p:nvPr>
        </p:nvSpPr>
        <p:spPr/>
        <p:txBody>
          <a:bodyPr lIns="90488" tIns="44450" rIns="90488" bIns="44450"/>
          <a:lstStyle/>
          <a:p>
            <a:pPr eaLnBrk="1" hangingPunct="1">
              <a:defRPr/>
            </a:pPr>
            <a:r>
              <a:rPr lang="en-US">
                <a:latin typeface="Helvetica" charset="0"/>
                <a:ea typeface="ＭＳ Ｐゴシック" charset="0"/>
                <a:cs typeface="ＭＳ Ｐゴシック" charset="0"/>
              </a:rPr>
              <a:t>Huge difference between a hit and a miss</a:t>
            </a:r>
          </a:p>
          <a:p>
            <a:pPr lvl="1" eaLnBrk="1" hangingPunct="1">
              <a:defRPr/>
            </a:pPr>
            <a:r>
              <a:rPr lang="en-US" sz="1800">
                <a:latin typeface="Helvetica" charset="0"/>
                <a:ea typeface="ＭＳ Ｐゴシック" charset="0"/>
              </a:rPr>
              <a:t>Could be 100x, if just L1 and main memory</a:t>
            </a:r>
          </a:p>
          <a:p>
            <a:pPr eaLnBrk="1" hangingPunct="1">
              <a:defRPr/>
            </a:pPr>
            <a:endParaRPr lang="en-US">
              <a:latin typeface="Helvetica" charset="0"/>
              <a:ea typeface="ＭＳ Ｐゴシック" charset="0"/>
              <a:cs typeface="ＭＳ Ｐゴシック" charset="0"/>
            </a:endParaRPr>
          </a:p>
          <a:p>
            <a:pPr eaLnBrk="1" hangingPunct="1">
              <a:defRPr/>
            </a:pPr>
            <a:r>
              <a:rPr lang="en-US">
                <a:latin typeface="Helvetica" charset="0"/>
                <a:ea typeface="ＭＳ Ｐゴシック" charset="0"/>
                <a:cs typeface="ＭＳ Ｐゴシック" charset="0"/>
              </a:rPr>
              <a:t>Would you believe 99% hits is twice as good as 97%?</a:t>
            </a:r>
          </a:p>
          <a:p>
            <a:pPr lvl="1" eaLnBrk="1" hangingPunct="1">
              <a:defRPr/>
            </a:pPr>
            <a:r>
              <a:rPr lang="en-US" sz="1800">
                <a:latin typeface="Helvetica" charset="0"/>
                <a:ea typeface="ＭＳ Ｐゴシック" charset="0"/>
              </a:rPr>
              <a:t>Consider: </a:t>
            </a:r>
            <a:br>
              <a:rPr lang="en-US" sz="1800">
                <a:latin typeface="Helvetica" charset="0"/>
                <a:ea typeface="ＭＳ Ｐゴシック" charset="0"/>
              </a:rPr>
            </a:br>
            <a:r>
              <a:rPr lang="en-US" sz="1800">
                <a:latin typeface="Helvetica" charset="0"/>
                <a:ea typeface="ＭＳ Ｐゴシック" charset="0"/>
              </a:rPr>
              <a:t>cache hit time of 1 cycle</a:t>
            </a:r>
            <a:br>
              <a:rPr lang="en-US" sz="1800">
                <a:latin typeface="Helvetica" charset="0"/>
                <a:ea typeface="ＭＳ Ｐゴシック" charset="0"/>
              </a:rPr>
            </a:br>
            <a:r>
              <a:rPr lang="en-US" sz="1800">
                <a:latin typeface="Helvetica" charset="0"/>
                <a:ea typeface="ＭＳ Ｐゴシック" charset="0"/>
              </a:rPr>
              <a:t>miss penalty of 100 cycles</a:t>
            </a:r>
          </a:p>
          <a:p>
            <a:pPr lvl="1" eaLnBrk="1" hangingPunct="1">
              <a:defRPr/>
            </a:pPr>
            <a:endParaRPr lang="en-US" sz="1800">
              <a:latin typeface="Helvetica" charset="0"/>
              <a:ea typeface="ＭＳ Ｐゴシック" charset="0"/>
            </a:endParaRPr>
          </a:p>
          <a:p>
            <a:pPr lvl="1" eaLnBrk="1" hangingPunct="1">
              <a:defRPr/>
            </a:pPr>
            <a:r>
              <a:rPr lang="en-US" sz="1800">
                <a:latin typeface="Helvetica" charset="0"/>
                <a:ea typeface="ＭＳ Ｐゴシック" charset="0"/>
              </a:rPr>
              <a:t>Average access time:</a:t>
            </a:r>
          </a:p>
          <a:p>
            <a:pPr lvl="1" eaLnBrk="1" hangingPunct="1">
              <a:buFont typeface="Wingdings" charset="0"/>
              <a:buNone/>
              <a:defRPr/>
            </a:pPr>
            <a:r>
              <a:rPr lang="en-US" sz="1800">
                <a:latin typeface="Helvetica" charset="0"/>
                <a:ea typeface="ＭＳ Ｐゴシック" charset="0"/>
              </a:rPr>
              <a:t>	 97% hits:  0.97 * 1 cycle + 0.03 * 100 cycles ≈</a:t>
            </a:r>
            <a:r>
              <a:rPr lang="en-US" sz="1800">
                <a:solidFill>
                  <a:srgbClr val="FF0000"/>
                </a:solidFill>
                <a:latin typeface="Helvetica" charset="0"/>
                <a:ea typeface="ＭＳ Ｐゴシック" charset="0"/>
              </a:rPr>
              <a:t> </a:t>
            </a:r>
            <a:r>
              <a:rPr lang="en-US" sz="1800">
                <a:solidFill>
                  <a:srgbClr val="C00000"/>
                </a:solidFill>
                <a:latin typeface="Helvetica" charset="0"/>
                <a:ea typeface="ＭＳ Ｐゴシック" charset="0"/>
              </a:rPr>
              <a:t>4 cycles</a:t>
            </a:r>
          </a:p>
          <a:p>
            <a:pPr lvl="1" eaLnBrk="1" hangingPunct="1">
              <a:buFont typeface="Wingdings" charset="0"/>
              <a:buNone/>
              <a:defRPr/>
            </a:pPr>
            <a:r>
              <a:rPr lang="en-US" sz="1800">
                <a:latin typeface="Helvetica" charset="0"/>
                <a:ea typeface="ＭＳ Ｐゴシック" charset="0"/>
              </a:rPr>
              <a:t>	 99% hits:  0.99 * 1 cycle + 0.01 * 100 cycles ≈ </a:t>
            </a:r>
            <a:r>
              <a:rPr lang="en-US" sz="1800">
                <a:solidFill>
                  <a:srgbClr val="C00000"/>
                </a:solidFill>
                <a:latin typeface="Helvetica" charset="0"/>
                <a:ea typeface="ＭＳ Ｐゴシック" charset="0"/>
              </a:rPr>
              <a:t>2 cycles</a:t>
            </a:r>
          </a:p>
          <a:p>
            <a:pPr lvl="1" eaLnBrk="1" hangingPunct="1">
              <a:buFont typeface="Wingdings" charset="0"/>
              <a:buNone/>
              <a:defRPr/>
            </a:pPr>
            <a:endParaRPr lang="en-US" sz="1600">
              <a:solidFill>
                <a:srgbClr val="C00000"/>
              </a:solidFill>
              <a:latin typeface="Helvetica" charset="0"/>
              <a:ea typeface="ＭＳ Ｐゴシック" charset="0"/>
            </a:endParaRPr>
          </a:p>
          <a:p>
            <a:pPr eaLnBrk="1" hangingPunct="1">
              <a:defRPr/>
            </a:pPr>
            <a:r>
              <a:rPr lang="en-US">
                <a:solidFill>
                  <a:srgbClr val="C00000"/>
                </a:solidFill>
                <a:latin typeface="Helvetica" charset="0"/>
                <a:ea typeface="ＭＳ Ｐゴシック" charset="0"/>
                <a:cs typeface="ＭＳ Ｐゴシック" charset="0"/>
              </a:rPr>
              <a:t>This is why </a:t>
            </a:r>
            <a:r>
              <a:rPr lang="ja-JP" altLang="en-US">
                <a:solidFill>
                  <a:srgbClr val="C00000"/>
                </a:solidFill>
                <a:latin typeface="Helvetica" charset="0"/>
                <a:ea typeface="ＭＳ Ｐゴシック" charset="0"/>
                <a:cs typeface="ＭＳ Ｐゴシック" charset="0"/>
              </a:rPr>
              <a:t>“</a:t>
            </a:r>
            <a:r>
              <a:rPr lang="en-US">
                <a:solidFill>
                  <a:srgbClr val="C00000"/>
                </a:solidFill>
                <a:latin typeface="Helvetica" charset="0"/>
                <a:ea typeface="ＭＳ Ｐゴシック" charset="0"/>
                <a:cs typeface="ＭＳ Ｐゴシック" charset="0"/>
              </a:rPr>
              <a:t>miss rate</a:t>
            </a:r>
            <a:r>
              <a:rPr lang="ja-JP" altLang="en-US">
                <a:solidFill>
                  <a:srgbClr val="C00000"/>
                </a:solidFill>
                <a:latin typeface="Helvetica" charset="0"/>
                <a:ea typeface="ＭＳ Ｐゴシック" charset="0"/>
                <a:cs typeface="ＭＳ Ｐゴシック" charset="0"/>
              </a:rPr>
              <a:t>”</a:t>
            </a:r>
            <a:r>
              <a:rPr lang="en-US">
                <a:solidFill>
                  <a:srgbClr val="C00000"/>
                </a:solidFill>
                <a:latin typeface="Helvetica" charset="0"/>
                <a:ea typeface="ＭＳ Ｐゴシック" charset="0"/>
                <a:cs typeface="ＭＳ Ｐゴシック" charset="0"/>
              </a:rPr>
              <a:t> is used instead of </a:t>
            </a:r>
            <a:r>
              <a:rPr lang="ja-JP" altLang="en-US">
                <a:solidFill>
                  <a:srgbClr val="C00000"/>
                </a:solidFill>
                <a:latin typeface="Helvetica" charset="0"/>
                <a:ea typeface="ＭＳ Ｐゴシック" charset="0"/>
                <a:cs typeface="ＭＳ Ｐゴシック" charset="0"/>
              </a:rPr>
              <a:t>“</a:t>
            </a:r>
            <a:r>
              <a:rPr lang="en-US">
                <a:solidFill>
                  <a:srgbClr val="C00000"/>
                </a:solidFill>
                <a:latin typeface="Helvetica" charset="0"/>
                <a:ea typeface="ＭＳ Ｐゴシック" charset="0"/>
                <a:cs typeface="ＭＳ Ｐゴシック" charset="0"/>
              </a:rPr>
              <a:t>hit rate</a:t>
            </a:r>
            <a:r>
              <a:rPr lang="ja-JP" altLang="en-US">
                <a:solidFill>
                  <a:srgbClr val="C00000"/>
                </a:solidFill>
                <a:latin typeface="Helvetica" charset="0"/>
                <a:ea typeface="ＭＳ Ｐゴシック" charset="0"/>
                <a:cs typeface="ＭＳ Ｐゴシック" charset="0"/>
              </a:rPr>
              <a:t>”</a:t>
            </a:r>
            <a:endParaRPr lang="en-US" sz="1800">
              <a:solidFill>
                <a:srgbClr val="C00000"/>
              </a:solidFill>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169156496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43">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General Cache Organization (S, E, B)</a:t>
            </a:r>
          </a:p>
        </p:txBody>
      </p:sp>
      <p:sp>
        <p:nvSpPr>
          <p:cNvPr id="58370" name="AutoShape 16"/>
          <p:cNvSpPr>
            <a:spLocks/>
          </p:cNvSpPr>
          <p:nvPr/>
        </p:nvSpPr>
        <p:spPr bwMode="auto">
          <a:xfrm rot="5400000">
            <a:off x="4114800" y="-495300"/>
            <a:ext cx="228600" cy="4648200"/>
          </a:xfrm>
          <a:prstGeom prst="leftBrace">
            <a:avLst>
              <a:gd name="adj1" fmla="val 7502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34" name="Rectangle 33"/>
          <p:cNvSpPr/>
          <p:nvPr/>
        </p:nvSpPr>
        <p:spPr bwMode="auto">
          <a:xfrm>
            <a:off x="1905000" y="2079625"/>
            <a:ext cx="4648200" cy="492125"/>
          </a:xfrm>
          <a:prstGeom prst="rect">
            <a:avLst/>
          </a:prstGeom>
          <a:solidFill>
            <a:schemeClr val="accent2">
              <a:lumMod val="20000"/>
              <a:lumOff val="80000"/>
            </a:schemeClr>
          </a:solidFill>
          <a:ln w="28575" cap="flat" cmpd="sng" algn="ctr">
            <a:solidFill>
              <a:schemeClr val="tx1">
                <a:lumMod val="50000"/>
              </a:schemeClr>
            </a:solidFill>
            <a:prstDash val="sysDot"/>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5" name="Rectangle 34"/>
          <p:cNvSpPr/>
          <p:nvPr/>
        </p:nvSpPr>
        <p:spPr bwMode="auto">
          <a:xfrm>
            <a:off x="2052638" y="2174875"/>
            <a:ext cx="1185862"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6" name="Rectangle 35"/>
          <p:cNvSpPr/>
          <p:nvPr/>
        </p:nvSpPr>
        <p:spPr bwMode="auto">
          <a:xfrm>
            <a:off x="3314700" y="2174875"/>
            <a:ext cx="1187450"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58374" name="Straight Connector 37"/>
          <p:cNvCxnSpPr>
            <a:cxnSpLocks noChangeShapeType="1"/>
          </p:cNvCxnSpPr>
          <p:nvPr/>
        </p:nvCxnSpPr>
        <p:spPr bwMode="auto">
          <a:xfrm>
            <a:off x="4616450" y="2338388"/>
            <a:ext cx="609600" cy="1587"/>
          </a:xfrm>
          <a:prstGeom prst="line">
            <a:avLst/>
          </a:prstGeom>
          <a:noFill/>
          <a:ln w="762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37" name="Rectangle 36"/>
          <p:cNvSpPr/>
          <p:nvPr/>
        </p:nvSpPr>
        <p:spPr bwMode="auto">
          <a:xfrm>
            <a:off x="5219700" y="2174875"/>
            <a:ext cx="1187450"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58376" name="Straight Connector 44"/>
          <p:cNvCxnSpPr>
            <a:cxnSpLocks noChangeShapeType="1"/>
          </p:cNvCxnSpPr>
          <p:nvPr/>
        </p:nvCxnSpPr>
        <p:spPr bwMode="auto">
          <a:xfrm>
            <a:off x="2133600" y="4019550"/>
            <a:ext cx="4267200" cy="11113"/>
          </a:xfrm>
          <a:prstGeom prst="line">
            <a:avLst/>
          </a:prstGeom>
          <a:noFill/>
          <a:ln w="762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58377" name="AutoShape 16"/>
          <p:cNvSpPr>
            <a:spLocks/>
          </p:cNvSpPr>
          <p:nvPr/>
        </p:nvSpPr>
        <p:spPr bwMode="auto">
          <a:xfrm>
            <a:off x="1524000" y="2068513"/>
            <a:ext cx="228600" cy="2732087"/>
          </a:xfrm>
          <a:prstGeom prst="leftBrace">
            <a:avLst>
              <a:gd name="adj1" fmla="val 7497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58378" name="TextBox 55"/>
          <p:cNvSpPr txBox="1">
            <a:spLocks noChangeArrowheads="1"/>
          </p:cNvSpPr>
          <p:nvPr/>
        </p:nvSpPr>
        <p:spPr bwMode="auto">
          <a:xfrm>
            <a:off x="3886200" y="1344613"/>
            <a:ext cx="1957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E = 2</a:t>
            </a:r>
            <a:r>
              <a:rPr lang="en-US" sz="1800" baseline="30000">
                <a:solidFill>
                  <a:srgbClr val="000066"/>
                </a:solidFill>
                <a:latin typeface="Calibri" charset="0"/>
              </a:rPr>
              <a:t>e</a:t>
            </a:r>
            <a:r>
              <a:rPr lang="en-US" sz="1800">
                <a:solidFill>
                  <a:srgbClr val="000066"/>
                </a:solidFill>
                <a:latin typeface="Calibri" charset="0"/>
              </a:rPr>
              <a:t> lines per set</a:t>
            </a:r>
          </a:p>
        </p:txBody>
      </p:sp>
      <p:sp>
        <p:nvSpPr>
          <p:cNvPr id="58379" name="TextBox 56"/>
          <p:cNvSpPr txBox="1">
            <a:spLocks noChangeArrowheads="1"/>
          </p:cNvSpPr>
          <p:nvPr/>
        </p:nvSpPr>
        <p:spPr bwMode="auto">
          <a:xfrm>
            <a:off x="427038" y="3244850"/>
            <a:ext cx="1122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S = 2</a:t>
            </a:r>
            <a:r>
              <a:rPr lang="en-US" sz="1800" baseline="30000">
                <a:solidFill>
                  <a:srgbClr val="000066"/>
                </a:solidFill>
                <a:latin typeface="Calibri" charset="0"/>
              </a:rPr>
              <a:t>s</a:t>
            </a:r>
            <a:r>
              <a:rPr lang="en-US" sz="1800">
                <a:solidFill>
                  <a:srgbClr val="000066"/>
                </a:solidFill>
                <a:latin typeface="Calibri" charset="0"/>
              </a:rPr>
              <a:t> sets</a:t>
            </a:r>
          </a:p>
        </p:txBody>
      </p:sp>
      <p:cxnSp>
        <p:nvCxnSpPr>
          <p:cNvPr id="58380" name="Straight Connector 58"/>
          <p:cNvCxnSpPr>
            <a:cxnSpLocks noChangeShapeType="1"/>
          </p:cNvCxnSpPr>
          <p:nvPr/>
        </p:nvCxnSpPr>
        <p:spPr bwMode="auto">
          <a:xfrm>
            <a:off x="6553200" y="2078038"/>
            <a:ext cx="6096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8381" name="TextBox 60"/>
          <p:cNvSpPr txBox="1">
            <a:spLocks noChangeArrowheads="1"/>
          </p:cNvSpPr>
          <p:nvPr/>
        </p:nvSpPr>
        <p:spPr bwMode="auto">
          <a:xfrm>
            <a:off x="7150100" y="1885950"/>
            <a:ext cx="469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4D"/>
                </a:solidFill>
                <a:latin typeface="Calibri" charset="0"/>
              </a:rPr>
              <a:t>set</a:t>
            </a:r>
          </a:p>
        </p:txBody>
      </p:sp>
      <p:cxnSp>
        <p:nvCxnSpPr>
          <p:cNvPr id="58382" name="Straight Connector 61"/>
          <p:cNvCxnSpPr>
            <a:cxnSpLocks noChangeShapeType="1"/>
          </p:cNvCxnSpPr>
          <p:nvPr/>
        </p:nvCxnSpPr>
        <p:spPr bwMode="auto">
          <a:xfrm>
            <a:off x="6019800" y="2362200"/>
            <a:ext cx="99060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8383" name="TextBox 62"/>
          <p:cNvSpPr txBox="1">
            <a:spLocks noChangeArrowheads="1"/>
          </p:cNvSpPr>
          <p:nvPr/>
        </p:nvSpPr>
        <p:spPr bwMode="auto">
          <a:xfrm>
            <a:off x="6972300" y="2278063"/>
            <a:ext cx="544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4D"/>
                </a:solidFill>
                <a:latin typeface="Calibri" charset="0"/>
              </a:rPr>
              <a:t>line</a:t>
            </a:r>
          </a:p>
        </p:txBody>
      </p:sp>
      <p:grpSp>
        <p:nvGrpSpPr>
          <p:cNvPr id="58384" name="Group 80"/>
          <p:cNvGrpSpPr>
            <a:grpSpLocks/>
          </p:cNvGrpSpPr>
          <p:nvPr/>
        </p:nvGrpSpPr>
        <p:grpSpPr bwMode="auto">
          <a:xfrm>
            <a:off x="1905000" y="2647950"/>
            <a:ext cx="4648200" cy="492125"/>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83" name="Rectangle 82"/>
            <p:cNvSpPr/>
            <p:nvPr/>
          </p:nvSpPr>
          <p:spPr bwMode="auto">
            <a:xfrm>
              <a:off x="1785404" y="2090608"/>
              <a:ext cx="1185862"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84" name="Rectangle 83"/>
            <p:cNvSpPr/>
            <p:nvPr/>
          </p:nvSpPr>
          <p:spPr bwMode="auto">
            <a:xfrm>
              <a:off x="3047466" y="2090608"/>
              <a:ext cx="1187450"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58416" name="Straight Connector 85"/>
            <p:cNvCxnSpPr>
              <a:cxnSpLocks noChangeShapeType="1"/>
            </p:cNvCxnSpPr>
            <p:nvPr/>
          </p:nvCxnSpPr>
          <p:spPr bwMode="auto">
            <a:xfrm>
              <a:off x="4349839" y="2254873"/>
              <a:ext cx="609600" cy="1588"/>
            </a:xfrm>
            <a:prstGeom prst="line">
              <a:avLst/>
            </a:prstGeom>
            <a:noFill/>
            <a:ln w="762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85" name="Rectangle 84"/>
            <p:cNvSpPr/>
            <p:nvPr/>
          </p:nvSpPr>
          <p:spPr bwMode="auto">
            <a:xfrm>
              <a:off x="4952466" y="2090608"/>
              <a:ext cx="1187450"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grpSp>
      <p:grpSp>
        <p:nvGrpSpPr>
          <p:cNvPr id="58385" name="Group 86"/>
          <p:cNvGrpSpPr>
            <a:grpSpLocks/>
          </p:cNvGrpSpPr>
          <p:nvPr/>
        </p:nvGrpSpPr>
        <p:grpSpPr bwMode="auto">
          <a:xfrm>
            <a:off x="1905000" y="3222625"/>
            <a:ext cx="4648200" cy="492125"/>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89" name="Rectangle 88"/>
            <p:cNvSpPr/>
            <p:nvPr/>
          </p:nvSpPr>
          <p:spPr bwMode="auto">
            <a:xfrm>
              <a:off x="1785404" y="2090608"/>
              <a:ext cx="1185862"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0" name="Rectangle 89"/>
            <p:cNvSpPr/>
            <p:nvPr/>
          </p:nvSpPr>
          <p:spPr bwMode="auto">
            <a:xfrm>
              <a:off x="3047466" y="2090608"/>
              <a:ext cx="1187450"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58411" name="Straight Connector 91"/>
            <p:cNvCxnSpPr>
              <a:cxnSpLocks noChangeShapeType="1"/>
            </p:cNvCxnSpPr>
            <p:nvPr/>
          </p:nvCxnSpPr>
          <p:spPr bwMode="auto">
            <a:xfrm>
              <a:off x="4349839" y="2254873"/>
              <a:ext cx="609600" cy="1588"/>
            </a:xfrm>
            <a:prstGeom prst="line">
              <a:avLst/>
            </a:prstGeom>
            <a:noFill/>
            <a:ln w="762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91" name="Rectangle 90"/>
            <p:cNvSpPr/>
            <p:nvPr/>
          </p:nvSpPr>
          <p:spPr bwMode="auto">
            <a:xfrm>
              <a:off x="4952466" y="2090608"/>
              <a:ext cx="1187450"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grpSp>
      <p:grpSp>
        <p:nvGrpSpPr>
          <p:cNvPr id="58386" name="Group 92"/>
          <p:cNvGrpSpPr>
            <a:grpSpLocks/>
          </p:cNvGrpSpPr>
          <p:nvPr/>
        </p:nvGrpSpPr>
        <p:grpSpPr bwMode="auto">
          <a:xfrm>
            <a:off x="1905000" y="4289425"/>
            <a:ext cx="4648200" cy="492125"/>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5" name="Rectangle 94"/>
            <p:cNvSpPr/>
            <p:nvPr/>
          </p:nvSpPr>
          <p:spPr bwMode="auto">
            <a:xfrm>
              <a:off x="1785404" y="2090608"/>
              <a:ext cx="1185862"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6" name="Rectangle 95"/>
            <p:cNvSpPr/>
            <p:nvPr/>
          </p:nvSpPr>
          <p:spPr bwMode="auto">
            <a:xfrm>
              <a:off x="3047466" y="2090608"/>
              <a:ext cx="1187450"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58406" name="Straight Connector 97"/>
            <p:cNvCxnSpPr>
              <a:cxnSpLocks noChangeShapeType="1"/>
            </p:cNvCxnSpPr>
            <p:nvPr/>
          </p:nvCxnSpPr>
          <p:spPr bwMode="auto">
            <a:xfrm>
              <a:off x="4349839" y="2254873"/>
              <a:ext cx="609600" cy="1588"/>
            </a:xfrm>
            <a:prstGeom prst="line">
              <a:avLst/>
            </a:prstGeom>
            <a:noFill/>
            <a:ln w="762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97" name="Rectangle 96"/>
            <p:cNvSpPr/>
            <p:nvPr/>
          </p:nvSpPr>
          <p:spPr bwMode="auto">
            <a:xfrm>
              <a:off x="4952466" y="2090608"/>
              <a:ext cx="1187450"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grpSp>
      <p:sp>
        <p:nvSpPr>
          <p:cNvPr id="99" name="Trapezoid 98"/>
          <p:cNvSpPr/>
          <p:nvPr/>
        </p:nvSpPr>
        <p:spPr bwMode="auto">
          <a:xfrm>
            <a:off x="2146300" y="4710113"/>
            <a:ext cx="3524250" cy="865187"/>
          </a:xfrm>
          <a:prstGeom prst="trapezoid">
            <a:avLst>
              <a:gd name="adj" fmla="val 135061"/>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64" name="Rectangle 63"/>
          <p:cNvSpPr/>
          <p:nvPr/>
        </p:nvSpPr>
        <p:spPr bwMode="auto">
          <a:xfrm>
            <a:off x="2146300" y="5575300"/>
            <a:ext cx="3524250"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600" dirty="0">
              <a:solidFill>
                <a:srgbClr val="000066"/>
              </a:solidFill>
              <a:latin typeface="Calibri" pitchFamily="34" charset="0"/>
              <a:ea typeface="ＭＳ Ｐゴシック" pitchFamily="-1" charset="-128"/>
              <a:cs typeface="ＭＳ Ｐゴシック" pitchFamily="-1" charset="-128"/>
            </a:endParaRPr>
          </a:p>
        </p:txBody>
      </p:sp>
      <p:sp>
        <p:nvSpPr>
          <p:cNvPr id="65" name="Rectangle 64"/>
          <p:cNvSpPr>
            <a:spLocks noChangeArrowheads="1"/>
          </p:cNvSpPr>
          <p:nvPr/>
        </p:nvSpPr>
        <p:spPr bwMode="auto">
          <a:xfrm>
            <a:off x="3644900" y="5689600"/>
            <a:ext cx="27305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0</a:t>
            </a:r>
          </a:p>
        </p:txBody>
      </p:sp>
      <p:sp>
        <p:nvSpPr>
          <p:cNvPr id="66" name="Rectangle 65"/>
          <p:cNvSpPr>
            <a:spLocks noChangeArrowheads="1"/>
          </p:cNvSpPr>
          <p:nvPr/>
        </p:nvSpPr>
        <p:spPr bwMode="auto">
          <a:xfrm>
            <a:off x="3917950" y="5689600"/>
            <a:ext cx="27305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1</a:t>
            </a:r>
          </a:p>
        </p:txBody>
      </p:sp>
      <p:sp>
        <p:nvSpPr>
          <p:cNvPr id="67" name="Rectangle 66"/>
          <p:cNvSpPr>
            <a:spLocks noChangeArrowheads="1"/>
          </p:cNvSpPr>
          <p:nvPr/>
        </p:nvSpPr>
        <p:spPr bwMode="auto">
          <a:xfrm>
            <a:off x="4178300" y="5689600"/>
            <a:ext cx="27305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2</a:t>
            </a:r>
          </a:p>
        </p:txBody>
      </p:sp>
      <p:sp>
        <p:nvSpPr>
          <p:cNvPr id="68" name="Rectangle 67"/>
          <p:cNvSpPr>
            <a:spLocks noChangeArrowheads="1"/>
          </p:cNvSpPr>
          <p:nvPr/>
        </p:nvSpPr>
        <p:spPr bwMode="auto">
          <a:xfrm>
            <a:off x="5092700" y="5689600"/>
            <a:ext cx="4572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B-1</a:t>
            </a:r>
          </a:p>
        </p:txBody>
      </p:sp>
      <p:sp>
        <p:nvSpPr>
          <p:cNvPr id="69" name="Rectangle 68"/>
          <p:cNvSpPr>
            <a:spLocks noChangeArrowheads="1"/>
          </p:cNvSpPr>
          <p:nvPr/>
        </p:nvSpPr>
        <p:spPr bwMode="auto">
          <a:xfrm>
            <a:off x="4451350" y="5689600"/>
            <a:ext cx="64135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endParaRPr lang="en-US" sz="1600">
              <a:solidFill>
                <a:srgbClr val="000066"/>
              </a:solidFill>
              <a:latin typeface="Calibri" charset="0"/>
            </a:endParaRPr>
          </a:p>
        </p:txBody>
      </p:sp>
      <p:cxnSp>
        <p:nvCxnSpPr>
          <p:cNvPr id="70" name="Straight Connector 69"/>
          <p:cNvCxnSpPr>
            <a:cxnSpLocks noChangeShapeType="1"/>
          </p:cNvCxnSpPr>
          <p:nvPr/>
        </p:nvCxnSpPr>
        <p:spPr bwMode="auto">
          <a:xfrm>
            <a:off x="4584700" y="5842000"/>
            <a:ext cx="457200" cy="1588"/>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72" name="Rectangle 71"/>
          <p:cNvSpPr>
            <a:spLocks noChangeArrowheads="1"/>
          </p:cNvSpPr>
          <p:nvPr/>
        </p:nvSpPr>
        <p:spPr bwMode="auto">
          <a:xfrm>
            <a:off x="2743200" y="5689600"/>
            <a:ext cx="71755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tag</a:t>
            </a:r>
          </a:p>
        </p:txBody>
      </p:sp>
      <p:sp>
        <p:nvSpPr>
          <p:cNvPr id="73" name="Rectangle 72"/>
          <p:cNvSpPr>
            <a:spLocks noChangeArrowheads="1"/>
          </p:cNvSpPr>
          <p:nvPr/>
        </p:nvSpPr>
        <p:spPr bwMode="auto">
          <a:xfrm>
            <a:off x="2273300" y="5689600"/>
            <a:ext cx="27305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v</a:t>
            </a:r>
          </a:p>
        </p:txBody>
      </p:sp>
      <p:sp>
        <p:nvSpPr>
          <p:cNvPr id="74" name="TextBox 73"/>
          <p:cNvSpPr txBox="1">
            <a:spLocks noChangeArrowheads="1"/>
          </p:cNvSpPr>
          <p:nvPr/>
        </p:nvSpPr>
        <p:spPr bwMode="auto">
          <a:xfrm>
            <a:off x="1619250" y="6127750"/>
            <a:ext cx="952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valid bit</a:t>
            </a:r>
          </a:p>
        </p:txBody>
      </p:sp>
      <p:cxnSp>
        <p:nvCxnSpPr>
          <p:cNvPr id="76" name="Straight Connector 75"/>
          <p:cNvCxnSpPr>
            <a:cxnSpLocks noChangeShapeType="1"/>
          </p:cNvCxnSpPr>
          <p:nvPr/>
        </p:nvCxnSpPr>
        <p:spPr bwMode="auto">
          <a:xfrm rot="5400000" flipH="1" flipV="1">
            <a:off x="2394744" y="6158706"/>
            <a:ext cx="3048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7" name="AutoShape 16"/>
          <p:cNvSpPr>
            <a:spLocks/>
          </p:cNvSpPr>
          <p:nvPr/>
        </p:nvSpPr>
        <p:spPr bwMode="auto">
          <a:xfrm rot="16200000" flipV="1">
            <a:off x="4495800" y="5334000"/>
            <a:ext cx="228600" cy="1905000"/>
          </a:xfrm>
          <a:prstGeom prst="leftBrace">
            <a:avLst>
              <a:gd name="adj1" fmla="val 13696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78" name="TextBox 77"/>
          <p:cNvSpPr txBox="1">
            <a:spLocks noChangeArrowheads="1"/>
          </p:cNvSpPr>
          <p:nvPr/>
        </p:nvSpPr>
        <p:spPr bwMode="auto">
          <a:xfrm>
            <a:off x="4011613" y="6375400"/>
            <a:ext cx="3925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B = 2</a:t>
            </a:r>
            <a:r>
              <a:rPr lang="en-US" sz="1800" baseline="30000">
                <a:solidFill>
                  <a:srgbClr val="000066"/>
                </a:solidFill>
                <a:latin typeface="Calibri" charset="0"/>
              </a:rPr>
              <a:t>b</a:t>
            </a:r>
            <a:r>
              <a:rPr lang="en-US" sz="1800">
                <a:solidFill>
                  <a:srgbClr val="000066"/>
                </a:solidFill>
                <a:latin typeface="Calibri" charset="0"/>
              </a:rPr>
              <a:t> bytes per cache block (the data)</a:t>
            </a:r>
          </a:p>
        </p:txBody>
      </p:sp>
      <p:sp>
        <p:nvSpPr>
          <p:cNvPr id="58401" name="TextBox 50"/>
          <p:cNvSpPr txBox="1">
            <a:spLocks noChangeArrowheads="1"/>
          </p:cNvSpPr>
          <p:nvPr/>
        </p:nvSpPr>
        <p:spPr bwMode="auto">
          <a:xfrm>
            <a:off x="487363" y="990600"/>
            <a:ext cx="78184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For L1 hardware caches, access must be fast, so organize as follows: </a:t>
            </a:r>
          </a:p>
        </p:txBody>
      </p:sp>
      <p:sp>
        <p:nvSpPr>
          <p:cNvPr id="51" name="TextBox 50"/>
          <p:cNvSpPr txBox="1">
            <a:spLocks noChangeArrowheads="1"/>
          </p:cNvSpPr>
          <p:nvPr/>
        </p:nvSpPr>
        <p:spPr bwMode="auto">
          <a:xfrm>
            <a:off x="6376988" y="4572000"/>
            <a:ext cx="2895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i="1">
                <a:solidFill>
                  <a:srgbClr val="C00000"/>
                </a:solidFill>
                <a:latin typeface="Calibri" charset="0"/>
              </a:rPr>
              <a:t>Cache size:</a:t>
            </a:r>
          </a:p>
          <a:p>
            <a:pPr algn="l">
              <a:lnSpc>
                <a:spcPct val="100000"/>
              </a:lnSpc>
            </a:pPr>
            <a:r>
              <a:rPr lang="en-US" i="1">
                <a:solidFill>
                  <a:srgbClr val="000066"/>
                </a:solidFill>
                <a:latin typeface="Calibri" charset="0"/>
              </a:rPr>
              <a:t>S x E x B data bytes</a:t>
            </a:r>
          </a:p>
          <a:p>
            <a:pPr algn="l">
              <a:lnSpc>
                <a:spcPct val="100000"/>
              </a:lnSpc>
            </a:pPr>
            <a:endParaRPr lang="en-US" i="1">
              <a:solidFill>
                <a:srgbClr val="000066"/>
              </a:solidFill>
              <a:latin typeface="Calibri" charset="0"/>
            </a:endParaRPr>
          </a:p>
          <a:p>
            <a:pPr algn="l">
              <a:lnSpc>
                <a:spcPct val="100000"/>
              </a:lnSpc>
            </a:pPr>
            <a:r>
              <a:rPr lang="en-US" i="1">
                <a:solidFill>
                  <a:srgbClr val="000066"/>
                </a:solidFill>
                <a:latin typeface="Calibri" charset="0"/>
              </a:rPr>
              <a:t>Cache organized this</a:t>
            </a:r>
          </a:p>
          <a:p>
            <a:pPr algn="l">
              <a:lnSpc>
                <a:spcPct val="100000"/>
              </a:lnSpc>
            </a:pPr>
            <a:r>
              <a:rPr lang="en-US" i="1">
                <a:solidFill>
                  <a:srgbClr val="000066"/>
                </a:solidFill>
                <a:latin typeface="Calibri" charset="0"/>
              </a:rPr>
              <a:t>way for fast access</a:t>
            </a:r>
          </a:p>
        </p:txBody>
      </p:sp>
    </p:spTree>
    <p:extLst>
      <p:ext uri="{BB962C8B-B14F-4D97-AF65-F5344CB8AC3E}">
        <p14:creationId xmlns:p14="http://schemas.microsoft.com/office/powerpoint/2010/main" val="34093041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P spid="69" grpId="0" animBg="1"/>
      <p:bldP spid="72" grpId="0" animBg="1"/>
      <p:bldP spid="73" grpId="0" animBg="1"/>
      <p:bldP spid="74" grpId="0"/>
      <p:bldP spid="77" grpId="0" animBg="1"/>
      <p:bldP spid="78" grpId="0"/>
      <p:bldP spid="5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Cache Access Example</a:t>
            </a:r>
          </a:p>
        </p:txBody>
      </p:sp>
      <p:sp>
        <p:nvSpPr>
          <p:cNvPr id="76802" name="AutoShape 16"/>
          <p:cNvSpPr>
            <a:spLocks/>
          </p:cNvSpPr>
          <p:nvPr/>
        </p:nvSpPr>
        <p:spPr bwMode="auto">
          <a:xfrm rot="5400000">
            <a:off x="4819650" y="-2544762"/>
            <a:ext cx="342900" cy="7848600"/>
          </a:xfrm>
          <a:prstGeom prst="leftBrace">
            <a:avLst>
              <a:gd name="adj1" fmla="val 750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34" name="Rectangle 33"/>
          <p:cNvSpPr/>
          <p:nvPr/>
        </p:nvSpPr>
        <p:spPr bwMode="auto">
          <a:xfrm>
            <a:off x="731838" y="1573213"/>
            <a:ext cx="8412162" cy="492125"/>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5" name="Rectangle 34"/>
          <p:cNvSpPr/>
          <p:nvPr/>
        </p:nvSpPr>
        <p:spPr bwMode="auto">
          <a:xfrm>
            <a:off x="838200" y="1703388"/>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76805" name="AutoShape 16"/>
          <p:cNvSpPr>
            <a:spLocks/>
          </p:cNvSpPr>
          <p:nvPr/>
        </p:nvSpPr>
        <p:spPr bwMode="auto">
          <a:xfrm>
            <a:off x="533400" y="1562100"/>
            <a:ext cx="228600" cy="1893888"/>
          </a:xfrm>
          <a:prstGeom prst="leftBrace">
            <a:avLst>
              <a:gd name="adj1" fmla="val 7498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76806" name="TextBox 55"/>
          <p:cNvSpPr txBox="1">
            <a:spLocks noChangeArrowheads="1"/>
          </p:cNvSpPr>
          <p:nvPr/>
        </p:nvSpPr>
        <p:spPr bwMode="auto">
          <a:xfrm>
            <a:off x="3741738" y="838200"/>
            <a:ext cx="1897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E = 8 lines per set</a:t>
            </a:r>
          </a:p>
        </p:txBody>
      </p:sp>
      <p:sp>
        <p:nvSpPr>
          <p:cNvPr id="76807" name="TextBox 56"/>
          <p:cNvSpPr txBox="1">
            <a:spLocks noChangeArrowheads="1"/>
          </p:cNvSpPr>
          <p:nvPr/>
        </p:nvSpPr>
        <p:spPr bwMode="auto">
          <a:xfrm>
            <a:off x="0" y="2236788"/>
            <a:ext cx="736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S = </a:t>
            </a:r>
          </a:p>
          <a:p>
            <a:pPr algn="l">
              <a:lnSpc>
                <a:spcPct val="100000"/>
              </a:lnSpc>
            </a:pPr>
            <a:r>
              <a:rPr lang="en-US" sz="1800">
                <a:solidFill>
                  <a:srgbClr val="000066"/>
                </a:solidFill>
                <a:latin typeface="Calibri" charset="0"/>
              </a:rPr>
              <a:t>4 sets</a:t>
            </a:r>
          </a:p>
        </p:txBody>
      </p:sp>
      <p:grpSp>
        <p:nvGrpSpPr>
          <p:cNvPr id="3" name="Group 2"/>
          <p:cNvGrpSpPr>
            <a:grpSpLocks/>
          </p:cNvGrpSpPr>
          <p:nvPr/>
        </p:nvGrpSpPr>
        <p:grpSpPr bwMode="auto">
          <a:xfrm>
            <a:off x="6464300" y="4903788"/>
            <a:ext cx="2527300" cy="1497012"/>
            <a:chOff x="6464300" y="4903788"/>
            <a:chExt cx="2527300" cy="1497012"/>
          </a:xfrm>
        </p:grpSpPr>
        <p:sp>
          <p:nvSpPr>
            <p:cNvPr id="76845" name="Rectangle 50"/>
            <p:cNvSpPr>
              <a:spLocks noChangeArrowheads="1"/>
            </p:cNvSpPr>
            <p:nvPr/>
          </p:nvSpPr>
          <p:spPr bwMode="auto">
            <a:xfrm>
              <a:off x="6553200" y="5243513"/>
              <a:ext cx="990600" cy="271462"/>
            </a:xfrm>
            <a:prstGeom prst="rect">
              <a:avLst/>
            </a:prstGeom>
            <a:solidFill>
              <a:srgbClr val="FF9999"/>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 bits</a:t>
              </a:r>
            </a:p>
          </p:txBody>
        </p:sp>
        <p:sp>
          <p:nvSpPr>
            <p:cNvPr id="76846" name="Rectangle 51"/>
            <p:cNvSpPr>
              <a:spLocks noChangeArrowheads="1"/>
            </p:cNvSpPr>
            <p:nvPr/>
          </p:nvSpPr>
          <p:spPr bwMode="auto">
            <a:xfrm>
              <a:off x="7543800" y="5243513"/>
              <a:ext cx="762000" cy="271462"/>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s bits</a:t>
              </a:r>
            </a:p>
          </p:txBody>
        </p:sp>
        <p:sp>
          <p:nvSpPr>
            <p:cNvPr id="76847" name="Rectangle 52"/>
            <p:cNvSpPr>
              <a:spLocks noChangeArrowheads="1"/>
            </p:cNvSpPr>
            <p:nvPr/>
          </p:nvSpPr>
          <p:spPr bwMode="auto">
            <a:xfrm>
              <a:off x="8305800" y="5243513"/>
              <a:ext cx="685800" cy="271462"/>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00"/>
                  </a:solidFill>
                  <a:latin typeface="Calibri" charset="0"/>
                </a:rPr>
                <a:t>b bits</a:t>
              </a:r>
            </a:p>
          </p:txBody>
        </p:sp>
        <p:sp>
          <p:nvSpPr>
            <p:cNvPr id="76848" name="TextBox 54"/>
            <p:cNvSpPr txBox="1">
              <a:spLocks noChangeArrowheads="1"/>
            </p:cNvSpPr>
            <p:nvPr/>
          </p:nvSpPr>
          <p:spPr bwMode="auto">
            <a:xfrm>
              <a:off x="6464300" y="4903788"/>
              <a:ext cx="1811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Address of word:</a:t>
              </a:r>
            </a:p>
          </p:txBody>
        </p:sp>
        <p:sp>
          <p:nvSpPr>
            <p:cNvPr id="76849" name="AutoShape 16"/>
            <p:cNvSpPr>
              <a:spLocks/>
            </p:cNvSpPr>
            <p:nvPr/>
          </p:nvSpPr>
          <p:spPr bwMode="auto">
            <a:xfrm rot="16200000" flipV="1">
              <a:off x="6934200" y="5213350"/>
              <a:ext cx="228600" cy="990600"/>
            </a:xfrm>
            <a:prstGeom prst="leftBrace">
              <a:avLst>
                <a:gd name="adj1" fmla="val 74991"/>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76850" name="AutoShape 16"/>
            <p:cNvSpPr>
              <a:spLocks/>
            </p:cNvSpPr>
            <p:nvPr/>
          </p:nvSpPr>
          <p:spPr bwMode="auto">
            <a:xfrm rot="16200000" flipV="1">
              <a:off x="7810500" y="5324475"/>
              <a:ext cx="228600" cy="762000"/>
            </a:xfrm>
            <a:prstGeom prst="leftBrace">
              <a:avLst>
                <a:gd name="adj1" fmla="val 75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76851" name="AutoShape 16"/>
            <p:cNvSpPr>
              <a:spLocks/>
            </p:cNvSpPr>
            <p:nvPr/>
          </p:nvSpPr>
          <p:spPr bwMode="auto">
            <a:xfrm rot="16200000" flipV="1">
              <a:off x="8496300" y="5400675"/>
              <a:ext cx="228600" cy="609600"/>
            </a:xfrm>
            <a:prstGeom prst="leftBrace">
              <a:avLst>
                <a:gd name="adj1" fmla="val 75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76852" name="TextBox 74"/>
            <p:cNvSpPr txBox="1">
              <a:spLocks noChangeArrowheads="1"/>
            </p:cNvSpPr>
            <p:nvPr/>
          </p:nvSpPr>
          <p:spPr bwMode="auto">
            <a:xfrm>
              <a:off x="6810375" y="5756275"/>
              <a:ext cx="485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tag</a:t>
              </a:r>
            </a:p>
          </p:txBody>
        </p:sp>
        <p:sp>
          <p:nvSpPr>
            <p:cNvPr id="76853" name="TextBox 79"/>
            <p:cNvSpPr txBox="1">
              <a:spLocks noChangeArrowheads="1"/>
            </p:cNvSpPr>
            <p:nvPr/>
          </p:nvSpPr>
          <p:spPr bwMode="auto">
            <a:xfrm>
              <a:off x="7575550" y="5754688"/>
              <a:ext cx="7064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alibri" charset="0"/>
                </a:rPr>
                <a:t>set</a:t>
              </a:r>
            </a:p>
            <a:p>
              <a:pPr>
                <a:lnSpc>
                  <a:spcPct val="100000"/>
                </a:lnSpc>
              </a:pPr>
              <a:r>
                <a:rPr lang="en-US" sz="1800">
                  <a:solidFill>
                    <a:srgbClr val="000066"/>
                  </a:solidFill>
                  <a:latin typeface="Calibri" charset="0"/>
                </a:rPr>
                <a:t>index</a:t>
              </a:r>
            </a:p>
          </p:txBody>
        </p:sp>
        <p:sp>
          <p:nvSpPr>
            <p:cNvPr id="76854" name="TextBox 80"/>
            <p:cNvSpPr txBox="1">
              <a:spLocks noChangeArrowheads="1"/>
            </p:cNvSpPr>
            <p:nvPr/>
          </p:nvSpPr>
          <p:spPr bwMode="auto">
            <a:xfrm>
              <a:off x="8248650" y="5754688"/>
              <a:ext cx="739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alibri" charset="0"/>
                </a:rPr>
                <a:t>block</a:t>
              </a:r>
            </a:p>
            <a:p>
              <a:pPr>
                <a:lnSpc>
                  <a:spcPct val="100000"/>
                </a:lnSpc>
              </a:pPr>
              <a:r>
                <a:rPr lang="en-US" sz="1800">
                  <a:solidFill>
                    <a:srgbClr val="000066"/>
                  </a:solidFill>
                  <a:latin typeface="Calibri" charset="0"/>
                </a:rPr>
                <a:t>offset</a:t>
              </a:r>
            </a:p>
          </p:txBody>
        </p:sp>
      </p:grpSp>
      <p:sp>
        <p:nvSpPr>
          <p:cNvPr id="60" name="Rectangle 3"/>
          <p:cNvSpPr txBox="1">
            <a:spLocks noChangeArrowheads="1"/>
          </p:cNvSpPr>
          <p:nvPr/>
        </p:nvSpPr>
        <p:spPr bwMode="auto">
          <a:xfrm>
            <a:off x="0" y="3659188"/>
            <a:ext cx="8763000" cy="1522412"/>
          </a:xfrm>
          <a:prstGeom prst="rect">
            <a:avLst/>
          </a:prstGeom>
          <a:noFill/>
          <a:ln w="9525">
            <a:noFill/>
            <a:miter lim="800000"/>
            <a:headEnd/>
            <a:tailEnd/>
          </a:ln>
          <a:effectLst/>
        </p:spPr>
        <p:txBody>
          <a:bodyPr lIns="90488" tIns="44450" rIns="90488" bIns="44450"/>
          <a:lstStyle>
            <a:lvl1pPr marL="24161750" indent="-2416175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eaLnBrk="1" hangingPunct="1">
              <a:lnSpc>
                <a:spcPct val="100000"/>
              </a:lnSpc>
              <a:spcBef>
                <a:spcPct val="25000"/>
              </a:spcBef>
              <a:buClr>
                <a:srgbClr val="660033"/>
              </a:buClr>
              <a:buSzPct val="75000"/>
              <a:buFont typeface="Wingdings" charset="0"/>
              <a:buChar char="n"/>
              <a:defRPr/>
            </a:pPr>
            <a:r>
              <a:rPr lang="en-US" sz="1800" i="1" smtClean="0">
                <a:solidFill>
                  <a:srgbClr val="000066"/>
                </a:solidFill>
              </a:rPr>
              <a:t>Suppose </a:t>
            </a:r>
            <a:r>
              <a:rPr lang="en-US" sz="1800" smtClean="0">
                <a:solidFill>
                  <a:srgbClr val="000066"/>
                </a:solidFill>
              </a:rPr>
              <a:t>cache stores 32-bit data or instructions = 4 bytes/block or line</a:t>
            </a:r>
          </a:p>
          <a:p>
            <a:pPr lvl="1" algn="l" eaLnBrk="1" hangingPunct="1">
              <a:lnSpc>
                <a:spcPct val="100000"/>
              </a:lnSpc>
              <a:spcBef>
                <a:spcPct val="25000"/>
              </a:spcBef>
              <a:buClr>
                <a:srgbClr val="660033"/>
              </a:buClr>
              <a:buSzPct val="75000"/>
              <a:buFont typeface="Wingdings" charset="0"/>
              <a:buChar char="n"/>
              <a:defRPr/>
            </a:pPr>
            <a:r>
              <a:rPr lang="en-US" sz="1800" smtClean="0">
                <a:solidFill>
                  <a:srgbClr val="000066"/>
                </a:solidFill>
              </a:rPr>
              <a:t>Each cached block is taken from a location in memory, so could use the cached block</a:t>
            </a:r>
            <a:r>
              <a:rPr lang="ja-JP" altLang="en-US" sz="1800" smtClean="0">
                <a:solidFill>
                  <a:srgbClr val="000066"/>
                </a:solidFill>
              </a:rPr>
              <a:t>’</a:t>
            </a:r>
            <a:r>
              <a:rPr lang="en-US" sz="1800" smtClean="0">
                <a:solidFill>
                  <a:srgbClr val="000066"/>
                </a:solidFill>
              </a:rPr>
              <a:t>s full memory address as its identifier or tag.</a:t>
            </a:r>
          </a:p>
          <a:p>
            <a:pPr lvl="1" algn="l" eaLnBrk="1" hangingPunct="1">
              <a:lnSpc>
                <a:spcPct val="100000"/>
              </a:lnSpc>
              <a:spcBef>
                <a:spcPct val="25000"/>
              </a:spcBef>
              <a:buClr>
                <a:srgbClr val="660033"/>
              </a:buClr>
              <a:buSzPct val="75000"/>
              <a:buFont typeface="Wingdings" charset="0"/>
              <a:buChar char="n"/>
              <a:defRPr/>
            </a:pPr>
            <a:r>
              <a:rPr lang="en-US" sz="1800" smtClean="0">
                <a:solidFill>
                  <a:srgbClr val="000066"/>
                </a:solidFill>
              </a:rPr>
              <a:t>But since each block is 4 bytes long, then the memory addresses of blocks are unique only to a factor of 4</a:t>
            </a:r>
            <a:endParaRPr lang="en-US" smtClean="0">
              <a:solidFill>
                <a:srgbClr val="003300"/>
              </a:solidFill>
              <a:effectLst>
                <a:outerShdw blurRad="38100" dist="38100" dir="2700000" algn="tl">
                  <a:srgbClr val="DDDDDD"/>
                </a:outerShdw>
              </a:effectLst>
            </a:endParaRPr>
          </a:p>
        </p:txBody>
      </p:sp>
      <p:sp>
        <p:nvSpPr>
          <p:cNvPr id="75" name="Rectangle 74"/>
          <p:cNvSpPr/>
          <p:nvPr/>
        </p:nvSpPr>
        <p:spPr bwMode="auto">
          <a:xfrm>
            <a:off x="1858963" y="1695450"/>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79" name="Rectangle 78"/>
          <p:cNvSpPr/>
          <p:nvPr/>
        </p:nvSpPr>
        <p:spPr bwMode="auto">
          <a:xfrm>
            <a:off x="2895600" y="1695450"/>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80" name="Rectangle 79"/>
          <p:cNvSpPr/>
          <p:nvPr/>
        </p:nvSpPr>
        <p:spPr bwMode="auto">
          <a:xfrm>
            <a:off x="3916363" y="1695450"/>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86" name="Rectangle 85"/>
          <p:cNvSpPr/>
          <p:nvPr/>
        </p:nvSpPr>
        <p:spPr bwMode="auto">
          <a:xfrm>
            <a:off x="4953000" y="1703388"/>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87" name="Rectangle 86"/>
          <p:cNvSpPr/>
          <p:nvPr/>
        </p:nvSpPr>
        <p:spPr bwMode="auto">
          <a:xfrm>
            <a:off x="5973763" y="1703388"/>
            <a:ext cx="960437"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2" name="Rectangle 91"/>
          <p:cNvSpPr/>
          <p:nvPr/>
        </p:nvSpPr>
        <p:spPr bwMode="auto">
          <a:xfrm>
            <a:off x="7010400" y="1695450"/>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8" name="Rectangle 97"/>
          <p:cNvSpPr/>
          <p:nvPr/>
        </p:nvSpPr>
        <p:spPr bwMode="auto">
          <a:xfrm>
            <a:off x="8031163" y="1695450"/>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0" name="Rectangle 99"/>
          <p:cNvSpPr/>
          <p:nvPr/>
        </p:nvSpPr>
        <p:spPr bwMode="auto">
          <a:xfrm>
            <a:off x="731838" y="2049463"/>
            <a:ext cx="8412162" cy="492125"/>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1" name="Rectangle 100"/>
          <p:cNvSpPr/>
          <p:nvPr/>
        </p:nvSpPr>
        <p:spPr bwMode="auto">
          <a:xfrm>
            <a:off x="838200" y="2179638"/>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3" name="Rectangle 102"/>
          <p:cNvSpPr/>
          <p:nvPr/>
        </p:nvSpPr>
        <p:spPr bwMode="auto">
          <a:xfrm>
            <a:off x="1858963" y="2171700"/>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6" name="Rectangle 105"/>
          <p:cNvSpPr/>
          <p:nvPr/>
        </p:nvSpPr>
        <p:spPr bwMode="auto">
          <a:xfrm>
            <a:off x="2895600" y="2171700"/>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7" name="Rectangle 106"/>
          <p:cNvSpPr/>
          <p:nvPr/>
        </p:nvSpPr>
        <p:spPr bwMode="auto">
          <a:xfrm>
            <a:off x="3916363" y="2171700"/>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8" name="Rectangle 107"/>
          <p:cNvSpPr/>
          <p:nvPr/>
        </p:nvSpPr>
        <p:spPr bwMode="auto">
          <a:xfrm>
            <a:off x="4953000" y="2179638"/>
            <a:ext cx="960438" cy="312737"/>
          </a:xfrm>
          <a:prstGeom prst="rect">
            <a:avLst/>
          </a:prstGeom>
          <a:solidFill>
            <a:schemeClr val="tx1">
              <a:lumMod val="60000"/>
              <a:lumOff val="4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9" name="Rectangle 108"/>
          <p:cNvSpPr/>
          <p:nvPr/>
        </p:nvSpPr>
        <p:spPr bwMode="auto">
          <a:xfrm>
            <a:off x="5973763" y="2179638"/>
            <a:ext cx="960437"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0" name="Rectangle 109"/>
          <p:cNvSpPr/>
          <p:nvPr/>
        </p:nvSpPr>
        <p:spPr bwMode="auto">
          <a:xfrm>
            <a:off x="7010400" y="2171700"/>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1" name="Rectangle 110"/>
          <p:cNvSpPr/>
          <p:nvPr/>
        </p:nvSpPr>
        <p:spPr bwMode="auto">
          <a:xfrm>
            <a:off x="8031163" y="2171700"/>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2" name="Rectangle 111"/>
          <p:cNvSpPr/>
          <p:nvPr/>
        </p:nvSpPr>
        <p:spPr bwMode="auto">
          <a:xfrm>
            <a:off x="731838" y="2541588"/>
            <a:ext cx="8412162" cy="492125"/>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3" name="Rectangle 112"/>
          <p:cNvSpPr/>
          <p:nvPr/>
        </p:nvSpPr>
        <p:spPr bwMode="auto">
          <a:xfrm>
            <a:off x="838200" y="2671763"/>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4" name="Rectangle 113"/>
          <p:cNvSpPr/>
          <p:nvPr/>
        </p:nvSpPr>
        <p:spPr bwMode="auto">
          <a:xfrm>
            <a:off x="1858963" y="2663825"/>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5" name="Rectangle 114"/>
          <p:cNvSpPr/>
          <p:nvPr/>
        </p:nvSpPr>
        <p:spPr bwMode="auto">
          <a:xfrm>
            <a:off x="2895600" y="2663825"/>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6" name="Rectangle 115"/>
          <p:cNvSpPr/>
          <p:nvPr/>
        </p:nvSpPr>
        <p:spPr bwMode="auto">
          <a:xfrm>
            <a:off x="3916363" y="2663825"/>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7" name="Rectangle 116"/>
          <p:cNvSpPr/>
          <p:nvPr/>
        </p:nvSpPr>
        <p:spPr bwMode="auto">
          <a:xfrm>
            <a:off x="4953000" y="2671763"/>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8" name="Rectangle 117"/>
          <p:cNvSpPr/>
          <p:nvPr/>
        </p:nvSpPr>
        <p:spPr bwMode="auto">
          <a:xfrm>
            <a:off x="5973763" y="2671763"/>
            <a:ext cx="960437"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9" name="Rectangle 118"/>
          <p:cNvSpPr/>
          <p:nvPr/>
        </p:nvSpPr>
        <p:spPr bwMode="auto">
          <a:xfrm>
            <a:off x="7010400" y="2663825"/>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0" name="Rectangle 119"/>
          <p:cNvSpPr/>
          <p:nvPr/>
        </p:nvSpPr>
        <p:spPr bwMode="auto">
          <a:xfrm>
            <a:off x="8031163" y="2663825"/>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1" name="Rectangle 120"/>
          <p:cNvSpPr/>
          <p:nvPr/>
        </p:nvSpPr>
        <p:spPr bwMode="auto">
          <a:xfrm>
            <a:off x="731838" y="2998788"/>
            <a:ext cx="8412162" cy="492125"/>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2" name="Rectangle 121"/>
          <p:cNvSpPr/>
          <p:nvPr/>
        </p:nvSpPr>
        <p:spPr bwMode="auto">
          <a:xfrm>
            <a:off x="838200" y="3128963"/>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3" name="Rectangle 122"/>
          <p:cNvSpPr/>
          <p:nvPr/>
        </p:nvSpPr>
        <p:spPr bwMode="auto">
          <a:xfrm>
            <a:off x="1858963" y="3121025"/>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4" name="Rectangle 123"/>
          <p:cNvSpPr/>
          <p:nvPr/>
        </p:nvSpPr>
        <p:spPr bwMode="auto">
          <a:xfrm>
            <a:off x="2895600" y="3121025"/>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5" name="Rectangle 124"/>
          <p:cNvSpPr/>
          <p:nvPr/>
        </p:nvSpPr>
        <p:spPr bwMode="auto">
          <a:xfrm>
            <a:off x="3916363" y="3121025"/>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6" name="Rectangle 125"/>
          <p:cNvSpPr/>
          <p:nvPr/>
        </p:nvSpPr>
        <p:spPr bwMode="auto">
          <a:xfrm>
            <a:off x="4953000" y="3128963"/>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7" name="Rectangle 126"/>
          <p:cNvSpPr/>
          <p:nvPr/>
        </p:nvSpPr>
        <p:spPr bwMode="auto">
          <a:xfrm>
            <a:off x="5973763" y="3128963"/>
            <a:ext cx="960437"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8" name="Rectangle 127"/>
          <p:cNvSpPr/>
          <p:nvPr/>
        </p:nvSpPr>
        <p:spPr bwMode="auto">
          <a:xfrm>
            <a:off x="7010400" y="3121025"/>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9" name="Rectangle 128"/>
          <p:cNvSpPr/>
          <p:nvPr/>
        </p:nvSpPr>
        <p:spPr bwMode="auto">
          <a:xfrm>
            <a:off x="8031163" y="3121025"/>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30" name="Rectangle 3"/>
          <p:cNvSpPr txBox="1">
            <a:spLocks noChangeArrowheads="1"/>
          </p:cNvSpPr>
          <p:nvPr/>
        </p:nvSpPr>
        <p:spPr bwMode="auto">
          <a:xfrm>
            <a:off x="457200" y="5257800"/>
            <a:ext cx="6096000" cy="1600200"/>
          </a:xfrm>
          <a:prstGeom prst="rect">
            <a:avLst/>
          </a:prstGeom>
          <a:noFill/>
          <a:ln w="9525">
            <a:noFill/>
            <a:miter lim="800000"/>
            <a:headEnd/>
            <a:tailEnd/>
          </a:ln>
          <a:effectLst/>
        </p:spPr>
        <p:txBody>
          <a:bodyPr lIns="90488" tIns="44450" rIns="90488" bIns="44450"/>
          <a:lstStyle>
            <a:lvl1pPr marL="24161750" indent="-2416175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eaLnBrk="1" hangingPunct="1">
              <a:lnSpc>
                <a:spcPct val="100000"/>
              </a:lnSpc>
              <a:spcBef>
                <a:spcPct val="25000"/>
              </a:spcBef>
              <a:buClr>
                <a:srgbClr val="660033"/>
              </a:buClr>
              <a:buSzPct val="75000"/>
              <a:buFont typeface="Wingdings" charset="0"/>
              <a:buChar char="n"/>
              <a:defRPr/>
            </a:pPr>
            <a:r>
              <a:rPr lang="en-US" sz="1800" smtClean="0">
                <a:solidFill>
                  <a:srgbClr val="000066"/>
                </a:solidFill>
              </a:rPr>
              <a:t>Lower 2 bits of address not needed in tagging a block.  (b=2)</a:t>
            </a:r>
          </a:p>
          <a:p>
            <a:pPr lvl="1" algn="l" eaLnBrk="1" hangingPunct="1">
              <a:lnSpc>
                <a:spcPct val="100000"/>
              </a:lnSpc>
              <a:spcBef>
                <a:spcPct val="25000"/>
              </a:spcBef>
              <a:buClr>
                <a:srgbClr val="660033"/>
              </a:buClr>
              <a:buSzPct val="75000"/>
              <a:defRPr/>
            </a:pPr>
            <a:endParaRPr lang="en-US" smtClean="0">
              <a:solidFill>
                <a:srgbClr val="003300"/>
              </a:solidFill>
              <a:effectLst>
                <a:outerShdw blurRad="38100" dist="38100" dir="2700000" algn="tl">
                  <a:srgbClr val="DDDDDD"/>
                </a:outerShdw>
              </a:effectLst>
            </a:endParaRPr>
          </a:p>
        </p:txBody>
      </p:sp>
    </p:spTree>
    <p:extLst>
      <p:ext uri="{BB962C8B-B14F-4D97-AF65-F5344CB8AC3E}">
        <p14:creationId xmlns:p14="http://schemas.microsoft.com/office/powerpoint/2010/main" val="279539364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
                                            <p:txEl>
                                              <p:pRg st="0" end="0"/>
                                            </p:txEl>
                                          </p:spTgt>
                                        </p:tgtEl>
                                        <p:attrNameLst>
                                          <p:attrName>style.visibility</p:attrName>
                                        </p:attrNameLst>
                                      </p:cBhvr>
                                      <p:to>
                                        <p:strVal val="visible"/>
                                      </p:to>
                                    </p:set>
                                    <p:animEffect transition="in" filter="fade">
                                      <p:cBhvr>
                                        <p:cTn id="12" dur="500"/>
                                        <p:tgtEl>
                                          <p:spTgt spid="6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xEl>
                                              <p:pRg st="1" end="1"/>
                                            </p:txEl>
                                          </p:spTgt>
                                        </p:tgtEl>
                                        <p:attrNameLst>
                                          <p:attrName>style.visibility</p:attrName>
                                        </p:attrNameLst>
                                      </p:cBhvr>
                                      <p:to>
                                        <p:strVal val="visible"/>
                                      </p:to>
                                    </p:set>
                                    <p:animEffect transition="in" filter="fade">
                                      <p:cBhvr>
                                        <p:cTn id="17" dur="500"/>
                                        <p:tgtEl>
                                          <p:spTgt spid="6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0">
                                            <p:txEl>
                                              <p:pRg st="2" end="2"/>
                                            </p:txEl>
                                          </p:spTgt>
                                        </p:tgtEl>
                                        <p:attrNameLst>
                                          <p:attrName>style.visibility</p:attrName>
                                        </p:attrNameLst>
                                      </p:cBhvr>
                                      <p:to>
                                        <p:strVal val="visible"/>
                                      </p:to>
                                    </p:set>
                                    <p:animEffect transition="in" filter="fade">
                                      <p:cBhvr>
                                        <p:cTn id="22" dur="500"/>
                                        <p:tgtEl>
                                          <p:spTgt spid="6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bldLvl="2"/>
      <p:bldP spid="1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Cache Access Example (2)</a:t>
            </a:r>
          </a:p>
        </p:txBody>
      </p:sp>
      <p:sp>
        <p:nvSpPr>
          <p:cNvPr id="78850" name="AutoShape 16"/>
          <p:cNvSpPr>
            <a:spLocks/>
          </p:cNvSpPr>
          <p:nvPr/>
        </p:nvSpPr>
        <p:spPr bwMode="auto">
          <a:xfrm rot="5400000">
            <a:off x="4819650" y="-2544762"/>
            <a:ext cx="342900" cy="7848600"/>
          </a:xfrm>
          <a:prstGeom prst="leftBrace">
            <a:avLst>
              <a:gd name="adj1" fmla="val 750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34" name="Rectangle 33"/>
          <p:cNvSpPr/>
          <p:nvPr/>
        </p:nvSpPr>
        <p:spPr bwMode="auto">
          <a:xfrm>
            <a:off x="731838" y="1573213"/>
            <a:ext cx="8412162" cy="492125"/>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5" name="Rectangle 34"/>
          <p:cNvSpPr/>
          <p:nvPr/>
        </p:nvSpPr>
        <p:spPr bwMode="auto">
          <a:xfrm>
            <a:off x="838200" y="1703388"/>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78853" name="AutoShape 16"/>
          <p:cNvSpPr>
            <a:spLocks/>
          </p:cNvSpPr>
          <p:nvPr/>
        </p:nvSpPr>
        <p:spPr bwMode="auto">
          <a:xfrm>
            <a:off x="533400" y="1562100"/>
            <a:ext cx="228600" cy="1893888"/>
          </a:xfrm>
          <a:prstGeom prst="leftBrace">
            <a:avLst>
              <a:gd name="adj1" fmla="val 7498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78854" name="TextBox 55"/>
          <p:cNvSpPr txBox="1">
            <a:spLocks noChangeArrowheads="1"/>
          </p:cNvSpPr>
          <p:nvPr/>
        </p:nvSpPr>
        <p:spPr bwMode="auto">
          <a:xfrm>
            <a:off x="3741738" y="838200"/>
            <a:ext cx="1897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E = 8 lines per set</a:t>
            </a:r>
          </a:p>
        </p:txBody>
      </p:sp>
      <p:sp>
        <p:nvSpPr>
          <p:cNvPr id="78855" name="TextBox 56"/>
          <p:cNvSpPr txBox="1">
            <a:spLocks noChangeArrowheads="1"/>
          </p:cNvSpPr>
          <p:nvPr/>
        </p:nvSpPr>
        <p:spPr bwMode="auto">
          <a:xfrm>
            <a:off x="0" y="2236788"/>
            <a:ext cx="736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S = </a:t>
            </a:r>
          </a:p>
          <a:p>
            <a:pPr algn="l">
              <a:lnSpc>
                <a:spcPct val="100000"/>
              </a:lnSpc>
            </a:pPr>
            <a:r>
              <a:rPr lang="en-US" sz="1800">
                <a:solidFill>
                  <a:srgbClr val="000066"/>
                </a:solidFill>
                <a:latin typeface="Calibri" charset="0"/>
              </a:rPr>
              <a:t>4 sets</a:t>
            </a:r>
          </a:p>
        </p:txBody>
      </p:sp>
      <p:sp>
        <p:nvSpPr>
          <p:cNvPr id="78856" name="Rectangle 50"/>
          <p:cNvSpPr>
            <a:spLocks noChangeArrowheads="1"/>
          </p:cNvSpPr>
          <p:nvPr/>
        </p:nvSpPr>
        <p:spPr bwMode="auto">
          <a:xfrm>
            <a:off x="6553200" y="5243513"/>
            <a:ext cx="990600" cy="271462"/>
          </a:xfrm>
          <a:prstGeom prst="rect">
            <a:avLst/>
          </a:prstGeom>
          <a:solidFill>
            <a:srgbClr val="FF9999"/>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 bits</a:t>
            </a:r>
          </a:p>
        </p:txBody>
      </p:sp>
      <p:sp>
        <p:nvSpPr>
          <p:cNvPr id="78857" name="Rectangle 51"/>
          <p:cNvSpPr>
            <a:spLocks noChangeArrowheads="1"/>
          </p:cNvSpPr>
          <p:nvPr/>
        </p:nvSpPr>
        <p:spPr bwMode="auto">
          <a:xfrm>
            <a:off x="7543800" y="5243513"/>
            <a:ext cx="762000" cy="271462"/>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s bits</a:t>
            </a:r>
          </a:p>
        </p:txBody>
      </p:sp>
      <p:sp>
        <p:nvSpPr>
          <p:cNvPr id="78858" name="Rectangle 52"/>
          <p:cNvSpPr>
            <a:spLocks noChangeArrowheads="1"/>
          </p:cNvSpPr>
          <p:nvPr/>
        </p:nvSpPr>
        <p:spPr bwMode="auto">
          <a:xfrm>
            <a:off x="8305800" y="5243513"/>
            <a:ext cx="685800" cy="271462"/>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00"/>
                </a:solidFill>
                <a:latin typeface="Calibri" charset="0"/>
              </a:rPr>
              <a:t>b bits</a:t>
            </a:r>
          </a:p>
        </p:txBody>
      </p:sp>
      <p:sp>
        <p:nvSpPr>
          <p:cNvPr id="78859" name="TextBox 54"/>
          <p:cNvSpPr txBox="1">
            <a:spLocks noChangeArrowheads="1"/>
          </p:cNvSpPr>
          <p:nvPr/>
        </p:nvSpPr>
        <p:spPr bwMode="auto">
          <a:xfrm>
            <a:off x="6464300" y="4903788"/>
            <a:ext cx="1811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Address of word:</a:t>
            </a:r>
          </a:p>
        </p:txBody>
      </p:sp>
      <p:sp>
        <p:nvSpPr>
          <p:cNvPr id="78860" name="AutoShape 16"/>
          <p:cNvSpPr>
            <a:spLocks/>
          </p:cNvSpPr>
          <p:nvPr/>
        </p:nvSpPr>
        <p:spPr bwMode="auto">
          <a:xfrm rot="16200000" flipV="1">
            <a:off x="6934200" y="5213350"/>
            <a:ext cx="228600" cy="990600"/>
          </a:xfrm>
          <a:prstGeom prst="leftBrace">
            <a:avLst>
              <a:gd name="adj1" fmla="val 74991"/>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78861" name="AutoShape 16"/>
          <p:cNvSpPr>
            <a:spLocks/>
          </p:cNvSpPr>
          <p:nvPr/>
        </p:nvSpPr>
        <p:spPr bwMode="auto">
          <a:xfrm rot="16200000" flipV="1">
            <a:off x="7810500" y="5324475"/>
            <a:ext cx="228600" cy="762000"/>
          </a:xfrm>
          <a:prstGeom prst="leftBrace">
            <a:avLst>
              <a:gd name="adj1" fmla="val 75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78862" name="AutoShape 16"/>
          <p:cNvSpPr>
            <a:spLocks/>
          </p:cNvSpPr>
          <p:nvPr/>
        </p:nvSpPr>
        <p:spPr bwMode="auto">
          <a:xfrm rot="16200000" flipV="1">
            <a:off x="8496300" y="5400675"/>
            <a:ext cx="228600" cy="609600"/>
          </a:xfrm>
          <a:prstGeom prst="leftBrace">
            <a:avLst>
              <a:gd name="adj1" fmla="val 75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78863" name="TextBox 74"/>
          <p:cNvSpPr txBox="1">
            <a:spLocks noChangeArrowheads="1"/>
          </p:cNvSpPr>
          <p:nvPr/>
        </p:nvSpPr>
        <p:spPr bwMode="auto">
          <a:xfrm>
            <a:off x="6810375" y="5756275"/>
            <a:ext cx="485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tag</a:t>
            </a:r>
          </a:p>
        </p:txBody>
      </p:sp>
      <p:sp>
        <p:nvSpPr>
          <p:cNvPr id="78864" name="TextBox 79"/>
          <p:cNvSpPr txBox="1">
            <a:spLocks noChangeArrowheads="1"/>
          </p:cNvSpPr>
          <p:nvPr/>
        </p:nvSpPr>
        <p:spPr bwMode="auto">
          <a:xfrm>
            <a:off x="7575550" y="5754688"/>
            <a:ext cx="7064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alibri" charset="0"/>
              </a:rPr>
              <a:t>set</a:t>
            </a:r>
          </a:p>
          <a:p>
            <a:pPr>
              <a:lnSpc>
                <a:spcPct val="100000"/>
              </a:lnSpc>
            </a:pPr>
            <a:r>
              <a:rPr lang="en-US" sz="1800">
                <a:solidFill>
                  <a:srgbClr val="000066"/>
                </a:solidFill>
                <a:latin typeface="Calibri" charset="0"/>
              </a:rPr>
              <a:t>index</a:t>
            </a:r>
          </a:p>
        </p:txBody>
      </p:sp>
      <p:sp>
        <p:nvSpPr>
          <p:cNvPr id="78865" name="TextBox 80"/>
          <p:cNvSpPr txBox="1">
            <a:spLocks noChangeArrowheads="1"/>
          </p:cNvSpPr>
          <p:nvPr/>
        </p:nvSpPr>
        <p:spPr bwMode="auto">
          <a:xfrm>
            <a:off x="8248650" y="5754688"/>
            <a:ext cx="739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alibri" charset="0"/>
              </a:rPr>
              <a:t>block</a:t>
            </a:r>
          </a:p>
          <a:p>
            <a:pPr>
              <a:lnSpc>
                <a:spcPct val="100000"/>
              </a:lnSpc>
            </a:pPr>
            <a:r>
              <a:rPr lang="en-US" sz="1800">
                <a:solidFill>
                  <a:srgbClr val="000066"/>
                </a:solidFill>
                <a:latin typeface="Calibri" charset="0"/>
              </a:rPr>
              <a:t>offset</a:t>
            </a:r>
          </a:p>
        </p:txBody>
      </p:sp>
      <p:sp>
        <p:nvSpPr>
          <p:cNvPr id="60" name="Rectangle 3"/>
          <p:cNvSpPr txBox="1">
            <a:spLocks noChangeArrowheads="1"/>
          </p:cNvSpPr>
          <p:nvPr/>
        </p:nvSpPr>
        <p:spPr bwMode="auto">
          <a:xfrm>
            <a:off x="0" y="3659188"/>
            <a:ext cx="8991600" cy="1522412"/>
          </a:xfrm>
          <a:prstGeom prst="rect">
            <a:avLst/>
          </a:prstGeom>
          <a:noFill/>
          <a:ln w="9525">
            <a:noFill/>
            <a:miter lim="800000"/>
            <a:headEnd/>
            <a:tailEnd/>
          </a:ln>
          <a:effectLst/>
        </p:spPr>
        <p:txBody>
          <a:bodyPr lIns="90488" tIns="44450" rIns="90488" bIns="44450"/>
          <a:lstStyle>
            <a:lvl1pPr marL="24161750" indent="-2416175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201738" indent="-246063">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eaLnBrk="1" hangingPunct="1">
              <a:lnSpc>
                <a:spcPct val="100000"/>
              </a:lnSpc>
              <a:spcBef>
                <a:spcPct val="25000"/>
              </a:spcBef>
              <a:buClr>
                <a:srgbClr val="660033"/>
              </a:buClr>
              <a:buSzPct val="75000"/>
              <a:buFont typeface="Wingdings" charset="0"/>
              <a:buChar char="n"/>
              <a:defRPr/>
            </a:pPr>
            <a:r>
              <a:rPr lang="en-US" sz="1800" smtClean="0">
                <a:solidFill>
                  <a:srgbClr val="000066"/>
                </a:solidFill>
              </a:rPr>
              <a:t>Of remaining 30 bits, suppose the hash function separates these into 4 sets:  the set or row that an address belongs to in the cache                       = hash h(top 30 bits of address) = </a:t>
            </a:r>
            <a:r>
              <a:rPr lang="en-US" sz="1800" i="1" smtClean="0">
                <a:solidFill>
                  <a:srgbClr val="000066"/>
                </a:solidFill>
              </a:rPr>
              <a:t>(top 30 bits of address) mod 4</a:t>
            </a:r>
          </a:p>
          <a:p>
            <a:pPr lvl="2" algn="l" eaLnBrk="1" hangingPunct="1">
              <a:lnSpc>
                <a:spcPct val="100000"/>
              </a:lnSpc>
              <a:spcBef>
                <a:spcPct val="25000"/>
              </a:spcBef>
              <a:buClr>
                <a:srgbClr val="660033"/>
              </a:buClr>
              <a:buSzPct val="75000"/>
              <a:buFont typeface="Wingdings" charset="0"/>
              <a:buChar char="n"/>
              <a:defRPr/>
            </a:pPr>
            <a:r>
              <a:rPr lang="en-US" sz="1800" smtClean="0">
                <a:solidFill>
                  <a:srgbClr val="000066"/>
                </a:solidFill>
              </a:rPr>
              <a:t>This hashes an address into 1 of 4 hash buckets/rows or sets, as shown above. </a:t>
            </a:r>
            <a:endParaRPr lang="en-US" smtClean="0">
              <a:solidFill>
                <a:srgbClr val="003300"/>
              </a:solidFill>
              <a:effectLst>
                <a:outerShdw blurRad="38100" dist="38100" dir="2700000" algn="tl">
                  <a:srgbClr val="DDDDDD"/>
                </a:outerShdw>
              </a:effectLst>
            </a:endParaRPr>
          </a:p>
        </p:txBody>
      </p:sp>
      <p:sp>
        <p:nvSpPr>
          <p:cNvPr id="75" name="Rectangle 74"/>
          <p:cNvSpPr/>
          <p:nvPr/>
        </p:nvSpPr>
        <p:spPr bwMode="auto">
          <a:xfrm>
            <a:off x="1858963" y="1695450"/>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79" name="Rectangle 78"/>
          <p:cNvSpPr/>
          <p:nvPr/>
        </p:nvSpPr>
        <p:spPr bwMode="auto">
          <a:xfrm>
            <a:off x="2895600" y="1695450"/>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80" name="Rectangle 79"/>
          <p:cNvSpPr/>
          <p:nvPr/>
        </p:nvSpPr>
        <p:spPr bwMode="auto">
          <a:xfrm>
            <a:off x="3916363" y="1695450"/>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86" name="Rectangle 85"/>
          <p:cNvSpPr/>
          <p:nvPr/>
        </p:nvSpPr>
        <p:spPr bwMode="auto">
          <a:xfrm>
            <a:off x="4953000" y="1703388"/>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87" name="Rectangle 86"/>
          <p:cNvSpPr/>
          <p:nvPr/>
        </p:nvSpPr>
        <p:spPr bwMode="auto">
          <a:xfrm>
            <a:off x="5973763" y="1703388"/>
            <a:ext cx="960437"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2" name="Rectangle 91"/>
          <p:cNvSpPr/>
          <p:nvPr/>
        </p:nvSpPr>
        <p:spPr bwMode="auto">
          <a:xfrm>
            <a:off x="7010400" y="1695450"/>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8" name="Rectangle 97"/>
          <p:cNvSpPr/>
          <p:nvPr/>
        </p:nvSpPr>
        <p:spPr bwMode="auto">
          <a:xfrm>
            <a:off x="8031163" y="1695450"/>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0" name="Rectangle 99"/>
          <p:cNvSpPr/>
          <p:nvPr/>
        </p:nvSpPr>
        <p:spPr bwMode="auto">
          <a:xfrm>
            <a:off x="731838" y="2049463"/>
            <a:ext cx="8412162" cy="492125"/>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1" name="Rectangle 100"/>
          <p:cNvSpPr/>
          <p:nvPr/>
        </p:nvSpPr>
        <p:spPr bwMode="auto">
          <a:xfrm>
            <a:off x="838200" y="2179638"/>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3" name="Rectangle 102"/>
          <p:cNvSpPr/>
          <p:nvPr/>
        </p:nvSpPr>
        <p:spPr bwMode="auto">
          <a:xfrm>
            <a:off x="1858963" y="2171700"/>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6" name="Rectangle 105"/>
          <p:cNvSpPr/>
          <p:nvPr/>
        </p:nvSpPr>
        <p:spPr bwMode="auto">
          <a:xfrm>
            <a:off x="2895600" y="2171700"/>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7" name="Rectangle 106"/>
          <p:cNvSpPr/>
          <p:nvPr/>
        </p:nvSpPr>
        <p:spPr bwMode="auto">
          <a:xfrm>
            <a:off x="3916363" y="2171700"/>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8" name="Rectangle 107"/>
          <p:cNvSpPr/>
          <p:nvPr/>
        </p:nvSpPr>
        <p:spPr bwMode="auto">
          <a:xfrm>
            <a:off x="4953000" y="2179638"/>
            <a:ext cx="960438" cy="312737"/>
          </a:xfrm>
          <a:prstGeom prst="rect">
            <a:avLst/>
          </a:prstGeom>
          <a:solidFill>
            <a:schemeClr val="tx1">
              <a:lumMod val="60000"/>
              <a:lumOff val="4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9" name="Rectangle 108"/>
          <p:cNvSpPr/>
          <p:nvPr/>
        </p:nvSpPr>
        <p:spPr bwMode="auto">
          <a:xfrm>
            <a:off x="5973763" y="2179638"/>
            <a:ext cx="960437"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0" name="Rectangle 109"/>
          <p:cNvSpPr/>
          <p:nvPr/>
        </p:nvSpPr>
        <p:spPr bwMode="auto">
          <a:xfrm>
            <a:off x="7010400" y="2171700"/>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1" name="Rectangle 110"/>
          <p:cNvSpPr/>
          <p:nvPr/>
        </p:nvSpPr>
        <p:spPr bwMode="auto">
          <a:xfrm>
            <a:off x="8031163" y="2171700"/>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2" name="Rectangle 111"/>
          <p:cNvSpPr/>
          <p:nvPr/>
        </p:nvSpPr>
        <p:spPr bwMode="auto">
          <a:xfrm>
            <a:off x="731838" y="2541588"/>
            <a:ext cx="8412162" cy="492125"/>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3" name="Rectangle 112"/>
          <p:cNvSpPr/>
          <p:nvPr/>
        </p:nvSpPr>
        <p:spPr bwMode="auto">
          <a:xfrm>
            <a:off x="838200" y="2671763"/>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4" name="Rectangle 113"/>
          <p:cNvSpPr/>
          <p:nvPr/>
        </p:nvSpPr>
        <p:spPr bwMode="auto">
          <a:xfrm>
            <a:off x="1858963" y="2663825"/>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5" name="Rectangle 114"/>
          <p:cNvSpPr/>
          <p:nvPr/>
        </p:nvSpPr>
        <p:spPr bwMode="auto">
          <a:xfrm>
            <a:off x="2895600" y="2663825"/>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6" name="Rectangle 115"/>
          <p:cNvSpPr/>
          <p:nvPr/>
        </p:nvSpPr>
        <p:spPr bwMode="auto">
          <a:xfrm>
            <a:off x="3916363" y="2663825"/>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7" name="Rectangle 116"/>
          <p:cNvSpPr/>
          <p:nvPr/>
        </p:nvSpPr>
        <p:spPr bwMode="auto">
          <a:xfrm>
            <a:off x="4953000" y="2671763"/>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8" name="Rectangle 117"/>
          <p:cNvSpPr/>
          <p:nvPr/>
        </p:nvSpPr>
        <p:spPr bwMode="auto">
          <a:xfrm>
            <a:off x="5973763" y="2671763"/>
            <a:ext cx="960437"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9" name="Rectangle 118"/>
          <p:cNvSpPr/>
          <p:nvPr/>
        </p:nvSpPr>
        <p:spPr bwMode="auto">
          <a:xfrm>
            <a:off x="7010400" y="2663825"/>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0" name="Rectangle 119"/>
          <p:cNvSpPr/>
          <p:nvPr/>
        </p:nvSpPr>
        <p:spPr bwMode="auto">
          <a:xfrm>
            <a:off x="8031163" y="2663825"/>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1" name="Rectangle 120"/>
          <p:cNvSpPr/>
          <p:nvPr/>
        </p:nvSpPr>
        <p:spPr bwMode="auto">
          <a:xfrm>
            <a:off x="731838" y="2998788"/>
            <a:ext cx="8412162" cy="492125"/>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2" name="Rectangle 121"/>
          <p:cNvSpPr/>
          <p:nvPr/>
        </p:nvSpPr>
        <p:spPr bwMode="auto">
          <a:xfrm>
            <a:off x="838200" y="3128963"/>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3" name="Rectangle 122"/>
          <p:cNvSpPr/>
          <p:nvPr/>
        </p:nvSpPr>
        <p:spPr bwMode="auto">
          <a:xfrm>
            <a:off x="1858963" y="3121025"/>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4" name="Rectangle 123"/>
          <p:cNvSpPr/>
          <p:nvPr/>
        </p:nvSpPr>
        <p:spPr bwMode="auto">
          <a:xfrm>
            <a:off x="2895600" y="3121025"/>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5" name="Rectangle 124"/>
          <p:cNvSpPr/>
          <p:nvPr/>
        </p:nvSpPr>
        <p:spPr bwMode="auto">
          <a:xfrm>
            <a:off x="3916363" y="3121025"/>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6" name="Rectangle 125"/>
          <p:cNvSpPr/>
          <p:nvPr/>
        </p:nvSpPr>
        <p:spPr bwMode="auto">
          <a:xfrm>
            <a:off x="4953000" y="3128963"/>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7" name="Rectangle 126"/>
          <p:cNvSpPr/>
          <p:nvPr/>
        </p:nvSpPr>
        <p:spPr bwMode="auto">
          <a:xfrm>
            <a:off x="5973763" y="3128963"/>
            <a:ext cx="960437"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8" name="Rectangle 127"/>
          <p:cNvSpPr/>
          <p:nvPr/>
        </p:nvSpPr>
        <p:spPr bwMode="auto">
          <a:xfrm>
            <a:off x="7010400" y="3121025"/>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9" name="Rectangle 128"/>
          <p:cNvSpPr/>
          <p:nvPr/>
        </p:nvSpPr>
        <p:spPr bwMode="auto">
          <a:xfrm>
            <a:off x="8031163" y="3121025"/>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30" name="Rectangle 3"/>
          <p:cNvSpPr txBox="1">
            <a:spLocks noChangeArrowheads="1"/>
          </p:cNvSpPr>
          <p:nvPr/>
        </p:nvSpPr>
        <p:spPr bwMode="auto">
          <a:xfrm>
            <a:off x="457200" y="5181600"/>
            <a:ext cx="6096000" cy="1600200"/>
          </a:xfrm>
          <a:prstGeom prst="rect">
            <a:avLst/>
          </a:prstGeom>
          <a:noFill/>
          <a:ln w="9525">
            <a:noFill/>
            <a:miter lim="800000"/>
            <a:headEnd/>
            <a:tailEnd/>
          </a:ln>
          <a:effectLst/>
        </p:spPr>
        <p:txBody>
          <a:bodyPr lIns="90488" tIns="44450" rIns="90488" bIns="44450"/>
          <a:lstStyle>
            <a:lvl1pPr marL="287338" indent="-246063">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eaLnBrk="1" hangingPunct="1">
              <a:lnSpc>
                <a:spcPct val="100000"/>
              </a:lnSpc>
              <a:spcBef>
                <a:spcPct val="25000"/>
              </a:spcBef>
              <a:buClr>
                <a:srgbClr val="660033"/>
              </a:buClr>
              <a:buSzPct val="75000"/>
              <a:buFont typeface="Wingdings" charset="0"/>
              <a:buChar char="n"/>
              <a:defRPr/>
            </a:pPr>
            <a:r>
              <a:rPr lang="en-US" sz="1800" smtClean="0">
                <a:solidFill>
                  <a:srgbClr val="000066"/>
                </a:solidFill>
              </a:rPr>
              <a:t>Thus, the next 2 lower order bits are used to identify a row (s=2) </a:t>
            </a:r>
          </a:p>
          <a:p>
            <a:pPr algn="l" eaLnBrk="1" hangingPunct="1">
              <a:lnSpc>
                <a:spcPct val="100000"/>
              </a:lnSpc>
              <a:spcBef>
                <a:spcPct val="25000"/>
              </a:spcBef>
              <a:buClr>
                <a:srgbClr val="660033"/>
              </a:buClr>
              <a:buSzPct val="75000"/>
              <a:buFont typeface="Wingdings" charset="0"/>
              <a:buChar char="n"/>
              <a:defRPr/>
            </a:pPr>
            <a:r>
              <a:rPr lang="en-US" sz="1800" smtClean="0">
                <a:solidFill>
                  <a:srgbClr val="000066"/>
                </a:solidFill>
              </a:rPr>
              <a:t>Within a row, tag size t = 32 - (2+2) = 28 bits</a:t>
            </a:r>
          </a:p>
          <a:p>
            <a:pPr lvl="1" algn="l" eaLnBrk="1" hangingPunct="1">
              <a:lnSpc>
                <a:spcPct val="100000"/>
              </a:lnSpc>
              <a:spcBef>
                <a:spcPct val="25000"/>
              </a:spcBef>
              <a:buClr>
                <a:srgbClr val="660033"/>
              </a:buClr>
              <a:buSzPct val="75000"/>
              <a:buFont typeface="Wingdings" charset="0"/>
              <a:buChar char="n"/>
              <a:defRPr/>
            </a:pPr>
            <a:r>
              <a:rPr lang="en-US" sz="1800" smtClean="0">
                <a:solidFill>
                  <a:srgbClr val="000066"/>
                </a:solidFill>
              </a:rPr>
              <a:t>Tag of cache block = top 28 bits  (t=28)</a:t>
            </a:r>
          </a:p>
          <a:p>
            <a:pPr lvl="1" algn="l" eaLnBrk="1" hangingPunct="1">
              <a:lnSpc>
                <a:spcPct val="100000"/>
              </a:lnSpc>
              <a:spcBef>
                <a:spcPct val="25000"/>
              </a:spcBef>
              <a:buClr>
                <a:srgbClr val="660033"/>
              </a:buClr>
              <a:buSzPct val="75000"/>
              <a:buFont typeface="Wingdings" charset="0"/>
              <a:buChar char="n"/>
              <a:defRPr/>
            </a:pPr>
            <a:r>
              <a:rPr lang="en-US" sz="1800" smtClean="0">
                <a:solidFill>
                  <a:srgbClr val="000066"/>
                </a:solidFill>
              </a:rPr>
              <a:t>Match these tags with the input address</a:t>
            </a:r>
            <a:endParaRPr lang="en-US" smtClean="0">
              <a:solidFill>
                <a:srgbClr val="003300"/>
              </a:solidFill>
              <a:effectLst>
                <a:outerShdw blurRad="38100" dist="38100" dir="2700000" algn="tl">
                  <a:srgbClr val="DDDDDD"/>
                </a:outerShdw>
              </a:effectLst>
            </a:endParaRPr>
          </a:p>
        </p:txBody>
      </p:sp>
    </p:spTree>
    <p:extLst>
      <p:ext uri="{BB962C8B-B14F-4D97-AF65-F5344CB8AC3E}">
        <p14:creationId xmlns:p14="http://schemas.microsoft.com/office/powerpoint/2010/main" val="241901671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Effect transition="in" filter="fade">
                                      <p:cBhvr>
                                        <p:cTn id="7" dur="500"/>
                                        <p:tgtEl>
                                          <p:spTgt spid="6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xEl>
                                              <p:pRg st="1" end="1"/>
                                            </p:txEl>
                                          </p:spTgt>
                                        </p:tgtEl>
                                        <p:attrNameLst>
                                          <p:attrName>style.visibility</p:attrName>
                                        </p:attrNameLst>
                                      </p:cBhvr>
                                      <p:to>
                                        <p:strVal val="visible"/>
                                      </p:to>
                                    </p:set>
                                    <p:animEffect transition="in" filter="fade">
                                      <p:cBhvr>
                                        <p:cTn id="10" dur="500"/>
                                        <p:tgtEl>
                                          <p:spTgt spid="6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0">
                                            <p:txEl>
                                              <p:pRg st="0" end="0"/>
                                            </p:txEl>
                                          </p:spTgt>
                                        </p:tgtEl>
                                        <p:attrNameLst>
                                          <p:attrName>style.visibility</p:attrName>
                                        </p:attrNameLst>
                                      </p:cBhvr>
                                      <p:to>
                                        <p:strVal val="visible"/>
                                      </p:to>
                                    </p:set>
                                    <p:animEffect transition="in" filter="fade">
                                      <p:cBhvr>
                                        <p:cTn id="15" dur="500"/>
                                        <p:tgtEl>
                                          <p:spTgt spid="130">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0">
                                            <p:txEl>
                                              <p:pRg st="1" end="1"/>
                                            </p:txEl>
                                          </p:spTgt>
                                        </p:tgtEl>
                                        <p:attrNameLst>
                                          <p:attrName>style.visibility</p:attrName>
                                        </p:attrNameLst>
                                      </p:cBhvr>
                                      <p:to>
                                        <p:strVal val="visible"/>
                                      </p:to>
                                    </p:set>
                                    <p:animEffect transition="in" filter="fade">
                                      <p:cBhvr>
                                        <p:cTn id="20" dur="500"/>
                                        <p:tgtEl>
                                          <p:spTgt spid="130">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0">
                                            <p:txEl>
                                              <p:pRg st="2" end="2"/>
                                            </p:txEl>
                                          </p:spTgt>
                                        </p:tgtEl>
                                        <p:attrNameLst>
                                          <p:attrName>style.visibility</p:attrName>
                                        </p:attrNameLst>
                                      </p:cBhvr>
                                      <p:to>
                                        <p:strVal val="visible"/>
                                      </p:to>
                                    </p:set>
                                    <p:animEffect transition="in" filter="fade">
                                      <p:cBhvr>
                                        <p:cTn id="25" dur="500"/>
                                        <p:tgtEl>
                                          <p:spTgt spid="130">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0">
                                            <p:txEl>
                                              <p:pRg st="3" end="3"/>
                                            </p:txEl>
                                          </p:spTgt>
                                        </p:tgtEl>
                                        <p:attrNameLst>
                                          <p:attrName>style.visibility</p:attrName>
                                        </p:attrNameLst>
                                      </p:cBhvr>
                                      <p:to>
                                        <p:strVal val="visible"/>
                                      </p:to>
                                    </p:set>
                                    <p:animEffect transition="in" filter="fade">
                                      <p:cBhvr>
                                        <p:cTn id="30" dur="500"/>
                                        <p:tgtEl>
                                          <p:spTgt spid="1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bldLvl="2"/>
      <p:bldP spid="130"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31" name="Rectangle 79"/>
          <p:cNvSpPr>
            <a:spLocks noGrp="1" noChangeArrowheads="1"/>
          </p:cNvSpPr>
          <p:nvPr>
            <p:ph type="title"/>
          </p:nvPr>
        </p:nvSpPr>
        <p:spPr/>
        <p:txBody>
          <a:bodyPr/>
          <a:lstStyle/>
          <a:p>
            <a:pPr eaLnBrk="1" hangingPunct="1">
              <a:defRPr/>
            </a:pPr>
            <a:r>
              <a:rPr lang="en-US" dirty="0">
                <a:ea typeface="ＭＳ Ｐゴシック" pitchFamily="-1" charset="-128"/>
                <a:cs typeface="ＭＳ Ｐゴシック" pitchFamily="-1" charset="-128"/>
              </a:rPr>
              <a:t>Why Use Middle Bits as </a:t>
            </a:r>
            <a:r>
              <a:rPr lang="en-US" dirty="0" smtClean="0">
                <a:ea typeface="ＭＳ Ｐゴシック" pitchFamily="-1" charset="-128"/>
                <a:cs typeface="ＭＳ Ｐゴシック" pitchFamily="-1" charset="-128"/>
              </a:rPr>
              <a:t>Index/Hash?</a:t>
            </a:r>
            <a:endParaRPr lang="en-US" dirty="0">
              <a:ea typeface="ＭＳ Ｐゴシック" pitchFamily="-1" charset="-128"/>
              <a:cs typeface="ＭＳ Ｐゴシック" pitchFamily="-1" charset="-128"/>
            </a:endParaRPr>
          </a:p>
        </p:txBody>
      </p:sp>
      <p:sp>
        <p:nvSpPr>
          <p:cNvPr id="151632" name="Rectangle 80"/>
          <p:cNvSpPr>
            <a:spLocks noGrp="1" noChangeArrowheads="1"/>
          </p:cNvSpPr>
          <p:nvPr>
            <p:ph type="body" idx="1"/>
          </p:nvPr>
        </p:nvSpPr>
        <p:spPr>
          <a:xfrm>
            <a:off x="157163" y="3308350"/>
            <a:ext cx="4383087" cy="1339850"/>
          </a:xfrm>
        </p:spPr>
        <p:txBody>
          <a:bodyPr/>
          <a:lstStyle/>
          <a:p>
            <a:pPr eaLnBrk="1" hangingPunct="1">
              <a:lnSpc>
                <a:spcPct val="85000"/>
              </a:lnSpc>
              <a:buFont typeface="Wingdings" charset="0"/>
              <a:buNone/>
              <a:defRPr/>
            </a:pPr>
            <a:r>
              <a:rPr lang="en-US" sz="2000" dirty="0">
                <a:latin typeface="Helvetica" charset="0"/>
                <a:ea typeface="ＭＳ Ｐゴシック" charset="0"/>
                <a:cs typeface="ＭＳ Ｐゴシック" charset="0"/>
              </a:rPr>
              <a:t>High-Order Bit Indexing</a:t>
            </a:r>
          </a:p>
          <a:p>
            <a:pPr lvl="1" eaLnBrk="1" hangingPunct="1">
              <a:lnSpc>
                <a:spcPct val="90000"/>
              </a:lnSpc>
              <a:defRPr/>
            </a:pPr>
            <a:r>
              <a:rPr lang="en-US" sz="1800" dirty="0">
                <a:latin typeface="Helvetica" charset="0"/>
                <a:ea typeface="ＭＳ Ｐゴシック" charset="0"/>
              </a:rPr>
              <a:t>Adjacent memory lines would map to same cache entry</a:t>
            </a:r>
          </a:p>
          <a:p>
            <a:pPr lvl="1" eaLnBrk="1" hangingPunct="1">
              <a:lnSpc>
                <a:spcPct val="90000"/>
              </a:lnSpc>
              <a:defRPr/>
            </a:pPr>
            <a:r>
              <a:rPr lang="en-US" sz="1800" dirty="0">
                <a:latin typeface="Helvetica" charset="0"/>
                <a:ea typeface="ＭＳ Ｐゴシック" charset="0"/>
              </a:rPr>
              <a:t>Poor use of spatial </a:t>
            </a:r>
            <a:r>
              <a:rPr lang="en-US" sz="1800" dirty="0" smtClean="0">
                <a:latin typeface="Helvetica" charset="0"/>
                <a:ea typeface="ＭＳ Ｐゴシック" charset="0"/>
              </a:rPr>
              <a:t>locality</a:t>
            </a:r>
            <a:endParaRPr lang="en-US" sz="1800" dirty="0">
              <a:latin typeface="Helvetica" charset="0"/>
              <a:ea typeface="ＭＳ Ｐゴシック" charset="0"/>
            </a:endParaRPr>
          </a:p>
        </p:txBody>
      </p:sp>
      <p:sp>
        <p:nvSpPr>
          <p:cNvPr id="80899" name="Rectangle 4"/>
          <p:cNvSpPr>
            <a:spLocks noChangeArrowheads="1"/>
          </p:cNvSpPr>
          <p:nvPr/>
        </p:nvSpPr>
        <p:spPr bwMode="auto">
          <a:xfrm>
            <a:off x="1752600" y="1447800"/>
            <a:ext cx="1219200" cy="304800"/>
          </a:xfrm>
          <a:prstGeom prst="rect">
            <a:avLst/>
          </a:prstGeom>
          <a:solidFill>
            <a:srgbClr val="FF99CC"/>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00" name="Rectangle 5"/>
          <p:cNvSpPr>
            <a:spLocks noChangeArrowheads="1"/>
          </p:cNvSpPr>
          <p:nvPr/>
        </p:nvSpPr>
        <p:spPr bwMode="auto">
          <a:xfrm>
            <a:off x="1752600" y="1752600"/>
            <a:ext cx="1219200" cy="304800"/>
          </a:xfrm>
          <a:prstGeom prst="rect">
            <a:avLst/>
          </a:prstGeom>
          <a:solidFill>
            <a:srgbClr val="FFFF99"/>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01" name="Rectangle 6"/>
          <p:cNvSpPr>
            <a:spLocks noChangeArrowheads="1"/>
          </p:cNvSpPr>
          <p:nvPr/>
        </p:nvSpPr>
        <p:spPr bwMode="auto">
          <a:xfrm>
            <a:off x="1752600" y="2057400"/>
            <a:ext cx="1219200" cy="304800"/>
          </a:xfrm>
          <a:prstGeom prst="rect">
            <a:avLst/>
          </a:prstGeom>
          <a:solidFill>
            <a:srgbClr val="CCFF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02" name="Rectangle 7"/>
          <p:cNvSpPr>
            <a:spLocks noChangeArrowheads="1"/>
          </p:cNvSpPr>
          <p:nvPr/>
        </p:nvSpPr>
        <p:spPr bwMode="auto">
          <a:xfrm>
            <a:off x="1752600" y="2362200"/>
            <a:ext cx="1219200" cy="304800"/>
          </a:xfrm>
          <a:prstGeom prst="rect">
            <a:avLst/>
          </a:prstGeom>
          <a:solidFill>
            <a:srgbClr val="CC99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03" name="Text Box 8"/>
          <p:cNvSpPr txBox="1">
            <a:spLocks noChangeArrowheads="1"/>
          </p:cNvSpPr>
          <p:nvPr/>
        </p:nvSpPr>
        <p:spPr bwMode="auto">
          <a:xfrm>
            <a:off x="1574800" y="990600"/>
            <a:ext cx="1479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4-set Cache</a:t>
            </a:r>
          </a:p>
        </p:txBody>
      </p:sp>
      <p:sp>
        <p:nvSpPr>
          <p:cNvPr id="80904" name="Rectangle 43"/>
          <p:cNvSpPr>
            <a:spLocks noChangeArrowheads="1"/>
          </p:cNvSpPr>
          <p:nvPr/>
        </p:nvSpPr>
        <p:spPr bwMode="auto">
          <a:xfrm>
            <a:off x="1219200" y="14478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00</a:t>
            </a:r>
          </a:p>
        </p:txBody>
      </p:sp>
      <p:sp>
        <p:nvSpPr>
          <p:cNvPr id="80905" name="Rectangle 44"/>
          <p:cNvSpPr>
            <a:spLocks noChangeArrowheads="1"/>
          </p:cNvSpPr>
          <p:nvPr/>
        </p:nvSpPr>
        <p:spPr bwMode="auto">
          <a:xfrm>
            <a:off x="1219200" y="17526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01</a:t>
            </a:r>
          </a:p>
        </p:txBody>
      </p:sp>
      <p:sp>
        <p:nvSpPr>
          <p:cNvPr id="80906" name="Rectangle 45"/>
          <p:cNvSpPr>
            <a:spLocks noChangeArrowheads="1"/>
          </p:cNvSpPr>
          <p:nvPr/>
        </p:nvSpPr>
        <p:spPr bwMode="auto">
          <a:xfrm>
            <a:off x="1219200" y="20574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10</a:t>
            </a:r>
          </a:p>
        </p:txBody>
      </p:sp>
      <p:sp>
        <p:nvSpPr>
          <p:cNvPr id="80907" name="Rectangle 46"/>
          <p:cNvSpPr>
            <a:spLocks noChangeArrowheads="1"/>
          </p:cNvSpPr>
          <p:nvPr/>
        </p:nvSpPr>
        <p:spPr bwMode="auto">
          <a:xfrm>
            <a:off x="1219200" y="23622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11</a:t>
            </a:r>
          </a:p>
        </p:txBody>
      </p:sp>
      <p:grpSp>
        <p:nvGrpSpPr>
          <p:cNvPr id="2" name="Group 1"/>
          <p:cNvGrpSpPr>
            <a:grpSpLocks/>
          </p:cNvGrpSpPr>
          <p:nvPr/>
        </p:nvGrpSpPr>
        <p:grpSpPr bwMode="auto">
          <a:xfrm>
            <a:off x="4876800" y="990600"/>
            <a:ext cx="1873250" cy="5486400"/>
            <a:chOff x="4876800" y="990600"/>
            <a:chExt cx="1873250" cy="5486400"/>
          </a:xfrm>
        </p:grpSpPr>
        <p:sp>
          <p:nvSpPr>
            <p:cNvPr id="80950" name="Rectangle 9"/>
            <p:cNvSpPr>
              <a:spLocks noChangeArrowheads="1"/>
            </p:cNvSpPr>
            <p:nvPr/>
          </p:nvSpPr>
          <p:spPr bwMode="auto">
            <a:xfrm>
              <a:off x="5410200" y="1600200"/>
              <a:ext cx="1219200" cy="304800"/>
            </a:xfrm>
            <a:prstGeom prst="rect">
              <a:avLst/>
            </a:prstGeom>
            <a:solidFill>
              <a:srgbClr val="FF99CC"/>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51" name="Rectangle 10"/>
            <p:cNvSpPr>
              <a:spLocks noChangeArrowheads="1"/>
            </p:cNvSpPr>
            <p:nvPr/>
          </p:nvSpPr>
          <p:spPr bwMode="auto">
            <a:xfrm>
              <a:off x="5410200" y="1905000"/>
              <a:ext cx="1219200" cy="304800"/>
            </a:xfrm>
            <a:prstGeom prst="rect">
              <a:avLst/>
            </a:prstGeom>
            <a:solidFill>
              <a:srgbClr val="FF99CC"/>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52" name="Rectangle 11"/>
            <p:cNvSpPr>
              <a:spLocks noChangeArrowheads="1"/>
            </p:cNvSpPr>
            <p:nvPr/>
          </p:nvSpPr>
          <p:spPr bwMode="auto">
            <a:xfrm>
              <a:off x="5410200" y="2209800"/>
              <a:ext cx="1219200" cy="304800"/>
            </a:xfrm>
            <a:prstGeom prst="rect">
              <a:avLst/>
            </a:prstGeom>
            <a:solidFill>
              <a:srgbClr val="FF99CC"/>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53" name="Rectangle 12"/>
            <p:cNvSpPr>
              <a:spLocks noChangeArrowheads="1"/>
            </p:cNvSpPr>
            <p:nvPr/>
          </p:nvSpPr>
          <p:spPr bwMode="auto">
            <a:xfrm>
              <a:off x="5410200" y="2514600"/>
              <a:ext cx="1219200" cy="304800"/>
            </a:xfrm>
            <a:prstGeom prst="rect">
              <a:avLst/>
            </a:prstGeom>
            <a:solidFill>
              <a:srgbClr val="FF99CC"/>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54" name="Rectangle 13"/>
            <p:cNvSpPr>
              <a:spLocks noChangeArrowheads="1"/>
            </p:cNvSpPr>
            <p:nvPr/>
          </p:nvSpPr>
          <p:spPr bwMode="auto">
            <a:xfrm>
              <a:off x="5410200" y="2819400"/>
              <a:ext cx="1219200" cy="304800"/>
            </a:xfrm>
            <a:prstGeom prst="rect">
              <a:avLst/>
            </a:prstGeom>
            <a:solidFill>
              <a:srgbClr val="FFFF99"/>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55" name="Rectangle 14"/>
            <p:cNvSpPr>
              <a:spLocks noChangeArrowheads="1"/>
            </p:cNvSpPr>
            <p:nvPr/>
          </p:nvSpPr>
          <p:spPr bwMode="auto">
            <a:xfrm>
              <a:off x="5410200" y="3124200"/>
              <a:ext cx="1219200" cy="304800"/>
            </a:xfrm>
            <a:prstGeom prst="rect">
              <a:avLst/>
            </a:prstGeom>
            <a:solidFill>
              <a:srgbClr val="FFFF99"/>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56" name="Rectangle 15"/>
            <p:cNvSpPr>
              <a:spLocks noChangeArrowheads="1"/>
            </p:cNvSpPr>
            <p:nvPr/>
          </p:nvSpPr>
          <p:spPr bwMode="auto">
            <a:xfrm>
              <a:off x="5410200" y="3429000"/>
              <a:ext cx="1219200" cy="304800"/>
            </a:xfrm>
            <a:prstGeom prst="rect">
              <a:avLst/>
            </a:prstGeom>
            <a:solidFill>
              <a:srgbClr val="FFFF99"/>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57" name="Rectangle 16"/>
            <p:cNvSpPr>
              <a:spLocks noChangeArrowheads="1"/>
            </p:cNvSpPr>
            <p:nvPr/>
          </p:nvSpPr>
          <p:spPr bwMode="auto">
            <a:xfrm>
              <a:off x="5410200" y="3733800"/>
              <a:ext cx="1219200" cy="304800"/>
            </a:xfrm>
            <a:prstGeom prst="rect">
              <a:avLst/>
            </a:prstGeom>
            <a:solidFill>
              <a:srgbClr val="FFFF99"/>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58" name="Rectangle 17"/>
            <p:cNvSpPr>
              <a:spLocks noChangeArrowheads="1"/>
            </p:cNvSpPr>
            <p:nvPr/>
          </p:nvSpPr>
          <p:spPr bwMode="auto">
            <a:xfrm>
              <a:off x="5410200" y="4038600"/>
              <a:ext cx="1219200" cy="304800"/>
            </a:xfrm>
            <a:prstGeom prst="rect">
              <a:avLst/>
            </a:prstGeom>
            <a:solidFill>
              <a:srgbClr val="CCFF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59" name="Rectangle 18"/>
            <p:cNvSpPr>
              <a:spLocks noChangeArrowheads="1"/>
            </p:cNvSpPr>
            <p:nvPr/>
          </p:nvSpPr>
          <p:spPr bwMode="auto">
            <a:xfrm>
              <a:off x="5410200" y="4343400"/>
              <a:ext cx="1219200" cy="304800"/>
            </a:xfrm>
            <a:prstGeom prst="rect">
              <a:avLst/>
            </a:prstGeom>
            <a:solidFill>
              <a:srgbClr val="CCFF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60" name="Rectangle 19"/>
            <p:cNvSpPr>
              <a:spLocks noChangeArrowheads="1"/>
            </p:cNvSpPr>
            <p:nvPr/>
          </p:nvSpPr>
          <p:spPr bwMode="auto">
            <a:xfrm>
              <a:off x="5410200" y="4648200"/>
              <a:ext cx="1219200" cy="304800"/>
            </a:xfrm>
            <a:prstGeom prst="rect">
              <a:avLst/>
            </a:prstGeom>
            <a:solidFill>
              <a:srgbClr val="CCFF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61" name="Rectangle 20"/>
            <p:cNvSpPr>
              <a:spLocks noChangeArrowheads="1"/>
            </p:cNvSpPr>
            <p:nvPr/>
          </p:nvSpPr>
          <p:spPr bwMode="auto">
            <a:xfrm>
              <a:off x="5410200" y="4953000"/>
              <a:ext cx="1219200" cy="304800"/>
            </a:xfrm>
            <a:prstGeom prst="rect">
              <a:avLst/>
            </a:prstGeom>
            <a:solidFill>
              <a:srgbClr val="CCFF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62" name="Rectangle 21"/>
            <p:cNvSpPr>
              <a:spLocks noChangeArrowheads="1"/>
            </p:cNvSpPr>
            <p:nvPr/>
          </p:nvSpPr>
          <p:spPr bwMode="auto">
            <a:xfrm>
              <a:off x="5410200" y="5257800"/>
              <a:ext cx="1219200" cy="304800"/>
            </a:xfrm>
            <a:prstGeom prst="rect">
              <a:avLst/>
            </a:prstGeom>
            <a:solidFill>
              <a:srgbClr val="CC99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63" name="Rectangle 22"/>
            <p:cNvSpPr>
              <a:spLocks noChangeArrowheads="1"/>
            </p:cNvSpPr>
            <p:nvPr/>
          </p:nvSpPr>
          <p:spPr bwMode="auto">
            <a:xfrm>
              <a:off x="5410200" y="5562600"/>
              <a:ext cx="1219200" cy="304800"/>
            </a:xfrm>
            <a:prstGeom prst="rect">
              <a:avLst/>
            </a:prstGeom>
            <a:solidFill>
              <a:srgbClr val="CC99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64" name="Rectangle 23"/>
            <p:cNvSpPr>
              <a:spLocks noChangeArrowheads="1"/>
            </p:cNvSpPr>
            <p:nvPr/>
          </p:nvSpPr>
          <p:spPr bwMode="auto">
            <a:xfrm>
              <a:off x="5410200" y="5867400"/>
              <a:ext cx="1219200" cy="304800"/>
            </a:xfrm>
            <a:prstGeom prst="rect">
              <a:avLst/>
            </a:prstGeom>
            <a:solidFill>
              <a:srgbClr val="CC99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65" name="Rectangle 24"/>
            <p:cNvSpPr>
              <a:spLocks noChangeArrowheads="1"/>
            </p:cNvSpPr>
            <p:nvPr/>
          </p:nvSpPr>
          <p:spPr bwMode="auto">
            <a:xfrm>
              <a:off x="5410200" y="6172200"/>
              <a:ext cx="1219200" cy="304800"/>
            </a:xfrm>
            <a:prstGeom prst="rect">
              <a:avLst/>
            </a:prstGeom>
            <a:solidFill>
              <a:srgbClr val="CC99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66" name="Text Box 25"/>
            <p:cNvSpPr txBox="1">
              <a:spLocks noChangeArrowheads="1"/>
            </p:cNvSpPr>
            <p:nvPr/>
          </p:nvSpPr>
          <p:spPr bwMode="auto">
            <a:xfrm>
              <a:off x="5257800" y="990600"/>
              <a:ext cx="1492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High-Order</a:t>
              </a:r>
            </a:p>
            <a:p>
              <a:pPr>
                <a:lnSpc>
                  <a:spcPct val="100000"/>
                </a:lnSpc>
              </a:pPr>
              <a:r>
                <a:rPr lang="en-US" sz="1800">
                  <a:solidFill>
                    <a:srgbClr val="000066"/>
                  </a:solidFill>
                </a:rPr>
                <a:t>Bit Indexing</a:t>
              </a:r>
            </a:p>
          </p:txBody>
        </p:sp>
        <p:sp>
          <p:nvSpPr>
            <p:cNvPr id="80967" name="Rectangle 47"/>
            <p:cNvSpPr>
              <a:spLocks noChangeArrowheads="1"/>
            </p:cNvSpPr>
            <p:nvPr/>
          </p:nvSpPr>
          <p:spPr bwMode="auto">
            <a:xfrm>
              <a:off x="4876800" y="16002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00</a:t>
              </a:r>
              <a:r>
                <a:rPr lang="en-US">
                  <a:solidFill>
                    <a:srgbClr val="000066"/>
                  </a:solidFill>
                  <a:latin typeface="Courier New" charset="0"/>
                </a:rPr>
                <a:t>00</a:t>
              </a:r>
            </a:p>
          </p:txBody>
        </p:sp>
        <p:sp>
          <p:nvSpPr>
            <p:cNvPr id="80968" name="Rectangle 48"/>
            <p:cNvSpPr>
              <a:spLocks noChangeArrowheads="1"/>
            </p:cNvSpPr>
            <p:nvPr/>
          </p:nvSpPr>
          <p:spPr bwMode="auto">
            <a:xfrm>
              <a:off x="4876800" y="19050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00</a:t>
              </a:r>
              <a:r>
                <a:rPr lang="en-US">
                  <a:solidFill>
                    <a:srgbClr val="000066"/>
                  </a:solidFill>
                  <a:latin typeface="Courier New" charset="0"/>
                </a:rPr>
                <a:t>01</a:t>
              </a:r>
            </a:p>
          </p:txBody>
        </p:sp>
        <p:sp>
          <p:nvSpPr>
            <p:cNvPr id="80969" name="Rectangle 49"/>
            <p:cNvSpPr>
              <a:spLocks noChangeArrowheads="1"/>
            </p:cNvSpPr>
            <p:nvPr/>
          </p:nvSpPr>
          <p:spPr bwMode="auto">
            <a:xfrm>
              <a:off x="4876800" y="22098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00</a:t>
              </a:r>
              <a:r>
                <a:rPr lang="en-US">
                  <a:solidFill>
                    <a:srgbClr val="000066"/>
                  </a:solidFill>
                  <a:latin typeface="Courier New" charset="0"/>
                </a:rPr>
                <a:t>10</a:t>
              </a:r>
            </a:p>
          </p:txBody>
        </p:sp>
        <p:sp>
          <p:nvSpPr>
            <p:cNvPr id="80970" name="Rectangle 50"/>
            <p:cNvSpPr>
              <a:spLocks noChangeArrowheads="1"/>
            </p:cNvSpPr>
            <p:nvPr/>
          </p:nvSpPr>
          <p:spPr bwMode="auto">
            <a:xfrm>
              <a:off x="4876800" y="25146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00</a:t>
              </a:r>
              <a:r>
                <a:rPr lang="en-US">
                  <a:solidFill>
                    <a:srgbClr val="000066"/>
                  </a:solidFill>
                  <a:latin typeface="Courier New" charset="0"/>
                </a:rPr>
                <a:t>11</a:t>
              </a:r>
            </a:p>
          </p:txBody>
        </p:sp>
        <p:sp>
          <p:nvSpPr>
            <p:cNvPr id="80971" name="Rectangle 51"/>
            <p:cNvSpPr>
              <a:spLocks noChangeArrowheads="1"/>
            </p:cNvSpPr>
            <p:nvPr/>
          </p:nvSpPr>
          <p:spPr bwMode="auto">
            <a:xfrm>
              <a:off x="4876800" y="28194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01</a:t>
              </a:r>
              <a:r>
                <a:rPr lang="en-US">
                  <a:solidFill>
                    <a:srgbClr val="000066"/>
                  </a:solidFill>
                  <a:latin typeface="Courier New" charset="0"/>
                </a:rPr>
                <a:t>00</a:t>
              </a:r>
            </a:p>
          </p:txBody>
        </p:sp>
        <p:sp>
          <p:nvSpPr>
            <p:cNvPr id="80972" name="Rectangle 52"/>
            <p:cNvSpPr>
              <a:spLocks noChangeArrowheads="1"/>
            </p:cNvSpPr>
            <p:nvPr/>
          </p:nvSpPr>
          <p:spPr bwMode="auto">
            <a:xfrm>
              <a:off x="4876800" y="31242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01</a:t>
              </a:r>
              <a:r>
                <a:rPr lang="en-US">
                  <a:solidFill>
                    <a:srgbClr val="000066"/>
                  </a:solidFill>
                  <a:latin typeface="Courier New" charset="0"/>
                </a:rPr>
                <a:t>01</a:t>
              </a:r>
            </a:p>
          </p:txBody>
        </p:sp>
        <p:sp>
          <p:nvSpPr>
            <p:cNvPr id="80973" name="Rectangle 53"/>
            <p:cNvSpPr>
              <a:spLocks noChangeArrowheads="1"/>
            </p:cNvSpPr>
            <p:nvPr/>
          </p:nvSpPr>
          <p:spPr bwMode="auto">
            <a:xfrm>
              <a:off x="4876800" y="34290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01</a:t>
              </a:r>
              <a:r>
                <a:rPr lang="en-US">
                  <a:solidFill>
                    <a:srgbClr val="000066"/>
                  </a:solidFill>
                  <a:latin typeface="Courier New" charset="0"/>
                </a:rPr>
                <a:t>10</a:t>
              </a:r>
            </a:p>
          </p:txBody>
        </p:sp>
        <p:sp>
          <p:nvSpPr>
            <p:cNvPr id="80974" name="Rectangle 54"/>
            <p:cNvSpPr>
              <a:spLocks noChangeArrowheads="1"/>
            </p:cNvSpPr>
            <p:nvPr/>
          </p:nvSpPr>
          <p:spPr bwMode="auto">
            <a:xfrm>
              <a:off x="4876800" y="37338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01</a:t>
              </a:r>
              <a:r>
                <a:rPr lang="en-US">
                  <a:solidFill>
                    <a:srgbClr val="000066"/>
                  </a:solidFill>
                  <a:latin typeface="Courier New" charset="0"/>
                </a:rPr>
                <a:t>11</a:t>
              </a:r>
            </a:p>
          </p:txBody>
        </p:sp>
        <p:sp>
          <p:nvSpPr>
            <p:cNvPr id="80975" name="Rectangle 55"/>
            <p:cNvSpPr>
              <a:spLocks noChangeArrowheads="1"/>
            </p:cNvSpPr>
            <p:nvPr/>
          </p:nvSpPr>
          <p:spPr bwMode="auto">
            <a:xfrm>
              <a:off x="4876800" y="40386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10</a:t>
              </a:r>
              <a:r>
                <a:rPr lang="en-US">
                  <a:solidFill>
                    <a:srgbClr val="000066"/>
                  </a:solidFill>
                  <a:latin typeface="Courier New" charset="0"/>
                </a:rPr>
                <a:t>00</a:t>
              </a:r>
            </a:p>
          </p:txBody>
        </p:sp>
        <p:sp>
          <p:nvSpPr>
            <p:cNvPr id="80976" name="Rectangle 56"/>
            <p:cNvSpPr>
              <a:spLocks noChangeArrowheads="1"/>
            </p:cNvSpPr>
            <p:nvPr/>
          </p:nvSpPr>
          <p:spPr bwMode="auto">
            <a:xfrm>
              <a:off x="4876800" y="43434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10</a:t>
              </a:r>
              <a:r>
                <a:rPr lang="en-US">
                  <a:solidFill>
                    <a:srgbClr val="000066"/>
                  </a:solidFill>
                  <a:latin typeface="Courier New" charset="0"/>
                </a:rPr>
                <a:t>01</a:t>
              </a:r>
            </a:p>
          </p:txBody>
        </p:sp>
        <p:sp>
          <p:nvSpPr>
            <p:cNvPr id="80977" name="Rectangle 57"/>
            <p:cNvSpPr>
              <a:spLocks noChangeArrowheads="1"/>
            </p:cNvSpPr>
            <p:nvPr/>
          </p:nvSpPr>
          <p:spPr bwMode="auto">
            <a:xfrm>
              <a:off x="4876800" y="46482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10</a:t>
              </a:r>
              <a:r>
                <a:rPr lang="en-US">
                  <a:solidFill>
                    <a:srgbClr val="000066"/>
                  </a:solidFill>
                  <a:latin typeface="Courier New" charset="0"/>
                </a:rPr>
                <a:t>10</a:t>
              </a:r>
            </a:p>
          </p:txBody>
        </p:sp>
        <p:sp>
          <p:nvSpPr>
            <p:cNvPr id="80978" name="Rectangle 58"/>
            <p:cNvSpPr>
              <a:spLocks noChangeArrowheads="1"/>
            </p:cNvSpPr>
            <p:nvPr/>
          </p:nvSpPr>
          <p:spPr bwMode="auto">
            <a:xfrm>
              <a:off x="4876800" y="49530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10</a:t>
              </a:r>
              <a:r>
                <a:rPr lang="en-US">
                  <a:solidFill>
                    <a:srgbClr val="000066"/>
                  </a:solidFill>
                  <a:latin typeface="Courier New" charset="0"/>
                </a:rPr>
                <a:t>11</a:t>
              </a:r>
            </a:p>
          </p:txBody>
        </p:sp>
        <p:sp>
          <p:nvSpPr>
            <p:cNvPr id="80979" name="Rectangle 59"/>
            <p:cNvSpPr>
              <a:spLocks noChangeArrowheads="1"/>
            </p:cNvSpPr>
            <p:nvPr/>
          </p:nvSpPr>
          <p:spPr bwMode="auto">
            <a:xfrm>
              <a:off x="4876800" y="52578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11</a:t>
              </a:r>
              <a:r>
                <a:rPr lang="en-US">
                  <a:solidFill>
                    <a:srgbClr val="000066"/>
                  </a:solidFill>
                  <a:latin typeface="Courier New" charset="0"/>
                </a:rPr>
                <a:t>00</a:t>
              </a:r>
            </a:p>
          </p:txBody>
        </p:sp>
        <p:sp>
          <p:nvSpPr>
            <p:cNvPr id="80980" name="Rectangle 60"/>
            <p:cNvSpPr>
              <a:spLocks noChangeArrowheads="1"/>
            </p:cNvSpPr>
            <p:nvPr/>
          </p:nvSpPr>
          <p:spPr bwMode="auto">
            <a:xfrm>
              <a:off x="4876800" y="55626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11</a:t>
              </a:r>
              <a:r>
                <a:rPr lang="en-US">
                  <a:solidFill>
                    <a:srgbClr val="000066"/>
                  </a:solidFill>
                  <a:latin typeface="Courier New" charset="0"/>
                </a:rPr>
                <a:t>01</a:t>
              </a:r>
            </a:p>
          </p:txBody>
        </p:sp>
        <p:sp>
          <p:nvSpPr>
            <p:cNvPr id="80981" name="Rectangle 61"/>
            <p:cNvSpPr>
              <a:spLocks noChangeArrowheads="1"/>
            </p:cNvSpPr>
            <p:nvPr/>
          </p:nvSpPr>
          <p:spPr bwMode="auto">
            <a:xfrm>
              <a:off x="4876800" y="58674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11</a:t>
              </a:r>
              <a:r>
                <a:rPr lang="en-US">
                  <a:solidFill>
                    <a:srgbClr val="000066"/>
                  </a:solidFill>
                  <a:latin typeface="Courier New" charset="0"/>
                </a:rPr>
                <a:t>10</a:t>
              </a:r>
            </a:p>
          </p:txBody>
        </p:sp>
        <p:sp>
          <p:nvSpPr>
            <p:cNvPr id="80982" name="Rectangle 62"/>
            <p:cNvSpPr>
              <a:spLocks noChangeArrowheads="1"/>
            </p:cNvSpPr>
            <p:nvPr/>
          </p:nvSpPr>
          <p:spPr bwMode="auto">
            <a:xfrm>
              <a:off x="4876800" y="61722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u="sng">
                  <a:solidFill>
                    <a:srgbClr val="000066"/>
                  </a:solidFill>
                  <a:latin typeface="Courier New" charset="0"/>
                </a:rPr>
                <a:t>11</a:t>
              </a:r>
              <a:r>
                <a:rPr lang="en-US">
                  <a:solidFill>
                    <a:srgbClr val="000066"/>
                  </a:solidFill>
                  <a:latin typeface="Courier New" charset="0"/>
                </a:rPr>
                <a:t>11</a:t>
              </a:r>
            </a:p>
          </p:txBody>
        </p:sp>
      </p:grpSp>
      <p:grpSp>
        <p:nvGrpSpPr>
          <p:cNvPr id="3" name="Group 2"/>
          <p:cNvGrpSpPr>
            <a:grpSpLocks/>
          </p:cNvGrpSpPr>
          <p:nvPr/>
        </p:nvGrpSpPr>
        <p:grpSpPr bwMode="auto">
          <a:xfrm>
            <a:off x="7156450" y="990600"/>
            <a:ext cx="1911350" cy="5486400"/>
            <a:chOff x="7156450" y="990600"/>
            <a:chExt cx="1911350" cy="5486400"/>
          </a:xfrm>
        </p:grpSpPr>
        <p:sp>
          <p:nvSpPr>
            <p:cNvPr id="80917" name="Rectangle 26"/>
            <p:cNvSpPr>
              <a:spLocks noChangeArrowheads="1"/>
            </p:cNvSpPr>
            <p:nvPr/>
          </p:nvSpPr>
          <p:spPr bwMode="auto">
            <a:xfrm>
              <a:off x="7670800" y="1600200"/>
              <a:ext cx="1219200" cy="304800"/>
            </a:xfrm>
            <a:prstGeom prst="rect">
              <a:avLst/>
            </a:prstGeom>
            <a:solidFill>
              <a:srgbClr val="FF99CC"/>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18" name="Rectangle 27"/>
            <p:cNvSpPr>
              <a:spLocks noChangeArrowheads="1"/>
            </p:cNvSpPr>
            <p:nvPr/>
          </p:nvSpPr>
          <p:spPr bwMode="auto">
            <a:xfrm>
              <a:off x="7670800" y="1905000"/>
              <a:ext cx="1219200" cy="304800"/>
            </a:xfrm>
            <a:prstGeom prst="rect">
              <a:avLst/>
            </a:prstGeom>
            <a:solidFill>
              <a:srgbClr val="FFFF99"/>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19" name="Rectangle 28"/>
            <p:cNvSpPr>
              <a:spLocks noChangeArrowheads="1"/>
            </p:cNvSpPr>
            <p:nvPr/>
          </p:nvSpPr>
          <p:spPr bwMode="auto">
            <a:xfrm>
              <a:off x="7670800" y="2209800"/>
              <a:ext cx="1219200" cy="304800"/>
            </a:xfrm>
            <a:prstGeom prst="rect">
              <a:avLst/>
            </a:prstGeom>
            <a:solidFill>
              <a:srgbClr val="CCFF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20" name="Rectangle 29"/>
            <p:cNvSpPr>
              <a:spLocks noChangeArrowheads="1"/>
            </p:cNvSpPr>
            <p:nvPr/>
          </p:nvSpPr>
          <p:spPr bwMode="auto">
            <a:xfrm>
              <a:off x="7670800" y="2514600"/>
              <a:ext cx="1219200" cy="304800"/>
            </a:xfrm>
            <a:prstGeom prst="rect">
              <a:avLst/>
            </a:prstGeom>
            <a:solidFill>
              <a:srgbClr val="CC99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21" name="Rectangle 30"/>
            <p:cNvSpPr>
              <a:spLocks noChangeArrowheads="1"/>
            </p:cNvSpPr>
            <p:nvPr/>
          </p:nvSpPr>
          <p:spPr bwMode="auto">
            <a:xfrm>
              <a:off x="7670800" y="2819400"/>
              <a:ext cx="1219200" cy="304800"/>
            </a:xfrm>
            <a:prstGeom prst="rect">
              <a:avLst/>
            </a:prstGeom>
            <a:solidFill>
              <a:srgbClr val="FF99CC"/>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22" name="Rectangle 31"/>
            <p:cNvSpPr>
              <a:spLocks noChangeArrowheads="1"/>
            </p:cNvSpPr>
            <p:nvPr/>
          </p:nvSpPr>
          <p:spPr bwMode="auto">
            <a:xfrm>
              <a:off x="7670800" y="3124200"/>
              <a:ext cx="1219200" cy="304800"/>
            </a:xfrm>
            <a:prstGeom prst="rect">
              <a:avLst/>
            </a:prstGeom>
            <a:solidFill>
              <a:srgbClr val="FFFF99"/>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23" name="Rectangle 32"/>
            <p:cNvSpPr>
              <a:spLocks noChangeArrowheads="1"/>
            </p:cNvSpPr>
            <p:nvPr/>
          </p:nvSpPr>
          <p:spPr bwMode="auto">
            <a:xfrm>
              <a:off x="7670800" y="3429000"/>
              <a:ext cx="1219200" cy="304800"/>
            </a:xfrm>
            <a:prstGeom prst="rect">
              <a:avLst/>
            </a:prstGeom>
            <a:solidFill>
              <a:srgbClr val="CCFF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24" name="Rectangle 33"/>
            <p:cNvSpPr>
              <a:spLocks noChangeArrowheads="1"/>
            </p:cNvSpPr>
            <p:nvPr/>
          </p:nvSpPr>
          <p:spPr bwMode="auto">
            <a:xfrm>
              <a:off x="7670800" y="3733800"/>
              <a:ext cx="1219200" cy="304800"/>
            </a:xfrm>
            <a:prstGeom prst="rect">
              <a:avLst/>
            </a:prstGeom>
            <a:solidFill>
              <a:srgbClr val="CC99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25" name="Rectangle 34"/>
            <p:cNvSpPr>
              <a:spLocks noChangeArrowheads="1"/>
            </p:cNvSpPr>
            <p:nvPr/>
          </p:nvSpPr>
          <p:spPr bwMode="auto">
            <a:xfrm>
              <a:off x="7670800" y="4038600"/>
              <a:ext cx="1219200" cy="304800"/>
            </a:xfrm>
            <a:prstGeom prst="rect">
              <a:avLst/>
            </a:prstGeom>
            <a:solidFill>
              <a:srgbClr val="FF99CC"/>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26" name="Rectangle 35"/>
            <p:cNvSpPr>
              <a:spLocks noChangeArrowheads="1"/>
            </p:cNvSpPr>
            <p:nvPr/>
          </p:nvSpPr>
          <p:spPr bwMode="auto">
            <a:xfrm>
              <a:off x="7670800" y="4343400"/>
              <a:ext cx="1219200" cy="304800"/>
            </a:xfrm>
            <a:prstGeom prst="rect">
              <a:avLst/>
            </a:prstGeom>
            <a:solidFill>
              <a:srgbClr val="FFFF99"/>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27" name="Rectangle 36"/>
            <p:cNvSpPr>
              <a:spLocks noChangeArrowheads="1"/>
            </p:cNvSpPr>
            <p:nvPr/>
          </p:nvSpPr>
          <p:spPr bwMode="auto">
            <a:xfrm>
              <a:off x="7670800" y="4648200"/>
              <a:ext cx="1219200" cy="304800"/>
            </a:xfrm>
            <a:prstGeom prst="rect">
              <a:avLst/>
            </a:prstGeom>
            <a:solidFill>
              <a:srgbClr val="CCFF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28" name="Rectangle 37"/>
            <p:cNvSpPr>
              <a:spLocks noChangeArrowheads="1"/>
            </p:cNvSpPr>
            <p:nvPr/>
          </p:nvSpPr>
          <p:spPr bwMode="auto">
            <a:xfrm>
              <a:off x="7670800" y="4953000"/>
              <a:ext cx="1219200" cy="304800"/>
            </a:xfrm>
            <a:prstGeom prst="rect">
              <a:avLst/>
            </a:prstGeom>
            <a:solidFill>
              <a:srgbClr val="CC99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29" name="Rectangle 38"/>
            <p:cNvSpPr>
              <a:spLocks noChangeArrowheads="1"/>
            </p:cNvSpPr>
            <p:nvPr/>
          </p:nvSpPr>
          <p:spPr bwMode="auto">
            <a:xfrm>
              <a:off x="7670800" y="5257800"/>
              <a:ext cx="1219200" cy="304800"/>
            </a:xfrm>
            <a:prstGeom prst="rect">
              <a:avLst/>
            </a:prstGeom>
            <a:solidFill>
              <a:srgbClr val="FF99CC"/>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30" name="Rectangle 39"/>
            <p:cNvSpPr>
              <a:spLocks noChangeArrowheads="1"/>
            </p:cNvSpPr>
            <p:nvPr/>
          </p:nvSpPr>
          <p:spPr bwMode="auto">
            <a:xfrm>
              <a:off x="7670800" y="5562600"/>
              <a:ext cx="1219200" cy="304800"/>
            </a:xfrm>
            <a:prstGeom prst="rect">
              <a:avLst/>
            </a:prstGeom>
            <a:solidFill>
              <a:srgbClr val="FFFF99"/>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31" name="Rectangle 40"/>
            <p:cNvSpPr>
              <a:spLocks noChangeArrowheads="1"/>
            </p:cNvSpPr>
            <p:nvPr/>
          </p:nvSpPr>
          <p:spPr bwMode="auto">
            <a:xfrm>
              <a:off x="7670800" y="5867400"/>
              <a:ext cx="1219200" cy="304800"/>
            </a:xfrm>
            <a:prstGeom prst="rect">
              <a:avLst/>
            </a:prstGeom>
            <a:solidFill>
              <a:srgbClr val="CCFF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32" name="Rectangle 41"/>
            <p:cNvSpPr>
              <a:spLocks noChangeArrowheads="1"/>
            </p:cNvSpPr>
            <p:nvPr/>
          </p:nvSpPr>
          <p:spPr bwMode="auto">
            <a:xfrm>
              <a:off x="7670800" y="6172200"/>
              <a:ext cx="1219200" cy="304800"/>
            </a:xfrm>
            <a:prstGeom prst="rect">
              <a:avLst/>
            </a:prstGeom>
            <a:solidFill>
              <a:srgbClr val="CC99FF"/>
            </a:solidFill>
            <a:ln w="254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80933" name="Text Box 42"/>
            <p:cNvSpPr txBox="1">
              <a:spLocks noChangeArrowheads="1"/>
            </p:cNvSpPr>
            <p:nvPr/>
          </p:nvSpPr>
          <p:spPr bwMode="auto">
            <a:xfrm>
              <a:off x="7461250" y="990600"/>
              <a:ext cx="160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Middle-Order</a:t>
              </a:r>
            </a:p>
            <a:p>
              <a:pPr>
                <a:lnSpc>
                  <a:spcPct val="100000"/>
                </a:lnSpc>
              </a:pPr>
              <a:r>
                <a:rPr lang="en-US" sz="1800">
                  <a:solidFill>
                    <a:srgbClr val="000066"/>
                  </a:solidFill>
                </a:rPr>
                <a:t>Bit Indexing</a:t>
              </a:r>
            </a:p>
          </p:txBody>
        </p:sp>
        <p:sp>
          <p:nvSpPr>
            <p:cNvPr id="80934" name="Rectangle 63"/>
            <p:cNvSpPr>
              <a:spLocks noChangeArrowheads="1"/>
            </p:cNvSpPr>
            <p:nvPr/>
          </p:nvSpPr>
          <p:spPr bwMode="auto">
            <a:xfrm>
              <a:off x="7156450" y="16002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00</a:t>
              </a:r>
              <a:r>
                <a:rPr lang="en-US" u="sng">
                  <a:solidFill>
                    <a:srgbClr val="000066"/>
                  </a:solidFill>
                  <a:latin typeface="Courier New" charset="0"/>
                </a:rPr>
                <a:t>00</a:t>
              </a:r>
              <a:endParaRPr lang="en-US">
                <a:solidFill>
                  <a:srgbClr val="000066"/>
                </a:solidFill>
                <a:latin typeface="Courier New" charset="0"/>
              </a:endParaRPr>
            </a:p>
          </p:txBody>
        </p:sp>
        <p:sp>
          <p:nvSpPr>
            <p:cNvPr id="80935" name="Rectangle 64"/>
            <p:cNvSpPr>
              <a:spLocks noChangeArrowheads="1"/>
            </p:cNvSpPr>
            <p:nvPr/>
          </p:nvSpPr>
          <p:spPr bwMode="auto">
            <a:xfrm>
              <a:off x="7156450" y="19050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00</a:t>
              </a:r>
              <a:r>
                <a:rPr lang="en-US" u="sng">
                  <a:solidFill>
                    <a:srgbClr val="000066"/>
                  </a:solidFill>
                  <a:latin typeface="Courier New" charset="0"/>
                </a:rPr>
                <a:t>01</a:t>
              </a:r>
              <a:endParaRPr lang="en-US">
                <a:solidFill>
                  <a:srgbClr val="000066"/>
                </a:solidFill>
                <a:latin typeface="Courier New" charset="0"/>
              </a:endParaRPr>
            </a:p>
          </p:txBody>
        </p:sp>
        <p:sp>
          <p:nvSpPr>
            <p:cNvPr id="80936" name="Rectangle 65"/>
            <p:cNvSpPr>
              <a:spLocks noChangeArrowheads="1"/>
            </p:cNvSpPr>
            <p:nvPr/>
          </p:nvSpPr>
          <p:spPr bwMode="auto">
            <a:xfrm>
              <a:off x="7156450" y="22098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00</a:t>
              </a:r>
              <a:r>
                <a:rPr lang="en-US" u="sng">
                  <a:solidFill>
                    <a:srgbClr val="000066"/>
                  </a:solidFill>
                  <a:latin typeface="Courier New" charset="0"/>
                </a:rPr>
                <a:t>10</a:t>
              </a:r>
              <a:endParaRPr lang="en-US">
                <a:solidFill>
                  <a:srgbClr val="000066"/>
                </a:solidFill>
                <a:latin typeface="Courier New" charset="0"/>
              </a:endParaRPr>
            </a:p>
          </p:txBody>
        </p:sp>
        <p:sp>
          <p:nvSpPr>
            <p:cNvPr id="80937" name="Rectangle 66"/>
            <p:cNvSpPr>
              <a:spLocks noChangeArrowheads="1"/>
            </p:cNvSpPr>
            <p:nvPr/>
          </p:nvSpPr>
          <p:spPr bwMode="auto">
            <a:xfrm>
              <a:off x="7156450" y="25146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00</a:t>
              </a:r>
              <a:r>
                <a:rPr lang="en-US" u="sng">
                  <a:solidFill>
                    <a:srgbClr val="000066"/>
                  </a:solidFill>
                  <a:latin typeface="Courier New" charset="0"/>
                </a:rPr>
                <a:t>11</a:t>
              </a:r>
              <a:endParaRPr lang="en-US">
                <a:solidFill>
                  <a:srgbClr val="000066"/>
                </a:solidFill>
                <a:latin typeface="Courier New" charset="0"/>
              </a:endParaRPr>
            </a:p>
          </p:txBody>
        </p:sp>
        <p:sp>
          <p:nvSpPr>
            <p:cNvPr id="80938" name="Rectangle 67"/>
            <p:cNvSpPr>
              <a:spLocks noChangeArrowheads="1"/>
            </p:cNvSpPr>
            <p:nvPr/>
          </p:nvSpPr>
          <p:spPr bwMode="auto">
            <a:xfrm>
              <a:off x="7156450" y="28194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01</a:t>
              </a:r>
              <a:r>
                <a:rPr lang="en-US" u="sng">
                  <a:solidFill>
                    <a:srgbClr val="000066"/>
                  </a:solidFill>
                  <a:latin typeface="Courier New" charset="0"/>
                </a:rPr>
                <a:t>00</a:t>
              </a:r>
              <a:endParaRPr lang="en-US">
                <a:solidFill>
                  <a:srgbClr val="000066"/>
                </a:solidFill>
                <a:latin typeface="Courier New" charset="0"/>
              </a:endParaRPr>
            </a:p>
          </p:txBody>
        </p:sp>
        <p:sp>
          <p:nvSpPr>
            <p:cNvPr id="80939" name="Rectangle 68"/>
            <p:cNvSpPr>
              <a:spLocks noChangeArrowheads="1"/>
            </p:cNvSpPr>
            <p:nvPr/>
          </p:nvSpPr>
          <p:spPr bwMode="auto">
            <a:xfrm>
              <a:off x="7156450" y="31242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01</a:t>
              </a:r>
              <a:r>
                <a:rPr lang="en-US" u="sng">
                  <a:solidFill>
                    <a:srgbClr val="000066"/>
                  </a:solidFill>
                  <a:latin typeface="Courier New" charset="0"/>
                </a:rPr>
                <a:t>01</a:t>
              </a:r>
              <a:endParaRPr lang="en-US">
                <a:solidFill>
                  <a:srgbClr val="000066"/>
                </a:solidFill>
                <a:latin typeface="Courier New" charset="0"/>
              </a:endParaRPr>
            </a:p>
          </p:txBody>
        </p:sp>
        <p:sp>
          <p:nvSpPr>
            <p:cNvPr id="80940" name="Rectangle 69"/>
            <p:cNvSpPr>
              <a:spLocks noChangeArrowheads="1"/>
            </p:cNvSpPr>
            <p:nvPr/>
          </p:nvSpPr>
          <p:spPr bwMode="auto">
            <a:xfrm>
              <a:off x="7156450" y="34290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01</a:t>
              </a:r>
              <a:r>
                <a:rPr lang="en-US" u="sng">
                  <a:solidFill>
                    <a:srgbClr val="000066"/>
                  </a:solidFill>
                  <a:latin typeface="Courier New" charset="0"/>
                </a:rPr>
                <a:t>10</a:t>
              </a:r>
              <a:endParaRPr lang="en-US">
                <a:solidFill>
                  <a:srgbClr val="000066"/>
                </a:solidFill>
                <a:latin typeface="Courier New" charset="0"/>
              </a:endParaRPr>
            </a:p>
          </p:txBody>
        </p:sp>
        <p:sp>
          <p:nvSpPr>
            <p:cNvPr id="80941" name="Rectangle 70"/>
            <p:cNvSpPr>
              <a:spLocks noChangeArrowheads="1"/>
            </p:cNvSpPr>
            <p:nvPr/>
          </p:nvSpPr>
          <p:spPr bwMode="auto">
            <a:xfrm>
              <a:off x="7156450" y="37338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01</a:t>
              </a:r>
              <a:r>
                <a:rPr lang="en-US" u="sng">
                  <a:solidFill>
                    <a:srgbClr val="000066"/>
                  </a:solidFill>
                  <a:latin typeface="Courier New" charset="0"/>
                </a:rPr>
                <a:t>11</a:t>
              </a:r>
              <a:endParaRPr lang="en-US">
                <a:solidFill>
                  <a:srgbClr val="000066"/>
                </a:solidFill>
                <a:latin typeface="Courier New" charset="0"/>
              </a:endParaRPr>
            </a:p>
          </p:txBody>
        </p:sp>
        <p:sp>
          <p:nvSpPr>
            <p:cNvPr id="80942" name="Rectangle 71"/>
            <p:cNvSpPr>
              <a:spLocks noChangeArrowheads="1"/>
            </p:cNvSpPr>
            <p:nvPr/>
          </p:nvSpPr>
          <p:spPr bwMode="auto">
            <a:xfrm>
              <a:off x="7156450" y="40386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10</a:t>
              </a:r>
              <a:r>
                <a:rPr lang="en-US" u="sng">
                  <a:solidFill>
                    <a:srgbClr val="000066"/>
                  </a:solidFill>
                  <a:latin typeface="Courier New" charset="0"/>
                </a:rPr>
                <a:t>00</a:t>
              </a:r>
              <a:endParaRPr lang="en-US">
                <a:solidFill>
                  <a:srgbClr val="000066"/>
                </a:solidFill>
                <a:latin typeface="Courier New" charset="0"/>
              </a:endParaRPr>
            </a:p>
          </p:txBody>
        </p:sp>
        <p:sp>
          <p:nvSpPr>
            <p:cNvPr id="80943" name="Rectangle 72"/>
            <p:cNvSpPr>
              <a:spLocks noChangeArrowheads="1"/>
            </p:cNvSpPr>
            <p:nvPr/>
          </p:nvSpPr>
          <p:spPr bwMode="auto">
            <a:xfrm>
              <a:off x="7156450" y="43434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10</a:t>
              </a:r>
              <a:r>
                <a:rPr lang="en-US" u="sng">
                  <a:solidFill>
                    <a:srgbClr val="000066"/>
                  </a:solidFill>
                  <a:latin typeface="Courier New" charset="0"/>
                </a:rPr>
                <a:t>01</a:t>
              </a:r>
              <a:endParaRPr lang="en-US">
                <a:solidFill>
                  <a:srgbClr val="000066"/>
                </a:solidFill>
                <a:latin typeface="Courier New" charset="0"/>
              </a:endParaRPr>
            </a:p>
          </p:txBody>
        </p:sp>
        <p:sp>
          <p:nvSpPr>
            <p:cNvPr id="80944" name="Rectangle 73"/>
            <p:cNvSpPr>
              <a:spLocks noChangeArrowheads="1"/>
            </p:cNvSpPr>
            <p:nvPr/>
          </p:nvSpPr>
          <p:spPr bwMode="auto">
            <a:xfrm>
              <a:off x="7156450" y="46482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10</a:t>
              </a:r>
              <a:r>
                <a:rPr lang="en-US" u="sng">
                  <a:solidFill>
                    <a:srgbClr val="000066"/>
                  </a:solidFill>
                  <a:latin typeface="Courier New" charset="0"/>
                </a:rPr>
                <a:t>10</a:t>
              </a:r>
              <a:endParaRPr lang="en-US">
                <a:solidFill>
                  <a:srgbClr val="000066"/>
                </a:solidFill>
                <a:latin typeface="Courier New" charset="0"/>
              </a:endParaRPr>
            </a:p>
          </p:txBody>
        </p:sp>
        <p:sp>
          <p:nvSpPr>
            <p:cNvPr id="80945" name="Rectangle 74"/>
            <p:cNvSpPr>
              <a:spLocks noChangeArrowheads="1"/>
            </p:cNvSpPr>
            <p:nvPr/>
          </p:nvSpPr>
          <p:spPr bwMode="auto">
            <a:xfrm>
              <a:off x="7156450" y="49530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10</a:t>
              </a:r>
              <a:r>
                <a:rPr lang="en-US" u="sng">
                  <a:solidFill>
                    <a:srgbClr val="000066"/>
                  </a:solidFill>
                  <a:latin typeface="Courier New" charset="0"/>
                </a:rPr>
                <a:t>11</a:t>
              </a:r>
              <a:endParaRPr lang="en-US">
                <a:solidFill>
                  <a:srgbClr val="000066"/>
                </a:solidFill>
                <a:latin typeface="Courier New" charset="0"/>
              </a:endParaRPr>
            </a:p>
          </p:txBody>
        </p:sp>
        <p:sp>
          <p:nvSpPr>
            <p:cNvPr id="80946" name="Rectangle 75"/>
            <p:cNvSpPr>
              <a:spLocks noChangeArrowheads="1"/>
            </p:cNvSpPr>
            <p:nvPr/>
          </p:nvSpPr>
          <p:spPr bwMode="auto">
            <a:xfrm>
              <a:off x="7156450" y="52578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11</a:t>
              </a:r>
              <a:r>
                <a:rPr lang="en-US" u="sng">
                  <a:solidFill>
                    <a:srgbClr val="000066"/>
                  </a:solidFill>
                  <a:latin typeface="Courier New" charset="0"/>
                </a:rPr>
                <a:t>00</a:t>
              </a:r>
              <a:endParaRPr lang="en-US">
                <a:solidFill>
                  <a:srgbClr val="000066"/>
                </a:solidFill>
                <a:latin typeface="Courier New" charset="0"/>
              </a:endParaRPr>
            </a:p>
          </p:txBody>
        </p:sp>
        <p:sp>
          <p:nvSpPr>
            <p:cNvPr id="80947" name="Rectangle 76"/>
            <p:cNvSpPr>
              <a:spLocks noChangeArrowheads="1"/>
            </p:cNvSpPr>
            <p:nvPr/>
          </p:nvSpPr>
          <p:spPr bwMode="auto">
            <a:xfrm>
              <a:off x="7156450" y="55626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11</a:t>
              </a:r>
              <a:r>
                <a:rPr lang="en-US" u="sng">
                  <a:solidFill>
                    <a:srgbClr val="000066"/>
                  </a:solidFill>
                  <a:latin typeface="Courier New" charset="0"/>
                </a:rPr>
                <a:t>01</a:t>
              </a:r>
              <a:endParaRPr lang="en-US">
                <a:solidFill>
                  <a:srgbClr val="000066"/>
                </a:solidFill>
                <a:latin typeface="Courier New" charset="0"/>
              </a:endParaRPr>
            </a:p>
          </p:txBody>
        </p:sp>
        <p:sp>
          <p:nvSpPr>
            <p:cNvPr id="80948" name="Rectangle 77"/>
            <p:cNvSpPr>
              <a:spLocks noChangeArrowheads="1"/>
            </p:cNvSpPr>
            <p:nvPr/>
          </p:nvSpPr>
          <p:spPr bwMode="auto">
            <a:xfrm>
              <a:off x="7156450" y="58674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11</a:t>
              </a:r>
              <a:r>
                <a:rPr lang="en-US" u="sng">
                  <a:solidFill>
                    <a:srgbClr val="000066"/>
                  </a:solidFill>
                  <a:latin typeface="Courier New" charset="0"/>
                </a:rPr>
                <a:t>10</a:t>
              </a:r>
              <a:endParaRPr lang="en-US">
                <a:solidFill>
                  <a:srgbClr val="000066"/>
                </a:solidFill>
                <a:latin typeface="Courier New" charset="0"/>
              </a:endParaRPr>
            </a:p>
          </p:txBody>
        </p:sp>
        <p:sp>
          <p:nvSpPr>
            <p:cNvPr id="80949" name="Rectangle 78"/>
            <p:cNvSpPr>
              <a:spLocks noChangeArrowheads="1"/>
            </p:cNvSpPr>
            <p:nvPr/>
          </p:nvSpPr>
          <p:spPr bwMode="auto">
            <a:xfrm>
              <a:off x="7156450" y="6172200"/>
              <a:ext cx="457200"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11</a:t>
              </a:r>
              <a:r>
                <a:rPr lang="en-US" u="sng">
                  <a:solidFill>
                    <a:srgbClr val="000066"/>
                  </a:solidFill>
                  <a:latin typeface="Courier New" charset="0"/>
                </a:rPr>
                <a:t>11</a:t>
              </a:r>
            </a:p>
          </p:txBody>
        </p:sp>
      </p:grpSp>
      <p:sp>
        <p:nvSpPr>
          <p:cNvPr id="81" name="Rectangle 80"/>
          <p:cNvSpPr txBox="1">
            <a:spLocks noChangeArrowheads="1"/>
          </p:cNvSpPr>
          <p:nvPr/>
        </p:nvSpPr>
        <p:spPr bwMode="auto">
          <a:xfrm>
            <a:off x="152400" y="4984750"/>
            <a:ext cx="4383088" cy="149225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a:lstStyle>
          <a:p>
            <a:pPr eaLnBrk="1" hangingPunct="1">
              <a:lnSpc>
                <a:spcPct val="85000"/>
              </a:lnSpc>
              <a:buClr>
                <a:srgbClr val="660033"/>
              </a:buClr>
              <a:buFont typeface="Wingdings" charset="0"/>
              <a:buNone/>
              <a:defRPr/>
            </a:pPr>
            <a:r>
              <a:rPr lang="en-US" sz="2000" dirty="0" smtClean="0">
                <a:solidFill>
                  <a:srgbClr val="003300"/>
                </a:solidFill>
                <a:latin typeface="Helvetica" charset="0"/>
                <a:ea typeface="ＭＳ Ｐゴシック" charset="0"/>
                <a:cs typeface="ＭＳ Ｐゴシック" charset="0"/>
              </a:rPr>
              <a:t>Middle-Order Bit Indexing</a:t>
            </a:r>
          </a:p>
          <a:p>
            <a:pPr lvl="1" eaLnBrk="1" hangingPunct="1">
              <a:buClr>
                <a:srgbClr val="660033"/>
              </a:buClr>
              <a:defRPr/>
            </a:pPr>
            <a:r>
              <a:rPr lang="en-US" sz="1800" dirty="0" smtClean="0">
                <a:solidFill>
                  <a:srgbClr val="000066"/>
                </a:solidFill>
                <a:latin typeface="Helvetica" charset="0"/>
                <a:ea typeface="ＭＳ Ｐゴシック" charset="0"/>
              </a:rPr>
              <a:t>Consecutive memory lines map to different cache lines</a:t>
            </a:r>
          </a:p>
          <a:p>
            <a:pPr lvl="1" eaLnBrk="1" hangingPunct="1">
              <a:buClr>
                <a:srgbClr val="660033"/>
              </a:buClr>
              <a:defRPr/>
            </a:pPr>
            <a:r>
              <a:rPr lang="en-US" sz="1800" dirty="0" smtClean="0">
                <a:solidFill>
                  <a:srgbClr val="000066"/>
                </a:solidFill>
                <a:latin typeface="Helvetica" charset="0"/>
                <a:ea typeface="ＭＳ Ｐゴシック" charset="0"/>
              </a:rPr>
              <a:t>Can hold C-byte region of address space in cache at one time</a:t>
            </a:r>
          </a:p>
          <a:p>
            <a:pPr lvl="2" eaLnBrk="1" hangingPunct="1">
              <a:lnSpc>
                <a:spcPct val="97000"/>
              </a:lnSpc>
              <a:defRPr/>
            </a:pPr>
            <a:endParaRPr lang="en-US" sz="1600" dirty="0">
              <a:solidFill>
                <a:srgbClr val="000099"/>
              </a:solidFill>
              <a:latin typeface="Helvetica" charset="0"/>
              <a:ea typeface="ＭＳ Ｐゴシック" charset="0"/>
            </a:endParaRPr>
          </a:p>
        </p:txBody>
      </p:sp>
      <p:sp>
        <p:nvSpPr>
          <p:cNvPr id="82" name="Rectangle 50"/>
          <p:cNvSpPr>
            <a:spLocks noChangeArrowheads="1"/>
          </p:cNvSpPr>
          <p:nvPr/>
        </p:nvSpPr>
        <p:spPr bwMode="auto">
          <a:xfrm>
            <a:off x="1447800" y="2930525"/>
            <a:ext cx="990600" cy="271463"/>
          </a:xfrm>
          <a:prstGeom prst="rect">
            <a:avLst/>
          </a:prstGeom>
          <a:solidFill>
            <a:srgbClr val="FF9999"/>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 bits</a:t>
            </a:r>
          </a:p>
        </p:txBody>
      </p:sp>
      <p:sp>
        <p:nvSpPr>
          <p:cNvPr id="83" name="Rectangle 51"/>
          <p:cNvSpPr>
            <a:spLocks noChangeArrowheads="1"/>
          </p:cNvSpPr>
          <p:nvPr/>
        </p:nvSpPr>
        <p:spPr bwMode="auto">
          <a:xfrm>
            <a:off x="685800" y="2930525"/>
            <a:ext cx="762000" cy="271463"/>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s bits</a:t>
            </a:r>
          </a:p>
        </p:txBody>
      </p:sp>
      <p:sp>
        <p:nvSpPr>
          <p:cNvPr id="84" name="Rectangle 52"/>
          <p:cNvSpPr>
            <a:spLocks noChangeArrowheads="1"/>
          </p:cNvSpPr>
          <p:nvPr/>
        </p:nvSpPr>
        <p:spPr bwMode="auto">
          <a:xfrm>
            <a:off x="2451100" y="2930525"/>
            <a:ext cx="685800" cy="271463"/>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00"/>
                </a:solidFill>
                <a:latin typeface="Calibri" charset="0"/>
              </a:rPr>
              <a:t>b bits</a:t>
            </a:r>
          </a:p>
        </p:txBody>
      </p:sp>
      <p:sp>
        <p:nvSpPr>
          <p:cNvPr id="86" name="Rectangle 50"/>
          <p:cNvSpPr>
            <a:spLocks noChangeArrowheads="1"/>
          </p:cNvSpPr>
          <p:nvPr/>
        </p:nvSpPr>
        <p:spPr bwMode="auto">
          <a:xfrm>
            <a:off x="698500" y="4648200"/>
            <a:ext cx="990600" cy="271463"/>
          </a:xfrm>
          <a:prstGeom prst="rect">
            <a:avLst/>
          </a:prstGeom>
          <a:solidFill>
            <a:srgbClr val="FF9999"/>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 bits</a:t>
            </a:r>
          </a:p>
        </p:txBody>
      </p:sp>
      <p:sp>
        <p:nvSpPr>
          <p:cNvPr id="87" name="Rectangle 51"/>
          <p:cNvSpPr>
            <a:spLocks noChangeArrowheads="1"/>
          </p:cNvSpPr>
          <p:nvPr/>
        </p:nvSpPr>
        <p:spPr bwMode="auto">
          <a:xfrm>
            <a:off x="1689100" y="4648200"/>
            <a:ext cx="762000" cy="271463"/>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s bits</a:t>
            </a:r>
          </a:p>
        </p:txBody>
      </p:sp>
      <p:sp>
        <p:nvSpPr>
          <p:cNvPr id="88" name="Rectangle 52"/>
          <p:cNvSpPr>
            <a:spLocks noChangeArrowheads="1"/>
          </p:cNvSpPr>
          <p:nvPr/>
        </p:nvSpPr>
        <p:spPr bwMode="auto">
          <a:xfrm>
            <a:off x="2451100" y="4648200"/>
            <a:ext cx="685800" cy="271463"/>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00"/>
                </a:solidFill>
                <a:latin typeface="Calibri" charset="0"/>
              </a:rPr>
              <a:t>b bits</a:t>
            </a:r>
          </a:p>
        </p:txBody>
      </p:sp>
    </p:spTree>
    <p:extLst>
      <p:ext uri="{BB962C8B-B14F-4D97-AF65-F5344CB8AC3E}">
        <p14:creationId xmlns:p14="http://schemas.microsoft.com/office/powerpoint/2010/main" val="34197421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1632">
                                            <p:txEl>
                                              <p:pRg st="0" end="0"/>
                                            </p:txEl>
                                          </p:spTgt>
                                        </p:tgtEl>
                                        <p:attrNameLst>
                                          <p:attrName>style.visibility</p:attrName>
                                        </p:attrNameLst>
                                      </p:cBhvr>
                                      <p:to>
                                        <p:strVal val="visible"/>
                                      </p:to>
                                    </p:set>
                                    <p:animEffect transition="in" filter="dissolve">
                                      <p:cBhvr>
                                        <p:cTn id="7" dur="500"/>
                                        <p:tgtEl>
                                          <p:spTgt spid="15163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1632">
                                            <p:txEl>
                                              <p:pRg st="1" end="1"/>
                                            </p:txEl>
                                          </p:spTgt>
                                        </p:tgtEl>
                                        <p:attrNameLst>
                                          <p:attrName>style.visibility</p:attrName>
                                        </p:attrNameLst>
                                      </p:cBhvr>
                                      <p:to>
                                        <p:strVal val="visible"/>
                                      </p:to>
                                    </p:set>
                                    <p:animEffect transition="in" filter="dissolve">
                                      <p:cBhvr>
                                        <p:cTn id="10" dur="500"/>
                                        <p:tgtEl>
                                          <p:spTgt spid="151632">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1632">
                                            <p:txEl>
                                              <p:pRg st="2" end="2"/>
                                            </p:txEl>
                                          </p:spTgt>
                                        </p:tgtEl>
                                        <p:attrNameLst>
                                          <p:attrName>style.visibility</p:attrName>
                                        </p:attrNameLst>
                                      </p:cBhvr>
                                      <p:to>
                                        <p:strVal val="visible"/>
                                      </p:to>
                                    </p:set>
                                    <p:animEffect transition="in" filter="dissolve">
                                      <p:cBhvr>
                                        <p:cTn id="13" dur="500"/>
                                        <p:tgtEl>
                                          <p:spTgt spid="151632">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dissolve">
                                      <p:cBhvr>
                                        <p:cTn id="16" dur="500"/>
                                        <p:tgtEl>
                                          <p:spTgt spid="8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dissolve">
                                      <p:cBhvr>
                                        <p:cTn id="19" dur="500"/>
                                        <p:tgtEl>
                                          <p:spTgt spid="8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dissolve">
                                      <p:cBhvr>
                                        <p:cTn id="22" dur="500"/>
                                        <p:tgtEl>
                                          <p:spTgt spid="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dissolve">
                                      <p:cBhvr>
                                        <p:cTn id="32" dur="500"/>
                                        <p:tgtEl>
                                          <p:spTgt spid="8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dissolve">
                                      <p:cBhvr>
                                        <p:cTn id="35" dur="500"/>
                                        <p:tgtEl>
                                          <p:spTgt spid="8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dissolve">
                                      <p:cBhvr>
                                        <p:cTn id="38" dur="500"/>
                                        <p:tgtEl>
                                          <p:spTgt spid="87"/>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dissolv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32" grpId="0" build="p"/>
      <p:bldP spid="81" grpId="0"/>
      <p:bldP spid="82" grpId="0" animBg="1"/>
      <p:bldP spid="83" grpId="0" animBg="1"/>
      <p:bldP spid="84" grpId="0" animBg="1"/>
      <p:bldP spid="86" grpId="0" animBg="1"/>
      <p:bldP spid="87" grpId="0" animBg="1"/>
      <p:bldP spid="8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Cache Read</a:t>
            </a:r>
          </a:p>
        </p:txBody>
      </p:sp>
      <p:sp>
        <p:nvSpPr>
          <p:cNvPr id="81922" name="AutoShape 16"/>
          <p:cNvSpPr>
            <a:spLocks/>
          </p:cNvSpPr>
          <p:nvPr/>
        </p:nvSpPr>
        <p:spPr bwMode="auto">
          <a:xfrm rot="5400000">
            <a:off x="3558382" y="-289719"/>
            <a:ext cx="228600" cy="4237037"/>
          </a:xfrm>
          <a:prstGeom prst="leftBrace">
            <a:avLst>
              <a:gd name="adj1" fmla="val 7499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grpSp>
        <p:nvGrpSpPr>
          <p:cNvPr id="81923" name="Group 79"/>
          <p:cNvGrpSpPr>
            <a:grpSpLocks/>
          </p:cNvGrpSpPr>
          <p:nvPr/>
        </p:nvGrpSpPr>
        <p:grpSpPr bwMode="auto">
          <a:xfrm>
            <a:off x="1554163" y="2079625"/>
            <a:ext cx="4237037" cy="492125"/>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5" name="Rectangle 34"/>
            <p:cNvSpPr/>
            <p:nvPr/>
          </p:nvSpPr>
          <p:spPr bwMode="auto">
            <a:xfrm>
              <a:off x="1784056" y="2090608"/>
              <a:ext cx="1187738"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6" name="Rectangle 35"/>
            <p:cNvSpPr/>
            <p:nvPr/>
          </p:nvSpPr>
          <p:spPr bwMode="auto">
            <a:xfrm>
              <a:off x="3048423" y="2090608"/>
              <a:ext cx="1185996"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7" name="Rectangle 36"/>
            <p:cNvSpPr/>
            <p:nvPr/>
          </p:nvSpPr>
          <p:spPr bwMode="auto">
            <a:xfrm>
              <a:off x="4953680" y="2090608"/>
              <a:ext cx="1185996"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81978" name="Straight Connector 37"/>
            <p:cNvCxnSpPr>
              <a:cxnSpLocks noChangeShapeType="1"/>
            </p:cNvCxnSpPr>
            <p:nvPr/>
          </p:nvCxnSpPr>
          <p:spPr bwMode="auto">
            <a:xfrm>
              <a:off x="4349839" y="2254873"/>
              <a:ext cx="609600" cy="1588"/>
            </a:xfrm>
            <a:prstGeom prst="line">
              <a:avLst/>
            </a:prstGeom>
            <a:noFill/>
            <a:ln w="76200" cap="rnd">
              <a:solidFill>
                <a:schemeClr val="tx1"/>
              </a:solidFill>
              <a:prstDash val="sysDot"/>
              <a:round/>
              <a:headEnd/>
              <a:tailEnd/>
            </a:ln>
            <a:extLst>
              <a:ext uri="{909E8E84-426E-40dd-AFC4-6F175D3DCCD1}">
                <a14:hiddenFill xmlns:a14="http://schemas.microsoft.com/office/drawing/2010/main">
                  <a:noFill/>
                </a14:hiddenFill>
              </a:ext>
            </a:extLst>
          </p:spPr>
        </p:cxnSp>
      </p:grpSp>
      <p:cxnSp>
        <p:nvCxnSpPr>
          <p:cNvPr id="81924" name="Straight Connector 44"/>
          <p:cNvCxnSpPr>
            <a:cxnSpLocks noChangeShapeType="1"/>
          </p:cNvCxnSpPr>
          <p:nvPr/>
        </p:nvCxnSpPr>
        <p:spPr bwMode="auto">
          <a:xfrm>
            <a:off x="1782763" y="4019550"/>
            <a:ext cx="3875087" cy="9525"/>
          </a:xfrm>
          <a:prstGeom prst="line">
            <a:avLst/>
          </a:prstGeom>
          <a:noFill/>
          <a:ln w="762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81925" name="AutoShape 16"/>
          <p:cNvSpPr>
            <a:spLocks/>
          </p:cNvSpPr>
          <p:nvPr/>
        </p:nvSpPr>
        <p:spPr bwMode="auto">
          <a:xfrm>
            <a:off x="1173163" y="2068513"/>
            <a:ext cx="228600" cy="2732087"/>
          </a:xfrm>
          <a:prstGeom prst="leftBrace">
            <a:avLst>
              <a:gd name="adj1" fmla="val 7497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81926" name="TextBox 55"/>
          <p:cNvSpPr txBox="1">
            <a:spLocks noChangeArrowheads="1"/>
          </p:cNvSpPr>
          <p:nvPr/>
        </p:nvSpPr>
        <p:spPr bwMode="auto">
          <a:xfrm>
            <a:off x="3300413" y="1344613"/>
            <a:ext cx="1957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E = 2</a:t>
            </a:r>
            <a:r>
              <a:rPr lang="en-US" sz="1800" baseline="30000">
                <a:solidFill>
                  <a:srgbClr val="000066"/>
                </a:solidFill>
                <a:latin typeface="Calibri" charset="0"/>
              </a:rPr>
              <a:t>e</a:t>
            </a:r>
            <a:r>
              <a:rPr lang="en-US" sz="1800">
                <a:solidFill>
                  <a:srgbClr val="000066"/>
                </a:solidFill>
                <a:latin typeface="Calibri" charset="0"/>
              </a:rPr>
              <a:t> lines per set</a:t>
            </a:r>
          </a:p>
        </p:txBody>
      </p:sp>
      <p:sp>
        <p:nvSpPr>
          <p:cNvPr id="81927" name="TextBox 56"/>
          <p:cNvSpPr txBox="1">
            <a:spLocks noChangeArrowheads="1"/>
          </p:cNvSpPr>
          <p:nvPr/>
        </p:nvSpPr>
        <p:spPr bwMode="auto">
          <a:xfrm>
            <a:off x="76200" y="3244850"/>
            <a:ext cx="1122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S = 2</a:t>
            </a:r>
            <a:r>
              <a:rPr lang="en-US" sz="1800" baseline="30000">
                <a:solidFill>
                  <a:srgbClr val="000066"/>
                </a:solidFill>
                <a:latin typeface="Calibri" charset="0"/>
              </a:rPr>
              <a:t>s</a:t>
            </a:r>
            <a:r>
              <a:rPr lang="en-US" sz="1800">
                <a:solidFill>
                  <a:srgbClr val="000066"/>
                </a:solidFill>
                <a:latin typeface="Calibri" charset="0"/>
              </a:rPr>
              <a:t> sets</a:t>
            </a:r>
          </a:p>
        </p:txBody>
      </p:sp>
      <p:grpSp>
        <p:nvGrpSpPr>
          <p:cNvPr id="81928" name="Group 80"/>
          <p:cNvGrpSpPr>
            <a:grpSpLocks/>
          </p:cNvGrpSpPr>
          <p:nvPr/>
        </p:nvGrpSpPr>
        <p:grpSpPr bwMode="auto">
          <a:xfrm>
            <a:off x="1554163" y="2647950"/>
            <a:ext cx="4237037" cy="492125"/>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83" name="Rectangle 82"/>
            <p:cNvSpPr/>
            <p:nvPr/>
          </p:nvSpPr>
          <p:spPr bwMode="auto">
            <a:xfrm>
              <a:off x="1784056" y="2090608"/>
              <a:ext cx="1187738"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84" name="Rectangle 83"/>
            <p:cNvSpPr/>
            <p:nvPr/>
          </p:nvSpPr>
          <p:spPr bwMode="auto">
            <a:xfrm>
              <a:off x="3048423" y="2090608"/>
              <a:ext cx="1185996"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85" name="Rectangle 84"/>
            <p:cNvSpPr/>
            <p:nvPr/>
          </p:nvSpPr>
          <p:spPr bwMode="auto">
            <a:xfrm>
              <a:off x="4953680" y="2090608"/>
              <a:ext cx="1185996"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81973" name="Straight Connector 85"/>
            <p:cNvCxnSpPr>
              <a:cxnSpLocks noChangeShapeType="1"/>
            </p:cNvCxnSpPr>
            <p:nvPr/>
          </p:nvCxnSpPr>
          <p:spPr bwMode="auto">
            <a:xfrm>
              <a:off x="4349839" y="2254873"/>
              <a:ext cx="609600" cy="1588"/>
            </a:xfrm>
            <a:prstGeom prst="line">
              <a:avLst/>
            </a:prstGeom>
            <a:noFill/>
            <a:ln w="76200" cap="rnd">
              <a:solidFill>
                <a:schemeClr val="tx1"/>
              </a:solidFill>
              <a:prstDash val="sysDot"/>
              <a:round/>
              <a:headEnd/>
              <a:tailEnd/>
            </a:ln>
            <a:extLst>
              <a:ext uri="{909E8E84-426E-40dd-AFC4-6F175D3DCCD1}">
                <a14:hiddenFill xmlns:a14="http://schemas.microsoft.com/office/drawing/2010/main">
                  <a:noFill/>
                </a14:hiddenFill>
              </a:ext>
            </a:extLst>
          </p:spPr>
        </p:cxnSp>
      </p:grpSp>
      <p:grpSp>
        <p:nvGrpSpPr>
          <p:cNvPr id="81929" name="Group 86"/>
          <p:cNvGrpSpPr>
            <a:grpSpLocks/>
          </p:cNvGrpSpPr>
          <p:nvPr/>
        </p:nvGrpSpPr>
        <p:grpSpPr bwMode="auto">
          <a:xfrm>
            <a:off x="1554163" y="3222625"/>
            <a:ext cx="4237037" cy="492125"/>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89" name="Rectangle 88"/>
            <p:cNvSpPr/>
            <p:nvPr/>
          </p:nvSpPr>
          <p:spPr bwMode="auto">
            <a:xfrm>
              <a:off x="1784056" y="2090608"/>
              <a:ext cx="1187738"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0" name="Rectangle 89"/>
            <p:cNvSpPr/>
            <p:nvPr/>
          </p:nvSpPr>
          <p:spPr bwMode="auto">
            <a:xfrm>
              <a:off x="3048423" y="2090608"/>
              <a:ext cx="1185996"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1" name="Rectangle 90"/>
            <p:cNvSpPr/>
            <p:nvPr/>
          </p:nvSpPr>
          <p:spPr bwMode="auto">
            <a:xfrm>
              <a:off x="4953680" y="2090608"/>
              <a:ext cx="1185996"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81968" name="Straight Connector 91"/>
            <p:cNvCxnSpPr>
              <a:cxnSpLocks noChangeShapeType="1"/>
            </p:cNvCxnSpPr>
            <p:nvPr/>
          </p:nvCxnSpPr>
          <p:spPr bwMode="auto">
            <a:xfrm>
              <a:off x="4349839" y="2254873"/>
              <a:ext cx="609600" cy="1588"/>
            </a:xfrm>
            <a:prstGeom prst="line">
              <a:avLst/>
            </a:prstGeom>
            <a:noFill/>
            <a:ln w="76200" cap="rnd">
              <a:solidFill>
                <a:schemeClr val="tx1"/>
              </a:solidFill>
              <a:prstDash val="sysDot"/>
              <a:round/>
              <a:headEnd/>
              <a:tailEnd/>
            </a:ln>
            <a:extLst>
              <a:ext uri="{909E8E84-426E-40dd-AFC4-6F175D3DCCD1}">
                <a14:hiddenFill xmlns:a14="http://schemas.microsoft.com/office/drawing/2010/main">
                  <a:noFill/>
                </a14:hiddenFill>
              </a:ext>
            </a:extLst>
          </p:spPr>
        </p:cxnSp>
      </p:grpSp>
      <p:grpSp>
        <p:nvGrpSpPr>
          <p:cNvPr id="81930" name="Group 92"/>
          <p:cNvGrpSpPr>
            <a:grpSpLocks/>
          </p:cNvGrpSpPr>
          <p:nvPr/>
        </p:nvGrpSpPr>
        <p:grpSpPr bwMode="auto">
          <a:xfrm>
            <a:off x="1554163" y="4289425"/>
            <a:ext cx="4237037" cy="492125"/>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5" name="Rectangle 94"/>
            <p:cNvSpPr/>
            <p:nvPr/>
          </p:nvSpPr>
          <p:spPr bwMode="auto">
            <a:xfrm>
              <a:off x="1784056" y="2090608"/>
              <a:ext cx="1187738"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6" name="Rectangle 95"/>
            <p:cNvSpPr/>
            <p:nvPr/>
          </p:nvSpPr>
          <p:spPr bwMode="auto">
            <a:xfrm>
              <a:off x="3048423" y="2090608"/>
              <a:ext cx="1185996"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7" name="Rectangle 96"/>
            <p:cNvSpPr/>
            <p:nvPr/>
          </p:nvSpPr>
          <p:spPr bwMode="auto">
            <a:xfrm>
              <a:off x="4953680" y="2090608"/>
              <a:ext cx="1185996" cy="312966"/>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81963" name="Straight Connector 97"/>
            <p:cNvCxnSpPr>
              <a:cxnSpLocks noChangeShapeType="1"/>
            </p:cNvCxnSpPr>
            <p:nvPr/>
          </p:nvCxnSpPr>
          <p:spPr bwMode="auto">
            <a:xfrm>
              <a:off x="4349839" y="2254873"/>
              <a:ext cx="609600" cy="1588"/>
            </a:xfrm>
            <a:prstGeom prst="line">
              <a:avLst/>
            </a:prstGeom>
            <a:noFill/>
            <a:ln w="76200" cap="rnd">
              <a:solidFill>
                <a:schemeClr val="tx1"/>
              </a:solidFill>
              <a:prstDash val="sysDot"/>
              <a:round/>
              <a:headEnd/>
              <a:tailEnd/>
            </a:ln>
            <a:extLst>
              <a:ext uri="{909E8E84-426E-40dd-AFC4-6F175D3DCCD1}">
                <a14:hiddenFill xmlns:a14="http://schemas.microsoft.com/office/drawing/2010/main">
                  <a:noFill/>
                </a14:hiddenFill>
              </a:ext>
            </a:extLst>
          </p:spPr>
        </p:cxnSp>
      </p:grpSp>
      <p:sp>
        <p:nvSpPr>
          <p:cNvPr id="99" name="Trapezoid 98"/>
          <p:cNvSpPr/>
          <p:nvPr/>
        </p:nvSpPr>
        <p:spPr bwMode="auto">
          <a:xfrm>
            <a:off x="1619250" y="4710113"/>
            <a:ext cx="3524250" cy="865187"/>
          </a:xfrm>
          <a:prstGeom prst="trapezoid">
            <a:avLst>
              <a:gd name="adj" fmla="val 141754"/>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64" name="Rectangle 63"/>
          <p:cNvSpPr/>
          <p:nvPr/>
        </p:nvSpPr>
        <p:spPr bwMode="auto">
          <a:xfrm>
            <a:off x="1619250" y="5575300"/>
            <a:ext cx="3524250"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600" dirty="0">
              <a:solidFill>
                <a:srgbClr val="000066"/>
              </a:solidFill>
              <a:latin typeface="Calibri" pitchFamily="34" charset="0"/>
              <a:ea typeface="ＭＳ Ｐゴシック" pitchFamily="-1" charset="-128"/>
              <a:cs typeface="ＭＳ Ｐゴシック" pitchFamily="-1" charset="-128"/>
            </a:endParaRPr>
          </a:p>
        </p:txBody>
      </p:sp>
      <p:sp>
        <p:nvSpPr>
          <p:cNvPr id="65" name="Rectangle 64"/>
          <p:cNvSpPr>
            <a:spLocks noChangeArrowheads="1"/>
          </p:cNvSpPr>
          <p:nvPr/>
        </p:nvSpPr>
        <p:spPr bwMode="auto">
          <a:xfrm>
            <a:off x="3117850" y="5689600"/>
            <a:ext cx="27305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0</a:t>
            </a:r>
          </a:p>
        </p:txBody>
      </p:sp>
      <p:sp>
        <p:nvSpPr>
          <p:cNvPr id="66" name="Rectangle 65"/>
          <p:cNvSpPr>
            <a:spLocks noChangeArrowheads="1"/>
          </p:cNvSpPr>
          <p:nvPr/>
        </p:nvSpPr>
        <p:spPr bwMode="auto">
          <a:xfrm>
            <a:off x="3390900" y="5689600"/>
            <a:ext cx="27305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1</a:t>
            </a:r>
          </a:p>
        </p:txBody>
      </p:sp>
      <p:sp>
        <p:nvSpPr>
          <p:cNvPr id="67" name="Rectangle 66"/>
          <p:cNvSpPr>
            <a:spLocks noChangeArrowheads="1"/>
          </p:cNvSpPr>
          <p:nvPr/>
        </p:nvSpPr>
        <p:spPr bwMode="auto">
          <a:xfrm>
            <a:off x="3651250" y="5689600"/>
            <a:ext cx="27305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2</a:t>
            </a:r>
          </a:p>
        </p:txBody>
      </p:sp>
      <p:sp>
        <p:nvSpPr>
          <p:cNvPr id="68" name="Rectangle 67"/>
          <p:cNvSpPr>
            <a:spLocks noChangeArrowheads="1"/>
          </p:cNvSpPr>
          <p:nvPr/>
        </p:nvSpPr>
        <p:spPr bwMode="auto">
          <a:xfrm>
            <a:off x="4565650" y="5689600"/>
            <a:ext cx="45720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B-1</a:t>
            </a:r>
          </a:p>
        </p:txBody>
      </p:sp>
      <p:sp>
        <p:nvSpPr>
          <p:cNvPr id="69" name="Rectangle 68"/>
          <p:cNvSpPr>
            <a:spLocks noChangeArrowheads="1"/>
          </p:cNvSpPr>
          <p:nvPr/>
        </p:nvSpPr>
        <p:spPr bwMode="auto">
          <a:xfrm>
            <a:off x="3924300" y="5689600"/>
            <a:ext cx="64135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endParaRPr lang="en-US" sz="1600">
              <a:solidFill>
                <a:srgbClr val="000066"/>
              </a:solidFill>
              <a:latin typeface="Calibri" charset="0"/>
            </a:endParaRPr>
          </a:p>
        </p:txBody>
      </p:sp>
      <p:cxnSp>
        <p:nvCxnSpPr>
          <p:cNvPr id="70" name="Straight Connector 69"/>
          <p:cNvCxnSpPr>
            <a:cxnSpLocks noChangeShapeType="1"/>
          </p:cNvCxnSpPr>
          <p:nvPr/>
        </p:nvCxnSpPr>
        <p:spPr bwMode="auto">
          <a:xfrm>
            <a:off x="4057650" y="5842000"/>
            <a:ext cx="457200" cy="1588"/>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72" name="Rectangle 71"/>
          <p:cNvSpPr>
            <a:spLocks noChangeArrowheads="1"/>
          </p:cNvSpPr>
          <p:nvPr/>
        </p:nvSpPr>
        <p:spPr bwMode="auto">
          <a:xfrm>
            <a:off x="2216150" y="5689600"/>
            <a:ext cx="717550" cy="304800"/>
          </a:xfrm>
          <a:prstGeom prst="rect">
            <a:avLst/>
          </a:prstGeom>
          <a:solidFill>
            <a:srgbClr val="FF9999"/>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tag</a:t>
            </a:r>
          </a:p>
        </p:txBody>
      </p:sp>
      <p:sp>
        <p:nvSpPr>
          <p:cNvPr id="73" name="Rectangle 72"/>
          <p:cNvSpPr>
            <a:spLocks noChangeArrowheads="1"/>
          </p:cNvSpPr>
          <p:nvPr/>
        </p:nvSpPr>
        <p:spPr bwMode="auto">
          <a:xfrm>
            <a:off x="1746250" y="5689600"/>
            <a:ext cx="273050"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v</a:t>
            </a:r>
          </a:p>
        </p:txBody>
      </p:sp>
      <p:sp>
        <p:nvSpPr>
          <p:cNvPr id="74" name="TextBox 73"/>
          <p:cNvSpPr txBox="1">
            <a:spLocks noChangeArrowheads="1"/>
          </p:cNvSpPr>
          <p:nvPr/>
        </p:nvSpPr>
        <p:spPr bwMode="auto">
          <a:xfrm>
            <a:off x="1092200" y="6127750"/>
            <a:ext cx="952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valid bit</a:t>
            </a:r>
          </a:p>
        </p:txBody>
      </p:sp>
      <p:cxnSp>
        <p:nvCxnSpPr>
          <p:cNvPr id="76" name="Straight Connector 75"/>
          <p:cNvCxnSpPr>
            <a:cxnSpLocks noChangeShapeType="1"/>
          </p:cNvCxnSpPr>
          <p:nvPr/>
        </p:nvCxnSpPr>
        <p:spPr bwMode="auto">
          <a:xfrm rot="5400000" flipH="1" flipV="1">
            <a:off x="1867694" y="6158706"/>
            <a:ext cx="3048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7" name="AutoShape 16"/>
          <p:cNvSpPr>
            <a:spLocks/>
          </p:cNvSpPr>
          <p:nvPr/>
        </p:nvSpPr>
        <p:spPr bwMode="auto">
          <a:xfrm rot="16200000" flipV="1">
            <a:off x="3968750" y="5334000"/>
            <a:ext cx="228600" cy="1905000"/>
          </a:xfrm>
          <a:prstGeom prst="leftBrace">
            <a:avLst>
              <a:gd name="adj1" fmla="val 13696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78" name="TextBox 77"/>
          <p:cNvSpPr txBox="1">
            <a:spLocks noChangeArrowheads="1"/>
          </p:cNvSpPr>
          <p:nvPr/>
        </p:nvSpPr>
        <p:spPr bwMode="auto">
          <a:xfrm>
            <a:off x="3484563" y="6375400"/>
            <a:ext cx="383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B = 2</a:t>
            </a:r>
            <a:r>
              <a:rPr lang="en-US" sz="1800" baseline="30000">
                <a:solidFill>
                  <a:srgbClr val="000066"/>
                </a:solidFill>
                <a:latin typeface="Calibri" charset="0"/>
              </a:rPr>
              <a:t>b</a:t>
            </a:r>
            <a:r>
              <a:rPr lang="en-US" sz="1800">
                <a:solidFill>
                  <a:srgbClr val="000066"/>
                </a:solidFill>
                <a:latin typeface="Calibri" charset="0"/>
              </a:rPr>
              <a:t> bytes per cache block (the data)</a:t>
            </a:r>
          </a:p>
        </p:txBody>
      </p:sp>
      <p:sp>
        <p:nvSpPr>
          <p:cNvPr id="81945" name="Rectangle 50"/>
          <p:cNvSpPr>
            <a:spLocks noChangeArrowheads="1"/>
          </p:cNvSpPr>
          <p:nvPr/>
        </p:nvSpPr>
        <p:spPr bwMode="auto">
          <a:xfrm>
            <a:off x="6337300" y="2852738"/>
            <a:ext cx="990600" cy="271462"/>
          </a:xfrm>
          <a:prstGeom prst="rect">
            <a:avLst/>
          </a:prstGeom>
          <a:solidFill>
            <a:srgbClr val="FF9999"/>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 bits</a:t>
            </a:r>
          </a:p>
        </p:txBody>
      </p:sp>
      <p:sp>
        <p:nvSpPr>
          <p:cNvPr id="81946" name="Rectangle 51"/>
          <p:cNvSpPr>
            <a:spLocks noChangeArrowheads="1"/>
          </p:cNvSpPr>
          <p:nvPr/>
        </p:nvSpPr>
        <p:spPr bwMode="auto">
          <a:xfrm>
            <a:off x="7327900" y="2852738"/>
            <a:ext cx="762000" cy="271462"/>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s bits</a:t>
            </a:r>
          </a:p>
        </p:txBody>
      </p:sp>
      <p:sp>
        <p:nvSpPr>
          <p:cNvPr id="81947" name="Rectangle 52"/>
          <p:cNvSpPr>
            <a:spLocks noChangeArrowheads="1"/>
          </p:cNvSpPr>
          <p:nvPr/>
        </p:nvSpPr>
        <p:spPr bwMode="auto">
          <a:xfrm>
            <a:off x="8089900" y="2852738"/>
            <a:ext cx="685800" cy="271462"/>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00"/>
                </a:solidFill>
                <a:latin typeface="Calibri" charset="0"/>
              </a:rPr>
              <a:t>b bits</a:t>
            </a:r>
          </a:p>
        </p:txBody>
      </p:sp>
      <p:sp>
        <p:nvSpPr>
          <p:cNvPr id="81948" name="TextBox 54"/>
          <p:cNvSpPr txBox="1">
            <a:spLocks noChangeArrowheads="1"/>
          </p:cNvSpPr>
          <p:nvPr/>
        </p:nvSpPr>
        <p:spPr bwMode="auto">
          <a:xfrm>
            <a:off x="6248400" y="2513013"/>
            <a:ext cx="1811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Address of word:</a:t>
            </a:r>
          </a:p>
        </p:txBody>
      </p:sp>
      <p:sp>
        <p:nvSpPr>
          <p:cNvPr id="81949" name="AutoShape 16"/>
          <p:cNvSpPr>
            <a:spLocks/>
          </p:cNvSpPr>
          <p:nvPr/>
        </p:nvSpPr>
        <p:spPr bwMode="auto">
          <a:xfrm rot="16200000" flipV="1">
            <a:off x="6718300" y="2822575"/>
            <a:ext cx="228600" cy="990600"/>
          </a:xfrm>
          <a:prstGeom prst="leftBrace">
            <a:avLst>
              <a:gd name="adj1" fmla="val 74991"/>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81950" name="AutoShape 16"/>
          <p:cNvSpPr>
            <a:spLocks/>
          </p:cNvSpPr>
          <p:nvPr/>
        </p:nvSpPr>
        <p:spPr bwMode="auto">
          <a:xfrm rot="16200000" flipV="1">
            <a:off x="7594600" y="2933700"/>
            <a:ext cx="228600" cy="762000"/>
          </a:xfrm>
          <a:prstGeom prst="leftBrace">
            <a:avLst>
              <a:gd name="adj1" fmla="val 75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81951" name="AutoShape 16"/>
          <p:cNvSpPr>
            <a:spLocks/>
          </p:cNvSpPr>
          <p:nvPr/>
        </p:nvSpPr>
        <p:spPr bwMode="auto">
          <a:xfrm rot="16200000" flipV="1">
            <a:off x="8280400" y="3009900"/>
            <a:ext cx="228600" cy="609600"/>
          </a:xfrm>
          <a:prstGeom prst="leftBrace">
            <a:avLst>
              <a:gd name="adj1" fmla="val 75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81952" name="TextBox 74"/>
          <p:cNvSpPr txBox="1">
            <a:spLocks noChangeArrowheads="1"/>
          </p:cNvSpPr>
          <p:nvPr/>
        </p:nvSpPr>
        <p:spPr bwMode="auto">
          <a:xfrm>
            <a:off x="6594475" y="3365500"/>
            <a:ext cx="485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tag</a:t>
            </a:r>
          </a:p>
        </p:txBody>
      </p:sp>
      <p:sp>
        <p:nvSpPr>
          <p:cNvPr id="81953" name="TextBox 79"/>
          <p:cNvSpPr txBox="1">
            <a:spLocks noChangeArrowheads="1"/>
          </p:cNvSpPr>
          <p:nvPr/>
        </p:nvSpPr>
        <p:spPr bwMode="auto">
          <a:xfrm>
            <a:off x="7359650" y="3363913"/>
            <a:ext cx="7064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alibri" charset="0"/>
              </a:rPr>
              <a:t>set</a:t>
            </a:r>
          </a:p>
          <a:p>
            <a:pPr>
              <a:lnSpc>
                <a:spcPct val="100000"/>
              </a:lnSpc>
            </a:pPr>
            <a:r>
              <a:rPr lang="en-US" sz="1800">
                <a:solidFill>
                  <a:srgbClr val="000066"/>
                </a:solidFill>
                <a:latin typeface="Calibri" charset="0"/>
              </a:rPr>
              <a:t>index</a:t>
            </a:r>
          </a:p>
        </p:txBody>
      </p:sp>
      <p:sp>
        <p:nvSpPr>
          <p:cNvPr id="81954" name="TextBox 80"/>
          <p:cNvSpPr txBox="1">
            <a:spLocks noChangeArrowheads="1"/>
          </p:cNvSpPr>
          <p:nvPr/>
        </p:nvSpPr>
        <p:spPr bwMode="auto">
          <a:xfrm>
            <a:off x="8032750" y="3363913"/>
            <a:ext cx="739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alibri" charset="0"/>
              </a:rPr>
              <a:t>block</a:t>
            </a:r>
          </a:p>
          <a:p>
            <a:pPr>
              <a:lnSpc>
                <a:spcPct val="100000"/>
              </a:lnSpc>
            </a:pPr>
            <a:r>
              <a:rPr lang="en-US" sz="1800">
                <a:solidFill>
                  <a:srgbClr val="000066"/>
                </a:solidFill>
                <a:latin typeface="Calibri" charset="0"/>
              </a:rPr>
              <a:t>offset</a:t>
            </a:r>
          </a:p>
        </p:txBody>
      </p:sp>
      <p:cxnSp>
        <p:nvCxnSpPr>
          <p:cNvPr id="93" name="Shape 92"/>
          <p:cNvCxnSpPr>
            <a:stCxn id="81953" idx="2"/>
            <a:endCxn id="94" idx="3"/>
          </p:cNvCxnSpPr>
          <p:nvPr/>
        </p:nvCxnSpPr>
        <p:spPr bwMode="auto">
          <a:xfrm rot="5400000">
            <a:off x="6489700" y="3311525"/>
            <a:ext cx="525463" cy="1922463"/>
          </a:xfrm>
          <a:prstGeom prst="bentConnector2">
            <a:avLst/>
          </a:prstGeom>
          <a:noFill/>
          <a:ln w="25400" cap="flat" cmpd="sng" algn="ctr">
            <a:solidFill>
              <a:schemeClr val="accent2">
                <a:lumMod val="75000"/>
              </a:schemeClr>
            </a:solidFill>
            <a:prstDash val="solid"/>
            <a:round/>
            <a:headEnd type="none" w="med" len="med"/>
            <a:tailEnd type="none" w="med" len="med"/>
          </a:ln>
          <a:effectLst/>
        </p:spPr>
      </p:cxnSp>
      <p:cxnSp>
        <p:nvCxnSpPr>
          <p:cNvPr id="102" name="Elbow Connector 101"/>
          <p:cNvCxnSpPr>
            <a:stCxn id="81954" idx="2"/>
            <a:endCxn id="67" idx="0"/>
          </p:cNvCxnSpPr>
          <p:nvPr/>
        </p:nvCxnSpPr>
        <p:spPr bwMode="auto">
          <a:xfrm rot="5400000">
            <a:off x="5255419" y="2542381"/>
            <a:ext cx="1679575" cy="4614863"/>
          </a:xfrm>
          <a:prstGeom prst="bentConnector3">
            <a:avLst>
              <a:gd name="adj1" fmla="val 63807"/>
            </a:avLst>
          </a:prstGeom>
          <a:noFill/>
          <a:ln w="25400" cap="flat" cmpd="sng" algn="ctr">
            <a:solidFill>
              <a:schemeClr val="accent2">
                <a:lumMod val="75000"/>
              </a:schemeClr>
            </a:solidFill>
            <a:prstDash val="solid"/>
            <a:round/>
            <a:headEnd type="none" w="med" len="med"/>
            <a:tailEnd type="none" w="med" len="med"/>
          </a:ln>
          <a:effectLst/>
        </p:spPr>
      </p:cxnSp>
      <p:sp>
        <p:nvSpPr>
          <p:cNvPr id="104" name="TextBox 103"/>
          <p:cNvSpPr txBox="1">
            <a:spLocks noChangeArrowheads="1"/>
          </p:cNvSpPr>
          <p:nvPr/>
        </p:nvSpPr>
        <p:spPr bwMode="auto">
          <a:xfrm>
            <a:off x="6470650" y="5054600"/>
            <a:ext cx="2016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269999"/>
                </a:solidFill>
                <a:latin typeface="Calibri" charset="0"/>
              </a:rPr>
              <a:t>data begins at this offset</a:t>
            </a:r>
          </a:p>
        </p:txBody>
      </p:sp>
      <p:sp>
        <p:nvSpPr>
          <p:cNvPr id="105" name="TextBox 104"/>
          <p:cNvSpPr txBox="1"/>
          <p:nvPr/>
        </p:nvSpPr>
        <p:spPr>
          <a:xfrm>
            <a:off x="6310313" y="531813"/>
            <a:ext cx="2416175" cy="1754187"/>
          </a:xfrm>
          <a:prstGeom prst="rect">
            <a:avLst/>
          </a:prstGeom>
          <a:solidFill>
            <a:schemeClr val="bg2">
              <a:lumMod val="20000"/>
              <a:lumOff val="80000"/>
            </a:schemeClr>
          </a:solidFill>
        </p:spPr>
        <p:txBody>
          <a:bodyPr wrap="none">
            <a:spAutoFit/>
          </a:bodyPr>
          <a:lstStyle/>
          <a:p>
            <a:pPr marL="115888" indent="-115888" algn="l">
              <a:lnSpc>
                <a:spcPct val="100000"/>
              </a:lnSpc>
              <a:buFont typeface="Arial" pitchFamily="34" charset="0"/>
              <a:buChar char="•"/>
              <a:defRPr/>
            </a:pPr>
            <a:r>
              <a:rPr lang="en-US" i="1" dirty="0">
                <a:solidFill>
                  <a:srgbClr val="C00000"/>
                </a:solidFill>
                <a:latin typeface="Calibri" pitchFamily="34" charset="0"/>
                <a:ea typeface="ＭＳ Ｐゴシック" pitchFamily="-1" charset="-128"/>
                <a:cs typeface="ＭＳ Ｐゴシック" pitchFamily="-1" charset="-128"/>
              </a:rPr>
              <a:t>Locate set</a:t>
            </a:r>
          </a:p>
          <a:p>
            <a:pPr marL="115888" indent="-115888" algn="l">
              <a:lnSpc>
                <a:spcPct val="100000"/>
              </a:lnSpc>
              <a:buFont typeface="Arial" pitchFamily="34" charset="0"/>
              <a:buChar char="•"/>
              <a:defRPr/>
            </a:pPr>
            <a:r>
              <a:rPr lang="en-US" i="1" dirty="0">
                <a:solidFill>
                  <a:srgbClr val="C00000"/>
                </a:solidFill>
                <a:latin typeface="Calibri" pitchFamily="34" charset="0"/>
                <a:ea typeface="ＭＳ Ｐゴシック" pitchFamily="-1" charset="-128"/>
                <a:cs typeface="ＭＳ Ｐゴシック" pitchFamily="-1" charset="-128"/>
              </a:rPr>
              <a:t>Check if any line in set</a:t>
            </a:r>
            <a:br>
              <a:rPr lang="en-US" i="1" dirty="0">
                <a:solidFill>
                  <a:srgbClr val="C00000"/>
                </a:solidFill>
                <a:latin typeface="Calibri" pitchFamily="34" charset="0"/>
                <a:ea typeface="ＭＳ Ｐゴシック" pitchFamily="-1" charset="-128"/>
                <a:cs typeface="ＭＳ Ｐゴシック" pitchFamily="-1" charset="-128"/>
              </a:rPr>
            </a:br>
            <a:r>
              <a:rPr lang="en-US" i="1" dirty="0">
                <a:solidFill>
                  <a:srgbClr val="C00000"/>
                </a:solidFill>
                <a:latin typeface="Calibri" pitchFamily="34" charset="0"/>
                <a:ea typeface="ＭＳ Ｐゴシック" pitchFamily="-1" charset="-128"/>
                <a:cs typeface="ＭＳ Ｐゴシック" pitchFamily="-1" charset="-128"/>
              </a:rPr>
              <a:t>has matching tag</a:t>
            </a:r>
          </a:p>
          <a:p>
            <a:pPr marL="115888" indent="-115888" algn="l">
              <a:lnSpc>
                <a:spcPct val="100000"/>
              </a:lnSpc>
              <a:buFont typeface="Arial" pitchFamily="34" charset="0"/>
              <a:buChar char="•"/>
              <a:defRPr/>
            </a:pPr>
            <a:r>
              <a:rPr lang="en-US" i="1" dirty="0">
                <a:solidFill>
                  <a:srgbClr val="C00000"/>
                </a:solidFill>
                <a:latin typeface="Calibri" pitchFamily="34" charset="0"/>
                <a:ea typeface="ＭＳ Ｐゴシック" pitchFamily="-1" charset="-128"/>
                <a:cs typeface="ＭＳ Ｐゴシック" pitchFamily="-1" charset="-128"/>
              </a:rPr>
              <a:t>Yes + line valid: hit</a:t>
            </a:r>
          </a:p>
          <a:p>
            <a:pPr marL="115888" indent="-115888" algn="l">
              <a:lnSpc>
                <a:spcPct val="100000"/>
              </a:lnSpc>
              <a:buFont typeface="Arial" pitchFamily="34" charset="0"/>
              <a:buChar char="•"/>
              <a:defRPr/>
            </a:pPr>
            <a:r>
              <a:rPr lang="en-US" i="1" dirty="0">
                <a:solidFill>
                  <a:srgbClr val="C00000"/>
                </a:solidFill>
                <a:latin typeface="Calibri" pitchFamily="34" charset="0"/>
                <a:ea typeface="ＭＳ Ｐゴシック" pitchFamily="-1" charset="-128"/>
                <a:cs typeface="ＭＳ Ｐゴシック" pitchFamily="-1" charset="-128"/>
              </a:rPr>
              <a:t>Locate data starting</a:t>
            </a:r>
            <a:br>
              <a:rPr lang="en-US" i="1" dirty="0">
                <a:solidFill>
                  <a:srgbClr val="C00000"/>
                </a:solidFill>
                <a:latin typeface="Calibri" pitchFamily="34" charset="0"/>
                <a:ea typeface="ＭＳ Ｐゴシック" pitchFamily="-1" charset="-128"/>
                <a:cs typeface="ＭＳ Ｐゴシック" pitchFamily="-1" charset="-128"/>
              </a:rPr>
            </a:br>
            <a:r>
              <a:rPr lang="en-US" i="1" dirty="0">
                <a:solidFill>
                  <a:srgbClr val="C00000"/>
                </a:solidFill>
                <a:latin typeface="Calibri" pitchFamily="34" charset="0"/>
                <a:ea typeface="ＭＳ Ｐゴシック" pitchFamily="-1" charset="-128"/>
                <a:cs typeface="ＭＳ Ｐゴシック" pitchFamily="-1" charset="-128"/>
              </a:rPr>
              <a:t>at offset</a:t>
            </a:r>
          </a:p>
        </p:txBody>
      </p:sp>
    </p:spTree>
    <p:extLst>
      <p:ext uri="{BB962C8B-B14F-4D97-AF65-F5344CB8AC3E}">
        <p14:creationId xmlns:p14="http://schemas.microsoft.com/office/powerpoint/2010/main" val="327352188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5">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5">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P spid="69" grpId="0" animBg="1"/>
      <p:bldP spid="72" grpId="0" animBg="1"/>
      <p:bldP spid="73" grpId="0" animBg="1"/>
      <p:bldP spid="74" grpId="0"/>
      <p:bldP spid="77" grpId="0" animBg="1"/>
      <p:bldP spid="78" grpId="0"/>
      <p:bldP spid="10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Example: Direct Mapped Cache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(E = 1)</a:t>
            </a:r>
          </a:p>
        </p:txBody>
      </p:sp>
      <p:sp>
        <p:nvSpPr>
          <p:cNvPr id="83970" name="AutoShape 16"/>
          <p:cNvSpPr>
            <a:spLocks/>
          </p:cNvSpPr>
          <p:nvPr/>
        </p:nvSpPr>
        <p:spPr bwMode="auto">
          <a:xfrm>
            <a:off x="1173163" y="2449513"/>
            <a:ext cx="228600" cy="2960687"/>
          </a:xfrm>
          <a:prstGeom prst="leftBrace">
            <a:avLst>
              <a:gd name="adj1" fmla="val 7501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83971" name="TextBox 56"/>
          <p:cNvSpPr txBox="1">
            <a:spLocks noChangeArrowheads="1"/>
          </p:cNvSpPr>
          <p:nvPr/>
        </p:nvSpPr>
        <p:spPr bwMode="auto">
          <a:xfrm>
            <a:off x="76200" y="3625850"/>
            <a:ext cx="1122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S = 2</a:t>
            </a:r>
            <a:r>
              <a:rPr lang="en-US" sz="1800" baseline="30000">
                <a:solidFill>
                  <a:srgbClr val="000066"/>
                </a:solidFill>
                <a:latin typeface="Calibri" charset="0"/>
              </a:rPr>
              <a:t>s</a:t>
            </a:r>
            <a:r>
              <a:rPr lang="en-US" sz="1800">
                <a:solidFill>
                  <a:srgbClr val="000066"/>
                </a:solidFill>
                <a:latin typeface="Calibri" charset="0"/>
              </a:rPr>
              <a:t> sets</a:t>
            </a:r>
          </a:p>
        </p:txBody>
      </p:sp>
      <p:cxnSp>
        <p:nvCxnSpPr>
          <p:cNvPr id="83972" name="Straight Connector 124"/>
          <p:cNvCxnSpPr>
            <a:cxnSpLocks noChangeShapeType="1"/>
          </p:cNvCxnSpPr>
          <p:nvPr/>
        </p:nvCxnSpPr>
        <p:spPr bwMode="auto">
          <a:xfrm>
            <a:off x="1905000" y="4640263"/>
            <a:ext cx="3124200" cy="7937"/>
          </a:xfrm>
          <a:prstGeom prst="line">
            <a:avLst/>
          </a:prstGeom>
          <a:noFill/>
          <a:ln w="762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83973" name="TextBox 126"/>
          <p:cNvSpPr txBox="1">
            <a:spLocks noChangeArrowheads="1"/>
          </p:cNvSpPr>
          <p:nvPr/>
        </p:nvSpPr>
        <p:spPr bwMode="auto">
          <a:xfrm>
            <a:off x="381000" y="1154113"/>
            <a:ext cx="3298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Direct mapped: One line per set</a:t>
            </a:r>
          </a:p>
          <a:p>
            <a:pPr algn="l">
              <a:lnSpc>
                <a:spcPct val="100000"/>
              </a:lnSpc>
            </a:pPr>
            <a:r>
              <a:rPr lang="en-US" sz="1800">
                <a:solidFill>
                  <a:srgbClr val="000066"/>
                </a:solidFill>
                <a:latin typeface="Calibri" charset="0"/>
              </a:rPr>
              <a:t>Assume: cache block size 8 bytes</a:t>
            </a:r>
          </a:p>
        </p:txBody>
      </p:sp>
      <p:sp>
        <p:nvSpPr>
          <p:cNvPr id="83974" name="Rectangle 127"/>
          <p:cNvSpPr>
            <a:spLocks noChangeArrowheads="1"/>
          </p:cNvSpPr>
          <p:nvPr/>
        </p:nvSpPr>
        <p:spPr bwMode="auto">
          <a:xfrm>
            <a:off x="6261100" y="2701925"/>
            <a:ext cx="990600" cy="271463"/>
          </a:xfrm>
          <a:prstGeom prst="rect">
            <a:avLst/>
          </a:prstGeom>
          <a:solidFill>
            <a:srgbClr val="FF9999"/>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 bits</a:t>
            </a:r>
          </a:p>
        </p:txBody>
      </p:sp>
      <p:sp>
        <p:nvSpPr>
          <p:cNvPr id="83975" name="Rectangle 128"/>
          <p:cNvSpPr>
            <a:spLocks noChangeArrowheads="1"/>
          </p:cNvSpPr>
          <p:nvPr/>
        </p:nvSpPr>
        <p:spPr bwMode="auto">
          <a:xfrm>
            <a:off x="7251700" y="2701925"/>
            <a:ext cx="762000" cy="271463"/>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0…01</a:t>
            </a:r>
          </a:p>
        </p:txBody>
      </p:sp>
      <p:sp>
        <p:nvSpPr>
          <p:cNvPr id="83976" name="Rectangle 129"/>
          <p:cNvSpPr>
            <a:spLocks noChangeArrowheads="1"/>
          </p:cNvSpPr>
          <p:nvPr/>
        </p:nvSpPr>
        <p:spPr bwMode="auto">
          <a:xfrm>
            <a:off x="8013700" y="2701925"/>
            <a:ext cx="520700" cy="271463"/>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00"/>
                </a:solidFill>
                <a:latin typeface="Calibri" charset="0"/>
              </a:rPr>
              <a:t>100</a:t>
            </a:r>
          </a:p>
        </p:txBody>
      </p:sp>
      <p:sp>
        <p:nvSpPr>
          <p:cNvPr id="83977" name="TextBox 130"/>
          <p:cNvSpPr txBox="1">
            <a:spLocks noChangeArrowheads="1"/>
          </p:cNvSpPr>
          <p:nvPr/>
        </p:nvSpPr>
        <p:spPr bwMode="auto">
          <a:xfrm>
            <a:off x="6172200" y="2362200"/>
            <a:ext cx="1573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Address of int:</a:t>
            </a:r>
          </a:p>
        </p:txBody>
      </p:sp>
      <p:grpSp>
        <p:nvGrpSpPr>
          <p:cNvPr id="83978" name="Group 144"/>
          <p:cNvGrpSpPr>
            <a:grpSpLocks/>
          </p:cNvGrpSpPr>
          <p:nvPr/>
        </p:nvGrpSpPr>
        <p:grpSpPr bwMode="auto">
          <a:xfrm>
            <a:off x="1524000" y="3810000"/>
            <a:ext cx="3848100" cy="533400"/>
            <a:chOff x="1714312" y="5562600"/>
            <a:chExt cx="3848288" cy="533400"/>
          </a:xfrm>
        </p:grpSpPr>
        <p:sp>
          <p:nvSpPr>
            <p:cNvPr id="132" name="Rectangle 131"/>
            <p:cNvSpPr/>
            <p:nvPr/>
          </p:nvSpPr>
          <p:spPr bwMode="auto">
            <a:xfrm>
              <a:off x="1714312" y="55626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400" dirty="0">
                <a:solidFill>
                  <a:srgbClr val="000066"/>
                </a:solidFill>
                <a:latin typeface="Calibri" pitchFamily="34" charset="0"/>
                <a:ea typeface="ＭＳ Ｐゴシック" pitchFamily="-1" charset="-128"/>
                <a:cs typeface="ＭＳ Ｐゴシック" pitchFamily="-1" charset="-128"/>
              </a:endParaRPr>
            </a:p>
          </p:txBody>
        </p:sp>
        <p:sp>
          <p:nvSpPr>
            <p:cNvPr id="84018" name="Rectangle 132"/>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0</a:t>
              </a:r>
            </a:p>
          </p:txBody>
        </p:sp>
        <p:sp>
          <p:nvSpPr>
            <p:cNvPr id="84019" name="Rectangle 133"/>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1</a:t>
              </a:r>
            </a:p>
          </p:txBody>
        </p:sp>
        <p:sp>
          <p:nvSpPr>
            <p:cNvPr id="84020" name="Rectangle 134"/>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2</a:t>
              </a:r>
            </a:p>
          </p:txBody>
        </p:sp>
        <p:sp>
          <p:nvSpPr>
            <p:cNvPr id="84021" name="Rectangle 135"/>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7</a:t>
              </a:r>
            </a:p>
          </p:txBody>
        </p:sp>
        <p:sp>
          <p:nvSpPr>
            <p:cNvPr id="139" name="Rectangle 138"/>
            <p:cNvSpPr/>
            <p:nvPr/>
          </p:nvSpPr>
          <p:spPr bwMode="auto">
            <a:xfrm>
              <a:off x="2309654" y="5676900"/>
              <a:ext cx="71758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r>
                <a:rPr lang="en-US" sz="1400" dirty="0">
                  <a:solidFill>
                    <a:srgbClr val="000066"/>
                  </a:solidFill>
                  <a:latin typeface="Calibri" pitchFamily="34" charset="0"/>
                  <a:ea typeface="ＭＳ Ｐゴシック" pitchFamily="-1" charset="-128"/>
                  <a:cs typeface="ＭＳ Ｐゴシック" pitchFamily="-1" charset="-128"/>
                </a:rPr>
                <a:t>tag</a:t>
              </a:r>
            </a:p>
          </p:txBody>
        </p:sp>
        <p:sp>
          <p:nvSpPr>
            <p:cNvPr id="84023" name="Rectangle 139"/>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v</a:t>
              </a:r>
            </a:p>
          </p:txBody>
        </p:sp>
        <p:sp>
          <p:nvSpPr>
            <p:cNvPr id="84024" name="Rectangle 140"/>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3</a:t>
              </a:r>
            </a:p>
          </p:txBody>
        </p:sp>
        <p:sp>
          <p:nvSpPr>
            <p:cNvPr id="84025" name="Rectangle 141"/>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6</a:t>
              </a:r>
            </a:p>
          </p:txBody>
        </p:sp>
        <p:sp>
          <p:nvSpPr>
            <p:cNvPr id="84026" name="Rectangle 142"/>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5</a:t>
              </a:r>
            </a:p>
          </p:txBody>
        </p:sp>
        <p:sp>
          <p:nvSpPr>
            <p:cNvPr id="84027" name="Rectangle 143"/>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4</a:t>
              </a:r>
            </a:p>
          </p:txBody>
        </p:sp>
      </p:grpSp>
      <p:grpSp>
        <p:nvGrpSpPr>
          <p:cNvPr id="83979" name="Group 145"/>
          <p:cNvGrpSpPr>
            <a:grpSpLocks/>
          </p:cNvGrpSpPr>
          <p:nvPr/>
        </p:nvGrpSpPr>
        <p:grpSpPr bwMode="auto">
          <a:xfrm>
            <a:off x="1524000" y="3124200"/>
            <a:ext cx="3848100" cy="533400"/>
            <a:chOff x="1714312" y="5562600"/>
            <a:chExt cx="3848288" cy="533400"/>
          </a:xfrm>
        </p:grpSpPr>
        <p:sp>
          <p:nvSpPr>
            <p:cNvPr id="147" name="Rectangle 146"/>
            <p:cNvSpPr/>
            <p:nvPr/>
          </p:nvSpPr>
          <p:spPr bwMode="auto">
            <a:xfrm>
              <a:off x="1714312" y="55626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400" dirty="0">
                <a:solidFill>
                  <a:srgbClr val="000066"/>
                </a:solidFill>
                <a:latin typeface="Calibri" pitchFamily="34" charset="0"/>
                <a:ea typeface="ＭＳ Ｐゴシック" pitchFamily="-1" charset="-128"/>
                <a:cs typeface="ＭＳ Ｐゴシック" pitchFamily="-1" charset="-128"/>
              </a:endParaRPr>
            </a:p>
          </p:txBody>
        </p:sp>
        <p:sp>
          <p:nvSpPr>
            <p:cNvPr id="84007" name="Rectangle 147"/>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0</a:t>
              </a:r>
            </a:p>
          </p:txBody>
        </p:sp>
        <p:sp>
          <p:nvSpPr>
            <p:cNvPr id="84008" name="Rectangle 148"/>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1</a:t>
              </a:r>
            </a:p>
          </p:txBody>
        </p:sp>
        <p:sp>
          <p:nvSpPr>
            <p:cNvPr id="84009" name="Rectangle 149"/>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2</a:t>
              </a:r>
            </a:p>
          </p:txBody>
        </p:sp>
        <p:sp>
          <p:nvSpPr>
            <p:cNvPr id="84010" name="Rectangle 150"/>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7</a:t>
              </a:r>
            </a:p>
          </p:txBody>
        </p:sp>
        <p:sp>
          <p:nvSpPr>
            <p:cNvPr id="152" name="Rectangle 151"/>
            <p:cNvSpPr/>
            <p:nvPr/>
          </p:nvSpPr>
          <p:spPr bwMode="auto">
            <a:xfrm>
              <a:off x="2309654" y="5676900"/>
              <a:ext cx="71758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r>
                <a:rPr lang="en-US" sz="1400" dirty="0">
                  <a:solidFill>
                    <a:srgbClr val="000066"/>
                  </a:solidFill>
                  <a:latin typeface="Calibri" pitchFamily="34" charset="0"/>
                  <a:ea typeface="ＭＳ Ｐゴシック" pitchFamily="-1" charset="-128"/>
                  <a:cs typeface="ＭＳ Ｐゴシック" pitchFamily="-1" charset="-128"/>
                </a:rPr>
                <a:t>tag</a:t>
              </a:r>
            </a:p>
          </p:txBody>
        </p:sp>
        <p:sp>
          <p:nvSpPr>
            <p:cNvPr id="84012" name="Rectangle 152"/>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v</a:t>
              </a:r>
            </a:p>
          </p:txBody>
        </p:sp>
        <p:sp>
          <p:nvSpPr>
            <p:cNvPr id="84013" name="Rectangle 153"/>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3</a:t>
              </a:r>
            </a:p>
          </p:txBody>
        </p:sp>
        <p:sp>
          <p:nvSpPr>
            <p:cNvPr id="84014" name="Rectangle 154"/>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6</a:t>
              </a:r>
            </a:p>
          </p:txBody>
        </p:sp>
        <p:sp>
          <p:nvSpPr>
            <p:cNvPr id="84015" name="Rectangle 155"/>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5</a:t>
              </a:r>
            </a:p>
          </p:txBody>
        </p:sp>
        <p:sp>
          <p:nvSpPr>
            <p:cNvPr id="84016" name="Rectangle 156"/>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4</a:t>
              </a:r>
            </a:p>
          </p:txBody>
        </p:sp>
      </p:grpSp>
      <p:grpSp>
        <p:nvGrpSpPr>
          <p:cNvPr id="83980" name="Group 157"/>
          <p:cNvGrpSpPr>
            <a:grpSpLocks/>
          </p:cNvGrpSpPr>
          <p:nvPr/>
        </p:nvGrpSpPr>
        <p:grpSpPr bwMode="auto">
          <a:xfrm>
            <a:off x="1524000" y="2438400"/>
            <a:ext cx="3848100" cy="533400"/>
            <a:chOff x="1714312" y="5562600"/>
            <a:chExt cx="3848288" cy="533400"/>
          </a:xfrm>
        </p:grpSpPr>
        <p:sp>
          <p:nvSpPr>
            <p:cNvPr id="159" name="Rectangle 158"/>
            <p:cNvSpPr/>
            <p:nvPr/>
          </p:nvSpPr>
          <p:spPr bwMode="auto">
            <a:xfrm>
              <a:off x="1714312" y="55626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400" dirty="0">
                <a:solidFill>
                  <a:srgbClr val="000066"/>
                </a:solidFill>
                <a:latin typeface="Calibri" pitchFamily="34" charset="0"/>
                <a:ea typeface="ＭＳ Ｐゴシック" pitchFamily="-1" charset="-128"/>
                <a:cs typeface="ＭＳ Ｐゴシック" pitchFamily="-1" charset="-128"/>
              </a:endParaRPr>
            </a:p>
          </p:txBody>
        </p:sp>
        <p:sp>
          <p:nvSpPr>
            <p:cNvPr id="83996" name="Rectangle 159"/>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0</a:t>
              </a:r>
            </a:p>
          </p:txBody>
        </p:sp>
        <p:sp>
          <p:nvSpPr>
            <p:cNvPr id="83997" name="Rectangle 160"/>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1</a:t>
              </a:r>
            </a:p>
          </p:txBody>
        </p:sp>
        <p:sp>
          <p:nvSpPr>
            <p:cNvPr id="83998" name="Rectangle 161"/>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2</a:t>
              </a:r>
            </a:p>
          </p:txBody>
        </p:sp>
        <p:sp>
          <p:nvSpPr>
            <p:cNvPr id="83999" name="Rectangle 162"/>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7</a:t>
              </a:r>
            </a:p>
          </p:txBody>
        </p:sp>
        <p:sp>
          <p:nvSpPr>
            <p:cNvPr id="164" name="Rectangle 163"/>
            <p:cNvSpPr/>
            <p:nvPr/>
          </p:nvSpPr>
          <p:spPr bwMode="auto">
            <a:xfrm>
              <a:off x="2309654" y="5676900"/>
              <a:ext cx="71758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r>
                <a:rPr lang="en-US" sz="1400" dirty="0">
                  <a:solidFill>
                    <a:srgbClr val="000066"/>
                  </a:solidFill>
                  <a:latin typeface="Calibri" pitchFamily="34" charset="0"/>
                  <a:ea typeface="ＭＳ Ｐゴシック" pitchFamily="-1" charset="-128"/>
                  <a:cs typeface="ＭＳ Ｐゴシック" pitchFamily="-1" charset="-128"/>
                </a:rPr>
                <a:t>tag</a:t>
              </a:r>
            </a:p>
          </p:txBody>
        </p:sp>
        <p:sp>
          <p:nvSpPr>
            <p:cNvPr id="84001" name="Rectangle 164"/>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v</a:t>
              </a:r>
            </a:p>
          </p:txBody>
        </p:sp>
        <p:sp>
          <p:nvSpPr>
            <p:cNvPr id="84002" name="Rectangle 165"/>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3</a:t>
              </a:r>
            </a:p>
          </p:txBody>
        </p:sp>
        <p:sp>
          <p:nvSpPr>
            <p:cNvPr id="84003" name="Rectangle 166"/>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6</a:t>
              </a:r>
            </a:p>
          </p:txBody>
        </p:sp>
        <p:sp>
          <p:nvSpPr>
            <p:cNvPr id="84004" name="Rectangle 167"/>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5</a:t>
              </a:r>
            </a:p>
          </p:txBody>
        </p:sp>
        <p:sp>
          <p:nvSpPr>
            <p:cNvPr id="84005" name="Rectangle 168"/>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4</a:t>
              </a:r>
            </a:p>
          </p:txBody>
        </p:sp>
      </p:grpSp>
      <p:grpSp>
        <p:nvGrpSpPr>
          <p:cNvPr id="83981" name="Group 169"/>
          <p:cNvGrpSpPr>
            <a:grpSpLocks/>
          </p:cNvGrpSpPr>
          <p:nvPr/>
        </p:nvGrpSpPr>
        <p:grpSpPr bwMode="auto">
          <a:xfrm>
            <a:off x="1524000" y="4876800"/>
            <a:ext cx="3848100" cy="533400"/>
            <a:chOff x="1714312" y="5562600"/>
            <a:chExt cx="3848288" cy="533400"/>
          </a:xfrm>
        </p:grpSpPr>
        <p:sp>
          <p:nvSpPr>
            <p:cNvPr id="171" name="Rectangle 170"/>
            <p:cNvSpPr/>
            <p:nvPr/>
          </p:nvSpPr>
          <p:spPr bwMode="auto">
            <a:xfrm>
              <a:off x="1714312" y="55626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400" dirty="0">
                <a:solidFill>
                  <a:srgbClr val="000066"/>
                </a:solidFill>
                <a:latin typeface="Calibri" pitchFamily="34" charset="0"/>
                <a:ea typeface="ＭＳ Ｐゴシック" pitchFamily="-1" charset="-128"/>
                <a:cs typeface="ＭＳ Ｐゴシック" pitchFamily="-1" charset="-128"/>
              </a:endParaRPr>
            </a:p>
          </p:txBody>
        </p:sp>
        <p:sp>
          <p:nvSpPr>
            <p:cNvPr id="83985" name="Rectangle 171"/>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0</a:t>
              </a:r>
            </a:p>
          </p:txBody>
        </p:sp>
        <p:sp>
          <p:nvSpPr>
            <p:cNvPr id="83986" name="Rectangle 172"/>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1</a:t>
              </a:r>
            </a:p>
          </p:txBody>
        </p:sp>
        <p:sp>
          <p:nvSpPr>
            <p:cNvPr id="83987" name="Rectangle 173"/>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2</a:t>
              </a:r>
            </a:p>
          </p:txBody>
        </p:sp>
        <p:sp>
          <p:nvSpPr>
            <p:cNvPr id="83988" name="Rectangle 174"/>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7</a:t>
              </a:r>
            </a:p>
          </p:txBody>
        </p:sp>
        <p:sp>
          <p:nvSpPr>
            <p:cNvPr id="176" name="Rectangle 175"/>
            <p:cNvSpPr/>
            <p:nvPr/>
          </p:nvSpPr>
          <p:spPr bwMode="auto">
            <a:xfrm>
              <a:off x="2309654" y="5676900"/>
              <a:ext cx="71758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r>
                <a:rPr lang="en-US" sz="1400" dirty="0">
                  <a:solidFill>
                    <a:srgbClr val="000066"/>
                  </a:solidFill>
                  <a:latin typeface="Calibri" pitchFamily="34" charset="0"/>
                  <a:ea typeface="ＭＳ Ｐゴシック" pitchFamily="-1" charset="-128"/>
                  <a:cs typeface="ＭＳ Ｐゴシック" pitchFamily="-1" charset="-128"/>
                </a:rPr>
                <a:t>tag</a:t>
              </a:r>
            </a:p>
          </p:txBody>
        </p:sp>
        <p:sp>
          <p:nvSpPr>
            <p:cNvPr id="83990" name="Rectangle 176"/>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v</a:t>
              </a:r>
            </a:p>
          </p:txBody>
        </p:sp>
        <p:sp>
          <p:nvSpPr>
            <p:cNvPr id="83991" name="Rectangle 177"/>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3</a:t>
              </a:r>
            </a:p>
          </p:txBody>
        </p:sp>
        <p:sp>
          <p:nvSpPr>
            <p:cNvPr id="83992" name="Rectangle 178"/>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6</a:t>
              </a:r>
            </a:p>
          </p:txBody>
        </p:sp>
        <p:sp>
          <p:nvSpPr>
            <p:cNvPr id="83993" name="Rectangle 179"/>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5</a:t>
              </a:r>
            </a:p>
          </p:txBody>
        </p:sp>
        <p:sp>
          <p:nvSpPr>
            <p:cNvPr id="83994" name="Rectangle 180"/>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4</a:t>
              </a:r>
            </a:p>
          </p:txBody>
        </p:sp>
      </p:grpSp>
      <p:cxnSp>
        <p:nvCxnSpPr>
          <p:cNvPr id="183" name="Shape 182"/>
          <p:cNvCxnSpPr>
            <a:cxnSpLocks noChangeShapeType="1"/>
            <a:stCxn id="83975" idx="2"/>
          </p:cNvCxnSpPr>
          <p:nvPr/>
        </p:nvCxnSpPr>
        <p:spPr bwMode="auto">
          <a:xfrm rot="5400000">
            <a:off x="6293644" y="2051844"/>
            <a:ext cx="417512" cy="2260600"/>
          </a:xfrm>
          <a:prstGeom prst="bentConnector2">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60" name="TextBox 59"/>
          <p:cNvSpPr txBox="1">
            <a:spLocks noChangeArrowheads="1"/>
          </p:cNvSpPr>
          <p:nvPr/>
        </p:nvSpPr>
        <p:spPr bwMode="auto">
          <a:xfrm>
            <a:off x="6875463" y="3344863"/>
            <a:ext cx="900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find set</a:t>
            </a:r>
          </a:p>
        </p:txBody>
      </p:sp>
    </p:spTree>
    <p:extLst>
      <p:ext uri="{BB962C8B-B14F-4D97-AF65-F5344CB8AC3E}">
        <p14:creationId xmlns:p14="http://schemas.microsoft.com/office/powerpoint/2010/main" val="367250409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Example: Direct Mapped Cache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(E = 1)</a:t>
            </a:r>
          </a:p>
        </p:txBody>
      </p:sp>
      <p:sp>
        <p:nvSpPr>
          <p:cNvPr id="86018" name="TextBox 126"/>
          <p:cNvSpPr txBox="1">
            <a:spLocks noChangeArrowheads="1"/>
          </p:cNvSpPr>
          <p:nvPr/>
        </p:nvSpPr>
        <p:spPr bwMode="auto">
          <a:xfrm>
            <a:off x="381000" y="1154113"/>
            <a:ext cx="3298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Direct mapped: One line per set</a:t>
            </a:r>
          </a:p>
          <a:p>
            <a:pPr algn="l">
              <a:lnSpc>
                <a:spcPct val="100000"/>
              </a:lnSpc>
            </a:pPr>
            <a:r>
              <a:rPr lang="en-US" sz="1800">
                <a:solidFill>
                  <a:srgbClr val="000066"/>
                </a:solidFill>
                <a:latin typeface="Calibri" charset="0"/>
              </a:rPr>
              <a:t>Assume: cache block size 8 bytes</a:t>
            </a:r>
          </a:p>
        </p:txBody>
      </p:sp>
      <p:sp>
        <p:nvSpPr>
          <p:cNvPr id="86019" name="Rectangle 127"/>
          <p:cNvSpPr>
            <a:spLocks noChangeArrowheads="1"/>
          </p:cNvSpPr>
          <p:nvPr/>
        </p:nvSpPr>
        <p:spPr bwMode="auto">
          <a:xfrm>
            <a:off x="6261100" y="2701925"/>
            <a:ext cx="990600" cy="271463"/>
          </a:xfrm>
          <a:prstGeom prst="rect">
            <a:avLst/>
          </a:prstGeom>
          <a:solidFill>
            <a:srgbClr val="FF9999"/>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 bits</a:t>
            </a:r>
          </a:p>
        </p:txBody>
      </p:sp>
      <p:sp>
        <p:nvSpPr>
          <p:cNvPr id="86020" name="Rectangle 128"/>
          <p:cNvSpPr>
            <a:spLocks noChangeArrowheads="1"/>
          </p:cNvSpPr>
          <p:nvPr/>
        </p:nvSpPr>
        <p:spPr bwMode="auto">
          <a:xfrm>
            <a:off x="7251700" y="2701925"/>
            <a:ext cx="762000" cy="271463"/>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0…01</a:t>
            </a:r>
          </a:p>
        </p:txBody>
      </p:sp>
      <p:sp>
        <p:nvSpPr>
          <p:cNvPr id="86021" name="Rectangle 129"/>
          <p:cNvSpPr>
            <a:spLocks noChangeArrowheads="1"/>
          </p:cNvSpPr>
          <p:nvPr/>
        </p:nvSpPr>
        <p:spPr bwMode="auto">
          <a:xfrm>
            <a:off x="8013700" y="2701925"/>
            <a:ext cx="520700" cy="271463"/>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00"/>
                </a:solidFill>
                <a:latin typeface="Calibri" charset="0"/>
              </a:rPr>
              <a:t>100</a:t>
            </a:r>
          </a:p>
        </p:txBody>
      </p:sp>
      <p:sp>
        <p:nvSpPr>
          <p:cNvPr id="86022" name="TextBox 130"/>
          <p:cNvSpPr txBox="1">
            <a:spLocks noChangeArrowheads="1"/>
          </p:cNvSpPr>
          <p:nvPr/>
        </p:nvSpPr>
        <p:spPr bwMode="auto">
          <a:xfrm>
            <a:off x="6172200" y="2362200"/>
            <a:ext cx="1573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Address of int:</a:t>
            </a:r>
          </a:p>
        </p:txBody>
      </p:sp>
      <p:grpSp>
        <p:nvGrpSpPr>
          <p:cNvPr id="86023" name="Group 145"/>
          <p:cNvGrpSpPr>
            <a:grpSpLocks/>
          </p:cNvGrpSpPr>
          <p:nvPr/>
        </p:nvGrpSpPr>
        <p:grpSpPr bwMode="auto">
          <a:xfrm>
            <a:off x="1524000" y="3124200"/>
            <a:ext cx="3848100" cy="533400"/>
            <a:chOff x="1714312" y="5562600"/>
            <a:chExt cx="3848288" cy="533400"/>
          </a:xfrm>
        </p:grpSpPr>
        <p:sp>
          <p:nvSpPr>
            <p:cNvPr id="147" name="Rectangle 146"/>
            <p:cNvSpPr/>
            <p:nvPr/>
          </p:nvSpPr>
          <p:spPr bwMode="auto">
            <a:xfrm>
              <a:off x="1714312" y="55626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400" dirty="0">
                <a:solidFill>
                  <a:srgbClr val="000066"/>
                </a:solidFill>
                <a:latin typeface="Calibri" pitchFamily="34" charset="0"/>
                <a:ea typeface="ＭＳ Ｐゴシック" pitchFamily="-1" charset="-128"/>
                <a:cs typeface="ＭＳ Ｐゴシック" pitchFamily="-1" charset="-128"/>
              </a:endParaRPr>
            </a:p>
          </p:txBody>
        </p:sp>
        <p:sp>
          <p:nvSpPr>
            <p:cNvPr id="86033" name="Rectangle 147"/>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0</a:t>
              </a:r>
            </a:p>
          </p:txBody>
        </p:sp>
        <p:sp>
          <p:nvSpPr>
            <p:cNvPr id="86034" name="Rectangle 148"/>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1</a:t>
              </a:r>
            </a:p>
          </p:txBody>
        </p:sp>
        <p:sp>
          <p:nvSpPr>
            <p:cNvPr id="86035" name="Rectangle 149"/>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2</a:t>
              </a:r>
            </a:p>
          </p:txBody>
        </p:sp>
        <p:sp>
          <p:nvSpPr>
            <p:cNvPr id="86036" name="Rectangle 150"/>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7</a:t>
              </a:r>
            </a:p>
          </p:txBody>
        </p:sp>
        <p:sp>
          <p:nvSpPr>
            <p:cNvPr id="86037" name="Rectangle 151"/>
            <p:cNvSpPr>
              <a:spLocks noChangeArrowheads="1"/>
            </p:cNvSpPr>
            <p:nvPr/>
          </p:nvSpPr>
          <p:spPr bwMode="auto">
            <a:xfrm>
              <a:off x="2309965" y="5676900"/>
              <a:ext cx="71799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tag</a:t>
              </a:r>
            </a:p>
          </p:txBody>
        </p:sp>
        <p:sp>
          <p:nvSpPr>
            <p:cNvPr id="86038" name="Rectangle 152"/>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v</a:t>
              </a:r>
            </a:p>
          </p:txBody>
        </p:sp>
        <p:sp>
          <p:nvSpPr>
            <p:cNvPr id="86039" name="Rectangle 153"/>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3</a:t>
              </a:r>
            </a:p>
          </p:txBody>
        </p:sp>
        <p:sp>
          <p:nvSpPr>
            <p:cNvPr id="86040" name="Rectangle 154"/>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6</a:t>
              </a:r>
            </a:p>
          </p:txBody>
        </p:sp>
        <p:sp>
          <p:nvSpPr>
            <p:cNvPr id="86041" name="Rectangle 155"/>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5</a:t>
              </a:r>
            </a:p>
          </p:txBody>
        </p:sp>
        <p:sp>
          <p:nvSpPr>
            <p:cNvPr id="86042" name="Rectangle 156"/>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4</a:t>
              </a:r>
            </a:p>
          </p:txBody>
        </p:sp>
      </p:grpSp>
      <p:cxnSp>
        <p:nvCxnSpPr>
          <p:cNvPr id="86024" name="Shape 182"/>
          <p:cNvCxnSpPr>
            <a:cxnSpLocks noChangeShapeType="1"/>
            <a:stCxn id="86020" idx="2"/>
          </p:cNvCxnSpPr>
          <p:nvPr/>
        </p:nvCxnSpPr>
        <p:spPr bwMode="auto">
          <a:xfrm rot="5400000">
            <a:off x="6293644" y="2051844"/>
            <a:ext cx="417512" cy="2260600"/>
          </a:xfrm>
          <a:prstGeom prst="bentConnector2">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61" name="Shape 60"/>
          <p:cNvCxnSpPr>
            <a:cxnSpLocks noChangeShapeType="1"/>
            <a:stCxn id="86019" idx="1"/>
          </p:cNvCxnSpPr>
          <p:nvPr/>
        </p:nvCxnSpPr>
        <p:spPr bwMode="auto">
          <a:xfrm rot="10800000" flipV="1">
            <a:off x="2478088" y="2836863"/>
            <a:ext cx="3783012" cy="401637"/>
          </a:xfrm>
          <a:prstGeom prst="bentConnector2">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62" name="TextBox 61"/>
          <p:cNvSpPr txBox="1">
            <a:spLocks noChangeArrowheads="1"/>
          </p:cNvSpPr>
          <p:nvPr/>
        </p:nvSpPr>
        <p:spPr bwMode="auto">
          <a:xfrm>
            <a:off x="2368550" y="2514600"/>
            <a:ext cx="246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match: assume yes = hit</a:t>
            </a:r>
          </a:p>
        </p:txBody>
      </p:sp>
      <p:cxnSp>
        <p:nvCxnSpPr>
          <p:cNvPr id="68" name="Straight Connector 67"/>
          <p:cNvCxnSpPr>
            <a:cxnSpLocks noChangeShapeType="1"/>
          </p:cNvCxnSpPr>
          <p:nvPr/>
        </p:nvCxnSpPr>
        <p:spPr bwMode="auto">
          <a:xfrm rot="5400000">
            <a:off x="1582738" y="3038475"/>
            <a:ext cx="40163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69" name="TextBox 68"/>
          <p:cNvSpPr txBox="1">
            <a:spLocks noChangeArrowheads="1"/>
          </p:cNvSpPr>
          <p:nvPr/>
        </p:nvSpPr>
        <p:spPr bwMode="auto">
          <a:xfrm>
            <a:off x="1403350" y="2514600"/>
            <a:ext cx="1020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valid?   +</a:t>
            </a:r>
          </a:p>
        </p:txBody>
      </p:sp>
      <p:cxnSp>
        <p:nvCxnSpPr>
          <p:cNvPr id="71" name="Elbow Connector 70"/>
          <p:cNvCxnSpPr>
            <a:cxnSpLocks noChangeShapeType="1"/>
            <a:stCxn id="86021" idx="2"/>
          </p:cNvCxnSpPr>
          <p:nvPr/>
        </p:nvCxnSpPr>
        <p:spPr bwMode="auto">
          <a:xfrm rot="5400000">
            <a:off x="5976938" y="1246188"/>
            <a:ext cx="569912" cy="4024312"/>
          </a:xfrm>
          <a:prstGeom prst="bentConnector3">
            <a:avLst>
              <a:gd name="adj1" fmla="val 175088"/>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26" name="TextBox 25"/>
          <p:cNvSpPr txBox="1">
            <a:spLocks noChangeArrowheads="1"/>
          </p:cNvSpPr>
          <p:nvPr/>
        </p:nvSpPr>
        <p:spPr bwMode="auto">
          <a:xfrm>
            <a:off x="5715000" y="3962400"/>
            <a:ext cx="130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block offset</a:t>
            </a:r>
          </a:p>
        </p:txBody>
      </p:sp>
      <p:sp>
        <p:nvSpPr>
          <p:cNvPr id="27" name="Rectangle 26"/>
          <p:cNvSpPr>
            <a:spLocks noChangeArrowheads="1"/>
          </p:cNvSpPr>
          <p:nvPr/>
        </p:nvSpPr>
        <p:spPr bwMode="auto">
          <a:xfrm>
            <a:off x="2125663" y="3241675"/>
            <a:ext cx="717550" cy="304800"/>
          </a:xfrm>
          <a:prstGeom prst="rect">
            <a:avLst/>
          </a:prstGeom>
          <a:solidFill>
            <a:srgbClr val="FF9999"/>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tag</a:t>
            </a:r>
          </a:p>
        </p:txBody>
      </p:sp>
    </p:spTree>
    <p:extLst>
      <p:ext uri="{BB962C8B-B14F-4D97-AF65-F5344CB8AC3E}">
        <p14:creationId xmlns:p14="http://schemas.microsoft.com/office/powerpoint/2010/main" val="197407697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26" grpId="0"/>
      <p:bldP spid="2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Example: Direct Mapped Cache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(E = 1)</a:t>
            </a:r>
          </a:p>
        </p:txBody>
      </p:sp>
      <p:sp>
        <p:nvSpPr>
          <p:cNvPr id="88066" name="TextBox 126"/>
          <p:cNvSpPr txBox="1">
            <a:spLocks noChangeArrowheads="1"/>
          </p:cNvSpPr>
          <p:nvPr/>
        </p:nvSpPr>
        <p:spPr bwMode="auto">
          <a:xfrm>
            <a:off x="381000" y="1154113"/>
            <a:ext cx="3298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Direct mapped: One line per set</a:t>
            </a:r>
          </a:p>
          <a:p>
            <a:pPr algn="l">
              <a:lnSpc>
                <a:spcPct val="100000"/>
              </a:lnSpc>
            </a:pPr>
            <a:r>
              <a:rPr lang="en-US" sz="1800">
                <a:solidFill>
                  <a:srgbClr val="000066"/>
                </a:solidFill>
                <a:latin typeface="Calibri" charset="0"/>
              </a:rPr>
              <a:t>Assume: cache block size 8 bytes</a:t>
            </a:r>
          </a:p>
        </p:txBody>
      </p:sp>
      <p:sp>
        <p:nvSpPr>
          <p:cNvPr id="88067" name="Rectangle 127"/>
          <p:cNvSpPr>
            <a:spLocks noChangeArrowheads="1"/>
          </p:cNvSpPr>
          <p:nvPr/>
        </p:nvSpPr>
        <p:spPr bwMode="auto">
          <a:xfrm>
            <a:off x="6261100" y="2701925"/>
            <a:ext cx="990600" cy="271463"/>
          </a:xfrm>
          <a:prstGeom prst="rect">
            <a:avLst/>
          </a:prstGeom>
          <a:solidFill>
            <a:srgbClr val="FF9999"/>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 bits</a:t>
            </a:r>
          </a:p>
        </p:txBody>
      </p:sp>
      <p:sp>
        <p:nvSpPr>
          <p:cNvPr id="88068" name="Rectangle 128"/>
          <p:cNvSpPr>
            <a:spLocks noChangeArrowheads="1"/>
          </p:cNvSpPr>
          <p:nvPr/>
        </p:nvSpPr>
        <p:spPr bwMode="auto">
          <a:xfrm>
            <a:off x="7251700" y="2701925"/>
            <a:ext cx="762000" cy="271463"/>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0…01</a:t>
            </a:r>
          </a:p>
        </p:txBody>
      </p:sp>
      <p:sp>
        <p:nvSpPr>
          <p:cNvPr id="88069" name="Rectangle 129"/>
          <p:cNvSpPr>
            <a:spLocks noChangeArrowheads="1"/>
          </p:cNvSpPr>
          <p:nvPr/>
        </p:nvSpPr>
        <p:spPr bwMode="auto">
          <a:xfrm>
            <a:off x="8013700" y="2701925"/>
            <a:ext cx="520700" cy="271463"/>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00"/>
                </a:solidFill>
                <a:latin typeface="Calibri" charset="0"/>
              </a:rPr>
              <a:t>100</a:t>
            </a:r>
          </a:p>
        </p:txBody>
      </p:sp>
      <p:sp>
        <p:nvSpPr>
          <p:cNvPr id="88070" name="TextBox 130"/>
          <p:cNvSpPr txBox="1">
            <a:spLocks noChangeArrowheads="1"/>
          </p:cNvSpPr>
          <p:nvPr/>
        </p:nvSpPr>
        <p:spPr bwMode="auto">
          <a:xfrm>
            <a:off x="6172200" y="2362200"/>
            <a:ext cx="1573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Address of int:</a:t>
            </a:r>
          </a:p>
        </p:txBody>
      </p:sp>
      <p:grpSp>
        <p:nvGrpSpPr>
          <p:cNvPr id="88071" name="Group 145"/>
          <p:cNvGrpSpPr>
            <a:grpSpLocks/>
          </p:cNvGrpSpPr>
          <p:nvPr/>
        </p:nvGrpSpPr>
        <p:grpSpPr bwMode="auto">
          <a:xfrm>
            <a:off x="1524000" y="3124200"/>
            <a:ext cx="3848100" cy="533400"/>
            <a:chOff x="1714312" y="5562600"/>
            <a:chExt cx="3848288" cy="533400"/>
          </a:xfrm>
        </p:grpSpPr>
        <p:sp>
          <p:nvSpPr>
            <p:cNvPr id="147" name="Rectangle 146"/>
            <p:cNvSpPr/>
            <p:nvPr/>
          </p:nvSpPr>
          <p:spPr bwMode="auto">
            <a:xfrm>
              <a:off x="1714312" y="55626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400" dirty="0">
                <a:solidFill>
                  <a:srgbClr val="000066"/>
                </a:solidFill>
                <a:latin typeface="Calibri" pitchFamily="34" charset="0"/>
                <a:ea typeface="ＭＳ Ｐゴシック" pitchFamily="-1" charset="-128"/>
                <a:cs typeface="ＭＳ Ｐゴシック" pitchFamily="-1" charset="-128"/>
              </a:endParaRPr>
            </a:p>
          </p:txBody>
        </p:sp>
        <p:sp>
          <p:nvSpPr>
            <p:cNvPr id="88083" name="Rectangle 147"/>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0</a:t>
              </a:r>
            </a:p>
          </p:txBody>
        </p:sp>
        <p:sp>
          <p:nvSpPr>
            <p:cNvPr id="88084" name="Rectangle 148"/>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1</a:t>
              </a:r>
            </a:p>
          </p:txBody>
        </p:sp>
        <p:sp>
          <p:nvSpPr>
            <p:cNvPr id="88085" name="Rectangle 149"/>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2</a:t>
              </a:r>
            </a:p>
          </p:txBody>
        </p:sp>
        <p:sp>
          <p:nvSpPr>
            <p:cNvPr id="88086" name="Rectangle 150"/>
            <p:cNvSpPr>
              <a:spLocks noChangeArrowheads="1"/>
            </p:cNvSpPr>
            <p:nvPr/>
          </p:nvSpPr>
          <p:spPr bwMode="auto">
            <a:xfrm>
              <a:off x="5168000" y="5676900"/>
              <a:ext cx="292644" cy="304800"/>
            </a:xfrm>
            <a:prstGeom prst="rect">
              <a:avLst/>
            </a:prstGeom>
            <a:solidFill>
              <a:srgbClr val="A9E39D"/>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7</a:t>
              </a:r>
            </a:p>
          </p:txBody>
        </p:sp>
        <p:sp>
          <p:nvSpPr>
            <p:cNvPr id="88087" name="Rectangle 151"/>
            <p:cNvSpPr>
              <a:spLocks noChangeArrowheads="1"/>
            </p:cNvSpPr>
            <p:nvPr/>
          </p:nvSpPr>
          <p:spPr bwMode="auto">
            <a:xfrm>
              <a:off x="2309965" y="5676900"/>
              <a:ext cx="717995" cy="304800"/>
            </a:xfrm>
            <a:prstGeom prst="rect">
              <a:avLst/>
            </a:prstGeom>
            <a:solidFill>
              <a:srgbClr val="FF9999"/>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tag</a:t>
              </a:r>
            </a:p>
          </p:txBody>
        </p:sp>
        <p:sp>
          <p:nvSpPr>
            <p:cNvPr id="88088" name="Rectangle 152"/>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v</a:t>
              </a:r>
            </a:p>
          </p:txBody>
        </p:sp>
        <p:sp>
          <p:nvSpPr>
            <p:cNvPr id="88089" name="Rectangle 153"/>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3</a:t>
              </a:r>
            </a:p>
          </p:txBody>
        </p:sp>
        <p:sp>
          <p:nvSpPr>
            <p:cNvPr id="88090" name="Rectangle 154"/>
            <p:cNvSpPr>
              <a:spLocks noChangeArrowheads="1"/>
            </p:cNvSpPr>
            <p:nvPr/>
          </p:nvSpPr>
          <p:spPr bwMode="auto">
            <a:xfrm>
              <a:off x="4876800" y="5676900"/>
              <a:ext cx="292644" cy="304800"/>
            </a:xfrm>
            <a:prstGeom prst="rect">
              <a:avLst/>
            </a:prstGeom>
            <a:solidFill>
              <a:srgbClr val="A9E39D"/>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6</a:t>
              </a:r>
            </a:p>
          </p:txBody>
        </p:sp>
        <p:sp>
          <p:nvSpPr>
            <p:cNvPr id="88091" name="Rectangle 155"/>
            <p:cNvSpPr>
              <a:spLocks noChangeArrowheads="1"/>
            </p:cNvSpPr>
            <p:nvPr/>
          </p:nvSpPr>
          <p:spPr bwMode="auto">
            <a:xfrm>
              <a:off x="4584878" y="5676900"/>
              <a:ext cx="292644" cy="304800"/>
            </a:xfrm>
            <a:prstGeom prst="rect">
              <a:avLst/>
            </a:prstGeom>
            <a:solidFill>
              <a:srgbClr val="A9E39D"/>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5</a:t>
              </a:r>
            </a:p>
          </p:txBody>
        </p:sp>
        <p:sp>
          <p:nvSpPr>
            <p:cNvPr id="88092" name="Rectangle 156"/>
            <p:cNvSpPr>
              <a:spLocks noChangeArrowheads="1"/>
            </p:cNvSpPr>
            <p:nvPr/>
          </p:nvSpPr>
          <p:spPr bwMode="auto">
            <a:xfrm>
              <a:off x="4292956" y="5676900"/>
              <a:ext cx="292644" cy="304800"/>
            </a:xfrm>
            <a:prstGeom prst="rect">
              <a:avLst/>
            </a:prstGeom>
            <a:solidFill>
              <a:srgbClr val="A9E39D"/>
            </a:solidFill>
            <a:ln w="28575">
              <a:solidFill>
                <a:schemeClr val="tx1"/>
              </a:solidFill>
              <a:round/>
              <a:headEnd/>
              <a:tailEnd type="triangle" w="med" len="med"/>
            </a:ln>
          </p:spPr>
          <p:txBody>
            <a:bodyPr anchor="ctr" anchorCtr="1"/>
            <a:lstStyle/>
            <a:p>
              <a:pPr>
                <a:lnSpc>
                  <a:spcPct val="100000"/>
                </a:lnSpc>
              </a:pPr>
              <a:r>
                <a:rPr lang="en-US" sz="1200">
                  <a:solidFill>
                    <a:srgbClr val="000066"/>
                  </a:solidFill>
                  <a:latin typeface="Calibri" charset="0"/>
                </a:rPr>
                <a:t>4</a:t>
              </a:r>
            </a:p>
          </p:txBody>
        </p:sp>
      </p:grpSp>
      <p:cxnSp>
        <p:nvCxnSpPr>
          <p:cNvPr id="88072" name="Shape 182"/>
          <p:cNvCxnSpPr>
            <a:cxnSpLocks noChangeShapeType="1"/>
            <a:stCxn id="88068" idx="2"/>
          </p:cNvCxnSpPr>
          <p:nvPr/>
        </p:nvCxnSpPr>
        <p:spPr bwMode="auto">
          <a:xfrm rot="5400000">
            <a:off x="6293644" y="2051844"/>
            <a:ext cx="417512" cy="2260600"/>
          </a:xfrm>
          <a:prstGeom prst="bentConnector2">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88073" name="Shape 60"/>
          <p:cNvCxnSpPr>
            <a:cxnSpLocks noChangeShapeType="1"/>
            <a:stCxn id="88067" idx="1"/>
          </p:cNvCxnSpPr>
          <p:nvPr/>
        </p:nvCxnSpPr>
        <p:spPr bwMode="auto">
          <a:xfrm rot="10800000" flipV="1">
            <a:off x="2478088" y="2836863"/>
            <a:ext cx="3783012" cy="401637"/>
          </a:xfrm>
          <a:prstGeom prst="bentConnector2">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88074" name="TextBox 61"/>
          <p:cNvSpPr txBox="1">
            <a:spLocks noChangeArrowheads="1"/>
          </p:cNvSpPr>
          <p:nvPr/>
        </p:nvSpPr>
        <p:spPr bwMode="auto">
          <a:xfrm>
            <a:off x="2368550" y="2514600"/>
            <a:ext cx="246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match: assume yes = hit</a:t>
            </a:r>
          </a:p>
        </p:txBody>
      </p:sp>
      <p:cxnSp>
        <p:nvCxnSpPr>
          <p:cNvPr id="88075" name="Straight Connector 67"/>
          <p:cNvCxnSpPr>
            <a:cxnSpLocks noChangeShapeType="1"/>
          </p:cNvCxnSpPr>
          <p:nvPr/>
        </p:nvCxnSpPr>
        <p:spPr bwMode="auto">
          <a:xfrm rot="5400000">
            <a:off x="1582738" y="3038475"/>
            <a:ext cx="40163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88076" name="TextBox 68"/>
          <p:cNvSpPr txBox="1">
            <a:spLocks noChangeArrowheads="1"/>
          </p:cNvSpPr>
          <p:nvPr/>
        </p:nvSpPr>
        <p:spPr bwMode="auto">
          <a:xfrm>
            <a:off x="1403350" y="2514600"/>
            <a:ext cx="1020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valid?   +</a:t>
            </a:r>
          </a:p>
        </p:txBody>
      </p:sp>
      <p:cxnSp>
        <p:nvCxnSpPr>
          <p:cNvPr id="88077" name="Elbow Connector 70"/>
          <p:cNvCxnSpPr>
            <a:cxnSpLocks noChangeShapeType="1"/>
            <a:stCxn id="88069" idx="2"/>
          </p:cNvCxnSpPr>
          <p:nvPr/>
        </p:nvCxnSpPr>
        <p:spPr bwMode="auto">
          <a:xfrm rot="5400000">
            <a:off x="5976938" y="1246188"/>
            <a:ext cx="569912" cy="4024312"/>
          </a:xfrm>
          <a:prstGeom prst="bentConnector3">
            <a:avLst>
              <a:gd name="adj1" fmla="val 175088"/>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88080" name="TextBox 27"/>
          <p:cNvSpPr txBox="1">
            <a:spLocks noChangeArrowheads="1"/>
          </p:cNvSpPr>
          <p:nvPr/>
        </p:nvSpPr>
        <p:spPr bwMode="auto">
          <a:xfrm>
            <a:off x="5715000" y="3962400"/>
            <a:ext cx="130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block offset</a:t>
            </a:r>
          </a:p>
        </p:txBody>
      </p:sp>
      <p:sp>
        <p:nvSpPr>
          <p:cNvPr id="88081" name="TextBox 28"/>
          <p:cNvSpPr txBox="1">
            <a:spLocks noChangeArrowheads="1"/>
          </p:cNvSpPr>
          <p:nvPr/>
        </p:nvSpPr>
        <p:spPr bwMode="auto">
          <a:xfrm>
            <a:off x="457200" y="5715000"/>
            <a:ext cx="59377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dirty="0" smtClean="0">
                <a:solidFill>
                  <a:srgbClr val="C00000"/>
                </a:solidFill>
                <a:latin typeface="Calibri" charset="0"/>
              </a:rPr>
              <a:t>If no </a:t>
            </a:r>
            <a:r>
              <a:rPr lang="en-US" dirty="0">
                <a:solidFill>
                  <a:srgbClr val="C00000"/>
                </a:solidFill>
                <a:latin typeface="Calibri" charset="0"/>
              </a:rPr>
              <a:t>match: </a:t>
            </a:r>
            <a:r>
              <a:rPr lang="en-US" dirty="0">
                <a:solidFill>
                  <a:srgbClr val="000066"/>
                </a:solidFill>
                <a:latin typeface="Calibri" charset="0"/>
              </a:rPr>
              <a:t>old line is evicted and replaced</a:t>
            </a:r>
          </a:p>
        </p:txBody>
      </p:sp>
      <p:sp>
        <p:nvSpPr>
          <p:cNvPr id="30" name="Down Arrow 29"/>
          <p:cNvSpPr/>
          <p:nvPr/>
        </p:nvSpPr>
        <p:spPr bwMode="auto">
          <a:xfrm flipV="1">
            <a:off x="4330700" y="3581400"/>
            <a:ext cx="733425" cy="10668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1" name="TextBox 26"/>
          <p:cNvSpPr txBox="1">
            <a:spLocks noChangeArrowheads="1"/>
          </p:cNvSpPr>
          <p:nvPr/>
        </p:nvSpPr>
        <p:spPr bwMode="auto">
          <a:xfrm>
            <a:off x="3540125" y="4659313"/>
            <a:ext cx="2017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dirty="0" err="1">
                <a:solidFill>
                  <a:srgbClr val="000066"/>
                </a:solidFill>
                <a:latin typeface="Calibri" charset="0"/>
              </a:rPr>
              <a:t>int</a:t>
            </a:r>
            <a:r>
              <a:rPr lang="en-US" sz="1800" dirty="0">
                <a:solidFill>
                  <a:srgbClr val="000066"/>
                </a:solidFill>
                <a:latin typeface="Calibri" charset="0"/>
              </a:rPr>
              <a:t> (4 Bytes) is here</a:t>
            </a:r>
          </a:p>
        </p:txBody>
      </p:sp>
    </p:spTree>
    <p:extLst>
      <p:ext uri="{BB962C8B-B14F-4D97-AF65-F5344CB8AC3E}">
        <p14:creationId xmlns:p14="http://schemas.microsoft.com/office/powerpoint/2010/main" val="190878680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8081"/>
                                        </p:tgtEl>
                                        <p:attrNameLst>
                                          <p:attrName>style.visibility</p:attrName>
                                        </p:attrNameLst>
                                      </p:cBhvr>
                                      <p:to>
                                        <p:strVal val="visible"/>
                                      </p:to>
                                    </p:set>
                                    <p:animEffect transition="in" filter="dissolve">
                                      <p:cBhvr>
                                        <p:cTn id="7" dur="500"/>
                                        <p:tgtEl>
                                          <p:spTgt spid="88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36" name="Rectangle 28"/>
          <p:cNvSpPr>
            <a:spLocks noGrp="1" noChangeArrowheads="1"/>
          </p:cNvSpPr>
          <p:nvPr>
            <p:ph type="title"/>
          </p:nvPr>
        </p:nvSpPr>
        <p:spPr/>
        <p:txBody>
          <a:bodyPr/>
          <a:lstStyle/>
          <a:p>
            <a:pPr eaLnBrk="1" hangingPunct="1">
              <a:defRPr/>
            </a:pPr>
            <a:r>
              <a:rPr lang="en-US" dirty="0" smtClean="0">
                <a:cs typeface="+mj-cs"/>
              </a:rPr>
              <a:t>Memory Read Transaction</a:t>
            </a:r>
          </a:p>
        </p:txBody>
      </p:sp>
      <p:sp>
        <p:nvSpPr>
          <p:cNvPr id="68637" name="Rectangle 29"/>
          <p:cNvSpPr>
            <a:spLocks noGrp="1" noChangeArrowheads="1"/>
          </p:cNvSpPr>
          <p:nvPr>
            <p:ph type="body" idx="1"/>
          </p:nvPr>
        </p:nvSpPr>
        <p:spPr/>
        <p:txBody>
          <a:bodyPr/>
          <a:lstStyle/>
          <a:p>
            <a:pPr eaLnBrk="1" hangingPunct="1">
              <a:defRPr/>
            </a:pPr>
            <a:r>
              <a:rPr lang="en-US" dirty="0">
                <a:latin typeface="Helvetica" charset="0"/>
                <a:ea typeface="ＭＳ Ｐゴシック" charset="0"/>
              </a:rPr>
              <a:t>Main memory reads </a:t>
            </a:r>
            <a:r>
              <a:rPr lang="en-US" dirty="0" smtClean="0">
                <a:latin typeface="Helvetica" charset="0"/>
                <a:ea typeface="ＭＳ Ｐゴシック" charset="0"/>
              </a:rPr>
              <a:t>address for A </a:t>
            </a:r>
            <a:r>
              <a:rPr lang="en-US" dirty="0">
                <a:latin typeface="Helvetica" charset="0"/>
                <a:ea typeface="ＭＳ Ｐゴシック" charset="0"/>
              </a:rPr>
              <a:t>from the memory bus, retrieves word </a:t>
            </a:r>
            <a:r>
              <a:rPr lang="en-US" dirty="0" smtClean="0">
                <a:latin typeface="Helvetica" charset="0"/>
                <a:ea typeface="ＭＳ Ｐゴシック" charset="0"/>
              </a:rPr>
              <a:t>x (A’s value), </a:t>
            </a:r>
            <a:r>
              <a:rPr lang="en-US" dirty="0">
                <a:latin typeface="Helvetica" charset="0"/>
                <a:ea typeface="ＭＳ Ｐゴシック" charset="0"/>
              </a:rPr>
              <a:t>and places it on the bus.</a:t>
            </a:r>
          </a:p>
        </p:txBody>
      </p:sp>
      <p:sp>
        <p:nvSpPr>
          <p:cNvPr id="20483" name="AutoShape 4"/>
          <p:cNvSpPr>
            <a:spLocks noChangeArrowheads="1"/>
          </p:cNvSpPr>
          <p:nvPr/>
        </p:nvSpPr>
        <p:spPr bwMode="auto">
          <a:xfrm>
            <a:off x="5248275" y="3959225"/>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20484" name="Rectangle 5"/>
          <p:cNvSpPr>
            <a:spLocks noChangeArrowheads="1"/>
          </p:cNvSpPr>
          <p:nvPr/>
        </p:nvSpPr>
        <p:spPr bwMode="auto">
          <a:xfrm>
            <a:off x="4333875" y="3990975"/>
            <a:ext cx="909638"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20485" name="AutoShape 6"/>
          <p:cNvSpPr>
            <a:spLocks noChangeArrowheads="1"/>
          </p:cNvSpPr>
          <p:nvPr/>
        </p:nvSpPr>
        <p:spPr bwMode="auto">
          <a:xfrm>
            <a:off x="2876550" y="3959225"/>
            <a:ext cx="1452563"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0486" name="Rectangle 7"/>
          <p:cNvSpPr>
            <a:spLocks noChangeArrowheads="1"/>
          </p:cNvSpPr>
          <p:nvPr/>
        </p:nvSpPr>
        <p:spPr bwMode="auto">
          <a:xfrm>
            <a:off x="1892300" y="26638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0487" name="Rectangle 8"/>
          <p:cNvSpPr>
            <a:spLocks noChangeArrowheads="1"/>
          </p:cNvSpPr>
          <p:nvPr/>
        </p:nvSpPr>
        <p:spPr bwMode="auto">
          <a:xfrm>
            <a:off x="1892300" y="28162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0488" name="Rectangle 9"/>
          <p:cNvSpPr>
            <a:spLocks noChangeArrowheads="1"/>
          </p:cNvSpPr>
          <p:nvPr/>
        </p:nvSpPr>
        <p:spPr bwMode="auto">
          <a:xfrm>
            <a:off x="1892300" y="29686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0489" name="Rectangle 10"/>
          <p:cNvSpPr>
            <a:spLocks noChangeArrowheads="1"/>
          </p:cNvSpPr>
          <p:nvPr/>
        </p:nvSpPr>
        <p:spPr bwMode="auto">
          <a:xfrm>
            <a:off x="1892300" y="31210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0490" name="Rectangle 11"/>
          <p:cNvSpPr>
            <a:spLocks noChangeArrowheads="1"/>
          </p:cNvSpPr>
          <p:nvPr/>
        </p:nvSpPr>
        <p:spPr bwMode="auto">
          <a:xfrm>
            <a:off x="1892300" y="3273425"/>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0491" name="AutoShape 12"/>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0492" name="AutoShape 13"/>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0493" name="Rectangle 14"/>
          <p:cNvSpPr>
            <a:spLocks noChangeArrowheads="1"/>
          </p:cNvSpPr>
          <p:nvPr/>
        </p:nvSpPr>
        <p:spPr bwMode="auto">
          <a:xfrm>
            <a:off x="3109913" y="2511425"/>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ALU</a:t>
            </a:r>
          </a:p>
        </p:txBody>
      </p:sp>
      <p:sp>
        <p:nvSpPr>
          <p:cNvPr id="20494" name="Text Box 15"/>
          <p:cNvSpPr txBox="1">
            <a:spLocks noChangeArrowheads="1"/>
          </p:cNvSpPr>
          <p:nvPr/>
        </p:nvSpPr>
        <p:spPr bwMode="auto">
          <a:xfrm>
            <a:off x="1611313" y="2343150"/>
            <a:ext cx="1279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register file</a:t>
            </a:r>
          </a:p>
        </p:txBody>
      </p:sp>
      <p:sp>
        <p:nvSpPr>
          <p:cNvPr id="20495" name="AutoShape 16"/>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0496"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bus interface</a:t>
            </a:r>
          </a:p>
        </p:txBody>
      </p:sp>
      <p:sp>
        <p:nvSpPr>
          <p:cNvPr id="20497" name="Text Box 19"/>
          <p:cNvSpPr txBox="1">
            <a:spLocks noChangeArrowheads="1"/>
          </p:cNvSpPr>
          <p:nvPr/>
        </p:nvSpPr>
        <p:spPr bwMode="auto">
          <a:xfrm>
            <a:off x="5783263" y="373062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i="1">
                <a:solidFill>
                  <a:srgbClr val="000066"/>
                </a:solidFill>
              </a:rPr>
              <a:t>x</a:t>
            </a:r>
          </a:p>
        </p:txBody>
      </p:sp>
      <p:sp>
        <p:nvSpPr>
          <p:cNvPr id="20498" name="Rectangle 20"/>
          <p:cNvSpPr>
            <a:spLocks noChangeArrowheads="1"/>
          </p:cNvSpPr>
          <p:nvPr/>
        </p:nvSpPr>
        <p:spPr bwMode="auto">
          <a:xfrm>
            <a:off x="6772275" y="3806825"/>
            <a:ext cx="909638"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20499" name="Text Box 21"/>
          <p:cNvSpPr txBox="1">
            <a:spLocks noChangeArrowheads="1"/>
          </p:cNvSpPr>
          <p:nvPr/>
        </p:nvSpPr>
        <p:spPr bwMode="auto">
          <a:xfrm>
            <a:off x="7678738" y="36845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0</a:t>
            </a:r>
          </a:p>
        </p:txBody>
      </p:sp>
      <p:sp>
        <p:nvSpPr>
          <p:cNvPr id="20500" name="Text Box 22"/>
          <p:cNvSpPr txBox="1">
            <a:spLocks noChangeArrowheads="1"/>
          </p:cNvSpPr>
          <p:nvPr/>
        </p:nvSpPr>
        <p:spPr bwMode="auto">
          <a:xfrm>
            <a:off x="7662863" y="4187825"/>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A</a:t>
            </a:r>
          </a:p>
        </p:txBody>
      </p:sp>
      <p:sp>
        <p:nvSpPr>
          <p:cNvPr id="20501" name="Rectangle 23"/>
          <p:cNvSpPr>
            <a:spLocks noChangeArrowheads="1"/>
          </p:cNvSpPr>
          <p:nvPr/>
        </p:nvSpPr>
        <p:spPr bwMode="auto">
          <a:xfrm>
            <a:off x="6767513" y="4279900"/>
            <a:ext cx="9144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400">
                <a:solidFill>
                  <a:srgbClr val="000066"/>
                </a:solidFill>
              </a:rPr>
              <a:t>x</a:t>
            </a:r>
            <a:endParaRPr lang="en-US" sz="1000">
              <a:solidFill>
                <a:srgbClr val="000066"/>
              </a:solidFill>
            </a:endParaRPr>
          </a:p>
        </p:txBody>
      </p:sp>
      <p:sp>
        <p:nvSpPr>
          <p:cNvPr id="20502" name="Text Box 24"/>
          <p:cNvSpPr txBox="1">
            <a:spLocks noChangeArrowheads="1"/>
          </p:cNvSpPr>
          <p:nvPr/>
        </p:nvSpPr>
        <p:spPr bwMode="auto">
          <a:xfrm>
            <a:off x="6451600" y="3470275"/>
            <a:ext cx="150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main memory</a:t>
            </a:r>
          </a:p>
        </p:txBody>
      </p:sp>
      <p:sp>
        <p:nvSpPr>
          <p:cNvPr id="20503" name="Text Box 25"/>
          <p:cNvSpPr txBox="1">
            <a:spLocks noChangeArrowheads="1"/>
          </p:cNvSpPr>
          <p:nvPr/>
        </p:nvSpPr>
        <p:spPr bwMode="auto">
          <a:xfrm>
            <a:off x="1193800" y="3013075"/>
            <a:ext cx="70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%eax</a:t>
            </a:r>
          </a:p>
        </p:txBody>
      </p:sp>
      <p:sp>
        <p:nvSpPr>
          <p:cNvPr id="20504" name="Text Box 26"/>
          <p:cNvSpPr txBox="1">
            <a:spLocks noChangeArrowheads="1"/>
          </p:cNvSpPr>
          <p:nvPr/>
        </p:nvSpPr>
        <p:spPr bwMode="auto">
          <a:xfrm>
            <a:off x="4225925" y="3714750"/>
            <a:ext cx="1131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I/O bridge</a:t>
            </a:r>
          </a:p>
        </p:txBody>
      </p:sp>
      <p:sp>
        <p:nvSpPr>
          <p:cNvPr id="20505" name="Text Box 27"/>
          <p:cNvSpPr txBox="1">
            <a:spLocks noChangeArrowheads="1"/>
          </p:cNvSpPr>
          <p:nvPr/>
        </p:nvSpPr>
        <p:spPr bwMode="auto">
          <a:xfrm>
            <a:off x="4867275" y="2466975"/>
            <a:ext cx="32337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Load operation:</a:t>
            </a:r>
            <a:r>
              <a:rPr lang="en-US" sz="1600">
                <a:solidFill>
                  <a:srgbClr val="000066"/>
                </a:solidFill>
                <a:latin typeface="Times" charset="0"/>
              </a:rPr>
              <a:t> </a:t>
            </a:r>
            <a:r>
              <a:rPr lang="en-US" sz="1600">
                <a:solidFill>
                  <a:srgbClr val="000066"/>
                </a:solidFill>
                <a:latin typeface="Courier New" charset="0"/>
              </a:rPr>
              <a:t>movl A, %eax</a:t>
            </a:r>
            <a:endParaRPr lang="en-US" sz="1600">
              <a:solidFill>
                <a:srgbClr val="000066"/>
              </a:solidFill>
              <a:latin typeface="Times" charset="0"/>
            </a:endParaRPr>
          </a:p>
          <a:p>
            <a:pPr algn="l">
              <a:lnSpc>
                <a:spcPct val="100000"/>
              </a:lnSpc>
            </a:pPr>
            <a:endParaRPr lang="en-US" sz="1600">
              <a:solidFill>
                <a:srgbClr val="000066"/>
              </a:solidFill>
            </a:endParaRPr>
          </a:p>
        </p:txBody>
      </p:sp>
      <p:sp>
        <p:nvSpPr>
          <p:cNvPr id="28" name="Freeform 27"/>
          <p:cNvSpPr/>
          <p:nvPr/>
        </p:nvSpPr>
        <p:spPr bwMode="auto">
          <a:xfrm>
            <a:off x="2260600" y="3340100"/>
            <a:ext cx="4495800" cy="927100"/>
          </a:xfrm>
          <a:custGeom>
            <a:avLst/>
            <a:gdLst>
              <a:gd name="connsiteX0" fmla="*/ 4495800 w 4495800"/>
              <a:gd name="connsiteY0" fmla="*/ 673100 h 673100"/>
              <a:gd name="connsiteX1" fmla="*/ 0 w 4495800"/>
              <a:gd name="connsiteY1" fmla="*/ 622300 h 673100"/>
              <a:gd name="connsiteX2" fmla="*/ 0 w 4495800"/>
              <a:gd name="connsiteY2" fmla="*/ 0 h 673100"/>
            </a:gdLst>
            <a:ahLst/>
            <a:cxnLst>
              <a:cxn ang="0">
                <a:pos x="connsiteX0" y="connsiteY0"/>
              </a:cxn>
              <a:cxn ang="0">
                <a:pos x="connsiteX1" y="connsiteY1"/>
              </a:cxn>
              <a:cxn ang="0">
                <a:pos x="connsiteX2" y="connsiteY2"/>
              </a:cxn>
            </a:cxnLst>
            <a:rect l="l" t="t" r="r" b="b"/>
            <a:pathLst>
              <a:path w="4495800" h="673100">
                <a:moveTo>
                  <a:pt x="4495800" y="673100"/>
                </a:moveTo>
                <a:lnTo>
                  <a:pt x="0" y="622300"/>
                </a:lnTo>
                <a:lnTo>
                  <a:pt x="0" y="0"/>
                </a:lnTo>
              </a:path>
            </a:pathLst>
          </a:custGeom>
          <a:noFill/>
          <a:ln w="63500" cap="flat" cmpd="sng" algn="ctr">
            <a:solidFill>
              <a:schemeClr val="accent1">
                <a:lumMod val="60000"/>
                <a:lumOff val="40000"/>
              </a:schemeClr>
            </a:solidFill>
            <a:prstDash val="solid"/>
            <a:round/>
            <a:headEnd type="none" w="med" len="med"/>
            <a:tailEnd type="triangle" w="med" len="med"/>
          </a:ln>
          <a:effectLst/>
          <a:extLst/>
        </p:spPr>
        <p:txBody>
          <a:bodyPr lIns="45720" rIns="45720" anchor="ctr">
            <a:spAutoFit/>
          </a:bodyPr>
          <a:lstStyle/>
          <a:p>
            <a:pPr>
              <a:defRPr/>
            </a:pPr>
            <a:endParaRPr lang="en-US" sz="2400" b="0"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40" name="Rectangle 136"/>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Direct-Mapped Cache Simulation</a:t>
            </a:r>
          </a:p>
        </p:txBody>
      </p:sp>
      <p:sp>
        <p:nvSpPr>
          <p:cNvPr id="90114" name="Rectangle 3"/>
          <p:cNvSpPr>
            <a:spLocks noChangeArrowheads="1"/>
          </p:cNvSpPr>
          <p:nvPr/>
        </p:nvSpPr>
        <p:spPr bwMode="auto">
          <a:xfrm>
            <a:off x="2687638" y="1117600"/>
            <a:ext cx="61610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pPr>
            <a:r>
              <a:rPr lang="en-US">
                <a:solidFill>
                  <a:srgbClr val="000066"/>
                </a:solidFill>
              </a:rPr>
              <a:t>M=16 bytes of addresses, B=2 bytes/block, </a:t>
            </a:r>
          </a:p>
          <a:p>
            <a:pPr algn="l">
              <a:lnSpc>
                <a:spcPct val="100000"/>
              </a:lnSpc>
            </a:pPr>
            <a:r>
              <a:rPr lang="en-US">
                <a:solidFill>
                  <a:srgbClr val="000066"/>
                </a:solidFill>
              </a:rPr>
              <a:t>S=4 sets, E=1 entry/set</a:t>
            </a:r>
          </a:p>
        </p:txBody>
      </p:sp>
      <p:grpSp>
        <p:nvGrpSpPr>
          <p:cNvPr id="27651" name="Group 4"/>
          <p:cNvGrpSpPr>
            <a:grpSpLocks/>
          </p:cNvGrpSpPr>
          <p:nvPr/>
        </p:nvGrpSpPr>
        <p:grpSpPr bwMode="auto">
          <a:xfrm>
            <a:off x="160338" y="1577975"/>
            <a:ext cx="2046287" cy="549275"/>
            <a:chOff x="179" y="994"/>
            <a:chExt cx="1289" cy="346"/>
          </a:xfrm>
        </p:grpSpPr>
        <p:sp>
          <p:nvSpPr>
            <p:cNvPr id="90274" name="Rectangle 5"/>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b="0">
                  <a:solidFill>
                    <a:srgbClr val="000066"/>
                  </a:solidFill>
                </a:rPr>
                <a:t>x</a:t>
              </a:r>
            </a:p>
          </p:txBody>
        </p:sp>
        <p:sp>
          <p:nvSpPr>
            <p:cNvPr id="90275" name="Rectangle 6"/>
            <p:cNvSpPr>
              <a:spLocks noChangeArrowheads="1"/>
            </p:cNvSpPr>
            <p:nvPr/>
          </p:nvSpPr>
          <p:spPr bwMode="auto">
            <a:xfrm>
              <a:off x="294" y="994"/>
              <a:ext cx="3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t=1</a:t>
              </a:r>
            </a:p>
          </p:txBody>
        </p:sp>
        <p:sp>
          <p:nvSpPr>
            <p:cNvPr id="90276" name="Rectangle 7"/>
            <p:cNvSpPr>
              <a:spLocks noChangeArrowheads="1"/>
            </p:cNvSpPr>
            <p:nvPr/>
          </p:nvSpPr>
          <p:spPr bwMode="auto">
            <a:xfrm>
              <a:off x="630" y="994"/>
              <a:ext cx="3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s=2</a:t>
              </a:r>
            </a:p>
          </p:txBody>
        </p:sp>
        <p:sp>
          <p:nvSpPr>
            <p:cNvPr id="90277" name="Rectangle 8"/>
            <p:cNvSpPr>
              <a:spLocks noChangeArrowheads="1"/>
            </p:cNvSpPr>
            <p:nvPr/>
          </p:nvSpPr>
          <p:spPr bwMode="auto">
            <a:xfrm>
              <a:off x="1110" y="994"/>
              <a:ext cx="3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b=1</a:t>
              </a:r>
            </a:p>
          </p:txBody>
        </p:sp>
        <p:sp>
          <p:nvSpPr>
            <p:cNvPr id="90278" name="Rectangle 9"/>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b="0">
                  <a:solidFill>
                    <a:srgbClr val="000066"/>
                  </a:solidFill>
                </a:rPr>
                <a:t>xx</a:t>
              </a:r>
            </a:p>
          </p:txBody>
        </p:sp>
        <p:sp>
          <p:nvSpPr>
            <p:cNvPr id="90279" name="Rectangle 10"/>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b="0">
                  <a:solidFill>
                    <a:srgbClr val="000066"/>
                  </a:solidFill>
                </a:rPr>
                <a:t>x</a:t>
              </a:r>
            </a:p>
          </p:txBody>
        </p:sp>
      </p:grpSp>
      <p:grpSp>
        <p:nvGrpSpPr>
          <p:cNvPr id="91140" name="Group 11"/>
          <p:cNvGrpSpPr>
            <a:grpSpLocks/>
          </p:cNvGrpSpPr>
          <p:nvPr/>
        </p:nvGrpSpPr>
        <p:grpSpPr bwMode="auto">
          <a:xfrm>
            <a:off x="1001713" y="2936875"/>
            <a:ext cx="3071812" cy="1552575"/>
            <a:chOff x="1183" y="1514"/>
            <a:chExt cx="1935" cy="978"/>
          </a:xfrm>
        </p:grpSpPr>
        <p:sp>
          <p:nvSpPr>
            <p:cNvPr id="90257" name="Rectangle 12"/>
            <p:cNvSpPr>
              <a:spLocks noChangeArrowheads="1"/>
            </p:cNvSpPr>
            <p:nvPr/>
          </p:nvSpPr>
          <p:spPr bwMode="auto">
            <a:xfrm>
              <a:off x="1540"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1</a:t>
              </a:r>
            </a:p>
          </p:txBody>
        </p:sp>
        <p:sp>
          <p:nvSpPr>
            <p:cNvPr id="90258" name="Rectangle 13"/>
            <p:cNvSpPr>
              <a:spLocks noChangeArrowheads="1"/>
            </p:cNvSpPr>
            <p:nvPr/>
          </p:nvSpPr>
          <p:spPr bwMode="auto">
            <a:xfrm>
              <a:off x="1828"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0</a:t>
              </a:r>
            </a:p>
          </p:txBody>
        </p:sp>
        <p:sp>
          <p:nvSpPr>
            <p:cNvPr id="90259" name="Rectangle 14"/>
            <p:cNvSpPr>
              <a:spLocks noChangeArrowheads="1"/>
            </p:cNvSpPr>
            <p:nvPr/>
          </p:nvSpPr>
          <p:spPr bwMode="auto">
            <a:xfrm>
              <a:off x="2164"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m[1] m[0]</a:t>
              </a:r>
            </a:p>
          </p:txBody>
        </p:sp>
        <p:sp>
          <p:nvSpPr>
            <p:cNvPr id="90260" name="Rectangle 15"/>
            <p:cNvSpPr>
              <a:spLocks noChangeArrowheads="1"/>
            </p:cNvSpPr>
            <p:nvPr/>
          </p:nvSpPr>
          <p:spPr bwMode="auto">
            <a:xfrm>
              <a:off x="1615" y="1706"/>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v</a:t>
              </a:r>
            </a:p>
          </p:txBody>
        </p:sp>
        <p:sp>
          <p:nvSpPr>
            <p:cNvPr id="90261" name="Rectangle 16"/>
            <p:cNvSpPr>
              <a:spLocks noChangeArrowheads="1"/>
            </p:cNvSpPr>
            <p:nvPr/>
          </p:nvSpPr>
          <p:spPr bwMode="auto">
            <a:xfrm>
              <a:off x="1855" y="1706"/>
              <a:ext cx="3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tag</a:t>
              </a:r>
            </a:p>
          </p:txBody>
        </p:sp>
        <p:sp>
          <p:nvSpPr>
            <p:cNvPr id="90262" name="Rectangle 17"/>
            <p:cNvSpPr>
              <a:spLocks noChangeArrowheads="1"/>
            </p:cNvSpPr>
            <p:nvPr/>
          </p:nvSpPr>
          <p:spPr bwMode="auto">
            <a:xfrm>
              <a:off x="2335" y="1706"/>
              <a:ext cx="3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data</a:t>
              </a:r>
            </a:p>
          </p:txBody>
        </p:sp>
        <p:sp>
          <p:nvSpPr>
            <p:cNvPr id="90263" name="Rectangle 18"/>
            <p:cNvSpPr>
              <a:spLocks noChangeArrowheads="1"/>
            </p:cNvSpPr>
            <p:nvPr/>
          </p:nvSpPr>
          <p:spPr bwMode="auto">
            <a:xfrm>
              <a:off x="1540" y="2068"/>
              <a:ext cx="280"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64" name="Rectangle 19"/>
            <p:cNvSpPr>
              <a:spLocks noChangeArrowheads="1"/>
            </p:cNvSpPr>
            <p:nvPr/>
          </p:nvSpPr>
          <p:spPr bwMode="auto">
            <a:xfrm>
              <a:off x="1828" y="2068"/>
              <a:ext cx="328"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65" name="Rectangle 20"/>
            <p:cNvSpPr>
              <a:spLocks noChangeArrowheads="1"/>
            </p:cNvSpPr>
            <p:nvPr/>
          </p:nvSpPr>
          <p:spPr bwMode="auto">
            <a:xfrm>
              <a:off x="2164" y="2068"/>
              <a:ext cx="712"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66" name="Rectangle 21"/>
            <p:cNvSpPr>
              <a:spLocks noChangeArrowheads="1"/>
            </p:cNvSpPr>
            <p:nvPr/>
          </p:nvSpPr>
          <p:spPr bwMode="auto">
            <a:xfrm>
              <a:off x="1540" y="2212"/>
              <a:ext cx="280"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67" name="Rectangle 22"/>
            <p:cNvSpPr>
              <a:spLocks noChangeArrowheads="1"/>
            </p:cNvSpPr>
            <p:nvPr/>
          </p:nvSpPr>
          <p:spPr bwMode="auto">
            <a:xfrm>
              <a:off x="1828" y="2212"/>
              <a:ext cx="328"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68" name="Rectangle 23"/>
            <p:cNvSpPr>
              <a:spLocks noChangeArrowheads="1"/>
            </p:cNvSpPr>
            <p:nvPr/>
          </p:nvSpPr>
          <p:spPr bwMode="auto">
            <a:xfrm>
              <a:off x="2164" y="2212"/>
              <a:ext cx="712"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69" name="Rectangle 24"/>
            <p:cNvSpPr>
              <a:spLocks noChangeArrowheads="1"/>
            </p:cNvSpPr>
            <p:nvPr/>
          </p:nvSpPr>
          <p:spPr bwMode="auto">
            <a:xfrm>
              <a:off x="1540" y="2356"/>
              <a:ext cx="280"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70" name="Rectangle 25"/>
            <p:cNvSpPr>
              <a:spLocks noChangeArrowheads="1"/>
            </p:cNvSpPr>
            <p:nvPr/>
          </p:nvSpPr>
          <p:spPr bwMode="auto">
            <a:xfrm>
              <a:off x="1828" y="2356"/>
              <a:ext cx="328"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71" name="Rectangle 26"/>
            <p:cNvSpPr>
              <a:spLocks noChangeArrowheads="1"/>
            </p:cNvSpPr>
            <p:nvPr/>
          </p:nvSpPr>
          <p:spPr bwMode="auto">
            <a:xfrm>
              <a:off x="2164" y="2356"/>
              <a:ext cx="712"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72" name="Rectangle 27"/>
            <p:cNvSpPr>
              <a:spLocks noChangeArrowheads="1"/>
            </p:cNvSpPr>
            <p:nvPr/>
          </p:nvSpPr>
          <p:spPr bwMode="auto">
            <a:xfrm>
              <a:off x="1999" y="1514"/>
              <a:ext cx="111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0 [0000</a:t>
              </a:r>
              <a:r>
                <a:rPr lang="en-US" b="0" baseline="-25000">
                  <a:solidFill>
                    <a:srgbClr val="000066"/>
                  </a:solidFill>
                </a:rPr>
                <a:t>2</a:t>
              </a:r>
              <a:r>
                <a:rPr lang="en-US" b="0">
                  <a:solidFill>
                    <a:srgbClr val="000066"/>
                  </a:solidFill>
                </a:rPr>
                <a:t>] </a:t>
              </a:r>
              <a:r>
                <a:rPr lang="en-US" b="0" i="1">
                  <a:solidFill>
                    <a:srgbClr val="000066"/>
                  </a:solidFill>
                </a:rPr>
                <a:t>(miss)</a:t>
              </a:r>
            </a:p>
          </p:txBody>
        </p:sp>
        <p:sp>
          <p:nvSpPr>
            <p:cNvPr id="90273" name="Rectangle 28"/>
            <p:cNvSpPr>
              <a:spLocks noChangeArrowheads="1"/>
            </p:cNvSpPr>
            <p:nvPr/>
          </p:nvSpPr>
          <p:spPr bwMode="auto">
            <a:xfrm>
              <a:off x="1183" y="2090"/>
              <a:ext cx="2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(1)</a:t>
              </a:r>
            </a:p>
          </p:txBody>
        </p:sp>
      </p:grpSp>
      <p:sp>
        <p:nvSpPr>
          <p:cNvPr id="27790" name="Rectangle 45"/>
          <p:cNvSpPr>
            <a:spLocks noChangeArrowheads="1"/>
          </p:cNvSpPr>
          <p:nvPr/>
        </p:nvSpPr>
        <p:spPr bwMode="auto">
          <a:xfrm>
            <a:off x="5573713" y="2936875"/>
            <a:ext cx="19034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13 [1101</a:t>
            </a:r>
            <a:r>
              <a:rPr lang="en-US" b="0" baseline="-25000">
                <a:solidFill>
                  <a:srgbClr val="000066"/>
                </a:solidFill>
              </a:rPr>
              <a:t>2</a:t>
            </a:r>
            <a:r>
              <a:rPr lang="en-US" b="0">
                <a:solidFill>
                  <a:srgbClr val="000066"/>
                </a:solidFill>
              </a:rPr>
              <a:t>] </a:t>
            </a:r>
            <a:r>
              <a:rPr lang="en-US" b="0" i="1">
                <a:solidFill>
                  <a:srgbClr val="000066"/>
                </a:solidFill>
              </a:rPr>
              <a:t>(miss)</a:t>
            </a:r>
          </a:p>
        </p:txBody>
      </p:sp>
      <p:sp>
        <p:nvSpPr>
          <p:cNvPr id="27773" name="Rectangle 63"/>
          <p:cNvSpPr>
            <a:spLocks noChangeArrowheads="1"/>
          </p:cNvSpPr>
          <p:nvPr/>
        </p:nvSpPr>
        <p:spPr bwMode="auto">
          <a:xfrm>
            <a:off x="2144713" y="5070475"/>
            <a:ext cx="17764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8 [1000</a:t>
            </a:r>
            <a:r>
              <a:rPr lang="en-US" b="0" baseline="-25000">
                <a:solidFill>
                  <a:srgbClr val="000066"/>
                </a:solidFill>
              </a:rPr>
              <a:t>2</a:t>
            </a:r>
            <a:r>
              <a:rPr lang="en-US" b="0">
                <a:solidFill>
                  <a:srgbClr val="000066"/>
                </a:solidFill>
              </a:rPr>
              <a:t>] </a:t>
            </a:r>
            <a:r>
              <a:rPr lang="en-US" b="0" i="1">
                <a:solidFill>
                  <a:srgbClr val="000066"/>
                </a:solidFill>
              </a:rPr>
              <a:t>(miss)</a:t>
            </a:r>
          </a:p>
        </p:txBody>
      </p:sp>
      <p:sp>
        <p:nvSpPr>
          <p:cNvPr id="27756" name="Rectangle 81"/>
          <p:cNvSpPr>
            <a:spLocks noChangeArrowheads="1"/>
          </p:cNvSpPr>
          <p:nvPr/>
        </p:nvSpPr>
        <p:spPr bwMode="auto">
          <a:xfrm>
            <a:off x="5726113" y="5070475"/>
            <a:ext cx="17764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0 [0000</a:t>
            </a:r>
            <a:r>
              <a:rPr lang="en-US" b="0" baseline="-25000">
                <a:solidFill>
                  <a:srgbClr val="000066"/>
                </a:solidFill>
              </a:rPr>
              <a:t>2</a:t>
            </a:r>
            <a:r>
              <a:rPr lang="en-US" b="0">
                <a:solidFill>
                  <a:srgbClr val="000066"/>
                </a:solidFill>
              </a:rPr>
              <a:t>] </a:t>
            </a:r>
            <a:r>
              <a:rPr lang="en-US" b="0" i="1">
                <a:solidFill>
                  <a:srgbClr val="000066"/>
                </a:solidFill>
              </a:rPr>
              <a:t>(miss)</a:t>
            </a:r>
          </a:p>
        </p:txBody>
      </p:sp>
      <p:grpSp>
        <p:nvGrpSpPr>
          <p:cNvPr id="91144" name="Group 84"/>
          <p:cNvGrpSpPr>
            <a:grpSpLocks/>
          </p:cNvGrpSpPr>
          <p:nvPr/>
        </p:nvGrpSpPr>
        <p:grpSpPr bwMode="auto">
          <a:xfrm>
            <a:off x="1562100" y="3581400"/>
            <a:ext cx="2120900" cy="901700"/>
            <a:chOff x="1636" y="2020"/>
            <a:chExt cx="1336" cy="568"/>
          </a:xfrm>
        </p:grpSpPr>
        <p:sp>
          <p:nvSpPr>
            <p:cNvPr id="90245" name="Rectangle 85"/>
            <p:cNvSpPr>
              <a:spLocks noChangeArrowheads="1"/>
            </p:cNvSpPr>
            <p:nvPr/>
          </p:nvSpPr>
          <p:spPr bwMode="auto">
            <a:xfrm>
              <a:off x="1636" y="2020"/>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endParaRPr lang="en-US" sz="1400">
                <a:solidFill>
                  <a:srgbClr val="000066"/>
                </a:solidFill>
                <a:latin typeface="Courier New" charset="0"/>
              </a:endParaRPr>
            </a:p>
          </p:txBody>
        </p:sp>
        <p:sp>
          <p:nvSpPr>
            <p:cNvPr id="90246" name="Rectangle 86"/>
            <p:cNvSpPr>
              <a:spLocks noChangeArrowheads="1"/>
            </p:cNvSpPr>
            <p:nvPr/>
          </p:nvSpPr>
          <p:spPr bwMode="auto">
            <a:xfrm>
              <a:off x="1924" y="2020"/>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endParaRPr lang="en-US" sz="1400">
                <a:solidFill>
                  <a:srgbClr val="000066"/>
                </a:solidFill>
                <a:latin typeface="Courier New" charset="0"/>
              </a:endParaRPr>
            </a:p>
          </p:txBody>
        </p:sp>
        <p:sp>
          <p:nvSpPr>
            <p:cNvPr id="90247" name="Rectangle 87"/>
            <p:cNvSpPr>
              <a:spLocks noChangeArrowheads="1"/>
            </p:cNvSpPr>
            <p:nvPr/>
          </p:nvSpPr>
          <p:spPr bwMode="auto">
            <a:xfrm>
              <a:off x="2260" y="2020"/>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endParaRPr lang="en-US" sz="1400">
                <a:solidFill>
                  <a:srgbClr val="000066"/>
                </a:solidFill>
                <a:latin typeface="Courier New" charset="0"/>
              </a:endParaRPr>
            </a:p>
          </p:txBody>
        </p:sp>
        <p:sp>
          <p:nvSpPr>
            <p:cNvPr id="90248" name="Rectangle 88"/>
            <p:cNvSpPr>
              <a:spLocks noChangeArrowheads="1"/>
            </p:cNvSpPr>
            <p:nvPr/>
          </p:nvSpPr>
          <p:spPr bwMode="auto">
            <a:xfrm>
              <a:off x="1636" y="2164"/>
              <a:ext cx="280"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49" name="Rectangle 89"/>
            <p:cNvSpPr>
              <a:spLocks noChangeArrowheads="1"/>
            </p:cNvSpPr>
            <p:nvPr/>
          </p:nvSpPr>
          <p:spPr bwMode="auto">
            <a:xfrm>
              <a:off x="1924" y="2164"/>
              <a:ext cx="328"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50" name="Rectangle 90"/>
            <p:cNvSpPr>
              <a:spLocks noChangeArrowheads="1"/>
            </p:cNvSpPr>
            <p:nvPr/>
          </p:nvSpPr>
          <p:spPr bwMode="auto">
            <a:xfrm>
              <a:off x="2260" y="2164"/>
              <a:ext cx="712"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51" name="Rectangle 91"/>
            <p:cNvSpPr>
              <a:spLocks noChangeArrowheads="1"/>
            </p:cNvSpPr>
            <p:nvPr/>
          </p:nvSpPr>
          <p:spPr bwMode="auto">
            <a:xfrm>
              <a:off x="1636" y="2308"/>
              <a:ext cx="280"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52" name="Rectangle 92"/>
            <p:cNvSpPr>
              <a:spLocks noChangeArrowheads="1"/>
            </p:cNvSpPr>
            <p:nvPr/>
          </p:nvSpPr>
          <p:spPr bwMode="auto">
            <a:xfrm>
              <a:off x="1924" y="2308"/>
              <a:ext cx="328"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53" name="Rectangle 93"/>
            <p:cNvSpPr>
              <a:spLocks noChangeArrowheads="1"/>
            </p:cNvSpPr>
            <p:nvPr/>
          </p:nvSpPr>
          <p:spPr bwMode="auto">
            <a:xfrm>
              <a:off x="2260" y="2308"/>
              <a:ext cx="712"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54" name="Rectangle 94"/>
            <p:cNvSpPr>
              <a:spLocks noChangeArrowheads="1"/>
            </p:cNvSpPr>
            <p:nvPr/>
          </p:nvSpPr>
          <p:spPr bwMode="auto">
            <a:xfrm>
              <a:off x="1636" y="2452"/>
              <a:ext cx="280"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55" name="Rectangle 95"/>
            <p:cNvSpPr>
              <a:spLocks noChangeArrowheads="1"/>
            </p:cNvSpPr>
            <p:nvPr/>
          </p:nvSpPr>
          <p:spPr bwMode="auto">
            <a:xfrm>
              <a:off x="1924" y="2452"/>
              <a:ext cx="328"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56" name="Rectangle 96"/>
            <p:cNvSpPr>
              <a:spLocks noChangeArrowheads="1"/>
            </p:cNvSpPr>
            <p:nvPr/>
          </p:nvSpPr>
          <p:spPr bwMode="auto">
            <a:xfrm>
              <a:off x="2260" y="2452"/>
              <a:ext cx="712"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grpSp>
      <p:grpSp>
        <p:nvGrpSpPr>
          <p:cNvPr id="11" name="Group 141"/>
          <p:cNvGrpSpPr>
            <a:grpSpLocks/>
          </p:cNvGrpSpPr>
          <p:nvPr/>
        </p:nvGrpSpPr>
        <p:grpSpPr bwMode="auto">
          <a:xfrm>
            <a:off x="1714500" y="3536950"/>
            <a:ext cx="1652588" cy="312738"/>
            <a:chOff x="1632" y="1892"/>
            <a:chExt cx="1041" cy="197"/>
          </a:xfrm>
        </p:grpSpPr>
        <p:sp>
          <p:nvSpPr>
            <p:cNvPr id="90242" name="Text Box 138"/>
            <p:cNvSpPr txBox="1">
              <a:spLocks noChangeArrowheads="1"/>
            </p:cNvSpPr>
            <p:nvPr/>
          </p:nvSpPr>
          <p:spPr bwMode="auto">
            <a:xfrm>
              <a:off x="1934" y="1892"/>
              <a:ext cx="1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0</a:t>
              </a:r>
            </a:p>
          </p:txBody>
        </p:sp>
        <p:sp>
          <p:nvSpPr>
            <p:cNvPr id="90243" name="Text Box 139"/>
            <p:cNvSpPr txBox="1">
              <a:spLocks noChangeArrowheads="1"/>
            </p:cNvSpPr>
            <p:nvPr/>
          </p:nvSpPr>
          <p:spPr bwMode="auto">
            <a:xfrm>
              <a:off x="2237" y="1892"/>
              <a:ext cx="43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M[0-1]</a:t>
              </a:r>
            </a:p>
          </p:txBody>
        </p:sp>
        <p:sp>
          <p:nvSpPr>
            <p:cNvPr id="90244" name="Text Box 140"/>
            <p:cNvSpPr txBox="1">
              <a:spLocks noChangeArrowheads="1"/>
            </p:cNvSpPr>
            <p:nvPr/>
          </p:nvSpPr>
          <p:spPr bwMode="auto">
            <a:xfrm>
              <a:off x="1632" y="1892"/>
              <a:ext cx="1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1</a:t>
              </a:r>
            </a:p>
          </p:txBody>
        </p:sp>
      </p:grpSp>
      <p:grpSp>
        <p:nvGrpSpPr>
          <p:cNvPr id="2" name="Group 1"/>
          <p:cNvGrpSpPr>
            <a:grpSpLocks/>
          </p:cNvGrpSpPr>
          <p:nvPr/>
        </p:nvGrpSpPr>
        <p:grpSpPr bwMode="auto">
          <a:xfrm>
            <a:off x="1077913" y="5375275"/>
            <a:ext cx="2611437" cy="1247775"/>
            <a:chOff x="1077913" y="5375275"/>
            <a:chExt cx="2611437" cy="1247775"/>
          </a:xfrm>
        </p:grpSpPr>
        <p:sp>
          <p:nvSpPr>
            <p:cNvPr id="90204" name="Rectangle 48"/>
            <p:cNvSpPr>
              <a:spLocks noChangeArrowheads="1"/>
            </p:cNvSpPr>
            <p:nvPr/>
          </p:nvSpPr>
          <p:spPr bwMode="auto">
            <a:xfrm>
              <a:off x="1568450" y="5721350"/>
              <a:ext cx="444500" cy="215900"/>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1</a:t>
              </a:r>
            </a:p>
          </p:txBody>
        </p:sp>
        <p:sp>
          <p:nvSpPr>
            <p:cNvPr id="90205" name="Rectangle 49"/>
            <p:cNvSpPr>
              <a:spLocks noChangeArrowheads="1"/>
            </p:cNvSpPr>
            <p:nvPr/>
          </p:nvSpPr>
          <p:spPr bwMode="auto">
            <a:xfrm>
              <a:off x="2025650" y="5721350"/>
              <a:ext cx="520700" cy="215900"/>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1</a:t>
              </a:r>
            </a:p>
          </p:txBody>
        </p:sp>
        <p:sp>
          <p:nvSpPr>
            <p:cNvPr id="90206" name="Rectangle 50"/>
            <p:cNvSpPr>
              <a:spLocks noChangeArrowheads="1"/>
            </p:cNvSpPr>
            <p:nvPr/>
          </p:nvSpPr>
          <p:spPr bwMode="auto">
            <a:xfrm>
              <a:off x="2559050" y="5721350"/>
              <a:ext cx="1130300" cy="215900"/>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m[9] m[8]</a:t>
              </a:r>
            </a:p>
          </p:txBody>
        </p:sp>
        <p:sp>
          <p:nvSpPr>
            <p:cNvPr id="90207" name="Rectangle 51"/>
            <p:cNvSpPr>
              <a:spLocks noChangeArrowheads="1"/>
            </p:cNvSpPr>
            <p:nvPr/>
          </p:nvSpPr>
          <p:spPr bwMode="auto">
            <a:xfrm>
              <a:off x="1687513" y="5375275"/>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v</a:t>
              </a:r>
            </a:p>
          </p:txBody>
        </p:sp>
        <p:sp>
          <p:nvSpPr>
            <p:cNvPr id="90208" name="Rectangle 52"/>
            <p:cNvSpPr>
              <a:spLocks noChangeArrowheads="1"/>
            </p:cNvSpPr>
            <p:nvPr/>
          </p:nvSpPr>
          <p:spPr bwMode="auto">
            <a:xfrm>
              <a:off x="2068513" y="5375275"/>
              <a:ext cx="498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tag</a:t>
              </a:r>
            </a:p>
          </p:txBody>
        </p:sp>
        <p:sp>
          <p:nvSpPr>
            <p:cNvPr id="90209" name="Rectangle 53"/>
            <p:cNvSpPr>
              <a:spLocks noChangeArrowheads="1"/>
            </p:cNvSpPr>
            <p:nvPr/>
          </p:nvSpPr>
          <p:spPr bwMode="auto">
            <a:xfrm>
              <a:off x="2830513" y="5375275"/>
              <a:ext cx="625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data</a:t>
              </a:r>
            </a:p>
          </p:txBody>
        </p:sp>
        <p:sp>
          <p:nvSpPr>
            <p:cNvPr id="90210" name="Rectangle 54"/>
            <p:cNvSpPr>
              <a:spLocks noChangeArrowheads="1"/>
            </p:cNvSpPr>
            <p:nvPr/>
          </p:nvSpPr>
          <p:spPr bwMode="auto">
            <a:xfrm>
              <a:off x="1568450" y="5949950"/>
              <a:ext cx="4445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11" name="Rectangle 55"/>
            <p:cNvSpPr>
              <a:spLocks noChangeArrowheads="1"/>
            </p:cNvSpPr>
            <p:nvPr/>
          </p:nvSpPr>
          <p:spPr bwMode="auto">
            <a:xfrm>
              <a:off x="2025650" y="5949950"/>
              <a:ext cx="5207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12" name="Rectangle 56"/>
            <p:cNvSpPr>
              <a:spLocks noChangeArrowheads="1"/>
            </p:cNvSpPr>
            <p:nvPr/>
          </p:nvSpPr>
          <p:spPr bwMode="auto">
            <a:xfrm>
              <a:off x="2559050" y="5949950"/>
              <a:ext cx="11303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13" name="Rectangle 57"/>
            <p:cNvSpPr>
              <a:spLocks noChangeArrowheads="1"/>
            </p:cNvSpPr>
            <p:nvPr/>
          </p:nvSpPr>
          <p:spPr bwMode="auto">
            <a:xfrm>
              <a:off x="1568450" y="6178550"/>
              <a:ext cx="4445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14" name="Rectangle 58"/>
            <p:cNvSpPr>
              <a:spLocks noChangeArrowheads="1"/>
            </p:cNvSpPr>
            <p:nvPr/>
          </p:nvSpPr>
          <p:spPr bwMode="auto">
            <a:xfrm>
              <a:off x="2025650" y="6178550"/>
              <a:ext cx="5207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15" name="Rectangle 59"/>
            <p:cNvSpPr>
              <a:spLocks noChangeArrowheads="1"/>
            </p:cNvSpPr>
            <p:nvPr/>
          </p:nvSpPr>
          <p:spPr bwMode="auto">
            <a:xfrm>
              <a:off x="2559050" y="6178550"/>
              <a:ext cx="11303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16" name="Rectangle 60"/>
            <p:cNvSpPr>
              <a:spLocks noChangeArrowheads="1"/>
            </p:cNvSpPr>
            <p:nvPr/>
          </p:nvSpPr>
          <p:spPr bwMode="auto">
            <a:xfrm>
              <a:off x="1568450" y="6407150"/>
              <a:ext cx="4445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17" name="Rectangle 61"/>
            <p:cNvSpPr>
              <a:spLocks noChangeArrowheads="1"/>
            </p:cNvSpPr>
            <p:nvPr/>
          </p:nvSpPr>
          <p:spPr bwMode="auto">
            <a:xfrm>
              <a:off x="2025650" y="6407150"/>
              <a:ext cx="5207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18" name="Rectangle 62"/>
            <p:cNvSpPr>
              <a:spLocks noChangeArrowheads="1"/>
            </p:cNvSpPr>
            <p:nvPr/>
          </p:nvSpPr>
          <p:spPr bwMode="auto">
            <a:xfrm>
              <a:off x="2559050" y="6407150"/>
              <a:ext cx="11303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19" name="Rectangle 64"/>
            <p:cNvSpPr>
              <a:spLocks noChangeArrowheads="1"/>
            </p:cNvSpPr>
            <p:nvPr/>
          </p:nvSpPr>
          <p:spPr bwMode="auto">
            <a:xfrm>
              <a:off x="1077913" y="5984875"/>
              <a:ext cx="460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(4)</a:t>
              </a:r>
            </a:p>
          </p:txBody>
        </p:sp>
        <p:grpSp>
          <p:nvGrpSpPr>
            <p:cNvPr id="90220" name="Group 110"/>
            <p:cNvGrpSpPr>
              <a:grpSpLocks/>
            </p:cNvGrpSpPr>
            <p:nvPr/>
          </p:nvGrpSpPr>
          <p:grpSpPr bwMode="auto">
            <a:xfrm>
              <a:off x="1562100" y="5715000"/>
              <a:ext cx="2120900" cy="901700"/>
              <a:chOff x="1636" y="2020"/>
              <a:chExt cx="1336" cy="568"/>
            </a:xfrm>
          </p:grpSpPr>
          <p:sp>
            <p:nvSpPr>
              <p:cNvPr id="90230" name="Rectangle 111"/>
              <p:cNvSpPr>
                <a:spLocks noChangeArrowheads="1"/>
              </p:cNvSpPr>
              <p:nvPr/>
            </p:nvSpPr>
            <p:spPr bwMode="auto">
              <a:xfrm>
                <a:off x="1636" y="2020"/>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endParaRPr lang="en-US" sz="1400">
                  <a:solidFill>
                    <a:srgbClr val="000066"/>
                  </a:solidFill>
                  <a:latin typeface="Courier New" charset="0"/>
                </a:endParaRPr>
              </a:p>
            </p:txBody>
          </p:sp>
          <p:sp>
            <p:nvSpPr>
              <p:cNvPr id="90231" name="Rectangle 112"/>
              <p:cNvSpPr>
                <a:spLocks noChangeArrowheads="1"/>
              </p:cNvSpPr>
              <p:nvPr/>
            </p:nvSpPr>
            <p:spPr bwMode="auto">
              <a:xfrm>
                <a:off x="1924" y="2020"/>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endParaRPr lang="en-US" sz="1400">
                  <a:solidFill>
                    <a:srgbClr val="000066"/>
                  </a:solidFill>
                  <a:latin typeface="Courier New" charset="0"/>
                </a:endParaRPr>
              </a:p>
            </p:txBody>
          </p:sp>
          <p:sp>
            <p:nvSpPr>
              <p:cNvPr id="90232" name="Rectangle 113"/>
              <p:cNvSpPr>
                <a:spLocks noChangeArrowheads="1"/>
              </p:cNvSpPr>
              <p:nvPr/>
            </p:nvSpPr>
            <p:spPr bwMode="auto">
              <a:xfrm>
                <a:off x="2260" y="2020"/>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endParaRPr lang="en-US" sz="1400">
                  <a:solidFill>
                    <a:srgbClr val="000066"/>
                  </a:solidFill>
                  <a:latin typeface="Courier New" charset="0"/>
                </a:endParaRPr>
              </a:p>
            </p:txBody>
          </p:sp>
          <p:sp>
            <p:nvSpPr>
              <p:cNvPr id="90233" name="Rectangle 114"/>
              <p:cNvSpPr>
                <a:spLocks noChangeArrowheads="1"/>
              </p:cNvSpPr>
              <p:nvPr/>
            </p:nvSpPr>
            <p:spPr bwMode="auto">
              <a:xfrm>
                <a:off x="1636" y="2164"/>
                <a:ext cx="280"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34" name="Rectangle 115"/>
              <p:cNvSpPr>
                <a:spLocks noChangeArrowheads="1"/>
              </p:cNvSpPr>
              <p:nvPr/>
            </p:nvSpPr>
            <p:spPr bwMode="auto">
              <a:xfrm>
                <a:off x="1924" y="2164"/>
                <a:ext cx="328"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35" name="Rectangle 116"/>
              <p:cNvSpPr>
                <a:spLocks noChangeArrowheads="1"/>
              </p:cNvSpPr>
              <p:nvPr/>
            </p:nvSpPr>
            <p:spPr bwMode="auto">
              <a:xfrm>
                <a:off x="2260" y="2164"/>
                <a:ext cx="712"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36" name="Rectangle 117"/>
              <p:cNvSpPr>
                <a:spLocks noChangeArrowheads="1"/>
              </p:cNvSpPr>
              <p:nvPr/>
            </p:nvSpPr>
            <p:spPr bwMode="auto">
              <a:xfrm>
                <a:off x="1636" y="2308"/>
                <a:ext cx="280"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37" name="Rectangle 118"/>
              <p:cNvSpPr>
                <a:spLocks noChangeArrowheads="1"/>
              </p:cNvSpPr>
              <p:nvPr/>
            </p:nvSpPr>
            <p:spPr bwMode="auto">
              <a:xfrm>
                <a:off x="1924" y="2308"/>
                <a:ext cx="328"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38" name="Rectangle 119"/>
              <p:cNvSpPr>
                <a:spLocks noChangeArrowheads="1"/>
              </p:cNvSpPr>
              <p:nvPr/>
            </p:nvSpPr>
            <p:spPr bwMode="auto">
              <a:xfrm>
                <a:off x="2260" y="2308"/>
                <a:ext cx="712"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39" name="Rectangle 120"/>
              <p:cNvSpPr>
                <a:spLocks noChangeArrowheads="1"/>
              </p:cNvSpPr>
              <p:nvPr/>
            </p:nvSpPr>
            <p:spPr bwMode="auto">
              <a:xfrm>
                <a:off x="1636" y="2452"/>
                <a:ext cx="280"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40" name="Rectangle 121"/>
              <p:cNvSpPr>
                <a:spLocks noChangeArrowheads="1"/>
              </p:cNvSpPr>
              <p:nvPr/>
            </p:nvSpPr>
            <p:spPr bwMode="auto">
              <a:xfrm>
                <a:off x="1924" y="2452"/>
                <a:ext cx="328"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41" name="Rectangle 122"/>
              <p:cNvSpPr>
                <a:spLocks noChangeArrowheads="1"/>
              </p:cNvSpPr>
              <p:nvPr/>
            </p:nvSpPr>
            <p:spPr bwMode="auto">
              <a:xfrm>
                <a:off x="2260" y="2452"/>
                <a:ext cx="712"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grpSp>
        <p:grpSp>
          <p:nvGrpSpPr>
            <p:cNvPr id="90221" name="Group 162"/>
            <p:cNvGrpSpPr>
              <a:grpSpLocks/>
            </p:cNvGrpSpPr>
            <p:nvPr/>
          </p:nvGrpSpPr>
          <p:grpSpPr bwMode="auto">
            <a:xfrm>
              <a:off x="1714500" y="5661025"/>
              <a:ext cx="1768475" cy="784225"/>
              <a:chOff x="1632" y="3230"/>
              <a:chExt cx="1114" cy="494"/>
            </a:xfrm>
          </p:grpSpPr>
          <p:grpSp>
            <p:nvGrpSpPr>
              <p:cNvPr id="90222" name="Group 146"/>
              <p:cNvGrpSpPr>
                <a:grpSpLocks/>
              </p:cNvGrpSpPr>
              <p:nvPr/>
            </p:nvGrpSpPr>
            <p:grpSpPr bwMode="auto">
              <a:xfrm>
                <a:off x="1632" y="3527"/>
                <a:ext cx="1114" cy="197"/>
                <a:chOff x="1632" y="1892"/>
                <a:chExt cx="1114" cy="197"/>
              </a:xfrm>
            </p:grpSpPr>
            <p:sp>
              <p:nvSpPr>
                <p:cNvPr id="90227" name="Text Box 147"/>
                <p:cNvSpPr txBox="1">
                  <a:spLocks noChangeArrowheads="1"/>
                </p:cNvSpPr>
                <p:nvPr/>
              </p:nvSpPr>
              <p:spPr bwMode="auto">
                <a:xfrm>
                  <a:off x="1934" y="1892"/>
                  <a:ext cx="1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1</a:t>
                  </a:r>
                </a:p>
              </p:txBody>
            </p:sp>
            <p:sp>
              <p:nvSpPr>
                <p:cNvPr id="90228" name="Text Box 148"/>
                <p:cNvSpPr txBox="1">
                  <a:spLocks noChangeArrowheads="1"/>
                </p:cNvSpPr>
                <p:nvPr/>
              </p:nvSpPr>
              <p:spPr bwMode="auto">
                <a:xfrm>
                  <a:off x="2168" y="1892"/>
                  <a:ext cx="57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M[12-13]</a:t>
                  </a:r>
                </a:p>
              </p:txBody>
            </p:sp>
            <p:sp>
              <p:nvSpPr>
                <p:cNvPr id="90229" name="Text Box 149"/>
                <p:cNvSpPr txBox="1">
                  <a:spLocks noChangeArrowheads="1"/>
                </p:cNvSpPr>
                <p:nvPr/>
              </p:nvSpPr>
              <p:spPr bwMode="auto">
                <a:xfrm>
                  <a:off x="1632" y="1892"/>
                  <a:ext cx="1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1</a:t>
                  </a:r>
                </a:p>
              </p:txBody>
            </p:sp>
          </p:grpSp>
          <p:grpSp>
            <p:nvGrpSpPr>
              <p:cNvPr id="90223" name="Group 150"/>
              <p:cNvGrpSpPr>
                <a:grpSpLocks/>
              </p:cNvGrpSpPr>
              <p:nvPr/>
            </p:nvGrpSpPr>
            <p:grpSpPr bwMode="auto">
              <a:xfrm>
                <a:off x="1632" y="3230"/>
                <a:ext cx="1042" cy="197"/>
                <a:chOff x="1632" y="1892"/>
                <a:chExt cx="1042" cy="197"/>
              </a:xfrm>
            </p:grpSpPr>
            <p:sp>
              <p:nvSpPr>
                <p:cNvPr id="90224" name="Text Box 151"/>
                <p:cNvSpPr txBox="1">
                  <a:spLocks noChangeArrowheads="1"/>
                </p:cNvSpPr>
                <p:nvPr/>
              </p:nvSpPr>
              <p:spPr bwMode="auto">
                <a:xfrm>
                  <a:off x="1934" y="1892"/>
                  <a:ext cx="1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1</a:t>
                  </a:r>
                </a:p>
              </p:txBody>
            </p:sp>
            <p:sp>
              <p:nvSpPr>
                <p:cNvPr id="90225" name="Text Box 152"/>
                <p:cNvSpPr txBox="1">
                  <a:spLocks noChangeArrowheads="1"/>
                </p:cNvSpPr>
                <p:nvPr/>
              </p:nvSpPr>
              <p:spPr bwMode="auto">
                <a:xfrm>
                  <a:off x="2238" y="1892"/>
                  <a:ext cx="43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M[8-9]</a:t>
                  </a:r>
                </a:p>
              </p:txBody>
            </p:sp>
            <p:sp>
              <p:nvSpPr>
                <p:cNvPr id="90226" name="Text Box 153"/>
                <p:cNvSpPr txBox="1">
                  <a:spLocks noChangeArrowheads="1"/>
                </p:cNvSpPr>
                <p:nvPr/>
              </p:nvSpPr>
              <p:spPr bwMode="auto">
                <a:xfrm>
                  <a:off x="1632" y="1892"/>
                  <a:ext cx="1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1</a:t>
                  </a:r>
                </a:p>
              </p:txBody>
            </p:sp>
          </p:grpSp>
        </p:grpSp>
      </p:grpSp>
      <p:grpSp>
        <p:nvGrpSpPr>
          <p:cNvPr id="5" name="Group 4"/>
          <p:cNvGrpSpPr>
            <a:grpSpLocks/>
          </p:cNvGrpSpPr>
          <p:nvPr/>
        </p:nvGrpSpPr>
        <p:grpSpPr bwMode="auto">
          <a:xfrm>
            <a:off x="4659313" y="5375275"/>
            <a:ext cx="2611437" cy="1247775"/>
            <a:chOff x="4659313" y="5375275"/>
            <a:chExt cx="2611437" cy="1247775"/>
          </a:xfrm>
        </p:grpSpPr>
        <p:sp>
          <p:nvSpPr>
            <p:cNvPr id="90166" name="Rectangle 66"/>
            <p:cNvSpPr>
              <a:spLocks noChangeArrowheads="1"/>
            </p:cNvSpPr>
            <p:nvPr/>
          </p:nvSpPr>
          <p:spPr bwMode="auto">
            <a:xfrm>
              <a:off x="5149850" y="5721350"/>
              <a:ext cx="444500" cy="215900"/>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1</a:t>
              </a:r>
            </a:p>
          </p:txBody>
        </p:sp>
        <p:sp>
          <p:nvSpPr>
            <p:cNvPr id="90167" name="Rectangle 67"/>
            <p:cNvSpPr>
              <a:spLocks noChangeArrowheads="1"/>
            </p:cNvSpPr>
            <p:nvPr/>
          </p:nvSpPr>
          <p:spPr bwMode="auto">
            <a:xfrm>
              <a:off x="5607050" y="5721350"/>
              <a:ext cx="520700" cy="215900"/>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0</a:t>
              </a:r>
            </a:p>
          </p:txBody>
        </p:sp>
        <p:sp>
          <p:nvSpPr>
            <p:cNvPr id="90168" name="Rectangle 68"/>
            <p:cNvSpPr>
              <a:spLocks noChangeArrowheads="1"/>
            </p:cNvSpPr>
            <p:nvPr/>
          </p:nvSpPr>
          <p:spPr bwMode="auto">
            <a:xfrm>
              <a:off x="6140450" y="5721350"/>
              <a:ext cx="1130300" cy="215900"/>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m[1] m[0]</a:t>
              </a:r>
            </a:p>
          </p:txBody>
        </p:sp>
        <p:sp>
          <p:nvSpPr>
            <p:cNvPr id="90169" name="Rectangle 69"/>
            <p:cNvSpPr>
              <a:spLocks noChangeArrowheads="1"/>
            </p:cNvSpPr>
            <p:nvPr/>
          </p:nvSpPr>
          <p:spPr bwMode="auto">
            <a:xfrm>
              <a:off x="5268913" y="5375275"/>
              <a:ext cx="2968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v</a:t>
              </a:r>
            </a:p>
          </p:txBody>
        </p:sp>
        <p:sp>
          <p:nvSpPr>
            <p:cNvPr id="90170" name="Rectangle 70"/>
            <p:cNvSpPr>
              <a:spLocks noChangeArrowheads="1"/>
            </p:cNvSpPr>
            <p:nvPr/>
          </p:nvSpPr>
          <p:spPr bwMode="auto">
            <a:xfrm>
              <a:off x="5649913" y="5375275"/>
              <a:ext cx="498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tag</a:t>
              </a:r>
            </a:p>
          </p:txBody>
        </p:sp>
        <p:sp>
          <p:nvSpPr>
            <p:cNvPr id="90171" name="Rectangle 71"/>
            <p:cNvSpPr>
              <a:spLocks noChangeArrowheads="1"/>
            </p:cNvSpPr>
            <p:nvPr/>
          </p:nvSpPr>
          <p:spPr bwMode="auto">
            <a:xfrm>
              <a:off x="6411913" y="5375275"/>
              <a:ext cx="625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data</a:t>
              </a:r>
            </a:p>
          </p:txBody>
        </p:sp>
        <p:sp>
          <p:nvSpPr>
            <p:cNvPr id="90172" name="Rectangle 72"/>
            <p:cNvSpPr>
              <a:spLocks noChangeArrowheads="1"/>
            </p:cNvSpPr>
            <p:nvPr/>
          </p:nvSpPr>
          <p:spPr bwMode="auto">
            <a:xfrm>
              <a:off x="5149850" y="5949950"/>
              <a:ext cx="4445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73" name="Rectangle 73"/>
            <p:cNvSpPr>
              <a:spLocks noChangeArrowheads="1"/>
            </p:cNvSpPr>
            <p:nvPr/>
          </p:nvSpPr>
          <p:spPr bwMode="auto">
            <a:xfrm>
              <a:off x="5607050" y="5949950"/>
              <a:ext cx="5207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74" name="Rectangle 74"/>
            <p:cNvSpPr>
              <a:spLocks noChangeArrowheads="1"/>
            </p:cNvSpPr>
            <p:nvPr/>
          </p:nvSpPr>
          <p:spPr bwMode="auto">
            <a:xfrm>
              <a:off x="6140450" y="5949950"/>
              <a:ext cx="11303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75" name="Rectangle 75"/>
            <p:cNvSpPr>
              <a:spLocks noChangeArrowheads="1"/>
            </p:cNvSpPr>
            <p:nvPr/>
          </p:nvSpPr>
          <p:spPr bwMode="auto">
            <a:xfrm>
              <a:off x="5149850" y="6178550"/>
              <a:ext cx="444500" cy="215900"/>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1</a:t>
              </a:r>
            </a:p>
          </p:txBody>
        </p:sp>
        <p:sp>
          <p:nvSpPr>
            <p:cNvPr id="90176" name="Rectangle 76"/>
            <p:cNvSpPr>
              <a:spLocks noChangeArrowheads="1"/>
            </p:cNvSpPr>
            <p:nvPr/>
          </p:nvSpPr>
          <p:spPr bwMode="auto">
            <a:xfrm>
              <a:off x="5607050" y="6178550"/>
              <a:ext cx="520700" cy="215900"/>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1</a:t>
              </a:r>
            </a:p>
          </p:txBody>
        </p:sp>
        <p:sp>
          <p:nvSpPr>
            <p:cNvPr id="90177" name="Rectangle 77"/>
            <p:cNvSpPr>
              <a:spLocks noChangeArrowheads="1"/>
            </p:cNvSpPr>
            <p:nvPr/>
          </p:nvSpPr>
          <p:spPr bwMode="auto">
            <a:xfrm>
              <a:off x="6140450" y="6178550"/>
              <a:ext cx="1130300" cy="215900"/>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m[13] m[12]</a:t>
              </a:r>
            </a:p>
          </p:txBody>
        </p:sp>
        <p:sp>
          <p:nvSpPr>
            <p:cNvPr id="90178" name="Rectangle 78"/>
            <p:cNvSpPr>
              <a:spLocks noChangeArrowheads="1"/>
            </p:cNvSpPr>
            <p:nvPr/>
          </p:nvSpPr>
          <p:spPr bwMode="auto">
            <a:xfrm>
              <a:off x="5149850" y="6407150"/>
              <a:ext cx="4445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79" name="Rectangle 79"/>
            <p:cNvSpPr>
              <a:spLocks noChangeArrowheads="1"/>
            </p:cNvSpPr>
            <p:nvPr/>
          </p:nvSpPr>
          <p:spPr bwMode="auto">
            <a:xfrm>
              <a:off x="5607050" y="6407150"/>
              <a:ext cx="5207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80" name="Rectangle 80"/>
            <p:cNvSpPr>
              <a:spLocks noChangeArrowheads="1"/>
            </p:cNvSpPr>
            <p:nvPr/>
          </p:nvSpPr>
          <p:spPr bwMode="auto">
            <a:xfrm>
              <a:off x="6140450" y="6407150"/>
              <a:ext cx="11303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81" name="Rectangle 82"/>
            <p:cNvSpPr>
              <a:spLocks noChangeArrowheads="1"/>
            </p:cNvSpPr>
            <p:nvPr/>
          </p:nvSpPr>
          <p:spPr bwMode="auto">
            <a:xfrm>
              <a:off x="4659313" y="5984875"/>
              <a:ext cx="460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(5)</a:t>
              </a:r>
            </a:p>
          </p:txBody>
        </p:sp>
        <p:grpSp>
          <p:nvGrpSpPr>
            <p:cNvPr id="90182" name="Group 123"/>
            <p:cNvGrpSpPr>
              <a:grpSpLocks/>
            </p:cNvGrpSpPr>
            <p:nvPr/>
          </p:nvGrpSpPr>
          <p:grpSpPr bwMode="auto">
            <a:xfrm>
              <a:off x="5143500" y="5715000"/>
              <a:ext cx="2120900" cy="901700"/>
              <a:chOff x="1636" y="2020"/>
              <a:chExt cx="1336" cy="568"/>
            </a:xfrm>
          </p:grpSpPr>
          <p:sp>
            <p:nvSpPr>
              <p:cNvPr id="90192" name="Rectangle 124"/>
              <p:cNvSpPr>
                <a:spLocks noChangeArrowheads="1"/>
              </p:cNvSpPr>
              <p:nvPr/>
            </p:nvSpPr>
            <p:spPr bwMode="auto">
              <a:xfrm>
                <a:off x="1636" y="2020"/>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endParaRPr lang="en-US" sz="1400">
                  <a:solidFill>
                    <a:srgbClr val="000066"/>
                  </a:solidFill>
                  <a:latin typeface="Courier New" charset="0"/>
                </a:endParaRPr>
              </a:p>
            </p:txBody>
          </p:sp>
          <p:sp>
            <p:nvSpPr>
              <p:cNvPr id="90193" name="Rectangle 125"/>
              <p:cNvSpPr>
                <a:spLocks noChangeArrowheads="1"/>
              </p:cNvSpPr>
              <p:nvPr/>
            </p:nvSpPr>
            <p:spPr bwMode="auto">
              <a:xfrm>
                <a:off x="1924" y="2020"/>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endParaRPr lang="en-US" sz="1400">
                  <a:solidFill>
                    <a:srgbClr val="000066"/>
                  </a:solidFill>
                  <a:latin typeface="Courier New" charset="0"/>
                </a:endParaRPr>
              </a:p>
            </p:txBody>
          </p:sp>
          <p:sp>
            <p:nvSpPr>
              <p:cNvPr id="90194" name="Rectangle 126"/>
              <p:cNvSpPr>
                <a:spLocks noChangeArrowheads="1"/>
              </p:cNvSpPr>
              <p:nvPr/>
            </p:nvSpPr>
            <p:spPr bwMode="auto">
              <a:xfrm>
                <a:off x="2260" y="2020"/>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endParaRPr lang="en-US" sz="1400">
                  <a:solidFill>
                    <a:srgbClr val="000066"/>
                  </a:solidFill>
                  <a:latin typeface="Courier New" charset="0"/>
                </a:endParaRPr>
              </a:p>
            </p:txBody>
          </p:sp>
          <p:sp>
            <p:nvSpPr>
              <p:cNvPr id="90195" name="Rectangle 127"/>
              <p:cNvSpPr>
                <a:spLocks noChangeArrowheads="1"/>
              </p:cNvSpPr>
              <p:nvPr/>
            </p:nvSpPr>
            <p:spPr bwMode="auto">
              <a:xfrm>
                <a:off x="1636" y="2164"/>
                <a:ext cx="280"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96" name="Rectangle 128"/>
              <p:cNvSpPr>
                <a:spLocks noChangeArrowheads="1"/>
              </p:cNvSpPr>
              <p:nvPr/>
            </p:nvSpPr>
            <p:spPr bwMode="auto">
              <a:xfrm>
                <a:off x="1924" y="2164"/>
                <a:ext cx="328"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97" name="Rectangle 129"/>
              <p:cNvSpPr>
                <a:spLocks noChangeArrowheads="1"/>
              </p:cNvSpPr>
              <p:nvPr/>
            </p:nvSpPr>
            <p:spPr bwMode="auto">
              <a:xfrm>
                <a:off x="2260" y="2164"/>
                <a:ext cx="712"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98" name="Rectangle 130"/>
              <p:cNvSpPr>
                <a:spLocks noChangeArrowheads="1"/>
              </p:cNvSpPr>
              <p:nvPr/>
            </p:nvSpPr>
            <p:spPr bwMode="auto">
              <a:xfrm>
                <a:off x="1636" y="2308"/>
                <a:ext cx="280"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99" name="Rectangle 131"/>
              <p:cNvSpPr>
                <a:spLocks noChangeArrowheads="1"/>
              </p:cNvSpPr>
              <p:nvPr/>
            </p:nvSpPr>
            <p:spPr bwMode="auto">
              <a:xfrm>
                <a:off x="1924" y="2308"/>
                <a:ext cx="328"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00" name="Rectangle 132"/>
              <p:cNvSpPr>
                <a:spLocks noChangeArrowheads="1"/>
              </p:cNvSpPr>
              <p:nvPr/>
            </p:nvSpPr>
            <p:spPr bwMode="auto">
              <a:xfrm>
                <a:off x="2260" y="2308"/>
                <a:ext cx="712"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01" name="Rectangle 133"/>
              <p:cNvSpPr>
                <a:spLocks noChangeArrowheads="1"/>
              </p:cNvSpPr>
              <p:nvPr/>
            </p:nvSpPr>
            <p:spPr bwMode="auto">
              <a:xfrm>
                <a:off x="1636" y="2452"/>
                <a:ext cx="280"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02" name="Rectangle 134"/>
              <p:cNvSpPr>
                <a:spLocks noChangeArrowheads="1"/>
              </p:cNvSpPr>
              <p:nvPr/>
            </p:nvSpPr>
            <p:spPr bwMode="auto">
              <a:xfrm>
                <a:off x="1924" y="2452"/>
                <a:ext cx="328"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203" name="Rectangle 135"/>
              <p:cNvSpPr>
                <a:spLocks noChangeArrowheads="1"/>
              </p:cNvSpPr>
              <p:nvPr/>
            </p:nvSpPr>
            <p:spPr bwMode="auto">
              <a:xfrm>
                <a:off x="2260" y="2452"/>
                <a:ext cx="712"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grpSp>
        <p:grpSp>
          <p:nvGrpSpPr>
            <p:cNvPr id="90183" name="Group 163"/>
            <p:cNvGrpSpPr>
              <a:grpSpLocks/>
            </p:cNvGrpSpPr>
            <p:nvPr/>
          </p:nvGrpSpPr>
          <p:grpSpPr bwMode="auto">
            <a:xfrm>
              <a:off x="5294313" y="5672138"/>
              <a:ext cx="1768475" cy="774700"/>
              <a:chOff x="3887" y="3237"/>
              <a:chExt cx="1114" cy="488"/>
            </a:xfrm>
          </p:grpSpPr>
          <p:grpSp>
            <p:nvGrpSpPr>
              <p:cNvPr id="90184" name="Group 154"/>
              <p:cNvGrpSpPr>
                <a:grpSpLocks/>
              </p:cNvGrpSpPr>
              <p:nvPr/>
            </p:nvGrpSpPr>
            <p:grpSpPr bwMode="auto">
              <a:xfrm>
                <a:off x="3887" y="3528"/>
                <a:ext cx="1114" cy="197"/>
                <a:chOff x="1632" y="1892"/>
                <a:chExt cx="1114" cy="197"/>
              </a:xfrm>
            </p:grpSpPr>
            <p:sp>
              <p:nvSpPr>
                <p:cNvPr id="90189" name="Text Box 155"/>
                <p:cNvSpPr txBox="1">
                  <a:spLocks noChangeArrowheads="1"/>
                </p:cNvSpPr>
                <p:nvPr/>
              </p:nvSpPr>
              <p:spPr bwMode="auto">
                <a:xfrm>
                  <a:off x="1934" y="1892"/>
                  <a:ext cx="1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1</a:t>
                  </a:r>
                </a:p>
              </p:txBody>
            </p:sp>
            <p:sp>
              <p:nvSpPr>
                <p:cNvPr id="90190" name="Text Box 156"/>
                <p:cNvSpPr txBox="1">
                  <a:spLocks noChangeArrowheads="1"/>
                </p:cNvSpPr>
                <p:nvPr/>
              </p:nvSpPr>
              <p:spPr bwMode="auto">
                <a:xfrm>
                  <a:off x="2168" y="1892"/>
                  <a:ext cx="57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M[12-13]</a:t>
                  </a:r>
                </a:p>
              </p:txBody>
            </p:sp>
            <p:sp>
              <p:nvSpPr>
                <p:cNvPr id="90191" name="Text Box 157"/>
                <p:cNvSpPr txBox="1">
                  <a:spLocks noChangeArrowheads="1"/>
                </p:cNvSpPr>
                <p:nvPr/>
              </p:nvSpPr>
              <p:spPr bwMode="auto">
                <a:xfrm>
                  <a:off x="1632" y="1892"/>
                  <a:ext cx="1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1</a:t>
                  </a:r>
                </a:p>
              </p:txBody>
            </p:sp>
          </p:grpSp>
          <p:grpSp>
            <p:nvGrpSpPr>
              <p:cNvPr id="90185" name="Group 158"/>
              <p:cNvGrpSpPr>
                <a:grpSpLocks/>
              </p:cNvGrpSpPr>
              <p:nvPr/>
            </p:nvGrpSpPr>
            <p:grpSpPr bwMode="auto">
              <a:xfrm>
                <a:off x="3887" y="3237"/>
                <a:ext cx="1043" cy="197"/>
                <a:chOff x="1632" y="1892"/>
                <a:chExt cx="1043" cy="197"/>
              </a:xfrm>
            </p:grpSpPr>
            <p:sp>
              <p:nvSpPr>
                <p:cNvPr id="90186" name="Text Box 159"/>
                <p:cNvSpPr txBox="1">
                  <a:spLocks noChangeArrowheads="1"/>
                </p:cNvSpPr>
                <p:nvPr/>
              </p:nvSpPr>
              <p:spPr bwMode="auto">
                <a:xfrm>
                  <a:off x="1934" y="1892"/>
                  <a:ext cx="1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0</a:t>
                  </a:r>
                </a:p>
              </p:txBody>
            </p:sp>
            <p:sp>
              <p:nvSpPr>
                <p:cNvPr id="90187" name="Text Box 160"/>
                <p:cNvSpPr txBox="1">
                  <a:spLocks noChangeArrowheads="1"/>
                </p:cNvSpPr>
                <p:nvPr/>
              </p:nvSpPr>
              <p:spPr bwMode="auto">
                <a:xfrm>
                  <a:off x="2239" y="1892"/>
                  <a:ext cx="43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M[0-1]</a:t>
                  </a:r>
                </a:p>
              </p:txBody>
            </p:sp>
            <p:sp>
              <p:nvSpPr>
                <p:cNvPr id="90188" name="Text Box 161"/>
                <p:cNvSpPr txBox="1">
                  <a:spLocks noChangeArrowheads="1"/>
                </p:cNvSpPr>
                <p:nvPr/>
              </p:nvSpPr>
              <p:spPr bwMode="auto">
                <a:xfrm>
                  <a:off x="1632" y="1892"/>
                  <a:ext cx="1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1</a:t>
                  </a:r>
                </a:p>
              </p:txBody>
            </p:sp>
          </p:grpSp>
        </p:grpSp>
      </p:grpSp>
      <p:grpSp>
        <p:nvGrpSpPr>
          <p:cNvPr id="4" name="Group 3"/>
          <p:cNvGrpSpPr>
            <a:grpSpLocks/>
          </p:cNvGrpSpPr>
          <p:nvPr/>
        </p:nvGrpSpPr>
        <p:grpSpPr bwMode="auto">
          <a:xfrm>
            <a:off x="4659313" y="3241675"/>
            <a:ext cx="2611437" cy="1247775"/>
            <a:chOff x="4659313" y="3241675"/>
            <a:chExt cx="2611437" cy="1247775"/>
          </a:xfrm>
        </p:grpSpPr>
        <p:sp>
          <p:nvSpPr>
            <p:cNvPr id="90128" name="Rectangle 30"/>
            <p:cNvSpPr>
              <a:spLocks noChangeArrowheads="1"/>
            </p:cNvSpPr>
            <p:nvPr/>
          </p:nvSpPr>
          <p:spPr bwMode="auto">
            <a:xfrm>
              <a:off x="5149850" y="3587750"/>
              <a:ext cx="444500" cy="215900"/>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1</a:t>
              </a:r>
            </a:p>
          </p:txBody>
        </p:sp>
        <p:sp>
          <p:nvSpPr>
            <p:cNvPr id="90129" name="Rectangle 31"/>
            <p:cNvSpPr>
              <a:spLocks noChangeArrowheads="1"/>
            </p:cNvSpPr>
            <p:nvPr/>
          </p:nvSpPr>
          <p:spPr bwMode="auto">
            <a:xfrm>
              <a:off x="5607050" y="3587750"/>
              <a:ext cx="520700" cy="215900"/>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0</a:t>
              </a:r>
            </a:p>
          </p:txBody>
        </p:sp>
        <p:sp>
          <p:nvSpPr>
            <p:cNvPr id="90130" name="Rectangle 32"/>
            <p:cNvSpPr>
              <a:spLocks noChangeArrowheads="1"/>
            </p:cNvSpPr>
            <p:nvPr/>
          </p:nvSpPr>
          <p:spPr bwMode="auto">
            <a:xfrm>
              <a:off x="6140450" y="3587750"/>
              <a:ext cx="1130300" cy="215900"/>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m[1] m[0]</a:t>
              </a:r>
            </a:p>
          </p:txBody>
        </p:sp>
        <p:sp>
          <p:nvSpPr>
            <p:cNvPr id="90131" name="Rectangle 33"/>
            <p:cNvSpPr>
              <a:spLocks noChangeArrowheads="1"/>
            </p:cNvSpPr>
            <p:nvPr/>
          </p:nvSpPr>
          <p:spPr bwMode="auto">
            <a:xfrm>
              <a:off x="5268913" y="3241675"/>
              <a:ext cx="2968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v</a:t>
              </a:r>
            </a:p>
          </p:txBody>
        </p:sp>
        <p:sp>
          <p:nvSpPr>
            <p:cNvPr id="90132" name="Rectangle 34"/>
            <p:cNvSpPr>
              <a:spLocks noChangeArrowheads="1"/>
            </p:cNvSpPr>
            <p:nvPr/>
          </p:nvSpPr>
          <p:spPr bwMode="auto">
            <a:xfrm>
              <a:off x="5649913" y="3241675"/>
              <a:ext cx="498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tag</a:t>
              </a:r>
            </a:p>
          </p:txBody>
        </p:sp>
        <p:sp>
          <p:nvSpPr>
            <p:cNvPr id="90133" name="Rectangle 35"/>
            <p:cNvSpPr>
              <a:spLocks noChangeArrowheads="1"/>
            </p:cNvSpPr>
            <p:nvPr/>
          </p:nvSpPr>
          <p:spPr bwMode="auto">
            <a:xfrm>
              <a:off x="6411913" y="3241675"/>
              <a:ext cx="625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data</a:t>
              </a:r>
            </a:p>
          </p:txBody>
        </p:sp>
        <p:sp>
          <p:nvSpPr>
            <p:cNvPr id="90134" name="Rectangle 36"/>
            <p:cNvSpPr>
              <a:spLocks noChangeArrowheads="1"/>
            </p:cNvSpPr>
            <p:nvPr/>
          </p:nvSpPr>
          <p:spPr bwMode="auto">
            <a:xfrm>
              <a:off x="5149850" y="3816350"/>
              <a:ext cx="4445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35" name="Rectangle 37"/>
            <p:cNvSpPr>
              <a:spLocks noChangeArrowheads="1"/>
            </p:cNvSpPr>
            <p:nvPr/>
          </p:nvSpPr>
          <p:spPr bwMode="auto">
            <a:xfrm>
              <a:off x="5607050" y="3816350"/>
              <a:ext cx="5207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36" name="Rectangle 38"/>
            <p:cNvSpPr>
              <a:spLocks noChangeArrowheads="1"/>
            </p:cNvSpPr>
            <p:nvPr/>
          </p:nvSpPr>
          <p:spPr bwMode="auto">
            <a:xfrm>
              <a:off x="6140450" y="3816350"/>
              <a:ext cx="11303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37" name="Rectangle 39"/>
            <p:cNvSpPr>
              <a:spLocks noChangeArrowheads="1"/>
            </p:cNvSpPr>
            <p:nvPr/>
          </p:nvSpPr>
          <p:spPr bwMode="auto">
            <a:xfrm>
              <a:off x="5149850" y="4044950"/>
              <a:ext cx="444500" cy="215900"/>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1</a:t>
              </a:r>
            </a:p>
          </p:txBody>
        </p:sp>
        <p:sp>
          <p:nvSpPr>
            <p:cNvPr id="90138" name="Rectangle 40"/>
            <p:cNvSpPr>
              <a:spLocks noChangeArrowheads="1"/>
            </p:cNvSpPr>
            <p:nvPr/>
          </p:nvSpPr>
          <p:spPr bwMode="auto">
            <a:xfrm>
              <a:off x="5607050" y="4044950"/>
              <a:ext cx="520700" cy="215900"/>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1</a:t>
              </a:r>
            </a:p>
          </p:txBody>
        </p:sp>
        <p:sp>
          <p:nvSpPr>
            <p:cNvPr id="90139" name="Rectangle 41"/>
            <p:cNvSpPr>
              <a:spLocks noChangeArrowheads="1"/>
            </p:cNvSpPr>
            <p:nvPr/>
          </p:nvSpPr>
          <p:spPr bwMode="auto">
            <a:xfrm>
              <a:off x="6140450" y="4044950"/>
              <a:ext cx="1130300" cy="215900"/>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r>
                <a:rPr lang="en-US" sz="1400">
                  <a:solidFill>
                    <a:srgbClr val="000066"/>
                  </a:solidFill>
                  <a:latin typeface="Courier New" charset="0"/>
                </a:rPr>
                <a:t>m[13] m[12]</a:t>
              </a:r>
            </a:p>
          </p:txBody>
        </p:sp>
        <p:sp>
          <p:nvSpPr>
            <p:cNvPr id="90140" name="Rectangle 42"/>
            <p:cNvSpPr>
              <a:spLocks noChangeArrowheads="1"/>
            </p:cNvSpPr>
            <p:nvPr/>
          </p:nvSpPr>
          <p:spPr bwMode="auto">
            <a:xfrm>
              <a:off x="5149850" y="4273550"/>
              <a:ext cx="4445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41" name="Rectangle 43"/>
            <p:cNvSpPr>
              <a:spLocks noChangeArrowheads="1"/>
            </p:cNvSpPr>
            <p:nvPr/>
          </p:nvSpPr>
          <p:spPr bwMode="auto">
            <a:xfrm>
              <a:off x="5607050" y="4273550"/>
              <a:ext cx="5207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42" name="Rectangle 44"/>
            <p:cNvSpPr>
              <a:spLocks noChangeArrowheads="1"/>
            </p:cNvSpPr>
            <p:nvPr/>
          </p:nvSpPr>
          <p:spPr bwMode="auto">
            <a:xfrm>
              <a:off x="6140450" y="4273550"/>
              <a:ext cx="1130300" cy="215900"/>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43" name="Rectangle 46"/>
            <p:cNvSpPr>
              <a:spLocks noChangeArrowheads="1"/>
            </p:cNvSpPr>
            <p:nvPr/>
          </p:nvSpPr>
          <p:spPr bwMode="auto">
            <a:xfrm>
              <a:off x="4659313" y="3851275"/>
              <a:ext cx="460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(3)</a:t>
              </a:r>
            </a:p>
          </p:txBody>
        </p:sp>
        <p:grpSp>
          <p:nvGrpSpPr>
            <p:cNvPr id="90144" name="Group 97"/>
            <p:cNvGrpSpPr>
              <a:grpSpLocks/>
            </p:cNvGrpSpPr>
            <p:nvPr/>
          </p:nvGrpSpPr>
          <p:grpSpPr bwMode="auto">
            <a:xfrm>
              <a:off x="5143500" y="3581400"/>
              <a:ext cx="2120900" cy="901700"/>
              <a:chOff x="1636" y="2020"/>
              <a:chExt cx="1336" cy="568"/>
            </a:xfrm>
          </p:grpSpPr>
          <p:sp>
            <p:nvSpPr>
              <p:cNvPr id="90154" name="Rectangle 98"/>
              <p:cNvSpPr>
                <a:spLocks noChangeArrowheads="1"/>
              </p:cNvSpPr>
              <p:nvPr/>
            </p:nvSpPr>
            <p:spPr bwMode="auto">
              <a:xfrm>
                <a:off x="1636" y="2020"/>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endParaRPr lang="en-US" sz="1400">
                  <a:solidFill>
                    <a:srgbClr val="000066"/>
                  </a:solidFill>
                  <a:latin typeface="Courier New" charset="0"/>
                </a:endParaRPr>
              </a:p>
            </p:txBody>
          </p:sp>
          <p:sp>
            <p:nvSpPr>
              <p:cNvPr id="90155" name="Rectangle 99"/>
              <p:cNvSpPr>
                <a:spLocks noChangeArrowheads="1"/>
              </p:cNvSpPr>
              <p:nvPr/>
            </p:nvSpPr>
            <p:spPr bwMode="auto">
              <a:xfrm>
                <a:off x="1924" y="2020"/>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endParaRPr lang="en-US" sz="1400">
                  <a:solidFill>
                    <a:srgbClr val="000066"/>
                  </a:solidFill>
                  <a:latin typeface="Courier New" charset="0"/>
                </a:endParaRPr>
              </a:p>
            </p:txBody>
          </p:sp>
          <p:sp>
            <p:nvSpPr>
              <p:cNvPr id="90156" name="Rectangle 100"/>
              <p:cNvSpPr>
                <a:spLocks noChangeArrowheads="1"/>
              </p:cNvSpPr>
              <p:nvPr/>
            </p:nvSpPr>
            <p:spPr bwMode="auto">
              <a:xfrm>
                <a:off x="2260" y="2020"/>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p>
                <a:pPr>
                  <a:lnSpc>
                    <a:spcPct val="100000"/>
                  </a:lnSpc>
                </a:pPr>
                <a:endParaRPr lang="en-US" sz="1400">
                  <a:solidFill>
                    <a:srgbClr val="000066"/>
                  </a:solidFill>
                  <a:latin typeface="Courier New" charset="0"/>
                </a:endParaRPr>
              </a:p>
            </p:txBody>
          </p:sp>
          <p:sp>
            <p:nvSpPr>
              <p:cNvPr id="90157" name="Rectangle 101"/>
              <p:cNvSpPr>
                <a:spLocks noChangeArrowheads="1"/>
              </p:cNvSpPr>
              <p:nvPr/>
            </p:nvSpPr>
            <p:spPr bwMode="auto">
              <a:xfrm>
                <a:off x="1636" y="2164"/>
                <a:ext cx="280"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58" name="Rectangle 102"/>
              <p:cNvSpPr>
                <a:spLocks noChangeArrowheads="1"/>
              </p:cNvSpPr>
              <p:nvPr/>
            </p:nvSpPr>
            <p:spPr bwMode="auto">
              <a:xfrm>
                <a:off x="1924" y="2164"/>
                <a:ext cx="328"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59" name="Rectangle 103"/>
              <p:cNvSpPr>
                <a:spLocks noChangeArrowheads="1"/>
              </p:cNvSpPr>
              <p:nvPr/>
            </p:nvSpPr>
            <p:spPr bwMode="auto">
              <a:xfrm>
                <a:off x="2260" y="2164"/>
                <a:ext cx="712"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60" name="Rectangle 104"/>
              <p:cNvSpPr>
                <a:spLocks noChangeArrowheads="1"/>
              </p:cNvSpPr>
              <p:nvPr/>
            </p:nvSpPr>
            <p:spPr bwMode="auto">
              <a:xfrm>
                <a:off x="1636" y="2308"/>
                <a:ext cx="280"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61" name="Rectangle 105"/>
              <p:cNvSpPr>
                <a:spLocks noChangeArrowheads="1"/>
              </p:cNvSpPr>
              <p:nvPr/>
            </p:nvSpPr>
            <p:spPr bwMode="auto">
              <a:xfrm>
                <a:off x="1924" y="2308"/>
                <a:ext cx="328"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62" name="Rectangle 106"/>
              <p:cNvSpPr>
                <a:spLocks noChangeArrowheads="1"/>
              </p:cNvSpPr>
              <p:nvPr/>
            </p:nvSpPr>
            <p:spPr bwMode="auto">
              <a:xfrm>
                <a:off x="2260" y="2308"/>
                <a:ext cx="712"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63" name="Rectangle 107"/>
              <p:cNvSpPr>
                <a:spLocks noChangeArrowheads="1"/>
              </p:cNvSpPr>
              <p:nvPr/>
            </p:nvSpPr>
            <p:spPr bwMode="auto">
              <a:xfrm>
                <a:off x="1636" y="2452"/>
                <a:ext cx="280"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64" name="Rectangle 108"/>
              <p:cNvSpPr>
                <a:spLocks noChangeArrowheads="1"/>
              </p:cNvSpPr>
              <p:nvPr/>
            </p:nvSpPr>
            <p:spPr bwMode="auto">
              <a:xfrm>
                <a:off x="1924" y="2452"/>
                <a:ext cx="328"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90165" name="Rectangle 109"/>
              <p:cNvSpPr>
                <a:spLocks noChangeArrowheads="1"/>
              </p:cNvSpPr>
              <p:nvPr/>
            </p:nvSpPr>
            <p:spPr bwMode="auto">
              <a:xfrm>
                <a:off x="2260" y="2452"/>
                <a:ext cx="712" cy="136"/>
              </a:xfrm>
              <a:prstGeom prst="rect">
                <a:avLst/>
              </a:prstGeom>
              <a:solidFill>
                <a:schemeClr val="bg1"/>
              </a:solidFill>
              <a:ln w="12700">
                <a:solidFill>
                  <a:schemeClr val="tx1"/>
                </a:solidFill>
                <a:miter lim="800000"/>
                <a:headEnd/>
                <a:tailEnd/>
              </a:ln>
            </p:spPr>
            <p:txBody>
              <a:bodyPr wrap="none" anchor="ctr"/>
              <a:lstStyle/>
              <a:p>
                <a:pPr algn="l">
                  <a:lnSpc>
                    <a:spcPct val="65000"/>
                  </a:lnSpc>
                  <a:spcBef>
                    <a:spcPct val="50000"/>
                  </a:spcBef>
                </a:pPr>
                <a:endParaRPr lang="en-US">
                  <a:solidFill>
                    <a:srgbClr val="000066"/>
                  </a:solidFill>
                  <a:latin typeface="Courier New" charset="0"/>
                </a:endParaRPr>
              </a:p>
            </p:txBody>
          </p:sp>
        </p:grpSp>
        <p:grpSp>
          <p:nvGrpSpPr>
            <p:cNvPr id="90145" name="Group 164"/>
            <p:cNvGrpSpPr>
              <a:grpSpLocks/>
            </p:cNvGrpSpPr>
            <p:nvPr/>
          </p:nvGrpSpPr>
          <p:grpSpPr bwMode="auto">
            <a:xfrm>
              <a:off x="5289550" y="3533775"/>
              <a:ext cx="1768475" cy="774700"/>
              <a:chOff x="3887" y="3237"/>
              <a:chExt cx="1114" cy="488"/>
            </a:xfrm>
          </p:grpSpPr>
          <p:grpSp>
            <p:nvGrpSpPr>
              <p:cNvPr id="90146" name="Group 165"/>
              <p:cNvGrpSpPr>
                <a:grpSpLocks/>
              </p:cNvGrpSpPr>
              <p:nvPr/>
            </p:nvGrpSpPr>
            <p:grpSpPr bwMode="auto">
              <a:xfrm>
                <a:off x="3887" y="3528"/>
                <a:ext cx="1114" cy="197"/>
                <a:chOff x="1632" y="1892"/>
                <a:chExt cx="1114" cy="197"/>
              </a:xfrm>
            </p:grpSpPr>
            <p:sp>
              <p:nvSpPr>
                <p:cNvPr id="90151" name="Text Box 166"/>
                <p:cNvSpPr txBox="1">
                  <a:spLocks noChangeArrowheads="1"/>
                </p:cNvSpPr>
                <p:nvPr/>
              </p:nvSpPr>
              <p:spPr bwMode="auto">
                <a:xfrm>
                  <a:off x="1934" y="1892"/>
                  <a:ext cx="1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1</a:t>
                  </a:r>
                </a:p>
              </p:txBody>
            </p:sp>
            <p:sp>
              <p:nvSpPr>
                <p:cNvPr id="90152" name="Text Box 167"/>
                <p:cNvSpPr txBox="1">
                  <a:spLocks noChangeArrowheads="1"/>
                </p:cNvSpPr>
                <p:nvPr/>
              </p:nvSpPr>
              <p:spPr bwMode="auto">
                <a:xfrm>
                  <a:off x="2168" y="1892"/>
                  <a:ext cx="57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M[12-13]</a:t>
                  </a:r>
                </a:p>
              </p:txBody>
            </p:sp>
            <p:sp>
              <p:nvSpPr>
                <p:cNvPr id="90153" name="Text Box 168"/>
                <p:cNvSpPr txBox="1">
                  <a:spLocks noChangeArrowheads="1"/>
                </p:cNvSpPr>
                <p:nvPr/>
              </p:nvSpPr>
              <p:spPr bwMode="auto">
                <a:xfrm>
                  <a:off x="1632" y="1892"/>
                  <a:ext cx="1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1</a:t>
                  </a:r>
                </a:p>
              </p:txBody>
            </p:sp>
          </p:grpSp>
          <p:grpSp>
            <p:nvGrpSpPr>
              <p:cNvPr id="90147" name="Group 169"/>
              <p:cNvGrpSpPr>
                <a:grpSpLocks/>
              </p:cNvGrpSpPr>
              <p:nvPr/>
            </p:nvGrpSpPr>
            <p:grpSpPr bwMode="auto">
              <a:xfrm>
                <a:off x="3887" y="3237"/>
                <a:ext cx="1043" cy="197"/>
                <a:chOff x="1632" y="1892"/>
                <a:chExt cx="1043" cy="197"/>
              </a:xfrm>
            </p:grpSpPr>
            <p:sp>
              <p:nvSpPr>
                <p:cNvPr id="90148" name="Text Box 170"/>
                <p:cNvSpPr txBox="1">
                  <a:spLocks noChangeArrowheads="1"/>
                </p:cNvSpPr>
                <p:nvPr/>
              </p:nvSpPr>
              <p:spPr bwMode="auto">
                <a:xfrm>
                  <a:off x="1934" y="1892"/>
                  <a:ext cx="1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0</a:t>
                  </a:r>
                </a:p>
              </p:txBody>
            </p:sp>
            <p:sp>
              <p:nvSpPr>
                <p:cNvPr id="90149" name="Text Box 171"/>
                <p:cNvSpPr txBox="1">
                  <a:spLocks noChangeArrowheads="1"/>
                </p:cNvSpPr>
                <p:nvPr/>
              </p:nvSpPr>
              <p:spPr bwMode="auto">
                <a:xfrm>
                  <a:off x="2239" y="1892"/>
                  <a:ext cx="43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M[0-1]</a:t>
                  </a:r>
                </a:p>
              </p:txBody>
            </p:sp>
            <p:sp>
              <p:nvSpPr>
                <p:cNvPr id="90150" name="Text Box 172"/>
                <p:cNvSpPr txBox="1">
                  <a:spLocks noChangeArrowheads="1"/>
                </p:cNvSpPr>
                <p:nvPr/>
              </p:nvSpPr>
              <p:spPr bwMode="auto">
                <a:xfrm>
                  <a:off x="1632" y="1892"/>
                  <a:ext cx="1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FF0000"/>
                      </a:solidFill>
                    </a:rPr>
                    <a:t>1</a:t>
                  </a:r>
                </a:p>
              </p:txBody>
            </p:sp>
          </p:grpSp>
        </p:grpSp>
      </p:grpSp>
      <p:sp>
        <p:nvSpPr>
          <p:cNvPr id="3" name="Freeform 2"/>
          <p:cNvSpPr>
            <a:spLocks/>
          </p:cNvSpPr>
          <p:nvPr/>
        </p:nvSpPr>
        <p:spPr bwMode="auto">
          <a:xfrm>
            <a:off x="3797300" y="2552700"/>
            <a:ext cx="457200" cy="1104900"/>
          </a:xfrm>
          <a:custGeom>
            <a:avLst/>
            <a:gdLst>
              <a:gd name="T0" fmla="*/ 457200 w 457200"/>
              <a:gd name="T1" fmla="*/ 0 h 1104900"/>
              <a:gd name="T2" fmla="*/ 457200 w 457200"/>
              <a:gd name="T3" fmla="*/ 1104900 h 1104900"/>
              <a:gd name="T4" fmla="*/ 0 w 457200"/>
              <a:gd name="T5" fmla="*/ 1104900 h 1104900"/>
              <a:gd name="T6" fmla="*/ 0 60000 65536"/>
              <a:gd name="T7" fmla="*/ 0 60000 65536"/>
              <a:gd name="T8" fmla="*/ 0 60000 65536"/>
            </a:gdLst>
            <a:ahLst/>
            <a:cxnLst>
              <a:cxn ang="T6">
                <a:pos x="T0" y="T1"/>
              </a:cxn>
              <a:cxn ang="T7">
                <a:pos x="T2" y="T3"/>
              </a:cxn>
              <a:cxn ang="T8">
                <a:pos x="T4" y="T5"/>
              </a:cxn>
            </a:cxnLst>
            <a:rect l="0" t="0" r="r" b="b"/>
            <a:pathLst>
              <a:path w="457200" h="1104900">
                <a:moveTo>
                  <a:pt x="457200" y="0"/>
                </a:moveTo>
                <a:lnTo>
                  <a:pt x="457200" y="1104900"/>
                </a:lnTo>
                <a:lnTo>
                  <a:pt x="0" y="1104900"/>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endParaRPr lang="en-US">
              <a:solidFill>
                <a:srgbClr val="000066"/>
              </a:solidFill>
            </a:endParaRPr>
          </a:p>
        </p:txBody>
      </p:sp>
      <p:sp>
        <p:nvSpPr>
          <p:cNvPr id="169" name="Rectangle 8"/>
          <p:cNvSpPr>
            <a:spLocks noChangeArrowheads="1"/>
          </p:cNvSpPr>
          <p:nvPr/>
        </p:nvSpPr>
        <p:spPr bwMode="auto">
          <a:xfrm>
            <a:off x="4221163" y="3065463"/>
            <a:ext cx="464857"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100000"/>
              </a:lnSpc>
            </a:pPr>
            <a:r>
              <a:rPr lang="en-US" b="0" dirty="0" smtClean="0">
                <a:solidFill>
                  <a:srgbClr val="000066"/>
                </a:solidFill>
              </a:rPr>
              <a:t>(2)</a:t>
            </a:r>
          </a:p>
          <a:p>
            <a:pPr algn="l">
              <a:lnSpc>
                <a:spcPct val="100000"/>
              </a:lnSpc>
            </a:pPr>
            <a:r>
              <a:rPr lang="en-US" b="0" dirty="0" smtClean="0">
                <a:solidFill>
                  <a:srgbClr val="000066"/>
                </a:solidFill>
              </a:rPr>
              <a:t>hit</a:t>
            </a:r>
            <a:endParaRPr lang="en-US" b="0" dirty="0">
              <a:solidFill>
                <a:srgbClr val="000066"/>
              </a:solidFill>
            </a:endParaRPr>
          </a:p>
        </p:txBody>
      </p:sp>
      <p:sp>
        <p:nvSpPr>
          <p:cNvPr id="168" name="Rectangle 3"/>
          <p:cNvSpPr>
            <a:spLocks noChangeArrowheads="1"/>
          </p:cNvSpPr>
          <p:nvPr/>
        </p:nvSpPr>
        <p:spPr bwMode="auto">
          <a:xfrm>
            <a:off x="2667000" y="1593850"/>
            <a:ext cx="61610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pPr>
            <a:endParaRPr lang="en-US">
              <a:solidFill>
                <a:srgbClr val="000066"/>
              </a:solidFill>
            </a:endParaRPr>
          </a:p>
          <a:p>
            <a:pPr algn="l">
              <a:lnSpc>
                <a:spcPct val="100000"/>
              </a:lnSpc>
            </a:pPr>
            <a:r>
              <a:rPr lang="en-US">
                <a:solidFill>
                  <a:srgbClr val="000066"/>
                </a:solidFill>
              </a:rPr>
              <a:t>Address trace (reads):</a:t>
            </a:r>
          </a:p>
          <a:p>
            <a:pPr algn="l">
              <a:lnSpc>
                <a:spcPct val="100000"/>
              </a:lnSpc>
            </a:pPr>
            <a:r>
              <a:rPr lang="en-US">
                <a:solidFill>
                  <a:srgbClr val="000066"/>
                </a:solidFill>
              </a:rPr>
              <a:t>0 [0000</a:t>
            </a:r>
            <a:r>
              <a:rPr lang="en-US" baseline="-25000">
                <a:solidFill>
                  <a:srgbClr val="000066"/>
                </a:solidFill>
              </a:rPr>
              <a:t>2</a:t>
            </a:r>
            <a:r>
              <a:rPr lang="en-US">
                <a:solidFill>
                  <a:srgbClr val="000066"/>
                </a:solidFill>
              </a:rPr>
              <a:t>], 1 [0001</a:t>
            </a:r>
            <a:r>
              <a:rPr lang="en-US" baseline="-25000">
                <a:solidFill>
                  <a:srgbClr val="000066"/>
                </a:solidFill>
              </a:rPr>
              <a:t>2</a:t>
            </a:r>
            <a:r>
              <a:rPr lang="en-US">
                <a:solidFill>
                  <a:srgbClr val="000066"/>
                </a:solidFill>
              </a:rPr>
              <a:t>],  13 [1101</a:t>
            </a:r>
            <a:r>
              <a:rPr lang="en-US" baseline="-25000">
                <a:solidFill>
                  <a:srgbClr val="000066"/>
                </a:solidFill>
              </a:rPr>
              <a:t>2</a:t>
            </a:r>
            <a:r>
              <a:rPr lang="en-US">
                <a:solidFill>
                  <a:srgbClr val="000066"/>
                </a:solidFill>
              </a:rPr>
              <a:t>],  8 [1000</a:t>
            </a:r>
            <a:r>
              <a:rPr lang="en-US" baseline="-25000">
                <a:solidFill>
                  <a:srgbClr val="000066"/>
                </a:solidFill>
              </a:rPr>
              <a:t>2</a:t>
            </a:r>
            <a:r>
              <a:rPr lang="en-US">
                <a:solidFill>
                  <a:srgbClr val="000066"/>
                </a:solidFill>
              </a:rPr>
              <a:t>],  0 [0000</a:t>
            </a:r>
            <a:r>
              <a:rPr lang="en-US" baseline="-25000">
                <a:solidFill>
                  <a:srgbClr val="000066"/>
                </a:solidFill>
              </a:rPr>
              <a:t>2</a:t>
            </a:r>
            <a:r>
              <a:rPr lang="en-US">
                <a:solidFill>
                  <a:srgbClr val="000066"/>
                </a:solidFill>
              </a:rPr>
              <a:t>]</a:t>
            </a:r>
          </a:p>
        </p:txBody>
      </p:sp>
    </p:spTree>
    <p:extLst>
      <p:ext uri="{BB962C8B-B14F-4D97-AF65-F5344CB8AC3E}">
        <p14:creationId xmlns:p14="http://schemas.microsoft.com/office/powerpoint/2010/main" val="32700928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dissolve">
                                      <p:cBhvr>
                                        <p:cTn id="7" dur="500"/>
                                        <p:tgtEl>
                                          <p:spTgt spid="27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dissolve">
                                      <p:cBhvr>
                                        <p:cTn id="12" dur="500"/>
                                        <p:tgtEl>
                                          <p:spTgt spid="1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1140"/>
                                        </p:tgtEl>
                                        <p:attrNameLst>
                                          <p:attrName>style.visibility</p:attrName>
                                        </p:attrNameLst>
                                      </p:cBhvr>
                                      <p:to>
                                        <p:strVal val="visible"/>
                                      </p:to>
                                    </p:set>
                                    <p:animEffect transition="in" filter="dissolve">
                                      <p:cBhvr>
                                        <p:cTn id="17" dur="500"/>
                                        <p:tgtEl>
                                          <p:spTgt spid="91140"/>
                                        </p:tgtEl>
                                      </p:cBhvr>
                                    </p:animEffect>
                                  </p:childTnLst>
                                </p:cTn>
                              </p:par>
                              <p:par>
                                <p:cTn id="18" presetID="9" presetClass="entr" presetSubtype="0" fill="hold" nodeType="withEffect">
                                  <p:stCondLst>
                                    <p:cond delay="0"/>
                                  </p:stCondLst>
                                  <p:childTnLst>
                                    <p:set>
                                      <p:cBhvr>
                                        <p:cTn id="19" dur="1" fill="hold">
                                          <p:stCondLst>
                                            <p:cond delay="0"/>
                                          </p:stCondLst>
                                        </p:cTn>
                                        <p:tgtEl>
                                          <p:spTgt spid="91144"/>
                                        </p:tgtEl>
                                        <p:attrNameLst>
                                          <p:attrName>style.visibility</p:attrName>
                                        </p:attrNameLst>
                                      </p:cBhvr>
                                      <p:to>
                                        <p:strVal val="visible"/>
                                      </p:to>
                                    </p:set>
                                    <p:animEffect transition="in" filter="dissolve">
                                      <p:cBhvr>
                                        <p:cTn id="20" dur="500"/>
                                        <p:tgtEl>
                                          <p:spTgt spid="91144"/>
                                        </p:tgtEl>
                                      </p:cBhvr>
                                    </p:animEffect>
                                  </p:childTnLst>
                                </p:cTn>
                              </p:par>
                              <p:par>
                                <p:cTn id="21" presetID="9"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9"/>
                                        </p:tgtEl>
                                        <p:attrNameLst>
                                          <p:attrName>style.visibility</p:attrName>
                                        </p:attrNameLst>
                                      </p:cBhvr>
                                      <p:to>
                                        <p:strVal val="visible"/>
                                      </p:to>
                                    </p:set>
                                    <p:animEffect transition="in" filter="dissolve">
                                      <p:cBhvr>
                                        <p:cTn id="28" dur="500"/>
                                        <p:tgtEl>
                                          <p:spTgt spid="16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7790"/>
                                        </p:tgtEl>
                                        <p:attrNameLst>
                                          <p:attrName>style.visibility</p:attrName>
                                        </p:attrNameLst>
                                      </p:cBhvr>
                                      <p:to>
                                        <p:strVal val="visible"/>
                                      </p:to>
                                    </p:set>
                                    <p:animEffect transition="in" filter="dissolve">
                                      <p:cBhvr>
                                        <p:cTn id="36" dur="500"/>
                                        <p:tgtEl>
                                          <p:spTgt spid="2779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dissolve">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7773"/>
                                        </p:tgtEl>
                                        <p:attrNameLst>
                                          <p:attrName>style.visibility</p:attrName>
                                        </p:attrNameLst>
                                      </p:cBhvr>
                                      <p:to>
                                        <p:strVal val="visible"/>
                                      </p:to>
                                    </p:set>
                                    <p:animEffect transition="in" filter="dissolve">
                                      <p:cBhvr>
                                        <p:cTn id="46" dur="500"/>
                                        <p:tgtEl>
                                          <p:spTgt spid="2777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7756"/>
                                        </p:tgtEl>
                                        <p:attrNameLst>
                                          <p:attrName>style.visibility</p:attrName>
                                        </p:attrNameLst>
                                      </p:cBhvr>
                                      <p:to>
                                        <p:strVal val="visible"/>
                                      </p:to>
                                    </p:set>
                                    <p:animEffect transition="in" filter="dissolve">
                                      <p:cBhvr>
                                        <p:cTn id="56" dur="500"/>
                                        <p:tgtEl>
                                          <p:spTgt spid="2775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dissolve">
                                      <p:cBhvr>
                                        <p:cTn id="6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90" grpId="0"/>
      <p:bldP spid="27773" grpId="0"/>
      <p:bldP spid="27756" grpId="0"/>
      <p:bldP spid="3" grpId="0" animBg="1"/>
      <p:bldP spid="169" grpId="0"/>
      <p:bldP spid="16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5310187" cy="781050"/>
          </a:xfrm>
        </p:spPr>
        <p:txBody>
          <a:bodyPr/>
          <a:lstStyle/>
          <a:p>
            <a:pPr eaLnBrk="1" hangingPunct="1">
              <a:defRPr/>
            </a:pPr>
            <a:r>
              <a:rPr lang="en-US">
                <a:latin typeface="Helvetica" charset="0"/>
                <a:ea typeface="ＭＳ Ｐゴシック" charset="0"/>
                <a:cs typeface="ＭＳ Ｐゴシック" charset="0"/>
              </a:rPr>
              <a:t>Direct-Mapped Cache Performance Problem</a:t>
            </a:r>
          </a:p>
        </p:txBody>
      </p:sp>
      <p:sp>
        <p:nvSpPr>
          <p:cNvPr id="92162" name="Text Box 3"/>
          <p:cNvSpPr txBox="1">
            <a:spLocks noChangeArrowheads="1"/>
          </p:cNvSpPr>
          <p:nvPr/>
        </p:nvSpPr>
        <p:spPr bwMode="auto">
          <a:xfrm>
            <a:off x="509588" y="1328738"/>
            <a:ext cx="4748212" cy="2174875"/>
          </a:xfrm>
          <a:prstGeom prst="rect">
            <a:avLst/>
          </a:prstGeom>
          <a:solidFill>
            <a:srgbClr val="F6F5BD"/>
          </a:solidFill>
          <a:ln w="12700">
            <a:solidFill>
              <a:schemeClr val="tx1"/>
            </a:solidFill>
            <a:miter lim="800000"/>
            <a:headEnd/>
            <a:tailEnd/>
          </a:ln>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gn="l">
              <a:lnSpc>
                <a:spcPct val="94000"/>
              </a:lnSpc>
            </a:pPr>
            <a:r>
              <a:rPr lang="en-GB" sz="1600">
                <a:solidFill>
                  <a:srgbClr val="000066"/>
                </a:solidFill>
                <a:latin typeface="Courier New" charset="0"/>
              </a:rPr>
              <a:t>float dotprod(float x[8], float y[8])</a:t>
            </a:r>
          </a:p>
          <a:p>
            <a:pPr algn="l">
              <a:lnSpc>
                <a:spcPct val="94000"/>
              </a:lnSpc>
            </a:pPr>
            <a:r>
              <a:rPr lang="en-GB" sz="1600">
                <a:solidFill>
                  <a:srgbClr val="000066"/>
                </a:solidFill>
                <a:latin typeface="Courier New" charset="0"/>
              </a:rPr>
              <a:t>{</a:t>
            </a:r>
          </a:p>
          <a:p>
            <a:pPr algn="l">
              <a:lnSpc>
                <a:spcPct val="94000"/>
              </a:lnSpc>
            </a:pPr>
            <a:r>
              <a:rPr lang="en-GB" sz="1600">
                <a:solidFill>
                  <a:srgbClr val="000066"/>
                </a:solidFill>
                <a:latin typeface="Courier New" charset="0"/>
              </a:rPr>
              <a:t>    int i;</a:t>
            </a:r>
          </a:p>
          <a:p>
            <a:pPr algn="l">
              <a:lnSpc>
                <a:spcPct val="94000"/>
              </a:lnSpc>
            </a:pPr>
            <a:r>
              <a:rPr lang="en-GB" sz="1600">
                <a:solidFill>
                  <a:srgbClr val="000066"/>
                </a:solidFill>
                <a:latin typeface="Courier New" charset="0"/>
              </a:rPr>
              <a:t>    float sum = 0;</a:t>
            </a:r>
          </a:p>
          <a:p>
            <a:pPr algn="l">
              <a:lnSpc>
                <a:spcPct val="94000"/>
              </a:lnSpc>
            </a:pPr>
            <a:endParaRPr lang="en-GB" sz="1600">
              <a:solidFill>
                <a:srgbClr val="000066"/>
              </a:solidFill>
              <a:latin typeface="Courier New" charset="0"/>
            </a:endParaRPr>
          </a:p>
          <a:p>
            <a:pPr algn="l">
              <a:lnSpc>
                <a:spcPct val="94000"/>
              </a:lnSpc>
            </a:pPr>
            <a:r>
              <a:rPr lang="en-GB" sz="1600">
                <a:solidFill>
                  <a:srgbClr val="000066"/>
                </a:solidFill>
                <a:latin typeface="Courier New" charset="0"/>
              </a:rPr>
              <a:t>    for (i = 0; i &lt; 8; i++)</a:t>
            </a:r>
          </a:p>
          <a:p>
            <a:pPr algn="l">
              <a:lnSpc>
                <a:spcPct val="94000"/>
              </a:lnSpc>
            </a:pPr>
            <a:r>
              <a:rPr lang="en-GB" sz="1600">
                <a:solidFill>
                  <a:srgbClr val="000066"/>
                </a:solidFill>
                <a:latin typeface="Courier New" charset="0"/>
              </a:rPr>
              <a:t>        sum += x[i]*y[i];</a:t>
            </a:r>
          </a:p>
          <a:p>
            <a:pPr algn="l">
              <a:lnSpc>
                <a:spcPct val="94000"/>
              </a:lnSpc>
            </a:pPr>
            <a:r>
              <a:rPr lang="en-GB" sz="1600">
                <a:solidFill>
                  <a:srgbClr val="000066"/>
                </a:solidFill>
                <a:latin typeface="Courier New" charset="0"/>
              </a:rPr>
              <a:t>    return sum;</a:t>
            </a:r>
          </a:p>
          <a:p>
            <a:pPr algn="l">
              <a:lnSpc>
                <a:spcPct val="94000"/>
              </a:lnSpc>
            </a:pPr>
            <a:r>
              <a:rPr lang="en-GB" sz="1600">
                <a:solidFill>
                  <a:srgbClr val="000066"/>
                </a:solidFill>
                <a:latin typeface="Courier New" charset="0"/>
              </a:rPr>
              <a:t>}</a:t>
            </a:r>
          </a:p>
        </p:txBody>
      </p:sp>
      <p:sp>
        <p:nvSpPr>
          <p:cNvPr id="7" name="Rectangle 6"/>
          <p:cNvSpPr/>
          <p:nvPr/>
        </p:nvSpPr>
        <p:spPr bwMode="auto">
          <a:xfrm>
            <a:off x="1066800" y="4038600"/>
            <a:ext cx="735013"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2164" name="TextBox 14"/>
          <p:cNvSpPr txBox="1">
            <a:spLocks noChangeArrowheads="1"/>
          </p:cNvSpPr>
          <p:nvPr/>
        </p:nvSpPr>
        <p:spPr bwMode="auto">
          <a:xfrm>
            <a:off x="1066800" y="5181600"/>
            <a:ext cx="318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One block = 16 bytes = 4 floats</a:t>
            </a:r>
          </a:p>
        </p:txBody>
      </p:sp>
      <p:sp>
        <p:nvSpPr>
          <p:cNvPr id="19" name="Rectangle 3"/>
          <p:cNvSpPr>
            <a:spLocks noGrp="1" noChangeArrowheads="1"/>
          </p:cNvSpPr>
          <p:nvPr>
            <p:ph idx="1"/>
          </p:nvPr>
        </p:nvSpPr>
        <p:spPr>
          <a:xfrm>
            <a:off x="5486400" y="533400"/>
            <a:ext cx="3505200" cy="5105400"/>
          </a:xfrm>
        </p:spPr>
        <p:txBody>
          <a:bodyPr lIns="90488" tIns="44450" rIns="90488" bIns="44450"/>
          <a:lstStyle/>
          <a:p>
            <a:pPr eaLnBrk="1" hangingPunct="1">
              <a:buFont typeface="Wingdings" charset="0"/>
              <a:buChar char="n"/>
              <a:defRPr/>
            </a:pPr>
            <a:r>
              <a:rPr lang="en-US" sz="2000" dirty="0">
                <a:solidFill>
                  <a:srgbClr val="00004D"/>
                </a:solidFill>
                <a:latin typeface="Helvetica" charset="0"/>
                <a:ea typeface="ＭＳ Ｐゴシック" charset="0"/>
                <a:cs typeface="ＭＳ Ｐゴシック" charset="0"/>
              </a:rPr>
              <a:t>Assume x[] is loaded into 32 bytes of contiguous memory at address A divisible by 32, and y[] starts immediately after x[]</a:t>
            </a:r>
          </a:p>
          <a:p>
            <a:pPr eaLnBrk="1" hangingPunct="1">
              <a:buFont typeface="Wingdings" charset="0"/>
              <a:buChar char="n"/>
              <a:defRPr/>
            </a:pPr>
            <a:r>
              <a:rPr lang="en-US" sz="2000" dirty="0">
                <a:solidFill>
                  <a:srgbClr val="00004D"/>
                </a:solidFill>
                <a:latin typeface="Helvetica" charset="0"/>
                <a:ea typeface="ＭＳ Ｐゴシック" charset="0"/>
                <a:cs typeface="ＭＳ Ｐゴシック" charset="0"/>
              </a:rPr>
              <a:t>Each x[</a:t>
            </a:r>
            <a:r>
              <a:rPr lang="en-US" sz="2000" dirty="0" err="1">
                <a:solidFill>
                  <a:srgbClr val="00004D"/>
                </a:solidFill>
                <a:latin typeface="Helvetica" charset="0"/>
                <a:ea typeface="ＭＳ Ｐゴシック" charset="0"/>
                <a:cs typeface="ＭＳ Ｐゴシック" charset="0"/>
              </a:rPr>
              <a:t>i</a:t>
            </a:r>
            <a:r>
              <a:rPr lang="en-US" sz="2000" dirty="0">
                <a:solidFill>
                  <a:srgbClr val="00004D"/>
                </a:solidFill>
                <a:latin typeface="Helvetica" charset="0"/>
                <a:ea typeface="ＭＳ Ｐゴシック" charset="0"/>
                <a:cs typeface="ＭＳ Ｐゴシック" charset="0"/>
              </a:rPr>
              <a:t>] and y[</a:t>
            </a:r>
            <a:r>
              <a:rPr lang="en-US" sz="2000" dirty="0" err="1">
                <a:solidFill>
                  <a:srgbClr val="00004D"/>
                </a:solidFill>
                <a:latin typeface="Helvetica" charset="0"/>
                <a:ea typeface="ＭＳ Ｐゴシック" charset="0"/>
                <a:cs typeface="ＭＳ Ｐゴシック" charset="0"/>
              </a:rPr>
              <a:t>i</a:t>
            </a:r>
            <a:r>
              <a:rPr lang="en-US" sz="2000" dirty="0">
                <a:solidFill>
                  <a:srgbClr val="00004D"/>
                </a:solidFill>
                <a:latin typeface="Helvetica" charset="0"/>
                <a:ea typeface="ＭＳ Ｐゴシック" charset="0"/>
                <a:cs typeface="ＭＳ Ｐゴシック" charset="0"/>
              </a:rPr>
              <a:t>] maps to the identical cache set</a:t>
            </a:r>
          </a:p>
          <a:p>
            <a:pPr eaLnBrk="1" hangingPunct="1">
              <a:buFont typeface="Wingdings" charset="0"/>
              <a:buChar char="n"/>
              <a:defRPr/>
            </a:pPr>
            <a:r>
              <a:rPr lang="en-US" sz="2000" dirty="0">
                <a:solidFill>
                  <a:srgbClr val="00004D"/>
                </a:solidFill>
                <a:latin typeface="Helvetica" charset="0"/>
                <a:ea typeface="ＭＳ Ｐゴシック" charset="0"/>
                <a:cs typeface="ＭＳ Ｐゴシック" charset="0"/>
              </a:rPr>
              <a:t>On first iteration, x[0] is a cache miss, so pull in x[0]-x[3].</a:t>
            </a:r>
          </a:p>
          <a:p>
            <a:pPr eaLnBrk="1" hangingPunct="1">
              <a:buFont typeface="Wingdings" charset="0"/>
              <a:buChar char="n"/>
              <a:defRPr/>
            </a:pPr>
            <a:r>
              <a:rPr lang="en-US" sz="2000" dirty="0">
                <a:solidFill>
                  <a:srgbClr val="00004D"/>
                </a:solidFill>
                <a:latin typeface="Helvetica" charset="0"/>
                <a:ea typeface="ＭＳ Ｐゴシック" charset="0"/>
                <a:cs typeface="ＭＳ Ｐゴシック" charset="0"/>
              </a:rPr>
              <a:t>Next, need y[0], also a cache miss, so pull in y[0]-y[3] – replaces x[0]-x[3]!</a:t>
            </a:r>
          </a:p>
          <a:p>
            <a:pPr eaLnBrk="1" hangingPunct="1">
              <a:buFont typeface="Wingdings" charset="0"/>
              <a:buChar char="n"/>
              <a:defRPr/>
            </a:pPr>
            <a:r>
              <a:rPr lang="en-US" sz="2000" dirty="0">
                <a:solidFill>
                  <a:srgbClr val="00004D"/>
                </a:solidFill>
                <a:latin typeface="Helvetica" charset="0"/>
                <a:ea typeface="ＭＳ Ｐゴシック" charset="0"/>
                <a:cs typeface="ＭＳ Ｐゴシック" charset="0"/>
              </a:rPr>
              <a:t>x[1] misses, overwriting y[0]-y[3], etc…, so we get </a:t>
            </a:r>
            <a:r>
              <a:rPr lang="en-US" sz="2000" i="1" dirty="0">
                <a:solidFill>
                  <a:srgbClr val="00004D"/>
                </a:solidFill>
                <a:latin typeface="Helvetica" charset="0"/>
                <a:ea typeface="ＭＳ Ｐゴシック" charset="0"/>
                <a:cs typeface="ＭＳ Ｐゴシック" charset="0"/>
              </a:rPr>
              <a:t>thrashing</a:t>
            </a:r>
          </a:p>
        </p:txBody>
      </p:sp>
      <p:sp>
        <p:nvSpPr>
          <p:cNvPr id="92166" name="TextBox 14"/>
          <p:cNvSpPr txBox="1">
            <a:spLocks noChangeArrowheads="1"/>
          </p:cNvSpPr>
          <p:nvPr/>
        </p:nvSpPr>
        <p:spPr bwMode="auto">
          <a:xfrm>
            <a:off x="228600" y="3962400"/>
            <a:ext cx="658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Set 0</a:t>
            </a:r>
          </a:p>
        </p:txBody>
      </p:sp>
      <p:sp>
        <p:nvSpPr>
          <p:cNvPr id="92167" name="TextBox 14"/>
          <p:cNvSpPr txBox="1">
            <a:spLocks noChangeArrowheads="1"/>
          </p:cNvSpPr>
          <p:nvPr/>
        </p:nvSpPr>
        <p:spPr bwMode="auto">
          <a:xfrm>
            <a:off x="228600" y="4583113"/>
            <a:ext cx="657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Set 1</a:t>
            </a:r>
          </a:p>
        </p:txBody>
      </p:sp>
      <p:sp>
        <p:nvSpPr>
          <p:cNvPr id="92168" name="AutoShape 16"/>
          <p:cNvSpPr>
            <a:spLocks/>
          </p:cNvSpPr>
          <p:nvPr/>
        </p:nvSpPr>
        <p:spPr bwMode="auto">
          <a:xfrm rot="16200000" flipV="1">
            <a:off x="2348707" y="3644106"/>
            <a:ext cx="304800" cy="2922587"/>
          </a:xfrm>
          <a:prstGeom prst="leftBrace">
            <a:avLst>
              <a:gd name="adj1" fmla="val 7506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29" name="Rectangle 28"/>
          <p:cNvSpPr/>
          <p:nvPr/>
        </p:nvSpPr>
        <p:spPr bwMode="auto">
          <a:xfrm>
            <a:off x="1779588" y="4038600"/>
            <a:ext cx="735012"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1" name="Rectangle 30"/>
          <p:cNvSpPr/>
          <p:nvPr/>
        </p:nvSpPr>
        <p:spPr bwMode="auto">
          <a:xfrm>
            <a:off x="2514600" y="4038600"/>
            <a:ext cx="735013"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2" name="Rectangle 31"/>
          <p:cNvSpPr/>
          <p:nvPr/>
        </p:nvSpPr>
        <p:spPr bwMode="auto">
          <a:xfrm>
            <a:off x="3227388" y="4038600"/>
            <a:ext cx="735012"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3" name="Rectangle 32"/>
          <p:cNvSpPr/>
          <p:nvPr/>
        </p:nvSpPr>
        <p:spPr bwMode="auto">
          <a:xfrm>
            <a:off x="1066800" y="4572000"/>
            <a:ext cx="735013"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4" name="Rectangle 33"/>
          <p:cNvSpPr/>
          <p:nvPr/>
        </p:nvSpPr>
        <p:spPr bwMode="auto">
          <a:xfrm>
            <a:off x="1779588" y="4572000"/>
            <a:ext cx="735012"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5" name="Rectangle 34"/>
          <p:cNvSpPr/>
          <p:nvPr/>
        </p:nvSpPr>
        <p:spPr bwMode="auto">
          <a:xfrm>
            <a:off x="2514600" y="4572000"/>
            <a:ext cx="735013"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6" name="Rectangle 35"/>
          <p:cNvSpPr/>
          <p:nvPr/>
        </p:nvSpPr>
        <p:spPr bwMode="auto">
          <a:xfrm>
            <a:off x="3227388" y="4572000"/>
            <a:ext cx="735012"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58099081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dissolve">
                                      <p:cBhvr>
                                        <p:cTn id="7" dur="500"/>
                                        <p:tgtEl>
                                          <p:spTgt spid="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dissolve">
                                      <p:cBhvr>
                                        <p:cTn id="12" dur="500"/>
                                        <p:tgtEl>
                                          <p:spTgt spid="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dissolve">
                                      <p:cBhvr>
                                        <p:cTn id="17" dur="500"/>
                                        <p:tgtEl>
                                          <p:spTgt spid="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dissolve">
                                      <p:cBhvr>
                                        <p:cTn id="22" dur="500"/>
                                        <p:tgtEl>
                                          <p:spTgt spid="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dissolve">
                                      <p:cBhvr>
                                        <p:cTn id="2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444500"/>
            <a:ext cx="8245475" cy="762000"/>
          </a:xfrm>
        </p:spPr>
        <p:txBody>
          <a:bodyPr/>
          <a:lstStyle/>
          <a:p>
            <a:pPr eaLnBrk="1" hangingPunct="1">
              <a:defRPr/>
            </a:pPr>
            <a:r>
              <a:rPr lang="en-US">
                <a:latin typeface="Helvetica" charset="0"/>
                <a:ea typeface="ＭＳ Ｐゴシック" charset="0"/>
                <a:cs typeface="ＭＳ Ｐゴシック" charset="0"/>
              </a:rPr>
              <a:t>E-way Set Associative Cache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(Here: E = 2)</a:t>
            </a:r>
          </a:p>
        </p:txBody>
      </p:sp>
      <p:cxnSp>
        <p:nvCxnSpPr>
          <p:cNvPr id="94210" name="Straight Connector 124"/>
          <p:cNvCxnSpPr>
            <a:cxnSpLocks noChangeShapeType="1"/>
          </p:cNvCxnSpPr>
          <p:nvPr/>
        </p:nvCxnSpPr>
        <p:spPr bwMode="auto">
          <a:xfrm>
            <a:off x="762000" y="4800600"/>
            <a:ext cx="6599238" cy="17463"/>
          </a:xfrm>
          <a:prstGeom prst="line">
            <a:avLst/>
          </a:prstGeom>
          <a:noFill/>
          <a:ln w="762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17411" name="TextBox 126"/>
          <p:cNvSpPr txBox="1">
            <a:spLocks noChangeArrowheads="1"/>
          </p:cNvSpPr>
          <p:nvPr/>
        </p:nvSpPr>
        <p:spPr bwMode="auto">
          <a:xfrm>
            <a:off x="381000" y="1154113"/>
            <a:ext cx="3298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E = 2: Two lines per set</a:t>
            </a:r>
          </a:p>
          <a:p>
            <a:pPr algn="l">
              <a:lnSpc>
                <a:spcPct val="100000"/>
              </a:lnSpc>
            </a:pPr>
            <a:r>
              <a:rPr lang="en-US" sz="1800">
                <a:solidFill>
                  <a:srgbClr val="000066"/>
                </a:solidFill>
                <a:latin typeface="Calibri" charset="0"/>
              </a:rPr>
              <a:t>Assume: cache block size 8 bytes</a:t>
            </a:r>
          </a:p>
        </p:txBody>
      </p:sp>
      <p:sp>
        <p:nvSpPr>
          <p:cNvPr id="17412" name="Rectangle 127"/>
          <p:cNvSpPr>
            <a:spLocks noChangeArrowheads="1"/>
          </p:cNvSpPr>
          <p:nvPr/>
        </p:nvSpPr>
        <p:spPr bwMode="auto">
          <a:xfrm>
            <a:off x="6565900" y="1862138"/>
            <a:ext cx="990600" cy="271462"/>
          </a:xfrm>
          <a:prstGeom prst="rect">
            <a:avLst/>
          </a:prstGeom>
          <a:solidFill>
            <a:srgbClr val="FF9999"/>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 bits</a:t>
            </a:r>
          </a:p>
        </p:txBody>
      </p:sp>
      <p:sp>
        <p:nvSpPr>
          <p:cNvPr id="17413" name="Rectangle 128"/>
          <p:cNvSpPr>
            <a:spLocks noChangeArrowheads="1"/>
          </p:cNvSpPr>
          <p:nvPr/>
        </p:nvSpPr>
        <p:spPr bwMode="auto">
          <a:xfrm>
            <a:off x="7556500" y="1862138"/>
            <a:ext cx="762000" cy="271462"/>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0…01</a:t>
            </a:r>
          </a:p>
        </p:txBody>
      </p:sp>
      <p:sp>
        <p:nvSpPr>
          <p:cNvPr id="17414" name="Rectangle 129"/>
          <p:cNvSpPr>
            <a:spLocks noChangeArrowheads="1"/>
          </p:cNvSpPr>
          <p:nvPr/>
        </p:nvSpPr>
        <p:spPr bwMode="auto">
          <a:xfrm>
            <a:off x="8318500" y="1862138"/>
            <a:ext cx="520700" cy="271462"/>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00"/>
                </a:solidFill>
                <a:latin typeface="Calibri" charset="0"/>
              </a:rPr>
              <a:t>100</a:t>
            </a:r>
          </a:p>
        </p:txBody>
      </p:sp>
      <p:sp>
        <p:nvSpPr>
          <p:cNvPr id="17415" name="TextBox 130"/>
          <p:cNvSpPr txBox="1">
            <a:spLocks noChangeArrowheads="1"/>
          </p:cNvSpPr>
          <p:nvPr/>
        </p:nvSpPr>
        <p:spPr bwMode="auto">
          <a:xfrm>
            <a:off x="6477000" y="1522413"/>
            <a:ext cx="2125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Address of short int:</a:t>
            </a:r>
          </a:p>
        </p:txBody>
      </p:sp>
      <p:grpSp>
        <p:nvGrpSpPr>
          <p:cNvPr id="94216" name="Group 97"/>
          <p:cNvGrpSpPr>
            <a:grpSpLocks/>
          </p:cNvGrpSpPr>
          <p:nvPr/>
        </p:nvGrpSpPr>
        <p:grpSpPr bwMode="auto">
          <a:xfrm>
            <a:off x="457200" y="2514600"/>
            <a:ext cx="7086600" cy="612775"/>
            <a:chOff x="685800" y="3578157"/>
            <a:chExt cx="7086600" cy="612843"/>
          </a:xfrm>
        </p:grpSpPr>
        <p:sp>
          <p:nvSpPr>
            <p:cNvPr id="73" name="Rectangle 72"/>
            <p:cNvSpPr/>
            <p:nvPr/>
          </p:nvSpPr>
          <p:spPr bwMode="auto">
            <a:xfrm>
              <a:off x="685800" y="3578157"/>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grpSp>
          <p:nvGrpSpPr>
            <p:cNvPr id="17500" name="Group 169"/>
            <p:cNvGrpSpPr>
              <a:grpSpLocks/>
            </p:cNvGrpSpPr>
            <p:nvPr/>
          </p:nvGrpSpPr>
          <p:grpSpPr bwMode="auto">
            <a:xfrm>
              <a:off x="835207" y="3654360"/>
              <a:ext cx="3321928" cy="460443"/>
              <a:chOff x="1714312" y="5562600"/>
              <a:chExt cx="3848288" cy="533400"/>
            </a:xfrm>
          </p:grpSpPr>
          <p:sp>
            <p:nvSpPr>
              <p:cNvPr id="75" name="Rectangle 74"/>
              <p:cNvSpPr/>
              <p:nvPr/>
            </p:nvSpPr>
            <p:spPr bwMode="auto">
              <a:xfrm>
                <a:off x="1714101" y="5562606"/>
                <a:ext cx="3849110" cy="53338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600" dirty="0">
                  <a:solidFill>
                    <a:srgbClr val="000066"/>
                  </a:solidFill>
                  <a:latin typeface="Calibri" pitchFamily="34" charset="0"/>
                  <a:ea typeface="ＭＳ Ｐゴシック" pitchFamily="-1" charset="-128"/>
                  <a:cs typeface="ＭＳ Ｐゴシック" pitchFamily="-1" charset="-128"/>
                </a:endParaRPr>
              </a:p>
            </p:txBody>
          </p:sp>
          <p:sp>
            <p:nvSpPr>
              <p:cNvPr id="17514" name="Rectangle 75"/>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a:t>
                </a:r>
              </a:p>
            </p:txBody>
          </p:sp>
          <p:sp>
            <p:nvSpPr>
              <p:cNvPr id="17515" name="Rectangle 76"/>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1</a:t>
                </a:r>
              </a:p>
            </p:txBody>
          </p:sp>
          <p:sp>
            <p:nvSpPr>
              <p:cNvPr id="17516" name="Rectangle 77"/>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2</a:t>
                </a:r>
              </a:p>
            </p:txBody>
          </p:sp>
          <p:sp>
            <p:nvSpPr>
              <p:cNvPr id="17517" name="Rectangle 78"/>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7</a:t>
                </a:r>
              </a:p>
            </p:txBody>
          </p:sp>
          <p:sp>
            <p:nvSpPr>
              <p:cNvPr id="80" name="Rectangle 79"/>
              <p:cNvSpPr/>
              <p:nvPr/>
            </p:nvSpPr>
            <p:spPr bwMode="auto">
              <a:xfrm>
                <a:off x="2309950" y="5676639"/>
                <a:ext cx="717225" cy="305314"/>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r>
                  <a:rPr lang="en-US" sz="1600" dirty="0">
                    <a:solidFill>
                      <a:srgbClr val="000066"/>
                    </a:solidFill>
                    <a:latin typeface="Calibri" pitchFamily="34" charset="0"/>
                    <a:ea typeface="ＭＳ Ｐゴシック" pitchFamily="-1" charset="-128"/>
                    <a:cs typeface="ＭＳ Ｐゴシック" pitchFamily="-1" charset="-128"/>
                  </a:rPr>
                  <a:t>tag</a:t>
                </a:r>
              </a:p>
            </p:txBody>
          </p:sp>
          <p:sp>
            <p:nvSpPr>
              <p:cNvPr id="17519" name="Rectangle 80"/>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v</a:t>
                </a:r>
              </a:p>
            </p:txBody>
          </p:sp>
          <p:sp>
            <p:nvSpPr>
              <p:cNvPr id="17520" name="Rectangle 81"/>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3</a:t>
                </a:r>
              </a:p>
            </p:txBody>
          </p:sp>
          <p:sp>
            <p:nvSpPr>
              <p:cNvPr id="17521" name="Rectangle 82"/>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6</a:t>
                </a:r>
              </a:p>
            </p:txBody>
          </p:sp>
          <p:sp>
            <p:nvSpPr>
              <p:cNvPr id="17522" name="Rectangle 83"/>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5</a:t>
                </a:r>
              </a:p>
            </p:txBody>
          </p:sp>
          <p:sp>
            <p:nvSpPr>
              <p:cNvPr id="17523" name="Rectangle 84"/>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4</a:t>
                </a:r>
              </a:p>
            </p:txBody>
          </p:sp>
        </p:grpSp>
        <p:grpSp>
          <p:nvGrpSpPr>
            <p:cNvPr id="17501" name="Group 169"/>
            <p:cNvGrpSpPr>
              <a:grpSpLocks/>
            </p:cNvGrpSpPr>
            <p:nvPr/>
          </p:nvGrpSpPr>
          <p:grpSpPr bwMode="auto">
            <a:xfrm>
              <a:off x="4309535" y="3657603"/>
              <a:ext cx="3321928" cy="460443"/>
              <a:chOff x="1714312" y="5562600"/>
              <a:chExt cx="3848288" cy="533400"/>
            </a:xfrm>
          </p:grpSpPr>
          <p:sp>
            <p:nvSpPr>
              <p:cNvPr id="87" name="Rectangle 86"/>
              <p:cNvSpPr/>
              <p:nvPr/>
            </p:nvSpPr>
            <p:spPr bwMode="auto">
              <a:xfrm>
                <a:off x="1714924" y="5562528"/>
                <a:ext cx="3847271" cy="53338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600" dirty="0">
                  <a:solidFill>
                    <a:srgbClr val="000066"/>
                  </a:solidFill>
                  <a:latin typeface="Calibri" pitchFamily="34" charset="0"/>
                  <a:ea typeface="ＭＳ Ｐゴシック" pitchFamily="-1" charset="-128"/>
                  <a:cs typeface="ＭＳ Ｐゴシック" pitchFamily="-1" charset="-128"/>
                </a:endParaRPr>
              </a:p>
            </p:txBody>
          </p:sp>
          <p:sp>
            <p:nvSpPr>
              <p:cNvPr id="17503" name="Rectangle 87"/>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a:t>
                </a:r>
              </a:p>
            </p:txBody>
          </p:sp>
          <p:sp>
            <p:nvSpPr>
              <p:cNvPr id="17504" name="Rectangle 88"/>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1</a:t>
                </a:r>
              </a:p>
            </p:txBody>
          </p:sp>
          <p:sp>
            <p:nvSpPr>
              <p:cNvPr id="17505" name="Rectangle 89"/>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2</a:t>
                </a:r>
              </a:p>
            </p:txBody>
          </p:sp>
          <p:sp>
            <p:nvSpPr>
              <p:cNvPr id="17506" name="Rectangle 90"/>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7</a:t>
                </a:r>
              </a:p>
            </p:txBody>
          </p:sp>
          <p:sp>
            <p:nvSpPr>
              <p:cNvPr id="92" name="Rectangle 91"/>
              <p:cNvSpPr/>
              <p:nvPr/>
            </p:nvSpPr>
            <p:spPr bwMode="auto">
              <a:xfrm>
                <a:off x="2310772" y="5676561"/>
                <a:ext cx="717225" cy="305314"/>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r>
                  <a:rPr lang="en-US" sz="1600" dirty="0">
                    <a:solidFill>
                      <a:srgbClr val="000066"/>
                    </a:solidFill>
                    <a:latin typeface="Calibri" pitchFamily="34" charset="0"/>
                    <a:ea typeface="ＭＳ Ｐゴシック" pitchFamily="-1" charset="-128"/>
                    <a:cs typeface="ＭＳ Ｐゴシック" pitchFamily="-1" charset="-128"/>
                  </a:rPr>
                  <a:t>tag</a:t>
                </a:r>
              </a:p>
            </p:txBody>
          </p:sp>
          <p:sp>
            <p:nvSpPr>
              <p:cNvPr id="17508" name="Rectangle 92"/>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v</a:t>
                </a:r>
              </a:p>
            </p:txBody>
          </p:sp>
          <p:sp>
            <p:nvSpPr>
              <p:cNvPr id="17509" name="Rectangle 93"/>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3</a:t>
                </a:r>
              </a:p>
            </p:txBody>
          </p:sp>
          <p:sp>
            <p:nvSpPr>
              <p:cNvPr id="17510" name="Rectangle 94"/>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6</a:t>
                </a:r>
              </a:p>
            </p:txBody>
          </p:sp>
          <p:sp>
            <p:nvSpPr>
              <p:cNvPr id="17511" name="Rectangle 95"/>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5</a:t>
                </a:r>
              </a:p>
            </p:txBody>
          </p:sp>
          <p:sp>
            <p:nvSpPr>
              <p:cNvPr id="17512" name="Rectangle 96"/>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4</a:t>
                </a:r>
              </a:p>
            </p:txBody>
          </p:sp>
        </p:grpSp>
      </p:grpSp>
      <p:grpSp>
        <p:nvGrpSpPr>
          <p:cNvPr id="94217" name="Group 98"/>
          <p:cNvGrpSpPr>
            <a:grpSpLocks/>
          </p:cNvGrpSpPr>
          <p:nvPr/>
        </p:nvGrpSpPr>
        <p:grpSpPr bwMode="auto">
          <a:xfrm>
            <a:off x="457200" y="3200400"/>
            <a:ext cx="7086600" cy="612775"/>
            <a:chOff x="685800" y="3578157"/>
            <a:chExt cx="7086600" cy="612843"/>
          </a:xfrm>
        </p:grpSpPr>
        <p:sp>
          <p:nvSpPr>
            <p:cNvPr id="100" name="Rectangle 99"/>
            <p:cNvSpPr/>
            <p:nvPr/>
          </p:nvSpPr>
          <p:spPr bwMode="auto">
            <a:xfrm>
              <a:off x="685800" y="3578157"/>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grpSp>
          <p:nvGrpSpPr>
            <p:cNvPr id="17475" name="Group 169"/>
            <p:cNvGrpSpPr>
              <a:grpSpLocks/>
            </p:cNvGrpSpPr>
            <p:nvPr/>
          </p:nvGrpSpPr>
          <p:grpSpPr bwMode="auto">
            <a:xfrm>
              <a:off x="835207" y="3654360"/>
              <a:ext cx="3321928" cy="460443"/>
              <a:chOff x="1714312" y="5562600"/>
              <a:chExt cx="3848288" cy="533400"/>
            </a:xfrm>
          </p:grpSpPr>
          <p:sp>
            <p:nvSpPr>
              <p:cNvPr id="114" name="Rectangle 113"/>
              <p:cNvSpPr/>
              <p:nvPr/>
            </p:nvSpPr>
            <p:spPr bwMode="auto">
              <a:xfrm>
                <a:off x="1714101" y="5562606"/>
                <a:ext cx="3849110" cy="53338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600" dirty="0">
                  <a:solidFill>
                    <a:srgbClr val="000066"/>
                  </a:solidFill>
                  <a:latin typeface="Calibri" pitchFamily="34" charset="0"/>
                  <a:ea typeface="ＭＳ Ｐゴシック" pitchFamily="-1" charset="-128"/>
                  <a:cs typeface="ＭＳ Ｐゴシック" pitchFamily="-1" charset="-128"/>
                </a:endParaRPr>
              </a:p>
            </p:txBody>
          </p:sp>
          <p:sp>
            <p:nvSpPr>
              <p:cNvPr id="17489" name="Rectangle 114"/>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a:t>
                </a:r>
              </a:p>
            </p:txBody>
          </p:sp>
          <p:sp>
            <p:nvSpPr>
              <p:cNvPr id="17490" name="Rectangle 115"/>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1</a:t>
                </a:r>
              </a:p>
            </p:txBody>
          </p:sp>
          <p:sp>
            <p:nvSpPr>
              <p:cNvPr id="17491" name="Rectangle 116"/>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2</a:t>
                </a:r>
              </a:p>
            </p:txBody>
          </p:sp>
          <p:sp>
            <p:nvSpPr>
              <p:cNvPr id="17492" name="Rectangle 117"/>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7</a:t>
                </a:r>
              </a:p>
            </p:txBody>
          </p:sp>
          <p:sp>
            <p:nvSpPr>
              <p:cNvPr id="119" name="Rectangle 118"/>
              <p:cNvSpPr/>
              <p:nvPr/>
            </p:nvSpPr>
            <p:spPr bwMode="auto">
              <a:xfrm>
                <a:off x="2309950" y="5676639"/>
                <a:ext cx="717225" cy="305314"/>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r>
                  <a:rPr lang="en-US" sz="1600" dirty="0">
                    <a:solidFill>
                      <a:srgbClr val="000066"/>
                    </a:solidFill>
                    <a:latin typeface="Calibri" pitchFamily="34" charset="0"/>
                    <a:ea typeface="ＭＳ Ｐゴシック" pitchFamily="-1" charset="-128"/>
                    <a:cs typeface="ＭＳ Ｐゴシック" pitchFamily="-1" charset="-128"/>
                  </a:rPr>
                  <a:t>tag</a:t>
                </a:r>
              </a:p>
            </p:txBody>
          </p:sp>
          <p:sp>
            <p:nvSpPr>
              <p:cNvPr id="17494" name="Rectangle 119"/>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v</a:t>
                </a:r>
              </a:p>
            </p:txBody>
          </p:sp>
          <p:sp>
            <p:nvSpPr>
              <p:cNvPr id="17495" name="Rectangle 120"/>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3</a:t>
                </a:r>
              </a:p>
            </p:txBody>
          </p:sp>
          <p:sp>
            <p:nvSpPr>
              <p:cNvPr id="17496" name="Rectangle 121"/>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6</a:t>
                </a:r>
              </a:p>
            </p:txBody>
          </p:sp>
          <p:sp>
            <p:nvSpPr>
              <p:cNvPr id="17497" name="Rectangle 122"/>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5</a:t>
                </a:r>
              </a:p>
            </p:txBody>
          </p:sp>
          <p:sp>
            <p:nvSpPr>
              <p:cNvPr id="17498" name="Rectangle 123"/>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4</a:t>
                </a:r>
              </a:p>
            </p:txBody>
          </p:sp>
        </p:grpSp>
        <p:grpSp>
          <p:nvGrpSpPr>
            <p:cNvPr id="17476" name="Group 169"/>
            <p:cNvGrpSpPr>
              <a:grpSpLocks/>
            </p:cNvGrpSpPr>
            <p:nvPr/>
          </p:nvGrpSpPr>
          <p:grpSpPr bwMode="auto">
            <a:xfrm>
              <a:off x="4309535" y="3657603"/>
              <a:ext cx="3321928" cy="460443"/>
              <a:chOff x="1714312" y="5562600"/>
              <a:chExt cx="3848288" cy="533400"/>
            </a:xfrm>
          </p:grpSpPr>
          <p:sp>
            <p:nvSpPr>
              <p:cNvPr id="103" name="Rectangle 102"/>
              <p:cNvSpPr/>
              <p:nvPr/>
            </p:nvSpPr>
            <p:spPr bwMode="auto">
              <a:xfrm>
                <a:off x="1714924" y="5562528"/>
                <a:ext cx="3847271" cy="53338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600" dirty="0">
                  <a:solidFill>
                    <a:srgbClr val="000066"/>
                  </a:solidFill>
                  <a:latin typeface="Calibri" pitchFamily="34" charset="0"/>
                  <a:ea typeface="ＭＳ Ｐゴシック" pitchFamily="-1" charset="-128"/>
                  <a:cs typeface="ＭＳ Ｐゴシック" pitchFamily="-1" charset="-128"/>
                </a:endParaRPr>
              </a:p>
            </p:txBody>
          </p:sp>
          <p:sp>
            <p:nvSpPr>
              <p:cNvPr id="17478" name="Rectangle 103"/>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a:t>
                </a:r>
              </a:p>
            </p:txBody>
          </p:sp>
          <p:sp>
            <p:nvSpPr>
              <p:cNvPr id="17479" name="Rectangle 104"/>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1</a:t>
                </a:r>
              </a:p>
            </p:txBody>
          </p:sp>
          <p:sp>
            <p:nvSpPr>
              <p:cNvPr id="17480" name="Rectangle 105"/>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2</a:t>
                </a:r>
              </a:p>
            </p:txBody>
          </p:sp>
          <p:sp>
            <p:nvSpPr>
              <p:cNvPr id="17481" name="Rectangle 106"/>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7</a:t>
                </a:r>
              </a:p>
            </p:txBody>
          </p:sp>
          <p:sp>
            <p:nvSpPr>
              <p:cNvPr id="108" name="Rectangle 107"/>
              <p:cNvSpPr/>
              <p:nvPr/>
            </p:nvSpPr>
            <p:spPr bwMode="auto">
              <a:xfrm>
                <a:off x="2310772" y="5676561"/>
                <a:ext cx="717225" cy="305314"/>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r>
                  <a:rPr lang="en-US" sz="1600" dirty="0">
                    <a:solidFill>
                      <a:srgbClr val="000066"/>
                    </a:solidFill>
                    <a:latin typeface="Calibri" pitchFamily="34" charset="0"/>
                    <a:ea typeface="ＭＳ Ｐゴシック" pitchFamily="-1" charset="-128"/>
                    <a:cs typeface="ＭＳ Ｐゴシック" pitchFamily="-1" charset="-128"/>
                  </a:rPr>
                  <a:t>tag</a:t>
                </a:r>
              </a:p>
            </p:txBody>
          </p:sp>
          <p:sp>
            <p:nvSpPr>
              <p:cNvPr id="17483" name="Rectangle 108"/>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v</a:t>
                </a:r>
              </a:p>
            </p:txBody>
          </p:sp>
          <p:sp>
            <p:nvSpPr>
              <p:cNvPr id="17484" name="Rectangle 109"/>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3</a:t>
                </a:r>
              </a:p>
            </p:txBody>
          </p:sp>
          <p:sp>
            <p:nvSpPr>
              <p:cNvPr id="17485" name="Rectangle 110"/>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6</a:t>
                </a:r>
              </a:p>
            </p:txBody>
          </p:sp>
          <p:sp>
            <p:nvSpPr>
              <p:cNvPr id="17486" name="Rectangle 111"/>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5</a:t>
                </a:r>
              </a:p>
            </p:txBody>
          </p:sp>
          <p:sp>
            <p:nvSpPr>
              <p:cNvPr id="17487" name="Rectangle 112"/>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4</a:t>
                </a:r>
              </a:p>
            </p:txBody>
          </p:sp>
        </p:grpSp>
      </p:grpSp>
      <p:grpSp>
        <p:nvGrpSpPr>
          <p:cNvPr id="94218" name="Group 125"/>
          <p:cNvGrpSpPr>
            <a:grpSpLocks/>
          </p:cNvGrpSpPr>
          <p:nvPr/>
        </p:nvGrpSpPr>
        <p:grpSpPr bwMode="auto">
          <a:xfrm>
            <a:off x="457200" y="3886200"/>
            <a:ext cx="7086600" cy="612775"/>
            <a:chOff x="685800" y="3578157"/>
            <a:chExt cx="7086600" cy="612843"/>
          </a:xfrm>
        </p:grpSpPr>
        <p:sp>
          <p:nvSpPr>
            <p:cNvPr id="137" name="Rectangle 136"/>
            <p:cNvSpPr/>
            <p:nvPr/>
          </p:nvSpPr>
          <p:spPr bwMode="auto">
            <a:xfrm>
              <a:off x="685800" y="3578157"/>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grpSp>
          <p:nvGrpSpPr>
            <p:cNvPr id="17450" name="Group 169"/>
            <p:cNvGrpSpPr>
              <a:grpSpLocks/>
            </p:cNvGrpSpPr>
            <p:nvPr/>
          </p:nvGrpSpPr>
          <p:grpSpPr bwMode="auto">
            <a:xfrm>
              <a:off x="835207" y="3654360"/>
              <a:ext cx="3321928" cy="460443"/>
              <a:chOff x="1714312" y="5562600"/>
              <a:chExt cx="3848288" cy="533400"/>
            </a:xfrm>
          </p:grpSpPr>
          <p:sp>
            <p:nvSpPr>
              <p:cNvPr id="191" name="Rectangle 190"/>
              <p:cNvSpPr/>
              <p:nvPr/>
            </p:nvSpPr>
            <p:spPr bwMode="auto">
              <a:xfrm>
                <a:off x="1714101" y="5562606"/>
                <a:ext cx="3849110" cy="53338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600" dirty="0">
                  <a:solidFill>
                    <a:srgbClr val="000066"/>
                  </a:solidFill>
                  <a:latin typeface="Calibri" pitchFamily="34" charset="0"/>
                  <a:ea typeface="ＭＳ Ｐゴシック" pitchFamily="-1" charset="-128"/>
                  <a:cs typeface="ＭＳ Ｐゴシック" pitchFamily="-1" charset="-128"/>
                </a:endParaRPr>
              </a:p>
            </p:txBody>
          </p:sp>
          <p:sp>
            <p:nvSpPr>
              <p:cNvPr id="17464" name="Rectangle 191"/>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a:t>
                </a:r>
              </a:p>
            </p:txBody>
          </p:sp>
          <p:sp>
            <p:nvSpPr>
              <p:cNvPr id="17465" name="Rectangle 192"/>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1</a:t>
                </a:r>
              </a:p>
            </p:txBody>
          </p:sp>
          <p:sp>
            <p:nvSpPr>
              <p:cNvPr id="17466" name="Rectangle 193"/>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2</a:t>
                </a:r>
              </a:p>
            </p:txBody>
          </p:sp>
          <p:sp>
            <p:nvSpPr>
              <p:cNvPr id="17467" name="Rectangle 194"/>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7</a:t>
                </a:r>
              </a:p>
            </p:txBody>
          </p:sp>
          <p:sp>
            <p:nvSpPr>
              <p:cNvPr id="196" name="Rectangle 195"/>
              <p:cNvSpPr/>
              <p:nvPr/>
            </p:nvSpPr>
            <p:spPr bwMode="auto">
              <a:xfrm>
                <a:off x="2309950" y="5676639"/>
                <a:ext cx="717225" cy="305314"/>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r>
                  <a:rPr lang="en-US" sz="1600" dirty="0">
                    <a:solidFill>
                      <a:srgbClr val="000066"/>
                    </a:solidFill>
                    <a:latin typeface="Calibri" pitchFamily="34" charset="0"/>
                    <a:ea typeface="ＭＳ Ｐゴシック" pitchFamily="-1" charset="-128"/>
                    <a:cs typeface="ＭＳ Ｐゴシック" pitchFamily="-1" charset="-128"/>
                  </a:rPr>
                  <a:t>tag</a:t>
                </a:r>
              </a:p>
            </p:txBody>
          </p:sp>
          <p:sp>
            <p:nvSpPr>
              <p:cNvPr id="17469" name="Rectangle 196"/>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v</a:t>
                </a:r>
              </a:p>
            </p:txBody>
          </p:sp>
          <p:sp>
            <p:nvSpPr>
              <p:cNvPr id="17470" name="Rectangle 197"/>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3</a:t>
                </a:r>
              </a:p>
            </p:txBody>
          </p:sp>
          <p:sp>
            <p:nvSpPr>
              <p:cNvPr id="17471" name="Rectangle 198"/>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6</a:t>
                </a:r>
              </a:p>
            </p:txBody>
          </p:sp>
          <p:sp>
            <p:nvSpPr>
              <p:cNvPr id="17472" name="Rectangle 199"/>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5</a:t>
                </a:r>
              </a:p>
            </p:txBody>
          </p:sp>
          <p:sp>
            <p:nvSpPr>
              <p:cNvPr id="17473" name="Rectangle 200"/>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4</a:t>
                </a:r>
              </a:p>
            </p:txBody>
          </p:sp>
        </p:grpSp>
        <p:grpSp>
          <p:nvGrpSpPr>
            <p:cNvPr id="17451" name="Group 169"/>
            <p:cNvGrpSpPr>
              <a:grpSpLocks/>
            </p:cNvGrpSpPr>
            <p:nvPr/>
          </p:nvGrpSpPr>
          <p:grpSpPr bwMode="auto">
            <a:xfrm>
              <a:off x="4309535" y="3657603"/>
              <a:ext cx="3321928" cy="460443"/>
              <a:chOff x="1714312" y="5562600"/>
              <a:chExt cx="3848288" cy="533400"/>
            </a:xfrm>
          </p:grpSpPr>
          <p:sp>
            <p:nvSpPr>
              <p:cNvPr id="146" name="Rectangle 145"/>
              <p:cNvSpPr/>
              <p:nvPr/>
            </p:nvSpPr>
            <p:spPr bwMode="auto">
              <a:xfrm>
                <a:off x="1714924" y="5562528"/>
                <a:ext cx="3847271" cy="53338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600" dirty="0">
                  <a:solidFill>
                    <a:srgbClr val="000066"/>
                  </a:solidFill>
                  <a:latin typeface="Calibri" pitchFamily="34" charset="0"/>
                  <a:ea typeface="ＭＳ Ｐゴシック" pitchFamily="-1" charset="-128"/>
                  <a:cs typeface="ＭＳ Ｐゴシック" pitchFamily="-1" charset="-128"/>
                </a:endParaRPr>
              </a:p>
            </p:txBody>
          </p:sp>
          <p:sp>
            <p:nvSpPr>
              <p:cNvPr id="17453" name="Rectangle 157"/>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a:t>
                </a:r>
              </a:p>
            </p:txBody>
          </p:sp>
          <p:sp>
            <p:nvSpPr>
              <p:cNvPr id="17454" name="Rectangle 169"/>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1</a:t>
                </a:r>
              </a:p>
            </p:txBody>
          </p:sp>
          <p:sp>
            <p:nvSpPr>
              <p:cNvPr id="17455" name="Rectangle 181"/>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2</a:t>
                </a:r>
              </a:p>
            </p:txBody>
          </p:sp>
          <p:sp>
            <p:nvSpPr>
              <p:cNvPr id="17456" name="Rectangle 183"/>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7</a:t>
                </a:r>
              </a:p>
            </p:txBody>
          </p:sp>
          <p:sp>
            <p:nvSpPr>
              <p:cNvPr id="185" name="Rectangle 184"/>
              <p:cNvSpPr/>
              <p:nvPr/>
            </p:nvSpPr>
            <p:spPr bwMode="auto">
              <a:xfrm>
                <a:off x="2310772" y="5676561"/>
                <a:ext cx="717225" cy="305314"/>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r>
                  <a:rPr lang="en-US" sz="1600" dirty="0">
                    <a:solidFill>
                      <a:srgbClr val="000066"/>
                    </a:solidFill>
                    <a:latin typeface="Calibri" pitchFamily="34" charset="0"/>
                    <a:ea typeface="ＭＳ Ｐゴシック" pitchFamily="-1" charset="-128"/>
                    <a:cs typeface="ＭＳ Ｐゴシック" pitchFamily="-1" charset="-128"/>
                  </a:rPr>
                  <a:t>tag</a:t>
                </a:r>
              </a:p>
            </p:txBody>
          </p:sp>
          <p:sp>
            <p:nvSpPr>
              <p:cNvPr id="17458" name="Rectangle 185"/>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v</a:t>
                </a:r>
              </a:p>
            </p:txBody>
          </p:sp>
          <p:sp>
            <p:nvSpPr>
              <p:cNvPr id="17459" name="Rectangle 186"/>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3</a:t>
                </a:r>
              </a:p>
            </p:txBody>
          </p:sp>
          <p:sp>
            <p:nvSpPr>
              <p:cNvPr id="17460" name="Rectangle 187"/>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6</a:t>
                </a:r>
              </a:p>
            </p:txBody>
          </p:sp>
          <p:sp>
            <p:nvSpPr>
              <p:cNvPr id="17461" name="Rectangle 188"/>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5</a:t>
                </a:r>
              </a:p>
            </p:txBody>
          </p:sp>
          <p:sp>
            <p:nvSpPr>
              <p:cNvPr id="17462" name="Rectangle 189"/>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4</a:t>
                </a:r>
              </a:p>
            </p:txBody>
          </p:sp>
        </p:grpSp>
      </p:grpSp>
      <p:grpSp>
        <p:nvGrpSpPr>
          <p:cNvPr id="94219" name="Group 203"/>
          <p:cNvGrpSpPr>
            <a:grpSpLocks/>
          </p:cNvGrpSpPr>
          <p:nvPr/>
        </p:nvGrpSpPr>
        <p:grpSpPr bwMode="auto">
          <a:xfrm>
            <a:off x="457200" y="5102225"/>
            <a:ext cx="7086600" cy="612775"/>
            <a:chOff x="685800" y="3578157"/>
            <a:chExt cx="7086600" cy="612843"/>
          </a:xfrm>
        </p:grpSpPr>
        <p:sp>
          <p:nvSpPr>
            <p:cNvPr id="205" name="Rectangle 204"/>
            <p:cNvSpPr/>
            <p:nvPr/>
          </p:nvSpPr>
          <p:spPr bwMode="auto">
            <a:xfrm>
              <a:off x="685800" y="3578157"/>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grpSp>
          <p:nvGrpSpPr>
            <p:cNvPr id="17425" name="Group 169"/>
            <p:cNvGrpSpPr>
              <a:grpSpLocks/>
            </p:cNvGrpSpPr>
            <p:nvPr/>
          </p:nvGrpSpPr>
          <p:grpSpPr bwMode="auto">
            <a:xfrm>
              <a:off x="835207" y="3654360"/>
              <a:ext cx="3321928" cy="460443"/>
              <a:chOff x="1714312" y="5562600"/>
              <a:chExt cx="3848288" cy="533400"/>
            </a:xfrm>
          </p:grpSpPr>
          <p:sp>
            <p:nvSpPr>
              <p:cNvPr id="219" name="Rectangle 218"/>
              <p:cNvSpPr/>
              <p:nvPr/>
            </p:nvSpPr>
            <p:spPr bwMode="auto">
              <a:xfrm>
                <a:off x="1714101" y="5562606"/>
                <a:ext cx="3849110" cy="53338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600" dirty="0">
                  <a:solidFill>
                    <a:srgbClr val="000066"/>
                  </a:solidFill>
                  <a:latin typeface="Calibri" pitchFamily="34" charset="0"/>
                  <a:ea typeface="ＭＳ Ｐゴシック" pitchFamily="-1" charset="-128"/>
                  <a:cs typeface="ＭＳ Ｐゴシック" pitchFamily="-1" charset="-128"/>
                </a:endParaRPr>
              </a:p>
            </p:txBody>
          </p:sp>
          <p:sp>
            <p:nvSpPr>
              <p:cNvPr id="17439" name="Rectangle 219"/>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a:t>
                </a:r>
              </a:p>
            </p:txBody>
          </p:sp>
          <p:sp>
            <p:nvSpPr>
              <p:cNvPr id="17440" name="Rectangle 220"/>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1</a:t>
                </a:r>
              </a:p>
            </p:txBody>
          </p:sp>
          <p:sp>
            <p:nvSpPr>
              <p:cNvPr id="17441" name="Rectangle 221"/>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2</a:t>
                </a:r>
              </a:p>
            </p:txBody>
          </p:sp>
          <p:sp>
            <p:nvSpPr>
              <p:cNvPr id="17442" name="Rectangle 222"/>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7</a:t>
                </a:r>
              </a:p>
            </p:txBody>
          </p:sp>
          <p:sp>
            <p:nvSpPr>
              <p:cNvPr id="224" name="Rectangle 223"/>
              <p:cNvSpPr/>
              <p:nvPr/>
            </p:nvSpPr>
            <p:spPr bwMode="auto">
              <a:xfrm>
                <a:off x="2309950" y="5676639"/>
                <a:ext cx="717225" cy="305314"/>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r>
                  <a:rPr lang="en-US" sz="1600" dirty="0">
                    <a:solidFill>
                      <a:srgbClr val="000066"/>
                    </a:solidFill>
                    <a:latin typeface="Calibri" pitchFamily="34" charset="0"/>
                    <a:ea typeface="ＭＳ Ｐゴシック" pitchFamily="-1" charset="-128"/>
                    <a:cs typeface="ＭＳ Ｐゴシック" pitchFamily="-1" charset="-128"/>
                  </a:rPr>
                  <a:t>tag</a:t>
                </a:r>
              </a:p>
            </p:txBody>
          </p:sp>
          <p:sp>
            <p:nvSpPr>
              <p:cNvPr id="17444" name="Rectangle 224"/>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v</a:t>
                </a:r>
              </a:p>
            </p:txBody>
          </p:sp>
          <p:sp>
            <p:nvSpPr>
              <p:cNvPr id="17445" name="Rectangle 225"/>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3</a:t>
                </a:r>
              </a:p>
            </p:txBody>
          </p:sp>
          <p:sp>
            <p:nvSpPr>
              <p:cNvPr id="17446" name="Rectangle 226"/>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6</a:t>
                </a:r>
              </a:p>
            </p:txBody>
          </p:sp>
          <p:sp>
            <p:nvSpPr>
              <p:cNvPr id="17447" name="Rectangle 227"/>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5</a:t>
                </a:r>
              </a:p>
            </p:txBody>
          </p:sp>
          <p:sp>
            <p:nvSpPr>
              <p:cNvPr id="17448" name="Rectangle 228"/>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4</a:t>
                </a:r>
              </a:p>
            </p:txBody>
          </p:sp>
        </p:grpSp>
        <p:grpSp>
          <p:nvGrpSpPr>
            <p:cNvPr id="17426" name="Group 169"/>
            <p:cNvGrpSpPr>
              <a:grpSpLocks/>
            </p:cNvGrpSpPr>
            <p:nvPr/>
          </p:nvGrpSpPr>
          <p:grpSpPr bwMode="auto">
            <a:xfrm>
              <a:off x="4309535" y="3657603"/>
              <a:ext cx="3321928" cy="460443"/>
              <a:chOff x="1714312" y="5562600"/>
              <a:chExt cx="3848288" cy="533400"/>
            </a:xfrm>
          </p:grpSpPr>
          <p:sp>
            <p:nvSpPr>
              <p:cNvPr id="208" name="Rectangle 207"/>
              <p:cNvSpPr/>
              <p:nvPr/>
            </p:nvSpPr>
            <p:spPr bwMode="auto">
              <a:xfrm>
                <a:off x="1714924" y="5562528"/>
                <a:ext cx="3847271" cy="53338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600" dirty="0">
                  <a:solidFill>
                    <a:srgbClr val="000066"/>
                  </a:solidFill>
                  <a:latin typeface="Calibri" pitchFamily="34" charset="0"/>
                  <a:ea typeface="ＭＳ Ｐゴシック" pitchFamily="-1" charset="-128"/>
                  <a:cs typeface="ＭＳ Ｐゴシック" pitchFamily="-1" charset="-128"/>
                </a:endParaRPr>
              </a:p>
            </p:txBody>
          </p:sp>
          <p:sp>
            <p:nvSpPr>
              <p:cNvPr id="17428" name="Rectangle 208"/>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a:t>
                </a:r>
              </a:p>
            </p:txBody>
          </p:sp>
          <p:sp>
            <p:nvSpPr>
              <p:cNvPr id="17429" name="Rectangle 209"/>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1</a:t>
                </a:r>
              </a:p>
            </p:txBody>
          </p:sp>
          <p:sp>
            <p:nvSpPr>
              <p:cNvPr id="17430" name="Rectangle 210"/>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2</a:t>
                </a:r>
              </a:p>
            </p:txBody>
          </p:sp>
          <p:sp>
            <p:nvSpPr>
              <p:cNvPr id="17431" name="Rectangle 211"/>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7</a:t>
                </a:r>
              </a:p>
            </p:txBody>
          </p:sp>
          <p:sp>
            <p:nvSpPr>
              <p:cNvPr id="213" name="Rectangle 212"/>
              <p:cNvSpPr/>
              <p:nvPr/>
            </p:nvSpPr>
            <p:spPr bwMode="auto">
              <a:xfrm>
                <a:off x="2310772" y="5676561"/>
                <a:ext cx="717225" cy="305314"/>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r>
                  <a:rPr lang="en-US" sz="1600" dirty="0">
                    <a:solidFill>
                      <a:srgbClr val="000066"/>
                    </a:solidFill>
                    <a:latin typeface="Calibri" pitchFamily="34" charset="0"/>
                    <a:ea typeface="ＭＳ Ｐゴシック" pitchFamily="-1" charset="-128"/>
                    <a:cs typeface="ＭＳ Ｐゴシック" pitchFamily="-1" charset="-128"/>
                  </a:rPr>
                  <a:t>tag</a:t>
                </a:r>
              </a:p>
            </p:txBody>
          </p:sp>
          <p:sp>
            <p:nvSpPr>
              <p:cNvPr id="17433" name="Rectangle 213"/>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v</a:t>
                </a:r>
              </a:p>
            </p:txBody>
          </p:sp>
          <p:sp>
            <p:nvSpPr>
              <p:cNvPr id="17434" name="Rectangle 214"/>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3</a:t>
                </a:r>
              </a:p>
            </p:txBody>
          </p:sp>
          <p:sp>
            <p:nvSpPr>
              <p:cNvPr id="17435" name="Rectangle 215"/>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6</a:t>
                </a:r>
              </a:p>
            </p:txBody>
          </p:sp>
          <p:sp>
            <p:nvSpPr>
              <p:cNvPr id="17436" name="Rectangle 216"/>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5</a:t>
                </a:r>
              </a:p>
            </p:txBody>
          </p:sp>
          <p:sp>
            <p:nvSpPr>
              <p:cNvPr id="17437" name="Rectangle 217"/>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4</a:t>
                </a:r>
              </a:p>
            </p:txBody>
          </p:sp>
        </p:grpSp>
      </p:grpSp>
      <p:cxnSp>
        <p:nvCxnSpPr>
          <p:cNvPr id="231" name="Shape 230"/>
          <p:cNvCxnSpPr>
            <a:cxnSpLocks noChangeShapeType="1"/>
            <a:stCxn id="17413" idx="2"/>
            <a:endCxn id="100" idx="3"/>
          </p:cNvCxnSpPr>
          <p:nvPr/>
        </p:nvCxnSpPr>
        <p:spPr bwMode="auto">
          <a:xfrm rot="5400000">
            <a:off x="7054056" y="2623344"/>
            <a:ext cx="1373188" cy="393700"/>
          </a:xfrm>
          <a:prstGeom prst="bentConnector2">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132" name="TextBox 131"/>
          <p:cNvSpPr txBox="1">
            <a:spLocks noChangeArrowheads="1"/>
          </p:cNvSpPr>
          <p:nvPr/>
        </p:nvSpPr>
        <p:spPr bwMode="auto">
          <a:xfrm>
            <a:off x="7924800" y="3246438"/>
            <a:ext cx="900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find set</a:t>
            </a:r>
          </a:p>
        </p:txBody>
      </p:sp>
      <p:sp>
        <p:nvSpPr>
          <p:cNvPr id="17422" name="TextBox 114"/>
          <p:cNvSpPr txBox="1">
            <a:spLocks noChangeArrowheads="1"/>
          </p:cNvSpPr>
          <p:nvPr/>
        </p:nvSpPr>
        <p:spPr bwMode="auto">
          <a:xfrm>
            <a:off x="347663" y="1981200"/>
            <a:ext cx="58293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Higher associativity E reduces amount of thrashing</a:t>
            </a:r>
          </a:p>
        </p:txBody>
      </p:sp>
      <p:sp>
        <p:nvSpPr>
          <p:cNvPr id="94223" name="TextBox 115"/>
          <p:cNvSpPr txBox="1">
            <a:spLocks noChangeArrowheads="1"/>
          </p:cNvSpPr>
          <p:nvPr/>
        </p:nvSpPr>
        <p:spPr bwMode="auto">
          <a:xfrm>
            <a:off x="449263" y="5902325"/>
            <a:ext cx="793273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But note: if your data access pattern maps to the same row of a cache, </a:t>
            </a:r>
          </a:p>
          <a:p>
            <a:r>
              <a:rPr lang="en-US" sz="1800">
                <a:solidFill>
                  <a:srgbClr val="000066"/>
                </a:solidFill>
              </a:rPr>
              <a:t>and rotates through 2*E data items, then you</a:t>
            </a:r>
            <a:r>
              <a:rPr lang="ja-JP" altLang="en-US" sz="1800">
                <a:solidFill>
                  <a:srgbClr val="000066"/>
                </a:solidFill>
              </a:rPr>
              <a:t>’</a:t>
            </a:r>
            <a:r>
              <a:rPr lang="en-US" altLang="ja-JP" sz="1800">
                <a:solidFill>
                  <a:srgbClr val="000066"/>
                </a:solidFill>
              </a:rPr>
              <a:t>ll still get thrashing</a:t>
            </a:r>
            <a:endParaRPr lang="en-US" sz="1800">
              <a:solidFill>
                <a:srgbClr val="000066"/>
              </a:solidFill>
            </a:endParaRPr>
          </a:p>
        </p:txBody>
      </p:sp>
    </p:spTree>
    <p:extLst>
      <p:ext uri="{BB962C8B-B14F-4D97-AF65-F5344CB8AC3E}">
        <p14:creationId xmlns:p14="http://schemas.microsoft.com/office/powerpoint/2010/main" val="393628817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dissolve">
                                      <p:cBhvr>
                                        <p:cTn id="7" dur="500"/>
                                        <p:tgtEl>
                                          <p:spTgt spid="94210"/>
                                        </p:tgtEl>
                                      </p:cBhvr>
                                    </p:animEffect>
                                  </p:childTnLst>
                                </p:cTn>
                              </p:par>
                              <p:par>
                                <p:cTn id="8" presetID="9" presetClass="entr" presetSubtype="0" fill="hold" nodeType="withEffect">
                                  <p:stCondLst>
                                    <p:cond delay="0"/>
                                  </p:stCondLst>
                                  <p:childTnLst>
                                    <p:set>
                                      <p:cBhvr>
                                        <p:cTn id="9" dur="1" fill="hold">
                                          <p:stCondLst>
                                            <p:cond delay="0"/>
                                          </p:stCondLst>
                                        </p:cTn>
                                        <p:tgtEl>
                                          <p:spTgt spid="94216"/>
                                        </p:tgtEl>
                                        <p:attrNameLst>
                                          <p:attrName>style.visibility</p:attrName>
                                        </p:attrNameLst>
                                      </p:cBhvr>
                                      <p:to>
                                        <p:strVal val="visible"/>
                                      </p:to>
                                    </p:set>
                                    <p:animEffect transition="in" filter="dissolve">
                                      <p:cBhvr>
                                        <p:cTn id="10" dur="500"/>
                                        <p:tgtEl>
                                          <p:spTgt spid="94216"/>
                                        </p:tgtEl>
                                      </p:cBhvr>
                                    </p:animEffect>
                                  </p:childTnLst>
                                </p:cTn>
                              </p:par>
                              <p:par>
                                <p:cTn id="11" presetID="9" presetClass="entr" presetSubtype="0" fill="hold" nodeType="withEffect">
                                  <p:stCondLst>
                                    <p:cond delay="0"/>
                                  </p:stCondLst>
                                  <p:childTnLst>
                                    <p:set>
                                      <p:cBhvr>
                                        <p:cTn id="12" dur="1" fill="hold">
                                          <p:stCondLst>
                                            <p:cond delay="0"/>
                                          </p:stCondLst>
                                        </p:cTn>
                                        <p:tgtEl>
                                          <p:spTgt spid="94217"/>
                                        </p:tgtEl>
                                        <p:attrNameLst>
                                          <p:attrName>style.visibility</p:attrName>
                                        </p:attrNameLst>
                                      </p:cBhvr>
                                      <p:to>
                                        <p:strVal val="visible"/>
                                      </p:to>
                                    </p:set>
                                    <p:animEffect transition="in" filter="dissolve">
                                      <p:cBhvr>
                                        <p:cTn id="13" dur="500"/>
                                        <p:tgtEl>
                                          <p:spTgt spid="94217"/>
                                        </p:tgtEl>
                                      </p:cBhvr>
                                    </p:animEffect>
                                  </p:childTnLst>
                                </p:cTn>
                              </p:par>
                              <p:par>
                                <p:cTn id="14" presetID="9" presetClass="entr" presetSubtype="0" fill="hold" nodeType="withEffect">
                                  <p:stCondLst>
                                    <p:cond delay="0"/>
                                  </p:stCondLst>
                                  <p:childTnLst>
                                    <p:set>
                                      <p:cBhvr>
                                        <p:cTn id="15" dur="1" fill="hold">
                                          <p:stCondLst>
                                            <p:cond delay="0"/>
                                          </p:stCondLst>
                                        </p:cTn>
                                        <p:tgtEl>
                                          <p:spTgt spid="94218"/>
                                        </p:tgtEl>
                                        <p:attrNameLst>
                                          <p:attrName>style.visibility</p:attrName>
                                        </p:attrNameLst>
                                      </p:cBhvr>
                                      <p:to>
                                        <p:strVal val="visible"/>
                                      </p:to>
                                    </p:set>
                                    <p:animEffect transition="in" filter="dissolve">
                                      <p:cBhvr>
                                        <p:cTn id="16" dur="500"/>
                                        <p:tgtEl>
                                          <p:spTgt spid="94218"/>
                                        </p:tgtEl>
                                      </p:cBhvr>
                                    </p:animEffect>
                                  </p:childTnLst>
                                </p:cTn>
                              </p:par>
                              <p:par>
                                <p:cTn id="17" presetID="9" presetClass="entr" presetSubtype="0" fill="hold" nodeType="withEffect">
                                  <p:stCondLst>
                                    <p:cond delay="0"/>
                                  </p:stCondLst>
                                  <p:childTnLst>
                                    <p:set>
                                      <p:cBhvr>
                                        <p:cTn id="18" dur="1" fill="hold">
                                          <p:stCondLst>
                                            <p:cond delay="0"/>
                                          </p:stCondLst>
                                        </p:cTn>
                                        <p:tgtEl>
                                          <p:spTgt spid="94219"/>
                                        </p:tgtEl>
                                        <p:attrNameLst>
                                          <p:attrName>style.visibility</p:attrName>
                                        </p:attrNameLst>
                                      </p:cBhvr>
                                      <p:to>
                                        <p:strVal val="visible"/>
                                      </p:to>
                                    </p:set>
                                    <p:animEffect transition="in" filter="dissolve">
                                      <p:cBhvr>
                                        <p:cTn id="19" dur="500"/>
                                        <p:tgtEl>
                                          <p:spTgt spid="9421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32"/>
                                        </p:tgtEl>
                                        <p:attrNameLst>
                                          <p:attrName>style.visibility</p:attrName>
                                        </p:attrNameLst>
                                      </p:cBhvr>
                                      <p:to>
                                        <p:strVal val="visible"/>
                                      </p:to>
                                    </p:set>
                                    <p:animEffect transition="in" filter="dissolve">
                                      <p:cBhvr>
                                        <p:cTn id="24" dur="500"/>
                                        <p:tgtEl>
                                          <p:spTgt spid="132"/>
                                        </p:tgtEl>
                                      </p:cBhvr>
                                    </p:animEffect>
                                  </p:childTnLst>
                                </p:cTn>
                              </p:par>
                              <p:par>
                                <p:cTn id="25" presetID="9" presetClass="entr" presetSubtype="0" fill="hold" nodeType="withEffect">
                                  <p:stCondLst>
                                    <p:cond delay="0"/>
                                  </p:stCondLst>
                                  <p:childTnLst>
                                    <p:set>
                                      <p:cBhvr>
                                        <p:cTn id="26" dur="1" fill="hold">
                                          <p:stCondLst>
                                            <p:cond delay="0"/>
                                          </p:stCondLst>
                                        </p:cTn>
                                        <p:tgtEl>
                                          <p:spTgt spid="231"/>
                                        </p:tgtEl>
                                        <p:attrNameLst>
                                          <p:attrName>style.visibility</p:attrName>
                                        </p:attrNameLst>
                                      </p:cBhvr>
                                      <p:to>
                                        <p:strVal val="visible"/>
                                      </p:to>
                                    </p:set>
                                    <p:animEffect transition="in" filter="dissolve">
                                      <p:cBhvr>
                                        <p:cTn id="27" dur="500"/>
                                        <p:tgtEl>
                                          <p:spTgt spid="2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4223"/>
                                        </p:tgtEl>
                                        <p:attrNameLst>
                                          <p:attrName>style.visibility</p:attrName>
                                        </p:attrNameLst>
                                      </p:cBhvr>
                                      <p:to>
                                        <p:strVal val="visible"/>
                                      </p:to>
                                    </p:set>
                                    <p:animEffect transition="in" filter="dissolve">
                                      <p:cBhvr>
                                        <p:cTn id="32" dur="500"/>
                                        <p:tgtEl>
                                          <p:spTgt spid="94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9422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444500"/>
            <a:ext cx="8245475" cy="762000"/>
          </a:xfrm>
        </p:spPr>
        <p:txBody>
          <a:bodyPr/>
          <a:lstStyle/>
          <a:p>
            <a:pPr eaLnBrk="1" hangingPunct="1">
              <a:defRPr/>
            </a:pPr>
            <a:r>
              <a:rPr lang="en-US">
                <a:latin typeface="Helvetica" charset="0"/>
                <a:ea typeface="ＭＳ Ｐゴシック" charset="0"/>
                <a:cs typeface="ＭＳ Ｐゴシック" charset="0"/>
              </a:rPr>
              <a:t>E-way Set Associative Cache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(Here: E = 2)</a:t>
            </a:r>
          </a:p>
        </p:txBody>
      </p:sp>
      <p:sp>
        <p:nvSpPr>
          <p:cNvPr id="19458" name="TextBox 126"/>
          <p:cNvSpPr txBox="1">
            <a:spLocks noChangeArrowheads="1"/>
          </p:cNvSpPr>
          <p:nvPr/>
        </p:nvSpPr>
        <p:spPr bwMode="auto">
          <a:xfrm>
            <a:off x="381000" y="1154113"/>
            <a:ext cx="3298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E = 2: Two lines per set</a:t>
            </a:r>
          </a:p>
          <a:p>
            <a:pPr algn="l">
              <a:lnSpc>
                <a:spcPct val="100000"/>
              </a:lnSpc>
            </a:pPr>
            <a:r>
              <a:rPr lang="en-US" sz="1800">
                <a:solidFill>
                  <a:srgbClr val="000066"/>
                </a:solidFill>
                <a:latin typeface="Calibri" charset="0"/>
              </a:rPr>
              <a:t>Assume: cache block size 8 bytes</a:t>
            </a:r>
          </a:p>
        </p:txBody>
      </p:sp>
      <p:sp>
        <p:nvSpPr>
          <p:cNvPr id="19459" name="Rectangle 127"/>
          <p:cNvSpPr>
            <a:spLocks noChangeArrowheads="1"/>
          </p:cNvSpPr>
          <p:nvPr/>
        </p:nvSpPr>
        <p:spPr bwMode="auto">
          <a:xfrm>
            <a:off x="6565900" y="1862138"/>
            <a:ext cx="990600" cy="271462"/>
          </a:xfrm>
          <a:prstGeom prst="rect">
            <a:avLst/>
          </a:prstGeom>
          <a:solidFill>
            <a:srgbClr val="FF9999"/>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 bits</a:t>
            </a:r>
          </a:p>
        </p:txBody>
      </p:sp>
      <p:sp>
        <p:nvSpPr>
          <p:cNvPr id="19460" name="Rectangle 128"/>
          <p:cNvSpPr>
            <a:spLocks noChangeArrowheads="1"/>
          </p:cNvSpPr>
          <p:nvPr/>
        </p:nvSpPr>
        <p:spPr bwMode="auto">
          <a:xfrm>
            <a:off x="7556500" y="1862138"/>
            <a:ext cx="762000" cy="271462"/>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0…01</a:t>
            </a:r>
          </a:p>
        </p:txBody>
      </p:sp>
      <p:sp>
        <p:nvSpPr>
          <p:cNvPr id="19461" name="Rectangle 129"/>
          <p:cNvSpPr>
            <a:spLocks noChangeArrowheads="1"/>
          </p:cNvSpPr>
          <p:nvPr/>
        </p:nvSpPr>
        <p:spPr bwMode="auto">
          <a:xfrm>
            <a:off x="8318500" y="1862138"/>
            <a:ext cx="520700" cy="271462"/>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00"/>
                </a:solidFill>
                <a:latin typeface="Calibri" charset="0"/>
              </a:rPr>
              <a:t>100</a:t>
            </a:r>
          </a:p>
        </p:txBody>
      </p:sp>
      <p:sp>
        <p:nvSpPr>
          <p:cNvPr id="19462" name="TextBox 130"/>
          <p:cNvSpPr txBox="1">
            <a:spLocks noChangeArrowheads="1"/>
          </p:cNvSpPr>
          <p:nvPr/>
        </p:nvSpPr>
        <p:spPr bwMode="auto">
          <a:xfrm>
            <a:off x="6477000" y="1522413"/>
            <a:ext cx="2125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Address of short int:</a:t>
            </a:r>
          </a:p>
        </p:txBody>
      </p:sp>
      <p:grpSp>
        <p:nvGrpSpPr>
          <p:cNvPr id="19463" name="Group 98"/>
          <p:cNvGrpSpPr>
            <a:grpSpLocks/>
          </p:cNvGrpSpPr>
          <p:nvPr/>
        </p:nvGrpSpPr>
        <p:grpSpPr bwMode="auto">
          <a:xfrm>
            <a:off x="457200" y="3200400"/>
            <a:ext cx="7086600" cy="612775"/>
            <a:chOff x="685800" y="3578157"/>
            <a:chExt cx="7086600" cy="612843"/>
          </a:xfrm>
        </p:grpSpPr>
        <p:sp>
          <p:nvSpPr>
            <p:cNvPr id="100" name="Rectangle 99"/>
            <p:cNvSpPr/>
            <p:nvPr/>
          </p:nvSpPr>
          <p:spPr bwMode="auto">
            <a:xfrm>
              <a:off x="685800" y="3578157"/>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grpSp>
          <p:nvGrpSpPr>
            <p:cNvPr id="19475" name="Group 169"/>
            <p:cNvGrpSpPr>
              <a:grpSpLocks/>
            </p:cNvGrpSpPr>
            <p:nvPr/>
          </p:nvGrpSpPr>
          <p:grpSpPr bwMode="auto">
            <a:xfrm>
              <a:off x="835207" y="3654360"/>
              <a:ext cx="3321928" cy="460443"/>
              <a:chOff x="1714312" y="5562600"/>
              <a:chExt cx="3848288" cy="533400"/>
            </a:xfrm>
          </p:grpSpPr>
          <p:sp>
            <p:nvSpPr>
              <p:cNvPr id="114" name="Rectangle 113"/>
              <p:cNvSpPr/>
              <p:nvPr/>
            </p:nvSpPr>
            <p:spPr bwMode="auto">
              <a:xfrm>
                <a:off x="1714101" y="5562606"/>
                <a:ext cx="3849110" cy="53338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600" dirty="0">
                  <a:solidFill>
                    <a:srgbClr val="000066"/>
                  </a:solidFill>
                  <a:latin typeface="Calibri" pitchFamily="34" charset="0"/>
                  <a:ea typeface="ＭＳ Ｐゴシック" pitchFamily="-1" charset="-128"/>
                  <a:cs typeface="ＭＳ Ｐゴシック" pitchFamily="-1" charset="-128"/>
                </a:endParaRPr>
              </a:p>
            </p:txBody>
          </p:sp>
          <p:sp>
            <p:nvSpPr>
              <p:cNvPr id="19489" name="Rectangle 114"/>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a:t>
                </a:r>
              </a:p>
            </p:txBody>
          </p:sp>
          <p:sp>
            <p:nvSpPr>
              <p:cNvPr id="19490" name="Rectangle 115"/>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1</a:t>
                </a:r>
              </a:p>
            </p:txBody>
          </p:sp>
          <p:sp>
            <p:nvSpPr>
              <p:cNvPr id="19491" name="Rectangle 116"/>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2</a:t>
                </a:r>
              </a:p>
            </p:txBody>
          </p:sp>
          <p:sp>
            <p:nvSpPr>
              <p:cNvPr id="19492" name="Rectangle 117"/>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7</a:t>
                </a:r>
              </a:p>
            </p:txBody>
          </p:sp>
          <p:sp>
            <p:nvSpPr>
              <p:cNvPr id="19493" name="Rectangle 118"/>
              <p:cNvSpPr>
                <a:spLocks noChangeArrowheads="1"/>
              </p:cNvSpPr>
              <p:nvPr/>
            </p:nvSpPr>
            <p:spPr bwMode="auto">
              <a:xfrm>
                <a:off x="2309965" y="5676900"/>
                <a:ext cx="71799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tag</a:t>
                </a:r>
              </a:p>
            </p:txBody>
          </p:sp>
          <p:sp>
            <p:nvSpPr>
              <p:cNvPr id="19494" name="Rectangle 119"/>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v</a:t>
                </a:r>
              </a:p>
            </p:txBody>
          </p:sp>
          <p:sp>
            <p:nvSpPr>
              <p:cNvPr id="19495" name="Rectangle 120"/>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3</a:t>
                </a:r>
              </a:p>
            </p:txBody>
          </p:sp>
          <p:sp>
            <p:nvSpPr>
              <p:cNvPr id="19496" name="Rectangle 121"/>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6</a:t>
                </a:r>
              </a:p>
            </p:txBody>
          </p:sp>
          <p:sp>
            <p:nvSpPr>
              <p:cNvPr id="19497" name="Rectangle 122"/>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5</a:t>
                </a:r>
              </a:p>
            </p:txBody>
          </p:sp>
          <p:sp>
            <p:nvSpPr>
              <p:cNvPr id="19498" name="Rectangle 123"/>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4</a:t>
                </a:r>
              </a:p>
            </p:txBody>
          </p:sp>
        </p:grpSp>
        <p:grpSp>
          <p:nvGrpSpPr>
            <p:cNvPr id="19476" name="Group 169"/>
            <p:cNvGrpSpPr>
              <a:grpSpLocks/>
            </p:cNvGrpSpPr>
            <p:nvPr/>
          </p:nvGrpSpPr>
          <p:grpSpPr bwMode="auto">
            <a:xfrm>
              <a:off x="4309535" y="3657603"/>
              <a:ext cx="3321928" cy="460443"/>
              <a:chOff x="1714312" y="5562600"/>
              <a:chExt cx="3848288" cy="533400"/>
            </a:xfrm>
          </p:grpSpPr>
          <p:sp>
            <p:nvSpPr>
              <p:cNvPr id="103" name="Rectangle 102"/>
              <p:cNvSpPr/>
              <p:nvPr/>
            </p:nvSpPr>
            <p:spPr bwMode="auto">
              <a:xfrm>
                <a:off x="1714924" y="5562528"/>
                <a:ext cx="3847271" cy="53338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600" dirty="0">
                  <a:solidFill>
                    <a:srgbClr val="000066"/>
                  </a:solidFill>
                  <a:latin typeface="Calibri" pitchFamily="34" charset="0"/>
                  <a:ea typeface="ＭＳ Ｐゴシック" pitchFamily="-1" charset="-128"/>
                  <a:cs typeface="ＭＳ Ｐゴシック" pitchFamily="-1" charset="-128"/>
                </a:endParaRPr>
              </a:p>
            </p:txBody>
          </p:sp>
          <p:sp>
            <p:nvSpPr>
              <p:cNvPr id="19478" name="Rectangle 103"/>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a:t>
                </a:r>
              </a:p>
            </p:txBody>
          </p:sp>
          <p:sp>
            <p:nvSpPr>
              <p:cNvPr id="19479" name="Rectangle 104"/>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1</a:t>
                </a:r>
              </a:p>
            </p:txBody>
          </p:sp>
          <p:sp>
            <p:nvSpPr>
              <p:cNvPr id="19480" name="Rectangle 105"/>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2</a:t>
                </a:r>
              </a:p>
            </p:txBody>
          </p:sp>
          <p:sp>
            <p:nvSpPr>
              <p:cNvPr id="19481" name="Rectangle 106"/>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7</a:t>
                </a:r>
              </a:p>
            </p:txBody>
          </p:sp>
          <p:sp>
            <p:nvSpPr>
              <p:cNvPr id="108" name="Rectangle 107"/>
              <p:cNvSpPr/>
              <p:nvPr/>
            </p:nvSpPr>
            <p:spPr bwMode="auto">
              <a:xfrm>
                <a:off x="2310772" y="5676561"/>
                <a:ext cx="717225" cy="305314"/>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r>
                  <a:rPr lang="en-US" sz="1600" dirty="0">
                    <a:solidFill>
                      <a:srgbClr val="000066"/>
                    </a:solidFill>
                    <a:latin typeface="Calibri" pitchFamily="34" charset="0"/>
                    <a:ea typeface="ＭＳ Ｐゴシック" pitchFamily="-1" charset="-128"/>
                    <a:cs typeface="ＭＳ Ｐゴシック" pitchFamily="-1" charset="-128"/>
                  </a:rPr>
                  <a:t>tag</a:t>
                </a:r>
              </a:p>
            </p:txBody>
          </p:sp>
          <p:sp>
            <p:nvSpPr>
              <p:cNvPr id="19483" name="Rectangle 108"/>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v</a:t>
                </a:r>
              </a:p>
            </p:txBody>
          </p:sp>
          <p:sp>
            <p:nvSpPr>
              <p:cNvPr id="19484" name="Rectangle 109"/>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3</a:t>
                </a:r>
              </a:p>
            </p:txBody>
          </p:sp>
          <p:sp>
            <p:nvSpPr>
              <p:cNvPr id="19485" name="Rectangle 110"/>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6</a:t>
                </a:r>
              </a:p>
            </p:txBody>
          </p:sp>
          <p:sp>
            <p:nvSpPr>
              <p:cNvPr id="19486" name="Rectangle 111"/>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5</a:t>
                </a:r>
              </a:p>
            </p:txBody>
          </p:sp>
          <p:sp>
            <p:nvSpPr>
              <p:cNvPr id="19487" name="Rectangle 112"/>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4</a:t>
                </a:r>
              </a:p>
            </p:txBody>
          </p:sp>
        </p:grpSp>
      </p:grpSp>
      <p:cxnSp>
        <p:nvCxnSpPr>
          <p:cNvPr id="19464" name="Shape 230"/>
          <p:cNvCxnSpPr>
            <a:cxnSpLocks noChangeShapeType="1"/>
            <a:stCxn id="19460" idx="2"/>
            <a:endCxn id="100" idx="3"/>
          </p:cNvCxnSpPr>
          <p:nvPr/>
        </p:nvCxnSpPr>
        <p:spPr bwMode="auto">
          <a:xfrm rot="5400000">
            <a:off x="7054056" y="2623344"/>
            <a:ext cx="1373188" cy="393700"/>
          </a:xfrm>
          <a:prstGeom prst="bentConnector2">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32" name="Shape 131"/>
          <p:cNvCxnSpPr>
            <a:cxnSpLocks noChangeShapeType="1"/>
            <a:stCxn id="19459" idx="1"/>
            <a:endCxn id="108" idx="0"/>
          </p:cNvCxnSpPr>
          <p:nvPr/>
        </p:nvCxnSpPr>
        <p:spPr bwMode="auto">
          <a:xfrm rot="10800000" flipV="1">
            <a:off x="4905375" y="1998663"/>
            <a:ext cx="1660525" cy="1379537"/>
          </a:xfrm>
          <a:prstGeom prst="bentConnector2">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34" name="Shape 133"/>
          <p:cNvCxnSpPr>
            <a:cxnSpLocks noChangeShapeType="1"/>
            <a:stCxn id="19459" idx="1"/>
            <a:endCxn id="19493" idx="0"/>
          </p:cNvCxnSpPr>
          <p:nvPr/>
        </p:nvCxnSpPr>
        <p:spPr bwMode="auto">
          <a:xfrm rot="10800000" flipV="1">
            <a:off x="1430338" y="1998663"/>
            <a:ext cx="5135562" cy="1376362"/>
          </a:xfrm>
          <a:prstGeom prst="bentConnector2">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135" name="TextBox 134"/>
          <p:cNvSpPr txBox="1">
            <a:spLocks noChangeArrowheads="1"/>
          </p:cNvSpPr>
          <p:nvPr/>
        </p:nvSpPr>
        <p:spPr bwMode="auto">
          <a:xfrm>
            <a:off x="3429000" y="1981200"/>
            <a:ext cx="1525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compare both</a:t>
            </a:r>
          </a:p>
        </p:txBody>
      </p:sp>
      <p:cxnSp>
        <p:nvCxnSpPr>
          <p:cNvPr id="136" name="Straight Connector 135"/>
          <p:cNvCxnSpPr>
            <a:cxnSpLocks noChangeShapeType="1"/>
          </p:cNvCxnSpPr>
          <p:nvPr/>
        </p:nvCxnSpPr>
        <p:spPr bwMode="auto">
          <a:xfrm rot="5400000">
            <a:off x="636588" y="3171825"/>
            <a:ext cx="40163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138" name="TextBox 137"/>
          <p:cNvSpPr txBox="1">
            <a:spLocks noChangeArrowheads="1"/>
          </p:cNvSpPr>
          <p:nvPr/>
        </p:nvSpPr>
        <p:spPr bwMode="auto">
          <a:xfrm>
            <a:off x="457200" y="2627313"/>
            <a:ext cx="1020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valid?  + </a:t>
            </a:r>
          </a:p>
        </p:txBody>
      </p:sp>
      <p:sp>
        <p:nvSpPr>
          <p:cNvPr id="139" name="TextBox 138"/>
          <p:cNvSpPr txBox="1">
            <a:spLocks noChangeArrowheads="1"/>
          </p:cNvSpPr>
          <p:nvPr/>
        </p:nvSpPr>
        <p:spPr bwMode="auto">
          <a:xfrm>
            <a:off x="1419225" y="2641600"/>
            <a:ext cx="1690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match: yes = hit</a:t>
            </a:r>
          </a:p>
        </p:txBody>
      </p:sp>
      <p:cxnSp>
        <p:nvCxnSpPr>
          <p:cNvPr id="143" name="Elbow Connector 142"/>
          <p:cNvCxnSpPr>
            <a:cxnSpLocks noChangeShapeType="1"/>
            <a:stCxn id="19461" idx="2"/>
            <a:endCxn id="19498" idx="2"/>
          </p:cNvCxnSpPr>
          <p:nvPr/>
        </p:nvCxnSpPr>
        <p:spPr bwMode="auto">
          <a:xfrm rot="5400000">
            <a:off x="5016500" y="76200"/>
            <a:ext cx="1504950" cy="5619750"/>
          </a:xfrm>
          <a:prstGeom prst="bentConnector3">
            <a:avLst>
              <a:gd name="adj1" fmla="val 148389"/>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145" name="TextBox 144"/>
          <p:cNvSpPr txBox="1">
            <a:spLocks noChangeArrowheads="1"/>
          </p:cNvSpPr>
          <p:nvPr/>
        </p:nvSpPr>
        <p:spPr bwMode="auto">
          <a:xfrm>
            <a:off x="5105400" y="4354513"/>
            <a:ext cx="1301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block offset</a:t>
            </a:r>
          </a:p>
        </p:txBody>
      </p:sp>
      <p:sp>
        <p:nvSpPr>
          <p:cNvPr id="43" name="Rectangle 42"/>
          <p:cNvSpPr>
            <a:spLocks noChangeArrowheads="1"/>
          </p:cNvSpPr>
          <p:nvPr/>
        </p:nvSpPr>
        <p:spPr bwMode="auto">
          <a:xfrm>
            <a:off x="1123950" y="3376613"/>
            <a:ext cx="620713" cy="263525"/>
          </a:xfrm>
          <a:prstGeom prst="rect">
            <a:avLst/>
          </a:prstGeom>
          <a:solidFill>
            <a:srgbClr val="FF9999"/>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tag</a:t>
            </a:r>
          </a:p>
        </p:txBody>
      </p:sp>
    </p:spTree>
    <p:extLst>
      <p:ext uri="{BB962C8B-B14F-4D97-AF65-F5344CB8AC3E}">
        <p14:creationId xmlns:p14="http://schemas.microsoft.com/office/powerpoint/2010/main" val="185933281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8" grpId="0"/>
      <p:bldP spid="139" grpId="0"/>
      <p:bldP spid="145" grpId="0"/>
      <p:bldP spid="4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444500"/>
            <a:ext cx="8245475" cy="762000"/>
          </a:xfrm>
        </p:spPr>
        <p:txBody>
          <a:bodyPr/>
          <a:lstStyle/>
          <a:p>
            <a:pPr eaLnBrk="1" hangingPunct="1">
              <a:defRPr/>
            </a:pPr>
            <a:r>
              <a:rPr lang="en-US">
                <a:latin typeface="Helvetica" charset="0"/>
                <a:ea typeface="ＭＳ Ｐゴシック" charset="0"/>
                <a:cs typeface="ＭＳ Ｐゴシック" charset="0"/>
              </a:rPr>
              <a:t>E-way Set Associative Cache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(Here: E = 2)</a:t>
            </a:r>
          </a:p>
        </p:txBody>
      </p:sp>
      <p:sp>
        <p:nvSpPr>
          <p:cNvPr id="21506" name="TextBox 126"/>
          <p:cNvSpPr txBox="1">
            <a:spLocks noChangeArrowheads="1"/>
          </p:cNvSpPr>
          <p:nvPr/>
        </p:nvSpPr>
        <p:spPr bwMode="auto">
          <a:xfrm>
            <a:off x="381000" y="1154113"/>
            <a:ext cx="3298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E = 2: Two lines per set</a:t>
            </a:r>
          </a:p>
          <a:p>
            <a:pPr algn="l">
              <a:lnSpc>
                <a:spcPct val="100000"/>
              </a:lnSpc>
            </a:pPr>
            <a:r>
              <a:rPr lang="en-US" sz="1800">
                <a:solidFill>
                  <a:srgbClr val="000066"/>
                </a:solidFill>
                <a:latin typeface="Calibri" charset="0"/>
              </a:rPr>
              <a:t>Assume: cache block size 8 bytes</a:t>
            </a:r>
          </a:p>
        </p:txBody>
      </p:sp>
      <p:sp>
        <p:nvSpPr>
          <p:cNvPr id="21507" name="Rectangle 127"/>
          <p:cNvSpPr>
            <a:spLocks noChangeArrowheads="1"/>
          </p:cNvSpPr>
          <p:nvPr/>
        </p:nvSpPr>
        <p:spPr bwMode="auto">
          <a:xfrm>
            <a:off x="6565900" y="1862138"/>
            <a:ext cx="990600" cy="271462"/>
          </a:xfrm>
          <a:prstGeom prst="rect">
            <a:avLst/>
          </a:prstGeom>
          <a:solidFill>
            <a:srgbClr val="FF9999"/>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 bits</a:t>
            </a:r>
          </a:p>
        </p:txBody>
      </p:sp>
      <p:sp>
        <p:nvSpPr>
          <p:cNvPr id="21508" name="Rectangle 128"/>
          <p:cNvSpPr>
            <a:spLocks noChangeArrowheads="1"/>
          </p:cNvSpPr>
          <p:nvPr/>
        </p:nvSpPr>
        <p:spPr bwMode="auto">
          <a:xfrm>
            <a:off x="7556500" y="1862138"/>
            <a:ext cx="762000" cy="271462"/>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0…01</a:t>
            </a:r>
          </a:p>
        </p:txBody>
      </p:sp>
      <p:sp>
        <p:nvSpPr>
          <p:cNvPr id="21509" name="Rectangle 129"/>
          <p:cNvSpPr>
            <a:spLocks noChangeArrowheads="1"/>
          </p:cNvSpPr>
          <p:nvPr/>
        </p:nvSpPr>
        <p:spPr bwMode="auto">
          <a:xfrm>
            <a:off x="8318500" y="1862138"/>
            <a:ext cx="520700" cy="271462"/>
          </a:xfrm>
          <a:prstGeom prst="rect">
            <a:avLst/>
          </a:prstGeom>
          <a:solidFill>
            <a:schemeClr val="bg1"/>
          </a:solidFill>
          <a:ln w="12700">
            <a:solidFill>
              <a:schemeClr val="tx1"/>
            </a:solidFill>
            <a:round/>
            <a:headEnd/>
            <a:tailEnd type="triangle" w="med" len="med"/>
          </a:ln>
        </p:spPr>
        <p:txBody>
          <a:bodyPr anchor="ctr" anchorCtr="1"/>
          <a:lstStyle/>
          <a:p>
            <a:pPr>
              <a:lnSpc>
                <a:spcPct val="100000"/>
              </a:lnSpc>
            </a:pPr>
            <a:r>
              <a:rPr lang="en-US" sz="1600">
                <a:solidFill>
                  <a:srgbClr val="000000"/>
                </a:solidFill>
                <a:latin typeface="Calibri" charset="0"/>
              </a:rPr>
              <a:t>100</a:t>
            </a:r>
          </a:p>
        </p:txBody>
      </p:sp>
      <p:sp>
        <p:nvSpPr>
          <p:cNvPr id="21510" name="TextBox 130"/>
          <p:cNvSpPr txBox="1">
            <a:spLocks noChangeArrowheads="1"/>
          </p:cNvSpPr>
          <p:nvPr/>
        </p:nvSpPr>
        <p:spPr bwMode="auto">
          <a:xfrm>
            <a:off x="6477000" y="1522413"/>
            <a:ext cx="2125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Address of short int:</a:t>
            </a:r>
          </a:p>
        </p:txBody>
      </p:sp>
      <p:grpSp>
        <p:nvGrpSpPr>
          <p:cNvPr id="21511" name="Group 98"/>
          <p:cNvGrpSpPr>
            <a:grpSpLocks/>
          </p:cNvGrpSpPr>
          <p:nvPr/>
        </p:nvGrpSpPr>
        <p:grpSpPr bwMode="auto">
          <a:xfrm>
            <a:off x="457200" y="3200400"/>
            <a:ext cx="7086600" cy="612775"/>
            <a:chOff x="685800" y="3578157"/>
            <a:chExt cx="7086600" cy="612843"/>
          </a:xfrm>
        </p:grpSpPr>
        <p:sp>
          <p:nvSpPr>
            <p:cNvPr id="100" name="Rectangle 99"/>
            <p:cNvSpPr/>
            <p:nvPr/>
          </p:nvSpPr>
          <p:spPr bwMode="auto">
            <a:xfrm>
              <a:off x="685800" y="3578157"/>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grpSp>
          <p:nvGrpSpPr>
            <p:cNvPr id="21525" name="Group 169"/>
            <p:cNvGrpSpPr>
              <a:grpSpLocks/>
            </p:cNvGrpSpPr>
            <p:nvPr/>
          </p:nvGrpSpPr>
          <p:grpSpPr bwMode="auto">
            <a:xfrm>
              <a:off x="835207" y="3654360"/>
              <a:ext cx="3321928" cy="460443"/>
              <a:chOff x="1714312" y="5562600"/>
              <a:chExt cx="3848288" cy="533400"/>
            </a:xfrm>
          </p:grpSpPr>
          <p:sp>
            <p:nvSpPr>
              <p:cNvPr id="114" name="Rectangle 113"/>
              <p:cNvSpPr/>
              <p:nvPr/>
            </p:nvSpPr>
            <p:spPr bwMode="auto">
              <a:xfrm>
                <a:off x="1714101" y="5562606"/>
                <a:ext cx="3849110" cy="53338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600" dirty="0">
                  <a:solidFill>
                    <a:srgbClr val="000066"/>
                  </a:solidFill>
                  <a:latin typeface="Calibri" pitchFamily="34" charset="0"/>
                  <a:ea typeface="ＭＳ Ｐゴシック" pitchFamily="-1" charset="-128"/>
                  <a:cs typeface="ＭＳ Ｐゴシック" pitchFamily="-1" charset="-128"/>
                </a:endParaRPr>
              </a:p>
            </p:txBody>
          </p:sp>
          <p:sp>
            <p:nvSpPr>
              <p:cNvPr id="21539" name="Rectangle 114"/>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a:t>
                </a:r>
              </a:p>
            </p:txBody>
          </p:sp>
          <p:sp>
            <p:nvSpPr>
              <p:cNvPr id="21540" name="Rectangle 115"/>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1</a:t>
                </a:r>
              </a:p>
            </p:txBody>
          </p:sp>
          <p:sp>
            <p:nvSpPr>
              <p:cNvPr id="21541" name="Rectangle 116"/>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2</a:t>
                </a:r>
              </a:p>
            </p:txBody>
          </p:sp>
          <p:sp>
            <p:nvSpPr>
              <p:cNvPr id="21542" name="Rectangle 117"/>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7</a:t>
                </a:r>
              </a:p>
            </p:txBody>
          </p:sp>
          <p:sp>
            <p:nvSpPr>
              <p:cNvPr id="21543" name="Rectangle 118"/>
              <p:cNvSpPr>
                <a:spLocks noChangeArrowheads="1"/>
              </p:cNvSpPr>
              <p:nvPr/>
            </p:nvSpPr>
            <p:spPr bwMode="auto">
              <a:xfrm>
                <a:off x="2309965" y="5676900"/>
                <a:ext cx="717995" cy="304800"/>
              </a:xfrm>
              <a:prstGeom prst="rect">
                <a:avLst/>
              </a:prstGeom>
              <a:solidFill>
                <a:srgbClr val="FF9999"/>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tag</a:t>
                </a:r>
              </a:p>
            </p:txBody>
          </p:sp>
          <p:sp>
            <p:nvSpPr>
              <p:cNvPr id="21544" name="Rectangle 119"/>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v</a:t>
                </a:r>
              </a:p>
            </p:txBody>
          </p:sp>
          <p:sp>
            <p:nvSpPr>
              <p:cNvPr id="21545" name="Rectangle 120"/>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3</a:t>
                </a:r>
              </a:p>
            </p:txBody>
          </p:sp>
          <p:sp>
            <p:nvSpPr>
              <p:cNvPr id="21546" name="Rectangle 121"/>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6</a:t>
                </a:r>
              </a:p>
            </p:txBody>
          </p:sp>
          <p:sp>
            <p:nvSpPr>
              <p:cNvPr id="21547" name="Rectangle 122"/>
              <p:cNvSpPr>
                <a:spLocks noChangeArrowheads="1"/>
              </p:cNvSpPr>
              <p:nvPr/>
            </p:nvSpPr>
            <p:spPr bwMode="auto">
              <a:xfrm>
                <a:off x="4584878" y="5676900"/>
                <a:ext cx="292644" cy="304800"/>
              </a:xfrm>
              <a:prstGeom prst="rect">
                <a:avLst/>
              </a:prstGeom>
              <a:solidFill>
                <a:srgbClr val="A9E39D"/>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5</a:t>
                </a:r>
              </a:p>
            </p:txBody>
          </p:sp>
          <p:sp>
            <p:nvSpPr>
              <p:cNvPr id="21548" name="Rectangle 123"/>
              <p:cNvSpPr>
                <a:spLocks noChangeArrowheads="1"/>
              </p:cNvSpPr>
              <p:nvPr/>
            </p:nvSpPr>
            <p:spPr bwMode="auto">
              <a:xfrm>
                <a:off x="4292956" y="5676900"/>
                <a:ext cx="292644" cy="304800"/>
              </a:xfrm>
              <a:prstGeom prst="rect">
                <a:avLst/>
              </a:prstGeom>
              <a:solidFill>
                <a:srgbClr val="A9E39D"/>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4</a:t>
                </a:r>
              </a:p>
            </p:txBody>
          </p:sp>
        </p:grpSp>
        <p:grpSp>
          <p:nvGrpSpPr>
            <p:cNvPr id="21526" name="Group 169"/>
            <p:cNvGrpSpPr>
              <a:grpSpLocks/>
            </p:cNvGrpSpPr>
            <p:nvPr/>
          </p:nvGrpSpPr>
          <p:grpSpPr bwMode="auto">
            <a:xfrm>
              <a:off x="4309535" y="3657603"/>
              <a:ext cx="3321928" cy="460443"/>
              <a:chOff x="1714312" y="5562600"/>
              <a:chExt cx="3848288" cy="533400"/>
            </a:xfrm>
          </p:grpSpPr>
          <p:sp>
            <p:nvSpPr>
              <p:cNvPr id="103" name="Rectangle 102"/>
              <p:cNvSpPr/>
              <p:nvPr/>
            </p:nvSpPr>
            <p:spPr bwMode="auto">
              <a:xfrm>
                <a:off x="1714924" y="5562528"/>
                <a:ext cx="3847271" cy="53338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1600" dirty="0">
                  <a:solidFill>
                    <a:srgbClr val="000066"/>
                  </a:solidFill>
                  <a:latin typeface="Calibri" pitchFamily="34" charset="0"/>
                  <a:ea typeface="ＭＳ Ｐゴシック" pitchFamily="-1" charset="-128"/>
                  <a:cs typeface="ＭＳ Ｐゴシック" pitchFamily="-1" charset="-128"/>
                </a:endParaRPr>
              </a:p>
            </p:txBody>
          </p:sp>
          <p:sp>
            <p:nvSpPr>
              <p:cNvPr id="21528" name="Rectangle 103"/>
              <p:cNvSpPr>
                <a:spLocks noChangeArrowheads="1"/>
              </p:cNvSpPr>
              <p:nvPr/>
            </p:nvSpPr>
            <p:spPr bwMode="auto">
              <a:xfrm>
                <a:off x="32125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0</a:t>
                </a:r>
              </a:p>
            </p:txBody>
          </p:sp>
          <p:sp>
            <p:nvSpPr>
              <p:cNvPr id="21529" name="Rectangle 104"/>
              <p:cNvSpPr>
                <a:spLocks noChangeArrowheads="1"/>
              </p:cNvSpPr>
              <p:nvPr/>
            </p:nvSpPr>
            <p:spPr bwMode="auto">
              <a:xfrm>
                <a:off x="3485160"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1</a:t>
                </a:r>
              </a:p>
            </p:txBody>
          </p:sp>
          <p:sp>
            <p:nvSpPr>
              <p:cNvPr id="21530" name="Rectangle 105"/>
              <p:cNvSpPr>
                <a:spLocks noChangeArrowheads="1"/>
              </p:cNvSpPr>
              <p:nvPr/>
            </p:nvSpPr>
            <p:spPr bwMode="auto">
              <a:xfrm>
                <a:off x="3745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2</a:t>
                </a:r>
              </a:p>
            </p:txBody>
          </p:sp>
          <p:sp>
            <p:nvSpPr>
              <p:cNvPr id="21531" name="Rectangle 106"/>
              <p:cNvSpPr>
                <a:spLocks noChangeArrowheads="1"/>
              </p:cNvSpPr>
              <p:nvPr/>
            </p:nvSpPr>
            <p:spPr bwMode="auto">
              <a:xfrm>
                <a:off x="51680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7</a:t>
                </a:r>
              </a:p>
            </p:txBody>
          </p:sp>
          <p:sp>
            <p:nvSpPr>
              <p:cNvPr id="108" name="Rectangle 107"/>
              <p:cNvSpPr/>
              <p:nvPr/>
            </p:nvSpPr>
            <p:spPr bwMode="auto">
              <a:xfrm>
                <a:off x="2310772" y="5676561"/>
                <a:ext cx="717225" cy="305314"/>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r>
                  <a:rPr lang="en-US" sz="1600" dirty="0">
                    <a:solidFill>
                      <a:srgbClr val="000066"/>
                    </a:solidFill>
                    <a:latin typeface="Calibri" pitchFamily="34" charset="0"/>
                    <a:ea typeface="ＭＳ Ｐゴシック" pitchFamily="-1" charset="-128"/>
                    <a:cs typeface="ＭＳ Ｐゴシック" pitchFamily="-1" charset="-128"/>
                  </a:rPr>
                  <a:t>tag</a:t>
                </a:r>
              </a:p>
            </p:txBody>
          </p:sp>
          <p:sp>
            <p:nvSpPr>
              <p:cNvPr id="21533" name="Rectangle 108"/>
              <p:cNvSpPr>
                <a:spLocks noChangeArrowheads="1"/>
              </p:cNvSpPr>
              <p:nvPr/>
            </p:nvSpPr>
            <p:spPr bwMode="auto">
              <a:xfrm>
                <a:off x="1840955"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v</a:t>
                </a:r>
              </a:p>
            </p:txBody>
          </p:sp>
          <p:sp>
            <p:nvSpPr>
              <p:cNvPr id="21534" name="Rectangle 109"/>
              <p:cNvSpPr>
                <a:spLocks noChangeArrowheads="1"/>
              </p:cNvSpPr>
              <p:nvPr/>
            </p:nvSpPr>
            <p:spPr bwMode="auto">
              <a:xfrm>
                <a:off x="4019283" y="5676900"/>
                <a:ext cx="272605"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600">
                    <a:solidFill>
                      <a:srgbClr val="000066"/>
                    </a:solidFill>
                    <a:latin typeface="Calibri" charset="0"/>
                  </a:rPr>
                  <a:t>3</a:t>
                </a:r>
              </a:p>
            </p:txBody>
          </p:sp>
          <p:sp>
            <p:nvSpPr>
              <p:cNvPr id="21535" name="Rectangle 110"/>
              <p:cNvSpPr>
                <a:spLocks noChangeArrowheads="1"/>
              </p:cNvSpPr>
              <p:nvPr/>
            </p:nvSpPr>
            <p:spPr bwMode="auto">
              <a:xfrm>
                <a:off x="4876800"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6</a:t>
                </a:r>
              </a:p>
            </p:txBody>
          </p:sp>
          <p:sp>
            <p:nvSpPr>
              <p:cNvPr id="21536" name="Rectangle 111"/>
              <p:cNvSpPr>
                <a:spLocks noChangeArrowheads="1"/>
              </p:cNvSpPr>
              <p:nvPr/>
            </p:nvSpPr>
            <p:spPr bwMode="auto">
              <a:xfrm>
                <a:off x="4584878"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5</a:t>
                </a:r>
              </a:p>
            </p:txBody>
          </p:sp>
          <p:sp>
            <p:nvSpPr>
              <p:cNvPr id="21537" name="Rectangle 112"/>
              <p:cNvSpPr>
                <a:spLocks noChangeArrowheads="1"/>
              </p:cNvSpPr>
              <p:nvPr/>
            </p:nvSpPr>
            <p:spPr bwMode="auto">
              <a:xfrm>
                <a:off x="4292956" y="5676900"/>
                <a:ext cx="292644" cy="304800"/>
              </a:xfrm>
              <a:prstGeom prst="rect">
                <a:avLst/>
              </a:prstGeom>
              <a:solidFill>
                <a:schemeClr val="bg1"/>
              </a:solidFill>
              <a:ln w="28575">
                <a:solidFill>
                  <a:schemeClr val="tx1"/>
                </a:solidFill>
                <a:round/>
                <a:headEnd/>
                <a:tailEnd type="triangle" w="med" len="med"/>
              </a:ln>
            </p:spPr>
            <p:txBody>
              <a:bodyPr anchor="ctr" anchorCtr="1"/>
              <a:lstStyle/>
              <a:p>
                <a:pPr>
                  <a:lnSpc>
                    <a:spcPct val="100000"/>
                  </a:lnSpc>
                </a:pPr>
                <a:r>
                  <a:rPr lang="en-US" sz="1400">
                    <a:solidFill>
                      <a:srgbClr val="000066"/>
                    </a:solidFill>
                    <a:latin typeface="Calibri" charset="0"/>
                  </a:rPr>
                  <a:t>4</a:t>
                </a:r>
              </a:p>
            </p:txBody>
          </p:sp>
        </p:grpSp>
      </p:grpSp>
      <p:cxnSp>
        <p:nvCxnSpPr>
          <p:cNvPr id="21512" name="Shape 230"/>
          <p:cNvCxnSpPr>
            <a:cxnSpLocks noChangeShapeType="1"/>
            <a:stCxn id="21508" idx="2"/>
            <a:endCxn id="100" idx="3"/>
          </p:cNvCxnSpPr>
          <p:nvPr/>
        </p:nvCxnSpPr>
        <p:spPr bwMode="auto">
          <a:xfrm rot="5400000">
            <a:off x="7054056" y="2623344"/>
            <a:ext cx="1373188" cy="393700"/>
          </a:xfrm>
          <a:prstGeom prst="bentConnector2">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1513" name="Shape 131"/>
          <p:cNvCxnSpPr>
            <a:cxnSpLocks noChangeShapeType="1"/>
            <a:stCxn id="21507" idx="1"/>
            <a:endCxn id="108" idx="0"/>
          </p:cNvCxnSpPr>
          <p:nvPr/>
        </p:nvCxnSpPr>
        <p:spPr bwMode="auto">
          <a:xfrm rot="10800000" flipV="1">
            <a:off x="4905375" y="1998663"/>
            <a:ext cx="1660525" cy="1379537"/>
          </a:xfrm>
          <a:prstGeom prst="bentConnector2">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1514" name="Shape 133"/>
          <p:cNvCxnSpPr>
            <a:cxnSpLocks noChangeShapeType="1"/>
            <a:stCxn id="21507" idx="1"/>
            <a:endCxn id="21543" idx="0"/>
          </p:cNvCxnSpPr>
          <p:nvPr/>
        </p:nvCxnSpPr>
        <p:spPr bwMode="auto">
          <a:xfrm rot="10800000" flipV="1">
            <a:off x="1430338" y="1998663"/>
            <a:ext cx="5135562" cy="1376362"/>
          </a:xfrm>
          <a:prstGeom prst="bentConnector2">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21515" name="TextBox 134"/>
          <p:cNvSpPr txBox="1">
            <a:spLocks noChangeArrowheads="1"/>
          </p:cNvSpPr>
          <p:nvPr/>
        </p:nvSpPr>
        <p:spPr bwMode="auto">
          <a:xfrm>
            <a:off x="3429000" y="1981200"/>
            <a:ext cx="1284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match both</a:t>
            </a:r>
          </a:p>
        </p:txBody>
      </p:sp>
      <p:cxnSp>
        <p:nvCxnSpPr>
          <p:cNvPr id="21516" name="Straight Connector 135"/>
          <p:cNvCxnSpPr>
            <a:cxnSpLocks noChangeShapeType="1"/>
          </p:cNvCxnSpPr>
          <p:nvPr/>
        </p:nvCxnSpPr>
        <p:spPr bwMode="auto">
          <a:xfrm rot="5400000">
            <a:off x="636588" y="3171825"/>
            <a:ext cx="40163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21517" name="TextBox 137"/>
          <p:cNvSpPr txBox="1">
            <a:spLocks noChangeArrowheads="1"/>
          </p:cNvSpPr>
          <p:nvPr/>
        </p:nvSpPr>
        <p:spPr bwMode="auto">
          <a:xfrm>
            <a:off x="457200" y="2627313"/>
            <a:ext cx="1020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valid?  + </a:t>
            </a:r>
          </a:p>
        </p:txBody>
      </p:sp>
      <p:sp>
        <p:nvSpPr>
          <p:cNvPr id="21518" name="TextBox 138"/>
          <p:cNvSpPr txBox="1">
            <a:spLocks noChangeArrowheads="1"/>
          </p:cNvSpPr>
          <p:nvPr/>
        </p:nvSpPr>
        <p:spPr bwMode="auto">
          <a:xfrm>
            <a:off x="1419225" y="2641600"/>
            <a:ext cx="1690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match: yes = hit</a:t>
            </a:r>
          </a:p>
        </p:txBody>
      </p:sp>
      <p:cxnSp>
        <p:nvCxnSpPr>
          <p:cNvPr id="21519" name="Elbow Connector 142"/>
          <p:cNvCxnSpPr>
            <a:cxnSpLocks noChangeShapeType="1"/>
            <a:stCxn id="21509" idx="2"/>
            <a:endCxn id="21548" idx="2"/>
          </p:cNvCxnSpPr>
          <p:nvPr/>
        </p:nvCxnSpPr>
        <p:spPr bwMode="auto">
          <a:xfrm rot="5400000">
            <a:off x="5016500" y="76200"/>
            <a:ext cx="1504950" cy="5619750"/>
          </a:xfrm>
          <a:prstGeom prst="bentConnector3">
            <a:avLst>
              <a:gd name="adj1" fmla="val 148389"/>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21520" name="TextBox 144"/>
          <p:cNvSpPr txBox="1">
            <a:spLocks noChangeArrowheads="1"/>
          </p:cNvSpPr>
          <p:nvPr/>
        </p:nvSpPr>
        <p:spPr bwMode="auto">
          <a:xfrm>
            <a:off x="5105400" y="4354513"/>
            <a:ext cx="1301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block offset</a:t>
            </a:r>
          </a:p>
        </p:txBody>
      </p:sp>
      <p:sp>
        <p:nvSpPr>
          <p:cNvPr id="43" name="Down Arrow 42"/>
          <p:cNvSpPr/>
          <p:nvPr/>
        </p:nvSpPr>
        <p:spPr bwMode="auto">
          <a:xfrm flipV="1">
            <a:off x="2717800" y="3733800"/>
            <a:ext cx="733425" cy="10668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21522" name="TextBox 43"/>
          <p:cNvSpPr txBox="1">
            <a:spLocks noChangeArrowheads="1"/>
          </p:cNvSpPr>
          <p:nvPr/>
        </p:nvSpPr>
        <p:spPr bwMode="auto">
          <a:xfrm>
            <a:off x="1803400" y="4811713"/>
            <a:ext cx="2571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short int (2 Bytes) is here</a:t>
            </a:r>
          </a:p>
        </p:txBody>
      </p:sp>
      <p:sp>
        <p:nvSpPr>
          <p:cNvPr id="21523" name="TextBox 44"/>
          <p:cNvSpPr txBox="1">
            <a:spLocks noChangeArrowheads="1"/>
          </p:cNvSpPr>
          <p:nvPr/>
        </p:nvSpPr>
        <p:spPr bwMode="auto">
          <a:xfrm>
            <a:off x="457200" y="5181600"/>
            <a:ext cx="78025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dirty="0" smtClean="0">
                <a:solidFill>
                  <a:srgbClr val="C00000"/>
                </a:solidFill>
                <a:latin typeface="Calibri" charset="0"/>
              </a:rPr>
              <a:t>If no </a:t>
            </a:r>
            <a:r>
              <a:rPr lang="en-US" dirty="0">
                <a:solidFill>
                  <a:srgbClr val="C00000"/>
                </a:solidFill>
                <a:latin typeface="Calibri" charset="0"/>
              </a:rPr>
              <a:t>match and full (both lines valid): </a:t>
            </a:r>
          </a:p>
          <a:p>
            <a:pPr algn="l">
              <a:lnSpc>
                <a:spcPct val="100000"/>
              </a:lnSpc>
              <a:buFont typeface="Arial" charset="0"/>
              <a:buChar char="•"/>
            </a:pPr>
            <a:r>
              <a:rPr lang="en-US" dirty="0">
                <a:solidFill>
                  <a:srgbClr val="000066"/>
                </a:solidFill>
                <a:latin typeface="Calibri" charset="0"/>
              </a:rPr>
              <a:t>One line in set is selected for eviction and replacement</a:t>
            </a:r>
          </a:p>
          <a:p>
            <a:pPr algn="l">
              <a:lnSpc>
                <a:spcPct val="100000"/>
              </a:lnSpc>
              <a:buFont typeface="Arial" charset="0"/>
              <a:buChar char="•"/>
            </a:pPr>
            <a:r>
              <a:rPr lang="en-US" dirty="0">
                <a:solidFill>
                  <a:srgbClr val="000066"/>
                </a:solidFill>
                <a:latin typeface="Calibri" charset="0"/>
              </a:rPr>
              <a:t>Replacement policies: random, least recently used (LRU), …</a:t>
            </a:r>
          </a:p>
        </p:txBody>
      </p:sp>
    </p:spTree>
    <p:extLst>
      <p:ext uri="{BB962C8B-B14F-4D97-AF65-F5344CB8AC3E}">
        <p14:creationId xmlns:p14="http://schemas.microsoft.com/office/powerpoint/2010/main" val="216831949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23"/>
                                        </p:tgtEl>
                                        <p:attrNameLst>
                                          <p:attrName>style.visibility</p:attrName>
                                        </p:attrNameLst>
                                      </p:cBhvr>
                                      <p:to>
                                        <p:strVal val="visible"/>
                                      </p:to>
                                    </p:set>
                                    <p:animEffect transition="in" filter="dissolve">
                                      <p:cBhvr>
                                        <p:cTn id="7" dur="500"/>
                                        <p:tgtEl>
                                          <p:spTgt spid="21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04813" y="309563"/>
            <a:ext cx="8716962" cy="7826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Fully Associative Caches</a:t>
            </a:r>
          </a:p>
        </p:txBody>
      </p:sp>
      <p:sp>
        <p:nvSpPr>
          <p:cNvPr id="26626" name="Rectangle 2"/>
          <p:cNvSpPr>
            <a:spLocks noGrp="1" noChangeArrowheads="1"/>
          </p:cNvSpPr>
          <p:nvPr>
            <p:ph idx="1"/>
          </p:nvPr>
        </p:nvSpPr>
        <p:spPr>
          <a:xfrm>
            <a:off x="455613" y="2895600"/>
            <a:ext cx="8307387" cy="3648075"/>
          </a:xfrm>
        </p:spPr>
        <p:txBody>
          <a:bodyPr lIns="90360" tIns="44280" rIns="90360" bIns="44280"/>
          <a:lstStyle/>
          <a:p>
            <a:pPr eaLnBrk="1" hangingPunct="1">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Consists of a single set, i.e. S=1, and C = E*B, or E=C/B</a:t>
            </a:r>
          </a:p>
          <a:p>
            <a:pPr lvl="1" eaLnBrk="1" hangingPunct="1">
              <a:buFont typeface="Wingdings" charset="2"/>
              <a:buChar char="n"/>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All the work is done in line matching and word selection</a:t>
            </a:r>
          </a:p>
          <a:p>
            <a:pPr lvl="1" eaLnBrk="1" hangingPunct="1">
              <a:buFont typeface="Wingdings" charset="2"/>
              <a:buChar char="n"/>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This works the same as for earlier caches</a:t>
            </a:r>
          </a:p>
          <a:p>
            <a:pPr lvl="1" eaLnBrk="1" hangingPunct="1">
              <a:buFont typeface="Wingdings" charset="2"/>
              <a:buChar char="n"/>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This is expensive, requiring more parallel circuitry for matching</a:t>
            </a:r>
          </a:p>
          <a:p>
            <a:pPr lvl="1" eaLnBrk="1" hangingPunct="1">
              <a:buFont typeface="Wingdings" charset="2"/>
              <a:buChar char="n"/>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This is reserved for special caches, e.g. </a:t>
            </a:r>
            <a:r>
              <a:rPr lang="en-GB" dirty="0" err="1" smtClean="0"/>
              <a:t>TLBs</a:t>
            </a:r>
            <a:endParaRPr lang="en-GB" dirty="0" smtClean="0"/>
          </a:p>
        </p:txBody>
      </p:sp>
      <p:sp>
        <p:nvSpPr>
          <p:cNvPr id="23555" name="AutoShape 16"/>
          <p:cNvSpPr>
            <a:spLocks/>
          </p:cNvSpPr>
          <p:nvPr/>
        </p:nvSpPr>
        <p:spPr bwMode="auto">
          <a:xfrm rot="5400000">
            <a:off x="4819650" y="-2544762"/>
            <a:ext cx="342900" cy="7848600"/>
          </a:xfrm>
          <a:prstGeom prst="leftBrace">
            <a:avLst>
              <a:gd name="adj1" fmla="val 750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5" name="Rectangle 4"/>
          <p:cNvSpPr/>
          <p:nvPr/>
        </p:nvSpPr>
        <p:spPr bwMode="auto">
          <a:xfrm>
            <a:off x="731838" y="1573213"/>
            <a:ext cx="8412162" cy="492125"/>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6" name="Rectangle 5"/>
          <p:cNvSpPr/>
          <p:nvPr/>
        </p:nvSpPr>
        <p:spPr bwMode="auto">
          <a:xfrm>
            <a:off x="838200" y="1703388"/>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23558" name="TextBox 55"/>
          <p:cNvSpPr txBox="1">
            <a:spLocks noChangeArrowheads="1"/>
          </p:cNvSpPr>
          <p:nvPr/>
        </p:nvSpPr>
        <p:spPr bwMode="auto">
          <a:xfrm>
            <a:off x="3741738" y="838200"/>
            <a:ext cx="1960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E = 2</a:t>
            </a:r>
            <a:r>
              <a:rPr lang="en-US" sz="1800" baseline="30000">
                <a:solidFill>
                  <a:srgbClr val="000066"/>
                </a:solidFill>
                <a:latin typeface="Calibri" charset="0"/>
              </a:rPr>
              <a:t>e</a:t>
            </a:r>
            <a:r>
              <a:rPr lang="en-US" sz="1800">
                <a:solidFill>
                  <a:srgbClr val="000066"/>
                </a:solidFill>
                <a:latin typeface="Calibri" charset="0"/>
              </a:rPr>
              <a:t> lines per set</a:t>
            </a:r>
          </a:p>
        </p:txBody>
      </p:sp>
      <p:sp>
        <p:nvSpPr>
          <p:cNvPr id="8" name="Rectangle 7"/>
          <p:cNvSpPr/>
          <p:nvPr/>
        </p:nvSpPr>
        <p:spPr bwMode="auto">
          <a:xfrm>
            <a:off x="1858963" y="1695450"/>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9" name="Rectangle 8"/>
          <p:cNvSpPr/>
          <p:nvPr/>
        </p:nvSpPr>
        <p:spPr bwMode="auto">
          <a:xfrm>
            <a:off x="2895600" y="1695450"/>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0" name="Rectangle 9"/>
          <p:cNvSpPr/>
          <p:nvPr/>
        </p:nvSpPr>
        <p:spPr bwMode="auto">
          <a:xfrm>
            <a:off x="3916363" y="1695450"/>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1" name="Rectangle 10"/>
          <p:cNvSpPr/>
          <p:nvPr/>
        </p:nvSpPr>
        <p:spPr bwMode="auto">
          <a:xfrm>
            <a:off x="4953000" y="1703388"/>
            <a:ext cx="960438"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2" name="Rectangle 11"/>
          <p:cNvSpPr/>
          <p:nvPr/>
        </p:nvSpPr>
        <p:spPr bwMode="auto">
          <a:xfrm>
            <a:off x="5973763" y="1703388"/>
            <a:ext cx="960437" cy="312737"/>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3" name="Rectangle 12"/>
          <p:cNvSpPr/>
          <p:nvPr/>
        </p:nvSpPr>
        <p:spPr bwMode="auto">
          <a:xfrm>
            <a:off x="7010400" y="1695450"/>
            <a:ext cx="960438"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4" name="Rectangle 13"/>
          <p:cNvSpPr/>
          <p:nvPr/>
        </p:nvSpPr>
        <p:spPr bwMode="auto">
          <a:xfrm>
            <a:off x="8031163" y="1695450"/>
            <a:ext cx="960437" cy="312738"/>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23566" name="AutoShape 16"/>
          <p:cNvSpPr>
            <a:spLocks/>
          </p:cNvSpPr>
          <p:nvPr/>
        </p:nvSpPr>
        <p:spPr bwMode="auto">
          <a:xfrm>
            <a:off x="533400" y="1562100"/>
            <a:ext cx="228600" cy="571500"/>
          </a:xfrm>
          <a:prstGeom prst="leftBrace">
            <a:avLst>
              <a:gd name="adj1" fmla="val 7497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23567" name="TextBox 56"/>
          <p:cNvSpPr txBox="1">
            <a:spLocks noChangeArrowheads="1"/>
          </p:cNvSpPr>
          <p:nvPr/>
        </p:nvSpPr>
        <p:spPr bwMode="auto">
          <a:xfrm>
            <a:off x="0" y="1524000"/>
            <a:ext cx="73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S = </a:t>
            </a:r>
          </a:p>
          <a:p>
            <a:pPr algn="l">
              <a:lnSpc>
                <a:spcPct val="100000"/>
              </a:lnSpc>
            </a:pPr>
            <a:r>
              <a:rPr lang="en-US" sz="1800">
                <a:solidFill>
                  <a:srgbClr val="000066"/>
                </a:solidFill>
                <a:latin typeface="Calibri" charset="0"/>
              </a:rPr>
              <a:t>1 set</a:t>
            </a:r>
          </a:p>
        </p:txBody>
      </p:sp>
      <p:sp>
        <p:nvSpPr>
          <p:cNvPr id="17" name="TextBox 16"/>
          <p:cNvSpPr txBox="1">
            <a:spLocks noChangeArrowheads="1"/>
          </p:cNvSpPr>
          <p:nvPr/>
        </p:nvSpPr>
        <p:spPr bwMode="auto">
          <a:xfrm>
            <a:off x="4419600" y="2286000"/>
            <a:ext cx="383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B = 2</a:t>
            </a:r>
            <a:r>
              <a:rPr lang="en-US" sz="1800" baseline="30000">
                <a:solidFill>
                  <a:srgbClr val="000066"/>
                </a:solidFill>
                <a:latin typeface="Calibri" charset="0"/>
              </a:rPr>
              <a:t>b</a:t>
            </a:r>
            <a:r>
              <a:rPr lang="en-US" sz="1800">
                <a:solidFill>
                  <a:srgbClr val="000066"/>
                </a:solidFill>
                <a:latin typeface="Calibri" charset="0"/>
              </a:rPr>
              <a:t> bytes per cache block (the data)</a:t>
            </a:r>
          </a:p>
        </p:txBody>
      </p:sp>
      <p:sp>
        <p:nvSpPr>
          <p:cNvPr id="23569" name="AutoShape 16"/>
          <p:cNvSpPr>
            <a:spLocks/>
          </p:cNvSpPr>
          <p:nvPr/>
        </p:nvSpPr>
        <p:spPr bwMode="auto">
          <a:xfrm rot="5400000" flipH="1">
            <a:off x="6330156" y="1747044"/>
            <a:ext cx="217488" cy="990600"/>
          </a:xfrm>
          <a:prstGeom prst="leftBrace">
            <a:avLst>
              <a:gd name="adj1" fmla="val 7500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Tree>
    <p:extLst>
      <p:ext uri="{BB962C8B-B14F-4D97-AF65-F5344CB8AC3E}">
        <p14:creationId xmlns:p14="http://schemas.microsoft.com/office/powerpoint/2010/main" val="130897393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04813" y="309563"/>
            <a:ext cx="8716962" cy="7826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What about writes?</a:t>
            </a:r>
          </a:p>
        </p:txBody>
      </p:sp>
      <p:sp>
        <p:nvSpPr>
          <p:cNvPr id="26626" name="Rectangle 2"/>
          <p:cNvSpPr>
            <a:spLocks noGrp="1" noChangeArrowheads="1"/>
          </p:cNvSpPr>
          <p:nvPr>
            <p:ph idx="1"/>
          </p:nvPr>
        </p:nvSpPr>
        <p:spPr>
          <a:xfrm>
            <a:off x="455613" y="1220788"/>
            <a:ext cx="8307387" cy="5322887"/>
          </a:xfrm>
        </p:spPr>
        <p:txBody>
          <a:bodyPr lIns="90360" tIns="44280" rIns="90360" bIns="44280"/>
          <a:lstStyle/>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cs typeface="ＭＳ Ｐゴシック" charset="0"/>
              </a:rPr>
              <a:t>Multiple copies of data exist:</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L1, L2, </a:t>
            </a:r>
            <a:r>
              <a:rPr lang="en-GB" dirty="0" smtClean="0">
                <a:latin typeface="Helvetica" charset="0"/>
                <a:ea typeface="ＭＳ Ｐゴシック" charset="0"/>
              </a:rPr>
              <a:t>L3, Main </a:t>
            </a:r>
            <a:r>
              <a:rPr lang="en-GB" dirty="0">
                <a:latin typeface="Helvetica" charset="0"/>
                <a:ea typeface="ＭＳ Ｐゴシック" charset="0"/>
              </a:rPr>
              <a:t>Memory, Disk</a:t>
            </a: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cs typeface="ＭＳ Ｐゴシック" charset="0"/>
              </a:rPr>
              <a:t>What to do on a write-hit?</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Write-through (write immediately to memory)</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Write-back (defer write to memory until replacement of line)</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Need a dirty bit (line different from memory or not)</a:t>
            </a: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cs typeface="ＭＳ Ｐゴシック" charset="0"/>
              </a:rPr>
              <a:t>What to do on a write-miss?</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Write-allocate (load into cache, update line in cache)</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Good if more writes to the location follow</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No-write-allocate (writes immediately to memory)</a:t>
            </a: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cs typeface="ＭＳ Ｐゴシック" charset="0"/>
              </a:rPr>
              <a:t>Typical</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Write-through + No-write-allocate</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Write-back + Write-allocate</a:t>
            </a: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31765297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62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6">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62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2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62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The Memory Mountain</a:t>
            </a:r>
          </a:p>
        </p:txBody>
      </p:sp>
      <p:sp>
        <p:nvSpPr>
          <p:cNvPr id="161797" name="Rectangle 5"/>
          <p:cNvSpPr>
            <a:spLocks noGrp="1" noChangeArrowheads="1"/>
          </p:cNvSpPr>
          <p:nvPr>
            <p:ph type="body" idx="1"/>
          </p:nvPr>
        </p:nvSpPr>
        <p:spPr/>
        <p:txBody>
          <a:bodyPr/>
          <a:lstStyle/>
          <a:p>
            <a:pPr eaLnBrk="1" hangingPunct="1">
              <a:buFont typeface="Wingdings" charset="0"/>
              <a:buNone/>
              <a:defRPr/>
            </a:pPr>
            <a:r>
              <a:rPr lang="en-US">
                <a:latin typeface="Helvetica" charset="0"/>
                <a:ea typeface="ＭＳ Ｐゴシック" charset="0"/>
                <a:cs typeface="ＭＳ Ｐゴシック" charset="0"/>
              </a:rPr>
              <a:t>Read throughput (read bandwidth)</a:t>
            </a:r>
          </a:p>
          <a:p>
            <a:pPr lvl="1" eaLnBrk="1" hangingPunct="1">
              <a:defRPr/>
            </a:pPr>
            <a:r>
              <a:rPr lang="en-US">
                <a:latin typeface="Helvetica" charset="0"/>
                <a:ea typeface="ＭＳ Ｐゴシック" charset="0"/>
              </a:rPr>
              <a:t>Number of bytes read from memory per second (MB/s)</a:t>
            </a:r>
          </a:p>
          <a:p>
            <a:pPr eaLnBrk="1" hangingPunct="1">
              <a:buFont typeface="Wingdings" charset="0"/>
              <a:buNone/>
              <a:defRPr/>
            </a:pPr>
            <a:r>
              <a:rPr lang="en-US">
                <a:latin typeface="Helvetica" charset="0"/>
                <a:ea typeface="ＭＳ Ｐゴシック" charset="0"/>
                <a:cs typeface="ＭＳ Ｐゴシック" charset="0"/>
              </a:rPr>
              <a:t>Memory mountain</a:t>
            </a:r>
          </a:p>
          <a:p>
            <a:pPr lvl="1" eaLnBrk="1" hangingPunct="1">
              <a:defRPr/>
            </a:pPr>
            <a:r>
              <a:rPr lang="en-US">
                <a:latin typeface="Helvetica" charset="0"/>
                <a:ea typeface="ＭＳ Ｐゴシック" charset="0"/>
              </a:rPr>
              <a:t>Measured read throughput as a function of spatial and temporal locality.</a:t>
            </a:r>
          </a:p>
          <a:p>
            <a:pPr lvl="1" eaLnBrk="1" hangingPunct="1">
              <a:defRPr/>
            </a:pPr>
            <a:r>
              <a:rPr lang="en-US">
                <a:latin typeface="Helvetica" charset="0"/>
                <a:ea typeface="ＭＳ Ｐゴシック" charset="0"/>
              </a:rPr>
              <a:t>Compact way to characterize memory system performance. </a:t>
            </a:r>
          </a:p>
          <a:p>
            <a:pPr eaLnBrk="1" hangingPunct="1">
              <a:buFont typeface="Wingdings" charset="0"/>
              <a:buNone/>
              <a:defRPr/>
            </a:pPr>
            <a:endParaRPr lang="en-US">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64623746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Hardware Organization of a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Computer System (Von Neumann)</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General Architecture</a:t>
            </a:r>
          </a:p>
        </p:txBody>
      </p:sp>
      <p:pic>
        <p:nvPicPr>
          <p:cNvPr id="2457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65595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bwMode="auto">
          <a:xfrm>
            <a:off x="1066800" y="2819400"/>
            <a:ext cx="785168" cy="595548"/>
          </a:xfrm>
          <a:prstGeom prst="rect">
            <a:avLst/>
          </a:prstGeom>
          <a:solidFill>
            <a:schemeClr val="accent1">
              <a:lumMod val="40000"/>
              <a:lumOff val="60000"/>
            </a:schemeClr>
          </a:solidFill>
          <a:ln w="19050" cap="flat" cmpd="sng" algn="ctr">
            <a:solidFill>
              <a:schemeClr val="tx2"/>
            </a:solidFill>
            <a:prstDash val="solid"/>
            <a:round/>
            <a:headEnd type="none" w="med" len="med"/>
            <a:tailEnd type="none" w="sm" len="sm"/>
          </a:ln>
          <a:effectLst/>
        </p:spPr>
        <p:txBody>
          <a:bodyPr vert="horz" wrap="none" lIns="45720" tIns="45720" rIns="45720" bIns="45720" numCol="1" rtlCol="0" anchor="ctr" anchorCtr="0" compatLnSpc="1">
            <a:prstTxWarp prst="textNoShape">
              <a:avLst/>
            </a:prstTxWarp>
            <a:spAutoFit/>
          </a:bodyPr>
          <a:lstStyle/>
          <a:p>
            <a:r>
              <a:rPr lang="en-US" dirty="0" smtClean="0">
                <a:solidFill>
                  <a:srgbClr val="0000FF"/>
                </a:solidFill>
                <a:latin typeface="Helvetica" pitchFamily="-111" charset="0"/>
              </a:rPr>
              <a:t>L1</a:t>
            </a:r>
          </a:p>
          <a:p>
            <a:r>
              <a:rPr lang="en-US" dirty="0" smtClean="0">
                <a:solidFill>
                  <a:srgbClr val="0000FF"/>
                </a:solidFill>
                <a:latin typeface="Helvetica" pitchFamily="-111" charset="0"/>
              </a:rPr>
              <a:t>Cache</a:t>
            </a:r>
            <a:endParaRPr lang="en-US" dirty="0">
              <a:solidFill>
                <a:srgbClr val="0000FF"/>
              </a:solidFill>
              <a:latin typeface="Helvetica" pitchFamily="-111" charset="0"/>
            </a:endParaRPr>
          </a:p>
        </p:txBody>
      </p:sp>
      <p:sp>
        <p:nvSpPr>
          <p:cNvPr id="18" name="Rectangle 17"/>
          <p:cNvSpPr/>
          <p:nvPr/>
        </p:nvSpPr>
        <p:spPr bwMode="auto">
          <a:xfrm>
            <a:off x="3657600" y="2300052"/>
            <a:ext cx="1524000" cy="595548"/>
          </a:xfrm>
          <a:prstGeom prst="rect">
            <a:avLst/>
          </a:prstGeom>
          <a:solidFill>
            <a:schemeClr val="accent1">
              <a:lumMod val="40000"/>
              <a:lumOff val="60000"/>
            </a:schemeClr>
          </a:solid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spAutoFit/>
          </a:bodyPr>
          <a:lstStyle/>
          <a:p>
            <a:r>
              <a:rPr lang="en-US" dirty="0" smtClean="0">
                <a:solidFill>
                  <a:srgbClr val="0000FF"/>
                </a:solidFill>
                <a:latin typeface="Helvetica" pitchFamily="-111" charset="0"/>
              </a:rPr>
              <a:t>L2</a:t>
            </a:r>
          </a:p>
          <a:p>
            <a:r>
              <a:rPr lang="en-US" dirty="0" smtClean="0">
                <a:solidFill>
                  <a:srgbClr val="0000FF"/>
                </a:solidFill>
                <a:latin typeface="Helvetica" pitchFamily="-111" charset="0"/>
              </a:rPr>
              <a:t>Cache</a:t>
            </a:r>
            <a:endParaRPr lang="en-US" dirty="0">
              <a:solidFill>
                <a:srgbClr val="0000FF"/>
              </a:solidFill>
              <a:latin typeface="Helvetica" pitchFamily="-111" charset="0"/>
            </a:endParaRPr>
          </a:p>
        </p:txBody>
      </p:sp>
    </p:spTree>
    <p:extLst>
      <p:ext uri="{BB962C8B-B14F-4D97-AF65-F5344CB8AC3E}">
        <p14:creationId xmlns:p14="http://schemas.microsoft.com/office/powerpoint/2010/main" val="144375385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1" name="Rectangle 41"/>
          <p:cNvSpPr>
            <a:spLocks noGrp="1" noChangeArrowheads="1"/>
          </p:cNvSpPr>
          <p:nvPr>
            <p:ph type="title"/>
          </p:nvPr>
        </p:nvSpPr>
        <p:spPr/>
        <p:txBody>
          <a:bodyPr/>
          <a:lstStyle/>
          <a:p>
            <a:pPr eaLnBrk="1" hangingPunct="1">
              <a:defRPr/>
            </a:pPr>
            <a:r>
              <a:rPr lang="en-US" dirty="0" smtClean="0">
                <a:cs typeface="+mj-cs"/>
              </a:rPr>
              <a:t>A Computer Memory Hierarchy</a:t>
            </a:r>
          </a:p>
        </p:txBody>
      </p:sp>
      <p:sp>
        <p:nvSpPr>
          <p:cNvPr id="39938" name="AutoShape 4"/>
          <p:cNvSpPr>
            <a:spLocks noChangeAspect="1" noChangeArrowheads="1"/>
          </p:cNvSpPr>
          <p:nvPr/>
        </p:nvSpPr>
        <p:spPr bwMode="auto">
          <a:xfrm>
            <a:off x="1147763" y="1009650"/>
            <a:ext cx="6242050" cy="539115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39939" name="Text Box 5"/>
          <p:cNvSpPr txBox="1">
            <a:spLocks noChangeAspect="1" noChangeArrowheads="1"/>
          </p:cNvSpPr>
          <p:nvPr/>
        </p:nvSpPr>
        <p:spPr bwMode="auto">
          <a:xfrm>
            <a:off x="3770313" y="1565275"/>
            <a:ext cx="1042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registers</a:t>
            </a:r>
          </a:p>
        </p:txBody>
      </p:sp>
      <p:sp>
        <p:nvSpPr>
          <p:cNvPr id="39940" name="Text Box 6"/>
          <p:cNvSpPr txBox="1">
            <a:spLocks noChangeAspect="1" noChangeArrowheads="1"/>
          </p:cNvSpPr>
          <p:nvPr/>
        </p:nvSpPr>
        <p:spPr bwMode="auto">
          <a:xfrm>
            <a:off x="3487738" y="1982788"/>
            <a:ext cx="15509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on-chip L1</a:t>
            </a:r>
          </a:p>
          <a:p>
            <a:pPr>
              <a:lnSpc>
                <a:spcPct val="100000"/>
              </a:lnSpc>
            </a:pPr>
            <a:r>
              <a:rPr lang="en-US" sz="1600">
                <a:solidFill>
                  <a:srgbClr val="000066"/>
                </a:solidFill>
              </a:rPr>
              <a:t>cache (SRAM)</a:t>
            </a:r>
          </a:p>
        </p:txBody>
      </p:sp>
      <p:sp>
        <p:nvSpPr>
          <p:cNvPr id="39941" name="Text Box 7"/>
          <p:cNvSpPr txBox="1">
            <a:spLocks noChangeAspect="1" noChangeArrowheads="1"/>
          </p:cNvSpPr>
          <p:nvPr/>
        </p:nvSpPr>
        <p:spPr bwMode="auto">
          <a:xfrm>
            <a:off x="3136900" y="3303588"/>
            <a:ext cx="2295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L3 multi-core</a:t>
            </a:r>
          </a:p>
          <a:p>
            <a:pPr>
              <a:lnSpc>
                <a:spcPct val="100000"/>
              </a:lnSpc>
            </a:pPr>
            <a:r>
              <a:rPr lang="en-US" sz="1600">
                <a:solidFill>
                  <a:srgbClr val="000066"/>
                </a:solidFill>
              </a:rPr>
              <a:t>shared cache (SRAM)</a:t>
            </a:r>
          </a:p>
        </p:txBody>
      </p:sp>
      <p:sp>
        <p:nvSpPr>
          <p:cNvPr id="39942" name="Text Box 8"/>
          <p:cNvSpPr txBox="1">
            <a:spLocks noChangeAspect="1" noChangeArrowheads="1"/>
          </p:cNvSpPr>
          <p:nvPr/>
        </p:nvSpPr>
        <p:spPr bwMode="auto">
          <a:xfrm>
            <a:off x="2994025" y="4829175"/>
            <a:ext cx="25114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local secondary storage</a:t>
            </a:r>
          </a:p>
          <a:p>
            <a:pPr>
              <a:lnSpc>
                <a:spcPct val="100000"/>
              </a:lnSpc>
            </a:pPr>
            <a:r>
              <a:rPr lang="en-US" sz="1600">
                <a:solidFill>
                  <a:srgbClr val="000066"/>
                </a:solidFill>
              </a:rPr>
              <a:t>(local disks)</a:t>
            </a:r>
          </a:p>
        </p:txBody>
      </p:sp>
      <p:sp>
        <p:nvSpPr>
          <p:cNvPr id="39943" name="Line 9"/>
          <p:cNvSpPr>
            <a:spLocks noChangeAspect="1" noChangeShapeType="1"/>
          </p:cNvSpPr>
          <p:nvPr/>
        </p:nvSpPr>
        <p:spPr bwMode="auto">
          <a:xfrm>
            <a:off x="3741738" y="1931988"/>
            <a:ext cx="10636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44" name="Line 10"/>
          <p:cNvSpPr>
            <a:spLocks noChangeAspect="1" noChangeShapeType="1"/>
          </p:cNvSpPr>
          <p:nvPr/>
        </p:nvSpPr>
        <p:spPr bwMode="auto">
          <a:xfrm>
            <a:off x="3346450" y="2570163"/>
            <a:ext cx="1849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45" name="Line 11"/>
          <p:cNvSpPr>
            <a:spLocks noChangeAspect="1" noChangeShapeType="1"/>
          </p:cNvSpPr>
          <p:nvPr/>
        </p:nvSpPr>
        <p:spPr bwMode="auto">
          <a:xfrm>
            <a:off x="2992438" y="3208338"/>
            <a:ext cx="255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46" name="Line 12"/>
          <p:cNvSpPr>
            <a:spLocks noChangeAspect="1" noChangeShapeType="1"/>
          </p:cNvSpPr>
          <p:nvPr/>
        </p:nvSpPr>
        <p:spPr bwMode="auto">
          <a:xfrm>
            <a:off x="304800" y="3873500"/>
            <a:ext cx="0" cy="23447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47" name="Text Box 13"/>
          <p:cNvSpPr txBox="1">
            <a:spLocks noChangeAspect="1" noChangeArrowheads="1"/>
          </p:cNvSpPr>
          <p:nvPr/>
        </p:nvSpPr>
        <p:spPr bwMode="auto">
          <a:xfrm>
            <a:off x="265113" y="3752850"/>
            <a:ext cx="1109662"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FF0000"/>
                </a:solidFill>
              </a:rPr>
              <a:t>Larger,  </a:t>
            </a:r>
          </a:p>
          <a:p>
            <a:pPr>
              <a:lnSpc>
                <a:spcPct val="100000"/>
              </a:lnSpc>
            </a:pPr>
            <a:r>
              <a:rPr lang="en-US" sz="1600">
                <a:solidFill>
                  <a:srgbClr val="FF0000"/>
                </a:solidFill>
              </a:rPr>
              <a:t>slower, </a:t>
            </a:r>
          </a:p>
          <a:p>
            <a:pPr>
              <a:lnSpc>
                <a:spcPct val="100000"/>
              </a:lnSpc>
            </a:pPr>
            <a:r>
              <a:rPr lang="en-US" sz="1600">
                <a:solidFill>
                  <a:srgbClr val="FF0000"/>
                </a:solidFill>
              </a:rPr>
              <a:t>and </a:t>
            </a:r>
          </a:p>
          <a:p>
            <a:pPr>
              <a:lnSpc>
                <a:spcPct val="100000"/>
              </a:lnSpc>
            </a:pPr>
            <a:r>
              <a:rPr lang="en-US" sz="1600">
                <a:solidFill>
                  <a:srgbClr val="FF0000"/>
                </a:solidFill>
              </a:rPr>
              <a:t>cheaper </a:t>
            </a:r>
          </a:p>
          <a:p>
            <a:pPr>
              <a:lnSpc>
                <a:spcPct val="100000"/>
              </a:lnSpc>
            </a:pPr>
            <a:r>
              <a:rPr lang="en-US" sz="1600">
                <a:solidFill>
                  <a:srgbClr val="FF0000"/>
                </a:solidFill>
              </a:rPr>
              <a:t>(per byte)</a:t>
            </a:r>
          </a:p>
          <a:p>
            <a:pPr>
              <a:lnSpc>
                <a:spcPct val="100000"/>
              </a:lnSpc>
            </a:pPr>
            <a:r>
              <a:rPr lang="en-US" sz="1600">
                <a:solidFill>
                  <a:srgbClr val="FF0000"/>
                </a:solidFill>
              </a:rPr>
              <a:t>storage</a:t>
            </a:r>
          </a:p>
          <a:p>
            <a:pPr>
              <a:lnSpc>
                <a:spcPct val="100000"/>
              </a:lnSpc>
            </a:pPr>
            <a:r>
              <a:rPr lang="en-US" sz="1600">
                <a:solidFill>
                  <a:srgbClr val="FF0000"/>
                </a:solidFill>
              </a:rPr>
              <a:t>devices</a:t>
            </a:r>
          </a:p>
        </p:txBody>
      </p:sp>
      <p:sp>
        <p:nvSpPr>
          <p:cNvPr id="39948" name="Line 14"/>
          <p:cNvSpPr>
            <a:spLocks noChangeAspect="1" noChangeShapeType="1"/>
          </p:cNvSpPr>
          <p:nvPr/>
        </p:nvSpPr>
        <p:spPr bwMode="auto">
          <a:xfrm>
            <a:off x="2133600" y="4724400"/>
            <a:ext cx="426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49" name="Text Box 15"/>
          <p:cNvSpPr txBox="1">
            <a:spLocks noChangeAspect="1" noChangeArrowheads="1"/>
          </p:cNvSpPr>
          <p:nvPr/>
        </p:nvSpPr>
        <p:spPr bwMode="auto">
          <a:xfrm>
            <a:off x="2351088" y="5637213"/>
            <a:ext cx="39100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remote secondary storage</a:t>
            </a:r>
          </a:p>
          <a:p>
            <a:pPr>
              <a:lnSpc>
                <a:spcPct val="100000"/>
              </a:lnSpc>
            </a:pPr>
            <a:r>
              <a:rPr lang="en-US" sz="1600">
                <a:solidFill>
                  <a:srgbClr val="000066"/>
                </a:solidFill>
              </a:rPr>
              <a:t>(distributed file systems, Web servers)</a:t>
            </a:r>
          </a:p>
        </p:txBody>
      </p:sp>
      <p:grpSp>
        <p:nvGrpSpPr>
          <p:cNvPr id="39950" name="Group 16"/>
          <p:cNvGrpSpPr>
            <a:grpSpLocks noChangeAspect="1"/>
          </p:cNvGrpSpPr>
          <p:nvPr/>
        </p:nvGrpSpPr>
        <p:grpSpPr bwMode="auto">
          <a:xfrm>
            <a:off x="7172325" y="5086350"/>
            <a:ext cx="1819275" cy="857250"/>
            <a:chOff x="4176" y="2645"/>
            <a:chExt cx="1488" cy="579"/>
          </a:xfrm>
        </p:grpSpPr>
        <p:sp>
          <p:nvSpPr>
            <p:cNvPr id="39978" name="AutoShape 17"/>
            <p:cNvSpPr>
              <a:spLocks noChangeAspect="1"/>
            </p:cNvSpPr>
            <p:nvPr/>
          </p:nvSpPr>
          <p:spPr bwMode="auto">
            <a:xfrm>
              <a:off x="4176" y="2648"/>
              <a:ext cx="48" cy="576"/>
            </a:xfrm>
            <a:prstGeom prst="rightBrace">
              <a:avLst>
                <a:gd name="adj1" fmla="val 10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39979" name="Text Box 18"/>
            <p:cNvSpPr txBox="1">
              <a:spLocks noChangeAspect="1" noChangeArrowheads="1"/>
            </p:cNvSpPr>
            <p:nvPr/>
          </p:nvSpPr>
          <p:spPr bwMode="auto">
            <a:xfrm>
              <a:off x="4269" y="2645"/>
              <a:ext cx="139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FF0000"/>
                  </a:solidFill>
                </a:rPr>
                <a:t>Local disks hold files retrieved from disks  on remote network servers.</a:t>
              </a:r>
            </a:p>
          </p:txBody>
        </p:sp>
      </p:grpSp>
      <p:grpSp>
        <p:nvGrpSpPr>
          <p:cNvPr id="39951" name="Group 19"/>
          <p:cNvGrpSpPr>
            <a:grpSpLocks noChangeAspect="1"/>
          </p:cNvGrpSpPr>
          <p:nvPr/>
        </p:nvGrpSpPr>
        <p:grpSpPr bwMode="auto">
          <a:xfrm>
            <a:off x="6388100" y="3581400"/>
            <a:ext cx="2603500" cy="852488"/>
            <a:chOff x="3696" y="1968"/>
            <a:chExt cx="1865" cy="576"/>
          </a:xfrm>
        </p:grpSpPr>
        <p:sp>
          <p:nvSpPr>
            <p:cNvPr id="39976" name="AutoShape 20"/>
            <p:cNvSpPr>
              <a:spLocks noChangeAspect="1"/>
            </p:cNvSpPr>
            <p:nvPr/>
          </p:nvSpPr>
          <p:spPr bwMode="auto">
            <a:xfrm>
              <a:off x="3696" y="1968"/>
              <a:ext cx="48" cy="576"/>
            </a:xfrm>
            <a:prstGeom prst="rightBrace">
              <a:avLst>
                <a:gd name="adj1" fmla="val 10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39977" name="Text Box 21"/>
            <p:cNvSpPr txBox="1">
              <a:spLocks noChangeAspect="1" noChangeArrowheads="1"/>
            </p:cNvSpPr>
            <p:nvPr/>
          </p:nvSpPr>
          <p:spPr bwMode="auto">
            <a:xfrm>
              <a:off x="3791" y="2092"/>
              <a:ext cx="177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FF0000"/>
                  </a:solidFill>
                </a:rPr>
                <a:t>L3 cache holds cache lines retrieved from main memory</a:t>
              </a:r>
            </a:p>
          </p:txBody>
        </p:sp>
      </p:grpSp>
      <p:sp>
        <p:nvSpPr>
          <p:cNvPr id="39952" name="Line 22"/>
          <p:cNvSpPr>
            <a:spLocks noChangeAspect="1" noChangeShapeType="1"/>
          </p:cNvSpPr>
          <p:nvPr/>
        </p:nvSpPr>
        <p:spPr bwMode="auto">
          <a:xfrm>
            <a:off x="1600200" y="5562600"/>
            <a:ext cx="533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53" name="Text Box 23"/>
          <p:cNvSpPr txBox="1">
            <a:spLocks noChangeAspect="1" noChangeArrowheads="1"/>
          </p:cNvSpPr>
          <p:nvPr/>
        </p:nvSpPr>
        <p:spPr bwMode="auto">
          <a:xfrm>
            <a:off x="3525838" y="2647950"/>
            <a:ext cx="15509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off-chip L2</a:t>
            </a:r>
          </a:p>
          <a:p>
            <a:pPr>
              <a:lnSpc>
                <a:spcPct val="100000"/>
              </a:lnSpc>
            </a:pPr>
            <a:r>
              <a:rPr lang="en-US" sz="1600">
                <a:solidFill>
                  <a:srgbClr val="000066"/>
                </a:solidFill>
              </a:rPr>
              <a:t>cache (SRAM)</a:t>
            </a:r>
          </a:p>
        </p:txBody>
      </p:sp>
      <p:grpSp>
        <p:nvGrpSpPr>
          <p:cNvPr id="39954" name="Group 24"/>
          <p:cNvGrpSpPr>
            <a:grpSpLocks/>
          </p:cNvGrpSpPr>
          <p:nvPr/>
        </p:nvGrpSpPr>
        <p:grpSpPr bwMode="auto">
          <a:xfrm>
            <a:off x="5411788" y="2262188"/>
            <a:ext cx="3011487" cy="615950"/>
            <a:chOff x="2975" y="797"/>
            <a:chExt cx="1897" cy="388"/>
          </a:xfrm>
        </p:grpSpPr>
        <p:sp>
          <p:nvSpPr>
            <p:cNvPr id="39974" name="Text Box 25"/>
            <p:cNvSpPr txBox="1">
              <a:spLocks noChangeAspect="1" noChangeArrowheads="1"/>
            </p:cNvSpPr>
            <p:nvPr/>
          </p:nvSpPr>
          <p:spPr bwMode="auto">
            <a:xfrm>
              <a:off x="3084" y="839"/>
              <a:ext cx="17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FF0000"/>
                  </a:solidFill>
                </a:rPr>
                <a:t>L1 cache holds cache lines retrieved from the L2 cache memory.</a:t>
              </a:r>
            </a:p>
          </p:txBody>
        </p:sp>
        <p:sp>
          <p:nvSpPr>
            <p:cNvPr id="39975" name="AutoShape 26"/>
            <p:cNvSpPr>
              <a:spLocks noChangeAspect="1"/>
            </p:cNvSpPr>
            <p:nvPr/>
          </p:nvSpPr>
          <p:spPr bwMode="auto">
            <a:xfrm>
              <a:off x="2975" y="797"/>
              <a:ext cx="45" cy="388"/>
            </a:xfrm>
            <a:prstGeom prst="rightBrace">
              <a:avLst>
                <a:gd name="adj1" fmla="val 71852"/>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grpSp>
      <p:sp>
        <p:nvSpPr>
          <p:cNvPr id="39955" name="Text Box 27"/>
          <p:cNvSpPr txBox="1">
            <a:spLocks noChangeAspect="1" noChangeArrowheads="1"/>
          </p:cNvSpPr>
          <p:nvPr/>
        </p:nvSpPr>
        <p:spPr bwMode="auto">
          <a:xfrm>
            <a:off x="5221288" y="1619250"/>
            <a:ext cx="291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FF0000"/>
                </a:solidFill>
              </a:rPr>
              <a:t>CPU registers hold words retrieved from L1 cache.</a:t>
            </a:r>
          </a:p>
        </p:txBody>
      </p:sp>
      <p:sp>
        <p:nvSpPr>
          <p:cNvPr id="39956" name="AutoShape 28"/>
          <p:cNvSpPr>
            <a:spLocks noChangeAspect="1"/>
          </p:cNvSpPr>
          <p:nvPr/>
        </p:nvSpPr>
        <p:spPr bwMode="auto">
          <a:xfrm>
            <a:off x="5030788" y="1576388"/>
            <a:ext cx="76200" cy="615950"/>
          </a:xfrm>
          <a:prstGeom prst="rightBrace">
            <a:avLst>
              <a:gd name="adj1" fmla="val 67361"/>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grpSp>
        <p:nvGrpSpPr>
          <p:cNvPr id="39957" name="Group 29"/>
          <p:cNvGrpSpPr>
            <a:grpSpLocks/>
          </p:cNvGrpSpPr>
          <p:nvPr/>
        </p:nvGrpSpPr>
        <p:grpSpPr bwMode="auto">
          <a:xfrm>
            <a:off x="5830888" y="2901950"/>
            <a:ext cx="2862262" cy="614363"/>
            <a:chOff x="3198" y="1200"/>
            <a:chExt cx="1803" cy="387"/>
          </a:xfrm>
        </p:grpSpPr>
        <p:sp>
          <p:nvSpPr>
            <p:cNvPr id="39972" name="Text Box 30"/>
            <p:cNvSpPr txBox="1">
              <a:spLocks noChangeAspect="1" noChangeArrowheads="1"/>
            </p:cNvSpPr>
            <p:nvPr/>
          </p:nvSpPr>
          <p:spPr bwMode="auto">
            <a:xfrm>
              <a:off x="3345" y="1249"/>
              <a:ext cx="16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FF0000"/>
                  </a:solidFill>
                </a:rPr>
                <a:t>L2 cache holds cache lines retrieved from L3 cache.</a:t>
              </a:r>
            </a:p>
          </p:txBody>
        </p:sp>
        <p:sp>
          <p:nvSpPr>
            <p:cNvPr id="39973" name="AutoShape 31"/>
            <p:cNvSpPr>
              <a:spLocks noChangeAspect="1"/>
            </p:cNvSpPr>
            <p:nvPr/>
          </p:nvSpPr>
          <p:spPr bwMode="auto">
            <a:xfrm>
              <a:off x="3198" y="1200"/>
              <a:ext cx="45" cy="387"/>
            </a:xfrm>
            <a:prstGeom prst="rightBrace">
              <a:avLst>
                <a:gd name="adj1" fmla="val 71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grpSp>
      <p:sp>
        <p:nvSpPr>
          <p:cNvPr id="39958" name="Text Box 32"/>
          <p:cNvSpPr txBox="1">
            <a:spLocks noChangeAspect="1" noChangeArrowheads="1"/>
          </p:cNvSpPr>
          <p:nvPr/>
        </p:nvSpPr>
        <p:spPr bwMode="auto">
          <a:xfrm>
            <a:off x="3529013" y="13271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482"/>
                </a:solidFill>
              </a:rPr>
              <a:t>L0:</a:t>
            </a:r>
          </a:p>
        </p:txBody>
      </p:sp>
      <p:sp>
        <p:nvSpPr>
          <p:cNvPr id="39959" name="Text Box 33"/>
          <p:cNvSpPr txBox="1">
            <a:spLocks noChangeAspect="1" noChangeArrowheads="1"/>
          </p:cNvSpPr>
          <p:nvPr/>
        </p:nvSpPr>
        <p:spPr bwMode="auto">
          <a:xfrm>
            <a:off x="3151188" y="203676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482"/>
                </a:solidFill>
              </a:rPr>
              <a:t>L1:</a:t>
            </a:r>
          </a:p>
        </p:txBody>
      </p:sp>
      <p:sp>
        <p:nvSpPr>
          <p:cNvPr id="39960" name="Text Box 34"/>
          <p:cNvSpPr txBox="1">
            <a:spLocks noChangeAspect="1" noChangeArrowheads="1"/>
          </p:cNvSpPr>
          <p:nvPr/>
        </p:nvSpPr>
        <p:spPr bwMode="auto">
          <a:xfrm>
            <a:off x="2713038" y="27336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482"/>
                </a:solidFill>
              </a:rPr>
              <a:t>L2:</a:t>
            </a:r>
          </a:p>
        </p:txBody>
      </p:sp>
      <p:sp>
        <p:nvSpPr>
          <p:cNvPr id="39961" name="Text Box 35"/>
          <p:cNvSpPr txBox="1">
            <a:spLocks noChangeAspect="1" noChangeArrowheads="1"/>
          </p:cNvSpPr>
          <p:nvPr/>
        </p:nvSpPr>
        <p:spPr bwMode="auto">
          <a:xfrm>
            <a:off x="2330450" y="335280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482"/>
                </a:solidFill>
              </a:rPr>
              <a:t>L3:</a:t>
            </a:r>
          </a:p>
        </p:txBody>
      </p:sp>
      <p:sp>
        <p:nvSpPr>
          <p:cNvPr id="39962" name="Text Box 36"/>
          <p:cNvSpPr txBox="1">
            <a:spLocks noChangeAspect="1" noChangeArrowheads="1"/>
          </p:cNvSpPr>
          <p:nvPr/>
        </p:nvSpPr>
        <p:spPr bwMode="auto">
          <a:xfrm>
            <a:off x="1446213" y="4843463"/>
            <a:ext cx="49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482"/>
                </a:solidFill>
              </a:rPr>
              <a:t>L5:</a:t>
            </a:r>
          </a:p>
        </p:txBody>
      </p:sp>
      <p:sp>
        <p:nvSpPr>
          <p:cNvPr id="39963" name="Text Box 37"/>
          <p:cNvSpPr txBox="1">
            <a:spLocks noChangeAspect="1" noChangeArrowheads="1"/>
          </p:cNvSpPr>
          <p:nvPr/>
        </p:nvSpPr>
        <p:spPr bwMode="auto">
          <a:xfrm>
            <a:off x="996950" y="5699125"/>
            <a:ext cx="49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482"/>
                </a:solidFill>
              </a:rPr>
              <a:t>L6:</a:t>
            </a:r>
          </a:p>
        </p:txBody>
      </p:sp>
      <p:sp>
        <p:nvSpPr>
          <p:cNvPr id="39964" name="Text Box 38"/>
          <p:cNvSpPr txBox="1">
            <a:spLocks noChangeAspect="1" noChangeArrowheads="1"/>
          </p:cNvSpPr>
          <p:nvPr/>
        </p:nvSpPr>
        <p:spPr bwMode="auto">
          <a:xfrm>
            <a:off x="271463" y="1265238"/>
            <a:ext cx="1109662"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FF0000"/>
                </a:solidFill>
              </a:rPr>
              <a:t>Smaller,</a:t>
            </a:r>
          </a:p>
          <a:p>
            <a:pPr>
              <a:lnSpc>
                <a:spcPct val="100000"/>
              </a:lnSpc>
            </a:pPr>
            <a:r>
              <a:rPr lang="en-US" sz="1600">
                <a:solidFill>
                  <a:srgbClr val="FF0000"/>
                </a:solidFill>
              </a:rPr>
              <a:t>faster,</a:t>
            </a:r>
          </a:p>
          <a:p>
            <a:pPr>
              <a:lnSpc>
                <a:spcPct val="100000"/>
              </a:lnSpc>
            </a:pPr>
            <a:r>
              <a:rPr lang="en-US" sz="1600">
                <a:solidFill>
                  <a:srgbClr val="FF0000"/>
                </a:solidFill>
              </a:rPr>
              <a:t>and </a:t>
            </a:r>
          </a:p>
          <a:p>
            <a:pPr>
              <a:lnSpc>
                <a:spcPct val="100000"/>
              </a:lnSpc>
            </a:pPr>
            <a:r>
              <a:rPr lang="en-US" sz="1600">
                <a:solidFill>
                  <a:srgbClr val="FF0000"/>
                </a:solidFill>
              </a:rPr>
              <a:t>costlier</a:t>
            </a:r>
          </a:p>
          <a:p>
            <a:pPr>
              <a:lnSpc>
                <a:spcPct val="100000"/>
              </a:lnSpc>
            </a:pPr>
            <a:r>
              <a:rPr lang="en-US" sz="1600">
                <a:solidFill>
                  <a:srgbClr val="FF0000"/>
                </a:solidFill>
              </a:rPr>
              <a:t>(per byte)</a:t>
            </a:r>
          </a:p>
          <a:p>
            <a:pPr>
              <a:lnSpc>
                <a:spcPct val="100000"/>
              </a:lnSpc>
            </a:pPr>
            <a:r>
              <a:rPr lang="en-US" sz="1600">
                <a:solidFill>
                  <a:srgbClr val="FF0000"/>
                </a:solidFill>
              </a:rPr>
              <a:t>storage </a:t>
            </a:r>
          </a:p>
          <a:p>
            <a:pPr>
              <a:lnSpc>
                <a:spcPct val="100000"/>
              </a:lnSpc>
            </a:pPr>
            <a:r>
              <a:rPr lang="en-US" sz="1600">
                <a:solidFill>
                  <a:srgbClr val="FF0000"/>
                </a:solidFill>
              </a:rPr>
              <a:t>devices</a:t>
            </a:r>
          </a:p>
        </p:txBody>
      </p:sp>
      <p:sp>
        <p:nvSpPr>
          <p:cNvPr id="39965" name="Line 39"/>
          <p:cNvSpPr>
            <a:spLocks noChangeShapeType="1"/>
          </p:cNvSpPr>
          <p:nvPr/>
        </p:nvSpPr>
        <p:spPr bwMode="auto">
          <a:xfrm flipH="1" flipV="1">
            <a:off x="319088" y="1074738"/>
            <a:ext cx="0" cy="21542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66" name="Text Box 7"/>
          <p:cNvSpPr txBox="1">
            <a:spLocks noChangeAspect="1" noChangeArrowheads="1"/>
          </p:cNvSpPr>
          <p:nvPr/>
        </p:nvSpPr>
        <p:spPr bwMode="auto">
          <a:xfrm>
            <a:off x="3505200" y="4038600"/>
            <a:ext cx="1504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main memory</a:t>
            </a:r>
          </a:p>
          <a:p>
            <a:pPr>
              <a:lnSpc>
                <a:spcPct val="100000"/>
              </a:lnSpc>
            </a:pPr>
            <a:r>
              <a:rPr lang="en-US" sz="1600">
                <a:solidFill>
                  <a:srgbClr val="000066"/>
                </a:solidFill>
              </a:rPr>
              <a:t>(DRAM)</a:t>
            </a:r>
          </a:p>
        </p:txBody>
      </p:sp>
      <p:sp>
        <p:nvSpPr>
          <p:cNvPr id="39967" name="Line 14"/>
          <p:cNvSpPr>
            <a:spLocks noChangeAspect="1" noChangeShapeType="1"/>
          </p:cNvSpPr>
          <p:nvPr/>
        </p:nvSpPr>
        <p:spPr bwMode="auto">
          <a:xfrm>
            <a:off x="2590800" y="3962400"/>
            <a:ext cx="3352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68" name="Text Box 36"/>
          <p:cNvSpPr txBox="1">
            <a:spLocks noChangeAspect="1" noChangeArrowheads="1"/>
          </p:cNvSpPr>
          <p:nvPr/>
        </p:nvSpPr>
        <p:spPr bwMode="auto">
          <a:xfrm>
            <a:off x="1905000" y="411480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482"/>
                </a:solidFill>
              </a:rPr>
              <a:t>L4:</a:t>
            </a:r>
          </a:p>
        </p:txBody>
      </p:sp>
      <p:grpSp>
        <p:nvGrpSpPr>
          <p:cNvPr id="39969" name="Group 19"/>
          <p:cNvGrpSpPr>
            <a:grpSpLocks noChangeAspect="1"/>
          </p:cNvGrpSpPr>
          <p:nvPr/>
        </p:nvGrpSpPr>
        <p:grpSpPr bwMode="auto">
          <a:xfrm>
            <a:off x="6769100" y="4329113"/>
            <a:ext cx="2908300" cy="852487"/>
            <a:chOff x="3696" y="1968"/>
            <a:chExt cx="1968" cy="576"/>
          </a:xfrm>
        </p:grpSpPr>
        <p:sp>
          <p:nvSpPr>
            <p:cNvPr id="39970" name="AutoShape 20"/>
            <p:cNvSpPr>
              <a:spLocks noChangeAspect="1"/>
            </p:cNvSpPr>
            <p:nvPr/>
          </p:nvSpPr>
          <p:spPr bwMode="auto">
            <a:xfrm>
              <a:off x="3696" y="1968"/>
              <a:ext cx="48" cy="576"/>
            </a:xfrm>
            <a:prstGeom prst="rightBrace">
              <a:avLst>
                <a:gd name="adj1" fmla="val 10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39971" name="Text Box 21"/>
            <p:cNvSpPr txBox="1">
              <a:spLocks noChangeAspect="1" noChangeArrowheads="1"/>
            </p:cNvSpPr>
            <p:nvPr/>
          </p:nvSpPr>
          <p:spPr bwMode="auto">
            <a:xfrm>
              <a:off x="3791" y="2032"/>
              <a:ext cx="1873"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FF0000"/>
                  </a:solidFill>
                </a:rPr>
                <a:t>Main memory holds disk </a:t>
              </a:r>
            </a:p>
            <a:p>
              <a:pPr algn="l">
                <a:lnSpc>
                  <a:spcPct val="100000"/>
                </a:lnSpc>
              </a:pPr>
              <a:r>
                <a:rPr lang="en-US" sz="1200">
                  <a:solidFill>
                    <a:srgbClr val="FF0000"/>
                  </a:solidFill>
                </a:rPr>
                <a:t>blocks retrieved from local </a:t>
              </a:r>
            </a:p>
            <a:p>
              <a:pPr algn="l">
                <a:lnSpc>
                  <a:spcPct val="100000"/>
                </a:lnSpc>
              </a:pPr>
              <a:r>
                <a:rPr lang="en-US" sz="1200">
                  <a:solidFill>
                    <a:srgbClr val="FF0000"/>
                  </a:solidFill>
                </a:rPr>
                <a:t>disks.</a:t>
              </a:r>
            </a:p>
          </p:txBody>
        </p:sp>
      </p:grpSp>
    </p:spTree>
    <p:extLst>
      <p:ext uri="{BB962C8B-B14F-4D97-AF65-F5344CB8AC3E}">
        <p14:creationId xmlns:p14="http://schemas.microsoft.com/office/powerpoint/2010/main" val="33029513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5" name="Rectangle 29"/>
          <p:cNvSpPr>
            <a:spLocks noGrp="1" noChangeArrowheads="1"/>
          </p:cNvSpPr>
          <p:nvPr>
            <p:ph type="title"/>
          </p:nvPr>
        </p:nvSpPr>
        <p:spPr/>
        <p:txBody>
          <a:bodyPr/>
          <a:lstStyle/>
          <a:p>
            <a:pPr eaLnBrk="1" hangingPunct="1">
              <a:defRPr/>
            </a:pPr>
            <a:r>
              <a:rPr lang="en-US" dirty="0" smtClean="0">
                <a:cs typeface="+mj-cs"/>
              </a:rPr>
              <a:t>Memory Write Transaction</a:t>
            </a:r>
          </a:p>
        </p:txBody>
      </p:sp>
      <p:sp>
        <p:nvSpPr>
          <p:cNvPr id="91166" name="Rectangle 30"/>
          <p:cNvSpPr>
            <a:spLocks noGrp="1" noChangeArrowheads="1"/>
          </p:cNvSpPr>
          <p:nvPr>
            <p:ph type="body" idx="1"/>
          </p:nvPr>
        </p:nvSpPr>
        <p:spPr/>
        <p:txBody>
          <a:bodyPr/>
          <a:lstStyle/>
          <a:p>
            <a:pPr eaLnBrk="1" hangingPunct="1">
              <a:defRPr/>
            </a:pPr>
            <a:r>
              <a:rPr lang="en-US" dirty="0">
                <a:latin typeface="Helvetica" charset="0"/>
                <a:ea typeface="ＭＳ Ｐゴシック" charset="0"/>
              </a:rPr>
              <a:t> CPU places data word y on the </a:t>
            </a:r>
            <a:r>
              <a:rPr lang="en-US" dirty="0" smtClean="0">
                <a:latin typeface="Helvetica" charset="0"/>
                <a:ea typeface="ＭＳ Ｐゴシック" charset="0"/>
              </a:rPr>
              <a:t>bus and address of A to store A’s value in memory location for A.</a:t>
            </a:r>
            <a:endParaRPr lang="en-US" dirty="0">
              <a:latin typeface="Helvetica" charset="0"/>
              <a:ea typeface="ＭＳ Ｐゴシック" charset="0"/>
            </a:endParaRPr>
          </a:p>
        </p:txBody>
      </p:sp>
      <p:sp>
        <p:nvSpPr>
          <p:cNvPr id="21507"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21508" name="AutoShape 5"/>
          <p:cNvSpPr>
            <a:spLocks noChangeArrowheads="1"/>
          </p:cNvSpPr>
          <p:nvPr/>
        </p:nvSpPr>
        <p:spPr bwMode="auto">
          <a:xfrm>
            <a:off x="5243513" y="396240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21509"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21510" name="AutoShape 7"/>
          <p:cNvSpPr>
            <a:spLocks noChangeArrowheads="1"/>
          </p:cNvSpPr>
          <p:nvPr/>
        </p:nvSpPr>
        <p:spPr bwMode="auto">
          <a:xfrm>
            <a:off x="2871788" y="3962400"/>
            <a:ext cx="1452562"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1511"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1512"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1513"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1514"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400">
                <a:solidFill>
                  <a:srgbClr val="000066"/>
                </a:solidFill>
              </a:rPr>
              <a:t>y</a:t>
            </a:r>
            <a:endParaRPr lang="en-US" sz="1000">
              <a:solidFill>
                <a:srgbClr val="000066"/>
              </a:solidFill>
            </a:endParaRPr>
          </a:p>
        </p:txBody>
      </p:sp>
      <p:sp>
        <p:nvSpPr>
          <p:cNvPr id="21515"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1516"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1517"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1518"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ALU</a:t>
            </a:r>
          </a:p>
        </p:txBody>
      </p:sp>
      <p:sp>
        <p:nvSpPr>
          <p:cNvPr id="21519" name="Text Box 16"/>
          <p:cNvSpPr txBox="1">
            <a:spLocks noChangeArrowheads="1"/>
          </p:cNvSpPr>
          <p:nvPr/>
        </p:nvSpPr>
        <p:spPr bwMode="auto">
          <a:xfrm>
            <a:off x="1606550" y="2346325"/>
            <a:ext cx="1279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register file</a:t>
            </a:r>
          </a:p>
        </p:txBody>
      </p:sp>
      <p:sp>
        <p:nvSpPr>
          <p:cNvPr id="21520"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1521" name="Rectangle 18"/>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bus interface</a:t>
            </a:r>
          </a:p>
        </p:txBody>
      </p:sp>
      <p:sp>
        <p:nvSpPr>
          <p:cNvPr id="21522" name="Text Box 19"/>
          <p:cNvSpPr txBox="1">
            <a:spLocks noChangeArrowheads="1"/>
          </p:cNvSpPr>
          <p:nvPr/>
        </p:nvSpPr>
        <p:spPr bwMode="auto">
          <a:xfrm>
            <a:off x="5783263" y="38258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400" i="1">
                <a:solidFill>
                  <a:srgbClr val="000066"/>
                </a:solidFill>
              </a:rPr>
              <a:t>y</a:t>
            </a:r>
          </a:p>
        </p:txBody>
      </p:sp>
      <p:sp>
        <p:nvSpPr>
          <p:cNvPr id="21523" name="Line 20"/>
          <p:cNvSpPr>
            <a:spLocks noChangeShapeType="1"/>
          </p:cNvSpPr>
          <p:nvPr/>
        </p:nvSpPr>
        <p:spPr bwMode="auto">
          <a:xfrm>
            <a:off x="2266950" y="3352800"/>
            <a:ext cx="0" cy="914400"/>
          </a:xfrm>
          <a:prstGeom prst="line">
            <a:avLst/>
          </a:prstGeom>
          <a:noFill/>
          <a:ln w="76200">
            <a:solidFill>
              <a:srgbClr val="FF1A1A"/>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4" name="Line 21"/>
          <p:cNvSpPr>
            <a:spLocks noChangeShapeType="1"/>
          </p:cNvSpPr>
          <p:nvPr/>
        </p:nvSpPr>
        <p:spPr bwMode="auto">
          <a:xfrm>
            <a:off x="2266950" y="4267200"/>
            <a:ext cx="4495800" cy="0"/>
          </a:xfrm>
          <a:prstGeom prst="line">
            <a:avLst/>
          </a:prstGeom>
          <a:noFill/>
          <a:ln w="76200">
            <a:solidFill>
              <a:srgbClr val="FF1A1A"/>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5" name="Rectangle 22"/>
          <p:cNvSpPr>
            <a:spLocks noChangeArrowheads="1"/>
          </p:cNvSpPr>
          <p:nvPr/>
        </p:nvSpPr>
        <p:spPr bwMode="auto">
          <a:xfrm>
            <a:off x="6762750" y="4267200"/>
            <a:ext cx="9144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21526" name="Text Box 23"/>
          <p:cNvSpPr txBox="1">
            <a:spLocks noChangeArrowheads="1"/>
          </p:cNvSpPr>
          <p:nvPr/>
        </p:nvSpPr>
        <p:spPr bwMode="auto">
          <a:xfrm>
            <a:off x="6523038" y="3397250"/>
            <a:ext cx="150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main memory</a:t>
            </a:r>
          </a:p>
        </p:txBody>
      </p:sp>
      <p:sp>
        <p:nvSpPr>
          <p:cNvPr id="21527" name="Text Box 24"/>
          <p:cNvSpPr txBox="1">
            <a:spLocks noChangeArrowheads="1"/>
          </p:cNvSpPr>
          <p:nvPr/>
        </p:nvSpPr>
        <p:spPr bwMode="auto">
          <a:xfrm>
            <a:off x="7673975" y="36877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0</a:t>
            </a:r>
          </a:p>
        </p:txBody>
      </p:sp>
      <p:sp>
        <p:nvSpPr>
          <p:cNvPr id="21528" name="Text Box 25"/>
          <p:cNvSpPr txBox="1">
            <a:spLocks noChangeArrowheads="1"/>
          </p:cNvSpPr>
          <p:nvPr/>
        </p:nvSpPr>
        <p:spPr bwMode="auto">
          <a:xfrm>
            <a:off x="7658100" y="4191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A</a:t>
            </a:r>
          </a:p>
        </p:txBody>
      </p:sp>
      <p:sp>
        <p:nvSpPr>
          <p:cNvPr id="21529" name="Text Box 26"/>
          <p:cNvSpPr txBox="1">
            <a:spLocks noChangeArrowheads="1"/>
          </p:cNvSpPr>
          <p:nvPr/>
        </p:nvSpPr>
        <p:spPr bwMode="auto">
          <a:xfrm>
            <a:off x="1189038" y="3016250"/>
            <a:ext cx="703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%eax</a:t>
            </a:r>
          </a:p>
        </p:txBody>
      </p:sp>
      <p:sp>
        <p:nvSpPr>
          <p:cNvPr id="21530" name="Text Box 27"/>
          <p:cNvSpPr txBox="1">
            <a:spLocks noChangeArrowheads="1"/>
          </p:cNvSpPr>
          <p:nvPr/>
        </p:nvSpPr>
        <p:spPr bwMode="auto">
          <a:xfrm>
            <a:off x="4221163" y="3717925"/>
            <a:ext cx="1131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I/O bridge</a:t>
            </a:r>
          </a:p>
        </p:txBody>
      </p:sp>
      <p:sp>
        <p:nvSpPr>
          <p:cNvPr id="21531" name="Text Box 28"/>
          <p:cNvSpPr txBox="1">
            <a:spLocks noChangeArrowheads="1"/>
          </p:cNvSpPr>
          <p:nvPr/>
        </p:nvSpPr>
        <p:spPr bwMode="auto">
          <a:xfrm>
            <a:off x="4552950" y="2438400"/>
            <a:ext cx="3267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Store operation:</a:t>
            </a:r>
            <a:r>
              <a:rPr lang="en-US" sz="1600">
                <a:solidFill>
                  <a:srgbClr val="000066"/>
                </a:solidFill>
                <a:latin typeface="Times" charset="0"/>
              </a:rPr>
              <a:t> </a:t>
            </a:r>
            <a:r>
              <a:rPr lang="en-US" sz="1600">
                <a:solidFill>
                  <a:srgbClr val="000066"/>
                </a:solidFill>
                <a:latin typeface="Courier New" charset="0"/>
              </a:rPr>
              <a:t>movl %eax, A</a:t>
            </a:r>
            <a:endParaRPr lang="en-US" sz="1600">
              <a:solidFill>
                <a:srgbClr val="000066"/>
              </a:solidFill>
              <a:latin typeface="Times" charset="0"/>
            </a:endParaRPr>
          </a:p>
          <a:p>
            <a:pPr algn="l">
              <a:lnSpc>
                <a:spcPct val="100000"/>
              </a:lnSpc>
            </a:pPr>
            <a:endParaRPr lang="en-US" sz="1600">
              <a:solidFill>
                <a:srgbClr val="000066"/>
              </a:solidFill>
            </a:endParaRP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Memory Mountain Test Function</a:t>
            </a:r>
          </a:p>
        </p:txBody>
      </p:sp>
      <p:sp>
        <p:nvSpPr>
          <p:cNvPr id="30722" name="Text Box 3"/>
          <p:cNvSpPr txBox="1">
            <a:spLocks noChangeArrowheads="1"/>
          </p:cNvSpPr>
          <p:nvPr/>
        </p:nvSpPr>
        <p:spPr bwMode="auto">
          <a:xfrm>
            <a:off x="304800" y="1435100"/>
            <a:ext cx="8842375" cy="49403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500">
                <a:solidFill>
                  <a:srgbClr val="000066"/>
                </a:solidFill>
                <a:latin typeface="Courier New" charset="0"/>
              </a:rPr>
              <a:t>/* The test function */</a:t>
            </a:r>
          </a:p>
          <a:p>
            <a:pPr algn="l">
              <a:lnSpc>
                <a:spcPct val="100000"/>
              </a:lnSpc>
            </a:pPr>
            <a:r>
              <a:rPr lang="en-US" sz="1500">
                <a:solidFill>
                  <a:srgbClr val="000066"/>
                </a:solidFill>
                <a:latin typeface="Courier New" charset="0"/>
              </a:rPr>
              <a:t>void test(int elems, int stride) {</a:t>
            </a:r>
          </a:p>
          <a:p>
            <a:pPr algn="l">
              <a:lnSpc>
                <a:spcPct val="100000"/>
              </a:lnSpc>
            </a:pPr>
            <a:r>
              <a:rPr lang="en-US" sz="1500">
                <a:solidFill>
                  <a:srgbClr val="000066"/>
                </a:solidFill>
                <a:latin typeface="Courier New" charset="0"/>
              </a:rPr>
              <a:t>    int i, result = 0; </a:t>
            </a:r>
          </a:p>
          <a:p>
            <a:pPr algn="l">
              <a:lnSpc>
                <a:spcPct val="100000"/>
              </a:lnSpc>
            </a:pPr>
            <a:r>
              <a:rPr lang="en-US" sz="1500">
                <a:solidFill>
                  <a:srgbClr val="000066"/>
                </a:solidFill>
                <a:latin typeface="Courier New" charset="0"/>
              </a:rPr>
              <a:t>    volatile int sink; </a:t>
            </a:r>
          </a:p>
          <a:p>
            <a:pPr algn="l">
              <a:lnSpc>
                <a:spcPct val="100000"/>
              </a:lnSpc>
            </a:pPr>
            <a:endParaRPr lang="en-US" sz="1500">
              <a:solidFill>
                <a:srgbClr val="000066"/>
              </a:solidFill>
              <a:latin typeface="Courier New" charset="0"/>
            </a:endParaRPr>
          </a:p>
          <a:p>
            <a:pPr algn="l">
              <a:lnSpc>
                <a:spcPct val="100000"/>
              </a:lnSpc>
            </a:pPr>
            <a:r>
              <a:rPr lang="en-US" sz="1500">
                <a:solidFill>
                  <a:srgbClr val="000066"/>
                </a:solidFill>
                <a:latin typeface="Courier New" charset="0"/>
              </a:rPr>
              <a:t>    for (i = 0; i &lt; </a:t>
            </a:r>
            <a:r>
              <a:rPr lang="en-US" sz="1500">
                <a:solidFill>
                  <a:srgbClr val="FF1A1A"/>
                </a:solidFill>
                <a:latin typeface="Courier New" charset="0"/>
              </a:rPr>
              <a:t>elems</a:t>
            </a:r>
            <a:r>
              <a:rPr lang="en-US" sz="1500">
                <a:solidFill>
                  <a:srgbClr val="000066"/>
                </a:solidFill>
                <a:latin typeface="Courier New" charset="0"/>
              </a:rPr>
              <a:t>; i += </a:t>
            </a:r>
            <a:r>
              <a:rPr lang="en-US" sz="1500">
                <a:solidFill>
                  <a:srgbClr val="FF1A1A"/>
                </a:solidFill>
                <a:latin typeface="Courier New" charset="0"/>
              </a:rPr>
              <a:t>stride</a:t>
            </a:r>
            <a:r>
              <a:rPr lang="en-US" sz="1500">
                <a:solidFill>
                  <a:srgbClr val="000066"/>
                </a:solidFill>
                <a:latin typeface="Courier New" charset="0"/>
              </a:rPr>
              <a:t>)</a:t>
            </a:r>
          </a:p>
          <a:p>
            <a:pPr algn="l">
              <a:lnSpc>
                <a:spcPct val="100000"/>
              </a:lnSpc>
            </a:pPr>
            <a:r>
              <a:rPr lang="en-US" sz="1500">
                <a:solidFill>
                  <a:srgbClr val="000066"/>
                </a:solidFill>
                <a:latin typeface="Courier New" charset="0"/>
              </a:rPr>
              <a:t>	result += data[i];</a:t>
            </a:r>
          </a:p>
          <a:p>
            <a:pPr algn="l">
              <a:lnSpc>
                <a:spcPct val="100000"/>
              </a:lnSpc>
            </a:pPr>
            <a:r>
              <a:rPr lang="en-US" sz="1500">
                <a:solidFill>
                  <a:srgbClr val="000066"/>
                </a:solidFill>
                <a:latin typeface="Courier New" charset="0"/>
              </a:rPr>
              <a:t>    sink = result; /* So compiler doesn't optimize away the loop */</a:t>
            </a:r>
          </a:p>
          <a:p>
            <a:pPr algn="l">
              <a:lnSpc>
                <a:spcPct val="100000"/>
              </a:lnSpc>
            </a:pPr>
            <a:r>
              <a:rPr lang="en-US" sz="1500">
                <a:solidFill>
                  <a:srgbClr val="000066"/>
                </a:solidFill>
                <a:latin typeface="Courier New" charset="0"/>
              </a:rPr>
              <a:t>}</a:t>
            </a:r>
          </a:p>
          <a:p>
            <a:pPr algn="l">
              <a:lnSpc>
                <a:spcPct val="100000"/>
              </a:lnSpc>
            </a:pPr>
            <a:endParaRPr lang="en-US" sz="1500">
              <a:solidFill>
                <a:srgbClr val="000066"/>
              </a:solidFill>
              <a:latin typeface="Courier New" charset="0"/>
            </a:endParaRPr>
          </a:p>
          <a:p>
            <a:pPr algn="l">
              <a:lnSpc>
                <a:spcPct val="100000"/>
              </a:lnSpc>
            </a:pPr>
            <a:r>
              <a:rPr lang="en-US" sz="1500">
                <a:solidFill>
                  <a:srgbClr val="000066"/>
                </a:solidFill>
                <a:latin typeface="Courier New" charset="0"/>
              </a:rPr>
              <a:t>/* Run test(elems, stride) and return read throughput (MB/s) */</a:t>
            </a:r>
          </a:p>
          <a:p>
            <a:pPr algn="l">
              <a:lnSpc>
                <a:spcPct val="100000"/>
              </a:lnSpc>
            </a:pPr>
            <a:r>
              <a:rPr lang="en-US" sz="1500">
                <a:solidFill>
                  <a:srgbClr val="000066"/>
                </a:solidFill>
                <a:latin typeface="Courier New" charset="0"/>
              </a:rPr>
              <a:t>double run(int size, int stride, double Mhz)</a:t>
            </a:r>
          </a:p>
          <a:p>
            <a:pPr algn="l">
              <a:lnSpc>
                <a:spcPct val="100000"/>
              </a:lnSpc>
            </a:pPr>
            <a:r>
              <a:rPr lang="en-US" sz="1500">
                <a:solidFill>
                  <a:srgbClr val="000066"/>
                </a:solidFill>
                <a:latin typeface="Courier New" charset="0"/>
              </a:rPr>
              <a:t>{</a:t>
            </a:r>
          </a:p>
          <a:p>
            <a:pPr algn="l">
              <a:lnSpc>
                <a:spcPct val="100000"/>
              </a:lnSpc>
            </a:pPr>
            <a:r>
              <a:rPr lang="en-US" sz="1500">
                <a:solidFill>
                  <a:srgbClr val="000066"/>
                </a:solidFill>
                <a:latin typeface="Courier New" charset="0"/>
              </a:rPr>
              <a:t>    double cycles;</a:t>
            </a:r>
          </a:p>
          <a:p>
            <a:pPr algn="l">
              <a:lnSpc>
                <a:spcPct val="100000"/>
              </a:lnSpc>
            </a:pPr>
            <a:r>
              <a:rPr lang="en-US" sz="1500">
                <a:solidFill>
                  <a:srgbClr val="000066"/>
                </a:solidFill>
                <a:latin typeface="Courier New" charset="0"/>
              </a:rPr>
              <a:t>    int elems = size / sizeof(int); </a:t>
            </a:r>
          </a:p>
          <a:p>
            <a:pPr algn="l">
              <a:lnSpc>
                <a:spcPct val="100000"/>
              </a:lnSpc>
            </a:pPr>
            <a:endParaRPr lang="en-US" sz="1500">
              <a:solidFill>
                <a:srgbClr val="000066"/>
              </a:solidFill>
              <a:latin typeface="Courier New" charset="0"/>
            </a:endParaRPr>
          </a:p>
          <a:p>
            <a:pPr algn="l">
              <a:lnSpc>
                <a:spcPct val="100000"/>
              </a:lnSpc>
            </a:pPr>
            <a:r>
              <a:rPr lang="en-US" sz="1500">
                <a:solidFill>
                  <a:srgbClr val="000066"/>
                </a:solidFill>
                <a:latin typeface="Courier New" charset="0"/>
              </a:rPr>
              <a:t>    test(elems, stride);                     </a:t>
            </a:r>
            <a:r>
              <a:rPr lang="en-US" sz="1500">
                <a:solidFill>
                  <a:srgbClr val="FF0000"/>
                </a:solidFill>
                <a:latin typeface="Courier New" charset="0"/>
              </a:rPr>
              <a:t>/* warm up the cache first! */</a:t>
            </a:r>
          </a:p>
          <a:p>
            <a:pPr algn="l">
              <a:lnSpc>
                <a:spcPct val="100000"/>
              </a:lnSpc>
            </a:pPr>
            <a:r>
              <a:rPr lang="en-US" sz="1500">
                <a:solidFill>
                  <a:srgbClr val="000066"/>
                </a:solidFill>
                <a:latin typeface="Courier New" charset="0"/>
              </a:rPr>
              <a:t>    cycles = fcyc2(test, elems, stride, 0);  /* call test(elems,stride) */</a:t>
            </a:r>
          </a:p>
          <a:p>
            <a:pPr algn="l">
              <a:lnSpc>
                <a:spcPct val="100000"/>
              </a:lnSpc>
            </a:pPr>
            <a:r>
              <a:rPr lang="en-US" sz="1500">
                <a:solidFill>
                  <a:srgbClr val="000066"/>
                </a:solidFill>
                <a:latin typeface="Courier New" charset="0"/>
              </a:rPr>
              <a:t>    return (size / stride) / (cycles / Mhz); /* convert cycles to MB/s */</a:t>
            </a:r>
          </a:p>
          <a:p>
            <a:pPr algn="l">
              <a:lnSpc>
                <a:spcPct val="100000"/>
              </a:lnSpc>
            </a:pPr>
            <a:r>
              <a:rPr lang="en-US" sz="1500">
                <a:solidFill>
                  <a:srgbClr val="000066"/>
                </a:solidFill>
                <a:latin typeface="Courier New" charset="0"/>
              </a:rPr>
              <a:t>}</a:t>
            </a:r>
          </a:p>
          <a:p>
            <a:pPr algn="l">
              <a:lnSpc>
                <a:spcPct val="100000"/>
              </a:lnSpc>
            </a:pPr>
            <a:endParaRPr lang="en-US" sz="1500">
              <a:solidFill>
                <a:srgbClr val="000066"/>
              </a:solidFill>
              <a:latin typeface="Courier New" charset="0"/>
            </a:endParaRPr>
          </a:p>
        </p:txBody>
      </p:sp>
    </p:spTree>
    <p:extLst>
      <p:ext uri="{BB962C8B-B14F-4D97-AF65-F5344CB8AC3E}">
        <p14:creationId xmlns:p14="http://schemas.microsoft.com/office/powerpoint/2010/main" val="30705441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Rectangle 4"/>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Memory Mountain Main Routine</a:t>
            </a:r>
          </a:p>
        </p:txBody>
      </p:sp>
      <p:sp>
        <p:nvSpPr>
          <p:cNvPr id="32770" name="Text Box 3"/>
          <p:cNvSpPr txBox="1">
            <a:spLocks noChangeArrowheads="1"/>
          </p:cNvSpPr>
          <p:nvPr/>
        </p:nvSpPr>
        <p:spPr bwMode="auto">
          <a:xfrm>
            <a:off x="304800" y="1025525"/>
            <a:ext cx="8553450" cy="5375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500">
                <a:solidFill>
                  <a:srgbClr val="000066"/>
                </a:solidFill>
                <a:latin typeface="Courier New" charset="0"/>
              </a:rPr>
              <a:t>/* mountain.c - Generate the memory mountain. */</a:t>
            </a:r>
          </a:p>
          <a:p>
            <a:pPr algn="l">
              <a:lnSpc>
                <a:spcPct val="100000"/>
              </a:lnSpc>
            </a:pPr>
            <a:r>
              <a:rPr lang="en-US" sz="1500">
                <a:solidFill>
                  <a:srgbClr val="000066"/>
                </a:solidFill>
                <a:latin typeface="Courier New" charset="0"/>
              </a:rPr>
              <a:t>#define MINBYTES (1 &lt;&lt; 10)  /* Working set size ranges from 1 KB */</a:t>
            </a:r>
          </a:p>
          <a:p>
            <a:pPr algn="l">
              <a:lnSpc>
                <a:spcPct val="100000"/>
              </a:lnSpc>
            </a:pPr>
            <a:r>
              <a:rPr lang="en-US" sz="1500">
                <a:solidFill>
                  <a:srgbClr val="000066"/>
                </a:solidFill>
                <a:latin typeface="Courier New" charset="0"/>
              </a:rPr>
              <a:t>#define MAXBYTES (1 &lt;&lt; 23)  /* ... up to 8 MB */</a:t>
            </a:r>
          </a:p>
          <a:p>
            <a:pPr algn="l">
              <a:lnSpc>
                <a:spcPct val="100000"/>
              </a:lnSpc>
            </a:pPr>
            <a:r>
              <a:rPr lang="en-US" sz="1500">
                <a:solidFill>
                  <a:srgbClr val="000066"/>
                </a:solidFill>
                <a:latin typeface="Courier New" charset="0"/>
              </a:rPr>
              <a:t>#define MAXSTRIDE 16        /* Strides range from 1 to 16 */</a:t>
            </a:r>
          </a:p>
          <a:p>
            <a:pPr algn="l">
              <a:lnSpc>
                <a:spcPct val="100000"/>
              </a:lnSpc>
            </a:pPr>
            <a:r>
              <a:rPr lang="en-US" sz="1500">
                <a:solidFill>
                  <a:srgbClr val="000066"/>
                </a:solidFill>
                <a:latin typeface="Courier New" charset="0"/>
              </a:rPr>
              <a:t>#define MAXELEMS MAXBYTES/sizeof(int) </a:t>
            </a:r>
          </a:p>
          <a:p>
            <a:pPr algn="l">
              <a:lnSpc>
                <a:spcPct val="100000"/>
              </a:lnSpc>
            </a:pPr>
            <a:endParaRPr lang="en-US" sz="1500">
              <a:solidFill>
                <a:srgbClr val="000066"/>
              </a:solidFill>
              <a:latin typeface="Courier New" charset="0"/>
            </a:endParaRPr>
          </a:p>
          <a:p>
            <a:pPr algn="l">
              <a:lnSpc>
                <a:spcPct val="100000"/>
              </a:lnSpc>
            </a:pPr>
            <a:r>
              <a:rPr lang="en-US" sz="1500">
                <a:solidFill>
                  <a:srgbClr val="000066"/>
                </a:solidFill>
                <a:latin typeface="Courier New" charset="0"/>
              </a:rPr>
              <a:t>int data[MAXELEMS];         /* The array we'll be traversing */</a:t>
            </a:r>
          </a:p>
          <a:p>
            <a:pPr algn="l">
              <a:lnSpc>
                <a:spcPct val="100000"/>
              </a:lnSpc>
            </a:pPr>
            <a:endParaRPr lang="en-US" sz="1500">
              <a:solidFill>
                <a:srgbClr val="000066"/>
              </a:solidFill>
              <a:latin typeface="Courier New" charset="0"/>
            </a:endParaRPr>
          </a:p>
          <a:p>
            <a:pPr algn="l">
              <a:lnSpc>
                <a:spcPct val="100000"/>
              </a:lnSpc>
            </a:pPr>
            <a:r>
              <a:rPr lang="en-US" sz="1500">
                <a:solidFill>
                  <a:srgbClr val="000066"/>
                </a:solidFill>
                <a:latin typeface="Courier New" charset="0"/>
              </a:rPr>
              <a:t>int main()</a:t>
            </a:r>
          </a:p>
          <a:p>
            <a:pPr algn="l">
              <a:lnSpc>
                <a:spcPct val="100000"/>
              </a:lnSpc>
            </a:pPr>
            <a:r>
              <a:rPr lang="en-US" sz="1500">
                <a:solidFill>
                  <a:srgbClr val="000066"/>
                </a:solidFill>
                <a:latin typeface="Courier New" charset="0"/>
              </a:rPr>
              <a:t>{</a:t>
            </a:r>
          </a:p>
          <a:p>
            <a:pPr algn="l">
              <a:lnSpc>
                <a:spcPct val="100000"/>
              </a:lnSpc>
            </a:pPr>
            <a:r>
              <a:rPr lang="en-US" sz="1500">
                <a:solidFill>
                  <a:srgbClr val="000066"/>
                </a:solidFill>
                <a:latin typeface="Courier New" charset="0"/>
              </a:rPr>
              <a:t>    int size;        /* Working set size (in bytes) */</a:t>
            </a:r>
          </a:p>
          <a:p>
            <a:pPr algn="l">
              <a:lnSpc>
                <a:spcPct val="100000"/>
              </a:lnSpc>
            </a:pPr>
            <a:r>
              <a:rPr lang="en-US" sz="1500">
                <a:solidFill>
                  <a:srgbClr val="000066"/>
                </a:solidFill>
                <a:latin typeface="Courier New" charset="0"/>
              </a:rPr>
              <a:t>    int stride;      /* Stride (in array elements) */</a:t>
            </a:r>
          </a:p>
          <a:p>
            <a:pPr algn="l">
              <a:lnSpc>
                <a:spcPct val="100000"/>
              </a:lnSpc>
            </a:pPr>
            <a:r>
              <a:rPr lang="en-US" sz="1500">
                <a:solidFill>
                  <a:srgbClr val="000066"/>
                </a:solidFill>
                <a:latin typeface="Courier New" charset="0"/>
              </a:rPr>
              <a:t>    double Mhz;      /* Clock frequency */</a:t>
            </a:r>
          </a:p>
          <a:p>
            <a:pPr algn="l">
              <a:lnSpc>
                <a:spcPct val="100000"/>
              </a:lnSpc>
            </a:pPr>
            <a:endParaRPr lang="en-US" sz="1500">
              <a:solidFill>
                <a:srgbClr val="000066"/>
              </a:solidFill>
              <a:latin typeface="Courier New" charset="0"/>
            </a:endParaRPr>
          </a:p>
          <a:p>
            <a:pPr algn="l">
              <a:lnSpc>
                <a:spcPct val="100000"/>
              </a:lnSpc>
            </a:pPr>
            <a:r>
              <a:rPr lang="en-US" sz="1500">
                <a:solidFill>
                  <a:srgbClr val="000066"/>
                </a:solidFill>
                <a:latin typeface="Courier New" charset="0"/>
              </a:rPr>
              <a:t>    init_data(data, MAXELEMS); /* Initialize each element in data to 1 */</a:t>
            </a:r>
          </a:p>
          <a:p>
            <a:pPr algn="l">
              <a:lnSpc>
                <a:spcPct val="100000"/>
              </a:lnSpc>
            </a:pPr>
            <a:r>
              <a:rPr lang="en-US" sz="1500">
                <a:solidFill>
                  <a:srgbClr val="000066"/>
                </a:solidFill>
                <a:latin typeface="Courier New" charset="0"/>
              </a:rPr>
              <a:t>    Mhz = mhz(0);              /* Estimate the clock frequency */</a:t>
            </a:r>
          </a:p>
          <a:p>
            <a:pPr algn="l">
              <a:lnSpc>
                <a:spcPct val="100000"/>
              </a:lnSpc>
            </a:pPr>
            <a:r>
              <a:rPr lang="en-US" sz="1500">
                <a:solidFill>
                  <a:srgbClr val="000066"/>
                </a:solidFill>
                <a:latin typeface="Courier New" charset="0"/>
              </a:rPr>
              <a:t>    for (size = MAXBYTES; size &gt;= MINBYTES; size &gt;&gt;= 1) {</a:t>
            </a:r>
          </a:p>
          <a:p>
            <a:pPr algn="l">
              <a:lnSpc>
                <a:spcPct val="100000"/>
              </a:lnSpc>
            </a:pPr>
            <a:r>
              <a:rPr lang="en-US" sz="1500">
                <a:solidFill>
                  <a:srgbClr val="000066"/>
                </a:solidFill>
                <a:latin typeface="Courier New" charset="0"/>
              </a:rPr>
              <a:t>	for (stride = 1; stride &lt;= MAXSTRIDE; stride++) </a:t>
            </a:r>
          </a:p>
          <a:p>
            <a:pPr algn="l">
              <a:lnSpc>
                <a:spcPct val="100000"/>
              </a:lnSpc>
            </a:pPr>
            <a:r>
              <a:rPr lang="en-US" sz="1500">
                <a:solidFill>
                  <a:srgbClr val="000066"/>
                </a:solidFill>
                <a:latin typeface="Courier New" charset="0"/>
              </a:rPr>
              <a:t>	    printf("%.1f\t", run(size, stride, Mhz));	</a:t>
            </a:r>
          </a:p>
          <a:p>
            <a:pPr algn="l">
              <a:lnSpc>
                <a:spcPct val="100000"/>
              </a:lnSpc>
            </a:pPr>
            <a:r>
              <a:rPr lang="en-US" sz="1500">
                <a:solidFill>
                  <a:srgbClr val="000066"/>
                </a:solidFill>
                <a:latin typeface="Courier New" charset="0"/>
              </a:rPr>
              <a:t>	printf("\n");</a:t>
            </a:r>
          </a:p>
          <a:p>
            <a:pPr algn="l">
              <a:lnSpc>
                <a:spcPct val="100000"/>
              </a:lnSpc>
            </a:pPr>
            <a:r>
              <a:rPr lang="en-US" sz="1500">
                <a:solidFill>
                  <a:srgbClr val="000066"/>
                </a:solidFill>
                <a:latin typeface="Courier New" charset="0"/>
              </a:rPr>
              <a:t>    }</a:t>
            </a:r>
          </a:p>
          <a:p>
            <a:pPr algn="l">
              <a:lnSpc>
                <a:spcPct val="100000"/>
              </a:lnSpc>
            </a:pPr>
            <a:r>
              <a:rPr lang="en-US" sz="1500">
                <a:solidFill>
                  <a:srgbClr val="000066"/>
                </a:solidFill>
                <a:latin typeface="Courier New" charset="0"/>
              </a:rPr>
              <a:t>    exit(0);</a:t>
            </a:r>
          </a:p>
          <a:p>
            <a:pPr algn="l">
              <a:lnSpc>
                <a:spcPct val="100000"/>
              </a:lnSpc>
            </a:pPr>
            <a:r>
              <a:rPr lang="en-US" sz="1500">
                <a:solidFill>
                  <a:srgbClr val="000066"/>
                </a:solidFill>
                <a:latin typeface="Courier New" charset="0"/>
              </a:rPr>
              <a:t>}</a:t>
            </a:r>
          </a:p>
        </p:txBody>
      </p:sp>
    </p:spTree>
    <p:extLst>
      <p:ext uri="{BB962C8B-B14F-4D97-AF65-F5344CB8AC3E}">
        <p14:creationId xmlns:p14="http://schemas.microsoft.com/office/powerpoint/2010/main" val="390736123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4"/>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The Memory Mountain</a:t>
            </a:r>
          </a:p>
        </p:txBody>
      </p:sp>
      <p:graphicFrame>
        <p:nvGraphicFramePr>
          <p:cNvPr id="33794" name="Object 2"/>
          <p:cNvGraphicFramePr>
            <a:graphicFrameLocks noChangeAspect="1"/>
          </p:cNvGraphicFramePr>
          <p:nvPr/>
        </p:nvGraphicFramePr>
        <p:xfrm>
          <a:off x="222250" y="1087438"/>
          <a:ext cx="8680450" cy="5935662"/>
        </p:xfrm>
        <a:graphic>
          <a:graphicData uri="http://schemas.openxmlformats.org/presentationml/2006/ole">
            <mc:AlternateContent xmlns:mc="http://schemas.openxmlformats.org/markup-compatibility/2006">
              <mc:Choice xmlns:v="urn:schemas-microsoft-com:vml" Requires="v">
                <p:oleObj spid="_x0000_s29723" name="Worksheet" r:id="rId3" imgW="7226300" imgH="4953000" progId="Excel.Sheet.8">
                  <p:embed/>
                </p:oleObj>
              </mc:Choice>
              <mc:Fallback>
                <p:oleObj name="Worksheet" r:id="rId3" imgW="7226300" imgH="49530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50" y="1087438"/>
                        <a:ext cx="8680450" cy="5935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96904557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3" name="Rectangle 5"/>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Ridges of Temporal Locality</a:t>
            </a:r>
          </a:p>
        </p:txBody>
      </p:sp>
      <p:sp>
        <p:nvSpPr>
          <p:cNvPr id="165894" name="Rectangle 6"/>
          <p:cNvSpPr>
            <a:spLocks noGrp="1" noChangeArrowheads="1"/>
          </p:cNvSpPr>
          <p:nvPr>
            <p:ph type="body" idx="1"/>
          </p:nvPr>
        </p:nvSpPr>
        <p:spPr/>
        <p:txBody>
          <a:bodyPr/>
          <a:lstStyle/>
          <a:p>
            <a:pPr eaLnBrk="1" hangingPunct="1">
              <a:buFont typeface="Wingdings" pitchFamily="-1" charset="2"/>
              <a:buNone/>
              <a:defRPr/>
            </a:pPr>
            <a:r>
              <a:rPr lang="en-US">
                <a:ea typeface="ＭＳ Ｐゴシック" pitchFamily="-1" charset="-128"/>
                <a:cs typeface="ＭＳ Ｐゴシック" pitchFamily="-1" charset="-128"/>
              </a:rPr>
              <a:t>Slice through the memory mountain with stride=1</a:t>
            </a:r>
          </a:p>
          <a:p>
            <a:pPr lvl="1" eaLnBrk="1" hangingPunct="1">
              <a:buFont typeface="Wingdings" pitchFamily="-1" charset="2"/>
              <a:buChar char="n"/>
              <a:defRPr/>
            </a:pPr>
            <a:r>
              <a:rPr lang="en-US"/>
              <a:t>illuminates read throughputs of different caches and memory</a:t>
            </a:r>
          </a:p>
        </p:txBody>
      </p:sp>
      <p:graphicFrame>
        <p:nvGraphicFramePr>
          <p:cNvPr id="34819" name="Object 2"/>
          <p:cNvGraphicFramePr>
            <a:graphicFrameLocks noChangeAspect="1"/>
          </p:cNvGraphicFramePr>
          <p:nvPr/>
        </p:nvGraphicFramePr>
        <p:xfrm>
          <a:off x="1219200" y="2371725"/>
          <a:ext cx="6518275" cy="4456113"/>
        </p:xfrm>
        <a:graphic>
          <a:graphicData uri="http://schemas.openxmlformats.org/presentationml/2006/ole">
            <mc:AlternateContent xmlns:mc="http://schemas.openxmlformats.org/markup-compatibility/2006">
              <mc:Choice xmlns:v="urn:schemas-microsoft-com:vml" Requires="v">
                <p:oleObj spid="_x0000_s30747" name="Worksheet" r:id="rId4" imgW="5791200" imgH="3975100" progId="Excel.Sheet.8">
                  <p:embed/>
                </p:oleObj>
              </mc:Choice>
              <mc:Fallback>
                <p:oleObj name="Worksheet" r:id="rId4" imgW="5791200" imgH="39751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371725"/>
                        <a:ext cx="6518275" cy="4456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736645888"/>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7" name="Rectangle 5"/>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A Slope of Spatial Locality</a:t>
            </a:r>
          </a:p>
        </p:txBody>
      </p:sp>
      <p:sp>
        <p:nvSpPr>
          <p:cNvPr id="166918" name="Rectangle 6"/>
          <p:cNvSpPr>
            <a:spLocks noGrp="1" noChangeArrowheads="1"/>
          </p:cNvSpPr>
          <p:nvPr>
            <p:ph type="body" idx="1"/>
          </p:nvPr>
        </p:nvSpPr>
        <p:spPr/>
        <p:txBody>
          <a:bodyPr/>
          <a:lstStyle/>
          <a:p>
            <a:pPr eaLnBrk="1" hangingPunct="1">
              <a:buFont typeface="Wingdings" charset="0"/>
              <a:buNone/>
              <a:defRPr/>
            </a:pPr>
            <a:r>
              <a:rPr lang="en-US">
                <a:latin typeface="Helvetica" charset="0"/>
                <a:ea typeface="ＭＳ Ｐゴシック" charset="0"/>
                <a:cs typeface="ＭＳ Ｐゴシック" charset="0"/>
              </a:rPr>
              <a:t>Slice through memory mountain with size=256KB</a:t>
            </a:r>
          </a:p>
          <a:p>
            <a:pPr lvl="1" eaLnBrk="1" hangingPunct="1">
              <a:defRPr/>
            </a:pPr>
            <a:r>
              <a:rPr lang="en-US">
                <a:latin typeface="Helvetica" charset="0"/>
                <a:ea typeface="ＭＳ Ｐゴシック" charset="0"/>
              </a:rPr>
              <a:t>shows cache block size.</a:t>
            </a:r>
          </a:p>
          <a:p>
            <a:pPr lvl="1" eaLnBrk="1" hangingPunct="1">
              <a:defRPr/>
            </a:pPr>
            <a:endParaRPr lang="en-US">
              <a:latin typeface="Helvetica" charset="0"/>
              <a:ea typeface="ＭＳ Ｐゴシック" charset="0"/>
            </a:endParaRPr>
          </a:p>
        </p:txBody>
      </p:sp>
      <p:graphicFrame>
        <p:nvGraphicFramePr>
          <p:cNvPr id="36867" name="Object 2"/>
          <p:cNvGraphicFramePr>
            <a:graphicFrameLocks noChangeAspect="1"/>
          </p:cNvGraphicFramePr>
          <p:nvPr/>
        </p:nvGraphicFramePr>
        <p:xfrm>
          <a:off x="644525" y="2057400"/>
          <a:ext cx="6518275" cy="4456113"/>
        </p:xfrm>
        <a:graphic>
          <a:graphicData uri="http://schemas.openxmlformats.org/presentationml/2006/ole">
            <mc:AlternateContent xmlns:mc="http://schemas.openxmlformats.org/markup-compatibility/2006">
              <mc:Choice xmlns:v="urn:schemas-microsoft-com:vml" Requires="v">
                <p:oleObj spid="_x0000_s31771" name="Worksheet" r:id="rId3" imgW="5791200" imgH="3975100" progId="Excel.Sheet.8">
                  <p:embed/>
                </p:oleObj>
              </mc:Choice>
              <mc:Fallback>
                <p:oleObj name="Worksheet" r:id="rId3" imgW="5791200" imgH="39751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525" y="2057400"/>
                        <a:ext cx="6518275" cy="4456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8892945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0" y="685800"/>
            <a:ext cx="9144000" cy="1565275"/>
          </a:xfrm>
          <a:effectLst>
            <a:outerShdw blurRad="63500" dist="53882" dir="2700000" algn="ctr" rotWithShape="0">
              <a:srgbClr val="969696"/>
            </a:outerShdw>
          </a:effectLst>
        </p:spPr>
        <p:txBody>
          <a:bodyPr/>
          <a:lstStyle/>
          <a:p>
            <a:pPr algn="ctr" eaLnBrk="1" hangingPunct="1">
              <a:defRPr/>
            </a:pPr>
            <a:r>
              <a:rPr lang="en-US" dirty="0" smtClean="0">
                <a:latin typeface="Helvetica" charset="0"/>
                <a:ea typeface="ＭＳ Ｐゴシック" charset="0"/>
                <a:cs typeface="ＭＳ Ｐゴシック" charset="0"/>
              </a:rPr>
              <a:t>Chapter 6: Cache Blocking and Hierarchy</a:t>
            </a:r>
            <a:endParaRPr lang="en-US" dirty="0">
              <a:latin typeface="Helvetica" charset="0"/>
              <a:ea typeface="ＭＳ Ｐゴシック" charset="0"/>
              <a:cs typeface="ＭＳ Ｐゴシック" charset="0"/>
            </a:endParaRPr>
          </a:p>
        </p:txBody>
      </p:sp>
      <p:sp>
        <p:nvSpPr>
          <p:cNvPr id="141315" name="Rectangle 3"/>
          <p:cNvSpPr>
            <a:spLocks noGrp="1" noChangeArrowheads="1"/>
          </p:cNvSpPr>
          <p:nvPr>
            <p:ph type="body" idx="1"/>
          </p:nvPr>
        </p:nvSpPr>
        <p:spPr>
          <a:xfrm>
            <a:off x="1676400" y="3124200"/>
            <a:ext cx="6175375" cy="2462213"/>
          </a:xfrm>
        </p:spPr>
        <p:txBody>
          <a:bodyPr lIns="90487" tIns="44450" rIns="90487" bIns="44450"/>
          <a:lstStyle/>
          <a:p>
            <a:pPr eaLnBrk="1" hangingPunct="1">
              <a:lnSpc>
                <a:spcPct val="80000"/>
              </a:lnSpc>
              <a:buFont typeface="Wingdings" charset="0"/>
              <a:buNone/>
              <a:defRPr/>
            </a:pPr>
            <a:r>
              <a:rPr lang="en-US" dirty="0" smtClean="0">
                <a:latin typeface="Helvetica" charset="0"/>
                <a:ea typeface="ＭＳ Ｐゴシック" charset="0"/>
                <a:cs typeface="ＭＳ Ｐゴシック" charset="0"/>
              </a:rPr>
              <a:t>Topics</a:t>
            </a:r>
            <a:r>
              <a:rPr lang="en-US" dirty="0">
                <a:latin typeface="Helvetica" charset="0"/>
                <a:ea typeface="ＭＳ Ｐゴシック" charset="0"/>
                <a:cs typeface="ＭＳ Ｐゴシック" charset="0"/>
              </a:rPr>
              <a:t>:</a:t>
            </a:r>
          </a:p>
          <a:p>
            <a:pPr lvl="1" eaLnBrk="1" hangingPunct="1">
              <a:lnSpc>
                <a:spcPct val="80000"/>
              </a:lnSpc>
              <a:buClr>
                <a:srgbClr val="660033"/>
              </a:buClr>
              <a:defRPr/>
            </a:pPr>
            <a:r>
              <a:rPr lang="en-US" dirty="0" smtClean="0">
                <a:solidFill>
                  <a:srgbClr val="000066"/>
                </a:solidFill>
                <a:latin typeface="Helvetica" charset="0"/>
                <a:ea typeface="ＭＳ Ｐゴシック" charset="0"/>
              </a:rPr>
              <a:t>Blocking </a:t>
            </a:r>
            <a:r>
              <a:rPr lang="en-US" dirty="0">
                <a:solidFill>
                  <a:srgbClr val="000066"/>
                </a:solidFill>
                <a:latin typeface="Helvetica" charset="0"/>
                <a:ea typeface="ＭＳ Ｐゴシック" charset="0"/>
              </a:rPr>
              <a:t>Application Data to Improve Temporal </a:t>
            </a:r>
            <a:r>
              <a:rPr lang="en-US" dirty="0" smtClean="0">
                <a:solidFill>
                  <a:srgbClr val="000066"/>
                </a:solidFill>
                <a:latin typeface="Helvetica" charset="0"/>
                <a:ea typeface="ＭＳ Ｐゴシック" charset="0"/>
              </a:rPr>
              <a:t>Locality</a:t>
            </a:r>
          </a:p>
          <a:p>
            <a:pPr lvl="1" eaLnBrk="1" hangingPunct="1">
              <a:lnSpc>
                <a:spcPct val="80000"/>
              </a:lnSpc>
              <a:defRPr/>
            </a:pPr>
            <a:r>
              <a:rPr lang="en-US" dirty="0">
                <a:latin typeface="Helvetica" charset="0"/>
                <a:ea typeface="ＭＳ Ｐゴシック" charset="0"/>
              </a:rPr>
              <a:t>Caching in the memory hierarchy</a:t>
            </a:r>
          </a:p>
          <a:p>
            <a:pPr lvl="1" eaLnBrk="1" hangingPunct="1">
              <a:lnSpc>
                <a:spcPct val="80000"/>
              </a:lnSpc>
              <a:defRPr/>
            </a:pPr>
            <a:r>
              <a:rPr lang="en-US" dirty="0">
                <a:latin typeface="Helvetica" charset="0"/>
                <a:ea typeface="ＭＳ Ｐゴシック" charset="0"/>
              </a:rPr>
              <a:t>Magnetic </a:t>
            </a:r>
            <a:r>
              <a:rPr lang="en-US" dirty="0" err="1">
                <a:latin typeface="Helvetica" charset="0"/>
                <a:ea typeface="ＭＳ Ｐゴシック" charset="0"/>
              </a:rPr>
              <a:t>vs</a:t>
            </a:r>
            <a:r>
              <a:rPr lang="en-US" dirty="0">
                <a:latin typeface="Helvetica" charset="0"/>
                <a:ea typeface="ＭＳ Ｐゴシック" charset="0"/>
              </a:rPr>
              <a:t> Solid-state Drives</a:t>
            </a:r>
            <a:endParaRPr lang="en-US" dirty="0">
              <a:solidFill>
                <a:srgbClr val="000066"/>
              </a:solidFill>
              <a:latin typeface="Helvetica" charset="0"/>
              <a:ea typeface="ＭＳ Ｐゴシック" charset="0"/>
            </a:endParaRPr>
          </a:p>
          <a:p>
            <a:pPr lvl="2" eaLnBrk="1" hangingPunct="1">
              <a:lnSpc>
                <a:spcPct val="80000"/>
              </a:lnSpc>
              <a:defRPr/>
            </a:pPr>
            <a:endParaRPr lang="en-US" dirty="0" smtClean="0">
              <a:latin typeface="Helvetica" charset="0"/>
              <a:ea typeface="ＭＳ Ｐゴシック" charset="0"/>
            </a:endParaRPr>
          </a:p>
          <a:p>
            <a:pPr marL="498475" lvl="1" indent="0" eaLnBrk="1" hangingPunct="1">
              <a:lnSpc>
                <a:spcPct val="80000"/>
              </a:lnSpc>
              <a:buFont typeface="Wingdings" charset="0"/>
              <a:buNone/>
              <a:defRPr/>
            </a:pPr>
            <a:endParaRPr lang="en-US" dirty="0">
              <a:latin typeface="Helvetica" charset="0"/>
              <a:ea typeface="ＭＳ Ｐゴシック" charset="0"/>
            </a:endParaRPr>
          </a:p>
          <a:p>
            <a:pPr lvl="1" eaLnBrk="1" hangingPunct="1">
              <a:lnSpc>
                <a:spcPct val="80000"/>
              </a:lnSpc>
              <a:defRPr/>
            </a:pPr>
            <a:endParaRPr lang="en-US" dirty="0">
              <a:latin typeface="Helvetica" charset="0"/>
              <a:ea typeface="ＭＳ Ｐゴシック" charset="0"/>
            </a:endParaRPr>
          </a:p>
          <a:p>
            <a:pPr lvl="1" eaLnBrk="1" hangingPunct="1">
              <a:lnSpc>
                <a:spcPct val="80000"/>
              </a:lnSpc>
              <a:defRPr/>
            </a:pPr>
            <a:endParaRPr lang="en-US" dirty="0">
              <a:latin typeface="Helvetica" charset="0"/>
              <a:ea typeface="ＭＳ Ｐゴシック" charset="0"/>
            </a:endParaRPr>
          </a:p>
        </p:txBody>
      </p:sp>
    </p:spTree>
    <p:extLst>
      <p:ext uri="{BB962C8B-B14F-4D97-AF65-F5344CB8AC3E}">
        <p14:creationId xmlns:p14="http://schemas.microsoft.com/office/powerpoint/2010/main" val="30099257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latin typeface="Helvetica" charset="0"/>
                <a:ea typeface="ＭＳ Ｐゴシック" charset="0"/>
                <a:cs typeface="ＭＳ Ｐゴシック" charset="0"/>
              </a:rPr>
              <a:t>Matrix </a:t>
            </a:r>
            <a:r>
              <a:rPr lang="en-US" dirty="0" smtClean="0">
                <a:latin typeface="Helvetica" charset="0"/>
                <a:ea typeface="ＭＳ Ｐゴシック" charset="0"/>
                <a:cs typeface="ＭＳ Ｐゴシック" charset="0"/>
              </a:rPr>
              <a:t>Multiplication</a:t>
            </a:r>
            <a:endParaRPr lang="en-US" dirty="0">
              <a:latin typeface="Helvetica" charset="0"/>
              <a:ea typeface="ＭＳ Ｐゴシック" charset="0"/>
              <a:cs typeface="ＭＳ Ｐゴシック" charset="0"/>
            </a:endParaRPr>
          </a:p>
        </p:txBody>
      </p:sp>
      <p:sp>
        <p:nvSpPr>
          <p:cNvPr id="3" name="Rectangle 2"/>
          <p:cNvSpPr/>
          <p:nvPr/>
        </p:nvSpPr>
        <p:spPr bwMode="auto">
          <a:xfrm>
            <a:off x="2284413"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r>
              <a:rPr lang="en-US" sz="2000" dirty="0">
                <a:solidFill>
                  <a:srgbClr val="000066"/>
                </a:solidFill>
                <a:latin typeface="Courier New" pitchFamily="49" charset="0"/>
                <a:ea typeface="ＭＳ Ｐゴシック" pitchFamily="-1" charset="-128"/>
                <a:cs typeface="Courier New" pitchFamily="49" charset="0"/>
              </a:rPr>
              <a:t>a</a:t>
            </a:r>
          </a:p>
        </p:txBody>
      </p:sp>
      <p:sp>
        <p:nvSpPr>
          <p:cNvPr id="4" name="Rectangle 3"/>
          <p:cNvSpPr/>
          <p:nvPr/>
        </p:nvSpPr>
        <p:spPr bwMode="auto">
          <a:xfrm>
            <a:off x="3884613"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r>
              <a:rPr lang="en-US" sz="2000" dirty="0">
                <a:solidFill>
                  <a:srgbClr val="000066"/>
                </a:solidFill>
                <a:latin typeface="Courier New" pitchFamily="49" charset="0"/>
                <a:ea typeface="ＭＳ Ｐゴシック" pitchFamily="-1" charset="-128"/>
                <a:cs typeface="Courier New" pitchFamily="49" charset="0"/>
              </a:rPr>
              <a:t>b</a:t>
            </a:r>
          </a:p>
        </p:txBody>
      </p:sp>
      <p:cxnSp>
        <p:nvCxnSpPr>
          <p:cNvPr id="5" name="Straight Connector 4"/>
          <p:cNvCxnSpPr/>
          <p:nvPr/>
        </p:nvCxnSpPr>
        <p:spPr bwMode="auto">
          <a:xfrm>
            <a:off x="2284413" y="5122863"/>
            <a:ext cx="1143000" cy="1587"/>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6" name="Straight Connector 5"/>
          <p:cNvCxnSpPr/>
          <p:nvPr/>
        </p:nvCxnSpPr>
        <p:spPr bwMode="auto">
          <a:xfrm rot="5400000">
            <a:off x="3998119" y="48379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6150" name="TextBox 6"/>
          <p:cNvSpPr txBox="1">
            <a:spLocks noChangeArrowheads="1"/>
          </p:cNvSpPr>
          <p:nvPr/>
        </p:nvSpPr>
        <p:spPr bwMode="auto">
          <a:xfrm>
            <a:off x="2087563" y="4937125"/>
            <a:ext cx="241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800">
                <a:solidFill>
                  <a:srgbClr val="000066"/>
                </a:solidFill>
                <a:latin typeface="Calibri" charset="0"/>
              </a:rPr>
              <a:t>i</a:t>
            </a:r>
          </a:p>
        </p:txBody>
      </p:sp>
      <p:sp>
        <p:nvSpPr>
          <p:cNvPr id="6151" name="TextBox 7"/>
          <p:cNvSpPr txBox="1">
            <a:spLocks noChangeArrowheads="1"/>
          </p:cNvSpPr>
          <p:nvPr/>
        </p:nvSpPr>
        <p:spPr bwMode="auto">
          <a:xfrm>
            <a:off x="4470400" y="3937000"/>
            <a:ext cx="244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800">
                <a:solidFill>
                  <a:srgbClr val="000066"/>
                </a:solidFill>
                <a:latin typeface="Calibri" charset="0"/>
              </a:rPr>
              <a:t>j</a:t>
            </a:r>
          </a:p>
        </p:txBody>
      </p:sp>
      <p:sp>
        <p:nvSpPr>
          <p:cNvPr id="6152" name="TextBox 8"/>
          <p:cNvSpPr txBox="1">
            <a:spLocks noChangeArrowheads="1"/>
          </p:cNvSpPr>
          <p:nvPr/>
        </p:nvSpPr>
        <p:spPr bwMode="auto">
          <a:xfrm>
            <a:off x="3470275" y="4681538"/>
            <a:ext cx="388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10" name="Rectangle 9"/>
          <p:cNvSpPr/>
          <p:nvPr/>
        </p:nvSpPr>
        <p:spPr bwMode="auto">
          <a:xfrm>
            <a:off x="500063"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r>
              <a:rPr lang="en-US" sz="2000" dirty="0">
                <a:solidFill>
                  <a:srgbClr val="000066"/>
                </a:solidFill>
                <a:latin typeface="Courier New" pitchFamily="49" charset="0"/>
                <a:ea typeface="ＭＳ Ｐゴシック" pitchFamily="-1" charset="-128"/>
                <a:cs typeface="Courier New" pitchFamily="49" charset="0"/>
              </a:rPr>
              <a:t>c</a:t>
            </a:r>
          </a:p>
        </p:txBody>
      </p:sp>
      <p:sp>
        <p:nvSpPr>
          <p:cNvPr id="6154" name="TextBox 10"/>
          <p:cNvSpPr txBox="1">
            <a:spLocks noChangeArrowheads="1"/>
          </p:cNvSpPr>
          <p:nvPr/>
        </p:nvSpPr>
        <p:spPr bwMode="auto">
          <a:xfrm>
            <a:off x="1765300" y="4572000"/>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12" name="Rectangle 11"/>
          <p:cNvSpPr/>
          <p:nvPr/>
        </p:nvSpPr>
        <p:spPr bwMode="auto">
          <a:xfrm>
            <a:off x="1185863" y="5105400"/>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6156" name="Rectangle 7"/>
          <p:cNvSpPr>
            <a:spLocks noChangeArrowheads="1"/>
          </p:cNvSpPr>
          <p:nvPr/>
        </p:nvSpPr>
        <p:spPr bwMode="auto">
          <a:xfrm>
            <a:off x="500063" y="1412875"/>
            <a:ext cx="5551487" cy="2244725"/>
          </a:xfrm>
          <a:prstGeom prst="rect">
            <a:avLst/>
          </a:prstGeom>
          <a:solidFill>
            <a:srgbClr val="F6F5BD"/>
          </a:solidFill>
          <a:ln w="12700" cmpd="thickThin">
            <a:solidFill>
              <a:schemeClr val="tx1"/>
            </a:solidFill>
            <a:miter lim="800000"/>
            <a:headEnd/>
            <a:tailEnd/>
          </a:ln>
        </p:spPr>
        <p:txBody>
          <a:bodyPr wrap="none" lIns="90487" tIns="44450" rIns="90487" bIns="44450">
            <a:spAutoFit/>
          </a:bodyPr>
          <a:lstStyle/>
          <a:p>
            <a:pPr algn="l">
              <a:lnSpc>
                <a:spcPct val="100000"/>
              </a:lnSpc>
            </a:pPr>
            <a:r>
              <a:rPr lang="en-US" sz="1400">
                <a:solidFill>
                  <a:srgbClr val="000066"/>
                </a:solidFill>
                <a:latin typeface="Courier New" charset="0"/>
              </a:rPr>
              <a:t>c = (double *) calloc(sizeof(double), n*n);</a:t>
            </a:r>
          </a:p>
          <a:p>
            <a:pPr algn="l">
              <a:lnSpc>
                <a:spcPct val="100000"/>
              </a:lnSpc>
            </a:pPr>
            <a:endParaRPr lang="en-US" sz="1400">
              <a:solidFill>
                <a:srgbClr val="000066"/>
              </a:solidFill>
              <a:latin typeface="Courier New" charset="0"/>
            </a:endParaRPr>
          </a:p>
          <a:p>
            <a:pPr algn="l">
              <a:lnSpc>
                <a:spcPct val="100000"/>
              </a:lnSpc>
            </a:pPr>
            <a:r>
              <a:rPr lang="en-US" sz="1400">
                <a:solidFill>
                  <a:srgbClr val="990000"/>
                </a:solidFill>
                <a:latin typeface="Courier New" charset="0"/>
              </a:rPr>
              <a:t>/* Multiply n x n matrices a and b  */</a:t>
            </a:r>
          </a:p>
          <a:p>
            <a:pPr algn="l">
              <a:lnSpc>
                <a:spcPct val="100000"/>
              </a:lnSpc>
            </a:pPr>
            <a:r>
              <a:rPr lang="en-US" sz="1400">
                <a:solidFill>
                  <a:srgbClr val="000066"/>
                </a:solidFill>
                <a:latin typeface="Courier New" charset="0"/>
              </a:rPr>
              <a:t>void mmm(double *a, double *b, double *c, int n) {</a:t>
            </a:r>
          </a:p>
          <a:p>
            <a:pPr algn="l">
              <a:lnSpc>
                <a:spcPct val="100000"/>
              </a:lnSpc>
            </a:pPr>
            <a:r>
              <a:rPr lang="en-US" sz="1400">
                <a:solidFill>
                  <a:srgbClr val="000066"/>
                </a:solidFill>
                <a:latin typeface="Courier New" charset="0"/>
              </a:rPr>
              <a:t>    int i, j, k;</a:t>
            </a:r>
          </a:p>
          <a:p>
            <a:pPr algn="l">
              <a:lnSpc>
                <a:spcPct val="100000"/>
              </a:lnSpc>
            </a:pPr>
            <a:r>
              <a:rPr lang="en-US" sz="1400">
                <a:solidFill>
                  <a:srgbClr val="000066"/>
                </a:solidFill>
                <a:latin typeface="Courier New" charset="0"/>
              </a:rPr>
              <a:t>    for (i = 0; i &lt; n; i++)</a:t>
            </a:r>
          </a:p>
          <a:p>
            <a:pPr algn="l">
              <a:lnSpc>
                <a:spcPct val="100000"/>
              </a:lnSpc>
            </a:pPr>
            <a:r>
              <a:rPr lang="en-US" sz="1400">
                <a:solidFill>
                  <a:srgbClr val="000066"/>
                </a:solidFill>
                <a:latin typeface="Courier New" charset="0"/>
              </a:rPr>
              <a:t>	for (j = 0; j &lt; n; j++)</a:t>
            </a:r>
          </a:p>
          <a:p>
            <a:pPr algn="l">
              <a:lnSpc>
                <a:spcPct val="100000"/>
              </a:lnSpc>
            </a:pPr>
            <a:r>
              <a:rPr lang="en-US" sz="1400">
                <a:solidFill>
                  <a:srgbClr val="000066"/>
                </a:solidFill>
                <a:latin typeface="Courier New" charset="0"/>
              </a:rPr>
              <a:t>             </a:t>
            </a:r>
            <a:r>
              <a:rPr lang="en-US" sz="1400">
                <a:solidFill>
                  <a:srgbClr val="0000DF"/>
                </a:solidFill>
                <a:latin typeface="Courier New" charset="0"/>
              </a:rPr>
              <a:t>for (k = 0; k &lt; n; k++)</a:t>
            </a:r>
          </a:p>
          <a:p>
            <a:pPr algn="l">
              <a:lnSpc>
                <a:spcPct val="100000"/>
              </a:lnSpc>
            </a:pPr>
            <a:r>
              <a:rPr lang="en-US" sz="1400">
                <a:solidFill>
                  <a:srgbClr val="0000DF"/>
                </a:solidFill>
                <a:latin typeface="Courier New" charset="0"/>
              </a:rPr>
              <a:t>	          c[i][j] += a[i][k] * b[k][j];</a:t>
            </a:r>
          </a:p>
          <a:p>
            <a:pPr algn="l">
              <a:lnSpc>
                <a:spcPct val="100000"/>
              </a:lnSpc>
            </a:pPr>
            <a:r>
              <a:rPr lang="en-US" sz="1400">
                <a:solidFill>
                  <a:srgbClr val="000066"/>
                </a:solidFill>
                <a:latin typeface="Courier New" charset="0"/>
              </a:rPr>
              <a:t>}</a:t>
            </a:r>
          </a:p>
        </p:txBody>
      </p:sp>
      <p:sp>
        <p:nvSpPr>
          <p:cNvPr id="16" name="Content Placeholder 2"/>
          <p:cNvSpPr txBox="1">
            <a:spLocks/>
          </p:cNvSpPr>
          <p:nvPr/>
        </p:nvSpPr>
        <p:spPr>
          <a:xfrm>
            <a:off x="396875" y="5562600"/>
            <a:ext cx="7896225" cy="771525"/>
          </a:xfrm>
          <a:prstGeom prst="rect">
            <a:avLst/>
          </a:prstGeom>
        </p:spPr>
        <p:txBody>
          <a:bodyPr/>
          <a:lstStyle/>
          <a:p>
            <a:pPr marL="342900" indent="-342900" algn="l" eaLnBrk="1" hangingPunct="1">
              <a:lnSpc>
                <a:spcPct val="100000"/>
              </a:lnSpc>
              <a:spcBef>
                <a:spcPct val="20000"/>
              </a:spcBef>
              <a:buClr>
                <a:srgbClr val="990000"/>
              </a:buClr>
              <a:buSzPct val="60000"/>
              <a:buFont typeface="Wingdings 2" pitchFamily="18" charset="2"/>
              <a:buChar char="¢"/>
              <a:defRPr/>
            </a:pPr>
            <a:endParaRPr lang="en-US" sz="2000" b="0" kern="0" dirty="0">
              <a:solidFill>
                <a:srgbClr val="000066"/>
              </a:solidFill>
              <a:latin typeface="Calibri" pitchFamily="34" charset="0"/>
              <a:ea typeface="ＭＳ Ｐゴシック" pitchFamily="-1" charset="-128"/>
              <a:cs typeface="ＭＳ Ｐゴシック" pitchFamily="-1" charset="-128"/>
            </a:endParaRPr>
          </a:p>
        </p:txBody>
      </p:sp>
      <p:sp>
        <p:nvSpPr>
          <p:cNvPr id="15" name="Rectangle 9"/>
          <p:cNvSpPr txBox="1">
            <a:spLocks noChangeArrowheads="1"/>
          </p:cNvSpPr>
          <p:nvPr/>
        </p:nvSpPr>
        <p:spPr bwMode="auto">
          <a:xfrm>
            <a:off x="6051550" y="939800"/>
            <a:ext cx="3092450" cy="5562600"/>
          </a:xfrm>
          <a:prstGeom prst="rect">
            <a:avLst/>
          </a:prstGeom>
          <a:noFill/>
          <a:ln w="9525">
            <a:noFill/>
            <a:miter lim="800000"/>
            <a:headEnd/>
            <a:tailEnd/>
          </a:ln>
          <a:effectLst/>
        </p:spPr>
        <p:txBody>
          <a:bodyPr lIns="90479" tIns="44446" rIns="90479" bIns="44446"/>
          <a:lstStyle/>
          <a:p>
            <a:pPr marL="385763" indent="-385763" algn="l" eaLnBrk="1" hangingPunct="1">
              <a:lnSpc>
                <a:spcPct val="95000"/>
              </a:lnSpc>
              <a:spcBef>
                <a:spcPct val="50000"/>
              </a:spcBef>
              <a:buClr>
                <a:srgbClr val="660033"/>
              </a:buClr>
              <a:buFont typeface="Wingdings" pitchFamily="-1" charset="2"/>
              <a:buNone/>
              <a:defRPr/>
            </a:pPr>
            <a:r>
              <a:rPr lang="en-US" sz="2000" kern="0" dirty="0">
                <a:solidFill>
                  <a:srgbClr val="003300"/>
                </a:solidFill>
                <a:effectLst>
                  <a:outerShdw blurRad="38100" dist="38100" dir="2700000" algn="tl">
                    <a:srgbClr val="DDDDDD"/>
                  </a:outerShdw>
                </a:effectLst>
                <a:latin typeface="Helvetica"/>
                <a:ea typeface="ＭＳ Ｐゴシック" pitchFamily="-1" charset="-128"/>
                <a:cs typeface="ＭＳ Ｐゴシック" pitchFamily="-1" charset="-128"/>
              </a:rPr>
              <a:t>By rearranging loop indices, exploit spatial locality</a:t>
            </a:r>
          </a:p>
          <a:p>
            <a:pPr marL="744538" lvl="1" indent="-246063" algn="l" eaLnBrk="1" hangingPunct="1">
              <a:lnSpc>
                <a:spcPct val="100000"/>
              </a:lnSpc>
              <a:spcBef>
                <a:spcPct val="25000"/>
              </a:spcBef>
              <a:buClr>
                <a:srgbClr val="660033"/>
              </a:buClr>
              <a:buSzPct val="75000"/>
              <a:buFont typeface="Wingdings" pitchFamily="-1" charset="2"/>
              <a:buChar char="n"/>
              <a:defRPr/>
            </a:pPr>
            <a:r>
              <a:rPr lang="en-US" kern="0" dirty="0">
                <a:solidFill>
                  <a:srgbClr val="000066"/>
                </a:solidFill>
                <a:latin typeface="Helvetica"/>
                <a:ea typeface="ＭＳ Ｐゴシック" pitchFamily="-111" charset="-128"/>
              </a:rPr>
              <a:t>e.g. Stride-1</a:t>
            </a:r>
            <a:endParaRPr lang="en-US" sz="1600" kern="0" dirty="0">
              <a:solidFill>
                <a:srgbClr val="000099"/>
              </a:solidFill>
              <a:latin typeface="Helvetica"/>
              <a:ea typeface="ＭＳ Ｐゴシック" pitchFamily="-1" charset="-128"/>
            </a:endParaRPr>
          </a:p>
          <a:p>
            <a:pPr marL="744538" lvl="1" indent="-246063" algn="l" eaLnBrk="1" hangingPunct="1">
              <a:lnSpc>
                <a:spcPct val="100000"/>
              </a:lnSpc>
              <a:spcBef>
                <a:spcPct val="25000"/>
              </a:spcBef>
              <a:buClr>
                <a:srgbClr val="660033"/>
              </a:buClr>
              <a:buSzPct val="75000"/>
              <a:buFont typeface="Wingdings" pitchFamily="-1" charset="2"/>
              <a:buChar char="n"/>
              <a:defRPr/>
            </a:pPr>
            <a:r>
              <a:rPr lang="en-US" kern="0" dirty="0">
                <a:solidFill>
                  <a:srgbClr val="000066"/>
                </a:solidFill>
                <a:latin typeface="Helvetica"/>
                <a:ea typeface="ＭＳ Ｐゴシック" pitchFamily="-111" charset="-128"/>
              </a:rPr>
              <a:t>inner loop does not reuse the </a:t>
            </a:r>
            <a:r>
              <a:rPr lang="en-US" i="1" kern="0" dirty="0">
                <a:solidFill>
                  <a:srgbClr val="000066"/>
                </a:solidFill>
                <a:latin typeface="Helvetica"/>
                <a:ea typeface="ＭＳ Ｐゴシック" pitchFamily="-111" charset="-128"/>
              </a:rPr>
              <a:t>same</a:t>
            </a:r>
            <a:r>
              <a:rPr lang="en-US" kern="0" dirty="0">
                <a:solidFill>
                  <a:srgbClr val="000066"/>
                </a:solidFill>
                <a:latin typeface="Helvetica"/>
                <a:ea typeface="ＭＳ Ｐゴシック" pitchFamily="-111" charset="-128"/>
              </a:rPr>
              <a:t> data well, which is needed to exploit temporal locality</a:t>
            </a:r>
          </a:p>
          <a:p>
            <a:pPr marL="1201738" lvl="2" indent="-246063" algn="l" eaLnBrk="1" hangingPunct="1">
              <a:lnSpc>
                <a:spcPct val="100000"/>
              </a:lnSpc>
              <a:spcBef>
                <a:spcPct val="25000"/>
              </a:spcBef>
              <a:buClr>
                <a:srgbClr val="660033"/>
              </a:buClr>
              <a:buSzPct val="75000"/>
              <a:buFont typeface="Wingdings" pitchFamily="-1" charset="2"/>
              <a:buChar char="n"/>
              <a:defRPr/>
            </a:pPr>
            <a:r>
              <a:rPr lang="en-US" kern="0" dirty="0">
                <a:solidFill>
                  <a:srgbClr val="000066"/>
                </a:solidFill>
                <a:latin typeface="Helvetica"/>
                <a:ea typeface="ＭＳ Ｐゴシック" pitchFamily="-111" charset="-128"/>
              </a:rPr>
              <a:t>Once done with b’s column j, don’t reuse it, move on to column j+1</a:t>
            </a:r>
          </a:p>
          <a:p>
            <a:pPr marL="385763" indent="-385763" algn="l" eaLnBrk="1" hangingPunct="1">
              <a:lnSpc>
                <a:spcPct val="95000"/>
              </a:lnSpc>
              <a:spcBef>
                <a:spcPct val="50000"/>
              </a:spcBef>
              <a:buClr>
                <a:srgbClr val="660033"/>
              </a:buClr>
              <a:defRPr/>
            </a:pPr>
            <a:r>
              <a:rPr lang="en-US" sz="2000" kern="0" dirty="0">
                <a:solidFill>
                  <a:srgbClr val="003300"/>
                </a:solidFill>
                <a:effectLst>
                  <a:outerShdw blurRad="38100" dist="38100" dir="2700000" algn="tl">
                    <a:srgbClr val="DDDDDD"/>
                  </a:outerShdw>
                </a:effectLst>
                <a:latin typeface="Helvetica"/>
                <a:ea typeface="ＭＳ Ｐゴシック" pitchFamily="-1" charset="-128"/>
                <a:cs typeface="ＭＳ Ｐゴシック" pitchFamily="-1" charset="-128"/>
              </a:rPr>
              <a:t>Multiply in a way that exploits temporal locality, i.e. reuses the same data</a:t>
            </a:r>
          </a:p>
          <a:p>
            <a:pPr marL="744538" lvl="1" indent="-246063" algn="l" eaLnBrk="1" hangingPunct="1">
              <a:lnSpc>
                <a:spcPct val="100000"/>
              </a:lnSpc>
              <a:spcBef>
                <a:spcPct val="25000"/>
              </a:spcBef>
              <a:buClr>
                <a:srgbClr val="660033"/>
              </a:buClr>
              <a:buSzPct val="75000"/>
              <a:buFont typeface="Wingdings" pitchFamily="-1" charset="2"/>
              <a:buChar char="n"/>
              <a:defRPr/>
            </a:pPr>
            <a:r>
              <a:rPr lang="en-US" kern="0" dirty="0">
                <a:solidFill>
                  <a:srgbClr val="000066"/>
                </a:solidFill>
                <a:latin typeface="Helvetica"/>
                <a:ea typeface="ＭＳ Ｐゴシック" pitchFamily="-111" charset="-128"/>
              </a:rPr>
              <a:t>2-Dim Blocking</a:t>
            </a:r>
          </a:p>
          <a:p>
            <a:pPr marL="385763" indent="-385763" algn="l" eaLnBrk="1" hangingPunct="1">
              <a:lnSpc>
                <a:spcPct val="95000"/>
              </a:lnSpc>
              <a:spcBef>
                <a:spcPct val="50000"/>
              </a:spcBef>
              <a:buClr>
                <a:srgbClr val="660033"/>
              </a:buClr>
              <a:defRPr/>
            </a:pPr>
            <a:endParaRPr lang="en-US" sz="2000" kern="0" dirty="0">
              <a:solidFill>
                <a:srgbClr val="003300"/>
              </a:solidFill>
              <a:effectLst>
                <a:outerShdw blurRad="38100" dist="38100" dir="2700000" algn="tl">
                  <a:srgbClr val="DDDDDD"/>
                </a:outerShdw>
              </a:effectLst>
              <a:latin typeface="Helvetica"/>
              <a:ea typeface="ＭＳ Ｐゴシック" pitchFamily="-1" charset="-128"/>
              <a:cs typeface="ＭＳ Ｐゴシック" pitchFamily="-1" charset="-128"/>
            </a:endParaRPr>
          </a:p>
          <a:p>
            <a:pPr marL="744538" lvl="1" indent="-246063" algn="l" eaLnBrk="1" hangingPunct="1">
              <a:lnSpc>
                <a:spcPct val="100000"/>
              </a:lnSpc>
              <a:spcBef>
                <a:spcPct val="25000"/>
              </a:spcBef>
              <a:buClr>
                <a:srgbClr val="660033"/>
              </a:buClr>
              <a:buSzPct val="75000"/>
              <a:buFont typeface="Wingdings" pitchFamily="-1" charset="2"/>
              <a:buChar char="n"/>
              <a:defRPr/>
            </a:pPr>
            <a:endParaRPr lang="en-US" kern="0" dirty="0">
              <a:solidFill>
                <a:srgbClr val="000066"/>
              </a:solidFill>
              <a:latin typeface="Helvetica"/>
              <a:ea typeface="ＭＳ Ｐゴシック" pitchFamily="-111" charset="-128"/>
            </a:endParaRPr>
          </a:p>
        </p:txBody>
      </p:sp>
    </p:spTree>
    <p:extLst>
      <p:ext uri="{BB962C8B-B14F-4D97-AF65-F5344CB8AC3E}">
        <p14:creationId xmlns:p14="http://schemas.microsoft.com/office/powerpoint/2010/main" val="377899152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dissolve">
                                      <p:cBhvr>
                                        <p:cTn id="12" dur="500"/>
                                        <p:tgtEl>
                                          <p:spTgt spid="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dissolve">
                                      <p:cBhvr>
                                        <p:cTn id="17" dur="500"/>
                                        <p:tgtEl>
                                          <p:spTgt spid="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dissolve">
                                      <p:cBhvr>
                                        <p:cTn id="22" dur="500"/>
                                        <p:tgtEl>
                                          <p:spTgt spid="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dissolve">
                                      <p:cBhvr>
                                        <p:cTn id="27" dur="500"/>
                                        <p:tgtEl>
                                          <p:spTgt spid="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dissolve">
                                      <p:cBhvr>
                                        <p:cTn id="32"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Total Cache Miss Analysis</a:t>
            </a:r>
          </a:p>
        </p:txBody>
      </p:sp>
      <p:sp>
        <p:nvSpPr>
          <p:cNvPr id="3" name="Content Placeholder 2"/>
          <p:cNvSpPr>
            <a:spLocks noGrp="1"/>
          </p:cNvSpPr>
          <p:nvPr>
            <p:ph idx="1"/>
          </p:nvPr>
        </p:nvSpPr>
        <p:spPr>
          <a:xfrm>
            <a:off x="396875" y="1209675"/>
            <a:ext cx="7896225" cy="3057525"/>
          </a:xfrm>
        </p:spPr>
        <p:txBody>
          <a:bodyPr/>
          <a:lstStyle/>
          <a:p>
            <a:pPr eaLnBrk="1" hangingPunct="1">
              <a:buFont typeface="Wingdings" pitchFamily="-1" charset="2"/>
              <a:buChar char="•"/>
              <a:defRPr/>
            </a:pPr>
            <a:r>
              <a:rPr lang="en-US" dirty="0" smtClean="0">
                <a:ea typeface="ＭＳ Ｐゴシック" pitchFamily="-1" charset="-128"/>
                <a:cs typeface="ＭＳ Ｐゴシック" pitchFamily="-1" charset="-128"/>
              </a:rPr>
              <a:t>Assume: </a:t>
            </a:r>
          </a:p>
          <a:p>
            <a:pPr lvl="1" eaLnBrk="1" hangingPunct="1">
              <a:buFont typeface="Wingdings" pitchFamily="-1" charset="2"/>
              <a:buChar char="n"/>
              <a:defRPr/>
            </a:pPr>
            <a:r>
              <a:rPr lang="en-US" dirty="0" smtClean="0"/>
              <a:t>Matrix elements are doubles</a:t>
            </a:r>
          </a:p>
          <a:p>
            <a:pPr lvl="1" eaLnBrk="1" hangingPunct="1">
              <a:buFont typeface="Wingdings" pitchFamily="-1" charset="2"/>
              <a:buChar char="n"/>
              <a:defRPr/>
            </a:pPr>
            <a:r>
              <a:rPr lang="en-US" dirty="0" smtClean="0"/>
              <a:t>Cache block = 8 doubles</a:t>
            </a:r>
          </a:p>
          <a:p>
            <a:pPr lvl="1" eaLnBrk="1" hangingPunct="1">
              <a:buFont typeface="Wingdings" pitchFamily="-1" charset="2"/>
              <a:buChar char="n"/>
              <a:defRPr/>
            </a:pPr>
            <a:r>
              <a:rPr lang="en-US" dirty="0" smtClean="0"/>
              <a:t>Cache size C &lt;&lt; </a:t>
            </a:r>
            <a:r>
              <a:rPr lang="en-US" dirty="0" err="1" smtClean="0"/>
              <a:t>n</a:t>
            </a:r>
            <a:r>
              <a:rPr lang="en-US" dirty="0" smtClean="0"/>
              <a:t> (much smaller than </a:t>
            </a:r>
            <a:r>
              <a:rPr lang="en-US" dirty="0" err="1" smtClean="0"/>
              <a:t>n</a:t>
            </a:r>
            <a:r>
              <a:rPr lang="en-US" dirty="0" smtClean="0"/>
              <a:t>)</a:t>
            </a:r>
          </a:p>
          <a:p>
            <a:pPr eaLnBrk="1" hangingPunct="1">
              <a:buFont typeface="Wingdings" pitchFamily="-1" charset="2"/>
              <a:buChar char="•"/>
              <a:defRPr/>
            </a:pPr>
            <a:endParaRPr lang="en-US" dirty="0" smtClean="0">
              <a:ea typeface="ＭＳ Ｐゴシック" pitchFamily="-1" charset="-128"/>
              <a:cs typeface="ＭＳ Ｐゴシック" pitchFamily="-1" charset="-128"/>
            </a:endParaRPr>
          </a:p>
          <a:p>
            <a:pPr eaLnBrk="1" hangingPunct="1">
              <a:buFont typeface="Wingdings" pitchFamily="-1" charset="2"/>
              <a:buChar char="•"/>
              <a:defRPr/>
            </a:pPr>
            <a:r>
              <a:rPr lang="en-US" dirty="0" smtClean="0">
                <a:ea typeface="ＭＳ Ｐゴシック" pitchFamily="-1" charset="-128"/>
                <a:cs typeface="ＭＳ Ｐゴシック" pitchFamily="-1" charset="-128"/>
              </a:rPr>
              <a:t>First iteration:</a:t>
            </a:r>
          </a:p>
          <a:p>
            <a:pPr lvl="1" eaLnBrk="1" hangingPunct="1">
              <a:buFont typeface="Wingdings" pitchFamily="-1" charset="2"/>
              <a:buChar char="n"/>
              <a:defRPr/>
            </a:pPr>
            <a:r>
              <a:rPr lang="en-US" dirty="0" smtClean="0"/>
              <a:t>n/8 misses (from a[])</a:t>
            </a:r>
          </a:p>
          <a:p>
            <a:pPr lvl="1" eaLnBrk="1" hangingPunct="1">
              <a:buFont typeface="Wingdings" pitchFamily="-1" charset="2"/>
              <a:buNone/>
              <a:defRPr/>
            </a:pPr>
            <a:r>
              <a:rPr lang="en-US" dirty="0" smtClean="0"/>
              <a:t>   + </a:t>
            </a:r>
            <a:r>
              <a:rPr lang="en-US" dirty="0" err="1" smtClean="0"/>
              <a:t>n</a:t>
            </a:r>
            <a:r>
              <a:rPr lang="en-US" dirty="0" smtClean="0"/>
              <a:t> misses (from </a:t>
            </a:r>
            <a:r>
              <a:rPr lang="en-US" dirty="0" err="1" smtClean="0"/>
              <a:t>b</a:t>
            </a:r>
            <a:r>
              <a:rPr lang="en-US" dirty="0" smtClean="0"/>
              <a:t>[],</a:t>
            </a:r>
          </a:p>
          <a:p>
            <a:pPr lvl="1" eaLnBrk="1" hangingPunct="1">
              <a:buFont typeface="Wingdings" pitchFamily="-1" charset="2"/>
              <a:buNone/>
              <a:defRPr/>
            </a:pPr>
            <a:r>
              <a:rPr lang="en-US" dirty="0" smtClean="0"/>
              <a:t>   which is stride-N)</a:t>
            </a:r>
          </a:p>
          <a:p>
            <a:pPr lvl="1" eaLnBrk="1" hangingPunct="1">
              <a:buFont typeface="Wingdings" pitchFamily="-1" charset="2"/>
              <a:buNone/>
              <a:defRPr/>
            </a:pPr>
            <a:r>
              <a:rPr lang="en-US" dirty="0" smtClean="0"/>
              <a:t>   = 9n/8 misses</a:t>
            </a:r>
          </a:p>
          <a:p>
            <a:pPr lvl="1" eaLnBrk="1" hangingPunct="1">
              <a:buFont typeface="Wingdings" pitchFamily="-1" charset="2"/>
              <a:buChar char="n"/>
              <a:defRPr/>
            </a:pPr>
            <a:endParaRPr lang="en-US" dirty="0" smtClean="0"/>
          </a:p>
          <a:p>
            <a:pPr lvl="1" eaLnBrk="1" hangingPunct="1">
              <a:buFont typeface="Wingdings" pitchFamily="-1" charset="2"/>
              <a:buChar char="n"/>
              <a:defRPr/>
            </a:pPr>
            <a:r>
              <a:rPr lang="en-US" dirty="0" smtClean="0"/>
              <a:t>Afterwards </a:t>
            </a:r>
            <a:r>
              <a:rPr lang="en-US" dirty="0" smtClean="0">
                <a:solidFill>
                  <a:srgbClr val="C00000"/>
                </a:solidFill>
              </a:rPr>
              <a:t>in cache:</a:t>
            </a:r>
            <a:r>
              <a:rPr lang="en-US" dirty="0" smtClean="0"/>
              <a:t/>
            </a:r>
            <a:br>
              <a:rPr lang="en-US" dirty="0" smtClean="0"/>
            </a:br>
            <a:r>
              <a:rPr lang="en-US" dirty="0" smtClean="0"/>
              <a:t>(schematic)</a:t>
            </a:r>
          </a:p>
        </p:txBody>
      </p:sp>
      <p:sp>
        <p:nvSpPr>
          <p:cNvPr id="4" name="Rectangle 3"/>
          <p:cNvSpPr/>
          <p:nvPr/>
        </p:nvSpPr>
        <p:spPr bwMode="auto">
          <a:xfrm>
            <a:off x="5710238"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5" name="Rectangle 4"/>
          <p:cNvSpPr/>
          <p:nvPr/>
        </p:nvSpPr>
        <p:spPr bwMode="auto">
          <a:xfrm>
            <a:off x="7310438"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cxnSp>
        <p:nvCxnSpPr>
          <p:cNvPr id="6" name="Straight Connector 5"/>
          <p:cNvCxnSpPr/>
          <p:nvPr/>
        </p:nvCxnSpPr>
        <p:spPr bwMode="auto">
          <a:xfrm>
            <a:off x="5710238" y="3657600"/>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7" name="Straight Connector 6"/>
          <p:cNvCxnSpPr/>
          <p:nvPr/>
        </p:nvCxnSpPr>
        <p:spPr bwMode="auto">
          <a:xfrm rot="5400000">
            <a:off x="6741319" y="42283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7175" name="TextBox 9"/>
          <p:cNvSpPr txBox="1">
            <a:spLocks noChangeArrowheads="1"/>
          </p:cNvSpPr>
          <p:nvPr/>
        </p:nvSpPr>
        <p:spPr bwMode="auto">
          <a:xfrm>
            <a:off x="6896100" y="4071938"/>
            <a:ext cx="388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11" name="Rectangle 10"/>
          <p:cNvSpPr/>
          <p:nvPr/>
        </p:nvSpPr>
        <p:spPr bwMode="auto">
          <a:xfrm>
            <a:off x="3925888"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7177" name="TextBox 11"/>
          <p:cNvSpPr txBox="1">
            <a:spLocks noChangeArrowheads="1"/>
          </p:cNvSpPr>
          <p:nvPr/>
        </p:nvSpPr>
        <p:spPr bwMode="auto">
          <a:xfrm>
            <a:off x="5191125" y="3962400"/>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13" name="Rectangle 12"/>
          <p:cNvSpPr/>
          <p:nvPr/>
        </p:nvSpPr>
        <p:spPr bwMode="auto">
          <a:xfrm>
            <a:off x="3925888" y="3657600"/>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7179" name="AutoShape 16"/>
          <p:cNvSpPr>
            <a:spLocks/>
          </p:cNvSpPr>
          <p:nvPr/>
        </p:nvSpPr>
        <p:spPr bwMode="auto">
          <a:xfrm rot="5400000" flipV="1">
            <a:off x="7754938" y="2819400"/>
            <a:ext cx="228600" cy="1143000"/>
          </a:xfrm>
          <a:prstGeom prst="leftBrace">
            <a:avLst>
              <a:gd name="adj1" fmla="val 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7180" name="TextBox 14"/>
          <p:cNvSpPr txBox="1">
            <a:spLocks noChangeArrowheads="1"/>
          </p:cNvSpPr>
          <p:nvPr/>
        </p:nvSpPr>
        <p:spPr bwMode="auto">
          <a:xfrm>
            <a:off x="7721600" y="2906713"/>
            <a:ext cx="307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800">
                <a:solidFill>
                  <a:srgbClr val="000066"/>
                </a:solidFill>
                <a:latin typeface="Calibri" charset="0"/>
              </a:rPr>
              <a:t>n</a:t>
            </a:r>
          </a:p>
        </p:txBody>
      </p:sp>
      <p:sp>
        <p:nvSpPr>
          <p:cNvPr id="16" name="Rectangle 15"/>
          <p:cNvSpPr/>
          <p:nvPr/>
        </p:nvSpPr>
        <p:spPr bwMode="auto">
          <a:xfrm>
            <a:off x="57150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17" name="Rectangle 16"/>
          <p:cNvSpPr/>
          <p:nvPr/>
        </p:nvSpPr>
        <p:spPr bwMode="auto">
          <a:xfrm>
            <a:off x="73152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cxnSp>
        <p:nvCxnSpPr>
          <p:cNvPr id="18" name="Straight Connector 17"/>
          <p:cNvCxnSpPr/>
          <p:nvPr/>
        </p:nvCxnSpPr>
        <p:spPr bwMode="auto">
          <a:xfrm>
            <a:off x="5715000" y="5257800"/>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746082" y="5828506"/>
            <a:ext cx="1143000" cy="1587"/>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a:spLocks noChangeArrowheads="1"/>
          </p:cNvSpPr>
          <p:nvPr/>
        </p:nvSpPr>
        <p:spPr bwMode="auto">
          <a:xfrm>
            <a:off x="6900863" y="5672138"/>
            <a:ext cx="388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21" name="Rectangle 20"/>
          <p:cNvSpPr/>
          <p:nvPr/>
        </p:nvSpPr>
        <p:spPr bwMode="auto">
          <a:xfrm>
            <a:off x="393065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22" name="TextBox 21"/>
          <p:cNvSpPr txBox="1">
            <a:spLocks noChangeArrowheads="1"/>
          </p:cNvSpPr>
          <p:nvPr/>
        </p:nvSpPr>
        <p:spPr bwMode="auto">
          <a:xfrm>
            <a:off x="5195888" y="5562600"/>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23" name="Rectangle 22"/>
          <p:cNvSpPr/>
          <p:nvPr/>
        </p:nvSpPr>
        <p:spPr bwMode="auto">
          <a:xfrm>
            <a:off x="3930650" y="5257800"/>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24" name="Straight Connector 23"/>
          <p:cNvCxnSpPr>
            <a:cxnSpLocks noChangeShapeType="1"/>
          </p:cNvCxnSpPr>
          <p:nvPr/>
        </p:nvCxnSpPr>
        <p:spPr bwMode="auto">
          <a:xfrm>
            <a:off x="6477000" y="5257800"/>
            <a:ext cx="381000" cy="0"/>
          </a:xfrm>
          <a:prstGeom prst="line">
            <a:avLst/>
          </a:prstGeom>
          <a:noFill/>
          <a:ln w="57150">
            <a:solidFill>
              <a:srgbClr val="C00000"/>
            </a:solidFill>
            <a:round/>
            <a:headEnd/>
            <a:tailEnd/>
          </a:ln>
          <a:extLst>
            <a:ext uri="{909E8E84-426E-40dd-AFC4-6F175D3DCCD1}">
              <a14:hiddenFill xmlns:a14="http://schemas.microsoft.com/office/drawing/2010/main">
                <a:noFill/>
              </a14:hiddenFill>
            </a:ext>
          </a:extLst>
        </p:spPr>
      </p:cxnSp>
      <p:sp>
        <p:nvSpPr>
          <p:cNvPr id="26" name="Rectangle 25"/>
          <p:cNvSpPr>
            <a:spLocks noChangeArrowheads="1"/>
          </p:cNvSpPr>
          <p:nvPr/>
        </p:nvSpPr>
        <p:spPr bwMode="auto">
          <a:xfrm>
            <a:off x="7297738" y="6156325"/>
            <a:ext cx="246062" cy="252413"/>
          </a:xfrm>
          <a:prstGeom prst="rect">
            <a:avLst/>
          </a:prstGeom>
          <a:solidFill>
            <a:srgbClr val="C00000"/>
          </a:solidFill>
          <a:ln>
            <a:noFill/>
          </a:ln>
          <a:extLst>
            <a:ext uri="{91240B29-F687-4f45-9708-019B960494DF}">
              <a14:hiddenLine xmlns:a14="http://schemas.microsoft.com/office/drawing/2010/main" w="28575">
                <a:solidFill>
                  <a:srgbClr val="000000"/>
                </a:solidFill>
                <a:round/>
                <a:headEnd/>
                <a:tailEnd type="triangle" w="med" len="med"/>
              </a14:hiddenLine>
            </a:ext>
          </a:extLst>
        </p:spPr>
        <p:txBody>
          <a:bodyPr anchor="ctr" anchorCtr="1"/>
          <a:lstStyle/>
          <a:p>
            <a:pPr>
              <a:lnSpc>
                <a:spcPct val="100000"/>
              </a:lnSpc>
            </a:pPr>
            <a:endParaRPr lang="en-US" sz="2400">
              <a:solidFill>
                <a:srgbClr val="000066"/>
              </a:solidFill>
              <a:latin typeface="Calibri" charset="0"/>
            </a:endParaRPr>
          </a:p>
        </p:txBody>
      </p:sp>
      <p:sp>
        <p:nvSpPr>
          <p:cNvPr id="27" name="TextBox 26"/>
          <p:cNvSpPr txBox="1">
            <a:spLocks noChangeArrowheads="1"/>
          </p:cNvSpPr>
          <p:nvPr/>
        </p:nvSpPr>
        <p:spPr bwMode="auto">
          <a:xfrm>
            <a:off x="7094538" y="6400800"/>
            <a:ext cx="681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400">
                <a:solidFill>
                  <a:srgbClr val="C00000"/>
                </a:solidFill>
                <a:latin typeface="Calibri" charset="0"/>
              </a:rPr>
              <a:t>8 wide</a:t>
            </a:r>
          </a:p>
        </p:txBody>
      </p:sp>
      <p:sp>
        <p:nvSpPr>
          <p:cNvPr id="7192" name="TextBox 27"/>
          <p:cNvSpPr txBox="1">
            <a:spLocks noChangeArrowheads="1"/>
          </p:cNvSpPr>
          <p:nvPr/>
        </p:nvSpPr>
        <p:spPr bwMode="auto">
          <a:xfrm>
            <a:off x="5861050" y="3959225"/>
            <a:ext cx="877888"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nSpc>
                <a:spcPct val="65000"/>
              </a:lnSpc>
              <a:spcBef>
                <a:spcPct val="50000"/>
              </a:spcBef>
            </a:pPr>
            <a:r>
              <a:rPr lang="en-US" sz="2000">
                <a:solidFill>
                  <a:srgbClr val="000066"/>
                </a:solidFill>
                <a:latin typeface="Calibri" charset="0"/>
                <a:cs typeface="Calibri" charset="0"/>
              </a:rPr>
              <a:t>a[]</a:t>
            </a:r>
          </a:p>
          <a:p>
            <a:pPr>
              <a:lnSpc>
                <a:spcPct val="65000"/>
              </a:lnSpc>
              <a:spcBef>
                <a:spcPct val="50000"/>
              </a:spcBef>
            </a:pPr>
            <a:r>
              <a:rPr lang="en-US" sz="2000">
                <a:solidFill>
                  <a:srgbClr val="000066"/>
                </a:solidFill>
                <a:latin typeface="Calibri" charset="0"/>
                <a:cs typeface="Calibri" charset="0"/>
              </a:rPr>
              <a:t>matrix</a:t>
            </a:r>
          </a:p>
        </p:txBody>
      </p:sp>
      <p:sp>
        <p:nvSpPr>
          <p:cNvPr id="7193" name="TextBox 29"/>
          <p:cNvSpPr txBox="1">
            <a:spLocks noChangeArrowheads="1"/>
          </p:cNvSpPr>
          <p:nvPr/>
        </p:nvSpPr>
        <p:spPr bwMode="auto">
          <a:xfrm>
            <a:off x="7480300" y="3946525"/>
            <a:ext cx="877888"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nSpc>
                <a:spcPct val="65000"/>
              </a:lnSpc>
              <a:spcBef>
                <a:spcPct val="50000"/>
              </a:spcBef>
            </a:pPr>
            <a:r>
              <a:rPr lang="en-US" sz="2000">
                <a:solidFill>
                  <a:srgbClr val="000066"/>
                </a:solidFill>
                <a:latin typeface="Calibri" charset="0"/>
                <a:cs typeface="Calibri" charset="0"/>
              </a:rPr>
              <a:t>b[]</a:t>
            </a:r>
          </a:p>
          <a:p>
            <a:pPr>
              <a:lnSpc>
                <a:spcPct val="65000"/>
              </a:lnSpc>
              <a:spcBef>
                <a:spcPct val="50000"/>
              </a:spcBef>
            </a:pPr>
            <a:r>
              <a:rPr lang="en-US" sz="2000">
                <a:solidFill>
                  <a:srgbClr val="000066"/>
                </a:solidFill>
                <a:latin typeface="Calibri" charset="0"/>
                <a:cs typeface="Calibri" charset="0"/>
              </a:rPr>
              <a:t>matrix</a:t>
            </a:r>
          </a:p>
        </p:txBody>
      </p:sp>
      <p:sp>
        <p:nvSpPr>
          <p:cNvPr id="7194" name="TextBox 30"/>
          <p:cNvSpPr txBox="1">
            <a:spLocks noChangeArrowheads="1"/>
          </p:cNvSpPr>
          <p:nvPr/>
        </p:nvSpPr>
        <p:spPr bwMode="auto">
          <a:xfrm>
            <a:off x="4006850" y="3946525"/>
            <a:ext cx="877888"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nSpc>
                <a:spcPct val="65000"/>
              </a:lnSpc>
              <a:spcBef>
                <a:spcPct val="50000"/>
              </a:spcBef>
            </a:pPr>
            <a:r>
              <a:rPr lang="en-US" sz="2000">
                <a:solidFill>
                  <a:srgbClr val="000066"/>
                </a:solidFill>
                <a:latin typeface="Calibri" charset="0"/>
                <a:cs typeface="Calibri" charset="0"/>
              </a:rPr>
              <a:t>c[]</a:t>
            </a:r>
          </a:p>
          <a:p>
            <a:pPr>
              <a:lnSpc>
                <a:spcPct val="65000"/>
              </a:lnSpc>
              <a:spcBef>
                <a:spcPct val="50000"/>
              </a:spcBef>
            </a:pPr>
            <a:r>
              <a:rPr lang="en-US" sz="2000">
                <a:solidFill>
                  <a:srgbClr val="000066"/>
                </a:solidFill>
                <a:latin typeface="Calibri" charset="0"/>
                <a:cs typeface="Calibri" charset="0"/>
              </a:rPr>
              <a:t>matrix</a:t>
            </a:r>
          </a:p>
        </p:txBody>
      </p:sp>
    </p:spTree>
    <p:extLst>
      <p:ext uri="{BB962C8B-B14F-4D97-AF65-F5344CB8AC3E}">
        <p14:creationId xmlns:p14="http://schemas.microsoft.com/office/powerpoint/2010/main" val="112312205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p:bldP spid="21" grpId="0" animBg="1"/>
      <p:bldP spid="22" grpId="0"/>
      <p:bldP spid="23" grpId="0" animBg="1"/>
      <p:bldP spid="26" grpId="0" animBg="1"/>
      <p:bldP spid="2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Total Cache Miss Analysis</a:t>
            </a:r>
          </a:p>
        </p:txBody>
      </p:sp>
      <p:sp>
        <p:nvSpPr>
          <p:cNvPr id="3" name="Content Placeholder 2"/>
          <p:cNvSpPr>
            <a:spLocks noGrp="1"/>
          </p:cNvSpPr>
          <p:nvPr>
            <p:ph idx="1"/>
          </p:nvPr>
        </p:nvSpPr>
        <p:spPr>
          <a:xfrm>
            <a:off x="396875" y="1209675"/>
            <a:ext cx="7896225" cy="3057525"/>
          </a:xfrm>
        </p:spPr>
        <p:txBody>
          <a:bodyPr/>
          <a:lstStyle/>
          <a:p>
            <a:pPr eaLnBrk="1" hangingPunct="1">
              <a:buFont typeface="Wingdings" charset="0"/>
              <a:buNone/>
              <a:defRPr/>
            </a:pPr>
            <a:r>
              <a:rPr lang="en-US">
                <a:latin typeface="Helvetica" charset="0"/>
                <a:ea typeface="ＭＳ Ｐゴシック" charset="0"/>
                <a:cs typeface="ＭＳ Ｐゴシック" charset="0"/>
              </a:rPr>
              <a:t>Assume: </a:t>
            </a:r>
          </a:p>
          <a:p>
            <a:pPr lvl="1" eaLnBrk="1" hangingPunct="1">
              <a:defRPr/>
            </a:pPr>
            <a:r>
              <a:rPr lang="en-US">
                <a:latin typeface="Helvetica" charset="0"/>
                <a:ea typeface="ＭＳ Ｐゴシック" charset="0"/>
              </a:rPr>
              <a:t>Matrix elements are doubles</a:t>
            </a:r>
          </a:p>
          <a:p>
            <a:pPr lvl="1" eaLnBrk="1" hangingPunct="1">
              <a:defRPr/>
            </a:pPr>
            <a:r>
              <a:rPr lang="en-US">
                <a:latin typeface="Helvetica" charset="0"/>
                <a:ea typeface="ＭＳ Ｐゴシック" charset="0"/>
              </a:rPr>
              <a:t>Cache block = 8 doubles</a:t>
            </a:r>
          </a:p>
          <a:p>
            <a:pPr lvl="1" eaLnBrk="1" hangingPunct="1">
              <a:defRPr/>
            </a:pPr>
            <a:r>
              <a:rPr lang="en-US">
                <a:latin typeface="Helvetica" charset="0"/>
                <a:ea typeface="ＭＳ Ｐゴシック" charset="0"/>
              </a:rPr>
              <a:t>Cache size C &lt;&lt; n (much smaller than n)</a:t>
            </a:r>
          </a:p>
          <a:p>
            <a:pPr eaLnBrk="1" hangingPunct="1">
              <a:buFont typeface="Wingdings" charset="0"/>
              <a:buNone/>
              <a:defRPr/>
            </a:pPr>
            <a:endParaRPr lang="en-US">
              <a:latin typeface="Helvetica" charset="0"/>
              <a:ea typeface="ＭＳ Ｐゴシック" charset="0"/>
              <a:cs typeface="ＭＳ Ｐゴシック" charset="0"/>
            </a:endParaRPr>
          </a:p>
          <a:p>
            <a:pPr eaLnBrk="1" hangingPunct="1">
              <a:buFont typeface="Wingdings" charset="0"/>
              <a:buNone/>
              <a:defRPr/>
            </a:pPr>
            <a:r>
              <a:rPr lang="en-US">
                <a:latin typeface="Helvetica" charset="0"/>
                <a:ea typeface="ＭＳ Ｐゴシック" charset="0"/>
                <a:cs typeface="ＭＳ Ｐゴシック" charset="0"/>
              </a:rPr>
              <a:t>Second iteration:</a:t>
            </a:r>
          </a:p>
          <a:p>
            <a:pPr lvl="1" eaLnBrk="1" hangingPunct="1">
              <a:defRPr/>
            </a:pPr>
            <a:r>
              <a:rPr lang="en-US">
                <a:latin typeface="Helvetica" charset="0"/>
                <a:ea typeface="ＭＳ Ｐゴシック" charset="0"/>
              </a:rPr>
              <a:t>Again:</a:t>
            </a:r>
            <a:br>
              <a:rPr lang="en-US">
                <a:latin typeface="Helvetica" charset="0"/>
                <a:ea typeface="ＭＳ Ｐゴシック" charset="0"/>
              </a:rPr>
            </a:br>
            <a:r>
              <a:rPr lang="en-US">
                <a:latin typeface="Helvetica" charset="0"/>
                <a:ea typeface="ＭＳ Ｐゴシック" charset="0"/>
              </a:rPr>
              <a:t>n/8 + n = 9n/8 misses</a:t>
            </a:r>
          </a:p>
          <a:p>
            <a:pPr lvl="1" eaLnBrk="1" hangingPunct="1">
              <a:defRPr/>
            </a:pPr>
            <a:endParaRPr lang="en-US">
              <a:latin typeface="Helvetica" charset="0"/>
              <a:ea typeface="ＭＳ Ｐゴシック" charset="0"/>
            </a:endParaRPr>
          </a:p>
          <a:p>
            <a:pPr lvl="1" eaLnBrk="1" hangingPunct="1">
              <a:defRPr/>
            </a:pPr>
            <a:endParaRPr lang="en-US">
              <a:latin typeface="Helvetica" charset="0"/>
              <a:ea typeface="ＭＳ Ｐゴシック" charset="0"/>
            </a:endParaRPr>
          </a:p>
          <a:p>
            <a:pPr eaLnBrk="1" hangingPunct="1">
              <a:buFont typeface="Wingdings" charset="0"/>
              <a:buNone/>
              <a:defRPr/>
            </a:pPr>
            <a:r>
              <a:rPr lang="en-US">
                <a:latin typeface="Helvetica" charset="0"/>
                <a:ea typeface="ＭＳ Ｐゴシック" charset="0"/>
                <a:cs typeface="ＭＳ Ｐゴシック" charset="0"/>
              </a:rPr>
              <a:t>Total misses:</a:t>
            </a:r>
          </a:p>
          <a:p>
            <a:pPr lvl="1" eaLnBrk="1" hangingPunct="1">
              <a:defRPr/>
            </a:pPr>
            <a:r>
              <a:rPr lang="en-US">
                <a:latin typeface="Helvetica" charset="0"/>
                <a:ea typeface="ＭＳ Ｐゴシック" charset="0"/>
              </a:rPr>
              <a:t>9n/8 * n</a:t>
            </a:r>
            <a:r>
              <a:rPr lang="en-US" baseline="30000">
                <a:latin typeface="Helvetica" charset="0"/>
                <a:ea typeface="ＭＳ Ｐゴシック" charset="0"/>
              </a:rPr>
              <a:t>2</a:t>
            </a:r>
            <a:r>
              <a:rPr lang="en-US">
                <a:latin typeface="Helvetica" charset="0"/>
                <a:ea typeface="ＭＳ Ｐゴシック" charset="0"/>
              </a:rPr>
              <a:t> = (9/8) * n</a:t>
            </a:r>
            <a:r>
              <a:rPr lang="en-US" baseline="30000">
                <a:latin typeface="Helvetica" charset="0"/>
                <a:ea typeface="ＭＳ Ｐゴシック" charset="0"/>
              </a:rPr>
              <a:t>3</a:t>
            </a:r>
            <a:r>
              <a:rPr lang="en-US">
                <a:latin typeface="Helvetica" charset="0"/>
                <a:ea typeface="ＭＳ Ｐゴシック" charset="0"/>
              </a:rPr>
              <a:t>  -- can we do better?</a:t>
            </a:r>
          </a:p>
        </p:txBody>
      </p:sp>
      <p:sp>
        <p:nvSpPr>
          <p:cNvPr id="8195" name="AutoShape 16"/>
          <p:cNvSpPr>
            <a:spLocks/>
          </p:cNvSpPr>
          <p:nvPr/>
        </p:nvSpPr>
        <p:spPr bwMode="auto">
          <a:xfrm rot="5400000" flipV="1">
            <a:off x="7754938" y="2819400"/>
            <a:ext cx="228600" cy="1143000"/>
          </a:xfrm>
          <a:prstGeom prst="leftBrace">
            <a:avLst>
              <a:gd name="adj1" fmla="val 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8196" name="TextBox 14"/>
          <p:cNvSpPr txBox="1">
            <a:spLocks noChangeArrowheads="1"/>
          </p:cNvSpPr>
          <p:nvPr/>
        </p:nvSpPr>
        <p:spPr bwMode="auto">
          <a:xfrm>
            <a:off x="7721600" y="2906713"/>
            <a:ext cx="307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800">
                <a:solidFill>
                  <a:srgbClr val="000066"/>
                </a:solidFill>
                <a:latin typeface="Calibri" charset="0"/>
              </a:rPr>
              <a:t>n</a:t>
            </a:r>
          </a:p>
        </p:txBody>
      </p:sp>
      <p:sp>
        <p:nvSpPr>
          <p:cNvPr id="16" name="Rectangle 15"/>
          <p:cNvSpPr/>
          <p:nvPr/>
        </p:nvSpPr>
        <p:spPr bwMode="auto">
          <a:xfrm>
            <a:off x="5715000" y="3654425"/>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17" name="Rectangle 16"/>
          <p:cNvSpPr/>
          <p:nvPr/>
        </p:nvSpPr>
        <p:spPr bwMode="auto">
          <a:xfrm>
            <a:off x="7315200" y="3654425"/>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cxnSp>
        <p:nvCxnSpPr>
          <p:cNvPr id="18" name="Straight Connector 17"/>
          <p:cNvCxnSpPr/>
          <p:nvPr/>
        </p:nvCxnSpPr>
        <p:spPr bwMode="auto">
          <a:xfrm>
            <a:off x="5715000" y="3654425"/>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836569" y="422513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8201" name="TextBox 19"/>
          <p:cNvSpPr txBox="1">
            <a:spLocks noChangeArrowheads="1"/>
          </p:cNvSpPr>
          <p:nvPr/>
        </p:nvSpPr>
        <p:spPr bwMode="auto">
          <a:xfrm>
            <a:off x="6900863" y="4068763"/>
            <a:ext cx="388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21" name="Rectangle 20"/>
          <p:cNvSpPr/>
          <p:nvPr/>
        </p:nvSpPr>
        <p:spPr bwMode="auto">
          <a:xfrm>
            <a:off x="3930650" y="3654425"/>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8203" name="TextBox 21"/>
          <p:cNvSpPr txBox="1">
            <a:spLocks noChangeArrowheads="1"/>
          </p:cNvSpPr>
          <p:nvPr/>
        </p:nvSpPr>
        <p:spPr bwMode="auto">
          <a:xfrm>
            <a:off x="5195888" y="3959225"/>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23" name="Rectangle 22"/>
          <p:cNvSpPr/>
          <p:nvPr/>
        </p:nvSpPr>
        <p:spPr bwMode="auto">
          <a:xfrm>
            <a:off x="4005263" y="3654425"/>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8205" name="Straight Connector 23"/>
          <p:cNvCxnSpPr>
            <a:cxnSpLocks noChangeShapeType="1"/>
          </p:cNvCxnSpPr>
          <p:nvPr/>
        </p:nvCxnSpPr>
        <p:spPr bwMode="auto">
          <a:xfrm>
            <a:off x="6477000" y="3654425"/>
            <a:ext cx="381000" cy="0"/>
          </a:xfrm>
          <a:prstGeom prst="line">
            <a:avLst/>
          </a:prstGeom>
          <a:noFill/>
          <a:ln w="57150">
            <a:solidFill>
              <a:srgbClr val="C00000"/>
            </a:solidFill>
            <a:round/>
            <a:headEnd/>
            <a:tailEnd/>
          </a:ln>
          <a:extLst>
            <a:ext uri="{909E8E84-426E-40dd-AFC4-6F175D3DCCD1}">
              <a14:hiddenFill xmlns:a14="http://schemas.microsoft.com/office/drawing/2010/main">
                <a:noFill/>
              </a14:hiddenFill>
            </a:ext>
          </a:extLst>
        </p:spPr>
      </p:cxnSp>
      <p:sp>
        <p:nvSpPr>
          <p:cNvPr id="8206" name="Rectangle 25"/>
          <p:cNvSpPr>
            <a:spLocks noChangeArrowheads="1"/>
          </p:cNvSpPr>
          <p:nvPr/>
        </p:nvSpPr>
        <p:spPr bwMode="auto">
          <a:xfrm>
            <a:off x="7297738" y="4552950"/>
            <a:ext cx="246062" cy="252413"/>
          </a:xfrm>
          <a:prstGeom prst="rect">
            <a:avLst/>
          </a:prstGeom>
          <a:solidFill>
            <a:srgbClr val="C00000"/>
          </a:solidFill>
          <a:ln>
            <a:noFill/>
          </a:ln>
          <a:extLst>
            <a:ext uri="{91240B29-F687-4f45-9708-019B960494DF}">
              <a14:hiddenLine xmlns:a14="http://schemas.microsoft.com/office/drawing/2010/main" w="28575">
                <a:solidFill>
                  <a:srgbClr val="000000"/>
                </a:solidFill>
                <a:round/>
                <a:headEnd/>
                <a:tailEnd type="triangle" w="med" len="med"/>
              </a14:hiddenLine>
            </a:ext>
          </a:extLst>
        </p:spPr>
        <p:txBody>
          <a:bodyPr anchor="ctr" anchorCtr="1"/>
          <a:lstStyle/>
          <a:p>
            <a:pPr>
              <a:lnSpc>
                <a:spcPct val="100000"/>
              </a:lnSpc>
            </a:pPr>
            <a:endParaRPr lang="en-US" sz="2400">
              <a:solidFill>
                <a:srgbClr val="000066"/>
              </a:solidFill>
              <a:latin typeface="Calibri" charset="0"/>
            </a:endParaRPr>
          </a:p>
        </p:txBody>
      </p:sp>
      <p:sp>
        <p:nvSpPr>
          <p:cNvPr id="8207" name="TextBox 26"/>
          <p:cNvSpPr txBox="1">
            <a:spLocks noChangeArrowheads="1"/>
          </p:cNvSpPr>
          <p:nvPr/>
        </p:nvSpPr>
        <p:spPr bwMode="auto">
          <a:xfrm>
            <a:off x="7094538" y="4797425"/>
            <a:ext cx="681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400">
                <a:solidFill>
                  <a:srgbClr val="C00000"/>
                </a:solidFill>
                <a:latin typeface="Calibri" charset="0"/>
              </a:rPr>
              <a:t>8 wide</a:t>
            </a:r>
          </a:p>
        </p:txBody>
      </p:sp>
    </p:spTree>
    <p:extLst>
      <p:ext uri="{BB962C8B-B14F-4D97-AF65-F5344CB8AC3E}">
        <p14:creationId xmlns:p14="http://schemas.microsoft.com/office/powerpoint/2010/main" val="298361060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37" name="Rectangle 37"/>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Improving Temporal Locality by Blocking</a:t>
            </a:r>
          </a:p>
        </p:txBody>
      </p:sp>
      <p:sp>
        <p:nvSpPr>
          <p:cNvPr id="179238" name="Rectangle 38"/>
          <p:cNvSpPr>
            <a:spLocks noGrp="1" noChangeArrowheads="1"/>
          </p:cNvSpPr>
          <p:nvPr>
            <p:ph type="body" idx="1"/>
          </p:nvPr>
        </p:nvSpPr>
        <p:spPr>
          <a:xfrm>
            <a:off x="290513" y="1220788"/>
            <a:ext cx="8307387" cy="3579812"/>
          </a:xfrm>
        </p:spPr>
        <p:txBody>
          <a:bodyPr/>
          <a:lstStyle/>
          <a:p>
            <a:pPr eaLnBrk="1" hangingPunct="1">
              <a:buFont typeface="Wingdings" charset="0"/>
              <a:buNone/>
              <a:defRPr/>
            </a:pPr>
            <a:r>
              <a:rPr lang="en-US" dirty="0" smtClean="0">
                <a:latin typeface="Helvetica" charset="0"/>
                <a:ea typeface="ＭＳ Ｐゴシック" charset="0"/>
                <a:cs typeface="ＭＳ Ｐゴシック" charset="0"/>
              </a:rPr>
              <a:t>Organize your application data into chunks that fit in L1 cache, and are read/written together, </a:t>
            </a:r>
            <a:r>
              <a:rPr lang="en-US" dirty="0">
                <a:latin typeface="Helvetica" charset="0"/>
                <a:ea typeface="ＭＳ Ｐゴシック" charset="0"/>
                <a:cs typeface="ＭＳ Ｐゴシック" charset="0"/>
              </a:rPr>
              <a:t>then </a:t>
            </a:r>
            <a:r>
              <a:rPr lang="en-US" dirty="0" smtClean="0">
                <a:latin typeface="Helvetica" charset="0"/>
                <a:ea typeface="ＭＳ Ｐゴシック" charset="0"/>
                <a:cs typeface="ＭＳ Ｐゴシック" charset="0"/>
              </a:rPr>
              <a:t>load </a:t>
            </a:r>
            <a:r>
              <a:rPr lang="en-US" dirty="0">
                <a:latin typeface="Helvetica" charset="0"/>
                <a:ea typeface="ＭＳ Ｐゴシック" charset="0"/>
                <a:cs typeface="ＭＳ Ｐゴシック" charset="0"/>
              </a:rPr>
              <a:t>the next related chunks, etc. – exploit temporal locality</a:t>
            </a:r>
          </a:p>
          <a:p>
            <a:pPr lvl="1" eaLnBrk="1" hangingPunct="1">
              <a:defRPr/>
            </a:pPr>
            <a:r>
              <a:rPr lang="en-US" dirty="0" smtClean="0">
                <a:latin typeface="Helvetica" charset="0"/>
                <a:ea typeface="ＭＳ Ｐゴシック" charset="0"/>
              </a:rPr>
              <a:t>Example: Row*Column approach to matrix multiplication  has poor temporal locality</a:t>
            </a:r>
            <a:endParaRPr lang="en-US" dirty="0">
              <a:latin typeface="Helvetica" charset="0"/>
              <a:ea typeface="ＭＳ Ｐゴシック" charset="0"/>
            </a:endParaRPr>
          </a:p>
        </p:txBody>
      </p:sp>
      <p:grpSp>
        <p:nvGrpSpPr>
          <p:cNvPr id="3" name="Group 2"/>
          <p:cNvGrpSpPr>
            <a:grpSpLocks/>
          </p:cNvGrpSpPr>
          <p:nvPr/>
        </p:nvGrpSpPr>
        <p:grpSpPr bwMode="auto">
          <a:xfrm>
            <a:off x="4514850" y="2271713"/>
            <a:ext cx="4527550" cy="2135187"/>
            <a:chOff x="4514850" y="2271713"/>
            <a:chExt cx="4527550" cy="2135187"/>
          </a:xfrm>
        </p:grpSpPr>
        <p:sp>
          <p:nvSpPr>
            <p:cNvPr id="41" name="Rectangle 40"/>
            <p:cNvSpPr/>
            <p:nvPr/>
          </p:nvSpPr>
          <p:spPr bwMode="auto">
            <a:xfrm>
              <a:off x="4514850" y="2955925"/>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9233" name="AutoShape 16"/>
            <p:cNvSpPr>
              <a:spLocks/>
            </p:cNvSpPr>
            <p:nvPr/>
          </p:nvSpPr>
          <p:spPr bwMode="auto">
            <a:xfrm rot="5400000" flipV="1">
              <a:off x="8339138" y="2209800"/>
              <a:ext cx="228600" cy="1143000"/>
            </a:xfrm>
            <a:prstGeom prst="leftBrace">
              <a:avLst>
                <a:gd name="adj1" fmla="val 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36" name="Rectangle 35"/>
            <p:cNvSpPr/>
            <p:nvPr/>
          </p:nvSpPr>
          <p:spPr bwMode="auto">
            <a:xfrm>
              <a:off x="6299200" y="2955925"/>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37" name="Rectangle 36"/>
            <p:cNvSpPr/>
            <p:nvPr/>
          </p:nvSpPr>
          <p:spPr bwMode="auto">
            <a:xfrm>
              <a:off x="7899400" y="2955925"/>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cxnSp>
          <p:nvCxnSpPr>
            <p:cNvPr id="38" name="Straight Connector 37"/>
            <p:cNvCxnSpPr/>
            <p:nvPr/>
          </p:nvCxnSpPr>
          <p:spPr bwMode="auto">
            <a:xfrm>
              <a:off x="6299200" y="2955925"/>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39" name="Straight Connector 38"/>
            <p:cNvCxnSpPr/>
            <p:nvPr/>
          </p:nvCxnSpPr>
          <p:spPr bwMode="auto">
            <a:xfrm rot="5400000">
              <a:off x="7420769" y="352663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9238" name="TextBox 19"/>
            <p:cNvSpPr txBox="1">
              <a:spLocks noChangeArrowheads="1"/>
            </p:cNvSpPr>
            <p:nvPr/>
          </p:nvSpPr>
          <p:spPr bwMode="auto">
            <a:xfrm>
              <a:off x="7485063" y="3370263"/>
              <a:ext cx="388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9239" name="TextBox 21"/>
            <p:cNvSpPr txBox="1">
              <a:spLocks noChangeArrowheads="1"/>
            </p:cNvSpPr>
            <p:nvPr/>
          </p:nvSpPr>
          <p:spPr bwMode="auto">
            <a:xfrm>
              <a:off x="5780088" y="3260725"/>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43" name="Rectangle 42"/>
            <p:cNvSpPr/>
            <p:nvPr/>
          </p:nvSpPr>
          <p:spPr bwMode="auto">
            <a:xfrm>
              <a:off x="4589463" y="2955925"/>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9241" name="Straight Connector 23"/>
            <p:cNvCxnSpPr>
              <a:cxnSpLocks noChangeShapeType="1"/>
            </p:cNvCxnSpPr>
            <p:nvPr/>
          </p:nvCxnSpPr>
          <p:spPr bwMode="auto">
            <a:xfrm>
              <a:off x="7061200" y="2955925"/>
              <a:ext cx="381000" cy="0"/>
            </a:xfrm>
            <a:prstGeom prst="line">
              <a:avLst/>
            </a:prstGeom>
            <a:noFill/>
            <a:ln w="57150">
              <a:solidFill>
                <a:srgbClr val="C00000"/>
              </a:solidFill>
              <a:round/>
              <a:headEnd/>
              <a:tailEnd/>
            </a:ln>
            <a:extLst>
              <a:ext uri="{909E8E84-426E-40dd-AFC4-6F175D3DCCD1}">
                <a14:hiddenFill xmlns:a14="http://schemas.microsoft.com/office/drawing/2010/main">
                  <a:noFill/>
                </a14:hiddenFill>
              </a:ext>
            </a:extLst>
          </p:spPr>
        </p:cxnSp>
        <p:sp>
          <p:nvSpPr>
            <p:cNvPr id="9242" name="Rectangle 25"/>
            <p:cNvSpPr>
              <a:spLocks noChangeArrowheads="1"/>
            </p:cNvSpPr>
            <p:nvPr/>
          </p:nvSpPr>
          <p:spPr bwMode="auto">
            <a:xfrm>
              <a:off x="7881938" y="3854450"/>
              <a:ext cx="246062" cy="252413"/>
            </a:xfrm>
            <a:prstGeom prst="rect">
              <a:avLst/>
            </a:prstGeom>
            <a:solidFill>
              <a:srgbClr val="C00000"/>
            </a:solidFill>
            <a:ln>
              <a:noFill/>
            </a:ln>
            <a:extLst>
              <a:ext uri="{91240B29-F687-4f45-9708-019B960494DF}">
                <a14:hiddenLine xmlns:a14="http://schemas.microsoft.com/office/drawing/2010/main" w="28575">
                  <a:solidFill>
                    <a:srgbClr val="000000"/>
                  </a:solidFill>
                  <a:round/>
                  <a:headEnd/>
                  <a:tailEnd type="triangle" w="med" len="med"/>
                </a14:hiddenLine>
              </a:ext>
            </a:extLst>
          </p:spPr>
          <p:txBody>
            <a:bodyPr anchor="ctr" anchorCtr="1"/>
            <a:lstStyle/>
            <a:p>
              <a:pPr>
                <a:lnSpc>
                  <a:spcPct val="100000"/>
                </a:lnSpc>
              </a:pPr>
              <a:endParaRPr lang="en-US" sz="2400">
                <a:solidFill>
                  <a:srgbClr val="000066"/>
                </a:solidFill>
                <a:latin typeface="Calibri" charset="0"/>
              </a:endParaRPr>
            </a:p>
          </p:txBody>
        </p:sp>
        <p:sp>
          <p:nvSpPr>
            <p:cNvPr id="9243" name="TextBox 26"/>
            <p:cNvSpPr txBox="1">
              <a:spLocks noChangeArrowheads="1"/>
            </p:cNvSpPr>
            <p:nvPr/>
          </p:nvSpPr>
          <p:spPr bwMode="auto">
            <a:xfrm>
              <a:off x="7678738" y="4098925"/>
              <a:ext cx="681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400">
                  <a:solidFill>
                    <a:srgbClr val="C00000"/>
                  </a:solidFill>
                  <a:latin typeface="Calibri" charset="0"/>
                </a:rPr>
                <a:t>8 wide</a:t>
              </a:r>
            </a:p>
          </p:txBody>
        </p:sp>
        <p:sp>
          <p:nvSpPr>
            <p:cNvPr id="9244" name="TextBox 14"/>
            <p:cNvSpPr txBox="1">
              <a:spLocks noChangeArrowheads="1"/>
            </p:cNvSpPr>
            <p:nvPr/>
          </p:nvSpPr>
          <p:spPr bwMode="auto">
            <a:xfrm>
              <a:off x="8289925" y="2271713"/>
              <a:ext cx="307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800">
                  <a:solidFill>
                    <a:srgbClr val="000066"/>
                  </a:solidFill>
                  <a:latin typeface="Calibri" charset="0"/>
                </a:rPr>
                <a:t>n</a:t>
              </a:r>
            </a:p>
          </p:txBody>
        </p:sp>
      </p:grpSp>
      <p:grpSp>
        <p:nvGrpSpPr>
          <p:cNvPr id="2" name="Group 67"/>
          <p:cNvGrpSpPr>
            <a:grpSpLocks/>
          </p:cNvGrpSpPr>
          <p:nvPr/>
        </p:nvGrpSpPr>
        <p:grpSpPr bwMode="auto">
          <a:xfrm>
            <a:off x="4557713" y="5016500"/>
            <a:ext cx="4527550" cy="1143000"/>
            <a:chOff x="4557713" y="5016500"/>
            <a:chExt cx="4527550" cy="1143000"/>
          </a:xfrm>
        </p:grpSpPr>
        <p:sp>
          <p:nvSpPr>
            <p:cNvPr id="48" name="Rectangle 47"/>
            <p:cNvSpPr/>
            <p:nvPr/>
          </p:nvSpPr>
          <p:spPr bwMode="auto">
            <a:xfrm>
              <a:off x="6342063" y="50165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nSpc>
                  <a:spcPct val="100000"/>
                </a:lnSpc>
                <a:defRPr/>
              </a:pPr>
              <a:r>
                <a:rPr lang="en-US" sz="2000">
                  <a:solidFill>
                    <a:srgbClr val="000066"/>
                  </a:solidFill>
                  <a:latin typeface="Calibri" charset="0"/>
                  <a:cs typeface="Calibri" charset="0"/>
                </a:rPr>
                <a:t>a </a:t>
              </a:r>
              <a:r>
                <a:rPr lang="en-US">
                  <a:solidFill>
                    <a:srgbClr val="000066"/>
                  </a:solidFill>
                  <a:latin typeface="Calibri" charset="0"/>
                  <a:cs typeface="Calibri" charset="0"/>
                </a:rPr>
                <a:t>submatrix</a:t>
              </a:r>
              <a:endParaRPr lang="en-US" sz="2000">
                <a:solidFill>
                  <a:srgbClr val="000066"/>
                </a:solidFill>
                <a:latin typeface="Calibri" charset="0"/>
                <a:cs typeface="Calibri" charset="0"/>
              </a:endParaRPr>
            </a:p>
          </p:txBody>
        </p:sp>
        <p:sp>
          <p:nvSpPr>
            <p:cNvPr id="49" name="Rectangle 48"/>
            <p:cNvSpPr/>
            <p:nvPr/>
          </p:nvSpPr>
          <p:spPr bwMode="auto">
            <a:xfrm>
              <a:off x="7942263" y="50165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nSpc>
                  <a:spcPct val="100000"/>
                </a:lnSpc>
                <a:defRPr/>
              </a:pPr>
              <a:r>
                <a:rPr lang="en-US" sz="2000">
                  <a:solidFill>
                    <a:srgbClr val="000066"/>
                  </a:solidFill>
                  <a:latin typeface="Calibri" charset="0"/>
                  <a:cs typeface="Calibri" charset="0"/>
                </a:rPr>
                <a:t>b</a:t>
              </a:r>
            </a:p>
            <a:p>
              <a:pPr>
                <a:lnSpc>
                  <a:spcPct val="100000"/>
                </a:lnSpc>
                <a:defRPr/>
              </a:pPr>
              <a:r>
                <a:rPr lang="en-US">
                  <a:solidFill>
                    <a:srgbClr val="000066"/>
                  </a:solidFill>
                  <a:latin typeface="Calibri" charset="0"/>
                  <a:cs typeface="Calibri" charset="0"/>
                </a:rPr>
                <a:t>submatrix</a:t>
              </a:r>
            </a:p>
          </p:txBody>
        </p:sp>
        <p:sp>
          <p:nvSpPr>
            <p:cNvPr id="9225" name="TextBox 8"/>
            <p:cNvSpPr txBox="1">
              <a:spLocks noChangeArrowheads="1"/>
            </p:cNvSpPr>
            <p:nvPr/>
          </p:nvSpPr>
          <p:spPr bwMode="auto">
            <a:xfrm>
              <a:off x="6038850" y="5686425"/>
              <a:ext cx="357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800">
                  <a:solidFill>
                    <a:srgbClr val="000066"/>
                  </a:solidFill>
                  <a:latin typeface="Calibri" charset="0"/>
                </a:rPr>
                <a:t>i1</a:t>
              </a:r>
            </a:p>
          </p:txBody>
        </p:sp>
        <p:sp>
          <p:nvSpPr>
            <p:cNvPr id="9226" name="TextBox 11"/>
            <p:cNvSpPr txBox="1">
              <a:spLocks noChangeArrowheads="1"/>
            </p:cNvSpPr>
            <p:nvPr/>
          </p:nvSpPr>
          <p:spPr bwMode="auto">
            <a:xfrm>
              <a:off x="7527925" y="5430838"/>
              <a:ext cx="388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52" name="Rectangle 51"/>
            <p:cNvSpPr/>
            <p:nvPr/>
          </p:nvSpPr>
          <p:spPr bwMode="auto">
            <a:xfrm>
              <a:off x="4557713" y="50165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r>
                <a:rPr lang="en-US" sz="2000">
                  <a:solidFill>
                    <a:srgbClr val="000066"/>
                  </a:solidFill>
                  <a:latin typeface="Calibri" charset="0"/>
                  <a:cs typeface="Calibri" charset="0"/>
                </a:rPr>
                <a:t>c (partial product) </a:t>
              </a:r>
            </a:p>
          </p:txBody>
        </p:sp>
        <p:sp>
          <p:nvSpPr>
            <p:cNvPr id="9228" name="TextBox 13"/>
            <p:cNvSpPr txBox="1">
              <a:spLocks noChangeArrowheads="1"/>
            </p:cNvSpPr>
            <p:nvPr/>
          </p:nvSpPr>
          <p:spPr bwMode="auto">
            <a:xfrm>
              <a:off x="5822950" y="5321300"/>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54" name="Rectangle 53"/>
            <p:cNvSpPr/>
            <p:nvPr/>
          </p:nvSpPr>
          <p:spPr bwMode="auto">
            <a:xfrm>
              <a:off x="5200650" y="5803900"/>
              <a:ext cx="185738" cy="18573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66" name="Rectangle 65"/>
            <p:cNvSpPr/>
            <p:nvPr/>
          </p:nvSpPr>
          <p:spPr bwMode="auto">
            <a:xfrm>
              <a:off x="6967538" y="5770563"/>
              <a:ext cx="185737" cy="185737"/>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67" name="Rectangle 66"/>
            <p:cNvSpPr/>
            <p:nvPr/>
          </p:nvSpPr>
          <p:spPr bwMode="auto">
            <a:xfrm>
              <a:off x="8597900" y="5770563"/>
              <a:ext cx="185738" cy="185737"/>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grpSp>
      <p:sp>
        <p:nvSpPr>
          <p:cNvPr id="70" name="Rectangle 38"/>
          <p:cNvSpPr txBox="1">
            <a:spLocks noChangeArrowheads="1"/>
          </p:cNvSpPr>
          <p:nvPr/>
        </p:nvSpPr>
        <p:spPr bwMode="auto">
          <a:xfrm>
            <a:off x="290513" y="4500563"/>
            <a:ext cx="8734425" cy="2014537"/>
          </a:xfrm>
          <a:prstGeom prst="rect">
            <a:avLst/>
          </a:prstGeom>
          <a:noFill/>
          <a:ln w="9525">
            <a:noFill/>
            <a:miter lim="800000"/>
            <a:headEnd/>
            <a:tailEnd/>
          </a:ln>
          <a:effectLst/>
        </p:spPr>
        <p:txBody>
          <a:bodyPr lIns="90479" tIns="44446" rIns="90479" bIns="44446"/>
          <a:lstStyle/>
          <a:p>
            <a:pPr marL="385763" indent="-385763" algn="l" eaLnBrk="1" hangingPunct="1">
              <a:lnSpc>
                <a:spcPct val="95000"/>
              </a:lnSpc>
              <a:spcBef>
                <a:spcPct val="50000"/>
              </a:spcBef>
              <a:buClr>
                <a:srgbClr val="660033"/>
              </a:buClr>
              <a:buFont typeface="Wingdings" pitchFamily="-1" charset="2"/>
              <a:buNone/>
              <a:defRPr/>
            </a:pPr>
            <a:endParaRPr lang="en-US" sz="2400" kern="0" dirty="0">
              <a:solidFill>
                <a:srgbClr val="003300"/>
              </a:solidFill>
              <a:effectLst>
                <a:outerShdw blurRad="38100" dist="38100" dir="2700000" algn="tl">
                  <a:srgbClr val="DDDDDD"/>
                </a:outerShdw>
              </a:effectLst>
              <a:latin typeface="Helvetica"/>
              <a:ea typeface="ＭＳ Ｐゴシック" pitchFamily="-1" charset="-128"/>
              <a:cs typeface="ＭＳ Ｐゴシック" pitchFamily="-1" charset="-128"/>
            </a:endParaRPr>
          </a:p>
          <a:p>
            <a:pPr marL="744538" lvl="1" indent="-246063" algn="l" eaLnBrk="1" hangingPunct="1">
              <a:lnSpc>
                <a:spcPct val="100000"/>
              </a:lnSpc>
              <a:spcBef>
                <a:spcPct val="25000"/>
              </a:spcBef>
              <a:buClr>
                <a:srgbClr val="660033"/>
              </a:buClr>
              <a:buSzPct val="75000"/>
              <a:buFont typeface="Wingdings" pitchFamily="-1" charset="2"/>
              <a:buChar char="n"/>
              <a:defRPr/>
            </a:pPr>
            <a:r>
              <a:rPr lang="en-US" sz="2000" kern="0" dirty="0">
                <a:solidFill>
                  <a:srgbClr val="000066"/>
                </a:solidFill>
                <a:latin typeface="Helvetica"/>
                <a:ea typeface="ＭＳ Ｐゴシック" pitchFamily="-111" charset="-128"/>
              </a:rPr>
              <a:t>Instead, divide matrix into</a:t>
            </a:r>
          </a:p>
          <a:p>
            <a:pPr marL="744538" lvl="1" indent="-246063" algn="l" eaLnBrk="1" hangingPunct="1">
              <a:lnSpc>
                <a:spcPct val="100000"/>
              </a:lnSpc>
              <a:spcBef>
                <a:spcPct val="25000"/>
              </a:spcBef>
              <a:buClr>
                <a:srgbClr val="660033"/>
              </a:buClr>
              <a:buSzPct val="75000"/>
              <a:buFont typeface="Wingdings" pitchFamily="-1" charset="2"/>
              <a:buNone/>
              <a:defRPr/>
            </a:pPr>
            <a:r>
              <a:rPr lang="en-US" sz="2000" kern="0" dirty="0">
                <a:solidFill>
                  <a:srgbClr val="000066"/>
                </a:solidFill>
                <a:latin typeface="Helvetica"/>
                <a:ea typeface="ＭＳ Ｐゴシック" pitchFamily="-111" charset="-128"/>
              </a:rPr>
              <a:t>   small chunks/</a:t>
            </a:r>
            <a:r>
              <a:rPr lang="en-US" sz="2000" kern="0" dirty="0" err="1">
                <a:solidFill>
                  <a:srgbClr val="000066"/>
                </a:solidFill>
                <a:latin typeface="Helvetica"/>
                <a:ea typeface="ＭＳ Ｐゴシック" pitchFamily="-111" charset="-128"/>
              </a:rPr>
              <a:t>submatrices</a:t>
            </a:r>
            <a:r>
              <a:rPr lang="en-US" sz="2000" kern="0" dirty="0">
                <a:solidFill>
                  <a:srgbClr val="000066"/>
                </a:solidFill>
                <a:latin typeface="Helvetica"/>
                <a:ea typeface="ＭＳ Ｐゴシック" pitchFamily="-111" charset="-128"/>
              </a:rPr>
              <a:t>, </a:t>
            </a:r>
          </a:p>
          <a:p>
            <a:pPr marL="744538" lvl="1" indent="-246063" algn="l" eaLnBrk="1" hangingPunct="1">
              <a:lnSpc>
                <a:spcPct val="100000"/>
              </a:lnSpc>
              <a:spcBef>
                <a:spcPct val="25000"/>
              </a:spcBef>
              <a:buClr>
                <a:srgbClr val="660033"/>
              </a:buClr>
              <a:buSzPct val="75000"/>
              <a:buFont typeface="Wingdings" pitchFamily="-1" charset="2"/>
              <a:buNone/>
              <a:defRPr/>
            </a:pPr>
            <a:r>
              <a:rPr lang="en-US" sz="2000" kern="0" dirty="0">
                <a:solidFill>
                  <a:srgbClr val="000066"/>
                </a:solidFill>
                <a:latin typeface="Helvetica"/>
                <a:ea typeface="ＭＳ Ｐゴシック" pitchFamily="-111" charset="-128"/>
              </a:rPr>
              <a:t>   cache them, multiply them</a:t>
            </a:r>
          </a:p>
          <a:p>
            <a:pPr marL="744538" lvl="1" indent="-246063" algn="l" eaLnBrk="1" hangingPunct="1">
              <a:lnSpc>
                <a:spcPct val="100000"/>
              </a:lnSpc>
              <a:spcBef>
                <a:spcPct val="25000"/>
              </a:spcBef>
              <a:buClr>
                <a:srgbClr val="660033"/>
              </a:buClr>
              <a:buSzPct val="75000"/>
              <a:buFont typeface="Wingdings" pitchFamily="-1" charset="2"/>
              <a:buNone/>
              <a:defRPr/>
            </a:pPr>
            <a:r>
              <a:rPr lang="en-US" sz="2000" kern="0" dirty="0">
                <a:solidFill>
                  <a:srgbClr val="000066"/>
                </a:solidFill>
                <a:latin typeface="Helvetica"/>
                <a:ea typeface="ＭＳ Ｐゴシック" pitchFamily="-111" charset="-128"/>
              </a:rPr>
              <a:t>   block by block, then discard</a:t>
            </a:r>
          </a:p>
          <a:p>
            <a:pPr marL="1201738" lvl="2" indent="-246063" algn="l" eaLnBrk="1" hangingPunct="1">
              <a:lnSpc>
                <a:spcPct val="100000"/>
              </a:lnSpc>
              <a:spcBef>
                <a:spcPct val="25000"/>
              </a:spcBef>
              <a:buClr>
                <a:srgbClr val="660033"/>
              </a:buClr>
              <a:buSzPct val="75000"/>
              <a:buFont typeface="Arial"/>
              <a:buChar char="•"/>
              <a:defRPr/>
            </a:pPr>
            <a:r>
              <a:rPr lang="en-US" sz="2000" kern="0" dirty="0">
                <a:solidFill>
                  <a:srgbClr val="000066"/>
                </a:solidFill>
                <a:latin typeface="Helvetica"/>
                <a:ea typeface="ＭＳ Ｐゴシック" pitchFamily="-111" charset="-128"/>
              </a:rPr>
              <a:t>Rows &amp; columns of </a:t>
            </a:r>
            <a:r>
              <a:rPr lang="en-US" sz="2000" kern="0" dirty="0" err="1">
                <a:solidFill>
                  <a:srgbClr val="000066"/>
                </a:solidFill>
                <a:latin typeface="Helvetica"/>
                <a:ea typeface="ＭＳ Ｐゴシック" pitchFamily="-111" charset="-128"/>
              </a:rPr>
              <a:t>submatrices</a:t>
            </a:r>
            <a:r>
              <a:rPr lang="en-US" sz="2000" kern="0" dirty="0">
                <a:solidFill>
                  <a:srgbClr val="000066"/>
                </a:solidFill>
                <a:latin typeface="Helvetica"/>
                <a:ea typeface="ＭＳ Ｐゴシック" pitchFamily="-111" charset="-128"/>
              </a:rPr>
              <a:t> reused – temporal locality</a:t>
            </a:r>
          </a:p>
        </p:txBody>
      </p:sp>
      <p:sp>
        <p:nvSpPr>
          <p:cNvPr id="28" name="Rectangle 38"/>
          <p:cNvSpPr txBox="1">
            <a:spLocks noChangeArrowheads="1"/>
          </p:cNvSpPr>
          <p:nvPr/>
        </p:nvSpPr>
        <p:spPr bwMode="auto">
          <a:xfrm>
            <a:off x="290513" y="2997200"/>
            <a:ext cx="4357687"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Courier New" charset="0"/>
                <a:ea typeface="ＭＳ Ｐゴシック" charset="0"/>
                <a:cs typeface="ＭＳ Ｐゴシック" charset="0"/>
              </a:defRPr>
            </a:lvl1pPr>
            <a:lvl2pPr marL="744538" indent="-246063">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lvl="1" algn="l" eaLnBrk="1" hangingPunct="1">
              <a:lnSpc>
                <a:spcPct val="100000"/>
              </a:lnSpc>
              <a:buClr>
                <a:srgbClr val="660033"/>
              </a:buClr>
              <a:buSzPct val="75000"/>
              <a:buFont typeface="Wingdings" charset="0"/>
              <a:buChar char="n"/>
            </a:pPr>
            <a:r>
              <a:rPr lang="en-US" sz="2000">
                <a:solidFill>
                  <a:srgbClr val="000066"/>
                </a:solidFill>
                <a:latin typeface="Helvetica" charset="0"/>
              </a:rPr>
              <a:t>Working set size of row (and column) &gt;&gt; cache size, so keep getting misses</a:t>
            </a:r>
          </a:p>
          <a:p>
            <a:pPr lvl="1" algn="l" eaLnBrk="1" hangingPunct="1">
              <a:lnSpc>
                <a:spcPct val="100000"/>
              </a:lnSpc>
              <a:buClr>
                <a:srgbClr val="660033"/>
              </a:buClr>
              <a:buSzPct val="75000"/>
              <a:buFont typeface="Wingdings" charset="0"/>
              <a:buChar char="n"/>
            </a:pPr>
            <a:r>
              <a:rPr lang="en-US" sz="2000">
                <a:solidFill>
                  <a:srgbClr val="FF0000"/>
                </a:solidFill>
                <a:latin typeface="Helvetica" charset="0"/>
              </a:rPr>
              <a:t>Essentially, reduce size of submatrices until they all fit entirely in L1 cache</a:t>
            </a:r>
          </a:p>
          <a:p>
            <a:pPr lvl="1" algn="l" eaLnBrk="1" hangingPunct="1">
              <a:lnSpc>
                <a:spcPct val="65000"/>
              </a:lnSpc>
              <a:spcBef>
                <a:spcPct val="25000"/>
              </a:spcBef>
              <a:buClr>
                <a:srgbClr val="660033"/>
              </a:buClr>
              <a:buSzPct val="75000"/>
              <a:buFont typeface="Wingdings" charset="0"/>
              <a:buChar char="n"/>
            </a:pPr>
            <a:endParaRPr lang="en-US" sz="2000">
              <a:solidFill>
                <a:srgbClr val="000066"/>
              </a:solidFill>
              <a:latin typeface="Helvetica" charset="0"/>
            </a:endParaRPr>
          </a:p>
        </p:txBody>
      </p:sp>
    </p:spTree>
    <p:extLst>
      <p:ext uri="{BB962C8B-B14F-4D97-AF65-F5344CB8AC3E}">
        <p14:creationId xmlns:p14="http://schemas.microsoft.com/office/powerpoint/2010/main" val="22309323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9238">
                                            <p:txEl>
                                              <p:pRg st="0" end="0"/>
                                            </p:txEl>
                                          </p:spTgt>
                                        </p:tgtEl>
                                        <p:attrNameLst>
                                          <p:attrName>style.visibility</p:attrName>
                                        </p:attrNameLst>
                                      </p:cBhvr>
                                      <p:to>
                                        <p:strVal val="visible"/>
                                      </p:to>
                                    </p:set>
                                    <p:animEffect transition="in" filter="dissolve">
                                      <p:cBhvr>
                                        <p:cTn id="7" dur="500"/>
                                        <p:tgtEl>
                                          <p:spTgt spid="1792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9238">
                                            <p:txEl>
                                              <p:pRg st="1" end="1"/>
                                            </p:txEl>
                                          </p:spTgt>
                                        </p:tgtEl>
                                        <p:attrNameLst>
                                          <p:attrName>style.visibility</p:attrName>
                                        </p:attrNameLst>
                                      </p:cBhvr>
                                      <p:to>
                                        <p:strVal val="visible"/>
                                      </p:to>
                                    </p:set>
                                    <p:animEffect transition="in" filter="dissolve">
                                      <p:cBhvr>
                                        <p:cTn id="12" dur="500"/>
                                        <p:tgtEl>
                                          <p:spTgt spid="1792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
                                            <p:txEl>
                                              <p:pRg st="0" end="0"/>
                                            </p:txEl>
                                          </p:spTgt>
                                        </p:tgtEl>
                                        <p:attrNameLst>
                                          <p:attrName>style.visibility</p:attrName>
                                        </p:attrNameLst>
                                      </p:cBhvr>
                                      <p:to>
                                        <p:strVal val="visible"/>
                                      </p:to>
                                    </p:set>
                                    <p:animEffect transition="in" filter="dissolve">
                                      <p:cBhvr>
                                        <p:cTn id="22" dur="500"/>
                                        <p:tgtEl>
                                          <p:spTgt spid="2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
                                            <p:txEl>
                                              <p:pRg st="1" end="1"/>
                                            </p:txEl>
                                          </p:spTgt>
                                        </p:tgtEl>
                                        <p:attrNameLst>
                                          <p:attrName>style.visibility</p:attrName>
                                        </p:attrNameLst>
                                      </p:cBhvr>
                                      <p:to>
                                        <p:strVal val="visible"/>
                                      </p:to>
                                    </p:set>
                                    <p:animEffect transition="in" filter="dissolve">
                                      <p:cBhvr>
                                        <p:cTn id="27" dur="500"/>
                                        <p:tgtEl>
                                          <p:spTgt spid="2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0">
                                            <p:txEl>
                                              <p:pRg st="1" end="1"/>
                                            </p:txEl>
                                          </p:spTgt>
                                        </p:tgtEl>
                                        <p:attrNameLst>
                                          <p:attrName>style.visibility</p:attrName>
                                        </p:attrNameLst>
                                      </p:cBhvr>
                                      <p:to>
                                        <p:strVal val="visible"/>
                                      </p:to>
                                    </p:set>
                                    <p:animEffect transition="in" filter="fade">
                                      <p:cBhvr>
                                        <p:cTn id="37" dur="500"/>
                                        <p:tgtEl>
                                          <p:spTgt spid="70">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xEl>
                                              <p:pRg st="2" end="2"/>
                                            </p:txEl>
                                          </p:spTgt>
                                        </p:tgtEl>
                                        <p:attrNameLst>
                                          <p:attrName>style.visibility</p:attrName>
                                        </p:attrNameLst>
                                      </p:cBhvr>
                                      <p:to>
                                        <p:strVal val="visible"/>
                                      </p:to>
                                    </p:set>
                                    <p:animEffect transition="in" filter="fade">
                                      <p:cBhvr>
                                        <p:cTn id="40" dur="500"/>
                                        <p:tgtEl>
                                          <p:spTgt spid="70">
                                            <p:txEl>
                                              <p:pRg st="2" end="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0">
                                            <p:txEl>
                                              <p:pRg st="3" end="3"/>
                                            </p:txEl>
                                          </p:spTgt>
                                        </p:tgtEl>
                                        <p:attrNameLst>
                                          <p:attrName>style.visibility</p:attrName>
                                        </p:attrNameLst>
                                      </p:cBhvr>
                                      <p:to>
                                        <p:strVal val="visible"/>
                                      </p:to>
                                    </p:set>
                                    <p:animEffect transition="in" filter="fade">
                                      <p:cBhvr>
                                        <p:cTn id="43" dur="500"/>
                                        <p:tgtEl>
                                          <p:spTgt spid="70">
                                            <p:txEl>
                                              <p:pRg st="3" end="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0">
                                            <p:txEl>
                                              <p:pRg st="4" end="4"/>
                                            </p:txEl>
                                          </p:spTgt>
                                        </p:tgtEl>
                                        <p:attrNameLst>
                                          <p:attrName>style.visibility</p:attrName>
                                        </p:attrNameLst>
                                      </p:cBhvr>
                                      <p:to>
                                        <p:strVal val="visible"/>
                                      </p:to>
                                    </p:set>
                                    <p:animEffect transition="in" filter="fade">
                                      <p:cBhvr>
                                        <p:cTn id="46" dur="500"/>
                                        <p:tgtEl>
                                          <p:spTgt spid="70">
                                            <p:txEl>
                                              <p:pRg st="4" end="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0">
                                            <p:txEl>
                                              <p:pRg st="5" end="5"/>
                                            </p:txEl>
                                          </p:spTgt>
                                        </p:tgtEl>
                                        <p:attrNameLst>
                                          <p:attrName>style.visibility</p:attrName>
                                        </p:attrNameLst>
                                      </p:cBhvr>
                                      <p:to>
                                        <p:strVal val="visible"/>
                                      </p:to>
                                    </p:set>
                                    <p:animEffect transition="in" filter="fade">
                                      <p:cBhvr>
                                        <p:cTn id="49" dur="500"/>
                                        <p:tgtEl>
                                          <p:spTgt spid="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38" grpId="0" build="p" bldLvl="2"/>
      <p:bldP spid="70" grpId="0" build="p"/>
      <p:bldP spid="28"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p:cNvSpPr>
            <a:spLocks noGrp="1" noChangeArrowheads="1"/>
          </p:cNvSpPr>
          <p:nvPr>
            <p:ph type="title"/>
          </p:nvPr>
        </p:nvSpPr>
        <p:spPr/>
        <p:txBody>
          <a:bodyPr/>
          <a:lstStyle/>
          <a:p>
            <a:pPr eaLnBrk="1" hangingPunct="1">
              <a:defRPr/>
            </a:pPr>
            <a:r>
              <a:rPr lang="en-US" smtClean="0">
                <a:cs typeface="+mj-cs"/>
              </a:rPr>
              <a:t>Random-Access Memory (RAM)</a:t>
            </a:r>
          </a:p>
        </p:txBody>
      </p:sp>
      <p:sp>
        <p:nvSpPr>
          <p:cNvPr id="119813" name="Rectangle 5"/>
          <p:cNvSpPr>
            <a:spLocks noGrp="1" noChangeArrowheads="1"/>
          </p:cNvSpPr>
          <p:nvPr>
            <p:ph type="body" idx="1"/>
          </p:nvPr>
        </p:nvSpPr>
        <p:spPr>
          <a:xfrm>
            <a:off x="290513" y="1066800"/>
            <a:ext cx="8307387" cy="5378450"/>
          </a:xfrm>
        </p:spPr>
        <p:txBody>
          <a:bodyPr/>
          <a:lstStyle/>
          <a:p>
            <a:pPr eaLnBrk="1" hangingPunct="1">
              <a:buFont typeface="Wingdings" charset="0"/>
              <a:buNone/>
              <a:defRPr/>
            </a:pPr>
            <a:r>
              <a:rPr lang="en-US" sz="2000" dirty="0" smtClean="0">
                <a:cs typeface="+mn-cs"/>
              </a:rPr>
              <a:t>Key features</a:t>
            </a:r>
          </a:p>
          <a:p>
            <a:pPr lvl="1" eaLnBrk="1" hangingPunct="1">
              <a:defRPr/>
            </a:pPr>
            <a:r>
              <a:rPr lang="en-US" sz="1800" dirty="0" smtClean="0">
                <a:solidFill>
                  <a:srgbClr val="FF0000"/>
                </a:solidFill>
              </a:rPr>
              <a:t>RAM</a:t>
            </a:r>
            <a:r>
              <a:rPr lang="en-US" sz="1800" dirty="0" smtClean="0"/>
              <a:t> is packaged as a chip.</a:t>
            </a:r>
          </a:p>
          <a:p>
            <a:pPr lvl="1" eaLnBrk="1" hangingPunct="1">
              <a:defRPr/>
            </a:pPr>
            <a:r>
              <a:rPr lang="en-US" sz="1800" dirty="0" smtClean="0"/>
              <a:t>Basic storage unit is a </a:t>
            </a:r>
            <a:r>
              <a:rPr lang="en-US" sz="1800" dirty="0" smtClean="0">
                <a:solidFill>
                  <a:srgbClr val="FF0000"/>
                </a:solidFill>
              </a:rPr>
              <a:t>cell</a:t>
            </a:r>
            <a:r>
              <a:rPr lang="en-US" sz="1800" dirty="0" smtClean="0"/>
              <a:t> (one bit per cell).</a:t>
            </a:r>
          </a:p>
          <a:p>
            <a:pPr lvl="1" eaLnBrk="1" hangingPunct="1">
              <a:defRPr/>
            </a:pPr>
            <a:r>
              <a:rPr lang="en-US" sz="1800" dirty="0" smtClean="0"/>
              <a:t>Multiple RAM chips form a memory.</a:t>
            </a:r>
          </a:p>
          <a:p>
            <a:pPr lvl="1" eaLnBrk="1" hangingPunct="1">
              <a:defRPr/>
            </a:pPr>
            <a:r>
              <a:rPr lang="en-US" sz="1800" dirty="0" smtClean="0"/>
              <a:t>Volatile storage – loss of power causes loss of stored bits</a:t>
            </a:r>
          </a:p>
          <a:p>
            <a:pPr eaLnBrk="1" hangingPunct="1">
              <a:buFont typeface="Wingdings" charset="0"/>
              <a:buNone/>
              <a:defRPr/>
            </a:pPr>
            <a:r>
              <a:rPr lang="en-US" sz="2000" dirty="0" smtClean="0">
                <a:cs typeface="+mn-cs"/>
              </a:rPr>
              <a:t>Static RAM (</a:t>
            </a:r>
            <a:r>
              <a:rPr lang="en-US" sz="2000" dirty="0" smtClean="0">
                <a:solidFill>
                  <a:srgbClr val="FF0000"/>
                </a:solidFill>
                <a:cs typeface="+mn-cs"/>
              </a:rPr>
              <a:t>SRAM</a:t>
            </a:r>
            <a:r>
              <a:rPr lang="en-US" sz="2000" dirty="0" smtClean="0">
                <a:cs typeface="+mn-cs"/>
              </a:rPr>
              <a:t>)</a:t>
            </a:r>
          </a:p>
          <a:p>
            <a:pPr lvl="1" eaLnBrk="1" hangingPunct="1">
              <a:defRPr/>
            </a:pPr>
            <a:r>
              <a:rPr lang="en-US" sz="1800" dirty="0" smtClean="0"/>
              <a:t>Each cell stores bit with a six-transistor circuit.</a:t>
            </a:r>
          </a:p>
          <a:p>
            <a:pPr lvl="1" eaLnBrk="1" hangingPunct="1">
              <a:defRPr/>
            </a:pPr>
            <a:r>
              <a:rPr lang="en-US" sz="1800" dirty="0" smtClean="0"/>
              <a:t>Retains value indefinitely, as long as it is kept powered.</a:t>
            </a:r>
          </a:p>
          <a:p>
            <a:pPr lvl="1" eaLnBrk="1" hangingPunct="1">
              <a:defRPr/>
            </a:pPr>
            <a:r>
              <a:rPr lang="en-US" sz="1800" dirty="0" smtClean="0"/>
              <a:t>Relatively insensitive to disturbances such as electrical noise.</a:t>
            </a:r>
          </a:p>
          <a:p>
            <a:pPr lvl="1" eaLnBrk="1" hangingPunct="1">
              <a:defRPr/>
            </a:pPr>
            <a:r>
              <a:rPr lang="en-US" sz="1800" dirty="0" smtClean="0"/>
              <a:t>Faster and more expensive than DRAM.</a:t>
            </a:r>
          </a:p>
          <a:p>
            <a:pPr eaLnBrk="1" hangingPunct="1">
              <a:buFont typeface="Wingdings" charset="0"/>
              <a:buNone/>
              <a:defRPr/>
            </a:pPr>
            <a:r>
              <a:rPr lang="en-US" sz="2000" dirty="0" smtClean="0">
                <a:cs typeface="+mn-cs"/>
              </a:rPr>
              <a:t>Dynamic RAM (</a:t>
            </a:r>
            <a:r>
              <a:rPr lang="en-US" sz="2000" dirty="0" smtClean="0">
                <a:solidFill>
                  <a:srgbClr val="FF0000"/>
                </a:solidFill>
                <a:cs typeface="+mn-cs"/>
              </a:rPr>
              <a:t>DRAM</a:t>
            </a:r>
            <a:r>
              <a:rPr lang="en-US" sz="2000" dirty="0" smtClean="0">
                <a:cs typeface="+mn-cs"/>
              </a:rPr>
              <a:t>)</a:t>
            </a:r>
          </a:p>
          <a:p>
            <a:pPr lvl="1" eaLnBrk="1" hangingPunct="1">
              <a:defRPr/>
            </a:pPr>
            <a:r>
              <a:rPr lang="en-US" sz="1800" dirty="0" smtClean="0"/>
              <a:t>Each cell stores bit with a capacitor and transistor.</a:t>
            </a:r>
          </a:p>
          <a:p>
            <a:pPr lvl="1" eaLnBrk="1" hangingPunct="1">
              <a:defRPr/>
            </a:pPr>
            <a:r>
              <a:rPr lang="en-US" sz="1800" dirty="0" smtClean="0"/>
              <a:t>Value must be refreshed every 10-100 </a:t>
            </a:r>
            <a:r>
              <a:rPr lang="en-US" sz="1800" dirty="0" err="1" smtClean="0"/>
              <a:t>ms.</a:t>
            </a:r>
            <a:endParaRPr lang="en-US" sz="1800" dirty="0" smtClean="0"/>
          </a:p>
          <a:p>
            <a:pPr lvl="1" eaLnBrk="1" hangingPunct="1">
              <a:defRPr/>
            </a:pPr>
            <a:r>
              <a:rPr lang="en-US" sz="1800" dirty="0" smtClean="0"/>
              <a:t>Sensitive to disturbances.</a:t>
            </a:r>
          </a:p>
          <a:p>
            <a:pPr lvl="1" eaLnBrk="1" hangingPunct="1">
              <a:defRPr/>
            </a:pPr>
            <a:r>
              <a:rPr lang="en-US" sz="1800" dirty="0" smtClean="0"/>
              <a:t>Slower and cheaper than SRAM.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813">
                                            <p:txEl>
                                              <p:pRg st="0" end="0"/>
                                            </p:txEl>
                                          </p:spTgt>
                                        </p:tgtEl>
                                        <p:attrNameLst>
                                          <p:attrName>style.visibility</p:attrName>
                                        </p:attrNameLst>
                                      </p:cBhvr>
                                      <p:to>
                                        <p:strVal val="visible"/>
                                      </p:to>
                                    </p:set>
                                    <p:animEffect transition="in" filter="dissolve">
                                      <p:cBhvr>
                                        <p:cTn id="7" dur="500"/>
                                        <p:tgtEl>
                                          <p:spTgt spid="11981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9813">
                                            <p:txEl>
                                              <p:pRg st="1" end="1"/>
                                            </p:txEl>
                                          </p:spTgt>
                                        </p:tgtEl>
                                        <p:attrNameLst>
                                          <p:attrName>style.visibility</p:attrName>
                                        </p:attrNameLst>
                                      </p:cBhvr>
                                      <p:to>
                                        <p:strVal val="visible"/>
                                      </p:to>
                                    </p:set>
                                    <p:animEffect transition="in" filter="dissolve">
                                      <p:cBhvr>
                                        <p:cTn id="10" dur="500"/>
                                        <p:tgtEl>
                                          <p:spTgt spid="11981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9813">
                                            <p:txEl>
                                              <p:pRg st="2" end="2"/>
                                            </p:txEl>
                                          </p:spTgt>
                                        </p:tgtEl>
                                        <p:attrNameLst>
                                          <p:attrName>style.visibility</p:attrName>
                                        </p:attrNameLst>
                                      </p:cBhvr>
                                      <p:to>
                                        <p:strVal val="visible"/>
                                      </p:to>
                                    </p:set>
                                    <p:animEffect transition="in" filter="dissolve">
                                      <p:cBhvr>
                                        <p:cTn id="13" dur="500"/>
                                        <p:tgtEl>
                                          <p:spTgt spid="11981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9813">
                                            <p:txEl>
                                              <p:pRg st="3" end="3"/>
                                            </p:txEl>
                                          </p:spTgt>
                                        </p:tgtEl>
                                        <p:attrNameLst>
                                          <p:attrName>style.visibility</p:attrName>
                                        </p:attrNameLst>
                                      </p:cBhvr>
                                      <p:to>
                                        <p:strVal val="visible"/>
                                      </p:to>
                                    </p:set>
                                    <p:animEffect transition="in" filter="dissolve">
                                      <p:cBhvr>
                                        <p:cTn id="16" dur="500"/>
                                        <p:tgtEl>
                                          <p:spTgt spid="11981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9813">
                                            <p:txEl>
                                              <p:pRg st="4" end="4"/>
                                            </p:txEl>
                                          </p:spTgt>
                                        </p:tgtEl>
                                        <p:attrNameLst>
                                          <p:attrName>style.visibility</p:attrName>
                                        </p:attrNameLst>
                                      </p:cBhvr>
                                      <p:to>
                                        <p:strVal val="visible"/>
                                      </p:to>
                                    </p:set>
                                    <p:animEffect transition="in" filter="dissolve">
                                      <p:cBhvr>
                                        <p:cTn id="19" dur="500"/>
                                        <p:tgtEl>
                                          <p:spTgt spid="11981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9813">
                                            <p:txEl>
                                              <p:pRg st="5" end="5"/>
                                            </p:txEl>
                                          </p:spTgt>
                                        </p:tgtEl>
                                        <p:attrNameLst>
                                          <p:attrName>style.visibility</p:attrName>
                                        </p:attrNameLst>
                                      </p:cBhvr>
                                      <p:to>
                                        <p:strVal val="visible"/>
                                      </p:to>
                                    </p:set>
                                    <p:animEffect transition="in" filter="dissolve">
                                      <p:cBhvr>
                                        <p:cTn id="24" dur="500"/>
                                        <p:tgtEl>
                                          <p:spTgt spid="11981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9813">
                                            <p:txEl>
                                              <p:pRg st="6" end="6"/>
                                            </p:txEl>
                                          </p:spTgt>
                                        </p:tgtEl>
                                        <p:attrNameLst>
                                          <p:attrName>style.visibility</p:attrName>
                                        </p:attrNameLst>
                                      </p:cBhvr>
                                      <p:to>
                                        <p:strVal val="visible"/>
                                      </p:to>
                                    </p:set>
                                    <p:animEffect transition="in" filter="dissolve">
                                      <p:cBhvr>
                                        <p:cTn id="27" dur="500"/>
                                        <p:tgtEl>
                                          <p:spTgt spid="11981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9813">
                                            <p:txEl>
                                              <p:pRg st="7" end="7"/>
                                            </p:txEl>
                                          </p:spTgt>
                                        </p:tgtEl>
                                        <p:attrNameLst>
                                          <p:attrName>style.visibility</p:attrName>
                                        </p:attrNameLst>
                                      </p:cBhvr>
                                      <p:to>
                                        <p:strVal val="visible"/>
                                      </p:to>
                                    </p:set>
                                    <p:animEffect transition="in" filter="dissolve">
                                      <p:cBhvr>
                                        <p:cTn id="30" dur="500"/>
                                        <p:tgtEl>
                                          <p:spTgt spid="11981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9813">
                                            <p:txEl>
                                              <p:pRg st="8" end="8"/>
                                            </p:txEl>
                                          </p:spTgt>
                                        </p:tgtEl>
                                        <p:attrNameLst>
                                          <p:attrName>style.visibility</p:attrName>
                                        </p:attrNameLst>
                                      </p:cBhvr>
                                      <p:to>
                                        <p:strVal val="visible"/>
                                      </p:to>
                                    </p:set>
                                    <p:animEffect transition="in" filter="dissolve">
                                      <p:cBhvr>
                                        <p:cTn id="33" dur="500"/>
                                        <p:tgtEl>
                                          <p:spTgt spid="119813">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19813">
                                            <p:txEl>
                                              <p:pRg st="9" end="9"/>
                                            </p:txEl>
                                          </p:spTgt>
                                        </p:tgtEl>
                                        <p:attrNameLst>
                                          <p:attrName>style.visibility</p:attrName>
                                        </p:attrNameLst>
                                      </p:cBhvr>
                                      <p:to>
                                        <p:strVal val="visible"/>
                                      </p:to>
                                    </p:set>
                                    <p:animEffect transition="in" filter="dissolve">
                                      <p:cBhvr>
                                        <p:cTn id="36" dur="500"/>
                                        <p:tgtEl>
                                          <p:spTgt spid="119813">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19813">
                                            <p:txEl>
                                              <p:pRg st="10" end="10"/>
                                            </p:txEl>
                                          </p:spTgt>
                                        </p:tgtEl>
                                        <p:attrNameLst>
                                          <p:attrName>style.visibility</p:attrName>
                                        </p:attrNameLst>
                                      </p:cBhvr>
                                      <p:to>
                                        <p:strVal val="visible"/>
                                      </p:to>
                                    </p:set>
                                    <p:animEffect transition="in" filter="dissolve">
                                      <p:cBhvr>
                                        <p:cTn id="41" dur="500"/>
                                        <p:tgtEl>
                                          <p:spTgt spid="119813">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9813">
                                            <p:txEl>
                                              <p:pRg st="11" end="11"/>
                                            </p:txEl>
                                          </p:spTgt>
                                        </p:tgtEl>
                                        <p:attrNameLst>
                                          <p:attrName>style.visibility</p:attrName>
                                        </p:attrNameLst>
                                      </p:cBhvr>
                                      <p:to>
                                        <p:strVal val="visible"/>
                                      </p:to>
                                    </p:set>
                                    <p:animEffect transition="in" filter="dissolve">
                                      <p:cBhvr>
                                        <p:cTn id="44" dur="500"/>
                                        <p:tgtEl>
                                          <p:spTgt spid="119813">
                                            <p:txEl>
                                              <p:pRg st="11" end="1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9813">
                                            <p:txEl>
                                              <p:pRg st="12" end="12"/>
                                            </p:txEl>
                                          </p:spTgt>
                                        </p:tgtEl>
                                        <p:attrNameLst>
                                          <p:attrName>style.visibility</p:attrName>
                                        </p:attrNameLst>
                                      </p:cBhvr>
                                      <p:to>
                                        <p:strVal val="visible"/>
                                      </p:to>
                                    </p:set>
                                    <p:animEffect transition="in" filter="dissolve">
                                      <p:cBhvr>
                                        <p:cTn id="47" dur="500"/>
                                        <p:tgtEl>
                                          <p:spTgt spid="119813">
                                            <p:txEl>
                                              <p:pRg st="12" end="12"/>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9813">
                                            <p:txEl>
                                              <p:pRg st="13" end="13"/>
                                            </p:txEl>
                                          </p:spTgt>
                                        </p:tgtEl>
                                        <p:attrNameLst>
                                          <p:attrName>style.visibility</p:attrName>
                                        </p:attrNameLst>
                                      </p:cBhvr>
                                      <p:to>
                                        <p:strVal val="visible"/>
                                      </p:to>
                                    </p:set>
                                    <p:animEffect transition="in" filter="dissolve">
                                      <p:cBhvr>
                                        <p:cTn id="50" dur="500"/>
                                        <p:tgtEl>
                                          <p:spTgt spid="119813">
                                            <p:txEl>
                                              <p:pRg st="13" end="13"/>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9813">
                                            <p:txEl>
                                              <p:pRg st="14" end="14"/>
                                            </p:txEl>
                                          </p:spTgt>
                                        </p:tgtEl>
                                        <p:attrNameLst>
                                          <p:attrName>style.visibility</p:attrName>
                                        </p:attrNameLst>
                                      </p:cBhvr>
                                      <p:to>
                                        <p:strVal val="visible"/>
                                      </p:to>
                                    </p:set>
                                    <p:animEffect transition="in" filter="dissolve">
                                      <p:cBhvr>
                                        <p:cTn id="53" dur="500"/>
                                        <p:tgtEl>
                                          <p:spTgt spid="11981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37" name="Rectangle 37"/>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Improving Temporal Locality by Blocking</a:t>
            </a:r>
          </a:p>
        </p:txBody>
      </p:sp>
      <p:sp>
        <p:nvSpPr>
          <p:cNvPr id="179238" name="Rectangle 38"/>
          <p:cNvSpPr>
            <a:spLocks noGrp="1" noChangeArrowheads="1"/>
          </p:cNvSpPr>
          <p:nvPr>
            <p:ph type="body" idx="1"/>
          </p:nvPr>
        </p:nvSpPr>
        <p:spPr>
          <a:xfrm>
            <a:off x="290513" y="1220788"/>
            <a:ext cx="8307387" cy="1751012"/>
          </a:xfrm>
        </p:spPr>
        <p:txBody>
          <a:bodyPr/>
          <a:lstStyle/>
          <a:p>
            <a:pPr eaLnBrk="1" hangingPunct="1">
              <a:buFont typeface="Wingdings" charset="0"/>
              <a:buNone/>
              <a:defRPr/>
            </a:pPr>
            <a:r>
              <a:rPr lang="en-US" dirty="0" smtClean="0">
                <a:latin typeface="Helvetica" charset="0"/>
                <a:ea typeface="ＭＳ Ｐゴシック" charset="0"/>
                <a:cs typeface="ＭＳ Ｐゴシック" charset="0"/>
              </a:rPr>
              <a:t>Example</a:t>
            </a:r>
            <a:r>
              <a:rPr lang="en-US" dirty="0">
                <a:latin typeface="Helvetica" charset="0"/>
                <a:ea typeface="ＭＳ Ｐゴシック" charset="0"/>
                <a:cs typeface="ＭＳ Ｐゴシック" charset="0"/>
              </a:rPr>
              <a:t>: Blocked matrix multiplication</a:t>
            </a:r>
          </a:p>
          <a:p>
            <a:pPr lvl="1" eaLnBrk="1" hangingPunct="1">
              <a:defRPr/>
            </a:pPr>
            <a:r>
              <a:rPr lang="ja-JP" altLang="en-US" dirty="0">
                <a:latin typeface="Helvetica" charset="0"/>
                <a:ea typeface="ＭＳ Ｐゴシック" charset="0"/>
              </a:rPr>
              <a:t>“</a:t>
            </a:r>
            <a:r>
              <a:rPr lang="en-US" dirty="0">
                <a:latin typeface="Helvetica" charset="0"/>
                <a:ea typeface="ＭＳ Ｐゴシック" charset="0"/>
              </a:rPr>
              <a:t>block</a:t>
            </a:r>
            <a:r>
              <a:rPr lang="ja-JP" altLang="en-US" dirty="0">
                <a:latin typeface="Helvetica" charset="0"/>
                <a:ea typeface="ＭＳ Ｐゴシック" charset="0"/>
              </a:rPr>
              <a:t>”</a:t>
            </a:r>
            <a:r>
              <a:rPr lang="en-US" dirty="0">
                <a:latin typeface="Helvetica" charset="0"/>
                <a:ea typeface="ＭＳ Ｐゴシック" charset="0"/>
              </a:rPr>
              <a:t> (in this context) does not mean </a:t>
            </a:r>
            <a:r>
              <a:rPr lang="ja-JP" altLang="en-US" dirty="0">
                <a:latin typeface="Helvetica" charset="0"/>
                <a:ea typeface="ＭＳ Ｐゴシック" charset="0"/>
              </a:rPr>
              <a:t>“</a:t>
            </a:r>
            <a:r>
              <a:rPr lang="en-US" dirty="0">
                <a:latin typeface="Helvetica" charset="0"/>
                <a:ea typeface="ＭＳ Ｐゴシック" charset="0"/>
              </a:rPr>
              <a:t>cache block</a:t>
            </a:r>
            <a:r>
              <a:rPr lang="ja-JP" altLang="en-US" dirty="0">
                <a:latin typeface="Helvetica" charset="0"/>
                <a:ea typeface="ＭＳ Ｐゴシック" charset="0"/>
              </a:rPr>
              <a:t>”</a:t>
            </a:r>
            <a:r>
              <a:rPr lang="en-US" dirty="0">
                <a:latin typeface="Helvetica" charset="0"/>
                <a:ea typeface="ＭＳ Ｐゴシック" charset="0"/>
              </a:rPr>
              <a:t>.</a:t>
            </a:r>
          </a:p>
          <a:p>
            <a:pPr lvl="1" eaLnBrk="1" hangingPunct="1">
              <a:defRPr/>
            </a:pPr>
            <a:r>
              <a:rPr lang="en-US" dirty="0">
                <a:latin typeface="Helvetica" charset="0"/>
                <a:ea typeface="ＭＳ Ｐゴシック" charset="0"/>
              </a:rPr>
              <a:t>Instead, it mean a sub-block within the </a:t>
            </a:r>
            <a:r>
              <a:rPr lang="en-US" dirty="0" smtClean="0">
                <a:latin typeface="Helvetica" charset="0"/>
                <a:ea typeface="ＭＳ Ｐゴシック" charset="0"/>
              </a:rPr>
              <a:t>application’s data matrix</a:t>
            </a:r>
            <a:r>
              <a:rPr lang="en-US" dirty="0">
                <a:latin typeface="Helvetica" charset="0"/>
                <a:ea typeface="ＭＳ Ｐゴシック" charset="0"/>
              </a:rPr>
              <a:t>.</a:t>
            </a:r>
          </a:p>
          <a:p>
            <a:pPr lvl="1" eaLnBrk="1" hangingPunct="1">
              <a:defRPr/>
            </a:pPr>
            <a:r>
              <a:rPr lang="en-US" dirty="0">
                <a:latin typeface="Helvetica" charset="0"/>
                <a:ea typeface="ＭＳ Ｐゴシック" charset="0"/>
              </a:rPr>
              <a:t>Example: N = 8; sub-block size = 4</a:t>
            </a:r>
          </a:p>
        </p:txBody>
      </p:sp>
      <p:sp>
        <p:nvSpPr>
          <p:cNvPr id="51203" name="Rectangle 3"/>
          <p:cNvSpPr>
            <a:spLocks noChangeArrowheads="1"/>
          </p:cNvSpPr>
          <p:nvPr/>
        </p:nvSpPr>
        <p:spPr bwMode="auto">
          <a:xfrm>
            <a:off x="890588" y="4906963"/>
            <a:ext cx="5180012"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a:t>
            </a:r>
            <a:r>
              <a:rPr lang="en-US" b="0" baseline="-25000">
                <a:solidFill>
                  <a:srgbClr val="000066"/>
                </a:solidFill>
              </a:rPr>
              <a:t>11</a:t>
            </a:r>
            <a:r>
              <a:rPr lang="en-US" b="0">
                <a:solidFill>
                  <a:srgbClr val="000066"/>
                </a:solidFill>
              </a:rPr>
              <a:t>  =  A</a:t>
            </a:r>
            <a:r>
              <a:rPr lang="en-US" b="0" baseline="-25000">
                <a:solidFill>
                  <a:srgbClr val="000066"/>
                </a:solidFill>
              </a:rPr>
              <a:t>11</a:t>
            </a:r>
            <a:r>
              <a:rPr lang="en-US" b="0">
                <a:solidFill>
                  <a:srgbClr val="000066"/>
                </a:solidFill>
              </a:rPr>
              <a:t>B</a:t>
            </a:r>
            <a:r>
              <a:rPr lang="en-US" b="0" baseline="-25000">
                <a:solidFill>
                  <a:srgbClr val="000066"/>
                </a:solidFill>
              </a:rPr>
              <a:t>11</a:t>
            </a:r>
            <a:r>
              <a:rPr lang="en-US" b="0">
                <a:solidFill>
                  <a:srgbClr val="000066"/>
                </a:solidFill>
              </a:rPr>
              <a:t> + A</a:t>
            </a:r>
            <a:r>
              <a:rPr lang="en-US" b="0" baseline="-25000">
                <a:solidFill>
                  <a:srgbClr val="000066"/>
                </a:solidFill>
              </a:rPr>
              <a:t>12</a:t>
            </a:r>
            <a:r>
              <a:rPr lang="en-US" b="0">
                <a:solidFill>
                  <a:srgbClr val="000066"/>
                </a:solidFill>
              </a:rPr>
              <a:t>B</a:t>
            </a:r>
            <a:r>
              <a:rPr lang="en-US" b="0" baseline="-25000">
                <a:solidFill>
                  <a:srgbClr val="000066"/>
                </a:solidFill>
              </a:rPr>
              <a:t>21           </a:t>
            </a:r>
            <a:r>
              <a:rPr lang="en-US" b="0">
                <a:solidFill>
                  <a:srgbClr val="000066"/>
                </a:solidFill>
              </a:rPr>
              <a:t>C</a:t>
            </a:r>
            <a:r>
              <a:rPr lang="en-US" b="0" baseline="-25000">
                <a:solidFill>
                  <a:srgbClr val="000066"/>
                </a:solidFill>
              </a:rPr>
              <a:t>12</a:t>
            </a:r>
            <a:r>
              <a:rPr lang="en-US" b="0">
                <a:solidFill>
                  <a:srgbClr val="000066"/>
                </a:solidFill>
              </a:rPr>
              <a:t>  =  A</a:t>
            </a:r>
            <a:r>
              <a:rPr lang="en-US" b="0" baseline="-25000">
                <a:solidFill>
                  <a:srgbClr val="000066"/>
                </a:solidFill>
              </a:rPr>
              <a:t>11</a:t>
            </a:r>
            <a:r>
              <a:rPr lang="en-US" b="0">
                <a:solidFill>
                  <a:srgbClr val="000066"/>
                </a:solidFill>
              </a:rPr>
              <a:t>B</a:t>
            </a:r>
            <a:r>
              <a:rPr lang="en-US" b="0" baseline="-25000">
                <a:solidFill>
                  <a:srgbClr val="000066"/>
                </a:solidFill>
              </a:rPr>
              <a:t>12</a:t>
            </a:r>
            <a:r>
              <a:rPr lang="en-US" b="0">
                <a:solidFill>
                  <a:srgbClr val="000066"/>
                </a:solidFill>
              </a:rPr>
              <a:t> + A</a:t>
            </a:r>
            <a:r>
              <a:rPr lang="en-US" b="0" baseline="-25000">
                <a:solidFill>
                  <a:srgbClr val="000066"/>
                </a:solidFill>
              </a:rPr>
              <a:t>12</a:t>
            </a:r>
            <a:r>
              <a:rPr lang="en-US" b="0">
                <a:solidFill>
                  <a:srgbClr val="000066"/>
                </a:solidFill>
              </a:rPr>
              <a:t>B</a:t>
            </a:r>
            <a:r>
              <a:rPr lang="en-US" b="0" baseline="-25000">
                <a:solidFill>
                  <a:srgbClr val="000066"/>
                </a:solidFill>
              </a:rPr>
              <a:t>22</a:t>
            </a:r>
          </a:p>
          <a:p>
            <a:pPr algn="l">
              <a:lnSpc>
                <a:spcPct val="100000"/>
              </a:lnSpc>
            </a:pPr>
            <a:endParaRPr lang="en-US" b="0" baseline="-25000">
              <a:solidFill>
                <a:srgbClr val="000066"/>
              </a:solidFill>
            </a:endParaRPr>
          </a:p>
          <a:p>
            <a:pPr algn="l">
              <a:lnSpc>
                <a:spcPct val="100000"/>
              </a:lnSpc>
            </a:pPr>
            <a:r>
              <a:rPr lang="en-US" b="0">
                <a:solidFill>
                  <a:srgbClr val="000066"/>
                </a:solidFill>
              </a:rPr>
              <a:t>C</a:t>
            </a:r>
            <a:r>
              <a:rPr lang="en-US" b="0" baseline="-25000">
                <a:solidFill>
                  <a:srgbClr val="000066"/>
                </a:solidFill>
              </a:rPr>
              <a:t>21</a:t>
            </a:r>
            <a:r>
              <a:rPr lang="en-US" b="0">
                <a:solidFill>
                  <a:srgbClr val="000066"/>
                </a:solidFill>
              </a:rPr>
              <a:t>  =  A</a:t>
            </a:r>
            <a:r>
              <a:rPr lang="en-US" b="0" baseline="-25000">
                <a:solidFill>
                  <a:srgbClr val="000066"/>
                </a:solidFill>
              </a:rPr>
              <a:t>21</a:t>
            </a:r>
            <a:r>
              <a:rPr lang="en-US" b="0">
                <a:solidFill>
                  <a:srgbClr val="000066"/>
                </a:solidFill>
              </a:rPr>
              <a:t>B</a:t>
            </a:r>
            <a:r>
              <a:rPr lang="en-US" b="0" baseline="-25000">
                <a:solidFill>
                  <a:srgbClr val="000066"/>
                </a:solidFill>
              </a:rPr>
              <a:t>11</a:t>
            </a:r>
            <a:r>
              <a:rPr lang="en-US" b="0">
                <a:solidFill>
                  <a:srgbClr val="000066"/>
                </a:solidFill>
              </a:rPr>
              <a:t> + A</a:t>
            </a:r>
            <a:r>
              <a:rPr lang="en-US" b="0" baseline="-25000">
                <a:solidFill>
                  <a:srgbClr val="000066"/>
                </a:solidFill>
              </a:rPr>
              <a:t>22</a:t>
            </a:r>
            <a:r>
              <a:rPr lang="en-US" b="0">
                <a:solidFill>
                  <a:srgbClr val="000066"/>
                </a:solidFill>
              </a:rPr>
              <a:t>B</a:t>
            </a:r>
            <a:r>
              <a:rPr lang="en-US" b="0" baseline="-25000">
                <a:solidFill>
                  <a:srgbClr val="000066"/>
                </a:solidFill>
              </a:rPr>
              <a:t>21           </a:t>
            </a:r>
            <a:r>
              <a:rPr lang="en-US" b="0">
                <a:solidFill>
                  <a:srgbClr val="000066"/>
                </a:solidFill>
              </a:rPr>
              <a:t>C</a:t>
            </a:r>
            <a:r>
              <a:rPr lang="en-US" b="0" baseline="-25000">
                <a:solidFill>
                  <a:srgbClr val="000066"/>
                </a:solidFill>
              </a:rPr>
              <a:t>22</a:t>
            </a:r>
            <a:r>
              <a:rPr lang="en-US" b="0">
                <a:solidFill>
                  <a:srgbClr val="000066"/>
                </a:solidFill>
              </a:rPr>
              <a:t>  =  A</a:t>
            </a:r>
            <a:r>
              <a:rPr lang="en-US" b="0" baseline="-25000">
                <a:solidFill>
                  <a:srgbClr val="000066"/>
                </a:solidFill>
              </a:rPr>
              <a:t>21</a:t>
            </a:r>
            <a:r>
              <a:rPr lang="en-US" b="0">
                <a:solidFill>
                  <a:srgbClr val="000066"/>
                </a:solidFill>
              </a:rPr>
              <a:t>B</a:t>
            </a:r>
            <a:r>
              <a:rPr lang="en-US" b="0" baseline="-25000">
                <a:solidFill>
                  <a:srgbClr val="000066"/>
                </a:solidFill>
              </a:rPr>
              <a:t>12</a:t>
            </a:r>
            <a:r>
              <a:rPr lang="en-US" b="0">
                <a:solidFill>
                  <a:srgbClr val="000066"/>
                </a:solidFill>
              </a:rPr>
              <a:t> + A</a:t>
            </a:r>
            <a:r>
              <a:rPr lang="en-US" b="0" baseline="-25000">
                <a:solidFill>
                  <a:srgbClr val="000066"/>
                </a:solidFill>
              </a:rPr>
              <a:t>22</a:t>
            </a:r>
            <a:r>
              <a:rPr lang="en-US" b="0">
                <a:solidFill>
                  <a:srgbClr val="000066"/>
                </a:solidFill>
              </a:rPr>
              <a:t>B</a:t>
            </a:r>
            <a:r>
              <a:rPr lang="en-US" b="0" baseline="-25000">
                <a:solidFill>
                  <a:srgbClr val="000066"/>
                </a:solidFill>
              </a:rPr>
              <a:t>22</a:t>
            </a:r>
          </a:p>
        </p:txBody>
      </p:sp>
      <p:grpSp>
        <p:nvGrpSpPr>
          <p:cNvPr id="2" name="Group 1"/>
          <p:cNvGrpSpPr>
            <a:grpSpLocks/>
          </p:cNvGrpSpPr>
          <p:nvPr/>
        </p:nvGrpSpPr>
        <p:grpSpPr bwMode="auto">
          <a:xfrm>
            <a:off x="928688" y="3365500"/>
            <a:ext cx="4343400" cy="838200"/>
            <a:chOff x="928688" y="3365500"/>
            <a:chExt cx="4343400" cy="838200"/>
          </a:xfrm>
        </p:grpSpPr>
        <p:sp>
          <p:nvSpPr>
            <p:cNvPr id="11270" name="Rectangle 4"/>
            <p:cNvSpPr>
              <a:spLocks noChangeArrowheads="1"/>
            </p:cNvSpPr>
            <p:nvPr/>
          </p:nvSpPr>
          <p:spPr bwMode="auto">
            <a:xfrm>
              <a:off x="990600" y="3389313"/>
              <a:ext cx="820738"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sz="1400" b="0">
                  <a:solidFill>
                    <a:srgbClr val="000066"/>
                  </a:solidFill>
                </a:rPr>
                <a:t>A</a:t>
              </a:r>
              <a:r>
                <a:rPr lang="en-US" sz="1400" b="0" baseline="-25000">
                  <a:solidFill>
                    <a:srgbClr val="000066"/>
                  </a:solidFill>
                </a:rPr>
                <a:t>11</a:t>
              </a:r>
              <a:r>
                <a:rPr lang="en-US" sz="1400" b="0">
                  <a:solidFill>
                    <a:srgbClr val="000066"/>
                  </a:solidFill>
                </a:rPr>
                <a:t>   A</a:t>
              </a:r>
              <a:r>
                <a:rPr lang="en-US" sz="1400" b="0" baseline="-25000">
                  <a:solidFill>
                    <a:srgbClr val="000066"/>
                  </a:solidFill>
                </a:rPr>
                <a:t>12</a:t>
              </a:r>
            </a:p>
            <a:p>
              <a:pPr algn="l">
                <a:lnSpc>
                  <a:spcPct val="100000"/>
                </a:lnSpc>
              </a:pPr>
              <a:endParaRPr lang="en-US" sz="1400" b="0">
                <a:solidFill>
                  <a:srgbClr val="000066"/>
                </a:solidFill>
              </a:endParaRPr>
            </a:p>
            <a:p>
              <a:pPr algn="l">
                <a:lnSpc>
                  <a:spcPct val="100000"/>
                </a:lnSpc>
              </a:pPr>
              <a:r>
                <a:rPr lang="en-US" sz="1400" b="0">
                  <a:solidFill>
                    <a:srgbClr val="000066"/>
                  </a:solidFill>
                </a:rPr>
                <a:t>A</a:t>
              </a:r>
              <a:r>
                <a:rPr lang="en-US" sz="1400" b="0" baseline="-25000">
                  <a:solidFill>
                    <a:srgbClr val="000066"/>
                  </a:solidFill>
                </a:rPr>
                <a:t>21</a:t>
              </a:r>
              <a:r>
                <a:rPr lang="en-US" sz="1400" b="0">
                  <a:solidFill>
                    <a:srgbClr val="000066"/>
                  </a:solidFill>
                </a:rPr>
                <a:t>   A</a:t>
              </a:r>
              <a:r>
                <a:rPr lang="en-US" sz="1400" b="0" baseline="-25000">
                  <a:solidFill>
                    <a:srgbClr val="000066"/>
                  </a:solidFill>
                </a:rPr>
                <a:t>22</a:t>
              </a:r>
            </a:p>
          </p:txBody>
        </p:sp>
        <p:grpSp>
          <p:nvGrpSpPr>
            <p:cNvPr id="11271" name="Group 5"/>
            <p:cNvGrpSpPr>
              <a:grpSpLocks/>
            </p:cNvGrpSpPr>
            <p:nvPr/>
          </p:nvGrpSpPr>
          <p:grpSpPr bwMode="auto">
            <a:xfrm>
              <a:off x="928688" y="3365500"/>
              <a:ext cx="215900" cy="838200"/>
              <a:chOff x="576" y="1536"/>
              <a:chExt cx="136" cy="528"/>
            </a:xfrm>
          </p:grpSpPr>
          <p:sp>
            <p:nvSpPr>
              <p:cNvPr id="11296" name="Line 6"/>
              <p:cNvSpPr>
                <a:spLocks noChangeShapeType="1"/>
              </p:cNvSpPr>
              <p:nvPr/>
            </p:nvSpPr>
            <p:spPr bwMode="auto">
              <a:xfrm>
                <a:off x="576" y="1544"/>
                <a:ext cx="0" cy="5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297" name="Line 7"/>
              <p:cNvSpPr>
                <a:spLocks noChangeShapeType="1"/>
              </p:cNvSpPr>
              <p:nvPr/>
            </p:nvSpPr>
            <p:spPr bwMode="auto">
              <a:xfrm>
                <a:off x="584" y="1536"/>
                <a:ext cx="1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298" name="Line 8"/>
              <p:cNvSpPr>
                <a:spLocks noChangeShapeType="1"/>
              </p:cNvSpPr>
              <p:nvPr/>
            </p:nvSpPr>
            <p:spPr bwMode="auto">
              <a:xfrm>
                <a:off x="584" y="2064"/>
                <a:ext cx="1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grpSp>
        <p:grpSp>
          <p:nvGrpSpPr>
            <p:cNvPr id="11272" name="Group 9"/>
            <p:cNvGrpSpPr>
              <a:grpSpLocks/>
            </p:cNvGrpSpPr>
            <p:nvPr/>
          </p:nvGrpSpPr>
          <p:grpSpPr bwMode="auto">
            <a:xfrm>
              <a:off x="1843088" y="3365500"/>
              <a:ext cx="228600" cy="838200"/>
              <a:chOff x="1152" y="1536"/>
              <a:chExt cx="144" cy="528"/>
            </a:xfrm>
          </p:grpSpPr>
          <p:sp>
            <p:nvSpPr>
              <p:cNvPr id="11293" name="Line 10"/>
              <p:cNvSpPr>
                <a:spLocks noChangeShapeType="1"/>
              </p:cNvSpPr>
              <p:nvPr/>
            </p:nvSpPr>
            <p:spPr bwMode="auto">
              <a:xfrm flipV="1">
                <a:off x="1296" y="1536"/>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294" name="Line 11"/>
              <p:cNvSpPr>
                <a:spLocks noChangeShapeType="1"/>
              </p:cNvSpPr>
              <p:nvPr/>
            </p:nvSpPr>
            <p:spPr bwMode="auto">
              <a:xfrm flipH="1">
                <a:off x="1152" y="2064"/>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295" name="Line 12"/>
              <p:cNvSpPr>
                <a:spLocks noChangeShapeType="1"/>
              </p:cNvSpPr>
              <p:nvPr/>
            </p:nvSpPr>
            <p:spPr bwMode="auto">
              <a:xfrm flipH="1">
                <a:off x="1152" y="153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grpSp>
        <p:sp>
          <p:nvSpPr>
            <p:cNvPr id="11273" name="Rectangle 13"/>
            <p:cNvSpPr>
              <a:spLocks noChangeArrowheads="1"/>
            </p:cNvSpPr>
            <p:nvPr/>
          </p:nvSpPr>
          <p:spPr bwMode="auto">
            <a:xfrm>
              <a:off x="2667000" y="3389313"/>
              <a:ext cx="820738"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sz="1400" b="0">
                  <a:solidFill>
                    <a:srgbClr val="000066"/>
                  </a:solidFill>
                </a:rPr>
                <a:t>B</a:t>
              </a:r>
              <a:r>
                <a:rPr lang="en-US" sz="1400" b="0" baseline="-25000">
                  <a:solidFill>
                    <a:srgbClr val="000066"/>
                  </a:solidFill>
                </a:rPr>
                <a:t>11</a:t>
              </a:r>
              <a:r>
                <a:rPr lang="en-US" sz="1400" b="0">
                  <a:solidFill>
                    <a:srgbClr val="000066"/>
                  </a:solidFill>
                </a:rPr>
                <a:t>   B</a:t>
              </a:r>
              <a:r>
                <a:rPr lang="en-US" sz="1400" b="0" baseline="-25000">
                  <a:solidFill>
                    <a:srgbClr val="000066"/>
                  </a:solidFill>
                </a:rPr>
                <a:t>12</a:t>
              </a:r>
            </a:p>
            <a:p>
              <a:pPr algn="l">
                <a:lnSpc>
                  <a:spcPct val="100000"/>
                </a:lnSpc>
              </a:pPr>
              <a:endParaRPr lang="en-US" sz="1400" b="0">
                <a:solidFill>
                  <a:srgbClr val="000066"/>
                </a:solidFill>
              </a:endParaRPr>
            </a:p>
            <a:p>
              <a:pPr algn="l">
                <a:lnSpc>
                  <a:spcPct val="100000"/>
                </a:lnSpc>
              </a:pPr>
              <a:r>
                <a:rPr lang="en-US" sz="1400" b="0">
                  <a:solidFill>
                    <a:srgbClr val="000066"/>
                  </a:solidFill>
                </a:rPr>
                <a:t>B</a:t>
              </a:r>
              <a:r>
                <a:rPr lang="en-US" sz="1400" b="0" baseline="-25000">
                  <a:solidFill>
                    <a:srgbClr val="000066"/>
                  </a:solidFill>
                </a:rPr>
                <a:t>21</a:t>
              </a:r>
              <a:r>
                <a:rPr lang="en-US" sz="1400" b="0">
                  <a:solidFill>
                    <a:srgbClr val="000066"/>
                  </a:solidFill>
                </a:rPr>
                <a:t>   B</a:t>
              </a:r>
              <a:r>
                <a:rPr lang="en-US" sz="1400" b="0" baseline="-25000">
                  <a:solidFill>
                    <a:srgbClr val="000066"/>
                  </a:solidFill>
                </a:rPr>
                <a:t>22</a:t>
              </a:r>
            </a:p>
          </p:txBody>
        </p:sp>
        <p:grpSp>
          <p:nvGrpSpPr>
            <p:cNvPr id="11274" name="Group 14"/>
            <p:cNvGrpSpPr>
              <a:grpSpLocks/>
            </p:cNvGrpSpPr>
            <p:nvPr/>
          </p:nvGrpSpPr>
          <p:grpSpPr bwMode="auto">
            <a:xfrm>
              <a:off x="2605088" y="3365500"/>
              <a:ext cx="215900" cy="838200"/>
              <a:chOff x="1632" y="1536"/>
              <a:chExt cx="136" cy="528"/>
            </a:xfrm>
          </p:grpSpPr>
          <p:sp>
            <p:nvSpPr>
              <p:cNvPr id="11290" name="Line 15"/>
              <p:cNvSpPr>
                <a:spLocks noChangeShapeType="1"/>
              </p:cNvSpPr>
              <p:nvPr/>
            </p:nvSpPr>
            <p:spPr bwMode="auto">
              <a:xfrm>
                <a:off x="1632" y="1544"/>
                <a:ext cx="0" cy="5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291" name="Line 16"/>
              <p:cNvSpPr>
                <a:spLocks noChangeShapeType="1"/>
              </p:cNvSpPr>
              <p:nvPr/>
            </p:nvSpPr>
            <p:spPr bwMode="auto">
              <a:xfrm>
                <a:off x="1640" y="1536"/>
                <a:ext cx="1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292" name="Line 17"/>
              <p:cNvSpPr>
                <a:spLocks noChangeShapeType="1"/>
              </p:cNvSpPr>
              <p:nvPr/>
            </p:nvSpPr>
            <p:spPr bwMode="auto">
              <a:xfrm>
                <a:off x="1640" y="2064"/>
                <a:ext cx="1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grpSp>
        <p:grpSp>
          <p:nvGrpSpPr>
            <p:cNvPr id="11275" name="Group 18"/>
            <p:cNvGrpSpPr>
              <a:grpSpLocks/>
            </p:cNvGrpSpPr>
            <p:nvPr/>
          </p:nvGrpSpPr>
          <p:grpSpPr bwMode="auto">
            <a:xfrm>
              <a:off x="3443288" y="3365500"/>
              <a:ext cx="228600" cy="838200"/>
              <a:chOff x="2160" y="1536"/>
              <a:chExt cx="144" cy="528"/>
            </a:xfrm>
          </p:grpSpPr>
          <p:sp>
            <p:nvSpPr>
              <p:cNvPr id="11287" name="Line 19"/>
              <p:cNvSpPr>
                <a:spLocks noChangeShapeType="1"/>
              </p:cNvSpPr>
              <p:nvPr/>
            </p:nvSpPr>
            <p:spPr bwMode="auto">
              <a:xfrm flipV="1">
                <a:off x="2304" y="1536"/>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288" name="Line 20"/>
              <p:cNvSpPr>
                <a:spLocks noChangeShapeType="1"/>
              </p:cNvSpPr>
              <p:nvPr/>
            </p:nvSpPr>
            <p:spPr bwMode="auto">
              <a:xfrm flipH="1">
                <a:off x="2160" y="2064"/>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289" name="Line 21"/>
              <p:cNvSpPr>
                <a:spLocks noChangeShapeType="1"/>
              </p:cNvSpPr>
              <p:nvPr/>
            </p:nvSpPr>
            <p:spPr bwMode="auto">
              <a:xfrm flipH="1">
                <a:off x="2160" y="153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grpSp>
        <p:sp>
          <p:nvSpPr>
            <p:cNvPr id="11276" name="Rectangle 22"/>
            <p:cNvSpPr>
              <a:spLocks noChangeArrowheads="1"/>
            </p:cNvSpPr>
            <p:nvPr/>
          </p:nvSpPr>
          <p:spPr bwMode="auto">
            <a:xfrm>
              <a:off x="2209800" y="3694113"/>
              <a:ext cx="3000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sz="1400" b="0">
                  <a:solidFill>
                    <a:srgbClr val="000066"/>
                  </a:solidFill>
                </a:rPr>
                <a:t>X</a:t>
              </a:r>
            </a:p>
          </p:txBody>
        </p:sp>
        <p:sp>
          <p:nvSpPr>
            <p:cNvPr id="11277" name="Rectangle 23"/>
            <p:cNvSpPr>
              <a:spLocks noChangeArrowheads="1"/>
            </p:cNvSpPr>
            <p:nvPr/>
          </p:nvSpPr>
          <p:spPr bwMode="auto">
            <a:xfrm>
              <a:off x="3810000" y="3617913"/>
              <a:ext cx="33337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sz="1400" b="0">
                  <a:solidFill>
                    <a:srgbClr val="000066"/>
                  </a:solidFill>
                </a:rPr>
                <a:t>= </a:t>
              </a:r>
            </a:p>
          </p:txBody>
        </p:sp>
        <p:sp>
          <p:nvSpPr>
            <p:cNvPr id="11278" name="Rectangle 24"/>
            <p:cNvSpPr>
              <a:spLocks noChangeArrowheads="1"/>
            </p:cNvSpPr>
            <p:nvPr/>
          </p:nvSpPr>
          <p:spPr bwMode="auto">
            <a:xfrm>
              <a:off x="4267200" y="3389313"/>
              <a:ext cx="839788"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sz="1400" b="0">
                  <a:solidFill>
                    <a:srgbClr val="000066"/>
                  </a:solidFill>
                </a:rPr>
                <a:t>C</a:t>
              </a:r>
              <a:r>
                <a:rPr lang="en-US" sz="1400" b="0" baseline="-25000">
                  <a:solidFill>
                    <a:srgbClr val="000066"/>
                  </a:solidFill>
                </a:rPr>
                <a:t>11</a:t>
              </a:r>
              <a:r>
                <a:rPr lang="en-US" sz="1400" b="0">
                  <a:solidFill>
                    <a:srgbClr val="000066"/>
                  </a:solidFill>
                </a:rPr>
                <a:t>   C</a:t>
              </a:r>
              <a:r>
                <a:rPr lang="en-US" sz="1400" b="0" baseline="-25000">
                  <a:solidFill>
                    <a:srgbClr val="000066"/>
                  </a:solidFill>
                </a:rPr>
                <a:t>12</a:t>
              </a:r>
            </a:p>
            <a:p>
              <a:pPr algn="l">
                <a:lnSpc>
                  <a:spcPct val="100000"/>
                </a:lnSpc>
              </a:pPr>
              <a:endParaRPr lang="en-US" sz="1400" b="0">
                <a:solidFill>
                  <a:srgbClr val="000066"/>
                </a:solidFill>
              </a:endParaRPr>
            </a:p>
            <a:p>
              <a:pPr algn="l">
                <a:lnSpc>
                  <a:spcPct val="100000"/>
                </a:lnSpc>
              </a:pPr>
              <a:r>
                <a:rPr lang="en-US" sz="1400" b="0">
                  <a:solidFill>
                    <a:srgbClr val="000066"/>
                  </a:solidFill>
                </a:rPr>
                <a:t>C</a:t>
              </a:r>
              <a:r>
                <a:rPr lang="en-US" sz="1400" b="0" baseline="-25000">
                  <a:solidFill>
                    <a:srgbClr val="000066"/>
                  </a:solidFill>
                </a:rPr>
                <a:t>21</a:t>
              </a:r>
              <a:r>
                <a:rPr lang="en-US" sz="1400" b="0">
                  <a:solidFill>
                    <a:srgbClr val="000066"/>
                  </a:solidFill>
                </a:rPr>
                <a:t>   C</a:t>
              </a:r>
              <a:r>
                <a:rPr lang="en-US" sz="1400" b="0" baseline="-25000">
                  <a:solidFill>
                    <a:srgbClr val="000066"/>
                  </a:solidFill>
                </a:rPr>
                <a:t>22</a:t>
              </a:r>
            </a:p>
          </p:txBody>
        </p:sp>
        <p:grpSp>
          <p:nvGrpSpPr>
            <p:cNvPr id="11279" name="Group 25"/>
            <p:cNvGrpSpPr>
              <a:grpSpLocks/>
            </p:cNvGrpSpPr>
            <p:nvPr/>
          </p:nvGrpSpPr>
          <p:grpSpPr bwMode="auto">
            <a:xfrm>
              <a:off x="4205288" y="3365500"/>
              <a:ext cx="215900" cy="838200"/>
              <a:chOff x="2640" y="1536"/>
              <a:chExt cx="136" cy="528"/>
            </a:xfrm>
          </p:grpSpPr>
          <p:sp>
            <p:nvSpPr>
              <p:cNvPr id="11284" name="Line 26"/>
              <p:cNvSpPr>
                <a:spLocks noChangeShapeType="1"/>
              </p:cNvSpPr>
              <p:nvPr/>
            </p:nvSpPr>
            <p:spPr bwMode="auto">
              <a:xfrm>
                <a:off x="2640" y="1544"/>
                <a:ext cx="0" cy="5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285" name="Line 27"/>
              <p:cNvSpPr>
                <a:spLocks noChangeShapeType="1"/>
              </p:cNvSpPr>
              <p:nvPr/>
            </p:nvSpPr>
            <p:spPr bwMode="auto">
              <a:xfrm>
                <a:off x="2648" y="1536"/>
                <a:ext cx="1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286" name="Line 28"/>
              <p:cNvSpPr>
                <a:spLocks noChangeShapeType="1"/>
              </p:cNvSpPr>
              <p:nvPr/>
            </p:nvSpPr>
            <p:spPr bwMode="auto">
              <a:xfrm>
                <a:off x="2648" y="2064"/>
                <a:ext cx="1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grpSp>
        <p:grpSp>
          <p:nvGrpSpPr>
            <p:cNvPr id="11280" name="Group 29"/>
            <p:cNvGrpSpPr>
              <a:grpSpLocks/>
            </p:cNvGrpSpPr>
            <p:nvPr/>
          </p:nvGrpSpPr>
          <p:grpSpPr bwMode="auto">
            <a:xfrm>
              <a:off x="5043488" y="3365500"/>
              <a:ext cx="228600" cy="838200"/>
              <a:chOff x="3168" y="1536"/>
              <a:chExt cx="144" cy="528"/>
            </a:xfrm>
          </p:grpSpPr>
          <p:sp>
            <p:nvSpPr>
              <p:cNvPr id="11281" name="Line 30"/>
              <p:cNvSpPr>
                <a:spLocks noChangeShapeType="1"/>
              </p:cNvSpPr>
              <p:nvPr/>
            </p:nvSpPr>
            <p:spPr bwMode="auto">
              <a:xfrm flipV="1">
                <a:off x="3312" y="1536"/>
                <a:ext cx="0" cy="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282" name="Line 31"/>
              <p:cNvSpPr>
                <a:spLocks noChangeShapeType="1"/>
              </p:cNvSpPr>
              <p:nvPr/>
            </p:nvSpPr>
            <p:spPr bwMode="auto">
              <a:xfrm flipH="1">
                <a:off x="3168" y="2064"/>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283" name="Line 32"/>
              <p:cNvSpPr>
                <a:spLocks noChangeShapeType="1"/>
              </p:cNvSpPr>
              <p:nvPr/>
            </p:nvSpPr>
            <p:spPr bwMode="auto">
              <a:xfrm flipH="1">
                <a:off x="3168" y="153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grpSp>
      </p:grpSp>
      <p:sp>
        <p:nvSpPr>
          <p:cNvPr id="51215" name="Rectangle 33"/>
          <p:cNvSpPr>
            <a:spLocks noChangeArrowheads="1"/>
          </p:cNvSpPr>
          <p:nvPr/>
        </p:nvSpPr>
        <p:spPr bwMode="auto">
          <a:xfrm>
            <a:off x="838200" y="4321175"/>
            <a:ext cx="65087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algn="l">
              <a:lnSpc>
                <a:spcPct val="100000"/>
              </a:lnSpc>
            </a:pPr>
            <a:r>
              <a:rPr lang="en-US" b="0" u="sng">
                <a:solidFill>
                  <a:srgbClr val="000066"/>
                </a:solidFill>
              </a:rPr>
              <a:t>Key idea:</a:t>
            </a:r>
            <a:r>
              <a:rPr lang="en-US" b="0">
                <a:solidFill>
                  <a:srgbClr val="000066"/>
                </a:solidFill>
              </a:rPr>
              <a:t> Sub-blocks (i.e., </a:t>
            </a:r>
            <a:r>
              <a:rPr lang="en-US">
                <a:solidFill>
                  <a:srgbClr val="000066"/>
                </a:solidFill>
              </a:rPr>
              <a:t>A</a:t>
            </a:r>
            <a:r>
              <a:rPr lang="en-US" baseline="-25000">
                <a:solidFill>
                  <a:srgbClr val="000066"/>
                </a:solidFill>
              </a:rPr>
              <a:t>xy</a:t>
            </a:r>
            <a:r>
              <a:rPr lang="en-US" b="0">
                <a:solidFill>
                  <a:srgbClr val="000066"/>
                </a:solidFill>
              </a:rPr>
              <a:t>) can be treated just like scalars.</a:t>
            </a:r>
          </a:p>
        </p:txBody>
      </p:sp>
    </p:spTree>
    <p:extLst>
      <p:ext uri="{BB962C8B-B14F-4D97-AF65-F5344CB8AC3E}">
        <p14:creationId xmlns:p14="http://schemas.microsoft.com/office/powerpoint/2010/main" val="37294055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9238">
                                            <p:txEl>
                                              <p:pRg st="0" end="0"/>
                                            </p:txEl>
                                          </p:spTgt>
                                        </p:tgtEl>
                                        <p:attrNameLst>
                                          <p:attrName>style.visibility</p:attrName>
                                        </p:attrNameLst>
                                      </p:cBhvr>
                                      <p:to>
                                        <p:strVal val="visible"/>
                                      </p:to>
                                    </p:set>
                                    <p:animEffect transition="in" filter="dissolve">
                                      <p:cBhvr>
                                        <p:cTn id="7" dur="500"/>
                                        <p:tgtEl>
                                          <p:spTgt spid="1792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9238">
                                            <p:txEl>
                                              <p:pRg st="1" end="1"/>
                                            </p:txEl>
                                          </p:spTgt>
                                        </p:tgtEl>
                                        <p:attrNameLst>
                                          <p:attrName>style.visibility</p:attrName>
                                        </p:attrNameLst>
                                      </p:cBhvr>
                                      <p:to>
                                        <p:strVal val="visible"/>
                                      </p:to>
                                    </p:set>
                                    <p:animEffect transition="in" filter="dissolve">
                                      <p:cBhvr>
                                        <p:cTn id="12" dur="500"/>
                                        <p:tgtEl>
                                          <p:spTgt spid="1792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9238">
                                            <p:txEl>
                                              <p:pRg st="2" end="2"/>
                                            </p:txEl>
                                          </p:spTgt>
                                        </p:tgtEl>
                                        <p:attrNameLst>
                                          <p:attrName>style.visibility</p:attrName>
                                        </p:attrNameLst>
                                      </p:cBhvr>
                                      <p:to>
                                        <p:strVal val="visible"/>
                                      </p:to>
                                    </p:set>
                                    <p:animEffect transition="in" filter="dissolve">
                                      <p:cBhvr>
                                        <p:cTn id="17" dur="500"/>
                                        <p:tgtEl>
                                          <p:spTgt spid="1792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9238">
                                            <p:txEl>
                                              <p:pRg st="3" end="3"/>
                                            </p:txEl>
                                          </p:spTgt>
                                        </p:tgtEl>
                                        <p:attrNameLst>
                                          <p:attrName>style.visibility</p:attrName>
                                        </p:attrNameLst>
                                      </p:cBhvr>
                                      <p:to>
                                        <p:strVal val="visible"/>
                                      </p:to>
                                    </p:set>
                                    <p:animEffect transition="in" filter="dissolve">
                                      <p:cBhvr>
                                        <p:cTn id="22" dur="500"/>
                                        <p:tgtEl>
                                          <p:spTgt spid="1792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203"/>
                                        </p:tgtEl>
                                        <p:attrNameLst>
                                          <p:attrName>style.visibility</p:attrName>
                                        </p:attrNameLst>
                                      </p:cBhvr>
                                      <p:to>
                                        <p:strVal val="visible"/>
                                      </p:to>
                                    </p:set>
                                    <p:animEffect transition="in" filter="dissolve">
                                      <p:cBhvr>
                                        <p:cTn id="32" dur="500"/>
                                        <p:tgtEl>
                                          <p:spTgt spid="5120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1215"/>
                                        </p:tgtEl>
                                        <p:attrNameLst>
                                          <p:attrName>style.visibility</p:attrName>
                                        </p:attrNameLst>
                                      </p:cBhvr>
                                      <p:to>
                                        <p:strVal val="visible"/>
                                      </p:to>
                                    </p:set>
                                    <p:animEffect transition="in" filter="dissolve">
                                      <p:cBhvr>
                                        <p:cTn id="35" dur="500"/>
                                        <p:tgtEl>
                                          <p:spTgt spid="51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38" grpId="0" build="p" bldLvl="2"/>
      <p:bldP spid="51203" grpId="0"/>
      <p:bldP spid="512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Blocked Matrix Multiplication</a:t>
            </a:r>
          </a:p>
        </p:txBody>
      </p:sp>
      <p:sp>
        <p:nvSpPr>
          <p:cNvPr id="52226" name="Rectangle 7"/>
          <p:cNvSpPr>
            <a:spLocks noChangeArrowheads="1"/>
          </p:cNvSpPr>
          <p:nvPr/>
        </p:nvSpPr>
        <p:spPr bwMode="auto">
          <a:xfrm>
            <a:off x="500063" y="3287713"/>
            <a:ext cx="8224837" cy="3106737"/>
          </a:xfrm>
          <a:prstGeom prst="rect">
            <a:avLst/>
          </a:prstGeom>
          <a:solidFill>
            <a:srgbClr val="F6F5BD"/>
          </a:solidFill>
          <a:ln w="12700" cmpd="thickThin">
            <a:solidFill>
              <a:schemeClr val="tx1"/>
            </a:solidFill>
            <a:miter lim="800000"/>
            <a:headEnd/>
            <a:tailEnd/>
          </a:ln>
        </p:spPr>
        <p:txBody>
          <a:bodyPr lIns="90487" tIns="44450" rIns="90487" bIns="44450">
            <a:spAutoFit/>
          </a:bodyPr>
          <a:lstStyle/>
          <a:p>
            <a:pPr algn="l">
              <a:lnSpc>
                <a:spcPct val="100000"/>
              </a:lnSpc>
            </a:pPr>
            <a:r>
              <a:rPr lang="en-US" sz="1400">
                <a:solidFill>
                  <a:srgbClr val="000066"/>
                </a:solidFill>
                <a:latin typeface="Courier New" charset="0"/>
              </a:rPr>
              <a:t>c = (double *) calloc(sizeof(double), n*n);</a:t>
            </a:r>
          </a:p>
          <a:p>
            <a:pPr algn="l">
              <a:lnSpc>
                <a:spcPct val="100000"/>
              </a:lnSpc>
            </a:pPr>
            <a:endParaRPr lang="en-US" sz="1400">
              <a:solidFill>
                <a:srgbClr val="000066"/>
              </a:solidFill>
              <a:latin typeface="Courier New" charset="0"/>
            </a:endParaRPr>
          </a:p>
          <a:p>
            <a:pPr algn="l">
              <a:lnSpc>
                <a:spcPct val="100000"/>
              </a:lnSpc>
            </a:pPr>
            <a:r>
              <a:rPr lang="en-US" sz="1400">
                <a:solidFill>
                  <a:srgbClr val="990000"/>
                </a:solidFill>
                <a:latin typeface="Courier New" charset="0"/>
              </a:rPr>
              <a:t>/* Multiply n x n matrices a and b  */</a:t>
            </a:r>
          </a:p>
          <a:p>
            <a:pPr algn="l">
              <a:lnSpc>
                <a:spcPct val="100000"/>
              </a:lnSpc>
            </a:pPr>
            <a:r>
              <a:rPr lang="en-US" sz="1400">
                <a:solidFill>
                  <a:srgbClr val="000066"/>
                </a:solidFill>
                <a:latin typeface="Courier New" charset="0"/>
              </a:rPr>
              <a:t>void mmm(double *a, double *b, double *c, int n) {</a:t>
            </a:r>
          </a:p>
          <a:p>
            <a:pPr algn="l">
              <a:lnSpc>
                <a:spcPct val="100000"/>
              </a:lnSpc>
            </a:pPr>
            <a:r>
              <a:rPr lang="en-US" sz="1400">
                <a:solidFill>
                  <a:srgbClr val="000066"/>
                </a:solidFill>
                <a:latin typeface="Courier New" charset="0"/>
              </a:rPr>
              <a:t>    int i, j, k;</a:t>
            </a:r>
          </a:p>
          <a:p>
            <a:pPr algn="l">
              <a:lnSpc>
                <a:spcPct val="100000"/>
              </a:lnSpc>
            </a:pPr>
            <a:r>
              <a:rPr lang="en-US" sz="1400">
                <a:solidFill>
                  <a:srgbClr val="000066"/>
                </a:solidFill>
                <a:latin typeface="Courier New" charset="0"/>
              </a:rPr>
              <a:t>    for (i = 0; i &lt; n; i+=B)      </a:t>
            </a:r>
            <a:r>
              <a:rPr lang="en-US" sz="1400">
                <a:solidFill>
                  <a:srgbClr val="990000"/>
                </a:solidFill>
                <a:latin typeface="Courier New" charset="0"/>
              </a:rPr>
              <a:t>// i</a:t>
            </a:r>
            <a:r>
              <a:rPr lang="ja-JP" altLang="en-US" sz="1400">
                <a:solidFill>
                  <a:srgbClr val="990000"/>
                </a:solidFill>
                <a:latin typeface="Courier New" charset="0"/>
              </a:rPr>
              <a:t>’</a:t>
            </a:r>
            <a:r>
              <a:rPr lang="en-US" altLang="ja-JP" sz="1400">
                <a:solidFill>
                  <a:srgbClr val="990000"/>
                </a:solidFill>
                <a:latin typeface="Courier New" charset="0"/>
              </a:rPr>
              <a:t>th block row</a:t>
            </a:r>
            <a:endParaRPr lang="en-US" altLang="ja-JP" sz="1400">
              <a:solidFill>
                <a:srgbClr val="000066"/>
              </a:solidFill>
              <a:latin typeface="Courier New" charset="0"/>
            </a:endParaRPr>
          </a:p>
          <a:p>
            <a:pPr algn="l">
              <a:lnSpc>
                <a:spcPct val="100000"/>
              </a:lnSpc>
            </a:pPr>
            <a:r>
              <a:rPr lang="en-US" sz="1400">
                <a:solidFill>
                  <a:srgbClr val="000066"/>
                </a:solidFill>
                <a:latin typeface="Courier New" charset="0"/>
              </a:rPr>
              <a:t>	for (j = 0; j &lt; n; j+=B)     </a:t>
            </a:r>
            <a:r>
              <a:rPr lang="en-US" sz="1400">
                <a:solidFill>
                  <a:srgbClr val="990000"/>
                </a:solidFill>
                <a:latin typeface="Courier New" charset="0"/>
              </a:rPr>
              <a:t>// j</a:t>
            </a:r>
            <a:r>
              <a:rPr lang="ja-JP" altLang="en-US" sz="1400">
                <a:solidFill>
                  <a:srgbClr val="990000"/>
                </a:solidFill>
                <a:latin typeface="Courier New" charset="0"/>
              </a:rPr>
              <a:t>’</a:t>
            </a:r>
            <a:r>
              <a:rPr lang="en-US" altLang="ja-JP" sz="1400">
                <a:solidFill>
                  <a:srgbClr val="990000"/>
                </a:solidFill>
                <a:latin typeface="Courier New" charset="0"/>
              </a:rPr>
              <a:t>th block column</a:t>
            </a:r>
            <a:endParaRPr lang="en-US" altLang="ja-JP" sz="1400">
              <a:solidFill>
                <a:srgbClr val="000066"/>
              </a:solidFill>
              <a:latin typeface="Courier New" charset="0"/>
            </a:endParaRPr>
          </a:p>
          <a:p>
            <a:pPr algn="l">
              <a:lnSpc>
                <a:spcPct val="100000"/>
              </a:lnSpc>
            </a:pPr>
            <a:r>
              <a:rPr lang="en-US" sz="1400">
                <a:solidFill>
                  <a:srgbClr val="000066"/>
                </a:solidFill>
                <a:latin typeface="Courier New" charset="0"/>
              </a:rPr>
              <a:t>             for (k = 0; k &lt; n; k+=B)    </a:t>
            </a:r>
            <a:r>
              <a:rPr lang="en-US" sz="1400">
                <a:solidFill>
                  <a:srgbClr val="990000"/>
                </a:solidFill>
                <a:latin typeface="Courier New" charset="0"/>
              </a:rPr>
              <a:t>// k</a:t>
            </a:r>
            <a:r>
              <a:rPr lang="ja-JP" altLang="en-US" sz="1400">
                <a:solidFill>
                  <a:srgbClr val="990000"/>
                </a:solidFill>
                <a:latin typeface="Courier New" charset="0"/>
              </a:rPr>
              <a:t>’</a:t>
            </a:r>
            <a:r>
              <a:rPr lang="en-US" altLang="ja-JP" sz="1400">
                <a:solidFill>
                  <a:srgbClr val="990000"/>
                </a:solidFill>
                <a:latin typeface="Courier New" charset="0"/>
              </a:rPr>
              <a:t>th block of </a:t>
            </a:r>
            <a:r>
              <a:rPr lang="ja-JP" altLang="en-US" sz="1400">
                <a:solidFill>
                  <a:srgbClr val="990000"/>
                </a:solidFill>
                <a:latin typeface="Courier New" charset="0"/>
              </a:rPr>
              <a:t>“</a:t>
            </a:r>
            <a:r>
              <a:rPr lang="en-US" altLang="ja-JP" sz="1400">
                <a:solidFill>
                  <a:srgbClr val="990000"/>
                </a:solidFill>
                <a:latin typeface="Courier New" charset="0"/>
              </a:rPr>
              <a:t>vector</a:t>
            </a:r>
            <a:r>
              <a:rPr lang="ja-JP" altLang="en-US" sz="1400">
                <a:solidFill>
                  <a:srgbClr val="990000"/>
                </a:solidFill>
                <a:latin typeface="Courier New" charset="0"/>
              </a:rPr>
              <a:t>”</a:t>
            </a:r>
            <a:r>
              <a:rPr lang="en-US" altLang="ja-JP" sz="1400">
                <a:solidFill>
                  <a:srgbClr val="990000"/>
                </a:solidFill>
                <a:latin typeface="Courier New" charset="0"/>
              </a:rPr>
              <a:t> multiply</a:t>
            </a:r>
            <a:endParaRPr lang="en-US" altLang="ja-JP" sz="1400">
              <a:solidFill>
                <a:srgbClr val="000066"/>
              </a:solidFill>
              <a:latin typeface="Courier New" charset="0"/>
            </a:endParaRPr>
          </a:p>
          <a:p>
            <a:pPr algn="l">
              <a:lnSpc>
                <a:spcPct val="100000"/>
              </a:lnSpc>
            </a:pPr>
            <a:r>
              <a:rPr lang="en-US" sz="1400">
                <a:solidFill>
                  <a:srgbClr val="000066"/>
                </a:solidFill>
                <a:latin typeface="Courier New" charset="0"/>
              </a:rPr>
              <a:t>		 </a:t>
            </a:r>
            <a:r>
              <a:rPr lang="en-US" sz="1400">
                <a:solidFill>
                  <a:srgbClr val="990000"/>
                </a:solidFill>
                <a:latin typeface="Courier New" charset="0"/>
              </a:rPr>
              <a:t>/* B x B mini matrix multiplications */</a:t>
            </a:r>
          </a:p>
          <a:p>
            <a:pPr algn="l">
              <a:lnSpc>
                <a:spcPct val="100000"/>
              </a:lnSpc>
            </a:pPr>
            <a:r>
              <a:rPr lang="en-US" sz="1400">
                <a:solidFill>
                  <a:srgbClr val="000066"/>
                </a:solidFill>
                <a:latin typeface="Courier New" charset="0"/>
              </a:rPr>
              <a:t>                  for (i1 = i; i1 &lt; i+B; i++)</a:t>
            </a:r>
          </a:p>
          <a:p>
            <a:pPr algn="l">
              <a:lnSpc>
                <a:spcPct val="100000"/>
              </a:lnSpc>
            </a:pPr>
            <a:r>
              <a:rPr lang="en-US" sz="1400">
                <a:solidFill>
                  <a:srgbClr val="000066"/>
                </a:solidFill>
                <a:latin typeface="Courier New" charset="0"/>
              </a:rPr>
              <a:t>                      for (j1 = j; j1 &lt; j+B; j++)</a:t>
            </a:r>
          </a:p>
          <a:p>
            <a:pPr algn="l">
              <a:lnSpc>
                <a:spcPct val="100000"/>
              </a:lnSpc>
            </a:pPr>
            <a:r>
              <a:rPr lang="en-US" sz="1400">
                <a:solidFill>
                  <a:srgbClr val="000066"/>
                </a:solidFill>
                <a:latin typeface="Courier New" charset="0"/>
              </a:rPr>
              <a:t>                          for (k1 = k; k1 &lt; k+B; k++)</a:t>
            </a:r>
          </a:p>
          <a:p>
            <a:pPr algn="l">
              <a:lnSpc>
                <a:spcPct val="100000"/>
              </a:lnSpc>
            </a:pPr>
            <a:r>
              <a:rPr lang="en-US" sz="1400">
                <a:solidFill>
                  <a:srgbClr val="000066"/>
                </a:solidFill>
                <a:latin typeface="Courier New" charset="0"/>
              </a:rPr>
              <a:t>	                      c[i1*n+j1] += a[i1*n + k1]*b[k1*n + j1];</a:t>
            </a:r>
          </a:p>
          <a:p>
            <a:pPr algn="l">
              <a:lnSpc>
                <a:spcPct val="100000"/>
              </a:lnSpc>
            </a:pPr>
            <a:r>
              <a:rPr lang="en-US" sz="1400">
                <a:solidFill>
                  <a:srgbClr val="000066"/>
                </a:solidFill>
                <a:latin typeface="Courier New" charset="0"/>
              </a:rPr>
              <a:t>}</a:t>
            </a:r>
          </a:p>
        </p:txBody>
      </p:sp>
      <p:grpSp>
        <p:nvGrpSpPr>
          <p:cNvPr id="12291" name="Group 3"/>
          <p:cNvGrpSpPr>
            <a:grpSpLocks/>
          </p:cNvGrpSpPr>
          <p:nvPr/>
        </p:nvGrpSpPr>
        <p:grpSpPr bwMode="auto">
          <a:xfrm>
            <a:off x="1249363" y="979488"/>
            <a:ext cx="4884737" cy="2274887"/>
            <a:chOff x="1249363" y="978694"/>
            <a:chExt cx="4884737" cy="2274888"/>
          </a:xfrm>
        </p:grpSpPr>
        <p:grpSp>
          <p:nvGrpSpPr>
            <p:cNvPr id="12294" name="Group 2"/>
            <p:cNvGrpSpPr>
              <a:grpSpLocks/>
            </p:cNvGrpSpPr>
            <p:nvPr/>
          </p:nvGrpSpPr>
          <p:grpSpPr bwMode="auto">
            <a:xfrm>
              <a:off x="1249363" y="978694"/>
              <a:ext cx="4884737" cy="2274888"/>
              <a:chOff x="500063" y="4419600"/>
              <a:chExt cx="4884737" cy="2274888"/>
            </a:xfrm>
          </p:grpSpPr>
          <p:sp>
            <p:nvSpPr>
              <p:cNvPr id="5" name="Rectangle 4"/>
              <p:cNvSpPr/>
              <p:nvPr/>
            </p:nvSpPr>
            <p:spPr bwMode="auto">
              <a:xfrm>
                <a:off x="2284413" y="4800600"/>
                <a:ext cx="1143000" cy="1143001"/>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r>
                  <a:rPr lang="en-US" sz="2000" dirty="0">
                    <a:solidFill>
                      <a:srgbClr val="000066"/>
                    </a:solidFill>
                    <a:latin typeface="Courier New" pitchFamily="49" charset="0"/>
                    <a:ea typeface="ＭＳ Ｐゴシック" pitchFamily="-1" charset="-128"/>
                    <a:cs typeface="Courier New" pitchFamily="49" charset="0"/>
                  </a:rPr>
                  <a:t>a</a:t>
                </a:r>
              </a:p>
            </p:txBody>
          </p:sp>
          <p:sp>
            <p:nvSpPr>
              <p:cNvPr id="6" name="Rectangle 5"/>
              <p:cNvSpPr/>
              <p:nvPr/>
            </p:nvSpPr>
            <p:spPr bwMode="auto">
              <a:xfrm>
                <a:off x="3884613" y="4800600"/>
                <a:ext cx="1143000" cy="1143001"/>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r>
                  <a:rPr lang="en-US" sz="2000" dirty="0">
                    <a:solidFill>
                      <a:srgbClr val="000066"/>
                    </a:solidFill>
                    <a:latin typeface="Courier New" pitchFamily="49" charset="0"/>
                    <a:ea typeface="ＭＳ Ｐゴシック" pitchFamily="-1" charset="-128"/>
                    <a:cs typeface="Courier New" pitchFamily="49" charset="0"/>
                  </a:rPr>
                  <a:t>b</a:t>
                </a:r>
              </a:p>
            </p:txBody>
          </p:sp>
          <p:sp>
            <p:nvSpPr>
              <p:cNvPr id="12298" name="TextBox 8"/>
              <p:cNvSpPr txBox="1">
                <a:spLocks noChangeArrowheads="1"/>
              </p:cNvSpPr>
              <p:nvPr/>
            </p:nvSpPr>
            <p:spPr bwMode="auto">
              <a:xfrm>
                <a:off x="1981200" y="5470525"/>
                <a:ext cx="357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800">
                    <a:solidFill>
                      <a:srgbClr val="000066"/>
                    </a:solidFill>
                    <a:latin typeface="Calibri" charset="0"/>
                  </a:rPr>
                  <a:t>i1</a:t>
                </a:r>
              </a:p>
            </p:txBody>
          </p:sp>
          <p:sp>
            <p:nvSpPr>
              <p:cNvPr id="12299" name="TextBox 9"/>
              <p:cNvSpPr txBox="1">
                <a:spLocks noChangeArrowheads="1"/>
              </p:cNvSpPr>
              <p:nvPr/>
            </p:nvSpPr>
            <p:spPr bwMode="auto">
              <a:xfrm>
                <a:off x="4394200" y="4419600"/>
                <a:ext cx="360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800">
                    <a:solidFill>
                      <a:srgbClr val="000066"/>
                    </a:solidFill>
                    <a:latin typeface="Calibri" charset="0"/>
                  </a:rPr>
                  <a:t>j1</a:t>
                </a:r>
              </a:p>
            </p:txBody>
          </p:sp>
          <p:sp>
            <p:nvSpPr>
              <p:cNvPr id="12300" name="TextBox 11"/>
              <p:cNvSpPr txBox="1">
                <a:spLocks noChangeArrowheads="1"/>
              </p:cNvSpPr>
              <p:nvPr/>
            </p:nvSpPr>
            <p:spPr bwMode="auto">
              <a:xfrm>
                <a:off x="3470275" y="5214938"/>
                <a:ext cx="388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13" name="Rectangle 12"/>
              <p:cNvSpPr/>
              <p:nvPr/>
            </p:nvSpPr>
            <p:spPr bwMode="auto">
              <a:xfrm>
                <a:off x="500063" y="4800600"/>
                <a:ext cx="1143000" cy="1143001"/>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r>
                  <a:rPr lang="en-US" sz="2000" dirty="0">
                    <a:solidFill>
                      <a:srgbClr val="000066"/>
                    </a:solidFill>
                    <a:latin typeface="Courier New" pitchFamily="49" charset="0"/>
                    <a:ea typeface="ＭＳ Ｐゴシック" pitchFamily="-1" charset="-128"/>
                    <a:cs typeface="Courier New" pitchFamily="49" charset="0"/>
                  </a:rPr>
                  <a:t>c</a:t>
                </a:r>
              </a:p>
            </p:txBody>
          </p:sp>
          <p:sp>
            <p:nvSpPr>
              <p:cNvPr id="12302" name="TextBox 13"/>
              <p:cNvSpPr txBox="1">
                <a:spLocks noChangeArrowheads="1"/>
              </p:cNvSpPr>
              <p:nvPr/>
            </p:nvSpPr>
            <p:spPr bwMode="auto">
              <a:xfrm>
                <a:off x="1765300" y="5105400"/>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16" name="Rectangle 15"/>
              <p:cNvSpPr/>
              <p:nvPr/>
            </p:nvSpPr>
            <p:spPr bwMode="auto">
              <a:xfrm>
                <a:off x="1143000" y="5588001"/>
                <a:ext cx="185738" cy="185737"/>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9" name="Rectangle 18"/>
              <p:cNvSpPr/>
              <p:nvPr/>
            </p:nvSpPr>
            <p:spPr bwMode="auto">
              <a:xfrm>
                <a:off x="2284413" y="5562601"/>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20" name="Rectangle 19"/>
              <p:cNvSpPr/>
              <p:nvPr/>
            </p:nvSpPr>
            <p:spPr bwMode="auto">
              <a:xfrm rot="5400000">
                <a:off x="3995738" y="5257800"/>
                <a:ext cx="1143001"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12306" name="Straight Connector 22"/>
              <p:cNvCxnSpPr>
                <a:cxnSpLocks noChangeShapeType="1"/>
              </p:cNvCxnSpPr>
              <p:nvPr/>
            </p:nvCxnSpPr>
            <p:spPr bwMode="auto">
              <a:xfrm rot="5400000">
                <a:off x="2848769" y="566816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2307" name="Straight Connector 23"/>
              <p:cNvCxnSpPr>
                <a:cxnSpLocks noChangeShapeType="1"/>
              </p:cNvCxnSpPr>
              <p:nvPr/>
            </p:nvCxnSpPr>
            <p:spPr bwMode="auto">
              <a:xfrm rot="5400000">
                <a:off x="3085307" y="5668169"/>
                <a:ext cx="228600" cy="1587"/>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2308" name="Straight Connector 24"/>
              <p:cNvCxnSpPr>
                <a:cxnSpLocks noChangeShapeType="1"/>
              </p:cNvCxnSpPr>
              <p:nvPr/>
            </p:nvCxnSpPr>
            <p:spPr bwMode="auto">
              <a:xfrm rot="5400000">
                <a:off x="2383632" y="5668169"/>
                <a:ext cx="228600" cy="1587"/>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2309" name="Straight Connector 25"/>
              <p:cNvCxnSpPr>
                <a:cxnSpLocks noChangeShapeType="1"/>
              </p:cNvCxnSpPr>
              <p:nvPr/>
            </p:nvCxnSpPr>
            <p:spPr bwMode="auto">
              <a:xfrm rot="5400000">
                <a:off x="2612232" y="5668169"/>
                <a:ext cx="228600" cy="1587"/>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nvGrpSpPr>
              <p:cNvPr id="12310" name="Group 30"/>
              <p:cNvGrpSpPr>
                <a:grpSpLocks/>
              </p:cNvGrpSpPr>
              <p:nvPr/>
            </p:nvGrpSpPr>
            <p:grpSpPr bwMode="auto">
              <a:xfrm rot="5400000">
                <a:off x="4207668" y="5266532"/>
                <a:ext cx="703263" cy="228600"/>
                <a:chOff x="2650069" y="6316133"/>
                <a:chExt cx="702734" cy="228600"/>
              </a:xfrm>
            </p:grpSpPr>
            <p:cxnSp>
              <p:nvCxnSpPr>
                <p:cNvPr id="12313" name="Straight Connector 26"/>
                <p:cNvCxnSpPr>
                  <a:cxnSpLocks noChangeShapeType="1"/>
                </p:cNvCxnSpPr>
                <p:nvPr/>
              </p:nvCxnSpPr>
              <p:spPr bwMode="auto">
                <a:xfrm rot="5400000">
                  <a:off x="3000642"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2314" name="Straight Connector 27"/>
                <p:cNvCxnSpPr>
                  <a:cxnSpLocks noChangeShapeType="1"/>
                </p:cNvCxnSpPr>
                <p:nvPr/>
              </p:nvCxnSpPr>
              <p:spPr bwMode="auto">
                <a:xfrm rot="5400000">
                  <a:off x="3237709"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2315" name="Straight Connector 28"/>
                <p:cNvCxnSpPr>
                  <a:cxnSpLocks noChangeShapeType="1"/>
                </p:cNvCxnSpPr>
                <p:nvPr/>
              </p:nvCxnSpPr>
              <p:spPr bwMode="auto">
                <a:xfrm rot="5400000">
                  <a:off x="2536563"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2316" name="Straight Connector 29"/>
                <p:cNvCxnSpPr>
                  <a:cxnSpLocks noChangeShapeType="1"/>
                </p:cNvCxnSpPr>
                <p:nvPr/>
              </p:nvCxnSpPr>
              <p:spPr bwMode="auto">
                <a:xfrm rot="5400000">
                  <a:off x="2765163"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sp>
            <p:nvSpPr>
              <p:cNvPr id="12311" name="TextBox 31"/>
              <p:cNvSpPr txBox="1">
                <a:spLocks noChangeArrowheads="1"/>
              </p:cNvSpPr>
              <p:nvPr/>
            </p:nvSpPr>
            <p:spPr bwMode="auto">
              <a:xfrm>
                <a:off x="3757613" y="6324600"/>
                <a:ext cx="1627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800">
                    <a:solidFill>
                      <a:srgbClr val="0000F5"/>
                    </a:solidFill>
                    <a:latin typeface="Calibri" charset="0"/>
                  </a:rPr>
                  <a:t>Block size B x B</a:t>
                </a:r>
              </a:p>
            </p:txBody>
          </p:sp>
          <p:cxnSp>
            <p:nvCxnSpPr>
              <p:cNvPr id="12312" name="Straight Arrow Connector 33"/>
              <p:cNvCxnSpPr>
                <a:cxnSpLocks noChangeShapeType="1"/>
                <a:stCxn id="12311" idx="0"/>
                <a:endCxn id="20" idx="3"/>
              </p:cNvCxnSpPr>
              <p:nvPr/>
            </p:nvCxnSpPr>
            <p:spPr bwMode="auto">
              <a:xfrm rot="16200000" flipV="1">
                <a:off x="4378326" y="6132512"/>
                <a:ext cx="381000" cy="3175"/>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2295" name="TextBox 8"/>
            <p:cNvSpPr txBox="1">
              <a:spLocks noChangeArrowheads="1"/>
            </p:cNvSpPr>
            <p:nvPr/>
          </p:nvSpPr>
          <p:spPr bwMode="auto">
            <a:xfrm>
              <a:off x="1556311" y="2014622"/>
              <a:ext cx="3583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800">
                  <a:solidFill>
                    <a:srgbClr val="000066"/>
                  </a:solidFill>
                  <a:latin typeface="Calibri" charset="0"/>
                </a:rPr>
                <a:t>i1</a:t>
              </a:r>
            </a:p>
          </p:txBody>
        </p:sp>
      </p:grpSp>
      <p:sp>
        <p:nvSpPr>
          <p:cNvPr id="12292" name="TextBox 8"/>
          <p:cNvSpPr txBox="1">
            <a:spLocks noChangeArrowheads="1"/>
          </p:cNvSpPr>
          <p:nvPr/>
        </p:nvSpPr>
        <p:spPr bwMode="auto">
          <a:xfrm>
            <a:off x="1811338" y="1787525"/>
            <a:ext cx="373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800">
                <a:solidFill>
                  <a:srgbClr val="000066"/>
                </a:solidFill>
                <a:latin typeface="Calibri" charset="0"/>
              </a:rPr>
              <a:t>j1</a:t>
            </a:r>
          </a:p>
        </p:txBody>
      </p:sp>
      <p:sp>
        <p:nvSpPr>
          <p:cNvPr id="12293" name="TextBox 2"/>
          <p:cNvSpPr txBox="1">
            <a:spLocks noChangeArrowheads="1"/>
          </p:cNvSpPr>
          <p:nvPr/>
        </p:nvSpPr>
        <p:spPr bwMode="auto">
          <a:xfrm>
            <a:off x="6375400" y="1765300"/>
            <a:ext cx="20447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65000"/>
              </a:lnSpc>
              <a:spcBef>
                <a:spcPct val="50000"/>
              </a:spcBef>
            </a:pPr>
            <a:r>
              <a:rPr lang="en-US" sz="1800" b="0">
                <a:solidFill>
                  <a:srgbClr val="000066"/>
                </a:solidFill>
                <a:latin typeface="Arial" charset="0"/>
                <a:cs typeface="Arial" charset="0"/>
              </a:rPr>
              <a:t>Repeat for all i1,j1</a:t>
            </a:r>
          </a:p>
        </p:txBody>
      </p:sp>
    </p:spTree>
    <p:extLst>
      <p:ext uri="{BB962C8B-B14F-4D97-AF65-F5344CB8AC3E}">
        <p14:creationId xmlns:p14="http://schemas.microsoft.com/office/powerpoint/2010/main" val="277320452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dissolve">
                                      <p:cBhvr>
                                        <p:cTn id="7" dur="500"/>
                                        <p:tgtEl>
                                          <p:spTgt spid="5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Total Cache Miss Analysis</a:t>
            </a:r>
          </a:p>
        </p:txBody>
      </p:sp>
      <p:sp>
        <p:nvSpPr>
          <p:cNvPr id="3" name="Content Placeholder 2"/>
          <p:cNvSpPr>
            <a:spLocks noGrp="1"/>
          </p:cNvSpPr>
          <p:nvPr>
            <p:ph idx="1"/>
          </p:nvPr>
        </p:nvSpPr>
        <p:spPr>
          <a:xfrm>
            <a:off x="396875" y="1209675"/>
            <a:ext cx="7896225" cy="3057525"/>
          </a:xfrm>
        </p:spPr>
        <p:txBody>
          <a:bodyPr/>
          <a:lstStyle/>
          <a:p>
            <a:pPr eaLnBrk="1" hangingPunct="1">
              <a:buFont typeface="Wingdings" charset="2"/>
              <a:buNone/>
              <a:defRPr/>
            </a:pPr>
            <a:r>
              <a:rPr lang="en-US" dirty="0" smtClean="0"/>
              <a:t>Assume: </a:t>
            </a:r>
          </a:p>
          <a:p>
            <a:pPr lvl="1" eaLnBrk="1" hangingPunct="1">
              <a:buFont typeface="Wingdings" charset="2"/>
              <a:buChar char="n"/>
              <a:defRPr/>
            </a:pPr>
            <a:r>
              <a:rPr lang="en-US" dirty="0" smtClean="0"/>
              <a:t>Cache block = 8 doubles</a:t>
            </a:r>
          </a:p>
          <a:p>
            <a:pPr lvl="1" eaLnBrk="1" hangingPunct="1">
              <a:buFont typeface="Wingdings" charset="2"/>
              <a:buChar char="n"/>
              <a:defRPr/>
            </a:pPr>
            <a:r>
              <a:rPr lang="en-US" dirty="0" smtClean="0"/>
              <a:t>Cache size C &lt;&lt; n (much smaller than n)</a:t>
            </a:r>
          </a:p>
          <a:p>
            <a:pPr lvl="1" eaLnBrk="1" hangingPunct="1">
              <a:buFont typeface="Wingdings" charset="2"/>
              <a:buChar char="n"/>
              <a:defRPr/>
            </a:pPr>
            <a:r>
              <a:rPr lang="en-US" dirty="0" smtClean="0"/>
              <a:t>Three blocks       fit into cache: 3B</a:t>
            </a:r>
            <a:r>
              <a:rPr lang="en-US" baseline="30000" dirty="0" smtClean="0"/>
              <a:t>2</a:t>
            </a:r>
            <a:r>
              <a:rPr lang="en-US" dirty="0" smtClean="0"/>
              <a:t> &lt; C</a:t>
            </a:r>
          </a:p>
          <a:p>
            <a:pPr lvl="2" eaLnBrk="1" hangingPunct="1">
              <a:buFont typeface="Wingdings" charset="2"/>
              <a:buChar char="n"/>
              <a:defRPr/>
            </a:pPr>
            <a:r>
              <a:rPr lang="en-US" sz="1800" dirty="0" smtClean="0"/>
              <a:t>Three </a:t>
            </a:r>
            <a:r>
              <a:rPr lang="en-US" sz="1800" dirty="0" err="1" smtClean="0"/>
              <a:t>submatrices</a:t>
            </a:r>
            <a:r>
              <a:rPr lang="en-US" sz="1800" dirty="0" smtClean="0"/>
              <a:t> of a, </a:t>
            </a:r>
            <a:r>
              <a:rPr lang="en-US" sz="1800" dirty="0" err="1" smtClean="0"/>
              <a:t>b</a:t>
            </a:r>
            <a:r>
              <a:rPr lang="en-US" sz="1800" dirty="0" smtClean="0"/>
              <a:t> and </a:t>
            </a:r>
            <a:r>
              <a:rPr lang="en-US" sz="1800" dirty="0" err="1" smtClean="0"/>
              <a:t>c</a:t>
            </a:r>
            <a:endParaRPr lang="en-US" dirty="0" smtClean="0"/>
          </a:p>
          <a:p>
            <a:pPr eaLnBrk="1" hangingPunct="1">
              <a:buFont typeface="Wingdings" charset="2"/>
              <a:buNone/>
              <a:defRPr/>
            </a:pPr>
            <a:r>
              <a:rPr lang="en-US" dirty="0" smtClean="0"/>
              <a:t>First (block) iteration:</a:t>
            </a:r>
          </a:p>
          <a:p>
            <a:pPr lvl="1" eaLnBrk="1" hangingPunct="1">
              <a:buFont typeface="Wingdings" charset="2"/>
              <a:buChar char="n"/>
              <a:defRPr/>
            </a:pPr>
            <a:r>
              <a:rPr lang="en-US" dirty="0" smtClean="0"/>
              <a:t>B</a:t>
            </a:r>
            <a:r>
              <a:rPr lang="en-US" baseline="30000" dirty="0" smtClean="0"/>
              <a:t>2</a:t>
            </a:r>
            <a:r>
              <a:rPr lang="en-US" dirty="0" smtClean="0"/>
              <a:t>/8 misses for each </a:t>
            </a:r>
          </a:p>
          <a:p>
            <a:pPr lvl="1" eaLnBrk="1" hangingPunct="1">
              <a:buFont typeface="Wingdings" pitchFamily="-1" charset="2"/>
              <a:buNone/>
              <a:defRPr/>
            </a:pPr>
            <a:r>
              <a:rPr lang="en-US" dirty="0" smtClean="0"/>
              <a:t>       block = </a:t>
            </a:r>
          </a:p>
          <a:p>
            <a:pPr lvl="1" eaLnBrk="1" hangingPunct="1">
              <a:buFont typeface="Wingdings" pitchFamily="-1" charset="2"/>
              <a:buNone/>
              <a:defRPr/>
            </a:pPr>
            <a:r>
              <a:rPr lang="en-US" dirty="0"/>
              <a:t>  </a:t>
            </a:r>
            <a:r>
              <a:rPr lang="en-US" dirty="0" smtClean="0"/>
              <a:t>B/8 misses/row * B rows</a:t>
            </a:r>
          </a:p>
          <a:p>
            <a:pPr lvl="1" eaLnBrk="1" hangingPunct="1">
              <a:defRPr/>
            </a:pPr>
            <a:r>
              <a:rPr lang="en-US" dirty="0" smtClean="0"/>
              <a:t>Total # misses per block of product matrix c</a:t>
            </a:r>
          </a:p>
          <a:p>
            <a:pPr marL="498475" lvl="1" indent="0" eaLnBrk="1" hangingPunct="1">
              <a:buNone/>
              <a:defRPr/>
            </a:pPr>
            <a:r>
              <a:rPr lang="en-US" dirty="0" smtClean="0"/>
              <a:t>= 2 * n/B </a:t>
            </a:r>
            <a:r>
              <a:rPr lang="en-US" dirty="0"/>
              <a:t>* B</a:t>
            </a:r>
            <a:r>
              <a:rPr lang="en-US" baseline="30000" dirty="0"/>
              <a:t>2</a:t>
            </a:r>
            <a:r>
              <a:rPr lang="en-US" dirty="0"/>
              <a:t>/</a:t>
            </a:r>
            <a:r>
              <a:rPr lang="en-US" dirty="0" smtClean="0"/>
              <a:t>8 = </a:t>
            </a:r>
            <a:r>
              <a:rPr lang="en-US" dirty="0" err="1" smtClean="0"/>
              <a:t>nB</a:t>
            </a:r>
            <a:r>
              <a:rPr lang="en-US" dirty="0" smtClean="0"/>
              <a:t>/4</a:t>
            </a:r>
          </a:p>
          <a:p>
            <a:pPr marL="498475" lvl="1" indent="0" eaLnBrk="1" hangingPunct="1">
              <a:buNone/>
              <a:defRPr/>
            </a:pPr>
            <a:endParaRPr lang="en-US" dirty="0" smtClean="0"/>
          </a:p>
          <a:p>
            <a:pPr lvl="1" eaLnBrk="1" hangingPunct="1">
              <a:buFont typeface="Wingdings" charset="2"/>
              <a:buChar char="n"/>
              <a:defRPr/>
            </a:pPr>
            <a:r>
              <a:rPr lang="en-US" dirty="0" smtClean="0"/>
              <a:t>Afterwards in cache</a:t>
            </a:r>
          </a:p>
          <a:p>
            <a:pPr marL="498475" lvl="1" indent="0" eaLnBrk="1" hangingPunct="1">
              <a:buNone/>
              <a:defRPr/>
            </a:pPr>
            <a:r>
              <a:rPr lang="en-US" dirty="0"/>
              <a:t> </a:t>
            </a:r>
            <a:r>
              <a:rPr lang="en-US" dirty="0" smtClean="0"/>
              <a:t>  (schematic)</a:t>
            </a:r>
          </a:p>
        </p:txBody>
      </p:sp>
      <p:sp>
        <p:nvSpPr>
          <p:cNvPr id="25" name="Rectangle 24"/>
          <p:cNvSpPr/>
          <p:nvPr/>
        </p:nvSpPr>
        <p:spPr bwMode="auto">
          <a:xfrm>
            <a:off x="6203950"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28" name="Rectangle 27"/>
          <p:cNvSpPr/>
          <p:nvPr/>
        </p:nvSpPr>
        <p:spPr bwMode="auto">
          <a:xfrm>
            <a:off x="7804150"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31" name="TextBox 30"/>
          <p:cNvSpPr txBox="1">
            <a:spLocks noChangeArrowheads="1"/>
          </p:cNvSpPr>
          <p:nvPr/>
        </p:nvSpPr>
        <p:spPr bwMode="auto">
          <a:xfrm>
            <a:off x="7389813" y="5976938"/>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32" name="Rectangle 31"/>
          <p:cNvSpPr/>
          <p:nvPr/>
        </p:nvSpPr>
        <p:spPr bwMode="auto">
          <a:xfrm>
            <a:off x="4419600"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33" name="TextBox 32"/>
          <p:cNvSpPr txBox="1">
            <a:spLocks noChangeArrowheads="1"/>
          </p:cNvSpPr>
          <p:nvPr/>
        </p:nvSpPr>
        <p:spPr bwMode="auto">
          <a:xfrm>
            <a:off x="5686425" y="5867400"/>
            <a:ext cx="388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34" name="Rectangle 33"/>
          <p:cNvSpPr/>
          <p:nvPr/>
        </p:nvSpPr>
        <p:spPr bwMode="auto">
          <a:xfrm>
            <a:off x="4419600" y="5562600"/>
            <a:ext cx="185738" cy="18573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7" name="Rectangle 36"/>
          <p:cNvSpPr/>
          <p:nvPr/>
        </p:nvSpPr>
        <p:spPr bwMode="auto">
          <a:xfrm>
            <a:off x="6203950" y="5561013"/>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8" name="Rectangle 37"/>
          <p:cNvSpPr/>
          <p:nvPr/>
        </p:nvSpPr>
        <p:spPr bwMode="auto">
          <a:xfrm rot="5400000">
            <a:off x="7334250" y="6019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39" name="Straight Connector 38"/>
          <p:cNvCxnSpPr>
            <a:cxnSpLocks noChangeShapeType="1"/>
          </p:cNvCxnSpPr>
          <p:nvPr/>
        </p:nvCxnSpPr>
        <p:spPr bwMode="auto">
          <a:xfrm rot="5400000">
            <a:off x="6768307" y="5664994"/>
            <a:ext cx="228600" cy="1587"/>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40" name="Straight Connector 39"/>
          <p:cNvCxnSpPr>
            <a:cxnSpLocks noChangeShapeType="1"/>
          </p:cNvCxnSpPr>
          <p:nvPr/>
        </p:nvCxnSpPr>
        <p:spPr bwMode="auto">
          <a:xfrm rot="5400000">
            <a:off x="7004844" y="5664994"/>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41" name="Straight Connector 40"/>
          <p:cNvCxnSpPr>
            <a:cxnSpLocks noChangeShapeType="1"/>
          </p:cNvCxnSpPr>
          <p:nvPr/>
        </p:nvCxnSpPr>
        <p:spPr bwMode="auto">
          <a:xfrm rot="5400000">
            <a:off x="6304757" y="5664994"/>
            <a:ext cx="228600" cy="1587"/>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42" name="Straight Connector 41"/>
          <p:cNvCxnSpPr>
            <a:cxnSpLocks noChangeShapeType="1"/>
          </p:cNvCxnSpPr>
          <p:nvPr/>
        </p:nvCxnSpPr>
        <p:spPr bwMode="auto">
          <a:xfrm rot="5400000">
            <a:off x="6533357" y="5664994"/>
            <a:ext cx="228600" cy="1587"/>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nvGrpSpPr>
          <p:cNvPr id="4" name="Group 30"/>
          <p:cNvGrpSpPr>
            <a:grpSpLocks/>
          </p:cNvGrpSpPr>
          <p:nvPr/>
        </p:nvGrpSpPr>
        <p:grpSpPr bwMode="auto">
          <a:xfrm rot="5400000">
            <a:off x="7546181" y="6028532"/>
            <a:ext cx="703263" cy="228600"/>
            <a:chOff x="2650069" y="6316133"/>
            <a:chExt cx="702734" cy="228600"/>
          </a:xfrm>
        </p:grpSpPr>
        <p:cxnSp>
          <p:nvCxnSpPr>
            <p:cNvPr id="14376" name="Straight Connector 43"/>
            <p:cNvCxnSpPr>
              <a:cxnSpLocks noChangeShapeType="1"/>
            </p:cNvCxnSpPr>
            <p:nvPr/>
          </p:nvCxnSpPr>
          <p:spPr bwMode="auto">
            <a:xfrm rot="5400000">
              <a:off x="3000642"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4377" name="Straight Connector 44"/>
            <p:cNvCxnSpPr>
              <a:cxnSpLocks noChangeShapeType="1"/>
            </p:cNvCxnSpPr>
            <p:nvPr/>
          </p:nvCxnSpPr>
          <p:spPr bwMode="auto">
            <a:xfrm rot="5400000">
              <a:off x="3237709"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4378" name="Straight Connector 45"/>
            <p:cNvCxnSpPr>
              <a:cxnSpLocks noChangeShapeType="1"/>
            </p:cNvCxnSpPr>
            <p:nvPr/>
          </p:nvCxnSpPr>
          <p:spPr bwMode="auto">
            <a:xfrm rot="5400000">
              <a:off x="2536563"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4379" name="Straight Connector 46"/>
            <p:cNvCxnSpPr>
              <a:cxnSpLocks noChangeShapeType="1"/>
            </p:cNvCxnSpPr>
            <p:nvPr/>
          </p:nvCxnSpPr>
          <p:spPr bwMode="auto">
            <a:xfrm rot="5400000">
              <a:off x="2765163"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sp>
        <p:nvSpPr>
          <p:cNvPr id="50" name="Rectangle 49"/>
          <p:cNvSpPr/>
          <p:nvPr/>
        </p:nvSpPr>
        <p:spPr bwMode="auto">
          <a:xfrm>
            <a:off x="2936875" y="2481263"/>
            <a:ext cx="187325" cy="185737"/>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53" name="Rectangle 52"/>
          <p:cNvSpPr>
            <a:spLocks noChangeArrowheads="1"/>
          </p:cNvSpPr>
          <p:nvPr/>
        </p:nvSpPr>
        <p:spPr bwMode="auto">
          <a:xfrm>
            <a:off x="6883400" y="5562600"/>
            <a:ext cx="463550" cy="227013"/>
          </a:xfrm>
          <a:prstGeom prst="rect">
            <a:avLst/>
          </a:prstGeom>
          <a:solidFill>
            <a:srgbClr val="C00000"/>
          </a:solidFill>
          <a:ln>
            <a:noFill/>
          </a:ln>
          <a:extLst>
            <a:ext uri="{91240B29-F687-4f45-9708-019B960494DF}">
              <a14:hiddenLine xmlns:a14="http://schemas.microsoft.com/office/drawing/2010/main" w="28575">
                <a:solidFill>
                  <a:srgbClr val="000000"/>
                </a:solidFill>
                <a:round/>
                <a:headEnd/>
                <a:tailEnd type="triangle" w="med" len="med"/>
              </a14:hiddenLine>
            </a:ext>
          </a:extLst>
        </p:spPr>
        <p:txBody>
          <a:bodyPr anchor="ctr" anchorCtr="1"/>
          <a:lstStyle/>
          <a:p>
            <a:pPr>
              <a:lnSpc>
                <a:spcPct val="100000"/>
              </a:lnSpc>
            </a:pPr>
            <a:endParaRPr lang="en-US" sz="2400">
              <a:solidFill>
                <a:srgbClr val="000066"/>
              </a:solidFill>
              <a:latin typeface="Calibri" charset="0"/>
            </a:endParaRPr>
          </a:p>
        </p:txBody>
      </p:sp>
      <p:sp>
        <p:nvSpPr>
          <p:cNvPr id="54" name="Rectangle 53"/>
          <p:cNvSpPr>
            <a:spLocks noChangeArrowheads="1"/>
          </p:cNvSpPr>
          <p:nvPr/>
        </p:nvSpPr>
        <p:spPr bwMode="auto">
          <a:xfrm rot="5400000">
            <a:off x="7673182" y="6360318"/>
            <a:ext cx="463550" cy="227013"/>
          </a:xfrm>
          <a:prstGeom prst="rect">
            <a:avLst/>
          </a:prstGeom>
          <a:solidFill>
            <a:srgbClr val="C00000"/>
          </a:solidFill>
          <a:ln>
            <a:noFill/>
          </a:ln>
          <a:extLst>
            <a:ext uri="{91240B29-F687-4f45-9708-019B960494DF}">
              <a14:hiddenLine xmlns:a14="http://schemas.microsoft.com/office/drawing/2010/main" w="28575">
                <a:solidFill>
                  <a:srgbClr val="000000"/>
                </a:solidFill>
                <a:round/>
                <a:headEnd/>
                <a:tailEnd type="triangle" w="med" len="med"/>
              </a14:hiddenLine>
            </a:ext>
          </a:extLst>
        </p:spPr>
        <p:txBody>
          <a:bodyPr anchor="ctr" anchorCtr="1"/>
          <a:lstStyle/>
          <a:p>
            <a:pPr>
              <a:lnSpc>
                <a:spcPct val="100000"/>
              </a:lnSpc>
            </a:pPr>
            <a:endParaRPr lang="en-US" sz="2400">
              <a:solidFill>
                <a:srgbClr val="000066"/>
              </a:solidFill>
              <a:latin typeface="Calibri" charset="0"/>
            </a:endParaRPr>
          </a:p>
        </p:txBody>
      </p:sp>
      <p:sp>
        <p:nvSpPr>
          <p:cNvPr id="55" name="Rectangle 54"/>
          <p:cNvSpPr/>
          <p:nvPr/>
        </p:nvSpPr>
        <p:spPr bwMode="auto">
          <a:xfrm>
            <a:off x="620395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56" name="Rectangle 55"/>
          <p:cNvSpPr/>
          <p:nvPr/>
        </p:nvSpPr>
        <p:spPr bwMode="auto">
          <a:xfrm>
            <a:off x="780415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14357" name="TextBox 56"/>
          <p:cNvSpPr txBox="1">
            <a:spLocks noChangeArrowheads="1"/>
          </p:cNvSpPr>
          <p:nvPr/>
        </p:nvSpPr>
        <p:spPr bwMode="auto">
          <a:xfrm>
            <a:off x="7389813" y="4148138"/>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58" name="Rectangle 57"/>
          <p:cNvSpPr/>
          <p:nvPr/>
        </p:nvSpPr>
        <p:spPr bwMode="auto">
          <a:xfrm>
            <a:off x="44196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14359" name="TextBox 58"/>
          <p:cNvSpPr txBox="1">
            <a:spLocks noChangeArrowheads="1"/>
          </p:cNvSpPr>
          <p:nvPr/>
        </p:nvSpPr>
        <p:spPr bwMode="auto">
          <a:xfrm>
            <a:off x="5686425" y="4038600"/>
            <a:ext cx="388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60" name="Rectangle 59"/>
          <p:cNvSpPr/>
          <p:nvPr/>
        </p:nvSpPr>
        <p:spPr bwMode="auto">
          <a:xfrm>
            <a:off x="4419600" y="3733800"/>
            <a:ext cx="185738" cy="18573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61" name="Rectangle 60"/>
          <p:cNvSpPr/>
          <p:nvPr/>
        </p:nvSpPr>
        <p:spPr bwMode="auto">
          <a:xfrm>
            <a:off x="6203950" y="3732213"/>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62" name="Rectangle 61"/>
          <p:cNvSpPr/>
          <p:nvPr/>
        </p:nvSpPr>
        <p:spPr bwMode="auto">
          <a:xfrm rot="5400000">
            <a:off x="7602538"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14363" name="Straight Connector 62"/>
          <p:cNvCxnSpPr>
            <a:cxnSpLocks noChangeShapeType="1"/>
          </p:cNvCxnSpPr>
          <p:nvPr/>
        </p:nvCxnSpPr>
        <p:spPr bwMode="auto">
          <a:xfrm rot="5400000">
            <a:off x="6768307" y="3836194"/>
            <a:ext cx="228600" cy="1587"/>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4364" name="Straight Connector 63"/>
          <p:cNvCxnSpPr>
            <a:cxnSpLocks noChangeShapeType="1"/>
          </p:cNvCxnSpPr>
          <p:nvPr/>
        </p:nvCxnSpPr>
        <p:spPr bwMode="auto">
          <a:xfrm rot="5400000">
            <a:off x="7004844" y="3836194"/>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4365" name="Straight Connector 64"/>
          <p:cNvCxnSpPr>
            <a:cxnSpLocks noChangeShapeType="1"/>
          </p:cNvCxnSpPr>
          <p:nvPr/>
        </p:nvCxnSpPr>
        <p:spPr bwMode="auto">
          <a:xfrm rot="5400000">
            <a:off x="6304757" y="3836194"/>
            <a:ext cx="228600" cy="1587"/>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4366" name="Straight Connector 65"/>
          <p:cNvCxnSpPr>
            <a:cxnSpLocks noChangeShapeType="1"/>
          </p:cNvCxnSpPr>
          <p:nvPr/>
        </p:nvCxnSpPr>
        <p:spPr bwMode="auto">
          <a:xfrm rot="5400000">
            <a:off x="6533357" y="3836194"/>
            <a:ext cx="228600" cy="1587"/>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nvGrpSpPr>
          <p:cNvPr id="14367" name="Group 30"/>
          <p:cNvGrpSpPr>
            <a:grpSpLocks/>
          </p:cNvGrpSpPr>
          <p:nvPr/>
        </p:nvGrpSpPr>
        <p:grpSpPr bwMode="auto">
          <a:xfrm rot="5400000">
            <a:off x="7822406" y="4199732"/>
            <a:ext cx="703263" cy="228600"/>
            <a:chOff x="2650069" y="6316133"/>
            <a:chExt cx="702734" cy="228600"/>
          </a:xfrm>
        </p:grpSpPr>
        <p:cxnSp>
          <p:nvCxnSpPr>
            <p:cNvPr id="14372" name="Straight Connector 67"/>
            <p:cNvCxnSpPr>
              <a:cxnSpLocks noChangeShapeType="1"/>
            </p:cNvCxnSpPr>
            <p:nvPr/>
          </p:nvCxnSpPr>
          <p:spPr bwMode="auto">
            <a:xfrm rot="5400000">
              <a:off x="3000642"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4373" name="Straight Connector 68"/>
            <p:cNvCxnSpPr>
              <a:cxnSpLocks noChangeShapeType="1"/>
            </p:cNvCxnSpPr>
            <p:nvPr/>
          </p:nvCxnSpPr>
          <p:spPr bwMode="auto">
            <a:xfrm rot="5400000">
              <a:off x="3237709"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4374" name="Straight Connector 69"/>
            <p:cNvCxnSpPr>
              <a:cxnSpLocks noChangeShapeType="1"/>
            </p:cNvCxnSpPr>
            <p:nvPr/>
          </p:nvCxnSpPr>
          <p:spPr bwMode="auto">
            <a:xfrm rot="5400000">
              <a:off x="2536563"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4375" name="Straight Connector 70"/>
            <p:cNvCxnSpPr>
              <a:cxnSpLocks noChangeShapeType="1"/>
            </p:cNvCxnSpPr>
            <p:nvPr/>
          </p:nvCxnSpPr>
          <p:spPr bwMode="auto">
            <a:xfrm rot="5400000">
              <a:off x="2765163"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sp>
        <p:nvSpPr>
          <p:cNvPr id="14368" name="TextBox 71"/>
          <p:cNvSpPr txBox="1">
            <a:spLocks noChangeArrowheads="1"/>
          </p:cNvSpPr>
          <p:nvPr/>
        </p:nvSpPr>
        <p:spPr bwMode="auto">
          <a:xfrm>
            <a:off x="7364413" y="5253038"/>
            <a:ext cx="1627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800">
                <a:solidFill>
                  <a:srgbClr val="0000F5"/>
                </a:solidFill>
                <a:latin typeface="Calibri" charset="0"/>
              </a:rPr>
              <a:t>Block size B x B</a:t>
            </a:r>
          </a:p>
        </p:txBody>
      </p:sp>
      <p:cxnSp>
        <p:nvCxnSpPr>
          <p:cNvPr id="14369" name="Straight Arrow Connector 72"/>
          <p:cNvCxnSpPr>
            <a:cxnSpLocks noChangeShapeType="1"/>
            <a:stCxn id="14368" idx="0"/>
          </p:cNvCxnSpPr>
          <p:nvPr/>
        </p:nvCxnSpPr>
        <p:spPr bwMode="auto">
          <a:xfrm rot="16200000" flipV="1">
            <a:off x="7985126" y="5060950"/>
            <a:ext cx="381000" cy="3175"/>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4370" name="AutoShape 16"/>
          <p:cNvSpPr>
            <a:spLocks/>
          </p:cNvSpPr>
          <p:nvPr/>
        </p:nvSpPr>
        <p:spPr bwMode="auto">
          <a:xfrm rot="5400000" flipV="1">
            <a:off x="8247063" y="2960688"/>
            <a:ext cx="228600" cy="1143000"/>
          </a:xfrm>
          <a:prstGeom prst="leftBrace">
            <a:avLst>
              <a:gd name="adj1" fmla="val 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14371" name="TextBox 74"/>
          <p:cNvSpPr txBox="1">
            <a:spLocks noChangeArrowheads="1"/>
          </p:cNvSpPr>
          <p:nvPr/>
        </p:nvSpPr>
        <p:spPr bwMode="auto">
          <a:xfrm>
            <a:off x="7975600" y="3048000"/>
            <a:ext cx="1189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800">
                <a:solidFill>
                  <a:srgbClr val="000066"/>
                </a:solidFill>
                <a:latin typeface="Calibri" charset="0"/>
              </a:rPr>
              <a:t>n/B blocks</a:t>
            </a:r>
          </a:p>
        </p:txBody>
      </p:sp>
    </p:spTree>
    <p:extLst>
      <p:ext uri="{BB962C8B-B14F-4D97-AF65-F5344CB8AC3E}">
        <p14:creationId xmlns:p14="http://schemas.microsoft.com/office/powerpoint/2010/main" val="142175396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31" grpId="0"/>
      <p:bldP spid="32" grpId="0" animBg="1"/>
      <p:bldP spid="33" grpId="0"/>
      <p:bldP spid="34" grpId="0" animBg="1"/>
      <p:bldP spid="37" grpId="0" animBg="1"/>
      <p:bldP spid="38" grpId="0" animBg="1"/>
      <p:bldP spid="53" grpId="0" animBg="1"/>
      <p:bldP spid="5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Total Cache Miss Analysis</a:t>
            </a:r>
          </a:p>
        </p:txBody>
      </p:sp>
      <p:sp>
        <p:nvSpPr>
          <p:cNvPr id="3" name="Content Placeholder 2"/>
          <p:cNvSpPr>
            <a:spLocks noGrp="1"/>
          </p:cNvSpPr>
          <p:nvPr>
            <p:ph idx="1"/>
          </p:nvPr>
        </p:nvSpPr>
        <p:spPr>
          <a:xfrm>
            <a:off x="396875" y="1209675"/>
            <a:ext cx="7896225" cy="5343525"/>
          </a:xfrm>
        </p:spPr>
        <p:txBody>
          <a:bodyPr/>
          <a:lstStyle/>
          <a:p>
            <a:pPr eaLnBrk="1" hangingPunct="1">
              <a:buFont typeface="Wingdings" charset="2"/>
              <a:buNone/>
              <a:defRPr/>
            </a:pPr>
            <a:r>
              <a:rPr lang="en-US" dirty="0" smtClean="0"/>
              <a:t>Assume: </a:t>
            </a:r>
          </a:p>
          <a:p>
            <a:pPr lvl="1" eaLnBrk="1" hangingPunct="1">
              <a:buFont typeface="Wingdings" charset="2"/>
              <a:buChar char="n"/>
              <a:defRPr/>
            </a:pPr>
            <a:r>
              <a:rPr lang="en-US" dirty="0" smtClean="0"/>
              <a:t>Cache block = 8 doubles</a:t>
            </a:r>
          </a:p>
          <a:p>
            <a:pPr lvl="1" eaLnBrk="1" hangingPunct="1">
              <a:buFont typeface="Wingdings" charset="2"/>
              <a:buChar char="n"/>
              <a:defRPr/>
            </a:pPr>
            <a:r>
              <a:rPr lang="en-US" dirty="0" smtClean="0"/>
              <a:t>Cache size C &lt;&lt; n (much smaller than n)</a:t>
            </a:r>
          </a:p>
          <a:p>
            <a:pPr lvl="1" eaLnBrk="1" hangingPunct="1">
              <a:buFont typeface="Wingdings" charset="2"/>
              <a:buChar char="n"/>
              <a:defRPr/>
            </a:pPr>
            <a:r>
              <a:rPr lang="en-US" dirty="0" smtClean="0"/>
              <a:t>Three blocks       fit into cache: 3B</a:t>
            </a:r>
            <a:r>
              <a:rPr lang="en-US" baseline="30000" dirty="0" smtClean="0"/>
              <a:t>2</a:t>
            </a:r>
            <a:r>
              <a:rPr lang="en-US" dirty="0" smtClean="0"/>
              <a:t> &lt; C</a:t>
            </a:r>
          </a:p>
          <a:p>
            <a:pPr eaLnBrk="1" hangingPunct="1">
              <a:buFont typeface="Wingdings" charset="2"/>
              <a:buNone/>
              <a:defRPr/>
            </a:pPr>
            <a:endParaRPr lang="en-US" dirty="0" smtClean="0"/>
          </a:p>
          <a:p>
            <a:pPr eaLnBrk="1" hangingPunct="1">
              <a:buFont typeface="Wingdings" charset="2"/>
              <a:buNone/>
              <a:defRPr/>
            </a:pPr>
            <a:r>
              <a:rPr lang="en-US" dirty="0" smtClean="0"/>
              <a:t>Second (block) iteration:</a:t>
            </a:r>
          </a:p>
          <a:p>
            <a:pPr lvl="1" eaLnBrk="1" hangingPunct="1">
              <a:buFont typeface="Wingdings" charset="2"/>
              <a:buChar char="n"/>
              <a:defRPr/>
            </a:pPr>
            <a:r>
              <a:rPr lang="en-US" dirty="0" smtClean="0"/>
              <a:t>Same as first iteration</a:t>
            </a:r>
          </a:p>
          <a:p>
            <a:pPr lvl="1" eaLnBrk="1" hangingPunct="1">
              <a:buFont typeface="Wingdings" charset="2"/>
              <a:buChar char="n"/>
              <a:defRPr/>
            </a:pPr>
            <a:r>
              <a:rPr lang="en-US" dirty="0" smtClean="0"/>
              <a:t>2n/B * B</a:t>
            </a:r>
            <a:r>
              <a:rPr lang="en-US" baseline="30000" dirty="0" smtClean="0"/>
              <a:t>2</a:t>
            </a:r>
            <a:r>
              <a:rPr lang="en-US" dirty="0" smtClean="0"/>
              <a:t>/8 = </a:t>
            </a:r>
            <a:r>
              <a:rPr lang="en-US" dirty="0" err="1" smtClean="0"/>
              <a:t>nB</a:t>
            </a:r>
            <a:r>
              <a:rPr lang="en-US" dirty="0" smtClean="0"/>
              <a:t>/4</a:t>
            </a:r>
          </a:p>
          <a:p>
            <a:pPr lvl="1" eaLnBrk="1" hangingPunct="1">
              <a:buFont typeface="Wingdings" charset="2"/>
              <a:buChar char="n"/>
              <a:defRPr/>
            </a:pPr>
            <a:endParaRPr lang="en-US" dirty="0" smtClean="0"/>
          </a:p>
          <a:p>
            <a:pPr lvl="1" eaLnBrk="1" hangingPunct="1">
              <a:buFont typeface="Wingdings" charset="2"/>
              <a:buNone/>
              <a:defRPr/>
            </a:pPr>
            <a:endParaRPr lang="en-US" dirty="0" smtClean="0"/>
          </a:p>
          <a:p>
            <a:pPr eaLnBrk="1" hangingPunct="1">
              <a:buFont typeface="Wingdings" charset="2"/>
              <a:buNone/>
              <a:defRPr/>
            </a:pPr>
            <a:r>
              <a:rPr lang="en-US" dirty="0" smtClean="0"/>
              <a:t>Total misses:</a:t>
            </a:r>
          </a:p>
          <a:p>
            <a:pPr lvl="1" eaLnBrk="1" hangingPunct="1">
              <a:buFont typeface="Wingdings" charset="2"/>
              <a:buChar char="n"/>
              <a:defRPr/>
            </a:pPr>
            <a:r>
              <a:rPr lang="en-US" dirty="0" err="1" smtClean="0"/>
              <a:t>nB</a:t>
            </a:r>
            <a:r>
              <a:rPr lang="en-US" dirty="0" smtClean="0"/>
              <a:t>/4 * (n/B)</a:t>
            </a:r>
            <a:r>
              <a:rPr lang="en-US" baseline="30000" dirty="0" smtClean="0"/>
              <a:t>2</a:t>
            </a:r>
            <a:r>
              <a:rPr lang="en-US" dirty="0" smtClean="0"/>
              <a:t> = n</a:t>
            </a:r>
            <a:r>
              <a:rPr lang="en-US" baseline="30000" dirty="0" smtClean="0"/>
              <a:t>3</a:t>
            </a:r>
            <a:r>
              <a:rPr lang="en-US" dirty="0" smtClean="0"/>
              <a:t>/(4B)</a:t>
            </a:r>
          </a:p>
        </p:txBody>
      </p:sp>
      <p:sp>
        <p:nvSpPr>
          <p:cNvPr id="25" name="Rectangle 24"/>
          <p:cNvSpPr/>
          <p:nvPr/>
        </p:nvSpPr>
        <p:spPr bwMode="auto">
          <a:xfrm>
            <a:off x="589915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28" name="Rectangle 27"/>
          <p:cNvSpPr/>
          <p:nvPr/>
        </p:nvSpPr>
        <p:spPr bwMode="auto">
          <a:xfrm>
            <a:off x="749935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15365" name="TextBox 30"/>
          <p:cNvSpPr txBox="1">
            <a:spLocks noChangeArrowheads="1"/>
          </p:cNvSpPr>
          <p:nvPr/>
        </p:nvSpPr>
        <p:spPr bwMode="auto">
          <a:xfrm>
            <a:off x="7085013" y="4148138"/>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32" name="Rectangle 31"/>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000" dirty="0">
              <a:solidFill>
                <a:srgbClr val="000066"/>
              </a:solidFill>
              <a:latin typeface="Courier New" pitchFamily="49" charset="0"/>
              <a:ea typeface="ＭＳ Ｐゴシック" pitchFamily="-1" charset="-128"/>
              <a:cs typeface="Courier New" pitchFamily="49" charset="0"/>
            </a:endParaRPr>
          </a:p>
        </p:txBody>
      </p:sp>
      <p:sp>
        <p:nvSpPr>
          <p:cNvPr id="15367" name="TextBox 32"/>
          <p:cNvSpPr txBox="1">
            <a:spLocks noChangeArrowheads="1"/>
          </p:cNvSpPr>
          <p:nvPr/>
        </p:nvSpPr>
        <p:spPr bwMode="auto">
          <a:xfrm>
            <a:off x="5381625" y="4038600"/>
            <a:ext cx="388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3200">
                <a:solidFill>
                  <a:srgbClr val="000066"/>
                </a:solidFill>
                <a:latin typeface="Calibri" charset="0"/>
              </a:rPr>
              <a:t>=</a:t>
            </a:r>
          </a:p>
        </p:txBody>
      </p:sp>
      <p:sp>
        <p:nvSpPr>
          <p:cNvPr id="34" name="Rectangle 33"/>
          <p:cNvSpPr/>
          <p:nvPr/>
        </p:nvSpPr>
        <p:spPr bwMode="auto">
          <a:xfrm>
            <a:off x="4300538" y="3741738"/>
            <a:ext cx="185737" cy="185737"/>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7" name="Rectangle 36"/>
          <p:cNvSpPr/>
          <p:nvPr/>
        </p:nvSpPr>
        <p:spPr bwMode="auto">
          <a:xfrm>
            <a:off x="5899150" y="374015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38" name="Rectangle 37"/>
          <p:cNvSpPr/>
          <p:nvPr/>
        </p:nvSpPr>
        <p:spPr bwMode="auto">
          <a:xfrm rot="5400000">
            <a:off x="7264400"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cxnSp>
        <p:nvCxnSpPr>
          <p:cNvPr id="15371" name="Straight Connector 38"/>
          <p:cNvCxnSpPr>
            <a:cxnSpLocks noChangeShapeType="1"/>
          </p:cNvCxnSpPr>
          <p:nvPr/>
        </p:nvCxnSpPr>
        <p:spPr bwMode="auto">
          <a:xfrm rot="5400000">
            <a:off x="6463507" y="3845719"/>
            <a:ext cx="228600" cy="1587"/>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5372" name="Straight Connector 39"/>
          <p:cNvCxnSpPr>
            <a:cxnSpLocks noChangeShapeType="1"/>
          </p:cNvCxnSpPr>
          <p:nvPr/>
        </p:nvCxnSpPr>
        <p:spPr bwMode="auto">
          <a:xfrm rot="5400000">
            <a:off x="6700044" y="384571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5373" name="Straight Connector 40"/>
          <p:cNvCxnSpPr>
            <a:cxnSpLocks noChangeShapeType="1"/>
          </p:cNvCxnSpPr>
          <p:nvPr/>
        </p:nvCxnSpPr>
        <p:spPr bwMode="auto">
          <a:xfrm rot="5400000">
            <a:off x="5999957" y="3845719"/>
            <a:ext cx="228600" cy="1587"/>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5374" name="Straight Connector 41"/>
          <p:cNvCxnSpPr>
            <a:cxnSpLocks noChangeShapeType="1"/>
          </p:cNvCxnSpPr>
          <p:nvPr/>
        </p:nvCxnSpPr>
        <p:spPr bwMode="auto">
          <a:xfrm rot="5400000">
            <a:off x="6228557" y="3845719"/>
            <a:ext cx="228600" cy="1587"/>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nvGrpSpPr>
          <p:cNvPr id="15375" name="Group 30"/>
          <p:cNvGrpSpPr>
            <a:grpSpLocks/>
          </p:cNvGrpSpPr>
          <p:nvPr/>
        </p:nvGrpSpPr>
        <p:grpSpPr bwMode="auto">
          <a:xfrm rot="5400000">
            <a:off x="7476331" y="4199732"/>
            <a:ext cx="703263" cy="228600"/>
            <a:chOff x="2650069" y="6316133"/>
            <a:chExt cx="702734" cy="228600"/>
          </a:xfrm>
        </p:grpSpPr>
        <p:cxnSp>
          <p:nvCxnSpPr>
            <p:cNvPr id="15383" name="Straight Connector 43"/>
            <p:cNvCxnSpPr>
              <a:cxnSpLocks noChangeShapeType="1"/>
            </p:cNvCxnSpPr>
            <p:nvPr/>
          </p:nvCxnSpPr>
          <p:spPr bwMode="auto">
            <a:xfrm rot="5400000">
              <a:off x="3000642"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5384" name="Straight Connector 44"/>
            <p:cNvCxnSpPr>
              <a:cxnSpLocks noChangeShapeType="1"/>
            </p:cNvCxnSpPr>
            <p:nvPr/>
          </p:nvCxnSpPr>
          <p:spPr bwMode="auto">
            <a:xfrm rot="5400000">
              <a:off x="3237709"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5385" name="Straight Connector 45"/>
            <p:cNvCxnSpPr>
              <a:cxnSpLocks noChangeShapeType="1"/>
            </p:cNvCxnSpPr>
            <p:nvPr/>
          </p:nvCxnSpPr>
          <p:spPr bwMode="auto">
            <a:xfrm rot="5400000">
              <a:off x="2536563"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5386" name="Straight Connector 46"/>
            <p:cNvCxnSpPr>
              <a:cxnSpLocks noChangeShapeType="1"/>
            </p:cNvCxnSpPr>
            <p:nvPr/>
          </p:nvCxnSpPr>
          <p:spPr bwMode="auto">
            <a:xfrm rot="5400000">
              <a:off x="2765163" y="6429639"/>
              <a:ext cx="228600" cy="1588"/>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sp>
        <p:nvSpPr>
          <p:cNvPr id="15376" name="TextBox 47"/>
          <p:cNvSpPr txBox="1">
            <a:spLocks noChangeArrowheads="1"/>
          </p:cNvSpPr>
          <p:nvPr/>
        </p:nvSpPr>
        <p:spPr bwMode="auto">
          <a:xfrm>
            <a:off x="7016750" y="5253038"/>
            <a:ext cx="1627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800">
                <a:solidFill>
                  <a:srgbClr val="0000F5"/>
                </a:solidFill>
                <a:latin typeface="Calibri" charset="0"/>
              </a:rPr>
              <a:t>Block size B x B</a:t>
            </a:r>
          </a:p>
        </p:txBody>
      </p:sp>
      <p:cxnSp>
        <p:nvCxnSpPr>
          <p:cNvPr id="15377" name="Straight Arrow Connector 48"/>
          <p:cNvCxnSpPr>
            <a:cxnSpLocks noChangeShapeType="1"/>
            <a:stCxn id="15376" idx="0"/>
          </p:cNvCxnSpPr>
          <p:nvPr/>
        </p:nvCxnSpPr>
        <p:spPr bwMode="auto">
          <a:xfrm rot="16200000" flipV="1">
            <a:off x="7639051" y="5060950"/>
            <a:ext cx="381000" cy="3175"/>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0" name="Rectangle 49"/>
          <p:cNvSpPr/>
          <p:nvPr/>
        </p:nvSpPr>
        <p:spPr bwMode="auto">
          <a:xfrm>
            <a:off x="2936875" y="2481263"/>
            <a:ext cx="187325" cy="185737"/>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2400" dirty="0">
              <a:solidFill>
                <a:srgbClr val="000066"/>
              </a:solidFill>
              <a:latin typeface="Calibri" pitchFamily="34" charset="0"/>
              <a:ea typeface="ＭＳ Ｐゴシック" pitchFamily="-1" charset="-128"/>
              <a:cs typeface="ＭＳ Ｐゴシック" pitchFamily="-1" charset="-128"/>
            </a:endParaRPr>
          </a:p>
        </p:txBody>
      </p:sp>
      <p:sp>
        <p:nvSpPr>
          <p:cNvPr id="15379" name="AutoShape 16"/>
          <p:cNvSpPr>
            <a:spLocks/>
          </p:cNvSpPr>
          <p:nvPr/>
        </p:nvSpPr>
        <p:spPr bwMode="auto">
          <a:xfrm rot="5400000" flipV="1">
            <a:off x="7942263" y="2960688"/>
            <a:ext cx="228600" cy="1143000"/>
          </a:xfrm>
          <a:prstGeom prst="leftBrace">
            <a:avLst>
              <a:gd name="adj1" fmla="val 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100000"/>
              </a:lnSpc>
            </a:pPr>
            <a:endParaRPr lang="en-US">
              <a:solidFill>
                <a:srgbClr val="000066"/>
              </a:solidFill>
              <a:latin typeface="Calibri" charset="0"/>
            </a:endParaRPr>
          </a:p>
        </p:txBody>
      </p:sp>
      <p:sp>
        <p:nvSpPr>
          <p:cNvPr id="15380" name="TextBox 51"/>
          <p:cNvSpPr txBox="1">
            <a:spLocks noChangeArrowheads="1"/>
          </p:cNvSpPr>
          <p:nvPr/>
        </p:nvSpPr>
        <p:spPr bwMode="auto">
          <a:xfrm>
            <a:off x="7823200" y="3048000"/>
            <a:ext cx="1189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29718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34290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3886200" indent="-228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lgn="l">
              <a:lnSpc>
                <a:spcPct val="100000"/>
              </a:lnSpc>
            </a:pPr>
            <a:r>
              <a:rPr lang="en-US" sz="1800">
                <a:solidFill>
                  <a:srgbClr val="000066"/>
                </a:solidFill>
                <a:latin typeface="Calibri" charset="0"/>
              </a:rPr>
              <a:t>n/B blocks</a:t>
            </a:r>
          </a:p>
        </p:txBody>
      </p:sp>
      <p:sp>
        <p:nvSpPr>
          <p:cNvPr id="15381" name="Rectangle 25"/>
          <p:cNvSpPr>
            <a:spLocks noChangeArrowheads="1"/>
          </p:cNvSpPr>
          <p:nvPr/>
        </p:nvSpPr>
        <p:spPr bwMode="auto">
          <a:xfrm>
            <a:off x="6578600" y="3741738"/>
            <a:ext cx="463550" cy="227012"/>
          </a:xfrm>
          <a:prstGeom prst="rect">
            <a:avLst/>
          </a:prstGeom>
          <a:solidFill>
            <a:srgbClr val="C00000"/>
          </a:solidFill>
          <a:ln>
            <a:noFill/>
          </a:ln>
          <a:extLst>
            <a:ext uri="{91240B29-F687-4f45-9708-019B960494DF}">
              <a14:hiddenLine xmlns:a14="http://schemas.microsoft.com/office/drawing/2010/main" w="28575">
                <a:solidFill>
                  <a:srgbClr val="000000"/>
                </a:solidFill>
                <a:round/>
                <a:headEnd/>
                <a:tailEnd type="triangle" w="med" len="med"/>
              </a14:hiddenLine>
            </a:ext>
          </a:extLst>
        </p:spPr>
        <p:txBody>
          <a:bodyPr anchor="ctr" anchorCtr="1"/>
          <a:lstStyle/>
          <a:p>
            <a:pPr>
              <a:lnSpc>
                <a:spcPct val="100000"/>
              </a:lnSpc>
            </a:pPr>
            <a:endParaRPr lang="en-US" sz="2400">
              <a:solidFill>
                <a:srgbClr val="000066"/>
              </a:solidFill>
              <a:latin typeface="Calibri" charset="0"/>
            </a:endParaRPr>
          </a:p>
        </p:txBody>
      </p:sp>
      <p:sp>
        <p:nvSpPr>
          <p:cNvPr id="15382" name="Rectangle 26"/>
          <p:cNvSpPr>
            <a:spLocks noChangeArrowheads="1"/>
          </p:cNvSpPr>
          <p:nvPr/>
        </p:nvSpPr>
        <p:spPr bwMode="auto">
          <a:xfrm rot="5400000">
            <a:off x="7375525" y="4522788"/>
            <a:ext cx="465138" cy="227012"/>
          </a:xfrm>
          <a:prstGeom prst="rect">
            <a:avLst/>
          </a:prstGeom>
          <a:solidFill>
            <a:srgbClr val="C00000"/>
          </a:solidFill>
          <a:ln>
            <a:noFill/>
          </a:ln>
          <a:extLst>
            <a:ext uri="{91240B29-F687-4f45-9708-019B960494DF}">
              <a14:hiddenLine xmlns:a14="http://schemas.microsoft.com/office/drawing/2010/main" w="28575">
                <a:solidFill>
                  <a:srgbClr val="000000"/>
                </a:solidFill>
                <a:round/>
                <a:headEnd/>
                <a:tailEnd type="triangle" w="med" len="med"/>
              </a14:hiddenLine>
            </a:ext>
          </a:extLst>
        </p:spPr>
        <p:txBody>
          <a:bodyPr anchor="ctr" anchorCtr="1"/>
          <a:lstStyle/>
          <a:p>
            <a:pPr>
              <a:lnSpc>
                <a:spcPct val="100000"/>
              </a:lnSpc>
            </a:pPr>
            <a:endParaRPr lang="en-US" sz="2400">
              <a:solidFill>
                <a:srgbClr val="000066"/>
              </a:solidFill>
              <a:latin typeface="Calibri" charset="0"/>
            </a:endParaRPr>
          </a:p>
        </p:txBody>
      </p:sp>
    </p:spTree>
    <p:extLst>
      <p:ext uri="{BB962C8B-B14F-4D97-AF65-F5344CB8AC3E}">
        <p14:creationId xmlns:p14="http://schemas.microsoft.com/office/powerpoint/2010/main" val="210910089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Summary</a:t>
            </a:r>
          </a:p>
        </p:txBody>
      </p:sp>
      <p:sp>
        <p:nvSpPr>
          <p:cNvPr id="3" name="Content Placeholder 2"/>
          <p:cNvSpPr>
            <a:spLocks noGrp="1"/>
          </p:cNvSpPr>
          <p:nvPr>
            <p:ph idx="1"/>
          </p:nvPr>
        </p:nvSpPr>
        <p:spPr/>
        <p:txBody>
          <a:bodyPr/>
          <a:lstStyle/>
          <a:p>
            <a:pPr eaLnBrk="1" hangingPunct="1">
              <a:buFont typeface="Wingdings" charset="2"/>
              <a:buNone/>
              <a:defRPr/>
            </a:pPr>
            <a:r>
              <a:rPr lang="en-US" dirty="0" smtClean="0"/>
              <a:t>No blocking: (9/8) * n</a:t>
            </a:r>
            <a:r>
              <a:rPr lang="en-US" baseline="30000" dirty="0" smtClean="0"/>
              <a:t>3 </a:t>
            </a:r>
          </a:p>
          <a:p>
            <a:pPr eaLnBrk="1" hangingPunct="1">
              <a:buFont typeface="Wingdings" charset="2"/>
              <a:buNone/>
              <a:defRPr/>
            </a:pPr>
            <a:r>
              <a:rPr lang="en-US" dirty="0" smtClean="0"/>
              <a:t>Blocking: 1/(4B) * n</a:t>
            </a:r>
            <a:r>
              <a:rPr lang="en-US" baseline="30000" dirty="0" smtClean="0"/>
              <a:t>3</a:t>
            </a:r>
            <a:endParaRPr lang="en-US" dirty="0" smtClean="0"/>
          </a:p>
          <a:p>
            <a:pPr eaLnBrk="1" hangingPunct="1">
              <a:buFont typeface="Wingdings" charset="2"/>
              <a:buNone/>
              <a:defRPr/>
            </a:pPr>
            <a:endParaRPr lang="en-US" dirty="0" smtClean="0"/>
          </a:p>
          <a:p>
            <a:pPr eaLnBrk="1" hangingPunct="1">
              <a:buFont typeface="Wingdings" charset="2"/>
              <a:buNone/>
              <a:defRPr/>
            </a:pPr>
            <a:r>
              <a:rPr lang="en-US" dirty="0" smtClean="0"/>
              <a:t>Suggest largest possible block size B, but limit 3B</a:t>
            </a:r>
            <a:r>
              <a:rPr lang="en-US" baseline="30000" dirty="0" smtClean="0"/>
              <a:t>2</a:t>
            </a:r>
            <a:r>
              <a:rPr lang="en-US" dirty="0" smtClean="0"/>
              <a:t> &lt; C!</a:t>
            </a:r>
            <a:br>
              <a:rPr lang="en-US" dirty="0" smtClean="0"/>
            </a:br>
            <a:r>
              <a:rPr lang="en-US" sz="2000" b="0" dirty="0" smtClean="0"/>
              <a:t>(can possibly be relaxed a bit, but there is a limit for B)</a:t>
            </a:r>
          </a:p>
          <a:p>
            <a:pPr eaLnBrk="1" hangingPunct="1">
              <a:buFont typeface="Wingdings" charset="2"/>
              <a:buNone/>
              <a:defRPr/>
            </a:pPr>
            <a:endParaRPr lang="en-US" dirty="0" smtClean="0"/>
          </a:p>
          <a:p>
            <a:pPr eaLnBrk="1" hangingPunct="1">
              <a:buFont typeface="Wingdings" charset="2"/>
              <a:buNone/>
              <a:defRPr/>
            </a:pPr>
            <a:r>
              <a:rPr lang="en-US" dirty="0" smtClean="0"/>
              <a:t>Reason for dramatic difference:</a:t>
            </a:r>
          </a:p>
          <a:p>
            <a:pPr lvl="1" eaLnBrk="1" hangingPunct="1">
              <a:buFont typeface="Wingdings" charset="2"/>
              <a:buChar char="n"/>
              <a:defRPr/>
            </a:pPr>
            <a:r>
              <a:rPr lang="en-US" dirty="0" smtClean="0"/>
              <a:t>Matrix multiplication has inherent temporal locality:</a:t>
            </a:r>
          </a:p>
          <a:p>
            <a:pPr lvl="2" eaLnBrk="1" hangingPunct="1">
              <a:buFont typeface="Wingdings" charset="2"/>
              <a:buChar char="l"/>
              <a:defRPr/>
            </a:pPr>
            <a:r>
              <a:rPr lang="en-US" sz="2000" dirty="0" smtClean="0"/>
              <a:t>Input data: 3n</a:t>
            </a:r>
            <a:r>
              <a:rPr lang="en-US" sz="2000" baseline="30000" dirty="0" smtClean="0"/>
              <a:t>2</a:t>
            </a:r>
            <a:r>
              <a:rPr lang="en-US" sz="2000" dirty="0" smtClean="0"/>
              <a:t>, computation 2n</a:t>
            </a:r>
            <a:r>
              <a:rPr lang="en-US" sz="2000" baseline="30000" dirty="0" smtClean="0"/>
              <a:t>3</a:t>
            </a:r>
          </a:p>
          <a:p>
            <a:pPr lvl="2" eaLnBrk="1" hangingPunct="1">
              <a:buFont typeface="Wingdings" charset="2"/>
              <a:buChar char="l"/>
              <a:defRPr/>
            </a:pPr>
            <a:r>
              <a:rPr lang="en-US" sz="2000" dirty="0" smtClean="0"/>
              <a:t>Every array elements used O(n) times!</a:t>
            </a:r>
          </a:p>
          <a:p>
            <a:pPr lvl="1" eaLnBrk="1" hangingPunct="1">
              <a:buFont typeface="Wingdings" charset="2"/>
              <a:buChar char="n"/>
              <a:defRPr/>
            </a:pPr>
            <a:r>
              <a:rPr lang="en-US" dirty="0" smtClean="0"/>
              <a:t>But program has to be written properly</a:t>
            </a:r>
          </a:p>
        </p:txBody>
      </p:sp>
    </p:spTree>
    <p:extLst>
      <p:ext uri="{BB962C8B-B14F-4D97-AF65-F5344CB8AC3E}">
        <p14:creationId xmlns:p14="http://schemas.microsoft.com/office/powerpoint/2010/main" val="112086974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7" name="Rectangle 5"/>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Pentium Blocked Matrix </a:t>
            </a:r>
            <a:br>
              <a:rPr lang="en-US">
                <a:ea typeface="ＭＳ Ｐゴシック" pitchFamily="-1" charset="-128"/>
                <a:cs typeface="ＭＳ Ｐゴシック" pitchFamily="-1" charset="-128"/>
              </a:rPr>
            </a:br>
            <a:r>
              <a:rPr lang="en-US">
                <a:ea typeface="ＭＳ Ｐゴシック" pitchFamily="-1" charset="-128"/>
                <a:cs typeface="ＭＳ Ｐゴシック" pitchFamily="-1" charset="-128"/>
              </a:rPr>
              <a:t>Multiply Performance</a:t>
            </a:r>
          </a:p>
        </p:txBody>
      </p:sp>
      <p:sp>
        <p:nvSpPr>
          <p:cNvPr id="182278" name="Rectangle 6"/>
          <p:cNvSpPr>
            <a:spLocks noGrp="1" noChangeArrowheads="1"/>
          </p:cNvSpPr>
          <p:nvPr>
            <p:ph type="body" idx="1"/>
          </p:nvPr>
        </p:nvSpPr>
        <p:spPr/>
        <p:txBody>
          <a:bodyPr/>
          <a:lstStyle/>
          <a:p>
            <a:pPr eaLnBrk="1" hangingPunct="1">
              <a:buFont typeface="Wingdings" pitchFamily="-1" charset="2"/>
              <a:buNone/>
              <a:defRPr/>
            </a:pPr>
            <a:r>
              <a:rPr lang="en-US" dirty="0">
                <a:ea typeface="ＭＳ Ｐゴシック" pitchFamily="-1" charset="-128"/>
                <a:cs typeface="ＭＳ Ｐゴシック" pitchFamily="-1" charset="-128"/>
              </a:rPr>
              <a:t>Blocking (</a:t>
            </a:r>
            <a:r>
              <a:rPr lang="en-US" dirty="0" err="1">
                <a:ea typeface="ＭＳ Ｐゴシック" pitchFamily="-1" charset="-128"/>
                <a:cs typeface="ＭＳ Ｐゴシック" pitchFamily="-1" charset="-128"/>
              </a:rPr>
              <a:t>bijk</a:t>
            </a:r>
            <a:r>
              <a:rPr lang="en-US" dirty="0">
                <a:ea typeface="ＭＳ Ｐゴシック" pitchFamily="-1" charset="-128"/>
                <a:cs typeface="ＭＳ Ｐゴシック" pitchFamily="-1" charset="-128"/>
              </a:rPr>
              <a:t> and </a:t>
            </a:r>
            <a:r>
              <a:rPr lang="en-US" dirty="0" err="1">
                <a:ea typeface="ＭＳ Ｐゴシック" pitchFamily="-1" charset="-128"/>
                <a:cs typeface="ＭＳ Ｐゴシック" pitchFamily="-1" charset="-128"/>
              </a:rPr>
              <a:t>bikj</a:t>
            </a:r>
            <a:r>
              <a:rPr lang="en-US" dirty="0">
                <a:ea typeface="ＭＳ Ｐゴシック" pitchFamily="-1" charset="-128"/>
                <a:cs typeface="ＭＳ Ｐゴシック" pitchFamily="-1" charset="-128"/>
              </a:rPr>
              <a:t>) improves performance by a factor of two over unblocked versions (ijk and </a:t>
            </a:r>
            <a:r>
              <a:rPr lang="en-US" dirty="0" err="1">
                <a:ea typeface="ＭＳ Ｐゴシック" pitchFamily="-1" charset="-128"/>
                <a:cs typeface="ＭＳ Ｐゴシック" pitchFamily="-1" charset="-128"/>
              </a:rPr>
              <a:t>jik</a:t>
            </a:r>
            <a:r>
              <a:rPr lang="en-US" dirty="0">
                <a:ea typeface="ＭＳ Ｐゴシック" pitchFamily="-1" charset="-128"/>
                <a:cs typeface="ＭＳ Ｐゴシック" pitchFamily="-1" charset="-128"/>
              </a:rPr>
              <a:t>)</a:t>
            </a:r>
          </a:p>
          <a:p>
            <a:pPr lvl="1" eaLnBrk="1" hangingPunct="1">
              <a:buFont typeface="Wingdings" pitchFamily="-1" charset="2"/>
              <a:buChar char="n"/>
              <a:defRPr/>
            </a:pPr>
            <a:r>
              <a:rPr lang="en-US" dirty="0"/>
              <a:t>relatively insensitive to array size.</a:t>
            </a:r>
          </a:p>
        </p:txBody>
      </p:sp>
      <p:graphicFrame>
        <p:nvGraphicFramePr>
          <p:cNvPr id="18435" name="Object 2"/>
          <p:cNvGraphicFramePr>
            <a:graphicFrameLocks noChangeAspect="1"/>
          </p:cNvGraphicFramePr>
          <p:nvPr/>
        </p:nvGraphicFramePr>
        <p:xfrm>
          <a:off x="533400" y="2505075"/>
          <a:ext cx="7815263" cy="5343525"/>
        </p:xfrm>
        <a:graphic>
          <a:graphicData uri="http://schemas.openxmlformats.org/presentationml/2006/ole">
            <mc:AlternateContent xmlns:mc="http://schemas.openxmlformats.org/markup-compatibility/2006">
              <mc:Choice xmlns:v="urn:schemas-microsoft-com:vml" Requires="v">
                <p:oleObj spid="_x0000_s1041" name="Worksheet" r:id="rId4" imgW="5791200" imgH="3975100" progId="Excel.Sheet.8">
                  <p:embed/>
                </p:oleObj>
              </mc:Choice>
              <mc:Fallback>
                <p:oleObj name="Worksheet" r:id="rId4" imgW="5791200" imgH="39751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505075"/>
                        <a:ext cx="7815263" cy="5343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90243813"/>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1" name="Rectangle 41"/>
          <p:cNvSpPr>
            <a:spLocks noGrp="1" noChangeArrowheads="1"/>
          </p:cNvSpPr>
          <p:nvPr>
            <p:ph type="title"/>
          </p:nvPr>
        </p:nvSpPr>
        <p:spPr/>
        <p:txBody>
          <a:bodyPr/>
          <a:lstStyle/>
          <a:p>
            <a:pPr eaLnBrk="1" hangingPunct="1">
              <a:defRPr/>
            </a:pPr>
            <a:r>
              <a:rPr lang="en-US" dirty="0" smtClean="0">
                <a:cs typeface="+mj-cs"/>
              </a:rPr>
              <a:t>A Computer Memory Hierarchy</a:t>
            </a:r>
          </a:p>
        </p:txBody>
      </p:sp>
      <p:sp>
        <p:nvSpPr>
          <p:cNvPr id="39938" name="AutoShape 4"/>
          <p:cNvSpPr>
            <a:spLocks noChangeAspect="1" noChangeArrowheads="1"/>
          </p:cNvSpPr>
          <p:nvPr/>
        </p:nvSpPr>
        <p:spPr bwMode="auto">
          <a:xfrm>
            <a:off x="1147763" y="1009650"/>
            <a:ext cx="6242050" cy="539115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39939" name="Text Box 5"/>
          <p:cNvSpPr txBox="1">
            <a:spLocks noChangeAspect="1" noChangeArrowheads="1"/>
          </p:cNvSpPr>
          <p:nvPr/>
        </p:nvSpPr>
        <p:spPr bwMode="auto">
          <a:xfrm>
            <a:off x="3770313" y="1565275"/>
            <a:ext cx="1042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registers</a:t>
            </a:r>
          </a:p>
        </p:txBody>
      </p:sp>
      <p:sp>
        <p:nvSpPr>
          <p:cNvPr id="39940" name="Text Box 6"/>
          <p:cNvSpPr txBox="1">
            <a:spLocks noChangeAspect="1" noChangeArrowheads="1"/>
          </p:cNvSpPr>
          <p:nvPr/>
        </p:nvSpPr>
        <p:spPr bwMode="auto">
          <a:xfrm>
            <a:off x="3487738" y="1982788"/>
            <a:ext cx="15509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on-chip L1</a:t>
            </a:r>
          </a:p>
          <a:p>
            <a:pPr>
              <a:lnSpc>
                <a:spcPct val="100000"/>
              </a:lnSpc>
            </a:pPr>
            <a:r>
              <a:rPr lang="en-US" sz="1600">
                <a:solidFill>
                  <a:srgbClr val="000066"/>
                </a:solidFill>
              </a:rPr>
              <a:t>cache (SRAM)</a:t>
            </a:r>
          </a:p>
        </p:txBody>
      </p:sp>
      <p:sp>
        <p:nvSpPr>
          <p:cNvPr id="39941" name="Text Box 7"/>
          <p:cNvSpPr txBox="1">
            <a:spLocks noChangeAspect="1" noChangeArrowheads="1"/>
          </p:cNvSpPr>
          <p:nvPr/>
        </p:nvSpPr>
        <p:spPr bwMode="auto">
          <a:xfrm>
            <a:off x="3136900" y="3303588"/>
            <a:ext cx="2295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L3 multi-core</a:t>
            </a:r>
          </a:p>
          <a:p>
            <a:pPr>
              <a:lnSpc>
                <a:spcPct val="100000"/>
              </a:lnSpc>
            </a:pPr>
            <a:r>
              <a:rPr lang="en-US" sz="1600">
                <a:solidFill>
                  <a:srgbClr val="000066"/>
                </a:solidFill>
              </a:rPr>
              <a:t>shared cache (SRAM)</a:t>
            </a:r>
          </a:p>
        </p:txBody>
      </p:sp>
      <p:sp>
        <p:nvSpPr>
          <p:cNvPr id="39942" name="Text Box 8"/>
          <p:cNvSpPr txBox="1">
            <a:spLocks noChangeAspect="1" noChangeArrowheads="1"/>
          </p:cNvSpPr>
          <p:nvPr/>
        </p:nvSpPr>
        <p:spPr bwMode="auto">
          <a:xfrm>
            <a:off x="2994025" y="4829175"/>
            <a:ext cx="25114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local secondary storage</a:t>
            </a:r>
          </a:p>
          <a:p>
            <a:pPr>
              <a:lnSpc>
                <a:spcPct val="100000"/>
              </a:lnSpc>
            </a:pPr>
            <a:r>
              <a:rPr lang="en-US" sz="1600">
                <a:solidFill>
                  <a:srgbClr val="000066"/>
                </a:solidFill>
              </a:rPr>
              <a:t>(local disks)</a:t>
            </a:r>
          </a:p>
        </p:txBody>
      </p:sp>
      <p:sp>
        <p:nvSpPr>
          <p:cNvPr id="39943" name="Line 9"/>
          <p:cNvSpPr>
            <a:spLocks noChangeAspect="1" noChangeShapeType="1"/>
          </p:cNvSpPr>
          <p:nvPr/>
        </p:nvSpPr>
        <p:spPr bwMode="auto">
          <a:xfrm>
            <a:off x="3741738" y="1931988"/>
            <a:ext cx="10636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44" name="Line 10"/>
          <p:cNvSpPr>
            <a:spLocks noChangeAspect="1" noChangeShapeType="1"/>
          </p:cNvSpPr>
          <p:nvPr/>
        </p:nvSpPr>
        <p:spPr bwMode="auto">
          <a:xfrm>
            <a:off x="3346450" y="2570163"/>
            <a:ext cx="1849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45" name="Line 11"/>
          <p:cNvSpPr>
            <a:spLocks noChangeAspect="1" noChangeShapeType="1"/>
          </p:cNvSpPr>
          <p:nvPr/>
        </p:nvSpPr>
        <p:spPr bwMode="auto">
          <a:xfrm>
            <a:off x="2992438" y="3208338"/>
            <a:ext cx="255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46" name="Line 12"/>
          <p:cNvSpPr>
            <a:spLocks noChangeAspect="1" noChangeShapeType="1"/>
          </p:cNvSpPr>
          <p:nvPr/>
        </p:nvSpPr>
        <p:spPr bwMode="auto">
          <a:xfrm>
            <a:off x="304800" y="3873500"/>
            <a:ext cx="0" cy="23447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47" name="Text Box 13"/>
          <p:cNvSpPr txBox="1">
            <a:spLocks noChangeAspect="1" noChangeArrowheads="1"/>
          </p:cNvSpPr>
          <p:nvPr/>
        </p:nvSpPr>
        <p:spPr bwMode="auto">
          <a:xfrm>
            <a:off x="265113" y="3752850"/>
            <a:ext cx="1109662"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FF0000"/>
                </a:solidFill>
              </a:rPr>
              <a:t>Larger,  </a:t>
            </a:r>
          </a:p>
          <a:p>
            <a:pPr>
              <a:lnSpc>
                <a:spcPct val="100000"/>
              </a:lnSpc>
            </a:pPr>
            <a:r>
              <a:rPr lang="en-US" sz="1600">
                <a:solidFill>
                  <a:srgbClr val="FF0000"/>
                </a:solidFill>
              </a:rPr>
              <a:t>slower, </a:t>
            </a:r>
          </a:p>
          <a:p>
            <a:pPr>
              <a:lnSpc>
                <a:spcPct val="100000"/>
              </a:lnSpc>
            </a:pPr>
            <a:r>
              <a:rPr lang="en-US" sz="1600">
                <a:solidFill>
                  <a:srgbClr val="FF0000"/>
                </a:solidFill>
              </a:rPr>
              <a:t>and </a:t>
            </a:r>
          </a:p>
          <a:p>
            <a:pPr>
              <a:lnSpc>
                <a:spcPct val="100000"/>
              </a:lnSpc>
            </a:pPr>
            <a:r>
              <a:rPr lang="en-US" sz="1600">
                <a:solidFill>
                  <a:srgbClr val="FF0000"/>
                </a:solidFill>
              </a:rPr>
              <a:t>cheaper </a:t>
            </a:r>
          </a:p>
          <a:p>
            <a:pPr>
              <a:lnSpc>
                <a:spcPct val="100000"/>
              </a:lnSpc>
            </a:pPr>
            <a:r>
              <a:rPr lang="en-US" sz="1600">
                <a:solidFill>
                  <a:srgbClr val="FF0000"/>
                </a:solidFill>
              </a:rPr>
              <a:t>(per byte)</a:t>
            </a:r>
          </a:p>
          <a:p>
            <a:pPr>
              <a:lnSpc>
                <a:spcPct val="100000"/>
              </a:lnSpc>
            </a:pPr>
            <a:r>
              <a:rPr lang="en-US" sz="1600">
                <a:solidFill>
                  <a:srgbClr val="FF0000"/>
                </a:solidFill>
              </a:rPr>
              <a:t>storage</a:t>
            </a:r>
          </a:p>
          <a:p>
            <a:pPr>
              <a:lnSpc>
                <a:spcPct val="100000"/>
              </a:lnSpc>
            </a:pPr>
            <a:r>
              <a:rPr lang="en-US" sz="1600">
                <a:solidFill>
                  <a:srgbClr val="FF0000"/>
                </a:solidFill>
              </a:rPr>
              <a:t>devices</a:t>
            </a:r>
          </a:p>
        </p:txBody>
      </p:sp>
      <p:sp>
        <p:nvSpPr>
          <p:cNvPr id="39948" name="Line 14"/>
          <p:cNvSpPr>
            <a:spLocks noChangeAspect="1" noChangeShapeType="1"/>
          </p:cNvSpPr>
          <p:nvPr/>
        </p:nvSpPr>
        <p:spPr bwMode="auto">
          <a:xfrm>
            <a:off x="2133600" y="4724400"/>
            <a:ext cx="426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49" name="Text Box 15"/>
          <p:cNvSpPr txBox="1">
            <a:spLocks noChangeAspect="1" noChangeArrowheads="1"/>
          </p:cNvSpPr>
          <p:nvPr/>
        </p:nvSpPr>
        <p:spPr bwMode="auto">
          <a:xfrm>
            <a:off x="2351088" y="5637213"/>
            <a:ext cx="39100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remote secondary storage</a:t>
            </a:r>
          </a:p>
          <a:p>
            <a:pPr>
              <a:lnSpc>
                <a:spcPct val="100000"/>
              </a:lnSpc>
            </a:pPr>
            <a:r>
              <a:rPr lang="en-US" sz="1600">
                <a:solidFill>
                  <a:srgbClr val="000066"/>
                </a:solidFill>
              </a:rPr>
              <a:t>(distributed file systems, Web servers)</a:t>
            </a:r>
          </a:p>
        </p:txBody>
      </p:sp>
      <p:grpSp>
        <p:nvGrpSpPr>
          <p:cNvPr id="39950" name="Group 16"/>
          <p:cNvGrpSpPr>
            <a:grpSpLocks noChangeAspect="1"/>
          </p:cNvGrpSpPr>
          <p:nvPr/>
        </p:nvGrpSpPr>
        <p:grpSpPr bwMode="auto">
          <a:xfrm>
            <a:off x="7172325" y="5086350"/>
            <a:ext cx="1819275" cy="857250"/>
            <a:chOff x="4176" y="2645"/>
            <a:chExt cx="1488" cy="579"/>
          </a:xfrm>
        </p:grpSpPr>
        <p:sp>
          <p:nvSpPr>
            <p:cNvPr id="39978" name="AutoShape 17"/>
            <p:cNvSpPr>
              <a:spLocks noChangeAspect="1"/>
            </p:cNvSpPr>
            <p:nvPr/>
          </p:nvSpPr>
          <p:spPr bwMode="auto">
            <a:xfrm>
              <a:off x="4176" y="2648"/>
              <a:ext cx="48" cy="576"/>
            </a:xfrm>
            <a:prstGeom prst="rightBrace">
              <a:avLst>
                <a:gd name="adj1" fmla="val 10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39979" name="Text Box 18"/>
            <p:cNvSpPr txBox="1">
              <a:spLocks noChangeAspect="1" noChangeArrowheads="1"/>
            </p:cNvSpPr>
            <p:nvPr/>
          </p:nvSpPr>
          <p:spPr bwMode="auto">
            <a:xfrm>
              <a:off x="4269" y="2645"/>
              <a:ext cx="139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FF0000"/>
                  </a:solidFill>
                </a:rPr>
                <a:t>Local disks hold files retrieved from disks  on remote network servers.</a:t>
              </a:r>
            </a:p>
          </p:txBody>
        </p:sp>
      </p:grpSp>
      <p:grpSp>
        <p:nvGrpSpPr>
          <p:cNvPr id="39951" name="Group 19"/>
          <p:cNvGrpSpPr>
            <a:grpSpLocks noChangeAspect="1"/>
          </p:cNvGrpSpPr>
          <p:nvPr/>
        </p:nvGrpSpPr>
        <p:grpSpPr bwMode="auto">
          <a:xfrm>
            <a:off x="6388100" y="3581400"/>
            <a:ext cx="2603500" cy="852488"/>
            <a:chOff x="3696" y="1968"/>
            <a:chExt cx="1865" cy="576"/>
          </a:xfrm>
        </p:grpSpPr>
        <p:sp>
          <p:nvSpPr>
            <p:cNvPr id="39976" name="AutoShape 20"/>
            <p:cNvSpPr>
              <a:spLocks noChangeAspect="1"/>
            </p:cNvSpPr>
            <p:nvPr/>
          </p:nvSpPr>
          <p:spPr bwMode="auto">
            <a:xfrm>
              <a:off x="3696" y="1968"/>
              <a:ext cx="48" cy="576"/>
            </a:xfrm>
            <a:prstGeom prst="rightBrace">
              <a:avLst>
                <a:gd name="adj1" fmla="val 10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39977" name="Text Box 21"/>
            <p:cNvSpPr txBox="1">
              <a:spLocks noChangeAspect="1" noChangeArrowheads="1"/>
            </p:cNvSpPr>
            <p:nvPr/>
          </p:nvSpPr>
          <p:spPr bwMode="auto">
            <a:xfrm>
              <a:off x="3791" y="2092"/>
              <a:ext cx="177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FF0000"/>
                  </a:solidFill>
                </a:rPr>
                <a:t>L3 cache holds cache lines retrieved from main memory</a:t>
              </a:r>
            </a:p>
          </p:txBody>
        </p:sp>
      </p:grpSp>
      <p:sp>
        <p:nvSpPr>
          <p:cNvPr id="39952" name="Line 22"/>
          <p:cNvSpPr>
            <a:spLocks noChangeAspect="1" noChangeShapeType="1"/>
          </p:cNvSpPr>
          <p:nvPr/>
        </p:nvSpPr>
        <p:spPr bwMode="auto">
          <a:xfrm>
            <a:off x="1600200" y="5562600"/>
            <a:ext cx="533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53" name="Text Box 23"/>
          <p:cNvSpPr txBox="1">
            <a:spLocks noChangeAspect="1" noChangeArrowheads="1"/>
          </p:cNvSpPr>
          <p:nvPr/>
        </p:nvSpPr>
        <p:spPr bwMode="auto">
          <a:xfrm>
            <a:off x="3525838" y="2647950"/>
            <a:ext cx="15509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off-chip L2</a:t>
            </a:r>
          </a:p>
          <a:p>
            <a:pPr>
              <a:lnSpc>
                <a:spcPct val="100000"/>
              </a:lnSpc>
            </a:pPr>
            <a:r>
              <a:rPr lang="en-US" sz="1600">
                <a:solidFill>
                  <a:srgbClr val="000066"/>
                </a:solidFill>
              </a:rPr>
              <a:t>cache (SRAM)</a:t>
            </a:r>
          </a:p>
        </p:txBody>
      </p:sp>
      <p:grpSp>
        <p:nvGrpSpPr>
          <p:cNvPr id="39954" name="Group 24"/>
          <p:cNvGrpSpPr>
            <a:grpSpLocks/>
          </p:cNvGrpSpPr>
          <p:nvPr/>
        </p:nvGrpSpPr>
        <p:grpSpPr bwMode="auto">
          <a:xfrm>
            <a:off x="5411788" y="2262188"/>
            <a:ext cx="3011487" cy="615950"/>
            <a:chOff x="2975" y="797"/>
            <a:chExt cx="1897" cy="388"/>
          </a:xfrm>
        </p:grpSpPr>
        <p:sp>
          <p:nvSpPr>
            <p:cNvPr id="39974" name="Text Box 25"/>
            <p:cNvSpPr txBox="1">
              <a:spLocks noChangeAspect="1" noChangeArrowheads="1"/>
            </p:cNvSpPr>
            <p:nvPr/>
          </p:nvSpPr>
          <p:spPr bwMode="auto">
            <a:xfrm>
              <a:off x="3084" y="839"/>
              <a:ext cx="17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FF0000"/>
                  </a:solidFill>
                </a:rPr>
                <a:t>L1 cache holds cache lines retrieved from the L2 cache memory.</a:t>
              </a:r>
            </a:p>
          </p:txBody>
        </p:sp>
        <p:sp>
          <p:nvSpPr>
            <p:cNvPr id="39975" name="AutoShape 26"/>
            <p:cNvSpPr>
              <a:spLocks noChangeAspect="1"/>
            </p:cNvSpPr>
            <p:nvPr/>
          </p:nvSpPr>
          <p:spPr bwMode="auto">
            <a:xfrm>
              <a:off x="2975" y="797"/>
              <a:ext cx="45" cy="388"/>
            </a:xfrm>
            <a:prstGeom prst="rightBrace">
              <a:avLst>
                <a:gd name="adj1" fmla="val 71852"/>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grpSp>
      <p:sp>
        <p:nvSpPr>
          <p:cNvPr id="39955" name="Text Box 27"/>
          <p:cNvSpPr txBox="1">
            <a:spLocks noChangeAspect="1" noChangeArrowheads="1"/>
          </p:cNvSpPr>
          <p:nvPr/>
        </p:nvSpPr>
        <p:spPr bwMode="auto">
          <a:xfrm>
            <a:off x="5221288" y="1619250"/>
            <a:ext cx="291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FF0000"/>
                </a:solidFill>
              </a:rPr>
              <a:t>CPU registers hold words retrieved from L1 cache.</a:t>
            </a:r>
          </a:p>
        </p:txBody>
      </p:sp>
      <p:sp>
        <p:nvSpPr>
          <p:cNvPr id="39956" name="AutoShape 28"/>
          <p:cNvSpPr>
            <a:spLocks noChangeAspect="1"/>
          </p:cNvSpPr>
          <p:nvPr/>
        </p:nvSpPr>
        <p:spPr bwMode="auto">
          <a:xfrm>
            <a:off x="5030788" y="1576388"/>
            <a:ext cx="76200" cy="615950"/>
          </a:xfrm>
          <a:prstGeom prst="rightBrace">
            <a:avLst>
              <a:gd name="adj1" fmla="val 67361"/>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grpSp>
        <p:nvGrpSpPr>
          <p:cNvPr id="39957" name="Group 29"/>
          <p:cNvGrpSpPr>
            <a:grpSpLocks/>
          </p:cNvGrpSpPr>
          <p:nvPr/>
        </p:nvGrpSpPr>
        <p:grpSpPr bwMode="auto">
          <a:xfrm>
            <a:off x="5830888" y="2901950"/>
            <a:ext cx="2862262" cy="614363"/>
            <a:chOff x="3198" y="1200"/>
            <a:chExt cx="1803" cy="387"/>
          </a:xfrm>
        </p:grpSpPr>
        <p:sp>
          <p:nvSpPr>
            <p:cNvPr id="39972" name="Text Box 30"/>
            <p:cNvSpPr txBox="1">
              <a:spLocks noChangeAspect="1" noChangeArrowheads="1"/>
            </p:cNvSpPr>
            <p:nvPr/>
          </p:nvSpPr>
          <p:spPr bwMode="auto">
            <a:xfrm>
              <a:off x="3345" y="1249"/>
              <a:ext cx="16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FF0000"/>
                  </a:solidFill>
                </a:rPr>
                <a:t>L2 cache holds cache lines retrieved from L3 cache.</a:t>
              </a:r>
            </a:p>
          </p:txBody>
        </p:sp>
        <p:sp>
          <p:nvSpPr>
            <p:cNvPr id="39973" name="AutoShape 31"/>
            <p:cNvSpPr>
              <a:spLocks noChangeAspect="1"/>
            </p:cNvSpPr>
            <p:nvPr/>
          </p:nvSpPr>
          <p:spPr bwMode="auto">
            <a:xfrm>
              <a:off x="3198" y="1200"/>
              <a:ext cx="45" cy="387"/>
            </a:xfrm>
            <a:prstGeom prst="rightBrace">
              <a:avLst>
                <a:gd name="adj1" fmla="val 71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grpSp>
      <p:sp>
        <p:nvSpPr>
          <p:cNvPr id="39958" name="Text Box 32"/>
          <p:cNvSpPr txBox="1">
            <a:spLocks noChangeAspect="1" noChangeArrowheads="1"/>
          </p:cNvSpPr>
          <p:nvPr/>
        </p:nvSpPr>
        <p:spPr bwMode="auto">
          <a:xfrm>
            <a:off x="3529013" y="13271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482"/>
                </a:solidFill>
              </a:rPr>
              <a:t>L0:</a:t>
            </a:r>
          </a:p>
        </p:txBody>
      </p:sp>
      <p:sp>
        <p:nvSpPr>
          <p:cNvPr id="39959" name="Text Box 33"/>
          <p:cNvSpPr txBox="1">
            <a:spLocks noChangeAspect="1" noChangeArrowheads="1"/>
          </p:cNvSpPr>
          <p:nvPr/>
        </p:nvSpPr>
        <p:spPr bwMode="auto">
          <a:xfrm>
            <a:off x="3151188" y="203676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482"/>
                </a:solidFill>
              </a:rPr>
              <a:t>L1:</a:t>
            </a:r>
          </a:p>
        </p:txBody>
      </p:sp>
      <p:sp>
        <p:nvSpPr>
          <p:cNvPr id="39960" name="Text Box 34"/>
          <p:cNvSpPr txBox="1">
            <a:spLocks noChangeAspect="1" noChangeArrowheads="1"/>
          </p:cNvSpPr>
          <p:nvPr/>
        </p:nvSpPr>
        <p:spPr bwMode="auto">
          <a:xfrm>
            <a:off x="2713038" y="27336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482"/>
                </a:solidFill>
              </a:rPr>
              <a:t>L2:</a:t>
            </a:r>
          </a:p>
        </p:txBody>
      </p:sp>
      <p:sp>
        <p:nvSpPr>
          <p:cNvPr id="39961" name="Text Box 35"/>
          <p:cNvSpPr txBox="1">
            <a:spLocks noChangeAspect="1" noChangeArrowheads="1"/>
          </p:cNvSpPr>
          <p:nvPr/>
        </p:nvSpPr>
        <p:spPr bwMode="auto">
          <a:xfrm>
            <a:off x="2330450" y="335280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482"/>
                </a:solidFill>
              </a:rPr>
              <a:t>L3:</a:t>
            </a:r>
          </a:p>
        </p:txBody>
      </p:sp>
      <p:sp>
        <p:nvSpPr>
          <p:cNvPr id="39962" name="Text Box 36"/>
          <p:cNvSpPr txBox="1">
            <a:spLocks noChangeAspect="1" noChangeArrowheads="1"/>
          </p:cNvSpPr>
          <p:nvPr/>
        </p:nvSpPr>
        <p:spPr bwMode="auto">
          <a:xfrm>
            <a:off x="1446213" y="4843463"/>
            <a:ext cx="49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482"/>
                </a:solidFill>
              </a:rPr>
              <a:t>L5:</a:t>
            </a:r>
          </a:p>
        </p:txBody>
      </p:sp>
      <p:sp>
        <p:nvSpPr>
          <p:cNvPr id="39963" name="Text Box 37"/>
          <p:cNvSpPr txBox="1">
            <a:spLocks noChangeAspect="1" noChangeArrowheads="1"/>
          </p:cNvSpPr>
          <p:nvPr/>
        </p:nvSpPr>
        <p:spPr bwMode="auto">
          <a:xfrm>
            <a:off x="996950" y="5699125"/>
            <a:ext cx="49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482"/>
                </a:solidFill>
              </a:rPr>
              <a:t>L6:</a:t>
            </a:r>
          </a:p>
        </p:txBody>
      </p:sp>
      <p:sp>
        <p:nvSpPr>
          <p:cNvPr id="39964" name="Text Box 38"/>
          <p:cNvSpPr txBox="1">
            <a:spLocks noChangeAspect="1" noChangeArrowheads="1"/>
          </p:cNvSpPr>
          <p:nvPr/>
        </p:nvSpPr>
        <p:spPr bwMode="auto">
          <a:xfrm>
            <a:off x="271463" y="1265238"/>
            <a:ext cx="1109662"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FF0000"/>
                </a:solidFill>
              </a:rPr>
              <a:t>Smaller,</a:t>
            </a:r>
          </a:p>
          <a:p>
            <a:pPr>
              <a:lnSpc>
                <a:spcPct val="100000"/>
              </a:lnSpc>
            </a:pPr>
            <a:r>
              <a:rPr lang="en-US" sz="1600">
                <a:solidFill>
                  <a:srgbClr val="FF0000"/>
                </a:solidFill>
              </a:rPr>
              <a:t>faster,</a:t>
            </a:r>
          </a:p>
          <a:p>
            <a:pPr>
              <a:lnSpc>
                <a:spcPct val="100000"/>
              </a:lnSpc>
            </a:pPr>
            <a:r>
              <a:rPr lang="en-US" sz="1600">
                <a:solidFill>
                  <a:srgbClr val="FF0000"/>
                </a:solidFill>
              </a:rPr>
              <a:t>and </a:t>
            </a:r>
          </a:p>
          <a:p>
            <a:pPr>
              <a:lnSpc>
                <a:spcPct val="100000"/>
              </a:lnSpc>
            </a:pPr>
            <a:r>
              <a:rPr lang="en-US" sz="1600">
                <a:solidFill>
                  <a:srgbClr val="FF0000"/>
                </a:solidFill>
              </a:rPr>
              <a:t>costlier</a:t>
            </a:r>
          </a:p>
          <a:p>
            <a:pPr>
              <a:lnSpc>
                <a:spcPct val="100000"/>
              </a:lnSpc>
            </a:pPr>
            <a:r>
              <a:rPr lang="en-US" sz="1600">
                <a:solidFill>
                  <a:srgbClr val="FF0000"/>
                </a:solidFill>
              </a:rPr>
              <a:t>(per byte)</a:t>
            </a:r>
          </a:p>
          <a:p>
            <a:pPr>
              <a:lnSpc>
                <a:spcPct val="100000"/>
              </a:lnSpc>
            </a:pPr>
            <a:r>
              <a:rPr lang="en-US" sz="1600">
                <a:solidFill>
                  <a:srgbClr val="FF0000"/>
                </a:solidFill>
              </a:rPr>
              <a:t>storage </a:t>
            </a:r>
          </a:p>
          <a:p>
            <a:pPr>
              <a:lnSpc>
                <a:spcPct val="100000"/>
              </a:lnSpc>
            </a:pPr>
            <a:r>
              <a:rPr lang="en-US" sz="1600">
                <a:solidFill>
                  <a:srgbClr val="FF0000"/>
                </a:solidFill>
              </a:rPr>
              <a:t>devices</a:t>
            </a:r>
          </a:p>
        </p:txBody>
      </p:sp>
      <p:sp>
        <p:nvSpPr>
          <p:cNvPr id="39965" name="Line 39"/>
          <p:cNvSpPr>
            <a:spLocks noChangeShapeType="1"/>
          </p:cNvSpPr>
          <p:nvPr/>
        </p:nvSpPr>
        <p:spPr bwMode="auto">
          <a:xfrm flipH="1" flipV="1">
            <a:off x="319088" y="1074738"/>
            <a:ext cx="0" cy="21542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66" name="Text Box 7"/>
          <p:cNvSpPr txBox="1">
            <a:spLocks noChangeAspect="1" noChangeArrowheads="1"/>
          </p:cNvSpPr>
          <p:nvPr/>
        </p:nvSpPr>
        <p:spPr bwMode="auto">
          <a:xfrm>
            <a:off x="3505200" y="4038600"/>
            <a:ext cx="1504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main memory</a:t>
            </a:r>
          </a:p>
          <a:p>
            <a:pPr>
              <a:lnSpc>
                <a:spcPct val="100000"/>
              </a:lnSpc>
            </a:pPr>
            <a:r>
              <a:rPr lang="en-US" sz="1600">
                <a:solidFill>
                  <a:srgbClr val="000066"/>
                </a:solidFill>
              </a:rPr>
              <a:t>(DRAM)</a:t>
            </a:r>
          </a:p>
        </p:txBody>
      </p:sp>
      <p:sp>
        <p:nvSpPr>
          <p:cNvPr id="39967" name="Line 14"/>
          <p:cNvSpPr>
            <a:spLocks noChangeAspect="1" noChangeShapeType="1"/>
          </p:cNvSpPr>
          <p:nvPr/>
        </p:nvSpPr>
        <p:spPr bwMode="auto">
          <a:xfrm>
            <a:off x="2590800" y="3962400"/>
            <a:ext cx="3352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9968" name="Text Box 36"/>
          <p:cNvSpPr txBox="1">
            <a:spLocks noChangeAspect="1" noChangeArrowheads="1"/>
          </p:cNvSpPr>
          <p:nvPr/>
        </p:nvSpPr>
        <p:spPr bwMode="auto">
          <a:xfrm>
            <a:off x="1905000" y="411480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482"/>
                </a:solidFill>
              </a:rPr>
              <a:t>L4:</a:t>
            </a:r>
          </a:p>
        </p:txBody>
      </p:sp>
      <p:grpSp>
        <p:nvGrpSpPr>
          <p:cNvPr id="39969" name="Group 19"/>
          <p:cNvGrpSpPr>
            <a:grpSpLocks noChangeAspect="1"/>
          </p:cNvGrpSpPr>
          <p:nvPr/>
        </p:nvGrpSpPr>
        <p:grpSpPr bwMode="auto">
          <a:xfrm>
            <a:off x="6769100" y="4329113"/>
            <a:ext cx="2908300" cy="852487"/>
            <a:chOff x="3696" y="1968"/>
            <a:chExt cx="1968" cy="576"/>
          </a:xfrm>
        </p:grpSpPr>
        <p:sp>
          <p:nvSpPr>
            <p:cNvPr id="39970" name="AutoShape 20"/>
            <p:cNvSpPr>
              <a:spLocks noChangeAspect="1"/>
            </p:cNvSpPr>
            <p:nvPr/>
          </p:nvSpPr>
          <p:spPr bwMode="auto">
            <a:xfrm>
              <a:off x="3696" y="1968"/>
              <a:ext cx="48" cy="576"/>
            </a:xfrm>
            <a:prstGeom prst="rightBrace">
              <a:avLst>
                <a:gd name="adj1" fmla="val 10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39971" name="Text Box 21"/>
            <p:cNvSpPr txBox="1">
              <a:spLocks noChangeAspect="1" noChangeArrowheads="1"/>
            </p:cNvSpPr>
            <p:nvPr/>
          </p:nvSpPr>
          <p:spPr bwMode="auto">
            <a:xfrm>
              <a:off x="3791" y="2032"/>
              <a:ext cx="1873"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FF0000"/>
                  </a:solidFill>
                </a:rPr>
                <a:t>Main memory holds disk </a:t>
              </a:r>
            </a:p>
            <a:p>
              <a:pPr algn="l">
                <a:lnSpc>
                  <a:spcPct val="100000"/>
                </a:lnSpc>
              </a:pPr>
              <a:r>
                <a:rPr lang="en-US" sz="1200">
                  <a:solidFill>
                    <a:srgbClr val="FF0000"/>
                  </a:solidFill>
                </a:rPr>
                <a:t>blocks retrieved from local </a:t>
              </a:r>
            </a:p>
            <a:p>
              <a:pPr algn="l">
                <a:lnSpc>
                  <a:spcPct val="100000"/>
                </a:lnSpc>
              </a:pPr>
              <a:r>
                <a:rPr lang="en-US" sz="1200">
                  <a:solidFill>
                    <a:srgbClr val="FF0000"/>
                  </a:solidFill>
                </a:rPr>
                <a:t>disks.</a:t>
              </a:r>
            </a:p>
          </p:txBody>
        </p:sp>
      </p:grpSp>
    </p:spTree>
    <p:extLst>
      <p:ext uri="{BB962C8B-B14F-4D97-AF65-F5344CB8AC3E}">
        <p14:creationId xmlns:p14="http://schemas.microsoft.com/office/powerpoint/2010/main" val="396732873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pPr eaLnBrk="1" hangingPunct="1">
              <a:defRPr/>
            </a:pPr>
            <a:r>
              <a:rPr lang="en-US" smtClean="0">
                <a:cs typeface="+mj-cs"/>
              </a:rPr>
              <a:t>Caches</a:t>
            </a:r>
          </a:p>
        </p:txBody>
      </p:sp>
      <p:sp>
        <p:nvSpPr>
          <p:cNvPr id="136199" name="Rectangle 7"/>
          <p:cNvSpPr>
            <a:spLocks noGrp="1" noChangeArrowheads="1"/>
          </p:cNvSpPr>
          <p:nvPr>
            <p:ph type="body" idx="1"/>
          </p:nvPr>
        </p:nvSpPr>
        <p:spPr/>
        <p:txBody>
          <a:bodyPr/>
          <a:lstStyle/>
          <a:p>
            <a:pPr eaLnBrk="1" hangingPunct="1">
              <a:lnSpc>
                <a:spcPct val="85000"/>
              </a:lnSpc>
              <a:defRPr/>
            </a:pPr>
            <a:r>
              <a:rPr lang="en-US" dirty="0">
                <a:solidFill>
                  <a:srgbClr val="FF0000"/>
                </a:solidFill>
                <a:latin typeface="Helvetica" charset="0"/>
                <a:ea typeface="ＭＳ Ｐゴシック" charset="0"/>
              </a:rPr>
              <a:t>Cache:</a:t>
            </a:r>
            <a:r>
              <a:rPr lang="en-US" dirty="0">
                <a:latin typeface="Helvetica" charset="0"/>
                <a:ea typeface="ＭＳ Ｐゴシック" charset="0"/>
              </a:rPr>
              <a:t> A smaller, faster storage device that acts as a staging area for a subset of the data in a larger, slower device.</a:t>
            </a:r>
          </a:p>
          <a:p>
            <a:pPr eaLnBrk="1" hangingPunct="1">
              <a:lnSpc>
                <a:spcPct val="85000"/>
              </a:lnSpc>
              <a:defRPr/>
            </a:pPr>
            <a:r>
              <a:rPr lang="en-US" dirty="0">
                <a:latin typeface="Helvetica" charset="0"/>
                <a:ea typeface="ＭＳ Ｐゴシック" charset="0"/>
              </a:rPr>
              <a:t>Fundamental idea of a memory hierarchy:</a:t>
            </a:r>
          </a:p>
          <a:p>
            <a:pPr lvl="1" eaLnBrk="1" hangingPunct="1">
              <a:lnSpc>
                <a:spcPct val="90000"/>
              </a:lnSpc>
              <a:defRPr/>
            </a:pPr>
            <a:r>
              <a:rPr lang="en-US" dirty="0">
                <a:latin typeface="Helvetica" charset="0"/>
                <a:ea typeface="ＭＳ Ｐゴシック" charset="0"/>
              </a:rPr>
              <a:t>For each k, the faster, smaller device at level k serves as a cache for the larger, slower device at level k+1.</a:t>
            </a:r>
          </a:p>
          <a:p>
            <a:pPr eaLnBrk="1" hangingPunct="1">
              <a:lnSpc>
                <a:spcPct val="85000"/>
              </a:lnSpc>
              <a:defRPr/>
            </a:pPr>
            <a:r>
              <a:rPr lang="en-US" dirty="0">
                <a:latin typeface="Helvetica" charset="0"/>
                <a:ea typeface="ＭＳ Ｐゴシック" charset="0"/>
              </a:rPr>
              <a:t>Why do memory hierarchies work?</a:t>
            </a:r>
          </a:p>
          <a:p>
            <a:pPr lvl="1" eaLnBrk="1" hangingPunct="1">
              <a:lnSpc>
                <a:spcPct val="90000"/>
              </a:lnSpc>
              <a:defRPr/>
            </a:pPr>
            <a:r>
              <a:rPr lang="en-US" dirty="0">
                <a:latin typeface="Helvetica" charset="0"/>
                <a:ea typeface="ＭＳ Ｐゴシック" charset="0"/>
              </a:rPr>
              <a:t>Programs tend to access the data at level k more often than they access the data at level k+1. </a:t>
            </a:r>
          </a:p>
          <a:p>
            <a:pPr lvl="1" eaLnBrk="1" hangingPunct="1">
              <a:lnSpc>
                <a:spcPct val="90000"/>
              </a:lnSpc>
              <a:defRPr/>
            </a:pPr>
            <a:r>
              <a:rPr lang="en-US" dirty="0">
                <a:latin typeface="Helvetica" charset="0"/>
                <a:ea typeface="ＭＳ Ｐゴシック" charset="0"/>
              </a:rPr>
              <a:t>Thus, the storage at level k+1 can be slower, and thus larger and cheaper per bit.</a:t>
            </a:r>
          </a:p>
          <a:p>
            <a:pPr lvl="1" eaLnBrk="1" hangingPunct="1">
              <a:lnSpc>
                <a:spcPct val="90000"/>
              </a:lnSpc>
              <a:defRPr/>
            </a:pPr>
            <a:r>
              <a:rPr lang="en-US" dirty="0">
                <a:solidFill>
                  <a:srgbClr val="FF0000"/>
                </a:solidFill>
                <a:latin typeface="Helvetica" charset="0"/>
                <a:ea typeface="ＭＳ Ｐゴシック" charset="0"/>
              </a:rPr>
              <a:t>Net effect:  A large pool of memory that costs </a:t>
            </a:r>
            <a:r>
              <a:rPr lang="en-US" dirty="0" smtClean="0">
                <a:solidFill>
                  <a:srgbClr val="FF0000"/>
                </a:solidFill>
                <a:latin typeface="Helvetica" charset="0"/>
                <a:ea typeface="ＭＳ Ｐゴシック" charset="0"/>
              </a:rPr>
              <a:t>only slightly more than </a:t>
            </a:r>
            <a:r>
              <a:rPr lang="en-US" dirty="0">
                <a:solidFill>
                  <a:srgbClr val="FF0000"/>
                </a:solidFill>
                <a:latin typeface="Helvetica" charset="0"/>
                <a:ea typeface="ＭＳ Ｐゴシック" charset="0"/>
              </a:rPr>
              <a:t>the cheap storage near the bottom, but that serves data to programs at the rate of the fast storage near the top.</a:t>
            </a:r>
          </a:p>
          <a:p>
            <a:pPr lvl="1" eaLnBrk="1" hangingPunct="1">
              <a:lnSpc>
                <a:spcPct val="90000"/>
              </a:lnSpc>
              <a:defRPr/>
            </a:pPr>
            <a:endParaRPr lang="en-US" dirty="0">
              <a:latin typeface="Helvetica" charset="0"/>
              <a:ea typeface="ＭＳ Ｐゴシック" charset="0"/>
            </a:endParaRPr>
          </a:p>
          <a:p>
            <a:pPr eaLnBrk="1" hangingPunct="1">
              <a:lnSpc>
                <a:spcPct val="85000"/>
              </a:lnSpc>
              <a:defRPr/>
            </a:pPr>
            <a:endParaRPr lang="en-US" dirty="0">
              <a:latin typeface="Helvetica" charset="0"/>
              <a:ea typeface="ＭＳ Ｐゴシック" charset="0"/>
            </a:endParaRPr>
          </a:p>
        </p:txBody>
      </p:sp>
    </p:spTree>
    <p:extLst>
      <p:ext uri="{BB962C8B-B14F-4D97-AF65-F5344CB8AC3E}">
        <p14:creationId xmlns:p14="http://schemas.microsoft.com/office/powerpoint/2010/main" val="27464458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6199">
                                            <p:txEl>
                                              <p:pRg st="0" end="0"/>
                                            </p:txEl>
                                          </p:spTgt>
                                        </p:tgtEl>
                                        <p:attrNameLst>
                                          <p:attrName>style.visibility</p:attrName>
                                        </p:attrNameLst>
                                      </p:cBhvr>
                                      <p:to>
                                        <p:strVal val="visible"/>
                                      </p:to>
                                    </p:set>
                                    <p:animEffect transition="in" filter="dissolve">
                                      <p:cBhvr>
                                        <p:cTn id="7" dur="500"/>
                                        <p:tgtEl>
                                          <p:spTgt spid="1361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6199">
                                            <p:txEl>
                                              <p:pRg st="1" end="1"/>
                                            </p:txEl>
                                          </p:spTgt>
                                        </p:tgtEl>
                                        <p:attrNameLst>
                                          <p:attrName>style.visibility</p:attrName>
                                        </p:attrNameLst>
                                      </p:cBhvr>
                                      <p:to>
                                        <p:strVal val="visible"/>
                                      </p:to>
                                    </p:set>
                                    <p:animEffect transition="in" filter="dissolve">
                                      <p:cBhvr>
                                        <p:cTn id="12" dur="500"/>
                                        <p:tgtEl>
                                          <p:spTgt spid="13619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36199">
                                            <p:txEl>
                                              <p:pRg st="2" end="2"/>
                                            </p:txEl>
                                          </p:spTgt>
                                        </p:tgtEl>
                                        <p:attrNameLst>
                                          <p:attrName>style.visibility</p:attrName>
                                        </p:attrNameLst>
                                      </p:cBhvr>
                                      <p:to>
                                        <p:strVal val="visible"/>
                                      </p:to>
                                    </p:set>
                                    <p:animEffect transition="in" filter="dissolve">
                                      <p:cBhvr>
                                        <p:cTn id="15" dur="500"/>
                                        <p:tgtEl>
                                          <p:spTgt spid="1361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6199">
                                            <p:txEl>
                                              <p:pRg st="3" end="3"/>
                                            </p:txEl>
                                          </p:spTgt>
                                        </p:tgtEl>
                                        <p:attrNameLst>
                                          <p:attrName>style.visibility</p:attrName>
                                        </p:attrNameLst>
                                      </p:cBhvr>
                                      <p:to>
                                        <p:strVal val="visible"/>
                                      </p:to>
                                    </p:set>
                                    <p:animEffect transition="in" filter="dissolve">
                                      <p:cBhvr>
                                        <p:cTn id="20" dur="500"/>
                                        <p:tgtEl>
                                          <p:spTgt spid="136199">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6199">
                                            <p:txEl>
                                              <p:pRg st="4" end="4"/>
                                            </p:txEl>
                                          </p:spTgt>
                                        </p:tgtEl>
                                        <p:attrNameLst>
                                          <p:attrName>style.visibility</p:attrName>
                                        </p:attrNameLst>
                                      </p:cBhvr>
                                      <p:to>
                                        <p:strVal val="visible"/>
                                      </p:to>
                                    </p:set>
                                    <p:animEffect transition="in" filter="dissolve">
                                      <p:cBhvr>
                                        <p:cTn id="23" dur="500"/>
                                        <p:tgtEl>
                                          <p:spTgt spid="136199">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6199">
                                            <p:txEl>
                                              <p:pRg st="5" end="5"/>
                                            </p:txEl>
                                          </p:spTgt>
                                        </p:tgtEl>
                                        <p:attrNameLst>
                                          <p:attrName>style.visibility</p:attrName>
                                        </p:attrNameLst>
                                      </p:cBhvr>
                                      <p:to>
                                        <p:strVal val="visible"/>
                                      </p:to>
                                    </p:set>
                                    <p:animEffect transition="in" filter="dissolve">
                                      <p:cBhvr>
                                        <p:cTn id="26" dur="500"/>
                                        <p:tgtEl>
                                          <p:spTgt spid="136199">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36199">
                                            <p:txEl>
                                              <p:pRg st="6" end="6"/>
                                            </p:txEl>
                                          </p:spTgt>
                                        </p:tgtEl>
                                        <p:attrNameLst>
                                          <p:attrName>style.visibility</p:attrName>
                                        </p:attrNameLst>
                                      </p:cBhvr>
                                      <p:to>
                                        <p:strVal val="visible"/>
                                      </p:to>
                                    </p:set>
                                    <p:animEffect transition="in" filter="dissolve">
                                      <p:cBhvr>
                                        <p:cTn id="29" dur="500"/>
                                        <p:tgtEl>
                                          <p:spTgt spid="1361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p:txBody>
          <a:bodyPr/>
          <a:lstStyle/>
          <a:p>
            <a:pPr eaLnBrk="1" hangingPunct="1">
              <a:defRPr/>
            </a:pPr>
            <a:r>
              <a:rPr lang="en-US" dirty="0" smtClean="0">
                <a:cs typeface="+mj-cs"/>
              </a:rPr>
              <a:t>Magnetic Disk Geometry</a:t>
            </a:r>
          </a:p>
        </p:txBody>
      </p:sp>
      <p:sp>
        <p:nvSpPr>
          <p:cNvPr id="93230" name="Rectangle 46"/>
          <p:cNvSpPr>
            <a:spLocks noGrp="1" noChangeArrowheads="1"/>
          </p:cNvSpPr>
          <p:nvPr>
            <p:ph type="body" idx="1"/>
          </p:nvPr>
        </p:nvSpPr>
        <p:spPr/>
        <p:txBody>
          <a:bodyPr/>
          <a:lstStyle/>
          <a:p>
            <a:pPr eaLnBrk="1" hangingPunct="1">
              <a:defRPr/>
            </a:pPr>
            <a:r>
              <a:rPr lang="en-US" dirty="0">
                <a:latin typeface="Helvetica" charset="0"/>
                <a:ea typeface="ＭＳ Ｐゴシック" charset="0"/>
              </a:rPr>
              <a:t>Disks consist of </a:t>
            </a:r>
            <a:r>
              <a:rPr lang="en-US" dirty="0">
                <a:solidFill>
                  <a:srgbClr val="FF0000"/>
                </a:solidFill>
                <a:latin typeface="Helvetica" charset="0"/>
                <a:ea typeface="ＭＳ Ｐゴシック" charset="0"/>
              </a:rPr>
              <a:t>platters</a:t>
            </a:r>
            <a:r>
              <a:rPr lang="en-US" dirty="0">
                <a:latin typeface="Helvetica" charset="0"/>
                <a:ea typeface="ＭＳ Ｐゴシック" charset="0"/>
              </a:rPr>
              <a:t>, each with two </a:t>
            </a:r>
            <a:r>
              <a:rPr lang="en-US" dirty="0">
                <a:solidFill>
                  <a:srgbClr val="FF0000"/>
                </a:solidFill>
                <a:latin typeface="Helvetica" charset="0"/>
                <a:ea typeface="ＭＳ Ｐゴシック" charset="0"/>
              </a:rPr>
              <a:t>surfaces</a:t>
            </a:r>
            <a:r>
              <a:rPr lang="en-US" dirty="0">
                <a:latin typeface="Helvetica" charset="0"/>
                <a:ea typeface="ＭＳ Ｐゴシック" charset="0"/>
              </a:rPr>
              <a:t>.</a:t>
            </a:r>
          </a:p>
          <a:p>
            <a:pPr eaLnBrk="1" hangingPunct="1">
              <a:defRPr/>
            </a:pPr>
            <a:endParaRPr lang="en-US" dirty="0" smtClean="0">
              <a:latin typeface="Helvetica" charset="0"/>
              <a:ea typeface="ＭＳ Ｐゴシック" charset="0"/>
            </a:endParaRPr>
          </a:p>
          <a:p>
            <a:pPr eaLnBrk="1" hangingPunct="1">
              <a:defRPr/>
            </a:pPr>
            <a:endParaRPr lang="en-US" dirty="0">
              <a:latin typeface="Helvetica" charset="0"/>
              <a:ea typeface="ＭＳ Ｐゴシック" charset="0"/>
            </a:endParaRPr>
          </a:p>
          <a:p>
            <a:pPr eaLnBrk="1" hangingPunct="1">
              <a:defRPr/>
            </a:pPr>
            <a:endParaRPr lang="en-US" dirty="0" smtClean="0">
              <a:latin typeface="Helvetica" charset="0"/>
              <a:ea typeface="ＭＳ Ｐゴシック" charset="0"/>
            </a:endParaRPr>
          </a:p>
          <a:p>
            <a:pPr eaLnBrk="1" hangingPunct="1">
              <a:defRPr/>
            </a:pPr>
            <a:endParaRPr lang="en-US" dirty="0">
              <a:latin typeface="Helvetica" charset="0"/>
              <a:ea typeface="ＭＳ Ｐゴシック" charset="0"/>
            </a:endParaRPr>
          </a:p>
          <a:p>
            <a:pPr eaLnBrk="1" hangingPunct="1">
              <a:defRPr/>
            </a:pPr>
            <a:endParaRPr lang="en-US" dirty="0" smtClean="0">
              <a:latin typeface="Helvetica" charset="0"/>
              <a:ea typeface="ＭＳ Ｐゴシック" charset="0"/>
            </a:endParaRPr>
          </a:p>
          <a:p>
            <a:pPr eaLnBrk="1" hangingPunct="1">
              <a:defRPr/>
            </a:pPr>
            <a:endParaRPr lang="en-US" dirty="0" smtClean="0">
              <a:latin typeface="Helvetica" charset="0"/>
              <a:ea typeface="ＭＳ Ｐゴシック" charset="0"/>
            </a:endParaRPr>
          </a:p>
        </p:txBody>
      </p:sp>
      <p:grpSp>
        <p:nvGrpSpPr>
          <p:cNvPr id="39939" name="Group 44"/>
          <p:cNvGrpSpPr>
            <a:grpSpLocks/>
          </p:cNvGrpSpPr>
          <p:nvPr/>
        </p:nvGrpSpPr>
        <p:grpSpPr bwMode="auto">
          <a:xfrm>
            <a:off x="1781175" y="1720850"/>
            <a:ext cx="4638675" cy="3054350"/>
            <a:chOff x="1866900" y="1898650"/>
            <a:chExt cx="4638675" cy="3054350"/>
          </a:xfrm>
        </p:grpSpPr>
        <p:sp>
          <p:nvSpPr>
            <p:cNvPr id="39940" name="Line 4"/>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39941" name="Line 5"/>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39942" name="AutoShape 6"/>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p>
              <a:endParaRPr lang="en-US">
                <a:solidFill>
                  <a:srgbClr val="000066"/>
                </a:solidFill>
              </a:endParaRPr>
            </a:p>
          </p:txBody>
        </p:sp>
        <p:sp>
          <p:nvSpPr>
            <p:cNvPr id="39943" name="Oval 7"/>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p:spPr>
          <p:txBody>
            <a:bodyPr wrap="none" anchor="ctr">
              <a:spAutoFit/>
            </a:bodyPr>
            <a:lstStyle/>
            <a:p>
              <a:endParaRPr lang="en-US">
                <a:solidFill>
                  <a:srgbClr val="000066"/>
                </a:solidFill>
              </a:endParaRPr>
            </a:p>
          </p:txBody>
        </p:sp>
        <p:sp>
          <p:nvSpPr>
            <p:cNvPr id="39944" name="Line 8"/>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39945" name="Text Box 9"/>
            <p:cNvSpPr txBox="1">
              <a:spLocks noChangeArrowheads="1"/>
            </p:cNvSpPr>
            <p:nvPr/>
          </p:nvSpPr>
          <p:spPr bwMode="auto">
            <a:xfrm>
              <a:off x="1866900" y="2530475"/>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surface 0</a:t>
              </a:r>
            </a:p>
          </p:txBody>
        </p:sp>
        <p:sp>
          <p:nvSpPr>
            <p:cNvPr id="39946" name="Text Box 10"/>
            <p:cNvSpPr txBox="1">
              <a:spLocks noChangeArrowheads="1"/>
            </p:cNvSpPr>
            <p:nvPr/>
          </p:nvSpPr>
          <p:spPr bwMode="auto">
            <a:xfrm>
              <a:off x="1866900" y="2876550"/>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surface 1</a:t>
              </a:r>
            </a:p>
          </p:txBody>
        </p:sp>
        <p:sp>
          <p:nvSpPr>
            <p:cNvPr id="39947" name="Text Box 11"/>
            <p:cNvSpPr txBox="1">
              <a:spLocks noChangeArrowheads="1"/>
            </p:cNvSpPr>
            <p:nvPr/>
          </p:nvSpPr>
          <p:spPr bwMode="auto">
            <a:xfrm>
              <a:off x="1866900" y="3101975"/>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surface 2</a:t>
              </a:r>
            </a:p>
          </p:txBody>
        </p:sp>
        <p:sp>
          <p:nvSpPr>
            <p:cNvPr id="39948" name="Text Box 12"/>
            <p:cNvSpPr txBox="1">
              <a:spLocks noChangeArrowheads="1"/>
            </p:cNvSpPr>
            <p:nvPr/>
          </p:nvSpPr>
          <p:spPr bwMode="auto">
            <a:xfrm>
              <a:off x="1866900" y="3448050"/>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surface 3</a:t>
              </a:r>
            </a:p>
          </p:txBody>
        </p:sp>
        <p:sp>
          <p:nvSpPr>
            <p:cNvPr id="39949" name="Text Box 13"/>
            <p:cNvSpPr txBox="1">
              <a:spLocks noChangeArrowheads="1"/>
            </p:cNvSpPr>
            <p:nvPr/>
          </p:nvSpPr>
          <p:spPr bwMode="auto">
            <a:xfrm>
              <a:off x="1866900" y="3686175"/>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surface 4</a:t>
              </a:r>
            </a:p>
          </p:txBody>
        </p:sp>
        <p:sp>
          <p:nvSpPr>
            <p:cNvPr id="39950" name="Text Box 14"/>
            <p:cNvSpPr txBox="1">
              <a:spLocks noChangeArrowheads="1"/>
            </p:cNvSpPr>
            <p:nvPr/>
          </p:nvSpPr>
          <p:spPr bwMode="auto">
            <a:xfrm>
              <a:off x="1866900" y="4032250"/>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surface 5</a:t>
              </a:r>
            </a:p>
          </p:txBody>
        </p:sp>
        <p:sp>
          <p:nvSpPr>
            <p:cNvPr id="39951" name="Line 15"/>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39952" name="Oval 16"/>
            <p:cNvSpPr>
              <a:spLocks noChangeArrowheads="1"/>
            </p:cNvSpPr>
            <p:nvPr/>
          </p:nvSpPr>
          <p:spPr bwMode="auto">
            <a:xfrm>
              <a:off x="3765550" y="3997325"/>
              <a:ext cx="1193800" cy="165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solidFill>
                  <a:srgbClr val="000066"/>
                </a:solidFill>
              </a:endParaRPr>
            </a:p>
          </p:txBody>
        </p:sp>
        <p:sp>
          <p:nvSpPr>
            <p:cNvPr id="39953" name="AutoShape 17"/>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p>
              <a:endParaRPr lang="en-US">
                <a:solidFill>
                  <a:srgbClr val="000066"/>
                </a:solidFill>
              </a:endParaRPr>
            </a:p>
          </p:txBody>
        </p:sp>
        <p:sp>
          <p:nvSpPr>
            <p:cNvPr id="39954" name="Oval 18"/>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p:spPr>
          <p:txBody>
            <a:bodyPr wrap="none" anchor="ctr">
              <a:spAutoFit/>
            </a:bodyPr>
            <a:lstStyle/>
            <a:p>
              <a:endParaRPr lang="en-US">
                <a:solidFill>
                  <a:srgbClr val="000066"/>
                </a:solidFill>
              </a:endParaRPr>
            </a:p>
          </p:txBody>
        </p:sp>
        <p:sp>
          <p:nvSpPr>
            <p:cNvPr id="39955" name="Oval 19"/>
            <p:cNvSpPr>
              <a:spLocks noChangeArrowheads="1"/>
            </p:cNvSpPr>
            <p:nvPr/>
          </p:nvSpPr>
          <p:spPr bwMode="auto">
            <a:xfrm>
              <a:off x="3752850" y="3425825"/>
              <a:ext cx="1193800" cy="165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solidFill>
                  <a:srgbClr val="000066"/>
                </a:solidFill>
              </a:endParaRPr>
            </a:p>
          </p:txBody>
        </p:sp>
        <p:sp>
          <p:nvSpPr>
            <p:cNvPr id="39956" name="AutoShape 20"/>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p>
              <a:endParaRPr lang="en-US">
                <a:solidFill>
                  <a:srgbClr val="000066"/>
                </a:solidFill>
              </a:endParaRPr>
            </a:p>
          </p:txBody>
        </p:sp>
        <p:sp>
          <p:nvSpPr>
            <p:cNvPr id="39957" name="Oval 21"/>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p:spPr>
          <p:txBody>
            <a:bodyPr wrap="none" anchor="ctr">
              <a:spAutoFit/>
            </a:bodyPr>
            <a:lstStyle/>
            <a:p>
              <a:endParaRPr lang="en-US">
                <a:solidFill>
                  <a:srgbClr val="000066"/>
                </a:solidFill>
              </a:endParaRPr>
            </a:p>
          </p:txBody>
        </p:sp>
        <p:sp>
          <p:nvSpPr>
            <p:cNvPr id="39958" name="Oval 22"/>
            <p:cNvSpPr>
              <a:spLocks noChangeArrowheads="1"/>
            </p:cNvSpPr>
            <p:nvPr/>
          </p:nvSpPr>
          <p:spPr bwMode="auto">
            <a:xfrm>
              <a:off x="3752850" y="2816225"/>
              <a:ext cx="1193800" cy="165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solidFill>
                  <a:srgbClr val="000066"/>
                </a:solidFill>
              </a:endParaRPr>
            </a:p>
          </p:txBody>
        </p:sp>
        <p:sp>
          <p:nvSpPr>
            <p:cNvPr id="39959" name="AutoShape 23"/>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p:spPr>
          <p:txBody>
            <a:bodyPr anchor="ctr">
              <a:spAutoFit/>
            </a:bodyPr>
            <a:lstStyle/>
            <a:p>
              <a:endParaRPr lang="en-US">
                <a:solidFill>
                  <a:srgbClr val="000066"/>
                </a:solidFill>
              </a:endParaRPr>
            </a:p>
          </p:txBody>
        </p:sp>
        <p:sp>
          <p:nvSpPr>
            <p:cNvPr id="39960" name="Line 24"/>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39961" name="Line 25"/>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39962" name="Line 26"/>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a:solidFill>
                  <a:srgbClr val="000066"/>
                </a:solidFill>
              </a:endParaRPr>
            </a:p>
          </p:txBody>
        </p:sp>
        <p:sp>
          <p:nvSpPr>
            <p:cNvPr id="39963" name="Line 27"/>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a:solidFill>
                  <a:srgbClr val="000066"/>
                </a:solidFill>
              </a:endParaRPr>
            </a:p>
          </p:txBody>
        </p:sp>
        <p:sp>
          <p:nvSpPr>
            <p:cNvPr id="39964" name="Text Box 28"/>
            <p:cNvSpPr txBox="1">
              <a:spLocks noChangeArrowheads="1"/>
            </p:cNvSpPr>
            <p:nvPr/>
          </p:nvSpPr>
          <p:spPr bwMode="auto">
            <a:xfrm>
              <a:off x="4395788" y="1898650"/>
              <a:ext cx="1133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latin typeface="Arial" charset="0"/>
                </a:rPr>
                <a:t>cylinder </a:t>
              </a:r>
              <a:r>
                <a:rPr lang="en-US" sz="1600" i="1">
                  <a:solidFill>
                    <a:srgbClr val="000066"/>
                  </a:solidFill>
                  <a:latin typeface="Arial" charset="0"/>
                </a:rPr>
                <a:t>k</a:t>
              </a:r>
              <a:endParaRPr lang="en-US" sz="1600">
                <a:solidFill>
                  <a:srgbClr val="000066"/>
                </a:solidFill>
                <a:latin typeface="Arial" charset="0"/>
              </a:endParaRPr>
            </a:p>
          </p:txBody>
        </p:sp>
        <p:sp>
          <p:nvSpPr>
            <p:cNvPr id="39965" name="Line 29"/>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solidFill>
                  <a:srgbClr val="000066"/>
                </a:solidFill>
              </a:endParaRPr>
            </a:p>
          </p:txBody>
        </p:sp>
        <p:sp>
          <p:nvSpPr>
            <p:cNvPr id="39966" name="Text Box 30"/>
            <p:cNvSpPr txBox="1">
              <a:spLocks noChangeArrowheads="1"/>
            </p:cNvSpPr>
            <p:nvPr/>
          </p:nvSpPr>
          <p:spPr bwMode="auto">
            <a:xfrm>
              <a:off x="3905250" y="4616450"/>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spindle</a:t>
              </a:r>
            </a:p>
          </p:txBody>
        </p:sp>
        <p:sp>
          <p:nvSpPr>
            <p:cNvPr id="39967" name="Text Box 31"/>
            <p:cNvSpPr txBox="1">
              <a:spLocks noChangeArrowheads="1"/>
            </p:cNvSpPr>
            <p:nvPr/>
          </p:nvSpPr>
          <p:spPr bwMode="auto">
            <a:xfrm>
              <a:off x="5530850" y="27241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platter 0</a:t>
              </a:r>
            </a:p>
          </p:txBody>
        </p:sp>
        <p:sp>
          <p:nvSpPr>
            <p:cNvPr id="39968" name="Text Box 32"/>
            <p:cNvSpPr txBox="1">
              <a:spLocks noChangeArrowheads="1"/>
            </p:cNvSpPr>
            <p:nvPr/>
          </p:nvSpPr>
          <p:spPr bwMode="auto">
            <a:xfrm>
              <a:off x="5530850" y="32829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platter 1</a:t>
              </a:r>
            </a:p>
          </p:txBody>
        </p:sp>
        <p:sp>
          <p:nvSpPr>
            <p:cNvPr id="39969" name="Text Box 33"/>
            <p:cNvSpPr txBox="1">
              <a:spLocks noChangeArrowheads="1"/>
            </p:cNvSpPr>
            <p:nvPr/>
          </p:nvSpPr>
          <p:spPr bwMode="auto">
            <a:xfrm>
              <a:off x="5530850" y="38925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platter 2</a:t>
              </a:r>
            </a:p>
          </p:txBody>
        </p:sp>
      </p:grpSp>
    </p:spTree>
    <p:extLst>
      <p:ext uri="{BB962C8B-B14F-4D97-AF65-F5344CB8AC3E}">
        <p14:creationId xmlns:p14="http://schemas.microsoft.com/office/powerpoint/2010/main" val="2039556886"/>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p:txBody>
          <a:bodyPr/>
          <a:lstStyle/>
          <a:p>
            <a:pPr eaLnBrk="1" hangingPunct="1">
              <a:defRPr/>
            </a:pPr>
            <a:r>
              <a:rPr lang="en-US" dirty="0" smtClean="0">
                <a:cs typeface="+mj-cs"/>
              </a:rPr>
              <a:t>Magnetic Disk Geometry</a:t>
            </a:r>
          </a:p>
        </p:txBody>
      </p:sp>
      <p:sp>
        <p:nvSpPr>
          <p:cNvPr id="93230" name="Rectangle 46"/>
          <p:cNvSpPr>
            <a:spLocks noGrp="1" noChangeArrowheads="1"/>
          </p:cNvSpPr>
          <p:nvPr>
            <p:ph type="body" idx="1"/>
          </p:nvPr>
        </p:nvSpPr>
        <p:spPr/>
        <p:txBody>
          <a:bodyPr/>
          <a:lstStyle/>
          <a:p>
            <a:pPr eaLnBrk="1" hangingPunct="1">
              <a:defRPr/>
            </a:pPr>
            <a:r>
              <a:rPr lang="en-US" dirty="0" smtClean="0">
                <a:latin typeface="Helvetica" charset="0"/>
                <a:ea typeface="ＭＳ Ｐゴシック" charset="0"/>
              </a:rPr>
              <a:t>Each </a:t>
            </a:r>
            <a:r>
              <a:rPr lang="en-US" dirty="0">
                <a:latin typeface="Helvetica" charset="0"/>
                <a:ea typeface="ＭＳ Ｐゴシック" charset="0"/>
              </a:rPr>
              <a:t>surface consists of concentric rings called </a:t>
            </a:r>
            <a:r>
              <a:rPr lang="en-US" dirty="0">
                <a:solidFill>
                  <a:srgbClr val="FF0000"/>
                </a:solidFill>
                <a:latin typeface="Helvetica" charset="0"/>
                <a:ea typeface="ＭＳ Ｐゴシック" charset="0"/>
              </a:rPr>
              <a:t>tracks</a:t>
            </a:r>
            <a:r>
              <a:rPr lang="en-US" dirty="0">
                <a:latin typeface="Helvetica" charset="0"/>
                <a:ea typeface="ＭＳ Ｐゴシック" charset="0"/>
              </a:rPr>
              <a:t>.</a:t>
            </a:r>
          </a:p>
          <a:p>
            <a:pPr eaLnBrk="1" hangingPunct="1">
              <a:defRPr/>
            </a:pPr>
            <a:r>
              <a:rPr lang="en-US" dirty="0">
                <a:latin typeface="Helvetica" charset="0"/>
                <a:ea typeface="ＭＳ Ｐゴシック" charset="0"/>
              </a:rPr>
              <a:t>Each track consists of </a:t>
            </a:r>
            <a:r>
              <a:rPr lang="en-US" dirty="0">
                <a:solidFill>
                  <a:srgbClr val="FF0000"/>
                </a:solidFill>
                <a:latin typeface="Helvetica" charset="0"/>
                <a:ea typeface="ＭＳ Ｐゴシック" charset="0"/>
              </a:rPr>
              <a:t>sectors</a:t>
            </a:r>
            <a:r>
              <a:rPr lang="en-US" dirty="0">
                <a:latin typeface="Helvetica" charset="0"/>
                <a:ea typeface="ＭＳ Ｐゴシック" charset="0"/>
              </a:rPr>
              <a:t> separated by </a:t>
            </a:r>
            <a:r>
              <a:rPr lang="en-US" dirty="0">
                <a:solidFill>
                  <a:srgbClr val="FF0000"/>
                </a:solidFill>
                <a:latin typeface="Helvetica" charset="0"/>
                <a:ea typeface="ＭＳ Ｐゴシック" charset="0"/>
              </a:rPr>
              <a:t>gaps</a:t>
            </a:r>
            <a:r>
              <a:rPr lang="en-US" dirty="0">
                <a:latin typeface="Helvetica" charset="0"/>
                <a:ea typeface="ＭＳ Ｐゴシック" charset="0"/>
              </a:rPr>
              <a:t>.</a:t>
            </a:r>
          </a:p>
        </p:txBody>
      </p:sp>
      <p:sp>
        <p:nvSpPr>
          <p:cNvPr id="40963" name="Oval 4"/>
          <p:cNvSpPr>
            <a:spLocks noChangeArrowheads="1"/>
          </p:cNvSpPr>
          <p:nvPr/>
        </p:nvSpPr>
        <p:spPr bwMode="auto">
          <a:xfrm>
            <a:off x="2036763" y="3233738"/>
            <a:ext cx="1851025" cy="18129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40964" name="Oval 5"/>
          <p:cNvSpPr>
            <a:spLocks noChangeArrowheads="1"/>
          </p:cNvSpPr>
          <p:nvPr/>
        </p:nvSpPr>
        <p:spPr bwMode="auto">
          <a:xfrm>
            <a:off x="1066800" y="2284413"/>
            <a:ext cx="3790950" cy="37131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40965" name="Oval 6"/>
          <p:cNvSpPr>
            <a:spLocks noChangeArrowheads="1"/>
          </p:cNvSpPr>
          <p:nvPr/>
        </p:nvSpPr>
        <p:spPr bwMode="auto">
          <a:xfrm>
            <a:off x="1257300" y="2470150"/>
            <a:ext cx="3409950" cy="3340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40966" name="Oval 7"/>
          <p:cNvSpPr>
            <a:spLocks noChangeArrowheads="1"/>
          </p:cNvSpPr>
          <p:nvPr/>
        </p:nvSpPr>
        <p:spPr bwMode="auto">
          <a:xfrm>
            <a:off x="1447800" y="2655888"/>
            <a:ext cx="3030538" cy="29686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40967" name="Oval 8"/>
          <p:cNvSpPr>
            <a:spLocks noChangeArrowheads="1"/>
          </p:cNvSpPr>
          <p:nvPr/>
        </p:nvSpPr>
        <p:spPr bwMode="auto">
          <a:xfrm>
            <a:off x="1638300" y="2843213"/>
            <a:ext cx="2649538" cy="25955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40968" name="Oval 9"/>
          <p:cNvSpPr>
            <a:spLocks noChangeArrowheads="1"/>
          </p:cNvSpPr>
          <p:nvPr/>
        </p:nvSpPr>
        <p:spPr bwMode="auto">
          <a:xfrm>
            <a:off x="1827213" y="3028950"/>
            <a:ext cx="2270125" cy="22225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40969" name="Oval 10"/>
          <p:cNvSpPr>
            <a:spLocks noChangeArrowheads="1"/>
          </p:cNvSpPr>
          <p:nvPr/>
        </p:nvSpPr>
        <p:spPr bwMode="auto">
          <a:xfrm>
            <a:off x="2208213" y="3402013"/>
            <a:ext cx="1508125" cy="14779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40970" name="Oval 11"/>
          <p:cNvSpPr>
            <a:spLocks noChangeArrowheads="1"/>
          </p:cNvSpPr>
          <p:nvPr/>
        </p:nvSpPr>
        <p:spPr bwMode="auto">
          <a:xfrm>
            <a:off x="2408238" y="3567113"/>
            <a:ext cx="1128712" cy="1104900"/>
          </a:xfrm>
          <a:prstGeom prst="ellipse">
            <a:avLst/>
          </a:prstGeom>
          <a:solidFill>
            <a:srgbClr val="00FFFF"/>
          </a:solidFill>
          <a:ln w="38100">
            <a:solidFill>
              <a:schemeClr val="tx1"/>
            </a:solidFill>
            <a:round/>
            <a:headEnd/>
            <a:tailEnd/>
          </a:ln>
        </p:spPr>
        <p:txBody>
          <a:bodyPr wrap="none" anchor="ctr"/>
          <a:lstStyle/>
          <a:p>
            <a:pPr>
              <a:lnSpc>
                <a:spcPct val="100000"/>
              </a:lnSpc>
            </a:pPr>
            <a:r>
              <a:rPr lang="en-US" sz="1600">
                <a:solidFill>
                  <a:srgbClr val="000066"/>
                </a:solidFill>
              </a:rPr>
              <a:t>spindle</a:t>
            </a:r>
          </a:p>
        </p:txBody>
      </p:sp>
      <p:sp>
        <p:nvSpPr>
          <p:cNvPr id="40971" name="Text Box 12"/>
          <p:cNvSpPr txBox="1">
            <a:spLocks noChangeArrowheads="1"/>
          </p:cNvSpPr>
          <p:nvPr/>
        </p:nvSpPr>
        <p:spPr bwMode="auto">
          <a:xfrm>
            <a:off x="2535238" y="2611438"/>
            <a:ext cx="906462"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surface</a:t>
            </a:r>
          </a:p>
        </p:txBody>
      </p:sp>
      <p:sp>
        <p:nvSpPr>
          <p:cNvPr id="40972" name="Line 13"/>
          <p:cNvSpPr>
            <a:spLocks noChangeShapeType="1"/>
          </p:cNvSpPr>
          <p:nvPr/>
        </p:nvSpPr>
        <p:spPr bwMode="auto">
          <a:xfrm>
            <a:off x="1163638" y="2692400"/>
            <a:ext cx="990600" cy="6762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0973" name="Line 14"/>
          <p:cNvSpPr>
            <a:spLocks noChangeShapeType="1"/>
          </p:cNvSpPr>
          <p:nvPr/>
        </p:nvSpPr>
        <p:spPr bwMode="auto">
          <a:xfrm>
            <a:off x="1436688" y="2692400"/>
            <a:ext cx="673100" cy="444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0974" name="Text Box 15"/>
          <p:cNvSpPr txBox="1">
            <a:spLocks noChangeArrowheads="1"/>
          </p:cNvSpPr>
          <p:nvPr/>
        </p:nvSpPr>
        <p:spPr bwMode="auto">
          <a:xfrm>
            <a:off x="793750" y="2403475"/>
            <a:ext cx="782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tracks</a:t>
            </a:r>
          </a:p>
        </p:txBody>
      </p:sp>
      <p:sp>
        <p:nvSpPr>
          <p:cNvPr id="40975" name="Oval 16"/>
          <p:cNvSpPr>
            <a:spLocks noChangeArrowheads="1"/>
          </p:cNvSpPr>
          <p:nvPr/>
        </p:nvSpPr>
        <p:spPr bwMode="auto">
          <a:xfrm>
            <a:off x="5675313" y="3262313"/>
            <a:ext cx="1851025" cy="1812925"/>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40976" name="Text Box 17"/>
          <p:cNvSpPr txBox="1">
            <a:spLocks noChangeArrowheads="1"/>
          </p:cNvSpPr>
          <p:nvPr/>
        </p:nvSpPr>
        <p:spPr bwMode="auto">
          <a:xfrm>
            <a:off x="6224588" y="2840038"/>
            <a:ext cx="839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track </a:t>
            </a:r>
            <a:r>
              <a:rPr lang="en-US" sz="1600" i="1">
                <a:solidFill>
                  <a:srgbClr val="000066"/>
                </a:solidFill>
              </a:rPr>
              <a:t>k</a:t>
            </a:r>
          </a:p>
        </p:txBody>
      </p:sp>
      <p:grpSp>
        <p:nvGrpSpPr>
          <p:cNvPr id="40977" name="Group 18"/>
          <p:cNvGrpSpPr>
            <a:grpSpLocks/>
          </p:cNvGrpSpPr>
          <p:nvPr/>
        </p:nvGrpSpPr>
        <p:grpSpPr bwMode="auto">
          <a:xfrm>
            <a:off x="6611938" y="3206750"/>
            <a:ext cx="1066800" cy="990600"/>
            <a:chOff x="4320" y="690"/>
            <a:chExt cx="672" cy="624"/>
          </a:xfrm>
        </p:grpSpPr>
        <p:sp>
          <p:nvSpPr>
            <p:cNvPr id="41001" name="Line 19"/>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1002" name="Line 20"/>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1003" name="Line 21"/>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1004" name="Line 22"/>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grpSp>
      <p:grpSp>
        <p:nvGrpSpPr>
          <p:cNvPr id="40978" name="Group 23"/>
          <p:cNvGrpSpPr>
            <a:grpSpLocks/>
          </p:cNvGrpSpPr>
          <p:nvPr/>
        </p:nvGrpSpPr>
        <p:grpSpPr bwMode="auto">
          <a:xfrm flipV="1">
            <a:off x="6611938" y="4140200"/>
            <a:ext cx="1066800" cy="990600"/>
            <a:chOff x="4320" y="690"/>
            <a:chExt cx="672" cy="624"/>
          </a:xfrm>
        </p:grpSpPr>
        <p:sp>
          <p:nvSpPr>
            <p:cNvPr id="40997" name="Line 24"/>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0998" name="Line 25"/>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0999" name="Line 26"/>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1000" name="Line 27"/>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grpSp>
      <p:grpSp>
        <p:nvGrpSpPr>
          <p:cNvPr id="40979" name="Group 28"/>
          <p:cNvGrpSpPr>
            <a:grpSpLocks/>
          </p:cNvGrpSpPr>
          <p:nvPr/>
        </p:nvGrpSpPr>
        <p:grpSpPr bwMode="auto">
          <a:xfrm flipH="1" flipV="1">
            <a:off x="5545138" y="4140200"/>
            <a:ext cx="1066800" cy="990600"/>
            <a:chOff x="4320" y="690"/>
            <a:chExt cx="672" cy="624"/>
          </a:xfrm>
        </p:grpSpPr>
        <p:sp>
          <p:nvSpPr>
            <p:cNvPr id="40993" name="Line 29"/>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0994" name="Line 30"/>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0995" name="Line 31"/>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0996" name="Line 32"/>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grpSp>
      <p:grpSp>
        <p:nvGrpSpPr>
          <p:cNvPr id="40980" name="Group 33"/>
          <p:cNvGrpSpPr>
            <a:grpSpLocks/>
          </p:cNvGrpSpPr>
          <p:nvPr/>
        </p:nvGrpSpPr>
        <p:grpSpPr bwMode="auto">
          <a:xfrm flipH="1">
            <a:off x="5545138" y="3206750"/>
            <a:ext cx="1066800" cy="990600"/>
            <a:chOff x="4320" y="690"/>
            <a:chExt cx="672" cy="624"/>
          </a:xfrm>
        </p:grpSpPr>
        <p:sp>
          <p:nvSpPr>
            <p:cNvPr id="40989" name="Line 34"/>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0990" name="Line 35"/>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0991" name="Line 36"/>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0992" name="Line 37"/>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grpSp>
      <p:sp>
        <p:nvSpPr>
          <p:cNvPr id="40981" name="Text Box 38"/>
          <p:cNvSpPr txBox="1">
            <a:spLocks noChangeArrowheads="1"/>
          </p:cNvSpPr>
          <p:nvPr/>
        </p:nvSpPr>
        <p:spPr bwMode="auto">
          <a:xfrm>
            <a:off x="6149975" y="5540375"/>
            <a:ext cx="906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sectors</a:t>
            </a:r>
          </a:p>
        </p:txBody>
      </p:sp>
      <p:sp>
        <p:nvSpPr>
          <p:cNvPr id="40982" name="Line 39"/>
          <p:cNvSpPr>
            <a:spLocks noChangeShapeType="1"/>
          </p:cNvSpPr>
          <p:nvPr/>
        </p:nvSpPr>
        <p:spPr bwMode="auto">
          <a:xfrm flipV="1">
            <a:off x="6383338" y="5083175"/>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0983" name="Line 40"/>
          <p:cNvSpPr>
            <a:spLocks noChangeShapeType="1"/>
          </p:cNvSpPr>
          <p:nvPr/>
        </p:nvSpPr>
        <p:spPr bwMode="auto">
          <a:xfrm flipV="1">
            <a:off x="6840538" y="5083175"/>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40984" name="AutoShape 41"/>
          <p:cNvSpPr>
            <a:spLocks noChangeArrowheads="1"/>
          </p:cNvSpPr>
          <p:nvPr/>
        </p:nvSpPr>
        <p:spPr bwMode="auto">
          <a:xfrm>
            <a:off x="4097338" y="4016375"/>
            <a:ext cx="1524000" cy="304800"/>
          </a:xfrm>
          <a:prstGeom prst="rightArrow">
            <a:avLst>
              <a:gd name="adj1" fmla="val 50000"/>
              <a:gd name="adj2" fmla="val 125000"/>
            </a:avLst>
          </a:prstGeom>
          <a:solidFill>
            <a:srgbClr val="FFFFFF"/>
          </a:solidFill>
          <a:ln w="12700">
            <a:solidFill>
              <a:schemeClr val="tx1"/>
            </a:solidFill>
            <a:miter lim="800000"/>
            <a:headEnd/>
            <a:tailEnd/>
          </a:ln>
        </p:spPr>
        <p:txBody>
          <a:bodyPr anchor="ctr">
            <a:spAutoFit/>
          </a:bodyPr>
          <a:lstStyle/>
          <a:p>
            <a:endParaRPr lang="en-US">
              <a:solidFill>
                <a:srgbClr val="000066"/>
              </a:solidFill>
            </a:endParaRPr>
          </a:p>
        </p:txBody>
      </p:sp>
      <p:sp>
        <p:nvSpPr>
          <p:cNvPr id="40985" name="Text Box 42"/>
          <p:cNvSpPr txBox="1">
            <a:spLocks noChangeArrowheads="1"/>
          </p:cNvSpPr>
          <p:nvPr/>
        </p:nvSpPr>
        <p:spPr bwMode="auto">
          <a:xfrm>
            <a:off x="7286625" y="2844800"/>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gaps</a:t>
            </a:r>
          </a:p>
        </p:txBody>
      </p:sp>
      <p:sp>
        <p:nvSpPr>
          <p:cNvPr id="40986" name="Line 43"/>
          <p:cNvSpPr>
            <a:spLocks noChangeShapeType="1"/>
          </p:cNvSpPr>
          <p:nvPr/>
        </p:nvSpPr>
        <p:spPr bwMode="auto">
          <a:xfrm flipH="1">
            <a:off x="7097713" y="3149600"/>
            <a:ext cx="24765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solidFill>
                <a:srgbClr val="000066"/>
              </a:solidFill>
            </a:endParaRPr>
          </a:p>
        </p:txBody>
      </p:sp>
      <p:sp>
        <p:nvSpPr>
          <p:cNvPr id="40987" name="Line 44"/>
          <p:cNvSpPr>
            <a:spLocks noChangeShapeType="1"/>
          </p:cNvSpPr>
          <p:nvPr/>
        </p:nvSpPr>
        <p:spPr bwMode="auto">
          <a:xfrm flipV="1">
            <a:off x="7421563" y="3197225"/>
            <a:ext cx="190500" cy="5143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endParaRPr lang="en-US">
              <a:solidFill>
                <a:srgbClr val="000066"/>
              </a:solidFill>
            </a:endParaRPr>
          </a:p>
        </p:txBody>
      </p:sp>
      <p:sp>
        <p:nvSpPr>
          <p:cNvPr id="2" name="TextBox 1"/>
          <p:cNvSpPr txBox="1">
            <a:spLocks noChangeArrowheads="1"/>
          </p:cNvSpPr>
          <p:nvPr/>
        </p:nvSpPr>
        <p:spPr bwMode="auto">
          <a:xfrm>
            <a:off x="793750" y="6142038"/>
            <a:ext cx="756443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66"/>
                </a:solidFill>
                <a:latin typeface="Arial" charset="0"/>
                <a:cs typeface="Arial" charset="0"/>
              </a:rPr>
              <a:t>Total disk capacity = # platters* # surfaces/platter * # tracks/surface</a:t>
            </a:r>
          </a:p>
          <a:p>
            <a:pPr algn="l">
              <a:lnSpc>
                <a:spcPct val="65000"/>
              </a:lnSpc>
              <a:spcBef>
                <a:spcPct val="50000"/>
              </a:spcBef>
            </a:pPr>
            <a:r>
              <a:rPr lang="en-US" sz="1800">
                <a:solidFill>
                  <a:srgbClr val="000066"/>
                </a:solidFill>
                <a:latin typeface="Arial" charset="0"/>
                <a:cs typeface="Arial" charset="0"/>
              </a:rPr>
              <a:t>                       		* # sectors/track * # bits/sector  </a:t>
            </a:r>
          </a:p>
        </p:txBody>
      </p:sp>
    </p:spTree>
    <p:extLst>
      <p:ext uri="{BB962C8B-B14F-4D97-AF65-F5344CB8AC3E}">
        <p14:creationId xmlns:p14="http://schemas.microsoft.com/office/powerpoint/2010/main" val="21988247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6"/>
          <p:cNvSpPr>
            <a:spLocks noGrp="1" noChangeArrowheads="1"/>
          </p:cNvSpPr>
          <p:nvPr>
            <p:ph type="title"/>
          </p:nvPr>
        </p:nvSpPr>
        <p:spPr/>
        <p:txBody>
          <a:bodyPr/>
          <a:lstStyle/>
          <a:p>
            <a:pPr eaLnBrk="1" hangingPunct="1">
              <a:defRPr/>
            </a:pPr>
            <a:r>
              <a:rPr lang="en-US" smtClean="0">
                <a:cs typeface="+mj-cs"/>
              </a:rPr>
              <a:t>SRAM vs DRAM Summary</a:t>
            </a:r>
          </a:p>
        </p:txBody>
      </p:sp>
      <p:sp>
        <p:nvSpPr>
          <p:cNvPr id="23554" name="Text Box 4"/>
          <p:cNvSpPr txBox="1">
            <a:spLocks noChangeArrowheads="1"/>
          </p:cNvSpPr>
          <p:nvPr/>
        </p:nvSpPr>
        <p:spPr bwMode="auto">
          <a:xfrm>
            <a:off x="457200" y="2362200"/>
            <a:ext cx="8286750" cy="20399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	Tran.	Access				</a:t>
            </a:r>
          </a:p>
          <a:p>
            <a:pPr algn="l">
              <a:lnSpc>
                <a:spcPct val="100000"/>
              </a:lnSpc>
            </a:pPr>
            <a:r>
              <a:rPr lang="en-US" sz="1800" b="0">
                <a:solidFill>
                  <a:srgbClr val="000066"/>
                </a:solidFill>
              </a:rPr>
              <a:t>	per bit	 time	Persist?	Sensitive?	Cost	Applications</a:t>
            </a:r>
          </a:p>
          <a:p>
            <a:pPr algn="l">
              <a:lnSpc>
                <a:spcPct val="100000"/>
              </a:lnSpc>
            </a:pPr>
            <a:endParaRPr lang="en-US" sz="1800" b="0">
              <a:solidFill>
                <a:srgbClr val="000066"/>
              </a:solidFill>
            </a:endParaRPr>
          </a:p>
          <a:p>
            <a:pPr algn="l">
              <a:lnSpc>
                <a:spcPct val="100000"/>
              </a:lnSpc>
            </a:pPr>
            <a:r>
              <a:rPr lang="en-US" sz="1800" b="0">
                <a:solidFill>
                  <a:srgbClr val="000066"/>
                </a:solidFill>
              </a:rPr>
              <a:t>SRAM	6	1X	Yes	No		100x	cache memories</a:t>
            </a:r>
          </a:p>
          <a:p>
            <a:pPr algn="l">
              <a:lnSpc>
                <a:spcPct val="100000"/>
              </a:lnSpc>
            </a:pPr>
            <a:endParaRPr lang="en-US" sz="1800" b="0">
              <a:solidFill>
                <a:srgbClr val="000066"/>
              </a:solidFill>
            </a:endParaRPr>
          </a:p>
          <a:p>
            <a:pPr algn="l">
              <a:lnSpc>
                <a:spcPct val="100000"/>
              </a:lnSpc>
            </a:pPr>
            <a:r>
              <a:rPr lang="en-US" sz="1800" b="0">
                <a:solidFill>
                  <a:srgbClr val="000066"/>
                </a:solidFill>
              </a:rPr>
              <a:t>DRAM	1	10X	No	Yes		1X	Main memories,</a:t>
            </a:r>
          </a:p>
          <a:p>
            <a:pPr algn="l">
              <a:lnSpc>
                <a:spcPct val="100000"/>
              </a:lnSpc>
            </a:pPr>
            <a:r>
              <a:rPr lang="en-US" sz="1800" b="0">
                <a:solidFill>
                  <a:srgbClr val="000066"/>
                </a:solidFill>
              </a:rPr>
              <a:t>							frame buffers</a:t>
            </a:r>
          </a:p>
        </p:txBody>
      </p:sp>
      <p:sp>
        <p:nvSpPr>
          <p:cNvPr id="23555" name="Line 5"/>
          <p:cNvSpPr>
            <a:spLocks noChangeShapeType="1"/>
          </p:cNvSpPr>
          <p:nvPr/>
        </p:nvSpPr>
        <p:spPr bwMode="auto">
          <a:xfrm>
            <a:off x="457200" y="3124200"/>
            <a:ext cx="8305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9" name="Rectangle 27"/>
          <p:cNvSpPr>
            <a:spLocks noGrp="1" noChangeArrowheads="1"/>
          </p:cNvSpPr>
          <p:nvPr>
            <p:ph type="title"/>
          </p:nvPr>
        </p:nvSpPr>
        <p:spPr/>
        <p:txBody>
          <a:bodyPr/>
          <a:lstStyle/>
          <a:p>
            <a:pPr eaLnBrk="1" hangingPunct="1">
              <a:defRPr/>
            </a:pPr>
            <a:r>
              <a:rPr lang="en-US" smtClean="0">
                <a:cs typeface="+mj-cs"/>
              </a:rPr>
              <a:t>Disk Operation (Single-Platter View)</a:t>
            </a:r>
          </a:p>
        </p:txBody>
      </p:sp>
      <p:sp>
        <p:nvSpPr>
          <p:cNvPr id="95260" name="Rectangle 28"/>
          <p:cNvSpPr>
            <a:spLocks noGrp="1" noChangeArrowheads="1"/>
          </p:cNvSpPr>
          <p:nvPr>
            <p:ph type="body" idx="1"/>
          </p:nvPr>
        </p:nvSpPr>
        <p:spPr/>
        <p:txBody>
          <a:bodyPr/>
          <a:lstStyle/>
          <a:p>
            <a:pPr eaLnBrk="1" hangingPunct="1">
              <a:defRPr/>
            </a:pPr>
            <a:r>
              <a:rPr lang="en-US">
                <a:latin typeface="Helvetica" charset="0"/>
                <a:ea typeface="ＭＳ Ｐゴシック" charset="0"/>
              </a:rPr>
              <a:t> </a:t>
            </a:r>
          </a:p>
        </p:txBody>
      </p:sp>
      <p:sp>
        <p:nvSpPr>
          <p:cNvPr id="41987" name="Oval 4"/>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p:spPr>
        <p:txBody>
          <a:bodyPr wrap="none" anchor="ctr"/>
          <a:lstStyle/>
          <a:p>
            <a:endParaRPr lang="en-US">
              <a:solidFill>
                <a:srgbClr val="000066"/>
              </a:solidFill>
            </a:endParaRPr>
          </a:p>
        </p:txBody>
      </p:sp>
      <p:sp>
        <p:nvSpPr>
          <p:cNvPr id="41988" name="Oval 6"/>
          <p:cNvSpPr>
            <a:spLocks noChangeArrowheads="1"/>
          </p:cNvSpPr>
          <p:nvPr/>
        </p:nvSpPr>
        <p:spPr bwMode="auto">
          <a:xfrm>
            <a:off x="1992313" y="1773238"/>
            <a:ext cx="3790950" cy="37131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41989" name="Oval 7"/>
          <p:cNvSpPr>
            <a:spLocks noChangeArrowheads="1"/>
          </p:cNvSpPr>
          <p:nvPr/>
        </p:nvSpPr>
        <p:spPr bwMode="auto">
          <a:xfrm>
            <a:off x="2182813" y="1958975"/>
            <a:ext cx="3409950" cy="3340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41990" name="Oval 8"/>
          <p:cNvSpPr>
            <a:spLocks noChangeArrowheads="1"/>
          </p:cNvSpPr>
          <p:nvPr/>
        </p:nvSpPr>
        <p:spPr bwMode="auto">
          <a:xfrm>
            <a:off x="2373313" y="2144713"/>
            <a:ext cx="3030537" cy="29686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41991" name="Oval 9"/>
          <p:cNvSpPr>
            <a:spLocks noChangeArrowheads="1"/>
          </p:cNvSpPr>
          <p:nvPr/>
        </p:nvSpPr>
        <p:spPr bwMode="auto">
          <a:xfrm>
            <a:off x="2563813" y="2332038"/>
            <a:ext cx="2649537" cy="25955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41992" name="Oval 10"/>
          <p:cNvSpPr>
            <a:spLocks noChangeArrowheads="1"/>
          </p:cNvSpPr>
          <p:nvPr/>
        </p:nvSpPr>
        <p:spPr bwMode="auto">
          <a:xfrm>
            <a:off x="2752725" y="2517775"/>
            <a:ext cx="2270125" cy="22225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41993" name="Oval 11"/>
          <p:cNvSpPr>
            <a:spLocks noChangeArrowheads="1"/>
          </p:cNvSpPr>
          <p:nvPr/>
        </p:nvSpPr>
        <p:spPr bwMode="auto">
          <a:xfrm>
            <a:off x="3133725" y="2890838"/>
            <a:ext cx="1508125" cy="14779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5245" name="Arc 13"/>
          <p:cNvSpPr>
            <a:spLocks/>
          </p:cNvSpPr>
          <p:nvPr/>
        </p:nvSpPr>
        <p:spPr bwMode="auto">
          <a:xfrm rot="-1879939">
            <a:off x="1814513" y="211455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57150" cmpd="sng">
            <a:solidFill>
              <a:schemeClr val="accent1">
                <a:lumMod val="60000"/>
                <a:lumOff val="40000"/>
              </a:schemeClr>
            </a:solidFill>
            <a:prstDash val="dash"/>
            <a:round/>
            <a:headEnd/>
            <a:tailEnd type="triangle" w="med" len="med"/>
          </a:ln>
          <a:effectLst/>
          <a:extLst/>
        </p:spPr>
        <p:txBody>
          <a:bodyPr wrap="none" anchor="ctr"/>
          <a:lstStyle/>
          <a:p>
            <a:pPr>
              <a:defRPr/>
            </a:pPr>
            <a:endParaRPr lang="en-US">
              <a:solidFill>
                <a:srgbClr val="000066"/>
              </a:solidFill>
            </a:endParaRPr>
          </a:p>
        </p:txBody>
      </p:sp>
      <p:sp>
        <p:nvSpPr>
          <p:cNvPr id="41995" name="Rectangle 14"/>
          <p:cNvSpPr>
            <a:spLocks noChangeArrowheads="1"/>
          </p:cNvSpPr>
          <p:nvPr/>
        </p:nvSpPr>
        <p:spPr bwMode="auto">
          <a:xfrm>
            <a:off x="457200" y="1647825"/>
            <a:ext cx="17351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spAutoFit/>
          </a:bodyPr>
          <a:lstStyle/>
          <a:p>
            <a:pPr algn="l">
              <a:lnSpc>
                <a:spcPct val="100000"/>
              </a:lnSpc>
            </a:pPr>
            <a:r>
              <a:rPr lang="en-US" sz="1600">
                <a:solidFill>
                  <a:srgbClr val="000066"/>
                </a:solidFill>
              </a:rPr>
              <a:t>The disk surface </a:t>
            </a:r>
          </a:p>
          <a:p>
            <a:pPr algn="l">
              <a:lnSpc>
                <a:spcPct val="100000"/>
              </a:lnSpc>
            </a:pPr>
            <a:r>
              <a:rPr lang="en-US" sz="1600">
                <a:solidFill>
                  <a:srgbClr val="000066"/>
                </a:solidFill>
              </a:rPr>
              <a:t>spins at a fixed</a:t>
            </a:r>
          </a:p>
          <a:p>
            <a:pPr algn="l">
              <a:lnSpc>
                <a:spcPct val="100000"/>
              </a:lnSpc>
            </a:pPr>
            <a:r>
              <a:rPr lang="en-US" sz="1600">
                <a:solidFill>
                  <a:srgbClr val="000066"/>
                </a:solidFill>
              </a:rPr>
              <a:t>rotational rate</a:t>
            </a:r>
          </a:p>
        </p:txBody>
      </p:sp>
      <p:sp>
        <p:nvSpPr>
          <p:cNvPr id="41996" name="Oval 32"/>
          <p:cNvSpPr>
            <a:spLocks noChangeArrowheads="1"/>
          </p:cNvSpPr>
          <p:nvPr/>
        </p:nvSpPr>
        <p:spPr bwMode="auto">
          <a:xfrm>
            <a:off x="3355975" y="3078163"/>
            <a:ext cx="1128713" cy="1104900"/>
          </a:xfrm>
          <a:prstGeom prst="ellipse">
            <a:avLst/>
          </a:prstGeom>
          <a:solidFill>
            <a:srgbClr val="00FFFF"/>
          </a:solidFill>
          <a:ln w="38100">
            <a:solidFill>
              <a:schemeClr val="tx1"/>
            </a:solidFill>
            <a:round/>
            <a:headEnd/>
            <a:tailEnd/>
          </a:ln>
        </p:spPr>
        <p:txBody>
          <a:bodyPr wrap="none" anchor="ctr"/>
          <a:lstStyle/>
          <a:p>
            <a:pPr>
              <a:lnSpc>
                <a:spcPct val="100000"/>
              </a:lnSpc>
            </a:pPr>
            <a:r>
              <a:rPr lang="en-US" sz="1600">
                <a:solidFill>
                  <a:srgbClr val="000066"/>
                </a:solidFill>
              </a:rPr>
              <a:t>spindle</a:t>
            </a:r>
          </a:p>
        </p:txBody>
      </p:sp>
      <p:grpSp>
        <p:nvGrpSpPr>
          <p:cNvPr id="41997" name="Group 98"/>
          <p:cNvGrpSpPr>
            <a:grpSpLocks/>
          </p:cNvGrpSpPr>
          <p:nvPr/>
        </p:nvGrpSpPr>
        <p:grpSpPr bwMode="auto">
          <a:xfrm>
            <a:off x="4394200" y="1787525"/>
            <a:ext cx="4140200" cy="3629025"/>
            <a:chOff x="2768" y="1126"/>
            <a:chExt cx="2608" cy="2286"/>
          </a:xfrm>
        </p:grpSpPr>
        <p:grpSp>
          <p:nvGrpSpPr>
            <p:cNvPr id="42005" name="Group 67"/>
            <p:cNvGrpSpPr>
              <a:grpSpLocks/>
            </p:cNvGrpSpPr>
            <p:nvPr/>
          </p:nvGrpSpPr>
          <p:grpSpPr bwMode="auto">
            <a:xfrm>
              <a:off x="2768" y="2607"/>
              <a:ext cx="2608" cy="805"/>
              <a:chOff x="2768" y="2607"/>
              <a:chExt cx="2608" cy="805"/>
            </a:xfrm>
          </p:grpSpPr>
          <p:sp>
            <p:nvSpPr>
              <p:cNvPr id="42007" name="Rectangle 5"/>
              <p:cNvSpPr>
                <a:spLocks noChangeArrowheads="1"/>
              </p:cNvSpPr>
              <p:nvPr/>
            </p:nvSpPr>
            <p:spPr bwMode="auto">
              <a:xfrm>
                <a:off x="3520" y="2894"/>
                <a:ext cx="18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spAutoFit/>
              </a:bodyPr>
              <a:lstStyle/>
              <a:p>
                <a:pPr algn="l">
                  <a:lnSpc>
                    <a:spcPct val="100000"/>
                  </a:lnSpc>
                </a:pPr>
                <a:r>
                  <a:rPr lang="en-US" sz="1600">
                    <a:solidFill>
                      <a:srgbClr val="000066"/>
                    </a:solidFill>
                  </a:rPr>
                  <a:t>By moving radially, the arm can position the read/write head over any track.</a:t>
                </a:r>
              </a:p>
            </p:txBody>
          </p:sp>
          <p:sp>
            <p:nvSpPr>
              <p:cNvPr id="95248" name="Arc 16"/>
              <p:cNvSpPr>
                <a:spLocks noChangeAspect="1"/>
              </p:cNvSpPr>
              <p:nvPr/>
            </p:nvSpPr>
            <p:spPr bwMode="auto">
              <a:xfrm rot="2822162" flipV="1">
                <a:off x="2493" y="2882"/>
                <a:ext cx="713" cy="163"/>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close/>
                  </a:path>
                </a:pathLst>
              </a:custGeom>
              <a:noFill/>
              <a:ln w="57150" cmpd="sng">
                <a:solidFill>
                  <a:schemeClr val="accent1">
                    <a:lumMod val="60000"/>
                    <a:lumOff val="40000"/>
                  </a:schemeClr>
                </a:solidFill>
                <a:prstDash val="dash"/>
                <a:round/>
                <a:headEnd type="triangle" w="med" len="med"/>
                <a:tailEnd type="triangle" w="med" len="med"/>
              </a:ln>
              <a:effectLst/>
              <a:extLst/>
            </p:spPr>
            <p:txBody>
              <a:bodyPr anchor="ctr">
                <a:spAutoFit/>
              </a:bodyPr>
              <a:lstStyle/>
              <a:p>
                <a:pPr>
                  <a:defRPr/>
                </a:pPr>
                <a:endParaRPr lang="en-US">
                  <a:solidFill>
                    <a:srgbClr val="000066"/>
                  </a:solidFill>
                </a:endParaRPr>
              </a:p>
            </p:txBody>
          </p:sp>
        </p:grpSp>
        <p:sp>
          <p:nvSpPr>
            <p:cNvPr id="42006" name="Rectangle 15"/>
            <p:cNvSpPr>
              <a:spLocks noChangeArrowheads="1"/>
            </p:cNvSpPr>
            <p:nvPr/>
          </p:nvSpPr>
          <p:spPr bwMode="auto">
            <a:xfrm>
              <a:off x="3604" y="1126"/>
              <a:ext cx="1594"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algn="l">
                <a:lnSpc>
                  <a:spcPct val="100000"/>
                </a:lnSpc>
              </a:pPr>
              <a:r>
                <a:rPr lang="en-US" sz="1600">
                  <a:solidFill>
                    <a:srgbClr val="000066"/>
                  </a:solidFill>
                </a:rPr>
                <a:t>The read/write </a:t>
              </a:r>
              <a:r>
                <a:rPr lang="en-US" sz="1600" i="1">
                  <a:solidFill>
                    <a:srgbClr val="000066"/>
                  </a:solidFill>
                </a:rPr>
                <a:t>head</a:t>
              </a:r>
            </a:p>
            <a:p>
              <a:pPr algn="l">
                <a:lnSpc>
                  <a:spcPct val="100000"/>
                </a:lnSpc>
              </a:pPr>
              <a:r>
                <a:rPr lang="en-US" sz="1600">
                  <a:solidFill>
                    <a:srgbClr val="000066"/>
                  </a:solidFill>
                </a:rPr>
                <a:t>is attached to the end</a:t>
              </a:r>
            </a:p>
            <a:p>
              <a:pPr algn="l">
                <a:lnSpc>
                  <a:spcPct val="100000"/>
                </a:lnSpc>
              </a:pPr>
              <a:r>
                <a:rPr lang="en-US" sz="1600">
                  <a:solidFill>
                    <a:srgbClr val="000066"/>
                  </a:solidFill>
                </a:rPr>
                <a:t>of the </a:t>
              </a:r>
              <a:r>
                <a:rPr lang="en-US" sz="1600" i="1">
                  <a:solidFill>
                    <a:srgbClr val="000066"/>
                  </a:solidFill>
                </a:rPr>
                <a:t>arm</a:t>
              </a:r>
              <a:r>
                <a:rPr lang="en-US" sz="1600">
                  <a:solidFill>
                    <a:srgbClr val="000066"/>
                  </a:solidFill>
                </a:rPr>
                <a:t> and flies over</a:t>
              </a:r>
            </a:p>
            <a:p>
              <a:pPr algn="l">
                <a:lnSpc>
                  <a:spcPct val="100000"/>
                </a:lnSpc>
              </a:pPr>
              <a:r>
                <a:rPr lang="en-US" sz="1600">
                  <a:solidFill>
                    <a:srgbClr val="000066"/>
                  </a:solidFill>
                </a:rPr>
                <a:t> the disk surface on</a:t>
              </a:r>
            </a:p>
            <a:p>
              <a:pPr algn="l">
                <a:lnSpc>
                  <a:spcPct val="100000"/>
                </a:lnSpc>
              </a:pPr>
              <a:r>
                <a:rPr lang="en-US" sz="1600">
                  <a:solidFill>
                    <a:srgbClr val="000066"/>
                  </a:solidFill>
                </a:rPr>
                <a:t>a thin cushion of air.</a:t>
              </a:r>
            </a:p>
          </p:txBody>
        </p:sp>
      </p:grpSp>
      <p:grpSp>
        <p:nvGrpSpPr>
          <p:cNvPr id="41998" name="Group 46"/>
          <p:cNvGrpSpPr>
            <a:grpSpLocks/>
          </p:cNvGrpSpPr>
          <p:nvPr/>
        </p:nvGrpSpPr>
        <p:grpSpPr bwMode="auto">
          <a:xfrm>
            <a:off x="4287838" y="3209925"/>
            <a:ext cx="2205037" cy="850900"/>
            <a:chOff x="2701" y="2022"/>
            <a:chExt cx="1389" cy="536"/>
          </a:xfrm>
        </p:grpSpPr>
        <p:grpSp>
          <p:nvGrpSpPr>
            <p:cNvPr id="42001" name="Group 23"/>
            <p:cNvGrpSpPr>
              <a:grpSpLocks/>
            </p:cNvGrpSpPr>
            <p:nvPr/>
          </p:nvGrpSpPr>
          <p:grpSpPr bwMode="auto">
            <a:xfrm rot="-2659851">
              <a:off x="2701" y="2430"/>
              <a:ext cx="1389" cy="128"/>
              <a:chOff x="2264" y="2992"/>
              <a:chExt cx="1389" cy="128"/>
            </a:xfrm>
          </p:grpSpPr>
          <p:sp>
            <p:nvSpPr>
              <p:cNvPr id="95256" name="Oval 24"/>
              <p:cNvSpPr>
                <a:spLocks noChangeArrowheads="1"/>
              </p:cNvSpPr>
              <p:nvPr/>
            </p:nvSpPr>
            <p:spPr bwMode="auto">
              <a:xfrm>
                <a:off x="2263" y="2991"/>
                <a:ext cx="128" cy="128"/>
              </a:xfrm>
              <a:prstGeom prst="ellipse">
                <a:avLst/>
              </a:prstGeom>
              <a:solidFill>
                <a:schemeClr val="accent4">
                  <a:lumMod val="75000"/>
                  <a:lumOff val="25000"/>
                </a:schemeClr>
              </a:solidFill>
              <a:ln w="12700">
                <a:solidFill>
                  <a:schemeClr val="tx1"/>
                </a:solidFill>
                <a:round/>
                <a:headEnd/>
                <a:tailEnd/>
              </a:ln>
              <a:effectLst/>
              <a:extLst/>
            </p:spPr>
            <p:txBody>
              <a:bodyPr anchor="ctr">
                <a:spAutoFit/>
              </a:bodyPr>
              <a:lstStyle/>
              <a:p>
                <a:pPr>
                  <a:defRPr/>
                </a:pPr>
                <a:endParaRPr lang="en-US">
                  <a:solidFill>
                    <a:srgbClr val="000066"/>
                  </a:solidFill>
                </a:endParaRPr>
              </a:p>
            </p:txBody>
          </p:sp>
          <p:sp>
            <p:nvSpPr>
              <p:cNvPr id="95257" name="Rectangle 25"/>
              <p:cNvSpPr>
                <a:spLocks noChangeArrowheads="1"/>
              </p:cNvSpPr>
              <p:nvPr/>
            </p:nvSpPr>
            <p:spPr bwMode="auto">
              <a:xfrm>
                <a:off x="2371" y="3022"/>
                <a:ext cx="1282" cy="63"/>
              </a:xfrm>
              <a:prstGeom prst="rect">
                <a:avLst/>
              </a:prstGeom>
              <a:solidFill>
                <a:schemeClr val="accent4">
                  <a:lumMod val="75000"/>
                  <a:lumOff val="25000"/>
                </a:schemeClr>
              </a:solidFill>
              <a:ln w="12700">
                <a:solidFill>
                  <a:schemeClr val="tx1"/>
                </a:solidFill>
                <a:miter lim="800000"/>
                <a:headEnd/>
                <a:tailEnd/>
              </a:ln>
              <a:effectLst/>
              <a:extLst/>
            </p:spPr>
            <p:txBody>
              <a:bodyPr wrap="none" anchor="ctr"/>
              <a:lstStyle/>
              <a:p>
                <a:pPr>
                  <a:defRPr/>
                </a:pPr>
                <a:endParaRPr lang="en-US">
                  <a:solidFill>
                    <a:srgbClr val="000066"/>
                  </a:solidFill>
                </a:endParaRPr>
              </a:p>
            </p:txBody>
          </p:sp>
        </p:grpSp>
        <p:sp>
          <p:nvSpPr>
            <p:cNvPr id="42002" name="Oval 2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p:spPr>
          <p:txBody>
            <a:bodyPr wrap="none" anchor="ctr">
              <a:spAutoFit/>
            </a:bodyPr>
            <a:lstStyle/>
            <a:p>
              <a:endParaRPr lang="en-US">
                <a:solidFill>
                  <a:srgbClr val="000066"/>
                </a:solidFill>
              </a:endParaRPr>
            </a:p>
          </p:txBody>
        </p:sp>
      </p:grpSp>
      <p:grpSp>
        <p:nvGrpSpPr>
          <p:cNvPr id="68" name="Group 46"/>
          <p:cNvGrpSpPr>
            <a:grpSpLocks/>
          </p:cNvGrpSpPr>
          <p:nvPr/>
        </p:nvGrpSpPr>
        <p:grpSpPr bwMode="auto">
          <a:xfrm rot="21048912">
            <a:off x="4390825" y="3344508"/>
            <a:ext cx="2205037" cy="850900"/>
            <a:chOff x="2701" y="2022"/>
            <a:chExt cx="1389" cy="536"/>
          </a:xfrm>
          <a:solidFill>
            <a:schemeClr val="accent4">
              <a:lumMod val="75000"/>
              <a:lumOff val="25000"/>
              <a:alpha val="20000"/>
            </a:schemeClr>
          </a:solidFill>
        </p:grpSpPr>
        <p:grpSp>
          <p:nvGrpSpPr>
            <p:cNvPr id="69" name="Group 23"/>
            <p:cNvGrpSpPr>
              <a:grpSpLocks/>
            </p:cNvGrpSpPr>
            <p:nvPr/>
          </p:nvGrpSpPr>
          <p:grpSpPr bwMode="auto">
            <a:xfrm rot="-2659851">
              <a:off x="2701" y="2430"/>
              <a:ext cx="1389" cy="128"/>
              <a:chOff x="2264" y="2992"/>
              <a:chExt cx="1389" cy="128"/>
            </a:xfrm>
            <a:grpFill/>
          </p:grpSpPr>
          <p:sp>
            <p:nvSpPr>
              <p:cNvPr id="71" name="Oval 24"/>
              <p:cNvSpPr>
                <a:spLocks noChangeArrowheads="1"/>
              </p:cNvSpPr>
              <p:nvPr/>
            </p:nvSpPr>
            <p:spPr bwMode="auto">
              <a:xfrm>
                <a:off x="2263" y="2991"/>
                <a:ext cx="128" cy="128"/>
              </a:xfrm>
              <a:prstGeom prst="ellipse">
                <a:avLst/>
              </a:prstGeom>
              <a:grpFill/>
              <a:ln w="12700">
                <a:solidFill>
                  <a:schemeClr val="tx1"/>
                </a:solidFill>
                <a:round/>
                <a:headEnd/>
                <a:tailEnd/>
              </a:ln>
              <a:effectLst/>
              <a:extLst/>
            </p:spPr>
            <p:txBody>
              <a:bodyPr anchor="ctr">
                <a:spAutoFit/>
              </a:bodyPr>
              <a:lstStyle/>
              <a:p>
                <a:pPr>
                  <a:defRPr/>
                </a:pPr>
                <a:endParaRPr lang="en-US">
                  <a:solidFill>
                    <a:srgbClr val="000066"/>
                  </a:solidFill>
                </a:endParaRPr>
              </a:p>
            </p:txBody>
          </p:sp>
          <p:sp>
            <p:nvSpPr>
              <p:cNvPr id="72" name="Rectangle 25"/>
              <p:cNvSpPr>
                <a:spLocks noChangeArrowheads="1"/>
              </p:cNvSpPr>
              <p:nvPr/>
            </p:nvSpPr>
            <p:spPr bwMode="auto">
              <a:xfrm>
                <a:off x="2371" y="3022"/>
                <a:ext cx="1282" cy="63"/>
              </a:xfrm>
              <a:prstGeom prst="rect">
                <a:avLst/>
              </a:prstGeom>
              <a:grpFill/>
              <a:ln w="12700">
                <a:solidFill>
                  <a:schemeClr val="tx1"/>
                </a:solidFill>
                <a:miter lim="800000"/>
                <a:headEnd/>
                <a:tailEnd/>
              </a:ln>
              <a:effectLst/>
              <a:extLst/>
            </p:spPr>
            <p:txBody>
              <a:bodyPr wrap="none" anchor="ctr"/>
              <a:lstStyle/>
              <a:p>
                <a:pPr>
                  <a:defRPr/>
                </a:pPr>
                <a:endParaRPr lang="en-US">
                  <a:solidFill>
                    <a:srgbClr val="000066"/>
                  </a:solidFill>
                </a:endParaRPr>
              </a:p>
            </p:txBody>
          </p:sp>
        </p:grpSp>
        <p:sp>
          <p:nvSpPr>
            <p:cNvPr id="70" name="Oval 26"/>
            <p:cNvSpPr>
              <a:spLocks noChangeAspect="1" noChangeArrowheads="1"/>
            </p:cNvSpPr>
            <p:nvPr/>
          </p:nvSpPr>
          <p:spPr bwMode="auto">
            <a:xfrm>
              <a:off x="3859" y="2022"/>
              <a:ext cx="23" cy="23"/>
            </a:xfrm>
            <a:prstGeom prst="ellipse">
              <a:avLst/>
            </a:prstGeom>
            <a:grpFill/>
            <a:ln w="25400">
              <a:solidFill>
                <a:schemeClr val="tx1"/>
              </a:solidFill>
              <a:round/>
              <a:headEnd/>
              <a:tailEnd/>
            </a:ln>
            <a:effectLst/>
            <a:extLst/>
          </p:spPr>
          <p:txBody>
            <a:bodyPr wrap="none" anchor="ctr">
              <a:spAutoFit/>
            </a:bodyPr>
            <a:lstStyle/>
            <a:p>
              <a:pPr>
                <a:defRPr/>
              </a:pPr>
              <a:endParaRPr lang="en-US">
                <a:solidFill>
                  <a:srgbClr val="000066"/>
                </a:solidFill>
              </a:endParaRPr>
            </a:p>
          </p:txBody>
        </p:sp>
      </p:grpSp>
      <p:grpSp>
        <p:nvGrpSpPr>
          <p:cNvPr id="73" name="Group 46"/>
          <p:cNvGrpSpPr>
            <a:grpSpLocks/>
          </p:cNvGrpSpPr>
          <p:nvPr/>
        </p:nvGrpSpPr>
        <p:grpSpPr bwMode="auto">
          <a:xfrm rot="551271">
            <a:off x="4217260" y="3076386"/>
            <a:ext cx="2205037" cy="850900"/>
            <a:chOff x="2701" y="2022"/>
            <a:chExt cx="1389" cy="536"/>
          </a:xfrm>
          <a:solidFill>
            <a:schemeClr val="accent4">
              <a:lumMod val="75000"/>
              <a:lumOff val="25000"/>
              <a:alpha val="20000"/>
            </a:schemeClr>
          </a:solidFill>
        </p:grpSpPr>
        <p:grpSp>
          <p:nvGrpSpPr>
            <p:cNvPr id="74" name="Group 23"/>
            <p:cNvGrpSpPr>
              <a:grpSpLocks/>
            </p:cNvGrpSpPr>
            <p:nvPr/>
          </p:nvGrpSpPr>
          <p:grpSpPr bwMode="auto">
            <a:xfrm rot="-2659851">
              <a:off x="2701" y="2430"/>
              <a:ext cx="1389" cy="128"/>
              <a:chOff x="2264" y="2992"/>
              <a:chExt cx="1389" cy="128"/>
            </a:xfrm>
            <a:grpFill/>
          </p:grpSpPr>
          <p:sp>
            <p:nvSpPr>
              <p:cNvPr id="76" name="Oval 24"/>
              <p:cNvSpPr>
                <a:spLocks noChangeArrowheads="1"/>
              </p:cNvSpPr>
              <p:nvPr/>
            </p:nvSpPr>
            <p:spPr bwMode="auto">
              <a:xfrm>
                <a:off x="2263" y="2991"/>
                <a:ext cx="128" cy="128"/>
              </a:xfrm>
              <a:prstGeom prst="ellipse">
                <a:avLst/>
              </a:prstGeom>
              <a:grpFill/>
              <a:ln w="12700">
                <a:solidFill>
                  <a:schemeClr val="tx1"/>
                </a:solidFill>
                <a:round/>
                <a:headEnd/>
                <a:tailEnd/>
              </a:ln>
              <a:effectLst/>
              <a:extLst/>
            </p:spPr>
            <p:txBody>
              <a:bodyPr anchor="ctr">
                <a:spAutoFit/>
              </a:bodyPr>
              <a:lstStyle/>
              <a:p>
                <a:pPr>
                  <a:defRPr/>
                </a:pPr>
                <a:endParaRPr lang="en-US">
                  <a:solidFill>
                    <a:srgbClr val="000066"/>
                  </a:solidFill>
                </a:endParaRPr>
              </a:p>
            </p:txBody>
          </p:sp>
          <p:sp>
            <p:nvSpPr>
              <p:cNvPr id="77" name="Rectangle 25"/>
              <p:cNvSpPr>
                <a:spLocks noChangeArrowheads="1"/>
              </p:cNvSpPr>
              <p:nvPr/>
            </p:nvSpPr>
            <p:spPr bwMode="auto">
              <a:xfrm>
                <a:off x="2371" y="3022"/>
                <a:ext cx="1282" cy="63"/>
              </a:xfrm>
              <a:prstGeom prst="rect">
                <a:avLst/>
              </a:prstGeom>
              <a:grpFill/>
              <a:ln w="12700">
                <a:solidFill>
                  <a:schemeClr val="tx1"/>
                </a:solidFill>
                <a:miter lim="800000"/>
                <a:headEnd/>
                <a:tailEnd/>
              </a:ln>
              <a:effectLst/>
              <a:extLst/>
            </p:spPr>
            <p:txBody>
              <a:bodyPr wrap="none" anchor="ctr"/>
              <a:lstStyle/>
              <a:p>
                <a:pPr>
                  <a:defRPr/>
                </a:pPr>
                <a:endParaRPr lang="en-US">
                  <a:solidFill>
                    <a:srgbClr val="000066"/>
                  </a:solidFill>
                </a:endParaRPr>
              </a:p>
            </p:txBody>
          </p:sp>
        </p:grpSp>
        <p:sp>
          <p:nvSpPr>
            <p:cNvPr id="75" name="Oval 26"/>
            <p:cNvSpPr>
              <a:spLocks noChangeAspect="1" noChangeArrowheads="1"/>
            </p:cNvSpPr>
            <p:nvPr/>
          </p:nvSpPr>
          <p:spPr bwMode="auto">
            <a:xfrm>
              <a:off x="3859" y="2022"/>
              <a:ext cx="23" cy="23"/>
            </a:xfrm>
            <a:prstGeom prst="ellipse">
              <a:avLst/>
            </a:prstGeom>
            <a:grpFill/>
            <a:ln w="25400">
              <a:solidFill>
                <a:schemeClr val="tx1"/>
              </a:solidFill>
              <a:round/>
              <a:headEnd/>
              <a:tailEnd/>
            </a:ln>
            <a:effectLst/>
            <a:extLst/>
          </p:spPr>
          <p:txBody>
            <a:bodyPr wrap="none" anchor="ctr">
              <a:spAutoFit/>
            </a:bodyPr>
            <a:lstStyle/>
            <a:p>
              <a:pPr>
                <a:defRPr/>
              </a:pPr>
              <a:endParaRPr lang="en-US">
                <a:solidFill>
                  <a:srgbClr val="000066"/>
                </a:solidFill>
              </a:endParaRPr>
            </a:p>
          </p:txBody>
        </p:sp>
      </p:grpSp>
    </p:spTree>
    <p:extLst>
      <p:ext uri="{BB962C8B-B14F-4D97-AF65-F5344CB8AC3E}">
        <p14:creationId xmlns:p14="http://schemas.microsoft.com/office/powerpoint/2010/main" val="1415637454"/>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title"/>
          </p:nvPr>
        </p:nvSpPr>
        <p:spPr/>
        <p:txBody>
          <a:bodyPr/>
          <a:lstStyle/>
          <a:p>
            <a:pPr eaLnBrk="1" hangingPunct="1">
              <a:defRPr/>
            </a:pPr>
            <a:r>
              <a:rPr lang="en-US" smtClean="0">
                <a:cs typeface="+mj-cs"/>
              </a:rPr>
              <a:t>Disk Access Time</a:t>
            </a:r>
          </a:p>
        </p:txBody>
      </p:sp>
      <p:sp>
        <p:nvSpPr>
          <p:cNvPr id="125957" name="Rectangle 5"/>
          <p:cNvSpPr>
            <a:spLocks noGrp="1" noChangeArrowheads="1"/>
          </p:cNvSpPr>
          <p:nvPr>
            <p:ph type="body" idx="1"/>
          </p:nvPr>
        </p:nvSpPr>
        <p:spPr/>
        <p:txBody>
          <a:bodyPr/>
          <a:lstStyle/>
          <a:p>
            <a:pPr eaLnBrk="1" hangingPunct="1">
              <a:defRPr/>
            </a:pPr>
            <a:r>
              <a:rPr lang="en-US" sz="2000" dirty="0" smtClean="0">
                <a:cs typeface="+mn-cs"/>
              </a:rPr>
              <a:t>Average time to access some target sector approximated by :</a:t>
            </a:r>
          </a:p>
          <a:p>
            <a:pPr lvl="1" eaLnBrk="1" hangingPunct="1">
              <a:defRPr/>
            </a:pPr>
            <a:r>
              <a:rPr lang="en-US" sz="1800" dirty="0" err="1" smtClean="0"/>
              <a:t>Taccess</a:t>
            </a:r>
            <a:r>
              <a:rPr lang="en-US" sz="1800" dirty="0" smtClean="0"/>
              <a:t>  =  </a:t>
            </a:r>
            <a:r>
              <a:rPr lang="en-US" sz="1800" dirty="0" err="1" smtClean="0"/>
              <a:t>Tavg</a:t>
            </a:r>
            <a:r>
              <a:rPr lang="en-US" sz="1800" dirty="0" smtClean="0"/>
              <a:t> seek +  </a:t>
            </a:r>
            <a:r>
              <a:rPr lang="en-US" sz="1800" dirty="0" err="1" smtClean="0"/>
              <a:t>Tavg</a:t>
            </a:r>
            <a:r>
              <a:rPr lang="en-US" sz="1800" dirty="0" smtClean="0"/>
              <a:t> rotation + </a:t>
            </a:r>
            <a:r>
              <a:rPr lang="en-US" sz="1800" dirty="0" err="1" smtClean="0"/>
              <a:t>Tavg</a:t>
            </a:r>
            <a:r>
              <a:rPr lang="en-US" sz="1800" dirty="0" smtClean="0"/>
              <a:t> transfer </a:t>
            </a:r>
          </a:p>
          <a:p>
            <a:pPr eaLnBrk="1" hangingPunct="1">
              <a:defRPr/>
            </a:pPr>
            <a:r>
              <a:rPr lang="en-US" sz="2000" dirty="0" smtClean="0">
                <a:solidFill>
                  <a:srgbClr val="FF0000"/>
                </a:solidFill>
                <a:cs typeface="+mn-cs"/>
              </a:rPr>
              <a:t>Seek time</a:t>
            </a:r>
            <a:r>
              <a:rPr lang="en-US" sz="2000" dirty="0" smtClean="0">
                <a:cs typeface="+mn-cs"/>
              </a:rPr>
              <a:t> (</a:t>
            </a:r>
            <a:r>
              <a:rPr lang="en-US" sz="2000" dirty="0" err="1" smtClean="0">
                <a:cs typeface="+mn-cs"/>
              </a:rPr>
              <a:t>Tavg</a:t>
            </a:r>
            <a:r>
              <a:rPr lang="en-US" sz="2000" dirty="0" smtClean="0">
                <a:cs typeface="+mn-cs"/>
              </a:rPr>
              <a:t> seek)</a:t>
            </a:r>
          </a:p>
          <a:p>
            <a:pPr lvl="1" eaLnBrk="1" hangingPunct="1">
              <a:defRPr/>
            </a:pPr>
            <a:r>
              <a:rPr lang="en-US" sz="1800" dirty="0" smtClean="0"/>
              <a:t>Time to position heads over cylinder containing target sector.</a:t>
            </a:r>
          </a:p>
          <a:p>
            <a:pPr lvl="1" eaLnBrk="1" hangingPunct="1">
              <a:defRPr/>
            </a:pPr>
            <a:r>
              <a:rPr lang="en-US" sz="1800" dirty="0" smtClean="0"/>
              <a:t>Typical  </a:t>
            </a:r>
            <a:r>
              <a:rPr lang="en-US" sz="1800" dirty="0" err="1" smtClean="0"/>
              <a:t>Tavg</a:t>
            </a:r>
            <a:r>
              <a:rPr lang="en-US" sz="1800" dirty="0" smtClean="0"/>
              <a:t> seek = </a:t>
            </a:r>
            <a:r>
              <a:rPr lang="en-US" sz="1800" dirty="0" smtClean="0">
                <a:solidFill>
                  <a:srgbClr val="FF0000"/>
                </a:solidFill>
              </a:rPr>
              <a:t>9 </a:t>
            </a:r>
            <a:r>
              <a:rPr lang="en-US" sz="1800" dirty="0" err="1" smtClean="0">
                <a:solidFill>
                  <a:srgbClr val="FF0000"/>
                </a:solidFill>
              </a:rPr>
              <a:t>ms</a:t>
            </a:r>
            <a:endParaRPr lang="en-US" sz="1800" dirty="0" smtClean="0">
              <a:solidFill>
                <a:srgbClr val="FF0000"/>
              </a:solidFill>
            </a:endParaRPr>
          </a:p>
          <a:p>
            <a:pPr eaLnBrk="1" hangingPunct="1">
              <a:defRPr/>
            </a:pPr>
            <a:r>
              <a:rPr lang="en-US" sz="2000" dirty="0" smtClean="0">
                <a:solidFill>
                  <a:srgbClr val="FF0000"/>
                </a:solidFill>
                <a:cs typeface="+mn-cs"/>
              </a:rPr>
              <a:t>Rotational latency</a:t>
            </a:r>
            <a:r>
              <a:rPr lang="en-US" sz="2000" dirty="0" smtClean="0">
                <a:cs typeface="+mn-cs"/>
              </a:rPr>
              <a:t> (</a:t>
            </a:r>
            <a:r>
              <a:rPr lang="en-US" sz="2000" dirty="0" err="1" smtClean="0">
                <a:cs typeface="+mn-cs"/>
              </a:rPr>
              <a:t>Tavg</a:t>
            </a:r>
            <a:r>
              <a:rPr lang="en-US" sz="2000" dirty="0" smtClean="0">
                <a:cs typeface="+mn-cs"/>
              </a:rPr>
              <a:t> rotation)</a:t>
            </a:r>
          </a:p>
          <a:p>
            <a:pPr lvl="1" eaLnBrk="1" hangingPunct="1">
              <a:defRPr/>
            </a:pPr>
            <a:r>
              <a:rPr lang="en-US" sz="1800" dirty="0" smtClean="0"/>
              <a:t>Time waiting for first bit of target sector to pass under r/w head.</a:t>
            </a:r>
          </a:p>
          <a:p>
            <a:pPr lvl="1" eaLnBrk="1" hangingPunct="1">
              <a:defRPr/>
            </a:pPr>
            <a:r>
              <a:rPr lang="en-US" sz="1800" dirty="0" err="1" smtClean="0"/>
              <a:t>Tavg</a:t>
            </a:r>
            <a:r>
              <a:rPr lang="en-US" sz="1800" dirty="0" smtClean="0"/>
              <a:t> rotation = 1/2 x 1/RPMs x 60 sec/1 min </a:t>
            </a:r>
            <a:r>
              <a:rPr lang="en-US" sz="1800" dirty="0" smtClean="0">
                <a:solidFill>
                  <a:srgbClr val="FF0000"/>
                </a:solidFill>
              </a:rPr>
              <a:t>(~ </a:t>
            </a:r>
            <a:r>
              <a:rPr lang="en-US" sz="1800" dirty="0" err="1" smtClean="0">
                <a:solidFill>
                  <a:srgbClr val="FF0000"/>
                </a:solidFill>
              </a:rPr>
              <a:t>ms</a:t>
            </a:r>
            <a:r>
              <a:rPr lang="en-US" sz="1800" dirty="0" smtClean="0">
                <a:solidFill>
                  <a:srgbClr val="FF0000"/>
                </a:solidFill>
              </a:rPr>
              <a:t> as well)</a:t>
            </a:r>
          </a:p>
          <a:p>
            <a:pPr eaLnBrk="1" hangingPunct="1">
              <a:defRPr/>
            </a:pPr>
            <a:r>
              <a:rPr lang="en-US" sz="2000" dirty="0" smtClean="0">
                <a:solidFill>
                  <a:srgbClr val="FF0000"/>
                </a:solidFill>
                <a:cs typeface="+mn-cs"/>
              </a:rPr>
              <a:t>Transfer time</a:t>
            </a:r>
            <a:r>
              <a:rPr lang="en-US" sz="2000" dirty="0" smtClean="0">
                <a:cs typeface="+mn-cs"/>
              </a:rPr>
              <a:t> (</a:t>
            </a:r>
            <a:r>
              <a:rPr lang="en-US" sz="2000" dirty="0" err="1" smtClean="0">
                <a:cs typeface="+mn-cs"/>
              </a:rPr>
              <a:t>Tavg</a:t>
            </a:r>
            <a:r>
              <a:rPr lang="en-US" sz="2000" dirty="0" smtClean="0">
                <a:cs typeface="+mn-cs"/>
              </a:rPr>
              <a:t> transfer)	</a:t>
            </a:r>
          </a:p>
          <a:p>
            <a:pPr lvl="1" eaLnBrk="1" hangingPunct="1">
              <a:defRPr/>
            </a:pPr>
            <a:r>
              <a:rPr lang="en-US" sz="1800" dirty="0" smtClean="0"/>
              <a:t>Time to read the bits in the target sector.</a:t>
            </a:r>
          </a:p>
          <a:p>
            <a:pPr lvl="1" eaLnBrk="1" hangingPunct="1">
              <a:defRPr/>
            </a:pPr>
            <a:r>
              <a:rPr lang="en-US" sz="1800" dirty="0" err="1" smtClean="0"/>
              <a:t>Tavg</a:t>
            </a:r>
            <a:r>
              <a:rPr lang="en-US" sz="1800" dirty="0" smtClean="0"/>
              <a:t> transfer = 1/RPM x 1/(</a:t>
            </a:r>
            <a:r>
              <a:rPr lang="en-US" sz="1800" dirty="0" err="1" smtClean="0"/>
              <a:t>avg</a:t>
            </a:r>
            <a:r>
              <a:rPr lang="en-US" sz="1800" dirty="0" smtClean="0"/>
              <a:t> # sectors/track) x 60 </a:t>
            </a:r>
            <a:r>
              <a:rPr lang="en-US" sz="1800" dirty="0" err="1" smtClean="0"/>
              <a:t>secs</a:t>
            </a:r>
            <a:r>
              <a:rPr lang="en-US" sz="1800" dirty="0" smtClean="0"/>
              <a:t>/1 min. (typically small)</a:t>
            </a:r>
          </a:p>
          <a:p>
            <a:pPr eaLnBrk="1" hangingPunct="1">
              <a:buClr>
                <a:srgbClr val="660033"/>
              </a:buClr>
              <a:defRPr/>
            </a:pPr>
            <a:r>
              <a:rPr lang="en-US" sz="2000" dirty="0" smtClean="0">
                <a:solidFill>
                  <a:srgbClr val="003300"/>
                </a:solidFill>
              </a:rPr>
              <a:t>Hence magnetic disks are slow (~ </a:t>
            </a:r>
            <a:r>
              <a:rPr lang="en-US" sz="2000" dirty="0" err="1" smtClean="0">
                <a:solidFill>
                  <a:srgbClr val="003300"/>
                </a:solidFill>
              </a:rPr>
              <a:t>ms</a:t>
            </a:r>
            <a:r>
              <a:rPr lang="en-US" sz="2000" dirty="0" smtClean="0">
                <a:solidFill>
                  <a:srgbClr val="003300"/>
                </a:solidFill>
              </a:rPr>
              <a:t>)!</a:t>
            </a:r>
            <a:endParaRPr lang="en-US" sz="2000" dirty="0">
              <a:solidFill>
                <a:srgbClr val="003300"/>
              </a:solidFill>
            </a:endParaRPr>
          </a:p>
          <a:p>
            <a:pPr lvl="1" eaLnBrk="1" hangingPunct="1">
              <a:defRPr/>
            </a:pPr>
            <a:endParaRPr lang="en-US" sz="1800" dirty="0" smtClean="0"/>
          </a:p>
        </p:txBody>
      </p:sp>
    </p:spTree>
    <p:extLst>
      <p:ext uri="{BB962C8B-B14F-4D97-AF65-F5344CB8AC3E}">
        <p14:creationId xmlns:p14="http://schemas.microsoft.com/office/powerpoint/2010/main" val="1643312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5957">
                                            <p:txEl>
                                              <p:pRg st="0" end="0"/>
                                            </p:txEl>
                                          </p:spTgt>
                                        </p:tgtEl>
                                        <p:attrNameLst>
                                          <p:attrName>style.visibility</p:attrName>
                                        </p:attrNameLst>
                                      </p:cBhvr>
                                      <p:to>
                                        <p:strVal val="visible"/>
                                      </p:to>
                                    </p:set>
                                    <p:animEffect transition="in" filter="dissolve">
                                      <p:cBhvr>
                                        <p:cTn id="7" dur="500"/>
                                        <p:tgtEl>
                                          <p:spTgt spid="12595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5957">
                                            <p:txEl>
                                              <p:pRg st="1" end="1"/>
                                            </p:txEl>
                                          </p:spTgt>
                                        </p:tgtEl>
                                        <p:attrNameLst>
                                          <p:attrName>style.visibility</p:attrName>
                                        </p:attrNameLst>
                                      </p:cBhvr>
                                      <p:to>
                                        <p:strVal val="visible"/>
                                      </p:to>
                                    </p:set>
                                    <p:animEffect transition="in" filter="dissolve">
                                      <p:cBhvr>
                                        <p:cTn id="10" dur="500"/>
                                        <p:tgtEl>
                                          <p:spTgt spid="12595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5957">
                                            <p:txEl>
                                              <p:pRg st="2" end="2"/>
                                            </p:txEl>
                                          </p:spTgt>
                                        </p:tgtEl>
                                        <p:attrNameLst>
                                          <p:attrName>style.visibility</p:attrName>
                                        </p:attrNameLst>
                                      </p:cBhvr>
                                      <p:to>
                                        <p:strVal val="visible"/>
                                      </p:to>
                                    </p:set>
                                    <p:animEffect transition="in" filter="dissolve">
                                      <p:cBhvr>
                                        <p:cTn id="15" dur="500"/>
                                        <p:tgtEl>
                                          <p:spTgt spid="12595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25957">
                                            <p:txEl>
                                              <p:pRg st="3" end="3"/>
                                            </p:txEl>
                                          </p:spTgt>
                                        </p:tgtEl>
                                        <p:attrNameLst>
                                          <p:attrName>style.visibility</p:attrName>
                                        </p:attrNameLst>
                                      </p:cBhvr>
                                      <p:to>
                                        <p:strVal val="visible"/>
                                      </p:to>
                                    </p:set>
                                    <p:animEffect transition="in" filter="dissolve">
                                      <p:cBhvr>
                                        <p:cTn id="18" dur="500"/>
                                        <p:tgtEl>
                                          <p:spTgt spid="125957">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5957">
                                            <p:txEl>
                                              <p:pRg st="4" end="4"/>
                                            </p:txEl>
                                          </p:spTgt>
                                        </p:tgtEl>
                                        <p:attrNameLst>
                                          <p:attrName>style.visibility</p:attrName>
                                        </p:attrNameLst>
                                      </p:cBhvr>
                                      <p:to>
                                        <p:strVal val="visible"/>
                                      </p:to>
                                    </p:set>
                                    <p:animEffect transition="in" filter="dissolve">
                                      <p:cBhvr>
                                        <p:cTn id="21" dur="500"/>
                                        <p:tgtEl>
                                          <p:spTgt spid="12595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5957">
                                            <p:txEl>
                                              <p:pRg st="5" end="5"/>
                                            </p:txEl>
                                          </p:spTgt>
                                        </p:tgtEl>
                                        <p:attrNameLst>
                                          <p:attrName>style.visibility</p:attrName>
                                        </p:attrNameLst>
                                      </p:cBhvr>
                                      <p:to>
                                        <p:strVal val="visible"/>
                                      </p:to>
                                    </p:set>
                                    <p:animEffect transition="in" filter="dissolve">
                                      <p:cBhvr>
                                        <p:cTn id="26" dur="500"/>
                                        <p:tgtEl>
                                          <p:spTgt spid="125957">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5957">
                                            <p:txEl>
                                              <p:pRg st="6" end="6"/>
                                            </p:txEl>
                                          </p:spTgt>
                                        </p:tgtEl>
                                        <p:attrNameLst>
                                          <p:attrName>style.visibility</p:attrName>
                                        </p:attrNameLst>
                                      </p:cBhvr>
                                      <p:to>
                                        <p:strVal val="visible"/>
                                      </p:to>
                                    </p:set>
                                    <p:animEffect transition="in" filter="dissolve">
                                      <p:cBhvr>
                                        <p:cTn id="29" dur="500"/>
                                        <p:tgtEl>
                                          <p:spTgt spid="125957">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25957">
                                            <p:txEl>
                                              <p:pRg st="7" end="7"/>
                                            </p:txEl>
                                          </p:spTgt>
                                        </p:tgtEl>
                                        <p:attrNameLst>
                                          <p:attrName>style.visibility</p:attrName>
                                        </p:attrNameLst>
                                      </p:cBhvr>
                                      <p:to>
                                        <p:strVal val="visible"/>
                                      </p:to>
                                    </p:set>
                                    <p:animEffect transition="in" filter="dissolve">
                                      <p:cBhvr>
                                        <p:cTn id="32" dur="500"/>
                                        <p:tgtEl>
                                          <p:spTgt spid="12595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5957">
                                            <p:txEl>
                                              <p:pRg st="8" end="8"/>
                                            </p:txEl>
                                          </p:spTgt>
                                        </p:tgtEl>
                                        <p:attrNameLst>
                                          <p:attrName>style.visibility</p:attrName>
                                        </p:attrNameLst>
                                      </p:cBhvr>
                                      <p:to>
                                        <p:strVal val="visible"/>
                                      </p:to>
                                    </p:set>
                                    <p:animEffect transition="in" filter="dissolve">
                                      <p:cBhvr>
                                        <p:cTn id="37" dur="500"/>
                                        <p:tgtEl>
                                          <p:spTgt spid="125957">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5957">
                                            <p:txEl>
                                              <p:pRg st="9" end="9"/>
                                            </p:txEl>
                                          </p:spTgt>
                                        </p:tgtEl>
                                        <p:attrNameLst>
                                          <p:attrName>style.visibility</p:attrName>
                                        </p:attrNameLst>
                                      </p:cBhvr>
                                      <p:to>
                                        <p:strVal val="visible"/>
                                      </p:to>
                                    </p:set>
                                    <p:animEffect transition="in" filter="dissolve">
                                      <p:cBhvr>
                                        <p:cTn id="40" dur="500"/>
                                        <p:tgtEl>
                                          <p:spTgt spid="125957">
                                            <p:txEl>
                                              <p:pRg st="9" end="9"/>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25957">
                                            <p:txEl>
                                              <p:pRg st="10" end="10"/>
                                            </p:txEl>
                                          </p:spTgt>
                                        </p:tgtEl>
                                        <p:attrNameLst>
                                          <p:attrName>style.visibility</p:attrName>
                                        </p:attrNameLst>
                                      </p:cBhvr>
                                      <p:to>
                                        <p:strVal val="visible"/>
                                      </p:to>
                                    </p:set>
                                    <p:animEffect transition="in" filter="dissolve">
                                      <p:cBhvr>
                                        <p:cTn id="43" dur="500"/>
                                        <p:tgtEl>
                                          <p:spTgt spid="125957">
                                            <p:txEl>
                                              <p:pRg st="10" end="1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25957">
                                            <p:txEl>
                                              <p:pRg st="11" end="11"/>
                                            </p:txEl>
                                          </p:spTgt>
                                        </p:tgtEl>
                                        <p:attrNameLst>
                                          <p:attrName>style.visibility</p:attrName>
                                        </p:attrNameLst>
                                      </p:cBhvr>
                                      <p:to>
                                        <p:strVal val="visible"/>
                                      </p:to>
                                    </p:set>
                                    <p:animEffect transition="in" filter="dissolve">
                                      <p:cBhvr>
                                        <p:cTn id="48" dur="500"/>
                                        <p:tgtEl>
                                          <p:spTgt spid="12595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rPr>
              <a:t>Solid State Disks (SSDs)</a:t>
            </a:r>
          </a:p>
        </p:txBody>
      </p:sp>
      <p:sp>
        <p:nvSpPr>
          <p:cNvPr id="44034" name="Content Placeholder 2"/>
          <p:cNvSpPr>
            <a:spLocks noGrp="1"/>
          </p:cNvSpPr>
          <p:nvPr>
            <p:ph idx="1"/>
          </p:nvPr>
        </p:nvSpPr>
        <p:spPr>
          <a:xfrm>
            <a:off x="290513" y="4751388"/>
            <a:ext cx="8650287" cy="1693862"/>
          </a:xfrm>
        </p:spPr>
        <p:txBody>
          <a:bodyPr/>
          <a:lstStyle/>
          <a:p>
            <a:pPr lvl="1" eaLnBrk="1" hangingPunct="1"/>
            <a:r>
              <a:rPr lang="en-US" sz="1800">
                <a:latin typeface="Helvetica" charset="0"/>
                <a:ea typeface="ＭＳ Ｐゴシック" charset="0"/>
              </a:rPr>
              <a:t>Based on flash memory – all electronic, no mechanical parts</a:t>
            </a:r>
          </a:p>
          <a:p>
            <a:pPr lvl="1" eaLnBrk="1" hangingPunct="1"/>
            <a:r>
              <a:rPr lang="en-US" sz="1800">
                <a:latin typeface="Helvetica" charset="0"/>
                <a:ea typeface="ＭＳ Ｐゴシック" charset="0"/>
              </a:rPr>
              <a:t>Divided into B blocks, with P pages/block</a:t>
            </a:r>
          </a:p>
          <a:p>
            <a:pPr lvl="1" eaLnBrk="1" hangingPunct="1"/>
            <a:r>
              <a:rPr lang="en-US" sz="1800">
                <a:latin typeface="Helvetica" charset="0"/>
                <a:ea typeface="ＭＳ Ｐゴシック" charset="0"/>
              </a:rPr>
              <a:t>Reads are straightforward (~</a:t>
            </a:r>
            <a:r>
              <a:rPr lang="el-GR" sz="1800" b="0">
                <a:latin typeface="Helvetica" charset="0"/>
                <a:ea typeface="ＭＳ Ｐゴシック" charset="0"/>
              </a:rPr>
              <a:t>30 μ</a:t>
            </a:r>
            <a:r>
              <a:rPr lang="en-US" sz="1800" b="0">
                <a:latin typeface="Helvetica" charset="0"/>
                <a:ea typeface="ＭＳ Ｐゴシック" charset="0"/>
              </a:rPr>
              <a:t>s</a:t>
            </a:r>
            <a:r>
              <a:rPr lang="en-US" sz="1800">
                <a:latin typeface="Helvetica" charset="0"/>
                <a:ea typeface="ＭＳ Ｐゴシック" charset="0"/>
              </a:rPr>
              <a:t>), but writes are more complicated (~</a:t>
            </a:r>
            <a:r>
              <a:rPr lang="el-GR" sz="1800" b="0">
                <a:latin typeface="Helvetica" charset="0"/>
                <a:ea typeface="ＭＳ Ｐゴシック" charset="0"/>
              </a:rPr>
              <a:t>30</a:t>
            </a:r>
            <a:r>
              <a:rPr lang="en-US" sz="1800" b="0">
                <a:latin typeface="Helvetica" charset="0"/>
                <a:ea typeface="ＭＳ Ｐゴシック" charset="0"/>
              </a:rPr>
              <a:t>0</a:t>
            </a:r>
            <a:r>
              <a:rPr lang="el-GR" sz="1800" b="0">
                <a:latin typeface="Helvetica" charset="0"/>
                <a:ea typeface="ＭＳ Ｐゴシック" charset="0"/>
              </a:rPr>
              <a:t> μs</a:t>
            </a:r>
            <a:r>
              <a:rPr lang="en-US" sz="1800">
                <a:latin typeface="Helvetica" charset="0"/>
                <a:ea typeface="ＭＳ Ｐゴシック" charset="0"/>
              </a:rPr>
              <a:t>)</a:t>
            </a:r>
          </a:p>
          <a:p>
            <a:pPr lvl="1" eaLnBrk="1" hangingPunct="1"/>
            <a:r>
              <a:rPr lang="en-US" sz="1800">
                <a:latin typeface="Helvetica" charset="0"/>
                <a:ea typeface="ＭＳ Ｐゴシック" charset="0"/>
              </a:rPr>
              <a:t>Flash blocks can wear out =&gt; do wear leveling</a:t>
            </a:r>
            <a:endParaRPr lang="en-US">
              <a:latin typeface="Helvetica" charset="0"/>
              <a:ea typeface="ＭＳ Ｐゴシック" charset="0"/>
            </a:endParaRPr>
          </a:p>
        </p:txBody>
      </p:sp>
      <p:pic>
        <p:nvPicPr>
          <p:cNvPr id="440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750" y="1220788"/>
            <a:ext cx="71247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981379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620000" y="2362200"/>
            <a:ext cx="1371600" cy="1828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2000" dirty="0">
                <a:solidFill>
                  <a:srgbClr val="000066"/>
                </a:solidFill>
                <a:latin typeface="Calibri" pitchFamily="34" charset="0"/>
                <a:ea typeface="ＭＳ Ｐゴシック"/>
              </a:rPr>
              <a:t>Main Memory</a:t>
            </a:r>
          </a:p>
        </p:txBody>
      </p:sp>
      <p:sp>
        <p:nvSpPr>
          <p:cNvPr id="35" name="Left-Right Arrow 34"/>
          <p:cNvSpPr/>
          <p:nvPr/>
        </p:nvSpPr>
        <p:spPr bwMode="auto">
          <a:xfrm rot="5400000">
            <a:off x="7924800" y="4457700"/>
            <a:ext cx="10668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a typeface="ＭＳ Ｐゴシック"/>
            </a:endParaRPr>
          </a:p>
        </p:txBody>
      </p:sp>
      <p:sp>
        <p:nvSpPr>
          <p:cNvPr id="12" name="Left-Right Arrow 11"/>
          <p:cNvSpPr/>
          <p:nvPr/>
        </p:nvSpPr>
        <p:spPr bwMode="auto">
          <a:xfrm>
            <a:off x="1219200" y="36576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a typeface="ＭＳ Ｐゴシック"/>
            </a:endParaRPr>
          </a:p>
        </p:txBody>
      </p:sp>
      <p:sp>
        <p:nvSpPr>
          <p:cNvPr id="13" name="Left-Right Arrow 12"/>
          <p:cNvSpPr/>
          <p:nvPr/>
        </p:nvSpPr>
        <p:spPr bwMode="auto">
          <a:xfrm>
            <a:off x="2895600" y="36576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a typeface="ＭＳ Ｐゴシック"/>
            </a:endParaRPr>
          </a:p>
        </p:txBody>
      </p:sp>
      <p:sp>
        <p:nvSpPr>
          <p:cNvPr id="14" name="Left-Right Arrow 13"/>
          <p:cNvSpPr/>
          <p:nvPr/>
        </p:nvSpPr>
        <p:spPr bwMode="auto">
          <a:xfrm>
            <a:off x="2895600" y="25146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a typeface="ＭＳ Ｐゴシック"/>
            </a:endParaRPr>
          </a:p>
        </p:txBody>
      </p:sp>
      <p:sp>
        <p:nvSpPr>
          <p:cNvPr id="15" name="Left-Right Arrow 14"/>
          <p:cNvSpPr/>
          <p:nvPr/>
        </p:nvSpPr>
        <p:spPr bwMode="auto">
          <a:xfrm>
            <a:off x="4572000" y="30480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a typeface="ＭＳ Ｐゴシック"/>
            </a:endParaRPr>
          </a:p>
        </p:txBody>
      </p:sp>
      <p:sp>
        <p:nvSpPr>
          <p:cNvPr id="16" name="Left-Right Arrow 15"/>
          <p:cNvSpPr/>
          <p:nvPr/>
        </p:nvSpPr>
        <p:spPr bwMode="auto">
          <a:xfrm>
            <a:off x="6705600" y="30480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a typeface="ＭＳ Ｐゴシック"/>
            </a:endParaRPr>
          </a:p>
        </p:txBody>
      </p:sp>
      <p:sp>
        <p:nvSpPr>
          <p:cNvPr id="2" name="Title 1"/>
          <p:cNvSpPr>
            <a:spLocks noGrp="1"/>
          </p:cNvSpPr>
          <p:nvPr>
            <p:ph type="title"/>
          </p:nvPr>
        </p:nvSpPr>
        <p:spPr/>
        <p:txBody>
          <a:bodyPr/>
          <a:lstStyle/>
          <a:p>
            <a:pPr>
              <a:defRPr/>
            </a:pPr>
            <a:r>
              <a:rPr lang="en-US">
                <a:latin typeface="Helvetica" charset="0"/>
                <a:ea typeface="ＭＳ Ｐゴシック" charset="0"/>
              </a:rPr>
              <a:t>Memory Hierarchy: Intel Core i7</a:t>
            </a:r>
          </a:p>
        </p:txBody>
      </p:sp>
      <p:sp>
        <p:nvSpPr>
          <p:cNvPr id="4" name="Rectangle 3"/>
          <p:cNvSpPr/>
          <p:nvPr/>
        </p:nvSpPr>
        <p:spPr bwMode="auto">
          <a:xfrm>
            <a:off x="4572000" y="5334000"/>
            <a:ext cx="4572000" cy="15240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3600" dirty="0" smtClean="0">
                <a:solidFill>
                  <a:srgbClr val="000066"/>
                </a:solidFill>
                <a:latin typeface="Calibri" pitchFamily="34" charset="0"/>
                <a:ea typeface="ＭＳ Ｐゴシック"/>
              </a:rPr>
              <a:t>Magnetic or Solid State </a:t>
            </a:r>
            <a:r>
              <a:rPr lang="en-US" sz="3600" dirty="0">
                <a:solidFill>
                  <a:srgbClr val="000066"/>
                </a:solidFill>
                <a:latin typeface="Calibri" pitchFamily="34" charset="0"/>
                <a:ea typeface="ＭＳ Ｐゴシック"/>
              </a:rPr>
              <a:t>Disk</a:t>
            </a:r>
          </a:p>
        </p:txBody>
      </p:sp>
      <p:sp>
        <p:nvSpPr>
          <p:cNvPr id="5" name="Rectangle 4"/>
          <p:cNvSpPr/>
          <p:nvPr/>
        </p:nvSpPr>
        <p:spPr bwMode="auto">
          <a:xfrm>
            <a:off x="5334000" y="2362200"/>
            <a:ext cx="1371600" cy="1828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2000">
                <a:solidFill>
                  <a:srgbClr val="000066"/>
                </a:solidFill>
                <a:latin typeface="Calibri" charset="0"/>
              </a:rPr>
              <a:t>L3 Shared Cache</a:t>
            </a:r>
          </a:p>
          <a:p>
            <a:pPr>
              <a:defRPr/>
            </a:pPr>
            <a:r>
              <a:rPr lang="en-US" sz="2000">
                <a:solidFill>
                  <a:srgbClr val="000066"/>
                </a:solidFill>
                <a:latin typeface="Calibri" charset="0"/>
              </a:rPr>
              <a:t>16-way associative</a:t>
            </a:r>
          </a:p>
        </p:txBody>
      </p:sp>
      <p:sp>
        <p:nvSpPr>
          <p:cNvPr id="6" name="Rectangle 5"/>
          <p:cNvSpPr/>
          <p:nvPr/>
        </p:nvSpPr>
        <p:spPr bwMode="auto">
          <a:xfrm>
            <a:off x="3657600" y="2362200"/>
            <a:ext cx="914400" cy="1828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1600">
                <a:solidFill>
                  <a:srgbClr val="000066"/>
                </a:solidFill>
                <a:latin typeface="Calibri" charset="0"/>
              </a:rPr>
              <a:t>L2 unified cache</a:t>
            </a:r>
          </a:p>
          <a:p>
            <a:pPr>
              <a:defRPr/>
            </a:pPr>
            <a:r>
              <a:rPr lang="en-US" sz="1600">
                <a:solidFill>
                  <a:srgbClr val="000066"/>
                </a:solidFill>
                <a:latin typeface="Calibri" charset="0"/>
              </a:rPr>
              <a:t>8-way set associative</a:t>
            </a:r>
          </a:p>
        </p:txBody>
      </p:sp>
      <p:grpSp>
        <p:nvGrpSpPr>
          <p:cNvPr id="43020" name="Group 10"/>
          <p:cNvGrpSpPr>
            <a:grpSpLocks/>
          </p:cNvGrpSpPr>
          <p:nvPr/>
        </p:nvGrpSpPr>
        <p:grpSpPr bwMode="auto">
          <a:xfrm>
            <a:off x="1981200" y="2362200"/>
            <a:ext cx="914400" cy="1828800"/>
            <a:chOff x="1981200" y="2362200"/>
            <a:chExt cx="914400" cy="1828800"/>
          </a:xfrm>
        </p:grpSpPr>
        <p:sp>
          <p:nvSpPr>
            <p:cNvPr id="7" name="Rectangle 6"/>
            <p:cNvSpPr/>
            <p:nvPr/>
          </p:nvSpPr>
          <p:spPr bwMode="auto">
            <a:xfrm>
              <a:off x="1981200" y="2362200"/>
              <a:ext cx="914400" cy="685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1600">
                  <a:solidFill>
                    <a:srgbClr val="000066"/>
                  </a:solidFill>
                  <a:latin typeface="Calibri" charset="0"/>
                </a:rPr>
                <a:t>L1 </a:t>
              </a:r>
            </a:p>
            <a:p>
              <a:pPr>
                <a:defRPr/>
              </a:pPr>
              <a:r>
                <a:rPr lang="en-US" sz="1600">
                  <a:solidFill>
                    <a:srgbClr val="000066"/>
                  </a:solidFill>
                  <a:latin typeface="Calibri" charset="0"/>
                </a:rPr>
                <a:t>I-cache 8-way</a:t>
              </a:r>
            </a:p>
          </p:txBody>
        </p:sp>
        <p:sp>
          <p:nvSpPr>
            <p:cNvPr id="8" name="Rectangle 7"/>
            <p:cNvSpPr/>
            <p:nvPr/>
          </p:nvSpPr>
          <p:spPr bwMode="auto">
            <a:xfrm>
              <a:off x="1981200" y="3505200"/>
              <a:ext cx="914400" cy="685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1600">
                  <a:solidFill>
                    <a:srgbClr val="000000"/>
                  </a:solidFill>
                  <a:latin typeface="Calibri" charset="0"/>
                </a:rPr>
                <a:t>L1 </a:t>
              </a:r>
            </a:p>
            <a:p>
              <a:pPr>
                <a:defRPr/>
              </a:pPr>
              <a:r>
                <a:rPr lang="en-US" sz="1600">
                  <a:solidFill>
                    <a:srgbClr val="000000"/>
                  </a:solidFill>
                  <a:latin typeface="Calibri" charset="0"/>
                </a:rPr>
                <a:t>D-cache 8-way</a:t>
              </a:r>
            </a:p>
          </p:txBody>
        </p:sp>
      </p:grpSp>
      <p:sp>
        <p:nvSpPr>
          <p:cNvPr id="43021" name="Rectangle 8"/>
          <p:cNvSpPr>
            <a:spLocks noChangeArrowheads="1"/>
          </p:cNvSpPr>
          <p:nvPr/>
        </p:nvSpPr>
        <p:spPr bwMode="auto">
          <a:xfrm>
            <a:off x="304800" y="3505200"/>
            <a:ext cx="457200" cy="685800"/>
          </a:xfrm>
          <a:prstGeom prst="rect">
            <a:avLst/>
          </a:prstGeom>
          <a:solidFill>
            <a:srgbClr val="F1C7C7"/>
          </a:solidFill>
          <a:ln w="28575">
            <a:solidFill>
              <a:schemeClr val="tx1"/>
            </a:solidFill>
            <a:round/>
            <a:headEnd/>
            <a:tailEnd type="triangle" w="med" len="med"/>
          </a:ln>
        </p:spPr>
        <p:txBody>
          <a:bodyPr anchor="ctr" anchorCtr="1"/>
          <a:lstStyle/>
          <a:p>
            <a:r>
              <a:rPr lang="en-US" sz="1200">
                <a:solidFill>
                  <a:srgbClr val="000066"/>
                </a:solidFill>
                <a:latin typeface="Calibri" charset="0"/>
              </a:rPr>
              <a:t>CPU</a:t>
            </a:r>
          </a:p>
        </p:txBody>
      </p:sp>
      <p:sp>
        <p:nvSpPr>
          <p:cNvPr id="10" name="Rectangle 9"/>
          <p:cNvSpPr/>
          <p:nvPr/>
        </p:nvSpPr>
        <p:spPr bwMode="auto">
          <a:xfrm>
            <a:off x="762000" y="3505200"/>
            <a:ext cx="457200" cy="685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1200" dirty="0" err="1">
                <a:solidFill>
                  <a:srgbClr val="000066"/>
                </a:solidFill>
                <a:latin typeface="Calibri" pitchFamily="34" charset="0"/>
                <a:ea typeface="ＭＳ Ｐゴシック"/>
              </a:rPr>
              <a:t>Reg</a:t>
            </a:r>
            <a:endParaRPr lang="en-US" sz="1200" dirty="0">
              <a:solidFill>
                <a:srgbClr val="000066"/>
              </a:solidFill>
              <a:latin typeface="Calibri" pitchFamily="34" charset="0"/>
              <a:ea typeface="ＭＳ Ｐゴシック"/>
            </a:endParaRPr>
          </a:p>
        </p:txBody>
      </p:sp>
      <p:sp>
        <p:nvSpPr>
          <p:cNvPr id="43023" name="TextBox 21"/>
          <p:cNvSpPr txBox="1">
            <a:spLocks noChangeArrowheads="1"/>
          </p:cNvSpPr>
          <p:nvPr/>
        </p:nvSpPr>
        <p:spPr bwMode="auto">
          <a:xfrm>
            <a:off x="-25400" y="4538663"/>
            <a:ext cx="892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Latency:</a:t>
            </a:r>
          </a:p>
        </p:txBody>
      </p:sp>
      <p:sp>
        <p:nvSpPr>
          <p:cNvPr id="43024" name="TextBox 22"/>
          <p:cNvSpPr txBox="1">
            <a:spLocks noChangeArrowheads="1"/>
          </p:cNvSpPr>
          <p:nvPr/>
        </p:nvSpPr>
        <p:spPr bwMode="auto">
          <a:xfrm>
            <a:off x="4808538" y="4538663"/>
            <a:ext cx="12112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30-40 cycles</a:t>
            </a:r>
          </a:p>
        </p:txBody>
      </p:sp>
      <p:sp>
        <p:nvSpPr>
          <p:cNvPr id="43025" name="TextBox 23"/>
          <p:cNvSpPr txBox="1">
            <a:spLocks noChangeArrowheads="1"/>
          </p:cNvSpPr>
          <p:nvPr/>
        </p:nvSpPr>
        <p:spPr bwMode="auto">
          <a:xfrm>
            <a:off x="3173413" y="4538663"/>
            <a:ext cx="9413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11 cycles</a:t>
            </a:r>
          </a:p>
        </p:txBody>
      </p:sp>
      <p:sp>
        <p:nvSpPr>
          <p:cNvPr id="43026" name="TextBox 24"/>
          <p:cNvSpPr txBox="1">
            <a:spLocks noChangeArrowheads="1"/>
          </p:cNvSpPr>
          <p:nvPr/>
        </p:nvSpPr>
        <p:spPr bwMode="auto">
          <a:xfrm>
            <a:off x="1601788" y="4538663"/>
            <a:ext cx="83661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4 cycles</a:t>
            </a:r>
          </a:p>
        </p:txBody>
      </p:sp>
      <p:sp>
        <p:nvSpPr>
          <p:cNvPr id="43027" name="TextBox 25"/>
          <p:cNvSpPr txBox="1">
            <a:spLocks noChangeArrowheads="1"/>
          </p:cNvSpPr>
          <p:nvPr/>
        </p:nvSpPr>
        <p:spPr bwMode="auto">
          <a:xfrm>
            <a:off x="8139113" y="4538663"/>
            <a:ext cx="8524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millions</a:t>
            </a:r>
          </a:p>
        </p:txBody>
      </p:sp>
      <p:sp>
        <p:nvSpPr>
          <p:cNvPr id="43028" name="TextBox 27"/>
          <p:cNvSpPr txBox="1">
            <a:spLocks noChangeArrowheads="1"/>
          </p:cNvSpPr>
          <p:nvPr/>
        </p:nvSpPr>
        <p:spPr bwMode="auto">
          <a:xfrm>
            <a:off x="3689350" y="2055813"/>
            <a:ext cx="8731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~256 KB</a:t>
            </a:r>
          </a:p>
        </p:txBody>
      </p:sp>
      <p:sp>
        <p:nvSpPr>
          <p:cNvPr id="43029" name="TextBox 28"/>
          <p:cNvSpPr txBox="1">
            <a:spLocks noChangeArrowheads="1"/>
          </p:cNvSpPr>
          <p:nvPr/>
        </p:nvSpPr>
        <p:spPr bwMode="auto">
          <a:xfrm>
            <a:off x="2108200" y="3200400"/>
            <a:ext cx="666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32 KB</a:t>
            </a:r>
          </a:p>
        </p:txBody>
      </p:sp>
      <p:sp>
        <p:nvSpPr>
          <p:cNvPr id="43030" name="TextBox 30"/>
          <p:cNvSpPr txBox="1">
            <a:spLocks noChangeArrowheads="1"/>
          </p:cNvSpPr>
          <p:nvPr/>
        </p:nvSpPr>
        <p:spPr bwMode="auto">
          <a:xfrm>
            <a:off x="5648325" y="2057400"/>
            <a:ext cx="7302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~8 MB</a:t>
            </a:r>
          </a:p>
        </p:txBody>
      </p:sp>
      <p:sp>
        <p:nvSpPr>
          <p:cNvPr id="43031" name="TextBox 31"/>
          <p:cNvSpPr txBox="1">
            <a:spLocks noChangeArrowheads="1"/>
          </p:cNvSpPr>
          <p:nvPr/>
        </p:nvSpPr>
        <p:spPr bwMode="auto">
          <a:xfrm>
            <a:off x="7974013" y="2057400"/>
            <a:ext cx="68421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~4 GB</a:t>
            </a:r>
          </a:p>
        </p:txBody>
      </p:sp>
      <p:sp>
        <p:nvSpPr>
          <p:cNvPr id="43032" name="TextBox 32"/>
          <p:cNvSpPr txBox="1">
            <a:spLocks noChangeArrowheads="1"/>
          </p:cNvSpPr>
          <p:nvPr/>
        </p:nvSpPr>
        <p:spPr bwMode="auto">
          <a:xfrm>
            <a:off x="6934200" y="1066800"/>
            <a:ext cx="213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r>
              <a:rPr lang="en-US" sz="1800" i="1">
                <a:solidFill>
                  <a:srgbClr val="3333FF"/>
                </a:solidFill>
                <a:latin typeface="Calibri" charset="0"/>
              </a:rPr>
              <a:t>Not drawn to scale </a:t>
            </a:r>
          </a:p>
        </p:txBody>
      </p:sp>
      <p:sp>
        <p:nvSpPr>
          <p:cNvPr id="43033" name="TextBox 33"/>
          <p:cNvSpPr txBox="1">
            <a:spLocks noChangeArrowheads="1"/>
          </p:cNvSpPr>
          <p:nvPr/>
        </p:nvSpPr>
        <p:spPr bwMode="auto">
          <a:xfrm>
            <a:off x="119063" y="1219200"/>
            <a:ext cx="30194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alibri" charset="0"/>
              </a:rPr>
              <a:t>L1/L2/L3 caches: 64 B blocks</a:t>
            </a:r>
          </a:p>
        </p:txBody>
      </p:sp>
      <p:sp>
        <p:nvSpPr>
          <p:cNvPr id="43034" name="TextBox 31"/>
          <p:cNvSpPr txBox="1">
            <a:spLocks noChangeArrowheads="1"/>
          </p:cNvSpPr>
          <p:nvPr/>
        </p:nvSpPr>
        <p:spPr bwMode="auto">
          <a:xfrm>
            <a:off x="7010400" y="4995863"/>
            <a:ext cx="8937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~500 GB</a:t>
            </a:r>
          </a:p>
        </p:txBody>
      </p:sp>
      <p:sp>
        <p:nvSpPr>
          <p:cNvPr id="43035" name="TextBox 22"/>
          <p:cNvSpPr txBox="1">
            <a:spLocks noChangeArrowheads="1"/>
          </p:cNvSpPr>
          <p:nvPr/>
        </p:nvSpPr>
        <p:spPr bwMode="auto">
          <a:xfrm>
            <a:off x="6650038" y="4538663"/>
            <a:ext cx="10461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100 cycles</a:t>
            </a:r>
          </a:p>
        </p:txBody>
      </p:sp>
      <p:sp>
        <p:nvSpPr>
          <p:cNvPr id="43036" name="TextBox 28"/>
          <p:cNvSpPr txBox="1">
            <a:spLocks noChangeArrowheads="1"/>
          </p:cNvSpPr>
          <p:nvPr/>
        </p:nvSpPr>
        <p:spPr bwMode="auto">
          <a:xfrm>
            <a:off x="2133600" y="2024063"/>
            <a:ext cx="6667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32 KB</a:t>
            </a:r>
          </a:p>
        </p:txBody>
      </p:sp>
      <p:sp>
        <p:nvSpPr>
          <p:cNvPr id="43037" name="Rectangle 37"/>
          <p:cNvSpPr>
            <a:spLocks noChangeArrowheads="1"/>
          </p:cNvSpPr>
          <p:nvPr/>
        </p:nvSpPr>
        <p:spPr bwMode="auto">
          <a:xfrm>
            <a:off x="1752600" y="1905000"/>
            <a:ext cx="3048000" cy="2438400"/>
          </a:xfrm>
          <a:prstGeom prst="rect">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sz="2400" b="0">
              <a:solidFill>
                <a:srgbClr val="000000"/>
              </a:solidFill>
            </a:endParaRPr>
          </a:p>
        </p:txBody>
      </p:sp>
      <p:sp>
        <p:nvSpPr>
          <p:cNvPr id="43038" name="TextBox 38"/>
          <p:cNvSpPr txBox="1">
            <a:spLocks noChangeArrowheads="1"/>
          </p:cNvSpPr>
          <p:nvPr/>
        </p:nvSpPr>
        <p:spPr bwMode="auto">
          <a:xfrm>
            <a:off x="2247900" y="1524000"/>
            <a:ext cx="2159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For each Core (4):</a:t>
            </a:r>
          </a:p>
        </p:txBody>
      </p:sp>
    </p:spTree>
    <p:extLst>
      <p:ext uri="{BB962C8B-B14F-4D97-AF65-F5344CB8AC3E}">
        <p14:creationId xmlns:p14="http://schemas.microsoft.com/office/powerpoint/2010/main" val="134619701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620000" y="2362200"/>
            <a:ext cx="1371600" cy="1828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2000" dirty="0">
                <a:solidFill>
                  <a:srgbClr val="000066"/>
                </a:solidFill>
                <a:latin typeface="Calibri" pitchFamily="34" charset="0"/>
              </a:rPr>
              <a:t>Main Memory</a:t>
            </a:r>
          </a:p>
        </p:txBody>
      </p:sp>
      <p:sp>
        <p:nvSpPr>
          <p:cNvPr id="35" name="Left-Right Arrow 34"/>
          <p:cNvSpPr/>
          <p:nvPr/>
        </p:nvSpPr>
        <p:spPr bwMode="auto">
          <a:xfrm rot="5400000">
            <a:off x="7924800" y="4457700"/>
            <a:ext cx="10668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ndParaRPr>
          </a:p>
        </p:txBody>
      </p:sp>
      <p:sp>
        <p:nvSpPr>
          <p:cNvPr id="12" name="Left-Right Arrow 11"/>
          <p:cNvSpPr/>
          <p:nvPr/>
        </p:nvSpPr>
        <p:spPr bwMode="auto">
          <a:xfrm>
            <a:off x="1219200" y="36576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ndParaRPr>
          </a:p>
        </p:txBody>
      </p:sp>
      <p:sp>
        <p:nvSpPr>
          <p:cNvPr id="13" name="Left-Right Arrow 12"/>
          <p:cNvSpPr/>
          <p:nvPr/>
        </p:nvSpPr>
        <p:spPr bwMode="auto">
          <a:xfrm>
            <a:off x="2895600" y="36576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ndParaRPr>
          </a:p>
        </p:txBody>
      </p:sp>
      <p:sp>
        <p:nvSpPr>
          <p:cNvPr id="14" name="Left-Right Arrow 13"/>
          <p:cNvSpPr/>
          <p:nvPr/>
        </p:nvSpPr>
        <p:spPr bwMode="auto">
          <a:xfrm>
            <a:off x="2895600" y="25146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ndParaRPr>
          </a:p>
        </p:txBody>
      </p:sp>
      <p:sp>
        <p:nvSpPr>
          <p:cNvPr id="15" name="Left-Right Arrow 14"/>
          <p:cNvSpPr/>
          <p:nvPr/>
        </p:nvSpPr>
        <p:spPr bwMode="auto">
          <a:xfrm>
            <a:off x="4572000" y="30480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ndParaRPr>
          </a:p>
        </p:txBody>
      </p:sp>
      <p:sp>
        <p:nvSpPr>
          <p:cNvPr id="16" name="Left-Right Arrow 15"/>
          <p:cNvSpPr/>
          <p:nvPr/>
        </p:nvSpPr>
        <p:spPr bwMode="auto">
          <a:xfrm>
            <a:off x="6705600" y="30480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defRPr/>
            </a:pPr>
            <a:endParaRPr lang="en-US" dirty="0">
              <a:solidFill>
                <a:srgbClr val="000066"/>
              </a:solidFill>
              <a:latin typeface="Calibri" pitchFamily="34" charset="0"/>
            </a:endParaRPr>
          </a:p>
        </p:txBody>
      </p:sp>
      <p:sp>
        <p:nvSpPr>
          <p:cNvPr id="2" name="Title 1"/>
          <p:cNvSpPr>
            <a:spLocks noGrp="1"/>
          </p:cNvSpPr>
          <p:nvPr>
            <p:ph type="title"/>
          </p:nvPr>
        </p:nvSpPr>
        <p:spPr/>
        <p:txBody>
          <a:bodyPr/>
          <a:lstStyle/>
          <a:p>
            <a:pPr>
              <a:defRPr/>
            </a:pPr>
            <a:r>
              <a:rPr lang="en-US">
                <a:latin typeface="Helvetica" charset="0"/>
                <a:ea typeface="ＭＳ Ｐゴシック" charset="0"/>
              </a:rPr>
              <a:t>Memory Hierarchy: Intel Core i7</a:t>
            </a:r>
          </a:p>
        </p:txBody>
      </p:sp>
      <p:sp>
        <p:nvSpPr>
          <p:cNvPr id="4" name="Rectangle 3"/>
          <p:cNvSpPr/>
          <p:nvPr/>
        </p:nvSpPr>
        <p:spPr bwMode="auto">
          <a:xfrm>
            <a:off x="4572000" y="5334000"/>
            <a:ext cx="4572000" cy="15240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3600" dirty="0" smtClean="0">
                <a:solidFill>
                  <a:srgbClr val="000066"/>
                </a:solidFill>
                <a:latin typeface="Calibri" pitchFamily="34" charset="0"/>
              </a:rPr>
              <a:t>Disk</a:t>
            </a:r>
            <a:endParaRPr lang="en-US" sz="3600" dirty="0">
              <a:solidFill>
                <a:srgbClr val="000066"/>
              </a:solidFill>
              <a:latin typeface="Calibri" pitchFamily="34" charset="0"/>
            </a:endParaRPr>
          </a:p>
        </p:txBody>
      </p:sp>
      <p:sp>
        <p:nvSpPr>
          <p:cNvPr id="5" name="Rectangle 4"/>
          <p:cNvSpPr/>
          <p:nvPr/>
        </p:nvSpPr>
        <p:spPr bwMode="auto">
          <a:xfrm>
            <a:off x="5334000" y="2362200"/>
            <a:ext cx="1371600" cy="1828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2000" dirty="0">
                <a:solidFill>
                  <a:srgbClr val="000066"/>
                </a:solidFill>
                <a:latin typeface="Calibri" charset="0"/>
              </a:rPr>
              <a:t>L3 Shared Cache</a:t>
            </a:r>
          </a:p>
          <a:p>
            <a:pPr>
              <a:defRPr/>
            </a:pPr>
            <a:r>
              <a:rPr lang="en-US" sz="2000" dirty="0">
                <a:solidFill>
                  <a:srgbClr val="FF0000"/>
                </a:solidFill>
                <a:latin typeface="Calibri" charset="0"/>
              </a:rPr>
              <a:t>16-way associative</a:t>
            </a:r>
          </a:p>
        </p:txBody>
      </p:sp>
      <p:sp>
        <p:nvSpPr>
          <p:cNvPr id="6" name="Rectangle 5"/>
          <p:cNvSpPr/>
          <p:nvPr/>
        </p:nvSpPr>
        <p:spPr bwMode="auto">
          <a:xfrm>
            <a:off x="3657600" y="2362200"/>
            <a:ext cx="914400" cy="1828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1600" dirty="0">
                <a:solidFill>
                  <a:srgbClr val="000066"/>
                </a:solidFill>
                <a:latin typeface="Calibri" charset="0"/>
              </a:rPr>
              <a:t>L2 unified cache</a:t>
            </a:r>
          </a:p>
          <a:p>
            <a:pPr>
              <a:defRPr/>
            </a:pPr>
            <a:r>
              <a:rPr lang="en-US" sz="1600" dirty="0">
                <a:solidFill>
                  <a:srgbClr val="FF0000"/>
                </a:solidFill>
                <a:latin typeface="Calibri" charset="0"/>
              </a:rPr>
              <a:t>8-way set associative</a:t>
            </a:r>
          </a:p>
        </p:txBody>
      </p:sp>
      <p:grpSp>
        <p:nvGrpSpPr>
          <p:cNvPr id="25612" name="Group 10"/>
          <p:cNvGrpSpPr>
            <a:grpSpLocks/>
          </p:cNvGrpSpPr>
          <p:nvPr/>
        </p:nvGrpSpPr>
        <p:grpSpPr bwMode="auto">
          <a:xfrm>
            <a:off x="1981200" y="2362200"/>
            <a:ext cx="914400" cy="1828800"/>
            <a:chOff x="1981200" y="2362200"/>
            <a:chExt cx="914400" cy="1828800"/>
          </a:xfrm>
        </p:grpSpPr>
        <p:sp>
          <p:nvSpPr>
            <p:cNvPr id="7" name="Rectangle 6"/>
            <p:cNvSpPr/>
            <p:nvPr/>
          </p:nvSpPr>
          <p:spPr bwMode="auto">
            <a:xfrm>
              <a:off x="1981200" y="2362200"/>
              <a:ext cx="914400" cy="685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1600" dirty="0">
                  <a:solidFill>
                    <a:srgbClr val="000066"/>
                  </a:solidFill>
                  <a:latin typeface="Calibri" charset="0"/>
                </a:rPr>
                <a:t>L1 </a:t>
              </a:r>
            </a:p>
            <a:p>
              <a:pPr>
                <a:defRPr/>
              </a:pPr>
              <a:r>
                <a:rPr lang="en-US" sz="1600" dirty="0">
                  <a:solidFill>
                    <a:srgbClr val="000066"/>
                  </a:solidFill>
                  <a:latin typeface="Calibri" charset="0"/>
                </a:rPr>
                <a:t>I-cache </a:t>
              </a:r>
              <a:r>
                <a:rPr lang="en-US" sz="1600" dirty="0">
                  <a:solidFill>
                    <a:srgbClr val="FF0000"/>
                  </a:solidFill>
                  <a:latin typeface="Calibri" charset="0"/>
                </a:rPr>
                <a:t>8-way</a:t>
              </a:r>
            </a:p>
          </p:txBody>
        </p:sp>
        <p:sp>
          <p:nvSpPr>
            <p:cNvPr id="8" name="Rectangle 7"/>
            <p:cNvSpPr/>
            <p:nvPr/>
          </p:nvSpPr>
          <p:spPr bwMode="auto">
            <a:xfrm>
              <a:off x="1981200" y="3505200"/>
              <a:ext cx="914400" cy="685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1600" dirty="0">
                  <a:solidFill>
                    <a:srgbClr val="000000"/>
                  </a:solidFill>
                  <a:latin typeface="Calibri" charset="0"/>
                </a:rPr>
                <a:t>L1 </a:t>
              </a:r>
            </a:p>
            <a:p>
              <a:pPr>
                <a:defRPr/>
              </a:pPr>
              <a:r>
                <a:rPr lang="en-US" sz="1600" dirty="0">
                  <a:solidFill>
                    <a:srgbClr val="000000"/>
                  </a:solidFill>
                  <a:latin typeface="Calibri" charset="0"/>
                </a:rPr>
                <a:t>D-cache </a:t>
              </a:r>
              <a:r>
                <a:rPr lang="en-US" sz="1600" dirty="0">
                  <a:solidFill>
                    <a:srgbClr val="FF0000"/>
                  </a:solidFill>
                  <a:latin typeface="Calibri" charset="0"/>
                </a:rPr>
                <a:t>8-way</a:t>
              </a:r>
            </a:p>
          </p:txBody>
        </p:sp>
      </p:grpSp>
      <p:sp>
        <p:nvSpPr>
          <p:cNvPr id="25613" name="Rectangle 8"/>
          <p:cNvSpPr>
            <a:spLocks noChangeArrowheads="1"/>
          </p:cNvSpPr>
          <p:nvPr/>
        </p:nvSpPr>
        <p:spPr bwMode="auto">
          <a:xfrm>
            <a:off x="304800" y="3505200"/>
            <a:ext cx="457200" cy="685800"/>
          </a:xfrm>
          <a:prstGeom prst="rect">
            <a:avLst/>
          </a:prstGeom>
          <a:solidFill>
            <a:srgbClr val="F1C7C7"/>
          </a:solidFill>
          <a:ln w="28575">
            <a:solidFill>
              <a:schemeClr val="tx1"/>
            </a:solidFill>
            <a:round/>
            <a:headEnd/>
            <a:tailEnd type="triangle" w="med" len="med"/>
          </a:ln>
        </p:spPr>
        <p:txBody>
          <a:bodyPr anchor="ctr" anchorCtr="1"/>
          <a:lstStyle/>
          <a:p>
            <a:r>
              <a:rPr lang="en-US" sz="1200">
                <a:solidFill>
                  <a:srgbClr val="000066"/>
                </a:solidFill>
                <a:latin typeface="Calibri" charset="0"/>
              </a:rPr>
              <a:t>CPU</a:t>
            </a:r>
          </a:p>
        </p:txBody>
      </p:sp>
      <p:sp>
        <p:nvSpPr>
          <p:cNvPr id="10" name="Rectangle 9"/>
          <p:cNvSpPr/>
          <p:nvPr/>
        </p:nvSpPr>
        <p:spPr bwMode="auto">
          <a:xfrm>
            <a:off x="762000" y="3505200"/>
            <a:ext cx="457200" cy="685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defRPr/>
            </a:pPr>
            <a:r>
              <a:rPr lang="en-US" sz="1200" dirty="0" err="1">
                <a:solidFill>
                  <a:srgbClr val="000066"/>
                </a:solidFill>
                <a:latin typeface="Calibri" pitchFamily="34" charset="0"/>
              </a:rPr>
              <a:t>Reg</a:t>
            </a:r>
            <a:endParaRPr lang="en-US" sz="1200" dirty="0">
              <a:solidFill>
                <a:srgbClr val="000066"/>
              </a:solidFill>
              <a:latin typeface="Calibri" pitchFamily="34" charset="0"/>
            </a:endParaRPr>
          </a:p>
        </p:txBody>
      </p:sp>
      <p:sp>
        <p:nvSpPr>
          <p:cNvPr id="25615" name="TextBox 21"/>
          <p:cNvSpPr txBox="1">
            <a:spLocks noChangeArrowheads="1"/>
          </p:cNvSpPr>
          <p:nvPr/>
        </p:nvSpPr>
        <p:spPr bwMode="auto">
          <a:xfrm>
            <a:off x="-25400" y="4538663"/>
            <a:ext cx="892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Latency:</a:t>
            </a:r>
          </a:p>
        </p:txBody>
      </p:sp>
      <p:sp>
        <p:nvSpPr>
          <p:cNvPr id="25616" name="TextBox 22"/>
          <p:cNvSpPr txBox="1">
            <a:spLocks noChangeArrowheads="1"/>
          </p:cNvSpPr>
          <p:nvPr/>
        </p:nvSpPr>
        <p:spPr bwMode="auto">
          <a:xfrm>
            <a:off x="4808538" y="4538663"/>
            <a:ext cx="12112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30-40 cycles</a:t>
            </a:r>
          </a:p>
        </p:txBody>
      </p:sp>
      <p:sp>
        <p:nvSpPr>
          <p:cNvPr id="25617" name="TextBox 23"/>
          <p:cNvSpPr txBox="1">
            <a:spLocks noChangeArrowheads="1"/>
          </p:cNvSpPr>
          <p:nvPr/>
        </p:nvSpPr>
        <p:spPr bwMode="auto">
          <a:xfrm>
            <a:off x="3173413" y="4538663"/>
            <a:ext cx="9413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11 cycles</a:t>
            </a:r>
          </a:p>
        </p:txBody>
      </p:sp>
      <p:sp>
        <p:nvSpPr>
          <p:cNvPr id="25618" name="TextBox 24"/>
          <p:cNvSpPr txBox="1">
            <a:spLocks noChangeArrowheads="1"/>
          </p:cNvSpPr>
          <p:nvPr/>
        </p:nvSpPr>
        <p:spPr bwMode="auto">
          <a:xfrm>
            <a:off x="1601788" y="4538663"/>
            <a:ext cx="83661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4 cycles</a:t>
            </a:r>
          </a:p>
        </p:txBody>
      </p:sp>
      <p:sp>
        <p:nvSpPr>
          <p:cNvPr id="25619" name="TextBox 25"/>
          <p:cNvSpPr txBox="1">
            <a:spLocks noChangeArrowheads="1"/>
          </p:cNvSpPr>
          <p:nvPr/>
        </p:nvSpPr>
        <p:spPr bwMode="auto">
          <a:xfrm>
            <a:off x="8139113" y="4538663"/>
            <a:ext cx="8524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millions</a:t>
            </a:r>
          </a:p>
        </p:txBody>
      </p:sp>
      <p:sp>
        <p:nvSpPr>
          <p:cNvPr id="25620" name="TextBox 27"/>
          <p:cNvSpPr txBox="1">
            <a:spLocks noChangeArrowheads="1"/>
          </p:cNvSpPr>
          <p:nvPr/>
        </p:nvSpPr>
        <p:spPr bwMode="auto">
          <a:xfrm>
            <a:off x="3689350" y="2055813"/>
            <a:ext cx="8731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~256 KB</a:t>
            </a:r>
          </a:p>
        </p:txBody>
      </p:sp>
      <p:sp>
        <p:nvSpPr>
          <p:cNvPr id="25621" name="TextBox 28"/>
          <p:cNvSpPr txBox="1">
            <a:spLocks noChangeArrowheads="1"/>
          </p:cNvSpPr>
          <p:nvPr/>
        </p:nvSpPr>
        <p:spPr bwMode="auto">
          <a:xfrm>
            <a:off x="2108200" y="3200400"/>
            <a:ext cx="666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32 KB</a:t>
            </a:r>
          </a:p>
        </p:txBody>
      </p:sp>
      <p:sp>
        <p:nvSpPr>
          <p:cNvPr id="25622" name="TextBox 30"/>
          <p:cNvSpPr txBox="1">
            <a:spLocks noChangeArrowheads="1"/>
          </p:cNvSpPr>
          <p:nvPr/>
        </p:nvSpPr>
        <p:spPr bwMode="auto">
          <a:xfrm>
            <a:off x="5648325" y="2057400"/>
            <a:ext cx="7302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~8 MB</a:t>
            </a:r>
          </a:p>
        </p:txBody>
      </p:sp>
      <p:sp>
        <p:nvSpPr>
          <p:cNvPr id="25623" name="TextBox 31"/>
          <p:cNvSpPr txBox="1">
            <a:spLocks noChangeArrowheads="1"/>
          </p:cNvSpPr>
          <p:nvPr/>
        </p:nvSpPr>
        <p:spPr bwMode="auto">
          <a:xfrm>
            <a:off x="7974013" y="2057400"/>
            <a:ext cx="68421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~4 GB</a:t>
            </a:r>
          </a:p>
        </p:txBody>
      </p:sp>
      <p:sp>
        <p:nvSpPr>
          <p:cNvPr id="25624" name="TextBox 32"/>
          <p:cNvSpPr txBox="1">
            <a:spLocks noChangeArrowheads="1"/>
          </p:cNvSpPr>
          <p:nvPr/>
        </p:nvSpPr>
        <p:spPr bwMode="auto">
          <a:xfrm>
            <a:off x="6934200" y="1066800"/>
            <a:ext cx="213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r>
              <a:rPr lang="en-US" sz="1800" i="1">
                <a:solidFill>
                  <a:srgbClr val="3333FF"/>
                </a:solidFill>
                <a:latin typeface="Calibri" charset="0"/>
              </a:rPr>
              <a:t>Not drawn to scale </a:t>
            </a:r>
          </a:p>
        </p:txBody>
      </p:sp>
      <p:sp>
        <p:nvSpPr>
          <p:cNvPr id="25625" name="TextBox 33"/>
          <p:cNvSpPr txBox="1">
            <a:spLocks noChangeArrowheads="1"/>
          </p:cNvSpPr>
          <p:nvPr/>
        </p:nvSpPr>
        <p:spPr bwMode="auto">
          <a:xfrm>
            <a:off x="119063" y="1219200"/>
            <a:ext cx="30194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alibri" charset="0"/>
              </a:rPr>
              <a:t>L1/L2/L3 caches: </a:t>
            </a:r>
            <a:r>
              <a:rPr lang="en-US" sz="1800">
                <a:solidFill>
                  <a:srgbClr val="FF0000"/>
                </a:solidFill>
                <a:latin typeface="Calibri" charset="0"/>
              </a:rPr>
              <a:t>64 B blocks</a:t>
            </a:r>
          </a:p>
        </p:txBody>
      </p:sp>
      <p:sp>
        <p:nvSpPr>
          <p:cNvPr id="25626" name="TextBox 31"/>
          <p:cNvSpPr txBox="1">
            <a:spLocks noChangeArrowheads="1"/>
          </p:cNvSpPr>
          <p:nvPr/>
        </p:nvSpPr>
        <p:spPr bwMode="auto">
          <a:xfrm>
            <a:off x="7010400" y="4995863"/>
            <a:ext cx="8937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~500 GB</a:t>
            </a:r>
          </a:p>
        </p:txBody>
      </p:sp>
      <p:sp>
        <p:nvSpPr>
          <p:cNvPr id="25627" name="TextBox 22"/>
          <p:cNvSpPr txBox="1">
            <a:spLocks noChangeArrowheads="1"/>
          </p:cNvSpPr>
          <p:nvPr/>
        </p:nvSpPr>
        <p:spPr bwMode="auto">
          <a:xfrm>
            <a:off x="6650038" y="4538663"/>
            <a:ext cx="10461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100 cycles</a:t>
            </a:r>
          </a:p>
        </p:txBody>
      </p:sp>
      <p:sp>
        <p:nvSpPr>
          <p:cNvPr id="25628" name="TextBox 28"/>
          <p:cNvSpPr txBox="1">
            <a:spLocks noChangeArrowheads="1"/>
          </p:cNvSpPr>
          <p:nvPr/>
        </p:nvSpPr>
        <p:spPr bwMode="auto">
          <a:xfrm>
            <a:off x="2133600" y="2024063"/>
            <a:ext cx="6667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alibri" charset="0"/>
              </a:rPr>
              <a:t>32 KB</a:t>
            </a:r>
          </a:p>
        </p:txBody>
      </p:sp>
      <p:sp>
        <p:nvSpPr>
          <p:cNvPr id="25629" name="Rectangle 37"/>
          <p:cNvSpPr>
            <a:spLocks noChangeArrowheads="1"/>
          </p:cNvSpPr>
          <p:nvPr/>
        </p:nvSpPr>
        <p:spPr bwMode="auto">
          <a:xfrm>
            <a:off x="1752600" y="1905000"/>
            <a:ext cx="3048000" cy="2438400"/>
          </a:xfrm>
          <a:prstGeom prst="rect">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sz="2400" b="0">
              <a:solidFill>
                <a:srgbClr val="000000"/>
              </a:solidFill>
            </a:endParaRPr>
          </a:p>
        </p:txBody>
      </p:sp>
      <p:sp>
        <p:nvSpPr>
          <p:cNvPr id="25630" name="TextBox 38"/>
          <p:cNvSpPr txBox="1">
            <a:spLocks noChangeArrowheads="1"/>
          </p:cNvSpPr>
          <p:nvPr/>
        </p:nvSpPr>
        <p:spPr bwMode="auto">
          <a:xfrm>
            <a:off x="2247900" y="1524000"/>
            <a:ext cx="2159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For each Core (4):</a:t>
            </a:r>
          </a:p>
        </p:txBody>
      </p:sp>
    </p:spTree>
    <p:extLst>
      <p:ext uri="{BB962C8B-B14F-4D97-AF65-F5344CB8AC3E}">
        <p14:creationId xmlns:p14="http://schemas.microsoft.com/office/powerpoint/2010/main" val="11749895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rPr>
              <a:t>Intel Core i7</a:t>
            </a:r>
          </a:p>
        </p:txBody>
      </p:sp>
      <p:sp>
        <p:nvSpPr>
          <p:cNvPr id="3" name="Content Placeholder 2"/>
          <p:cNvSpPr>
            <a:spLocks noGrp="1"/>
          </p:cNvSpPr>
          <p:nvPr>
            <p:ph idx="1"/>
          </p:nvPr>
        </p:nvSpPr>
        <p:spPr/>
        <p:txBody>
          <a:bodyPr/>
          <a:lstStyle/>
          <a:p>
            <a:pPr>
              <a:defRPr/>
            </a:pPr>
            <a:r>
              <a:rPr lang="en-US">
                <a:latin typeface="Helvetica" charset="0"/>
                <a:ea typeface="ＭＳ Ｐゴシック" charset="0"/>
              </a:rPr>
              <a:t> </a:t>
            </a:r>
          </a:p>
        </p:txBody>
      </p:sp>
      <p:pic>
        <p:nvPicPr>
          <p:cNvPr id="4505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620000"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Box 5"/>
          <p:cNvSpPr txBox="1">
            <a:spLocks noChangeArrowheads="1"/>
          </p:cNvSpPr>
          <p:nvPr/>
        </p:nvSpPr>
        <p:spPr bwMode="auto">
          <a:xfrm>
            <a:off x="6299200" y="6477000"/>
            <a:ext cx="13017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circa 2008</a:t>
            </a:r>
          </a:p>
        </p:txBody>
      </p:sp>
    </p:spTree>
    <p:extLst>
      <p:ext uri="{BB962C8B-B14F-4D97-AF65-F5344CB8AC3E}">
        <p14:creationId xmlns:p14="http://schemas.microsoft.com/office/powerpoint/2010/main" val="242575005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Grp="1" noChangeArrowheads="1"/>
          </p:cNvSpPr>
          <p:nvPr>
            <p:ph type="title"/>
          </p:nvPr>
        </p:nvSpPr>
        <p:spPr/>
        <p:txBody>
          <a:bodyPr/>
          <a:lstStyle/>
          <a:p>
            <a:pPr eaLnBrk="1" hangingPunct="1">
              <a:defRPr/>
            </a:pPr>
            <a:r>
              <a:rPr lang="en-US">
                <a:ea typeface="ＭＳ Ｐゴシック" pitchFamily="-1" charset="-128"/>
                <a:cs typeface="ＭＳ Ｐゴシック" pitchFamily="-1" charset="-128"/>
              </a:rPr>
              <a:t>Concluding Observations</a:t>
            </a:r>
          </a:p>
        </p:txBody>
      </p:sp>
      <p:sp>
        <p:nvSpPr>
          <p:cNvPr id="183301" name="Rectangle 5"/>
          <p:cNvSpPr>
            <a:spLocks noGrp="1" noChangeArrowheads="1"/>
          </p:cNvSpPr>
          <p:nvPr>
            <p:ph type="body" idx="1"/>
          </p:nvPr>
        </p:nvSpPr>
        <p:spPr/>
        <p:txBody>
          <a:bodyPr/>
          <a:lstStyle/>
          <a:p>
            <a:pPr eaLnBrk="1" hangingPunct="1">
              <a:buFont typeface="Wingdings" pitchFamily="-1" charset="2"/>
              <a:buNone/>
              <a:defRPr/>
            </a:pPr>
            <a:r>
              <a:rPr lang="en-US" dirty="0">
                <a:ea typeface="ＭＳ Ｐゴシック" pitchFamily="-1" charset="-128"/>
                <a:cs typeface="ＭＳ Ｐゴシック" pitchFamily="-1" charset="-128"/>
              </a:rPr>
              <a:t>Programmer can optimize for cache performance</a:t>
            </a:r>
          </a:p>
          <a:p>
            <a:pPr lvl="1" eaLnBrk="1" hangingPunct="1">
              <a:buFont typeface="Wingdings" pitchFamily="-1" charset="2"/>
              <a:buChar char="n"/>
              <a:defRPr/>
            </a:pPr>
            <a:r>
              <a:rPr lang="en-US" dirty="0"/>
              <a:t>How data structures are organized</a:t>
            </a:r>
          </a:p>
          <a:p>
            <a:pPr lvl="1" eaLnBrk="1" hangingPunct="1">
              <a:buFont typeface="Wingdings" pitchFamily="-1" charset="2"/>
              <a:buChar char="n"/>
              <a:defRPr/>
            </a:pPr>
            <a:r>
              <a:rPr lang="en-US" dirty="0"/>
              <a:t>How data are accessed</a:t>
            </a:r>
          </a:p>
          <a:p>
            <a:pPr lvl="2" eaLnBrk="1" hangingPunct="1">
              <a:buFont typeface="Wingdings" pitchFamily="-1" charset="2"/>
              <a:buChar char="l"/>
              <a:defRPr/>
            </a:pPr>
            <a:r>
              <a:rPr lang="en-US" sz="1800" dirty="0">
                <a:ea typeface="ＭＳ Ｐゴシック" pitchFamily="-1" charset="-128"/>
              </a:rPr>
              <a:t>Nested loop structure</a:t>
            </a:r>
          </a:p>
          <a:p>
            <a:pPr lvl="2" eaLnBrk="1" hangingPunct="1">
              <a:buFont typeface="Wingdings" pitchFamily="-1" charset="2"/>
              <a:buChar char="l"/>
              <a:defRPr/>
            </a:pPr>
            <a:r>
              <a:rPr lang="en-US" sz="1800" dirty="0">
                <a:ea typeface="ＭＳ Ｐゴシック" pitchFamily="-1" charset="-128"/>
              </a:rPr>
              <a:t>Blocking is a general technique</a:t>
            </a:r>
          </a:p>
          <a:p>
            <a:pPr eaLnBrk="1" hangingPunct="1">
              <a:buFont typeface="Wingdings" pitchFamily="-1" charset="2"/>
              <a:buNone/>
              <a:defRPr/>
            </a:pPr>
            <a:r>
              <a:rPr lang="en-US" dirty="0">
                <a:ea typeface="ＭＳ Ｐゴシック" pitchFamily="-1" charset="-128"/>
                <a:cs typeface="ＭＳ Ｐゴシック" pitchFamily="-1" charset="-128"/>
              </a:rPr>
              <a:t>All systems favor “cache friendly code”</a:t>
            </a:r>
          </a:p>
          <a:p>
            <a:pPr lvl="1" eaLnBrk="1" hangingPunct="1">
              <a:buFont typeface="Wingdings" pitchFamily="-1" charset="2"/>
              <a:buChar char="n"/>
              <a:defRPr/>
            </a:pPr>
            <a:r>
              <a:rPr lang="en-US" dirty="0"/>
              <a:t>Getting absolute optimum performance is very platform specific</a:t>
            </a:r>
          </a:p>
          <a:p>
            <a:pPr lvl="2" eaLnBrk="1" hangingPunct="1">
              <a:buFont typeface="Wingdings" pitchFamily="-1" charset="2"/>
              <a:buChar char="l"/>
              <a:defRPr/>
            </a:pPr>
            <a:r>
              <a:rPr lang="en-US" sz="1800" dirty="0">
                <a:ea typeface="ＭＳ Ｐゴシック" pitchFamily="-1" charset="-128"/>
              </a:rPr>
              <a:t>Cache sizes, line sizes, </a:t>
            </a:r>
            <a:r>
              <a:rPr lang="en-US" sz="1800" dirty="0" err="1">
                <a:ea typeface="ＭＳ Ｐゴシック" pitchFamily="-1" charset="-128"/>
              </a:rPr>
              <a:t>associativities</a:t>
            </a:r>
            <a:r>
              <a:rPr lang="en-US" sz="1800" dirty="0">
                <a:ea typeface="ＭＳ Ｐゴシック" pitchFamily="-1" charset="-128"/>
              </a:rPr>
              <a:t>, etc.</a:t>
            </a:r>
          </a:p>
          <a:p>
            <a:pPr lvl="1" eaLnBrk="1" hangingPunct="1">
              <a:buFont typeface="Wingdings" pitchFamily="-1" charset="2"/>
              <a:buChar char="n"/>
              <a:defRPr/>
            </a:pPr>
            <a:r>
              <a:rPr lang="en-US" dirty="0"/>
              <a:t>Can get most of the advantage with generic code</a:t>
            </a:r>
          </a:p>
          <a:p>
            <a:pPr lvl="2" eaLnBrk="1" hangingPunct="1">
              <a:buFont typeface="Wingdings" pitchFamily="-1" charset="2"/>
              <a:buChar char="l"/>
              <a:defRPr/>
            </a:pPr>
            <a:r>
              <a:rPr lang="en-US" sz="1800" dirty="0">
                <a:ea typeface="ＭＳ Ｐゴシック" pitchFamily="-1" charset="-128"/>
              </a:rPr>
              <a:t>Keep working set reasonably </a:t>
            </a:r>
            <a:r>
              <a:rPr lang="en-US" sz="1800" dirty="0" smtClean="0">
                <a:ea typeface="ＭＳ Ｐゴシック" pitchFamily="-1" charset="-128"/>
              </a:rPr>
              <a:t>small, e.g. </a:t>
            </a:r>
            <a:r>
              <a:rPr lang="en-US" sz="1800" dirty="0" smtClean="0">
                <a:solidFill>
                  <a:srgbClr val="FF0000"/>
                </a:solidFill>
                <a:ea typeface="ＭＳ Ｐゴシック" pitchFamily="-1" charset="-128"/>
              </a:rPr>
              <a:t>use blocking to exploit temporal locality!</a:t>
            </a:r>
            <a:endParaRPr lang="en-US" sz="1800" dirty="0">
              <a:solidFill>
                <a:srgbClr val="FF0000"/>
              </a:solidFill>
              <a:ea typeface="ＭＳ Ｐゴシック" pitchFamily="-1" charset="-128"/>
            </a:endParaRPr>
          </a:p>
          <a:p>
            <a:pPr lvl="2" eaLnBrk="1" hangingPunct="1">
              <a:buFont typeface="Wingdings" pitchFamily="-1" charset="2"/>
              <a:buChar char="l"/>
              <a:defRPr/>
            </a:pPr>
            <a:r>
              <a:rPr lang="en-US" sz="1800" dirty="0">
                <a:solidFill>
                  <a:srgbClr val="FF0000"/>
                </a:solidFill>
                <a:ea typeface="ＭＳ Ｐゴシック" pitchFamily="-1" charset="-128"/>
              </a:rPr>
              <a:t>Use small strides </a:t>
            </a:r>
            <a:r>
              <a:rPr lang="en-US" sz="1800" dirty="0" smtClean="0">
                <a:solidFill>
                  <a:srgbClr val="FF0000"/>
                </a:solidFill>
                <a:ea typeface="ＭＳ Ｐゴシック" pitchFamily="-1" charset="-128"/>
              </a:rPr>
              <a:t> to exploit spatial locality!</a:t>
            </a:r>
            <a:endParaRPr lang="en-US" sz="1800" dirty="0">
              <a:solidFill>
                <a:srgbClr val="FF0000"/>
              </a:solidFill>
              <a:ea typeface="ＭＳ Ｐゴシック" pitchFamily="-1" charset="-128"/>
            </a:endParaRPr>
          </a:p>
        </p:txBody>
      </p:sp>
    </p:spTree>
    <p:extLst>
      <p:ext uri="{BB962C8B-B14F-4D97-AF65-F5344CB8AC3E}">
        <p14:creationId xmlns:p14="http://schemas.microsoft.com/office/powerpoint/2010/main" val="2342129604"/>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438" y="2724150"/>
            <a:ext cx="8716962" cy="781050"/>
          </a:xfrm>
        </p:spPr>
        <p:txBody>
          <a:bodyPr/>
          <a:lstStyle/>
          <a:p>
            <a:pPr algn="ctr">
              <a:defRPr/>
            </a:pPr>
            <a:r>
              <a:rPr lang="en-US" dirty="0" smtClean="0">
                <a:latin typeface="Helvetica" charset="0"/>
                <a:ea typeface="ＭＳ Ｐゴシック" charset="0"/>
                <a:cs typeface="ＭＳ Ｐゴシック" charset="0"/>
              </a:rPr>
              <a:t>Chapter 6 </a:t>
            </a:r>
            <a:br>
              <a:rPr lang="en-US" dirty="0" smtClean="0">
                <a:latin typeface="Helvetica" charset="0"/>
                <a:ea typeface="ＭＳ Ｐゴシック" charset="0"/>
                <a:cs typeface="ＭＳ Ｐゴシック" charset="0"/>
              </a:rPr>
            </a:br>
            <a:r>
              <a:rPr lang="en-US" dirty="0">
                <a:latin typeface="Helvetica" charset="0"/>
                <a:ea typeface="ＭＳ Ｐゴシック" charset="0"/>
                <a:cs typeface="ＭＳ Ｐゴシック" charset="0"/>
              </a:rPr>
              <a:t/>
            </a:r>
            <a:br>
              <a:rPr lang="en-US" dirty="0">
                <a:latin typeface="Helvetica" charset="0"/>
                <a:ea typeface="ＭＳ Ｐゴシック" charset="0"/>
                <a:cs typeface="ＭＳ Ｐゴシック" charset="0"/>
              </a:rPr>
            </a:br>
            <a:r>
              <a:rPr lang="en-US" dirty="0" smtClean="0">
                <a:latin typeface="Helvetica" charset="0"/>
                <a:ea typeface="ＭＳ Ｐゴシック" charset="0"/>
                <a:cs typeface="ＭＳ Ｐゴシック" charset="0"/>
              </a:rPr>
              <a:t>Supplementary Slides</a:t>
            </a:r>
            <a:endParaRPr lang="en-US" dirty="0">
              <a:latin typeface="Helvetica" charset="0"/>
              <a:ea typeface="ＭＳ Ｐゴシック" charset="0"/>
              <a:cs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16" name="Rectangle 52"/>
          <p:cNvSpPr>
            <a:spLocks noGrp="1" noChangeArrowheads="1"/>
          </p:cNvSpPr>
          <p:nvPr>
            <p:ph type="title"/>
          </p:nvPr>
        </p:nvSpPr>
        <p:spPr/>
        <p:txBody>
          <a:bodyPr/>
          <a:lstStyle/>
          <a:p>
            <a:pPr eaLnBrk="1" hangingPunct="1">
              <a:defRPr/>
            </a:pPr>
            <a:r>
              <a:rPr lang="en-US" smtClean="0">
                <a:cs typeface="+mj-cs"/>
              </a:rPr>
              <a:t>Conventional DRAM Organization</a:t>
            </a:r>
          </a:p>
        </p:txBody>
      </p:sp>
      <p:sp>
        <p:nvSpPr>
          <p:cNvPr id="62517" name="Rectangle 53"/>
          <p:cNvSpPr>
            <a:spLocks noGrp="1" noChangeArrowheads="1"/>
          </p:cNvSpPr>
          <p:nvPr>
            <p:ph type="body" idx="1"/>
          </p:nvPr>
        </p:nvSpPr>
        <p:spPr/>
        <p:txBody>
          <a:bodyPr/>
          <a:lstStyle/>
          <a:p>
            <a:pPr eaLnBrk="1" hangingPunct="1">
              <a:defRPr/>
            </a:pPr>
            <a:r>
              <a:rPr lang="en-US" smtClean="0">
                <a:cs typeface="+mn-cs"/>
              </a:rPr>
              <a:t>d x w DRAM:</a:t>
            </a:r>
          </a:p>
          <a:p>
            <a:pPr lvl="1" eaLnBrk="1" hangingPunct="1">
              <a:defRPr/>
            </a:pPr>
            <a:r>
              <a:rPr lang="en-US" smtClean="0"/>
              <a:t>dw total bits organized as d </a:t>
            </a:r>
            <a:r>
              <a:rPr lang="en-US" smtClean="0">
                <a:solidFill>
                  <a:srgbClr val="FF0000"/>
                </a:solidFill>
              </a:rPr>
              <a:t>supercells</a:t>
            </a:r>
            <a:r>
              <a:rPr lang="en-US" smtClean="0"/>
              <a:t> of size w bits</a:t>
            </a:r>
          </a:p>
        </p:txBody>
      </p:sp>
      <p:sp>
        <p:nvSpPr>
          <p:cNvPr id="105475" name="Text Box 4"/>
          <p:cNvSpPr txBox="1">
            <a:spLocks noChangeArrowheads="1"/>
          </p:cNvSpPr>
          <p:nvPr/>
        </p:nvSpPr>
        <p:spPr bwMode="auto">
          <a:xfrm>
            <a:off x="5805488" y="274002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cols</a:t>
            </a:r>
          </a:p>
        </p:txBody>
      </p:sp>
      <p:sp>
        <p:nvSpPr>
          <p:cNvPr id="105476" name="Text Box 5"/>
          <p:cNvSpPr txBox="1">
            <a:spLocks noChangeArrowheads="1"/>
          </p:cNvSpPr>
          <p:nvPr/>
        </p:nvSpPr>
        <p:spPr bwMode="auto">
          <a:xfrm>
            <a:off x="4003675" y="4143375"/>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rows</a:t>
            </a:r>
          </a:p>
        </p:txBody>
      </p:sp>
      <p:sp>
        <p:nvSpPr>
          <p:cNvPr id="105477" name="Rectangle 6"/>
          <p:cNvSpPr>
            <a:spLocks noChangeArrowheads="1"/>
          </p:cNvSpPr>
          <p:nvPr/>
        </p:nvSpPr>
        <p:spPr bwMode="auto">
          <a:xfrm>
            <a:off x="4867275" y="3260725"/>
            <a:ext cx="609600" cy="533400"/>
          </a:xfrm>
          <a:prstGeom prst="rect">
            <a:avLst/>
          </a:prstGeom>
          <a:solidFill>
            <a:srgbClr val="FF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5478" name="Rectangle 7"/>
          <p:cNvSpPr>
            <a:spLocks noChangeArrowheads="1"/>
          </p:cNvSpPr>
          <p:nvPr/>
        </p:nvSpPr>
        <p:spPr bwMode="auto">
          <a:xfrm>
            <a:off x="5476875" y="32607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5479" name="Rectangle 8"/>
          <p:cNvSpPr>
            <a:spLocks noChangeArrowheads="1"/>
          </p:cNvSpPr>
          <p:nvPr/>
        </p:nvSpPr>
        <p:spPr bwMode="auto">
          <a:xfrm>
            <a:off x="6086475" y="32607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5480" name="Rectangle 9"/>
          <p:cNvSpPr>
            <a:spLocks noChangeArrowheads="1"/>
          </p:cNvSpPr>
          <p:nvPr/>
        </p:nvSpPr>
        <p:spPr bwMode="auto">
          <a:xfrm>
            <a:off x="6696075" y="32607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5481" name="Rectangle 10"/>
          <p:cNvSpPr>
            <a:spLocks noChangeArrowheads="1"/>
          </p:cNvSpPr>
          <p:nvPr/>
        </p:nvSpPr>
        <p:spPr bwMode="auto">
          <a:xfrm>
            <a:off x="4867275" y="3794125"/>
            <a:ext cx="609600" cy="533400"/>
          </a:xfrm>
          <a:prstGeom prst="rect">
            <a:avLst/>
          </a:prstGeom>
          <a:solidFill>
            <a:srgbClr val="FF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5482" name="Rectangle 11"/>
          <p:cNvSpPr>
            <a:spLocks noChangeArrowheads="1"/>
          </p:cNvSpPr>
          <p:nvPr/>
        </p:nvSpPr>
        <p:spPr bwMode="auto">
          <a:xfrm>
            <a:off x="5476875" y="37941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5483" name="Rectangle 12"/>
          <p:cNvSpPr>
            <a:spLocks noChangeArrowheads="1"/>
          </p:cNvSpPr>
          <p:nvPr/>
        </p:nvSpPr>
        <p:spPr bwMode="auto">
          <a:xfrm>
            <a:off x="6086475" y="37941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5484" name="Rectangle 13"/>
          <p:cNvSpPr>
            <a:spLocks noChangeArrowheads="1"/>
          </p:cNvSpPr>
          <p:nvPr/>
        </p:nvSpPr>
        <p:spPr bwMode="auto">
          <a:xfrm>
            <a:off x="6696075" y="37941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5485" name="Rectangle 14"/>
          <p:cNvSpPr>
            <a:spLocks noChangeArrowheads="1"/>
          </p:cNvSpPr>
          <p:nvPr/>
        </p:nvSpPr>
        <p:spPr bwMode="auto">
          <a:xfrm>
            <a:off x="4867275" y="4327525"/>
            <a:ext cx="609600" cy="533400"/>
          </a:xfrm>
          <a:prstGeom prst="rect">
            <a:avLst/>
          </a:prstGeom>
          <a:solidFill>
            <a:srgbClr val="FF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5486" name="Rectangle 15"/>
          <p:cNvSpPr>
            <a:spLocks noChangeArrowheads="1"/>
          </p:cNvSpPr>
          <p:nvPr/>
        </p:nvSpPr>
        <p:spPr bwMode="auto">
          <a:xfrm>
            <a:off x="5476875" y="4327525"/>
            <a:ext cx="609600" cy="533400"/>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5487" name="Rectangle 16"/>
          <p:cNvSpPr>
            <a:spLocks noChangeArrowheads="1"/>
          </p:cNvSpPr>
          <p:nvPr/>
        </p:nvSpPr>
        <p:spPr bwMode="auto">
          <a:xfrm>
            <a:off x="6086475" y="43275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5488" name="Rectangle 17"/>
          <p:cNvSpPr>
            <a:spLocks noChangeArrowheads="1"/>
          </p:cNvSpPr>
          <p:nvPr/>
        </p:nvSpPr>
        <p:spPr bwMode="auto">
          <a:xfrm>
            <a:off x="6696075" y="43275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5489" name="Rectangle 18"/>
          <p:cNvSpPr>
            <a:spLocks noChangeArrowheads="1"/>
          </p:cNvSpPr>
          <p:nvPr/>
        </p:nvSpPr>
        <p:spPr bwMode="auto">
          <a:xfrm>
            <a:off x="4867275" y="4860925"/>
            <a:ext cx="609600" cy="533400"/>
          </a:xfrm>
          <a:prstGeom prst="rect">
            <a:avLst/>
          </a:prstGeom>
          <a:solidFill>
            <a:srgbClr val="FF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5490" name="Rectangle 19"/>
          <p:cNvSpPr>
            <a:spLocks noChangeArrowheads="1"/>
          </p:cNvSpPr>
          <p:nvPr/>
        </p:nvSpPr>
        <p:spPr bwMode="auto">
          <a:xfrm>
            <a:off x="5476875" y="48609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5491" name="Rectangle 20"/>
          <p:cNvSpPr>
            <a:spLocks noChangeArrowheads="1"/>
          </p:cNvSpPr>
          <p:nvPr/>
        </p:nvSpPr>
        <p:spPr bwMode="auto">
          <a:xfrm>
            <a:off x="6086475" y="48609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5492" name="Rectangle 21"/>
          <p:cNvSpPr>
            <a:spLocks noChangeArrowheads="1"/>
          </p:cNvSpPr>
          <p:nvPr/>
        </p:nvSpPr>
        <p:spPr bwMode="auto">
          <a:xfrm>
            <a:off x="6696075" y="48609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5493" name="Text Box 22"/>
          <p:cNvSpPr txBox="1">
            <a:spLocks noChangeArrowheads="1"/>
          </p:cNvSpPr>
          <p:nvPr/>
        </p:nvSpPr>
        <p:spPr bwMode="auto">
          <a:xfrm>
            <a:off x="5019675" y="2940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0</a:t>
            </a:r>
          </a:p>
        </p:txBody>
      </p:sp>
      <p:sp>
        <p:nvSpPr>
          <p:cNvPr id="105494" name="Text Box 23"/>
          <p:cNvSpPr txBox="1">
            <a:spLocks noChangeArrowheads="1"/>
          </p:cNvSpPr>
          <p:nvPr/>
        </p:nvSpPr>
        <p:spPr bwMode="auto">
          <a:xfrm>
            <a:off x="5629275" y="295592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1</a:t>
            </a:r>
          </a:p>
        </p:txBody>
      </p:sp>
      <p:sp>
        <p:nvSpPr>
          <p:cNvPr id="105495" name="Text Box 24"/>
          <p:cNvSpPr txBox="1">
            <a:spLocks noChangeArrowheads="1"/>
          </p:cNvSpPr>
          <p:nvPr/>
        </p:nvSpPr>
        <p:spPr bwMode="auto">
          <a:xfrm>
            <a:off x="6246813" y="295592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2</a:t>
            </a:r>
          </a:p>
        </p:txBody>
      </p:sp>
      <p:sp>
        <p:nvSpPr>
          <p:cNvPr id="105496" name="Text Box 25"/>
          <p:cNvSpPr txBox="1">
            <a:spLocks noChangeArrowheads="1"/>
          </p:cNvSpPr>
          <p:nvPr/>
        </p:nvSpPr>
        <p:spPr bwMode="auto">
          <a:xfrm>
            <a:off x="6856413" y="295592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3</a:t>
            </a:r>
          </a:p>
        </p:txBody>
      </p:sp>
      <p:sp>
        <p:nvSpPr>
          <p:cNvPr id="105497" name="Text Box 26"/>
          <p:cNvSpPr txBox="1">
            <a:spLocks noChangeArrowheads="1"/>
          </p:cNvSpPr>
          <p:nvPr/>
        </p:nvSpPr>
        <p:spPr bwMode="auto">
          <a:xfrm>
            <a:off x="4562475" y="3381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0</a:t>
            </a:r>
          </a:p>
        </p:txBody>
      </p:sp>
      <p:sp>
        <p:nvSpPr>
          <p:cNvPr id="105498" name="Text Box 27"/>
          <p:cNvSpPr txBox="1">
            <a:spLocks noChangeArrowheads="1"/>
          </p:cNvSpPr>
          <p:nvPr/>
        </p:nvSpPr>
        <p:spPr bwMode="auto">
          <a:xfrm>
            <a:off x="4562475" y="39147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1</a:t>
            </a:r>
          </a:p>
        </p:txBody>
      </p:sp>
      <p:sp>
        <p:nvSpPr>
          <p:cNvPr id="105499" name="Text Box 28"/>
          <p:cNvSpPr txBox="1">
            <a:spLocks noChangeArrowheads="1"/>
          </p:cNvSpPr>
          <p:nvPr/>
        </p:nvSpPr>
        <p:spPr bwMode="auto">
          <a:xfrm>
            <a:off x="4562475" y="44481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2</a:t>
            </a:r>
          </a:p>
        </p:txBody>
      </p:sp>
      <p:sp>
        <p:nvSpPr>
          <p:cNvPr id="105500" name="Text Box 29"/>
          <p:cNvSpPr txBox="1">
            <a:spLocks noChangeArrowheads="1"/>
          </p:cNvSpPr>
          <p:nvPr/>
        </p:nvSpPr>
        <p:spPr bwMode="auto">
          <a:xfrm>
            <a:off x="4562475" y="49815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3</a:t>
            </a:r>
          </a:p>
        </p:txBody>
      </p:sp>
      <p:sp>
        <p:nvSpPr>
          <p:cNvPr id="105501" name="Rectangle 30"/>
          <p:cNvSpPr>
            <a:spLocks noChangeArrowheads="1"/>
          </p:cNvSpPr>
          <p:nvPr/>
        </p:nvSpPr>
        <p:spPr bwMode="auto">
          <a:xfrm>
            <a:off x="4864100" y="3260725"/>
            <a:ext cx="2438400" cy="2133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05502" name="Rectangle 31"/>
          <p:cNvSpPr>
            <a:spLocks noChangeArrowheads="1"/>
          </p:cNvSpPr>
          <p:nvPr/>
        </p:nvSpPr>
        <p:spPr bwMode="auto">
          <a:xfrm>
            <a:off x="4864100" y="5699125"/>
            <a:ext cx="609600" cy="5334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5503" name="Rectangle 32"/>
          <p:cNvSpPr>
            <a:spLocks noChangeArrowheads="1"/>
          </p:cNvSpPr>
          <p:nvPr/>
        </p:nvSpPr>
        <p:spPr bwMode="auto">
          <a:xfrm>
            <a:off x="5473700" y="5699125"/>
            <a:ext cx="609600" cy="533400"/>
          </a:xfrm>
          <a:prstGeom prst="rect">
            <a:avLst/>
          </a:prstGeom>
          <a:solidFill>
            <a:schemeClr val="bg1"/>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5504" name="Rectangle 33"/>
          <p:cNvSpPr>
            <a:spLocks noChangeArrowheads="1"/>
          </p:cNvSpPr>
          <p:nvPr/>
        </p:nvSpPr>
        <p:spPr bwMode="auto">
          <a:xfrm>
            <a:off x="6083300" y="5699125"/>
            <a:ext cx="609600" cy="533400"/>
          </a:xfrm>
          <a:prstGeom prst="rect">
            <a:avLst/>
          </a:prstGeom>
          <a:solidFill>
            <a:schemeClr val="bg1"/>
          </a:solidFill>
          <a:ln w="12700">
            <a:solidFill>
              <a:schemeClr val="tx1"/>
            </a:solidFill>
            <a:miter lim="800000"/>
            <a:headEnd/>
            <a:tailEnd/>
          </a:ln>
        </p:spPr>
        <p:txBody>
          <a:bodyPr wrap="none" anchor="ctr"/>
          <a:lstStyle/>
          <a:p>
            <a:endParaRPr lang="en-US">
              <a:solidFill>
                <a:srgbClr val="000066"/>
              </a:solidFill>
            </a:endParaRPr>
          </a:p>
        </p:txBody>
      </p:sp>
      <p:sp>
        <p:nvSpPr>
          <p:cNvPr id="105505" name="Rectangle 34"/>
          <p:cNvSpPr>
            <a:spLocks noChangeArrowheads="1"/>
          </p:cNvSpPr>
          <p:nvPr/>
        </p:nvSpPr>
        <p:spPr bwMode="auto">
          <a:xfrm>
            <a:off x="6692900" y="5699125"/>
            <a:ext cx="609600" cy="533400"/>
          </a:xfrm>
          <a:prstGeom prst="rect">
            <a:avLst/>
          </a:prstGeom>
          <a:solidFill>
            <a:schemeClr val="bg1"/>
          </a:solidFill>
          <a:ln w="12700">
            <a:solidFill>
              <a:schemeClr val="tx1"/>
            </a:solidFill>
            <a:miter lim="800000"/>
            <a:headEnd/>
            <a:tailEnd/>
          </a:ln>
        </p:spPr>
        <p:txBody>
          <a:bodyPr wrap="none" anchor="ctr"/>
          <a:lstStyle/>
          <a:p>
            <a:endParaRPr lang="en-US">
              <a:solidFill>
                <a:srgbClr val="000066"/>
              </a:solidFill>
            </a:endParaRPr>
          </a:p>
        </p:txBody>
      </p:sp>
      <p:sp>
        <p:nvSpPr>
          <p:cNvPr id="105506" name="Rectangle 35"/>
          <p:cNvSpPr>
            <a:spLocks noChangeArrowheads="1"/>
          </p:cNvSpPr>
          <p:nvPr/>
        </p:nvSpPr>
        <p:spPr bwMode="auto">
          <a:xfrm>
            <a:off x="4864100" y="5699125"/>
            <a:ext cx="2438400" cy="533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05507" name="Text Box 36"/>
          <p:cNvSpPr txBox="1">
            <a:spLocks noChangeArrowheads="1"/>
          </p:cNvSpPr>
          <p:nvPr/>
        </p:nvSpPr>
        <p:spPr bwMode="auto">
          <a:xfrm>
            <a:off x="5149850" y="6292850"/>
            <a:ext cx="1968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internal row buffer</a:t>
            </a:r>
          </a:p>
        </p:txBody>
      </p:sp>
      <p:sp>
        <p:nvSpPr>
          <p:cNvPr id="105508" name="Rectangle 37"/>
          <p:cNvSpPr>
            <a:spLocks noChangeArrowheads="1"/>
          </p:cNvSpPr>
          <p:nvPr/>
        </p:nvSpPr>
        <p:spPr bwMode="auto">
          <a:xfrm>
            <a:off x="4029075" y="2667000"/>
            <a:ext cx="3505200" cy="40386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05509" name="Text Box 38"/>
          <p:cNvSpPr txBox="1">
            <a:spLocks noChangeArrowheads="1"/>
          </p:cNvSpPr>
          <p:nvPr/>
        </p:nvSpPr>
        <p:spPr bwMode="auto">
          <a:xfrm>
            <a:off x="3892550" y="2346325"/>
            <a:ext cx="188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16 x 8 DRAM chip</a:t>
            </a:r>
          </a:p>
        </p:txBody>
      </p:sp>
      <p:sp>
        <p:nvSpPr>
          <p:cNvPr id="105510" name="Line 39"/>
          <p:cNvSpPr>
            <a:spLocks noChangeShapeType="1"/>
          </p:cNvSpPr>
          <p:nvPr/>
        </p:nvSpPr>
        <p:spPr bwMode="auto">
          <a:xfrm flipV="1">
            <a:off x="2886075" y="3702050"/>
            <a:ext cx="1143000" cy="15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11" name="Text Box 40"/>
          <p:cNvSpPr txBox="1">
            <a:spLocks noChangeArrowheads="1"/>
          </p:cNvSpPr>
          <p:nvPr/>
        </p:nvSpPr>
        <p:spPr bwMode="auto">
          <a:xfrm>
            <a:off x="3162300" y="3762375"/>
            <a:ext cx="671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latin typeface="Courier New" charset="0"/>
              </a:rPr>
              <a:t>addr</a:t>
            </a:r>
          </a:p>
        </p:txBody>
      </p:sp>
      <p:sp>
        <p:nvSpPr>
          <p:cNvPr id="105512" name="Line 41"/>
          <p:cNvSpPr>
            <a:spLocks noChangeShapeType="1"/>
          </p:cNvSpPr>
          <p:nvPr/>
        </p:nvSpPr>
        <p:spPr bwMode="auto">
          <a:xfrm>
            <a:off x="2886075" y="5470525"/>
            <a:ext cx="11430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13" name="Text Box 42"/>
          <p:cNvSpPr txBox="1">
            <a:spLocks noChangeArrowheads="1"/>
          </p:cNvSpPr>
          <p:nvPr/>
        </p:nvSpPr>
        <p:spPr bwMode="auto">
          <a:xfrm>
            <a:off x="3130550" y="5514975"/>
            <a:ext cx="671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latin typeface="Courier New" charset="0"/>
              </a:rPr>
              <a:t>data</a:t>
            </a:r>
          </a:p>
        </p:txBody>
      </p:sp>
      <p:sp>
        <p:nvSpPr>
          <p:cNvPr id="105514" name="Text Box 43"/>
          <p:cNvSpPr txBox="1">
            <a:spLocks noChangeArrowheads="1"/>
          </p:cNvSpPr>
          <p:nvPr/>
        </p:nvSpPr>
        <p:spPr bwMode="auto">
          <a:xfrm>
            <a:off x="7756525" y="4441825"/>
            <a:ext cx="10763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supercell</a:t>
            </a:r>
          </a:p>
          <a:p>
            <a:pPr>
              <a:lnSpc>
                <a:spcPct val="100000"/>
              </a:lnSpc>
            </a:pPr>
            <a:r>
              <a:rPr lang="en-US" sz="1600">
                <a:solidFill>
                  <a:srgbClr val="000066"/>
                </a:solidFill>
              </a:rPr>
              <a:t>(2,1)</a:t>
            </a:r>
          </a:p>
        </p:txBody>
      </p:sp>
      <p:sp>
        <p:nvSpPr>
          <p:cNvPr id="105515" name="Line 44"/>
          <p:cNvSpPr>
            <a:spLocks noChangeShapeType="1"/>
          </p:cNvSpPr>
          <p:nvPr/>
        </p:nvSpPr>
        <p:spPr bwMode="auto">
          <a:xfrm flipH="1" flipV="1">
            <a:off x="5857875" y="4632325"/>
            <a:ext cx="1981200" cy="152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516" name="Text Box 45"/>
          <p:cNvSpPr txBox="1">
            <a:spLocks noChangeArrowheads="1"/>
          </p:cNvSpPr>
          <p:nvPr/>
        </p:nvSpPr>
        <p:spPr bwMode="auto">
          <a:xfrm>
            <a:off x="3182938" y="3382963"/>
            <a:ext cx="582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200">
                <a:solidFill>
                  <a:srgbClr val="000066"/>
                </a:solidFill>
              </a:rPr>
              <a:t>2 bits</a:t>
            </a:r>
          </a:p>
          <a:p>
            <a:pPr>
              <a:lnSpc>
                <a:spcPct val="100000"/>
              </a:lnSpc>
            </a:pPr>
            <a:r>
              <a:rPr lang="en-US" sz="1200">
                <a:solidFill>
                  <a:srgbClr val="000066"/>
                </a:solidFill>
              </a:rPr>
              <a:t>/</a:t>
            </a:r>
          </a:p>
        </p:txBody>
      </p:sp>
      <p:sp>
        <p:nvSpPr>
          <p:cNvPr id="105517" name="Text Box 46"/>
          <p:cNvSpPr txBox="1">
            <a:spLocks noChangeArrowheads="1"/>
          </p:cNvSpPr>
          <p:nvPr/>
        </p:nvSpPr>
        <p:spPr bwMode="auto">
          <a:xfrm>
            <a:off x="3189288" y="5165725"/>
            <a:ext cx="582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200">
                <a:solidFill>
                  <a:srgbClr val="000066"/>
                </a:solidFill>
              </a:rPr>
              <a:t>8 bits</a:t>
            </a:r>
          </a:p>
          <a:p>
            <a:pPr>
              <a:lnSpc>
                <a:spcPct val="100000"/>
              </a:lnSpc>
            </a:pPr>
            <a:r>
              <a:rPr lang="en-US" sz="1200">
                <a:solidFill>
                  <a:srgbClr val="000066"/>
                </a:solidFill>
              </a:rPr>
              <a:t>/</a:t>
            </a:r>
          </a:p>
        </p:txBody>
      </p:sp>
      <p:sp>
        <p:nvSpPr>
          <p:cNvPr id="105518" name="Rectangle 47"/>
          <p:cNvSpPr>
            <a:spLocks noChangeArrowheads="1"/>
          </p:cNvSpPr>
          <p:nvPr/>
        </p:nvSpPr>
        <p:spPr bwMode="auto">
          <a:xfrm>
            <a:off x="1743075" y="3032125"/>
            <a:ext cx="1143000" cy="3200400"/>
          </a:xfrm>
          <a:prstGeom prst="rect">
            <a:avLst/>
          </a:prstGeom>
          <a:solidFill>
            <a:srgbClr val="FFFFFF"/>
          </a:solidFill>
          <a:ln w="12700">
            <a:solidFill>
              <a:schemeClr val="tx1"/>
            </a:solidFill>
            <a:miter lim="800000"/>
            <a:headEnd/>
            <a:tailEnd/>
          </a:ln>
        </p:spPr>
        <p:txBody>
          <a:bodyPr wrap="none" anchor="ctr"/>
          <a:lstStyle/>
          <a:p>
            <a:pPr>
              <a:lnSpc>
                <a:spcPct val="100000"/>
              </a:lnSpc>
            </a:pPr>
            <a:r>
              <a:rPr lang="en-US" sz="1600">
                <a:solidFill>
                  <a:srgbClr val="000066"/>
                </a:solidFill>
              </a:rPr>
              <a:t>memory</a:t>
            </a:r>
          </a:p>
          <a:p>
            <a:pPr>
              <a:lnSpc>
                <a:spcPct val="100000"/>
              </a:lnSpc>
            </a:pPr>
            <a:r>
              <a:rPr lang="en-US" sz="1600">
                <a:solidFill>
                  <a:srgbClr val="000066"/>
                </a:solidFill>
              </a:rPr>
              <a:t>controller</a:t>
            </a:r>
          </a:p>
        </p:txBody>
      </p:sp>
      <p:sp>
        <p:nvSpPr>
          <p:cNvPr id="105519" name="AutoShape 48"/>
          <p:cNvSpPr>
            <a:spLocks noChangeArrowheads="1"/>
          </p:cNvSpPr>
          <p:nvPr/>
        </p:nvSpPr>
        <p:spPr bwMode="auto">
          <a:xfrm>
            <a:off x="447675" y="4251325"/>
            <a:ext cx="1295400" cy="457200"/>
          </a:xfrm>
          <a:prstGeom prst="leftRightArrow">
            <a:avLst>
              <a:gd name="adj1" fmla="val 50000"/>
              <a:gd name="adj2" fmla="val 56667"/>
            </a:avLst>
          </a:prstGeom>
          <a:solidFill>
            <a:srgbClr val="FF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5520" name="Text Box 49"/>
          <p:cNvSpPr txBox="1">
            <a:spLocks noChangeArrowheads="1"/>
          </p:cNvSpPr>
          <p:nvPr/>
        </p:nvSpPr>
        <p:spPr bwMode="auto">
          <a:xfrm>
            <a:off x="639763" y="4784725"/>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(to CPU)</a:t>
            </a:r>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50" name="Rectangle 62"/>
          <p:cNvSpPr>
            <a:spLocks noChangeArrowheads="1"/>
          </p:cNvSpPr>
          <p:nvPr/>
        </p:nvSpPr>
        <p:spPr bwMode="auto">
          <a:xfrm>
            <a:off x="4714875" y="5715000"/>
            <a:ext cx="2438400" cy="533400"/>
          </a:xfrm>
          <a:prstGeom prst="rect">
            <a:avLst/>
          </a:prstGeom>
          <a:solidFill>
            <a:srgbClr val="FF99CC"/>
          </a:solidFill>
          <a:ln w="38100">
            <a:solidFill>
              <a:schemeClr val="tx1"/>
            </a:solidFill>
            <a:miter lim="800000"/>
            <a:headEnd/>
            <a:tailEnd/>
          </a:ln>
        </p:spPr>
        <p:txBody>
          <a:bodyPr wrap="none" anchor="ctr"/>
          <a:lstStyle/>
          <a:p>
            <a:endParaRPr lang="en-US">
              <a:solidFill>
                <a:srgbClr val="000066"/>
              </a:solidFill>
            </a:endParaRPr>
          </a:p>
        </p:txBody>
      </p:sp>
      <p:sp>
        <p:nvSpPr>
          <p:cNvPr id="63540" name="Rectangle 52"/>
          <p:cNvSpPr>
            <a:spLocks noGrp="1" noChangeArrowheads="1"/>
          </p:cNvSpPr>
          <p:nvPr>
            <p:ph type="title"/>
          </p:nvPr>
        </p:nvSpPr>
        <p:spPr/>
        <p:txBody>
          <a:bodyPr/>
          <a:lstStyle/>
          <a:p>
            <a:pPr eaLnBrk="1" hangingPunct="1">
              <a:defRPr/>
            </a:pPr>
            <a:r>
              <a:rPr lang="en-US" smtClean="0">
                <a:cs typeface="+mj-cs"/>
              </a:rPr>
              <a:t>Reading DRAM Supercell (2,1)</a:t>
            </a:r>
          </a:p>
        </p:txBody>
      </p:sp>
      <p:sp>
        <p:nvSpPr>
          <p:cNvPr id="63541" name="Rectangle 53"/>
          <p:cNvSpPr>
            <a:spLocks noGrp="1" noChangeArrowheads="1"/>
          </p:cNvSpPr>
          <p:nvPr>
            <p:ph type="body" idx="1"/>
          </p:nvPr>
        </p:nvSpPr>
        <p:spPr>
          <a:xfrm>
            <a:off x="609600" y="1143000"/>
            <a:ext cx="8167688" cy="533400"/>
          </a:xfrm>
        </p:spPr>
        <p:txBody>
          <a:bodyPr/>
          <a:lstStyle/>
          <a:p>
            <a:pPr eaLnBrk="1" hangingPunct="1">
              <a:defRPr/>
            </a:pPr>
            <a:r>
              <a:rPr lang="en-US">
                <a:latin typeface="Helvetica" charset="0"/>
                <a:ea typeface="ＭＳ Ｐゴシック" charset="0"/>
              </a:rPr>
              <a:t>Step 1(a): Row access strobe (</a:t>
            </a:r>
            <a:r>
              <a:rPr lang="en-US">
                <a:solidFill>
                  <a:srgbClr val="FF0000"/>
                </a:solidFill>
                <a:latin typeface="Helvetica" charset="0"/>
                <a:ea typeface="ＭＳ Ｐゴシック" charset="0"/>
              </a:rPr>
              <a:t>RAS</a:t>
            </a:r>
            <a:r>
              <a:rPr lang="en-US">
                <a:latin typeface="Helvetica" charset="0"/>
                <a:ea typeface="ＭＳ Ｐゴシック" charset="0"/>
              </a:rPr>
              <a:t>) selects row 2.</a:t>
            </a:r>
          </a:p>
        </p:txBody>
      </p:sp>
      <p:sp>
        <p:nvSpPr>
          <p:cNvPr id="106500" name="Text Box 5"/>
          <p:cNvSpPr txBox="1">
            <a:spLocks noChangeArrowheads="1"/>
          </p:cNvSpPr>
          <p:nvPr/>
        </p:nvSpPr>
        <p:spPr bwMode="auto">
          <a:xfrm>
            <a:off x="5643563" y="274002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cols</a:t>
            </a:r>
          </a:p>
        </p:txBody>
      </p:sp>
      <p:sp>
        <p:nvSpPr>
          <p:cNvPr id="106501" name="Text Box 6"/>
          <p:cNvSpPr txBox="1">
            <a:spLocks noChangeArrowheads="1"/>
          </p:cNvSpPr>
          <p:nvPr/>
        </p:nvSpPr>
        <p:spPr bwMode="auto">
          <a:xfrm>
            <a:off x="3841750" y="4143375"/>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rows</a:t>
            </a:r>
          </a:p>
        </p:txBody>
      </p:sp>
      <p:sp>
        <p:nvSpPr>
          <p:cNvPr id="106502" name="Rectangle 7"/>
          <p:cNvSpPr>
            <a:spLocks noChangeArrowheads="1"/>
          </p:cNvSpPr>
          <p:nvPr/>
        </p:nvSpPr>
        <p:spPr bwMode="auto">
          <a:xfrm>
            <a:off x="4705350" y="3260725"/>
            <a:ext cx="609600" cy="533400"/>
          </a:xfrm>
          <a:prstGeom prst="rect">
            <a:avLst/>
          </a:prstGeom>
          <a:solidFill>
            <a:srgbClr val="FF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6503" name="Rectangle 8"/>
          <p:cNvSpPr>
            <a:spLocks noChangeArrowheads="1"/>
          </p:cNvSpPr>
          <p:nvPr/>
        </p:nvSpPr>
        <p:spPr bwMode="auto">
          <a:xfrm>
            <a:off x="5314950" y="32607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6504" name="Rectangle 9"/>
          <p:cNvSpPr>
            <a:spLocks noChangeArrowheads="1"/>
          </p:cNvSpPr>
          <p:nvPr/>
        </p:nvSpPr>
        <p:spPr bwMode="auto">
          <a:xfrm>
            <a:off x="5924550" y="32607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6505" name="Rectangle 10"/>
          <p:cNvSpPr>
            <a:spLocks noChangeArrowheads="1"/>
          </p:cNvSpPr>
          <p:nvPr/>
        </p:nvSpPr>
        <p:spPr bwMode="auto">
          <a:xfrm>
            <a:off x="6534150" y="32607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6506" name="Rectangle 11"/>
          <p:cNvSpPr>
            <a:spLocks noChangeArrowheads="1"/>
          </p:cNvSpPr>
          <p:nvPr/>
        </p:nvSpPr>
        <p:spPr bwMode="auto">
          <a:xfrm>
            <a:off x="4705350" y="3794125"/>
            <a:ext cx="609600" cy="533400"/>
          </a:xfrm>
          <a:prstGeom prst="rect">
            <a:avLst/>
          </a:prstGeom>
          <a:solidFill>
            <a:srgbClr val="FF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6507" name="Rectangle 12"/>
          <p:cNvSpPr>
            <a:spLocks noChangeArrowheads="1"/>
          </p:cNvSpPr>
          <p:nvPr/>
        </p:nvSpPr>
        <p:spPr bwMode="auto">
          <a:xfrm>
            <a:off x="5314950" y="37941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6508" name="Rectangle 13"/>
          <p:cNvSpPr>
            <a:spLocks noChangeArrowheads="1"/>
          </p:cNvSpPr>
          <p:nvPr/>
        </p:nvSpPr>
        <p:spPr bwMode="auto">
          <a:xfrm>
            <a:off x="5924550" y="37941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6509" name="Rectangle 14"/>
          <p:cNvSpPr>
            <a:spLocks noChangeArrowheads="1"/>
          </p:cNvSpPr>
          <p:nvPr/>
        </p:nvSpPr>
        <p:spPr bwMode="auto">
          <a:xfrm>
            <a:off x="6534150" y="37941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63492" name="Text Box 4"/>
          <p:cNvSpPr txBox="1">
            <a:spLocks noChangeArrowheads="1"/>
          </p:cNvSpPr>
          <p:nvPr/>
        </p:nvSpPr>
        <p:spPr bwMode="auto">
          <a:xfrm>
            <a:off x="2762250" y="3076575"/>
            <a:ext cx="1038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FF0000"/>
                </a:solidFill>
                <a:latin typeface="Courier New" charset="0"/>
              </a:rPr>
              <a:t>RAS = 2</a:t>
            </a:r>
          </a:p>
        </p:txBody>
      </p:sp>
      <p:sp>
        <p:nvSpPr>
          <p:cNvPr id="106511" name="Rectangle 15"/>
          <p:cNvSpPr>
            <a:spLocks noChangeArrowheads="1"/>
          </p:cNvSpPr>
          <p:nvPr/>
        </p:nvSpPr>
        <p:spPr bwMode="auto">
          <a:xfrm>
            <a:off x="4705350" y="43275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06512" name="Rectangle 16"/>
          <p:cNvSpPr>
            <a:spLocks noChangeArrowheads="1"/>
          </p:cNvSpPr>
          <p:nvPr/>
        </p:nvSpPr>
        <p:spPr bwMode="auto">
          <a:xfrm>
            <a:off x="5314950" y="43275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06513" name="Rectangle 17"/>
          <p:cNvSpPr>
            <a:spLocks noChangeArrowheads="1"/>
          </p:cNvSpPr>
          <p:nvPr/>
        </p:nvSpPr>
        <p:spPr bwMode="auto">
          <a:xfrm>
            <a:off x="5924550" y="43275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06514" name="Rectangle 18"/>
          <p:cNvSpPr>
            <a:spLocks noChangeArrowheads="1"/>
          </p:cNvSpPr>
          <p:nvPr/>
        </p:nvSpPr>
        <p:spPr bwMode="auto">
          <a:xfrm>
            <a:off x="6534150" y="43275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06515" name="Text Box 23"/>
          <p:cNvSpPr txBox="1">
            <a:spLocks noChangeArrowheads="1"/>
          </p:cNvSpPr>
          <p:nvPr/>
        </p:nvSpPr>
        <p:spPr bwMode="auto">
          <a:xfrm>
            <a:off x="4857750" y="2940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0</a:t>
            </a:r>
          </a:p>
        </p:txBody>
      </p:sp>
      <p:sp>
        <p:nvSpPr>
          <p:cNvPr id="106516" name="Text Box 24"/>
          <p:cNvSpPr txBox="1">
            <a:spLocks noChangeArrowheads="1"/>
          </p:cNvSpPr>
          <p:nvPr/>
        </p:nvSpPr>
        <p:spPr bwMode="auto">
          <a:xfrm>
            <a:off x="5467350" y="295592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1</a:t>
            </a:r>
          </a:p>
        </p:txBody>
      </p:sp>
      <p:sp>
        <p:nvSpPr>
          <p:cNvPr id="106517" name="Text Box 25"/>
          <p:cNvSpPr txBox="1">
            <a:spLocks noChangeArrowheads="1"/>
          </p:cNvSpPr>
          <p:nvPr/>
        </p:nvSpPr>
        <p:spPr bwMode="auto">
          <a:xfrm>
            <a:off x="6084888" y="295592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2</a:t>
            </a:r>
          </a:p>
        </p:txBody>
      </p:sp>
      <p:sp>
        <p:nvSpPr>
          <p:cNvPr id="106518" name="Text Box 26"/>
          <p:cNvSpPr txBox="1">
            <a:spLocks noChangeArrowheads="1"/>
          </p:cNvSpPr>
          <p:nvPr/>
        </p:nvSpPr>
        <p:spPr bwMode="auto">
          <a:xfrm>
            <a:off x="6694488" y="295592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3</a:t>
            </a:r>
          </a:p>
        </p:txBody>
      </p:sp>
      <p:sp>
        <p:nvSpPr>
          <p:cNvPr id="106519" name="Text Box 27"/>
          <p:cNvSpPr txBox="1">
            <a:spLocks noChangeArrowheads="1"/>
          </p:cNvSpPr>
          <p:nvPr/>
        </p:nvSpPr>
        <p:spPr bwMode="auto">
          <a:xfrm>
            <a:off x="4400550" y="3381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0</a:t>
            </a:r>
          </a:p>
        </p:txBody>
      </p:sp>
      <p:sp>
        <p:nvSpPr>
          <p:cNvPr id="106520" name="Text Box 28"/>
          <p:cNvSpPr txBox="1">
            <a:spLocks noChangeArrowheads="1"/>
          </p:cNvSpPr>
          <p:nvPr/>
        </p:nvSpPr>
        <p:spPr bwMode="auto">
          <a:xfrm>
            <a:off x="4400550" y="39147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1</a:t>
            </a:r>
          </a:p>
        </p:txBody>
      </p:sp>
      <p:sp>
        <p:nvSpPr>
          <p:cNvPr id="106521" name="Text Box 29"/>
          <p:cNvSpPr txBox="1">
            <a:spLocks noChangeArrowheads="1"/>
          </p:cNvSpPr>
          <p:nvPr/>
        </p:nvSpPr>
        <p:spPr bwMode="auto">
          <a:xfrm>
            <a:off x="4400550" y="44481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2</a:t>
            </a:r>
          </a:p>
        </p:txBody>
      </p:sp>
      <p:sp>
        <p:nvSpPr>
          <p:cNvPr id="106522" name="Text Box 37"/>
          <p:cNvSpPr txBox="1">
            <a:spLocks noChangeArrowheads="1"/>
          </p:cNvSpPr>
          <p:nvPr/>
        </p:nvSpPr>
        <p:spPr bwMode="auto">
          <a:xfrm>
            <a:off x="4987925" y="6292850"/>
            <a:ext cx="1968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internal row buffer</a:t>
            </a:r>
          </a:p>
        </p:txBody>
      </p:sp>
      <p:sp>
        <p:nvSpPr>
          <p:cNvPr id="106523" name="Rectangle 38"/>
          <p:cNvSpPr>
            <a:spLocks noChangeArrowheads="1"/>
          </p:cNvSpPr>
          <p:nvPr/>
        </p:nvSpPr>
        <p:spPr bwMode="auto">
          <a:xfrm>
            <a:off x="3867150" y="2667000"/>
            <a:ext cx="3667125" cy="40386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06524" name="Text Box 39"/>
          <p:cNvSpPr txBox="1">
            <a:spLocks noChangeArrowheads="1"/>
          </p:cNvSpPr>
          <p:nvPr/>
        </p:nvSpPr>
        <p:spPr bwMode="auto">
          <a:xfrm>
            <a:off x="3740150" y="2346325"/>
            <a:ext cx="188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16 x 8 DRAM chip</a:t>
            </a:r>
          </a:p>
        </p:txBody>
      </p:sp>
      <p:sp>
        <p:nvSpPr>
          <p:cNvPr id="106525" name="Rectangle 19"/>
          <p:cNvSpPr>
            <a:spLocks noChangeArrowheads="1"/>
          </p:cNvSpPr>
          <p:nvPr/>
        </p:nvSpPr>
        <p:spPr bwMode="auto">
          <a:xfrm>
            <a:off x="4705350" y="4860925"/>
            <a:ext cx="609600" cy="533400"/>
          </a:xfrm>
          <a:prstGeom prst="rect">
            <a:avLst/>
          </a:prstGeom>
          <a:solidFill>
            <a:srgbClr val="FF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6526" name="Rectangle 20"/>
          <p:cNvSpPr>
            <a:spLocks noChangeArrowheads="1"/>
          </p:cNvSpPr>
          <p:nvPr/>
        </p:nvSpPr>
        <p:spPr bwMode="auto">
          <a:xfrm>
            <a:off x="5314950" y="48609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6527" name="Rectangle 21"/>
          <p:cNvSpPr>
            <a:spLocks noChangeArrowheads="1"/>
          </p:cNvSpPr>
          <p:nvPr/>
        </p:nvSpPr>
        <p:spPr bwMode="auto">
          <a:xfrm>
            <a:off x="5924550" y="48609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6528" name="Rectangle 22"/>
          <p:cNvSpPr>
            <a:spLocks noChangeArrowheads="1"/>
          </p:cNvSpPr>
          <p:nvPr/>
        </p:nvSpPr>
        <p:spPr bwMode="auto">
          <a:xfrm>
            <a:off x="6534150" y="4860925"/>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6529" name="Text Box 30"/>
          <p:cNvSpPr txBox="1">
            <a:spLocks noChangeArrowheads="1"/>
          </p:cNvSpPr>
          <p:nvPr/>
        </p:nvSpPr>
        <p:spPr bwMode="auto">
          <a:xfrm>
            <a:off x="4400550" y="49815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3</a:t>
            </a:r>
          </a:p>
        </p:txBody>
      </p:sp>
      <p:sp>
        <p:nvSpPr>
          <p:cNvPr id="106530" name="Rectangle 32"/>
          <p:cNvSpPr>
            <a:spLocks noChangeArrowheads="1"/>
          </p:cNvSpPr>
          <p:nvPr/>
        </p:nvSpPr>
        <p:spPr bwMode="auto">
          <a:xfrm>
            <a:off x="4702175" y="56991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06531" name="Rectangle 33"/>
          <p:cNvSpPr>
            <a:spLocks noChangeArrowheads="1"/>
          </p:cNvSpPr>
          <p:nvPr/>
        </p:nvSpPr>
        <p:spPr bwMode="auto">
          <a:xfrm>
            <a:off x="5311775" y="56991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06532" name="Rectangle 34"/>
          <p:cNvSpPr>
            <a:spLocks noChangeArrowheads="1"/>
          </p:cNvSpPr>
          <p:nvPr/>
        </p:nvSpPr>
        <p:spPr bwMode="auto">
          <a:xfrm>
            <a:off x="5921375" y="56991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06533" name="Rectangle 35"/>
          <p:cNvSpPr>
            <a:spLocks noChangeArrowheads="1"/>
          </p:cNvSpPr>
          <p:nvPr/>
        </p:nvSpPr>
        <p:spPr bwMode="auto">
          <a:xfrm>
            <a:off x="6530975" y="5699125"/>
            <a:ext cx="6096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06534" name="Line 45"/>
          <p:cNvSpPr>
            <a:spLocks noChangeShapeType="1"/>
          </p:cNvSpPr>
          <p:nvPr/>
        </p:nvSpPr>
        <p:spPr bwMode="auto">
          <a:xfrm flipV="1">
            <a:off x="2733675" y="3625850"/>
            <a:ext cx="1143000" cy="15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6535" name="Text Box 46"/>
          <p:cNvSpPr txBox="1">
            <a:spLocks noChangeArrowheads="1"/>
          </p:cNvSpPr>
          <p:nvPr/>
        </p:nvSpPr>
        <p:spPr bwMode="auto">
          <a:xfrm>
            <a:off x="3009900" y="3686175"/>
            <a:ext cx="671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latin typeface="Courier New" charset="0"/>
              </a:rPr>
              <a:t>addr</a:t>
            </a:r>
          </a:p>
        </p:txBody>
      </p:sp>
      <p:sp>
        <p:nvSpPr>
          <p:cNvPr id="106536" name="Line 47"/>
          <p:cNvSpPr>
            <a:spLocks noChangeShapeType="1"/>
          </p:cNvSpPr>
          <p:nvPr/>
        </p:nvSpPr>
        <p:spPr bwMode="auto">
          <a:xfrm>
            <a:off x="2733675" y="5394325"/>
            <a:ext cx="11430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6537" name="Text Box 48"/>
          <p:cNvSpPr txBox="1">
            <a:spLocks noChangeArrowheads="1"/>
          </p:cNvSpPr>
          <p:nvPr/>
        </p:nvSpPr>
        <p:spPr bwMode="auto">
          <a:xfrm>
            <a:off x="2978150" y="5438775"/>
            <a:ext cx="671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latin typeface="Courier New" charset="0"/>
              </a:rPr>
              <a:t>data</a:t>
            </a:r>
          </a:p>
        </p:txBody>
      </p:sp>
      <p:sp>
        <p:nvSpPr>
          <p:cNvPr id="106538" name="Text Box 49"/>
          <p:cNvSpPr txBox="1">
            <a:spLocks noChangeArrowheads="1"/>
          </p:cNvSpPr>
          <p:nvPr/>
        </p:nvSpPr>
        <p:spPr bwMode="auto">
          <a:xfrm>
            <a:off x="3184525" y="3306763"/>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200">
                <a:solidFill>
                  <a:srgbClr val="000066"/>
                </a:solidFill>
              </a:rPr>
              <a:t>2</a:t>
            </a:r>
          </a:p>
          <a:p>
            <a:pPr>
              <a:lnSpc>
                <a:spcPct val="100000"/>
              </a:lnSpc>
            </a:pPr>
            <a:r>
              <a:rPr lang="en-US" sz="1200">
                <a:solidFill>
                  <a:srgbClr val="000066"/>
                </a:solidFill>
              </a:rPr>
              <a:t>/</a:t>
            </a:r>
          </a:p>
        </p:txBody>
      </p:sp>
      <p:sp>
        <p:nvSpPr>
          <p:cNvPr id="106539" name="Text Box 50"/>
          <p:cNvSpPr txBox="1">
            <a:spLocks noChangeArrowheads="1"/>
          </p:cNvSpPr>
          <p:nvPr/>
        </p:nvSpPr>
        <p:spPr bwMode="auto">
          <a:xfrm>
            <a:off x="3190875" y="5089525"/>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200">
                <a:solidFill>
                  <a:srgbClr val="000066"/>
                </a:solidFill>
              </a:rPr>
              <a:t>8</a:t>
            </a:r>
          </a:p>
          <a:p>
            <a:pPr>
              <a:lnSpc>
                <a:spcPct val="100000"/>
              </a:lnSpc>
            </a:pPr>
            <a:r>
              <a:rPr lang="en-US" sz="1200">
                <a:solidFill>
                  <a:srgbClr val="000066"/>
                </a:solidFill>
              </a:rPr>
              <a:t>/</a:t>
            </a:r>
          </a:p>
        </p:txBody>
      </p:sp>
      <p:sp>
        <p:nvSpPr>
          <p:cNvPr id="106540" name="Rectangle 51"/>
          <p:cNvSpPr>
            <a:spLocks noChangeArrowheads="1"/>
          </p:cNvSpPr>
          <p:nvPr/>
        </p:nvSpPr>
        <p:spPr bwMode="auto">
          <a:xfrm>
            <a:off x="1590675" y="2955925"/>
            <a:ext cx="1143000" cy="3200400"/>
          </a:xfrm>
          <a:prstGeom prst="rect">
            <a:avLst/>
          </a:prstGeom>
          <a:solidFill>
            <a:srgbClr val="FFFFFF"/>
          </a:solidFill>
          <a:ln w="12700">
            <a:solidFill>
              <a:schemeClr val="tx1"/>
            </a:solidFill>
            <a:miter lim="800000"/>
            <a:headEnd/>
            <a:tailEnd/>
          </a:ln>
        </p:spPr>
        <p:txBody>
          <a:bodyPr wrap="none" anchor="ctr"/>
          <a:lstStyle/>
          <a:p>
            <a:pPr>
              <a:lnSpc>
                <a:spcPct val="100000"/>
              </a:lnSpc>
            </a:pPr>
            <a:r>
              <a:rPr lang="en-US" sz="1600">
                <a:solidFill>
                  <a:srgbClr val="000066"/>
                </a:solidFill>
              </a:rPr>
              <a:t>memory</a:t>
            </a:r>
          </a:p>
          <a:p>
            <a:pPr>
              <a:lnSpc>
                <a:spcPct val="100000"/>
              </a:lnSpc>
            </a:pPr>
            <a:r>
              <a:rPr lang="en-US" sz="1600">
                <a:solidFill>
                  <a:srgbClr val="000066"/>
                </a:solidFill>
              </a:rPr>
              <a:t>controller</a:t>
            </a:r>
          </a:p>
        </p:txBody>
      </p:sp>
      <p:sp>
        <p:nvSpPr>
          <p:cNvPr id="63545" name="Rectangle 57"/>
          <p:cNvSpPr>
            <a:spLocks noChangeArrowheads="1"/>
          </p:cNvSpPr>
          <p:nvPr/>
        </p:nvSpPr>
        <p:spPr bwMode="auto">
          <a:xfrm>
            <a:off x="609600" y="1676400"/>
            <a:ext cx="8610600" cy="533400"/>
          </a:xfrm>
          <a:prstGeom prst="rect">
            <a:avLst/>
          </a:prstGeom>
          <a:noFill/>
          <a:ln>
            <a:noFill/>
          </a:ln>
          <a:effectLst/>
          <a:extLst/>
        </p:spPr>
        <p:txBody>
          <a:bodyPr lIns="90479" tIns="44446" rIns="90479" bIns="44446"/>
          <a:lstStyle/>
          <a:p>
            <a:pPr marL="385763" indent="-385763" algn="l" eaLnBrk="1" hangingPunct="1">
              <a:lnSpc>
                <a:spcPct val="95000"/>
              </a:lnSpc>
              <a:spcBef>
                <a:spcPct val="50000"/>
              </a:spcBef>
              <a:buClr>
                <a:srgbClr val="660033"/>
              </a:buClr>
              <a:buFont typeface="Wingdings" charset="0"/>
              <a:buNone/>
              <a:defRPr/>
            </a:pPr>
            <a:r>
              <a:rPr lang="en-US" sz="2400">
                <a:solidFill>
                  <a:srgbClr val="003300"/>
                </a:solidFill>
                <a:effectLst>
                  <a:outerShdw blurRad="38100" dist="38100" dir="2700000" algn="tl">
                    <a:srgbClr val="DDDDDD"/>
                  </a:outerShdw>
                </a:effectLst>
              </a:rPr>
              <a:t>Step 1(b): Row 2 copied from DRAM array to row buffer.</a:t>
            </a:r>
          </a:p>
        </p:txBody>
      </p:sp>
      <p:grpSp>
        <p:nvGrpSpPr>
          <p:cNvPr id="2" name="Group 65"/>
          <p:cNvGrpSpPr>
            <a:grpSpLocks/>
          </p:cNvGrpSpPr>
          <p:nvPr/>
        </p:nvGrpSpPr>
        <p:grpSpPr bwMode="auto">
          <a:xfrm>
            <a:off x="4705350" y="4324350"/>
            <a:ext cx="2438400" cy="533400"/>
            <a:chOff x="3018" y="2582"/>
            <a:chExt cx="1536" cy="336"/>
          </a:xfrm>
        </p:grpSpPr>
        <p:sp>
          <p:nvSpPr>
            <p:cNvPr id="106549" name="Rectangle 66"/>
            <p:cNvSpPr>
              <a:spLocks noChangeArrowheads="1"/>
            </p:cNvSpPr>
            <p:nvPr/>
          </p:nvSpPr>
          <p:spPr bwMode="auto">
            <a:xfrm>
              <a:off x="3018" y="2582"/>
              <a:ext cx="384" cy="336"/>
            </a:xfrm>
            <a:prstGeom prst="rect">
              <a:avLst/>
            </a:prstGeom>
            <a:solidFill>
              <a:srgbClr val="FF99CC"/>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6550" name="Rectangle 67"/>
            <p:cNvSpPr>
              <a:spLocks noChangeArrowheads="1"/>
            </p:cNvSpPr>
            <p:nvPr/>
          </p:nvSpPr>
          <p:spPr bwMode="auto">
            <a:xfrm>
              <a:off x="3402" y="2582"/>
              <a:ext cx="384" cy="336"/>
            </a:xfrm>
            <a:prstGeom prst="rect">
              <a:avLst/>
            </a:prstGeom>
            <a:solidFill>
              <a:srgbClr val="FF99CC"/>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6551" name="Rectangle 68"/>
            <p:cNvSpPr>
              <a:spLocks noChangeArrowheads="1"/>
            </p:cNvSpPr>
            <p:nvPr/>
          </p:nvSpPr>
          <p:spPr bwMode="auto">
            <a:xfrm>
              <a:off x="3786" y="2582"/>
              <a:ext cx="384" cy="336"/>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6552" name="Rectangle 69"/>
            <p:cNvSpPr>
              <a:spLocks noChangeArrowheads="1"/>
            </p:cNvSpPr>
            <p:nvPr/>
          </p:nvSpPr>
          <p:spPr bwMode="auto">
            <a:xfrm>
              <a:off x="4170" y="2582"/>
              <a:ext cx="384" cy="336"/>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grpSp>
      <p:sp>
        <p:nvSpPr>
          <p:cNvPr id="106543" name="Rectangle 31"/>
          <p:cNvSpPr>
            <a:spLocks noChangeArrowheads="1"/>
          </p:cNvSpPr>
          <p:nvPr/>
        </p:nvSpPr>
        <p:spPr bwMode="auto">
          <a:xfrm>
            <a:off x="4702175" y="3260725"/>
            <a:ext cx="2438400" cy="2133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grpSp>
        <p:nvGrpSpPr>
          <p:cNvPr id="3" name="Group 63"/>
          <p:cNvGrpSpPr>
            <a:grpSpLocks/>
          </p:cNvGrpSpPr>
          <p:nvPr/>
        </p:nvGrpSpPr>
        <p:grpSpPr bwMode="auto">
          <a:xfrm>
            <a:off x="4857750" y="4708525"/>
            <a:ext cx="2133600" cy="990600"/>
            <a:chOff x="3114" y="2822"/>
            <a:chExt cx="1344" cy="624"/>
          </a:xfrm>
        </p:grpSpPr>
        <p:sp>
          <p:nvSpPr>
            <p:cNvPr id="106545" name="AutoShape 40"/>
            <p:cNvSpPr>
              <a:spLocks noChangeArrowheads="1"/>
            </p:cNvSpPr>
            <p:nvPr/>
          </p:nvSpPr>
          <p:spPr bwMode="auto">
            <a:xfrm>
              <a:off x="3114" y="2822"/>
              <a:ext cx="192" cy="624"/>
            </a:xfrm>
            <a:prstGeom prst="downArrow">
              <a:avLst>
                <a:gd name="adj1" fmla="val 50000"/>
                <a:gd name="adj2" fmla="val 81250"/>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6546" name="AutoShape 41"/>
            <p:cNvSpPr>
              <a:spLocks noChangeArrowheads="1"/>
            </p:cNvSpPr>
            <p:nvPr/>
          </p:nvSpPr>
          <p:spPr bwMode="auto">
            <a:xfrm>
              <a:off x="3498" y="2822"/>
              <a:ext cx="192" cy="624"/>
            </a:xfrm>
            <a:prstGeom prst="downArrow">
              <a:avLst>
                <a:gd name="adj1" fmla="val 50000"/>
                <a:gd name="adj2" fmla="val 81250"/>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6547" name="AutoShape 42"/>
            <p:cNvSpPr>
              <a:spLocks noChangeArrowheads="1"/>
            </p:cNvSpPr>
            <p:nvPr/>
          </p:nvSpPr>
          <p:spPr bwMode="auto">
            <a:xfrm>
              <a:off x="3882" y="2822"/>
              <a:ext cx="192" cy="624"/>
            </a:xfrm>
            <a:prstGeom prst="downArrow">
              <a:avLst>
                <a:gd name="adj1" fmla="val 50000"/>
                <a:gd name="adj2" fmla="val 81250"/>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6548" name="AutoShape 43"/>
            <p:cNvSpPr>
              <a:spLocks noChangeArrowheads="1"/>
            </p:cNvSpPr>
            <p:nvPr/>
          </p:nvSpPr>
          <p:spPr bwMode="auto">
            <a:xfrm>
              <a:off x="4266" y="2822"/>
              <a:ext cx="192" cy="624"/>
            </a:xfrm>
            <a:prstGeom prst="downArrow">
              <a:avLst>
                <a:gd name="adj1" fmla="val 50000"/>
                <a:gd name="adj2" fmla="val 81250"/>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5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0" grpId="0" animBg="1"/>
      <p:bldP spid="63492" grpId="0" autoUpdateAnimBg="0"/>
      <p:bldP spid="6354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Rectangle 5"/>
          <p:cNvSpPr>
            <a:spLocks noGrp="1" noChangeArrowheads="1"/>
          </p:cNvSpPr>
          <p:nvPr>
            <p:ph type="title"/>
          </p:nvPr>
        </p:nvSpPr>
        <p:spPr/>
        <p:txBody>
          <a:bodyPr/>
          <a:lstStyle/>
          <a:p>
            <a:pPr eaLnBrk="1" hangingPunct="1">
              <a:defRPr/>
            </a:pPr>
            <a:r>
              <a:rPr lang="en-US" smtClean="0">
                <a:cs typeface="+mj-cs"/>
              </a:rPr>
              <a:t>The CPU-Memory Gap</a:t>
            </a:r>
          </a:p>
        </p:txBody>
      </p:sp>
      <p:sp>
        <p:nvSpPr>
          <p:cNvPr id="101382" name="Rectangle 6"/>
          <p:cNvSpPr>
            <a:spLocks noGrp="1" noChangeArrowheads="1"/>
          </p:cNvSpPr>
          <p:nvPr>
            <p:ph type="body" idx="1"/>
          </p:nvPr>
        </p:nvSpPr>
        <p:spPr/>
        <p:txBody>
          <a:bodyPr/>
          <a:lstStyle/>
          <a:p>
            <a:pPr eaLnBrk="1" hangingPunct="1">
              <a:defRPr/>
            </a:pPr>
            <a:r>
              <a:rPr lang="en-US">
                <a:latin typeface="Helvetica" charset="0"/>
                <a:ea typeface="ＭＳ Ｐゴシック" charset="0"/>
              </a:rPr>
              <a:t> The increasing gap between DRAM, disk, and CPU speeds.</a:t>
            </a:r>
          </a:p>
        </p:txBody>
      </p:sp>
      <p:graphicFrame>
        <p:nvGraphicFramePr>
          <p:cNvPr id="24579" name="Object 4"/>
          <p:cNvGraphicFramePr>
            <a:graphicFrameLocks noChangeAspect="1"/>
          </p:cNvGraphicFramePr>
          <p:nvPr/>
        </p:nvGraphicFramePr>
        <p:xfrm>
          <a:off x="0" y="2020888"/>
          <a:ext cx="8931275" cy="4198937"/>
        </p:xfrm>
        <a:graphic>
          <a:graphicData uri="http://schemas.openxmlformats.org/presentationml/2006/ole">
            <mc:AlternateContent xmlns:mc="http://schemas.openxmlformats.org/markup-compatibility/2006">
              <mc:Choice xmlns:v="urn:schemas-microsoft-com:vml" Requires="v">
                <p:oleObj spid="_x0000_s24620" name="Worksheet" r:id="rId3" imgW="4737100" imgH="1993900" progId="Excel.Sheet.8">
                  <p:embed/>
                </p:oleObj>
              </mc:Choice>
              <mc:Fallback>
                <p:oleObj name="Worksheet" r:id="rId3" imgW="4737100" imgH="1993900"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20888"/>
                        <a:ext cx="8931275" cy="4198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4580" name="TextBox 4"/>
          <p:cNvSpPr txBox="1">
            <a:spLocks noChangeArrowheads="1"/>
          </p:cNvSpPr>
          <p:nvPr/>
        </p:nvSpPr>
        <p:spPr bwMode="auto">
          <a:xfrm>
            <a:off x="457200" y="5943600"/>
            <a:ext cx="85836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solidFill>
                  <a:srgbClr val="000066"/>
                </a:solidFill>
              </a:rPr>
              <a:t>DRAM is inexpensive but slow, SRAM is 100X more expensive but 10X faster</a:t>
            </a:r>
          </a:p>
          <a:p>
            <a:pPr algn="l"/>
            <a:r>
              <a:rPr lang="en-US" sz="1800">
                <a:solidFill>
                  <a:srgbClr val="000066"/>
                </a:solidFill>
              </a:rPr>
              <a:t>So use DRAM for main memory, and SRAM for smaller caches in CPU</a:t>
            </a:r>
          </a:p>
          <a:p>
            <a:pPr algn="l"/>
            <a:endParaRPr lang="en-US" sz="1800">
              <a:solidFill>
                <a:srgbClr val="000066"/>
              </a:solidFill>
            </a:endParaRPr>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62" name="Rectangle 50"/>
          <p:cNvSpPr>
            <a:spLocks noGrp="1" noChangeArrowheads="1"/>
          </p:cNvSpPr>
          <p:nvPr>
            <p:ph type="title"/>
          </p:nvPr>
        </p:nvSpPr>
        <p:spPr/>
        <p:txBody>
          <a:bodyPr/>
          <a:lstStyle/>
          <a:p>
            <a:pPr eaLnBrk="1" hangingPunct="1">
              <a:defRPr/>
            </a:pPr>
            <a:r>
              <a:rPr lang="en-US" smtClean="0">
                <a:cs typeface="+mj-cs"/>
              </a:rPr>
              <a:t>Reading DRAM Supercell (2,1)</a:t>
            </a:r>
          </a:p>
        </p:txBody>
      </p:sp>
      <p:sp>
        <p:nvSpPr>
          <p:cNvPr id="64563" name="Rectangle 51"/>
          <p:cNvSpPr>
            <a:spLocks noGrp="1" noChangeArrowheads="1"/>
          </p:cNvSpPr>
          <p:nvPr>
            <p:ph type="body" idx="1"/>
          </p:nvPr>
        </p:nvSpPr>
        <p:spPr>
          <a:xfrm>
            <a:off x="290513" y="1057275"/>
            <a:ext cx="8701087" cy="536575"/>
          </a:xfrm>
        </p:spPr>
        <p:txBody>
          <a:bodyPr/>
          <a:lstStyle/>
          <a:p>
            <a:pPr eaLnBrk="1" hangingPunct="1">
              <a:defRPr/>
            </a:pPr>
            <a:r>
              <a:rPr lang="en-US">
                <a:latin typeface="Helvetica" charset="0"/>
                <a:ea typeface="ＭＳ Ｐゴシック" charset="0"/>
              </a:rPr>
              <a:t>Step 2(a): Column access strobe (</a:t>
            </a:r>
            <a:r>
              <a:rPr lang="en-US">
                <a:solidFill>
                  <a:srgbClr val="FF0000"/>
                </a:solidFill>
                <a:latin typeface="Helvetica" charset="0"/>
                <a:ea typeface="ＭＳ Ｐゴシック" charset="0"/>
              </a:rPr>
              <a:t>CAS</a:t>
            </a:r>
            <a:r>
              <a:rPr lang="en-US">
                <a:latin typeface="Helvetica" charset="0"/>
                <a:ea typeface="ＭＳ Ｐゴシック" charset="0"/>
              </a:rPr>
              <a:t>) selects column 1.</a:t>
            </a:r>
          </a:p>
        </p:txBody>
      </p:sp>
      <p:sp>
        <p:nvSpPr>
          <p:cNvPr id="107523" name="Text Box 4"/>
          <p:cNvSpPr txBox="1">
            <a:spLocks noChangeArrowheads="1"/>
          </p:cNvSpPr>
          <p:nvPr/>
        </p:nvSpPr>
        <p:spPr bwMode="auto">
          <a:xfrm>
            <a:off x="9637713" y="9051925"/>
            <a:ext cx="1550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internal buffer</a:t>
            </a:r>
          </a:p>
        </p:txBody>
      </p:sp>
      <p:sp>
        <p:nvSpPr>
          <p:cNvPr id="107524" name="Text Box 6"/>
          <p:cNvSpPr txBox="1">
            <a:spLocks noChangeArrowheads="1"/>
          </p:cNvSpPr>
          <p:nvPr/>
        </p:nvSpPr>
        <p:spPr bwMode="auto">
          <a:xfrm>
            <a:off x="5654675" y="2749550"/>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cols</a:t>
            </a:r>
          </a:p>
        </p:txBody>
      </p:sp>
      <p:sp>
        <p:nvSpPr>
          <p:cNvPr id="107525" name="Text Box 7"/>
          <p:cNvSpPr txBox="1">
            <a:spLocks noChangeArrowheads="1"/>
          </p:cNvSpPr>
          <p:nvPr/>
        </p:nvSpPr>
        <p:spPr bwMode="auto">
          <a:xfrm>
            <a:off x="3852863" y="4152900"/>
            <a:ext cx="658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rows</a:t>
            </a:r>
          </a:p>
        </p:txBody>
      </p:sp>
      <p:sp>
        <p:nvSpPr>
          <p:cNvPr id="107526"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7527"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7528"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7529"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7530"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7531"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7532"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7533"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7534"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7535"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7536"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7537"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7538"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7539"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7540"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7541"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7542" name="Text Box 24"/>
          <p:cNvSpPr txBox="1">
            <a:spLocks noChangeArrowheads="1"/>
          </p:cNvSpPr>
          <p:nvPr/>
        </p:nvSpPr>
        <p:spPr bwMode="auto">
          <a:xfrm>
            <a:off x="4868863" y="294957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0</a:t>
            </a:r>
          </a:p>
        </p:txBody>
      </p:sp>
      <p:sp>
        <p:nvSpPr>
          <p:cNvPr id="107543" name="Text Box 25"/>
          <p:cNvSpPr txBox="1">
            <a:spLocks noChangeArrowheads="1"/>
          </p:cNvSpPr>
          <p:nvPr/>
        </p:nvSpPr>
        <p:spPr bwMode="auto">
          <a:xfrm>
            <a:off x="5478463" y="296545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1</a:t>
            </a:r>
          </a:p>
        </p:txBody>
      </p:sp>
      <p:sp>
        <p:nvSpPr>
          <p:cNvPr id="107544" name="Text Box 26"/>
          <p:cNvSpPr txBox="1">
            <a:spLocks noChangeArrowheads="1"/>
          </p:cNvSpPr>
          <p:nvPr/>
        </p:nvSpPr>
        <p:spPr bwMode="auto">
          <a:xfrm>
            <a:off x="6096000" y="2965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2</a:t>
            </a:r>
          </a:p>
        </p:txBody>
      </p:sp>
      <p:sp>
        <p:nvSpPr>
          <p:cNvPr id="107545" name="Text Box 27"/>
          <p:cNvSpPr txBox="1">
            <a:spLocks noChangeArrowheads="1"/>
          </p:cNvSpPr>
          <p:nvPr/>
        </p:nvSpPr>
        <p:spPr bwMode="auto">
          <a:xfrm>
            <a:off x="6705600" y="2965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3</a:t>
            </a:r>
          </a:p>
        </p:txBody>
      </p:sp>
      <p:sp>
        <p:nvSpPr>
          <p:cNvPr id="107546" name="Text Box 28"/>
          <p:cNvSpPr txBox="1">
            <a:spLocks noChangeArrowheads="1"/>
          </p:cNvSpPr>
          <p:nvPr/>
        </p:nvSpPr>
        <p:spPr bwMode="auto">
          <a:xfrm>
            <a:off x="4411663" y="33909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0</a:t>
            </a:r>
          </a:p>
        </p:txBody>
      </p:sp>
      <p:sp>
        <p:nvSpPr>
          <p:cNvPr id="107547" name="Text Box 29"/>
          <p:cNvSpPr txBox="1">
            <a:spLocks noChangeArrowheads="1"/>
          </p:cNvSpPr>
          <p:nvPr/>
        </p:nvSpPr>
        <p:spPr bwMode="auto">
          <a:xfrm>
            <a:off x="4411663" y="39243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1</a:t>
            </a:r>
          </a:p>
        </p:txBody>
      </p:sp>
      <p:sp>
        <p:nvSpPr>
          <p:cNvPr id="107548" name="Text Box 30"/>
          <p:cNvSpPr txBox="1">
            <a:spLocks noChangeArrowheads="1"/>
          </p:cNvSpPr>
          <p:nvPr/>
        </p:nvSpPr>
        <p:spPr bwMode="auto">
          <a:xfrm>
            <a:off x="4411663" y="44577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2</a:t>
            </a:r>
          </a:p>
        </p:txBody>
      </p:sp>
      <p:sp>
        <p:nvSpPr>
          <p:cNvPr id="107549" name="Text Box 31"/>
          <p:cNvSpPr txBox="1">
            <a:spLocks noChangeArrowheads="1"/>
          </p:cNvSpPr>
          <p:nvPr/>
        </p:nvSpPr>
        <p:spPr bwMode="auto">
          <a:xfrm>
            <a:off x="4411663" y="49911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3</a:t>
            </a:r>
          </a:p>
        </p:txBody>
      </p:sp>
      <p:sp>
        <p:nvSpPr>
          <p:cNvPr id="107550"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07551"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7552"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7553" name="Text Box 38"/>
          <p:cNvSpPr txBox="1">
            <a:spLocks noChangeArrowheads="1"/>
          </p:cNvSpPr>
          <p:nvPr/>
        </p:nvSpPr>
        <p:spPr bwMode="auto">
          <a:xfrm>
            <a:off x="4999038" y="6302375"/>
            <a:ext cx="1968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internal row buffer</a:t>
            </a:r>
          </a:p>
        </p:txBody>
      </p:sp>
      <p:sp>
        <p:nvSpPr>
          <p:cNvPr id="107554" name="Rectangle 39"/>
          <p:cNvSpPr>
            <a:spLocks noChangeArrowheads="1"/>
          </p:cNvSpPr>
          <p:nvPr/>
        </p:nvSpPr>
        <p:spPr bwMode="auto">
          <a:xfrm>
            <a:off x="3878263" y="2676525"/>
            <a:ext cx="3644900" cy="40386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07555" name="Text Box 40"/>
          <p:cNvSpPr txBox="1">
            <a:spLocks noChangeArrowheads="1"/>
          </p:cNvSpPr>
          <p:nvPr/>
        </p:nvSpPr>
        <p:spPr bwMode="auto">
          <a:xfrm>
            <a:off x="3759200" y="2355850"/>
            <a:ext cx="188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16 x 8 DRAM chip</a:t>
            </a:r>
          </a:p>
        </p:txBody>
      </p:sp>
      <p:sp>
        <p:nvSpPr>
          <p:cNvPr id="64554" name="Text Box 42"/>
          <p:cNvSpPr txBox="1">
            <a:spLocks noChangeArrowheads="1"/>
          </p:cNvSpPr>
          <p:nvPr/>
        </p:nvSpPr>
        <p:spPr bwMode="auto">
          <a:xfrm>
            <a:off x="2779713" y="3086100"/>
            <a:ext cx="1038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FF0000"/>
                </a:solidFill>
                <a:latin typeface="Courier New" charset="0"/>
              </a:rPr>
              <a:t>CAS = 1</a:t>
            </a:r>
          </a:p>
        </p:txBody>
      </p:sp>
      <p:sp>
        <p:nvSpPr>
          <p:cNvPr id="107557"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58" name="Text Box 44"/>
          <p:cNvSpPr txBox="1">
            <a:spLocks noChangeArrowheads="1"/>
          </p:cNvSpPr>
          <p:nvPr/>
        </p:nvSpPr>
        <p:spPr bwMode="auto">
          <a:xfrm>
            <a:off x="2973388" y="3695700"/>
            <a:ext cx="671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latin typeface="Courier New" charset="0"/>
              </a:rPr>
              <a:t>addr</a:t>
            </a:r>
          </a:p>
        </p:txBody>
      </p:sp>
      <p:sp>
        <p:nvSpPr>
          <p:cNvPr id="107559"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60" name="Text Box 46"/>
          <p:cNvSpPr txBox="1">
            <a:spLocks noChangeArrowheads="1"/>
          </p:cNvSpPr>
          <p:nvPr/>
        </p:nvSpPr>
        <p:spPr bwMode="auto">
          <a:xfrm>
            <a:off x="2941638" y="5448300"/>
            <a:ext cx="671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latin typeface="Courier New" charset="0"/>
              </a:rPr>
              <a:t>data</a:t>
            </a:r>
          </a:p>
        </p:txBody>
      </p:sp>
      <p:sp>
        <p:nvSpPr>
          <p:cNvPr id="107561" name="Text Box 47"/>
          <p:cNvSpPr txBox="1">
            <a:spLocks noChangeArrowheads="1"/>
          </p:cNvSpPr>
          <p:nvPr/>
        </p:nvSpPr>
        <p:spPr bwMode="auto">
          <a:xfrm>
            <a:off x="3148013" y="3316288"/>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200">
                <a:solidFill>
                  <a:srgbClr val="000066"/>
                </a:solidFill>
              </a:rPr>
              <a:t>2</a:t>
            </a:r>
          </a:p>
          <a:p>
            <a:pPr>
              <a:lnSpc>
                <a:spcPct val="100000"/>
              </a:lnSpc>
            </a:pPr>
            <a:r>
              <a:rPr lang="en-US" sz="1200">
                <a:solidFill>
                  <a:srgbClr val="000066"/>
                </a:solidFill>
              </a:rPr>
              <a:t>/</a:t>
            </a:r>
          </a:p>
        </p:txBody>
      </p:sp>
      <p:sp>
        <p:nvSpPr>
          <p:cNvPr id="107562" name="Text Box 48"/>
          <p:cNvSpPr txBox="1">
            <a:spLocks noChangeArrowheads="1"/>
          </p:cNvSpPr>
          <p:nvPr/>
        </p:nvSpPr>
        <p:spPr bwMode="auto">
          <a:xfrm>
            <a:off x="3154363" y="5099050"/>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200">
                <a:solidFill>
                  <a:srgbClr val="000066"/>
                </a:solidFill>
              </a:rPr>
              <a:t>8</a:t>
            </a:r>
          </a:p>
          <a:p>
            <a:pPr>
              <a:lnSpc>
                <a:spcPct val="100000"/>
              </a:lnSpc>
            </a:pPr>
            <a:r>
              <a:rPr lang="en-US" sz="1200">
                <a:solidFill>
                  <a:srgbClr val="000066"/>
                </a:solidFill>
              </a:rPr>
              <a:t>/</a:t>
            </a:r>
          </a:p>
        </p:txBody>
      </p:sp>
      <p:sp>
        <p:nvSpPr>
          <p:cNvPr id="107563"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p:spPr>
        <p:txBody>
          <a:bodyPr wrap="none" anchor="ctr"/>
          <a:lstStyle/>
          <a:p>
            <a:pPr>
              <a:lnSpc>
                <a:spcPct val="100000"/>
              </a:lnSpc>
            </a:pPr>
            <a:r>
              <a:rPr lang="en-US" sz="1600">
                <a:solidFill>
                  <a:srgbClr val="000066"/>
                </a:solidFill>
              </a:rPr>
              <a:t>memory</a:t>
            </a:r>
          </a:p>
          <a:p>
            <a:pPr>
              <a:lnSpc>
                <a:spcPct val="100000"/>
              </a:lnSpc>
            </a:pPr>
            <a:r>
              <a:rPr lang="en-US" sz="1600">
                <a:solidFill>
                  <a:srgbClr val="000066"/>
                </a:solidFill>
              </a:rPr>
              <a:t>controller</a:t>
            </a:r>
          </a:p>
        </p:txBody>
      </p:sp>
      <p:sp>
        <p:nvSpPr>
          <p:cNvPr id="64565" name="Rectangle 53"/>
          <p:cNvSpPr>
            <a:spLocks noChangeArrowheads="1"/>
          </p:cNvSpPr>
          <p:nvPr/>
        </p:nvSpPr>
        <p:spPr bwMode="auto">
          <a:xfrm>
            <a:off x="301625" y="1565275"/>
            <a:ext cx="8701088" cy="833438"/>
          </a:xfrm>
          <a:prstGeom prst="rect">
            <a:avLst/>
          </a:prstGeom>
          <a:noFill/>
          <a:ln>
            <a:noFill/>
          </a:ln>
          <a:effectLst/>
          <a:extLst/>
        </p:spPr>
        <p:txBody>
          <a:bodyPr lIns="90479" tIns="44446" rIns="90479" bIns="44446"/>
          <a:lstStyle/>
          <a:p>
            <a:pPr marL="385763" indent="-385763" algn="l" eaLnBrk="1" hangingPunct="1">
              <a:lnSpc>
                <a:spcPct val="95000"/>
              </a:lnSpc>
              <a:spcBef>
                <a:spcPct val="50000"/>
              </a:spcBef>
              <a:buClr>
                <a:srgbClr val="660033"/>
              </a:buClr>
              <a:buFont typeface="Wingdings" charset="0"/>
              <a:buNone/>
              <a:defRPr/>
            </a:pPr>
            <a:r>
              <a:rPr lang="en-US" sz="2400">
                <a:solidFill>
                  <a:srgbClr val="003300"/>
                </a:solidFill>
                <a:effectLst>
                  <a:outerShdw blurRad="38100" dist="38100" dir="2700000" algn="tl">
                    <a:srgbClr val="DDDDDD"/>
                  </a:outerShdw>
                </a:effectLst>
              </a:rPr>
              <a:t>Step 2(b): Supercell (2,1) copied from buffer to data lines, and eventually back to the CPU.</a:t>
            </a:r>
          </a:p>
        </p:txBody>
      </p:sp>
      <p:sp>
        <p:nvSpPr>
          <p:cNvPr id="107565"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7566"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7568"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64553" name="AutoShape 41"/>
          <p:cNvSpPr>
            <a:spLocks noChangeArrowheads="1"/>
          </p:cNvSpPr>
          <p:nvPr/>
        </p:nvSpPr>
        <p:spPr bwMode="auto">
          <a:xfrm rot="63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grpSp>
        <p:nvGrpSpPr>
          <p:cNvPr id="2" name="Group 57"/>
          <p:cNvGrpSpPr>
            <a:grpSpLocks/>
          </p:cNvGrpSpPr>
          <p:nvPr/>
        </p:nvGrpSpPr>
        <p:grpSpPr bwMode="auto">
          <a:xfrm>
            <a:off x="2747963" y="5748338"/>
            <a:ext cx="1133475" cy="1019175"/>
            <a:chOff x="1731" y="3621"/>
            <a:chExt cx="714" cy="642"/>
          </a:xfrm>
        </p:grpSpPr>
        <p:sp>
          <p:nvSpPr>
            <p:cNvPr id="107578" name="Text Box 5"/>
            <p:cNvSpPr txBox="1">
              <a:spLocks noChangeArrowheads="1"/>
            </p:cNvSpPr>
            <p:nvPr/>
          </p:nvSpPr>
          <p:spPr bwMode="auto">
            <a:xfrm>
              <a:off x="1731" y="3897"/>
              <a:ext cx="71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FF0000"/>
                  </a:solidFill>
                </a:rPr>
                <a:t>supercell </a:t>
              </a:r>
            </a:p>
            <a:p>
              <a:pPr>
                <a:lnSpc>
                  <a:spcPct val="100000"/>
                </a:lnSpc>
              </a:pPr>
              <a:r>
                <a:rPr lang="en-US" sz="1600">
                  <a:solidFill>
                    <a:srgbClr val="FF0000"/>
                  </a:solidFill>
                </a:rPr>
                <a:t>(2,1)</a:t>
              </a:r>
            </a:p>
          </p:txBody>
        </p:sp>
        <p:sp>
          <p:nvSpPr>
            <p:cNvPr id="107579" name="Rectangle 55"/>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grpSp>
      <p:grpSp>
        <p:nvGrpSpPr>
          <p:cNvPr id="3" name="Group 63"/>
          <p:cNvGrpSpPr>
            <a:grpSpLocks/>
          </p:cNvGrpSpPr>
          <p:nvPr/>
        </p:nvGrpSpPr>
        <p:grpSpPr bwMode="auto">
          <a:xfrm>
            <a:off x="415925" y="3787775"/>
            <a:ext cx="1139825" cy="1700213"/>
            <a:chOff x="262" y="2386"/>
            <a:chExt cx="718" cy="1071"/>
          </a:xfrm>
        </p:grpSpPr>
        <p:grpSp>
          <p:nvGrpSpPr>
            <p:cNvPr id="107573" name="Group 58"/>
            <p:cNvGrpSpPr>
              <a:grpSpLocks/>
            </p:cNvGrpSpPr>
            <p:nvPr/>
          </p:nvGrpSpPr>
          <p:grpSpPr bwMode="auto">
            <a:xfrm>
              <a:off x="266" y="2815"/>
              <a:ext cx="714" cy="642"/>
              <a:chOff x="1731" y="3621"/>
              <a:chExt cx="714" cy="642"/>
            </a:xfrm>
          </p:grpSpPr>
          <p:sp>
            <p:nvSpPr>
              <p:cNvPr id="107576" name="Text Box 59"/>
              <p:cNvSpPr txBox="1">
                <a:spLocks noChangeArrowheads="1"/>
              </p:cNvSpPr>
              <p:nvPr/>
            </p:nvSpPr>
            <p:spPr bwMode="auto">
              <a:xfrm>
                <a:off x="1731" y="3897"/>
                <a:ext cx="71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FF0000"/>
                    </a:solidFill>
                  </a:rPr>
                  <a:t>supercell </a:t>
                </a:r>
              </a:p>
              <a:p>
                <a:pPr>
                  <a:lnSpc>
                    <a:spcPct val="100000"/>
                  </a:lnSpc>
                </a:pPr>
                <a:r>
                  <a:rPr lang="en-US" sz="1600">
                    <a:solidFill>
                      <a:srgbClr val="FF0000"/>
                    </a:solidFill>
                  </a:rPr>
                  <a:t>(2,1)</a:t>
                </a:r>
              </a:p>
            </p:txBody>
          </p:sp>
          <p:sp>
            <p:nvSpPr>
              <p:cNvPr id="107577"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grpSp>
        <p:sp>
          <p:nvSpPr>
            <p:cNvPr id="107574" name="Line 61"/>
            <p:cNvSpPr>
              <a:spLocks noChangeShapeType="1"/>
            </p:cNvSpPr>
            <p:nvPr/>
          </p:nvSpPr>
          <p:spPr bwMode="auto">
            <a:xfrm flipH="1">
              <a:off x="262" y="2719"/>
              <a:ext cx="704" cy="0"/>
            </a:xfrm>
            <a:prstGeom prst="line">
              <a:avLst/>
            </a:prstGeom>
            <a:noFill/>
            <a:ln w="19050">
              <a:solidFill>
                <a:schemeClr val="tx2"/>
              </a:solidFill>
              <a:round/>
              <a:headEnd/>
              <a:tailEnd type="triangle" w="sm" len="sm"/>
            </a:ln>
            <a:extLst>
              <a:ext uri="{909E8E84-426E-40dd-AFC4-6F175D3DCCD1}">
                <a14:hiddenFill xmlns:a14="http://schemas.microsoft.com/office/drawing/2010/main">
                  <a:noFill/>
                </a14:hiddenFill>
              </a:ext>
            </a:extLst>
          </p:spPr>
          <p:txBody>
            <a:bodyPr wrap="none" lIns="45720" rIns="45720" anchor="ctr">
              <a:spAutoFit/>
            </a:bodyPr>
            <a:lstStyle/>
            <a:p>
              <a:endParaRPr lang="en-US"/>
            </a:p>
          </p:txBody>
        </p:sp>
        <p:sp>
          <p:nvSpPr>
            <p:cNvPr id="107575" name="Text Box 62"/>
            <p:cNvSpPr txBox="1">
              <a:spLocks noChangeArrowheads="1"/>
            </p:cNvSpPr>
            <p:nvPr/>
          </p:nvSpPr>
          <p:spPr bwMode="auto">
            <a:xfrm>
              <a:off x="277" y="2386"/>
              <a:ext cx="57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To CPU</a:t>
              </a:r>
            </a:p>
          </p:txBody>
        </p:sp>
      </p:grpSp>
      <p:sp>
        <p:nvSpPr>
          <p:cNvPr id="107572" name="TextBox 59"/>
          <p:cNvSpPr txBox="1">
            <a:spLocks noChangeArrowheads="1"/>
          </p:cNvSpPr>
          <p:nvPr/>
        </p:nvSpPr>
        <p:spPr bwMode="auto">
          <a:xfrm>
            <a:off x="7569200" y="2965450"/>
            <a:ext cx="1604963"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alibri" charset="0"/>
                <a:cs typeface="Calibri" charset="0"/>
              </a:rPr>
              <a:t>This two-phase</a:t>
            </a:r>
          </a:p>
          <a:p>
            <a:pPr algn="l">
              <a:lnSpc>
                <a:spcPct val="65000"/>
              </a:lnSpc>
              <a:spcBef>
                <a:spcPct val="50000"/>
              </a:spcBef>
            </a:pPr>
            <a:r>
              <a:rPr lang="en-US" sz="1800" b="0">
                <a:solidFill>
                  <a:srgbClr val="000066"/>
                </a:solidFill>
                <a:latin typeface="Calibri" charset="0"/>
                <a:cs typeface="Calibri" charset="0"/>
              </a:rPr>
              <a:t>access to</a:t>
            </a:r>
          </a:p>
          <a:p>
            <a:pPr algn="l">
              <a:lnSpc>
                <a:spcPct val="65000"/>
              </a:lnSpc>
              <a:spcBef>
                <a:spcPct val="50000"/>
              </a:spcBef>
            </a:pPr>
            <a:r>
              <a:rPr lang="en-US" sz="1800" b="0">
                <a:solidFill>
                  <a:srgbClr val="000066"/>
                </a:solidFill>
                <a:latin typeface="Calibri" charset="0"/>
                <a:cs typeface="Calibri" charset="0"/>
              </a:rPr>
              <a:t>memory adds</a:t>
            </a:r>
          </a:p>
          <a:p>
            <a:pPr algn="l">
              <a:lnSpc>
                <a:spcPct val="65000"/>
              </a:lnSpc>
              <a:spcBef>
                <a:spcPct val="50000"/>
              </a:spcBef>
            </a:pPr>
            <a:r>
              <a:rPr lang="en-US" sz="1800" b="0">
                <a:solidFill>
                  <a:srgbClr val="000066"/>
                </a:solidFill>
                <a:latin typeface="Calibri" charset="0"/>
                <a:cs typeface="Calibri" charset="0"/>
              </a:rPr>
              <a:t>latency but</a:t>
            </a:r>
          </a:p>
          <a:p>
            <a:pPr algn="l">
              <a:lnSpc>
                <a:spcPct val="65000"/>
              </a:lnSpc>
              <a:spcBef>
                <a:spcPct val="50000"/>
              </a:spcBef>
            </a:pPr>
            <a:r>
              <a:rPr lang="en-US" sz="1800" b="0">
                <a:solidFill>
                  <a:srgbClr val="000066"/>
                </a:solidFill>
                <a:latin typeface="Calibri" charset="0"/>
                <a:cs typeface="Calibri" charset="0"/>
              </a:rPr>
              <a:t>reduces the #</a:t>
            </a:r>
          </a:p>
          <a:p>
            <a:pPr algn="l">
              <a:lnSpc>
                <a:spcPct val="65000"/>
              </a:lnSpc>
              <a:spcBef>
                <a:spcPct val="50000"/>
              </a:spcBef>
            </a:pPr>
            <a:r>
              <a:rPr lang="en-US" sz="1800" b="0">
                <a:solidFill>
                  <a:srgbClr val="000066"/>
                </a:solidFill>
                <a:latin typeface="Calibri" charset="0"/>
                <a:cs typeface="Calibri" charset="0"/>
              </a:rPr>
              <a:t>of address pins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65" grpId="0" autoUpdateAnimBg="0"/>
      <p:bldP spid="64546" grpId="0" animBg="1" autoUpdateAnimBg="0"/>
      <p:bldP spid="6455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22" name="Rectangle 86"/>
          <p:cNvSpPr>
            <a:spLocks noGrp="1" noChangeArrowheads="1"/>
          </p:cNvSpPr>
          <p:nvPr>
            <p:ph type="title"/>
          </p:nvPr>
        </p:nvSpPr>
        <p:spPr/>
        <p:txBody>
          <a:bodyPr/>
          <a:lstStyle/>
          <a:p>
            <a:pPr eaLnBrk="1" hangingPunct="1">
              <a:defRPr/>
            </a:pPr>
            <a:r>
              <a:rPr lang="en-US" smtClean="0">
                <a:cs typeface="+mj-cs"/>
              </a:rPr>
              <a:t>Memory Modules</a:t>
            </a:r>
          </a:p>
        </p:txBody>
      </p:sp>
      <p:sp>
        <p:nvSpPr>
          <p:cNvPr id="65540" name="Rectangle 4"/>
          <p:cNvSpPr>
            <a:spLocks noChangeAspect="1" noChangeArrowheads="1"/>
          </p:cNvSpPr>
          <p:nvPr/>
        </p:nvSpPr>
        <p:spPr bwMode="auto">
          <a:xfrm>
            <a:off x="1549400" y="1174750"/>
            <a:ext cx="5062538" cy="2692400"/>
          </a:xfrm>
          <a:prstGeom prst="rect">
            <a:avLst/>
          </a:prstGeom>
          <a:solidFill>
            <a:schemeClr val="bg1"/>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lstStyle/>
          <a:p>
            <a:pPr>
              <a:defRPr/>
            </a:pPr>
            <a:endParaRPr lang="en-US">
              <a:solidFill>
                <a:srgbClr val="000066"/>
              </a:solidFill>
              <a:ea typeface="ＭＳ Ｐゴシック"/>
              <a:cs typeface="ＭＳ Ｐゴシック" pitchFamily="-1" charset="-128"/>
            </a:endParaRPr>
          </a:p>
        </p:txBody>
      </p:sp>
      <p:sp>
        <p:nvSpPr>
          <p:cNvPr id="65541" name="Rectangle 5"/>
          <p:cNvSpPr>
            <a:spLocks noChangeAspect="1" noChangeArrowheads="1"/>
          </p:cNvSpPr>
          <p:nvPr/>
        </p:nvSpPr>
        <p:spPr bwMode="auto">
          <a:xfrm>
            <a:off x="2044700" y="4557713"/>
            <a:ext cx="4510088" cy="1279525"/>
          </a:xfrm>
          <a:prstGeom prst="rect">
            <a:avLst/>
          </a:prstGeom>
          <a:solidFill>
            <a:srgbClr val="FFFFFF"/>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lstStyle/>
          <a:p>
            <a:pPr>
              <a:defRPr/>
            </a:pPr>
            <a:endParaRPr lang="en-US">
              <a:solidFill>
                <a:srgbClr val="000066"/>
              </a:solidFill>
              <a:ea typeface="ＭＳ Ｐゴシック"/>
              <a:cs typeface="ＭＳ Ｐゴシック" pitchFamily="-1" charset="-128"/>
            </a:endParaRPr>
          </a:p>
        </p:txBody>
      </p:sp>
      <p:sp>
        <p:nvSpPr>
          <p:cNvPr id="108548" name="Rectangle 6"/>
          <p:cNvSpPr>
            <a:spLocks noChangeAspect="1" noChangeArrowheads="1"/>
          </p:cNvSpPr>
          <p:nvPr/>
        </p:nvSpPr>
        <p:spPr bwMode="auto">
          <a:xfrm>
            <a:off x="5099050" y="1920875"/>
            <a:ext cx="1096963" cy="974725"/>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8549" name="Rectangle 7"/>
          <p:cNvSpPr>
            <a:spLocks noChangeAspect="1" noChangeArrowheads="1"/>
          </p:cNvSpPr>
          <p:nvPr/>
        </p:nvSpPr>
        <p:spPr bwMode="auto">
          <a:xfrm>
            <a:off x="4611688" y="2043113"/>
            <a:ext cx="1096962" cy="974725"/>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8550" name="Rectangle 8"/>
          <p:cNvSpPr>
            <a:spLocks noChangeAspect="1" noChangeArrowheads="1"/>
          </p:cNvSpPr>
          <p:nvPr/>
        </p:nvSpPr>
        <p:spPr bwMode="auto">
          <a:xfrm>
            <a:off x="4124325" y="2165350"/>
            <a:ext cx="1096963" cy="974725"/>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8551" name="Rectangle 9"/>
          <p:cNvSpPr>
            <a:spLocks noChangeAspect="1" noChangeArrowheads="1"/>
          </p:cNvSpPr>
          <p:nvPr/>
        </p:nvSpPr>
        <p:spPr bwMode="auto">
          <a:xfrm>
            <a:off x="3636963" y="2286000"/>
            <a:ext cx="1096962" cy="976313"/>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8552" name="Rectangle 10"/>
          <p:cNvSpPr>
            <a:spLocks noChangeAspect="1" noChangeArrowheads="1"/>
          </p:cNvSpPr>
          <p:nvPr/>
        </p:nvSpPr>
        <p:spPr bwMode="auto">
          <a:xfrm>
            <a:off x="3149600" y="2408238"/>
            <a:ext cx="1096963" cy="976312"/>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8553" name="Rectangle 11"/>
          <p:cNvSpPr>
            <a:spLocks noChangeAspect="1" noChangeArrowheads="1"/>
          </p:cNvSpPr>
          <p:nvPr/>
        </p:nvSpPr>
        <p:spPr bwMode="auto">
          <a:xfrm>
            <a:off x="2662238" y="2530475"/>
            <a:ext cx="1096962" cy="974725"/>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8554" name="Rectangle 12"/>
          <p:cNvSpPr>
            <a:spLocks noChangeAspect="1" noChangeArrowheads="1"/>
          </p:cNvSpPr>
          <p:nvPr/>
        </p:nvSpPr>
        <p:spPr bwMode="auto">
          <a:xfrm>
            <a:off x="2173288" y="2652713"/>
            <a:ext cx="1096962" cy="974725"/>
          </a:xfrm>
          <a:prstGeom prst="rect">
            <a:avLst/>
          </a:prstGeom>
          <a:solidFill>
            <a:srgbClr val="FFFFFF"/>
          </a:solidFill>
          <a:ln w="12700">
            <a:solidFill>
              <a:schemeClr val="tx1"/>
            </a:solidFill>
            <a:miter lim="800000"/>
            <a:headEnd/>
            <a:tailEnd/>
          </a:ln>
        </p:spPr>
        <p:txBody>
          <a:bodyPr wrap="none" anchor="ctr"/>
          <a:lstStyle/>
          <a:p>
            <a:endParaRPr lang="en-US">
              <a:solidFill>
                <a:srgbClr val="000066"/>
              </a:solidFill>
            </a:endParaRPr>
          </a:p>
        </p:txBody>
      </p:sp>
      <p:sp>
        <p:nvSpPr>
          <p:cNvPr id="108555" name="Rectangle 13"/>
          <p:cNvSpPr>
            <a:spLocks noChangeAspect="1" noChangeArrowheads="1"/>
          </p:cNvSpPr>
          <p:nvPr/>
        </p:nvSpPr>
        <p:spPr bwMode="auto">
          <a:xfrm>
            <a:off x="1685925" y="2774950"/>
            <a:ext cx="1096963" cy="974725"/>
          </a:xfrm>
          <a:prstGeom prst="rect">
            <a:avLst/>
          </a:prstGeom>
          <a:solidFill>
            <a:srgbClr val="FFFFFF"/>
          </a:solidFill>
          <a:ln w="127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08556" name="Rectangle 15"/>
          <p:cNvSpPr>
            <a:spLocks noChangeAspect="1" noChangeArrowheads="1"/>
          </p:cNvSpPr>
          <p:nvPr/>
        </p:nvSpPr>
        <p:spPr bwMode="auto">
          <a:xfrm>
            <a:off x="6743700" y="1560513"/>
            <a:ext cx="101600" cy="111125"/>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557" name="Text Box 16"/>
          <p:cNvSpPr txBox="1">
            <a:spLocks noChangeAspect="1" noChangeArrowheads="1"/>
          </p:cNvSpPr>
          <p:nvPr/>
        </p:nvSpPr>
        <p:spPr bwMode="auto">
          <a:xfrm>
            <a:off x="6818313" y="1446213"/>
            <a:ext cx="1562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 supercell (i,j)</a:t>
            </a:r>
          </a:p>
        </p:txBody>
      </p:sp>
      <p:sp>
        <p:nvSpPr>
          <p:cNvPr id="108558" name="Text Box 61"/>
          <p:cNvSpPr txBox="1">
            <a:spLocks noChangeAspect="1" noChangeArrowheads="1"/>
          </p:cNvSpPr>
          <p:nvPr/>
        </p:nvSpPr>
        <p:spPr bwMode="auto">
          <a:xfrm>
            <a:off x="6648450" y="2120900"/>
            <a:ext cx="20129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64 MB  </a:t>
            </a:r>
          </a:p>
          <a:p>
            <a:pPr algn="l">
              <a:lnSpc>
                <a:spcPct val="100000"/>
              </a:lnSpc>
            </a:pPr>
            <a:r>
              <a:rPr lang="en-US" sz="1600">
                <a:solidFill>
                  <a:srgbClr val="000066"/>
                </a:solidFill>
              </a:rPr>
              <a:t>memory module</a:t>
            </a:r>
          </a:p>
          <a:p>
            <a:pPr algn="l">
              <a:lnSpc>
                <a:spcPct val="100000"/>
              </a:lnSpc>
            </a:pPr>
            <a:r>
              <a:rPr lang="en-US" sz="1600">
                <a:solidFill>
                  <a:srgbClr val="000066"/>
                </a:solidFill>
              </a:rPr>
              <a:t>consisting of</a:t>
            </a:r>
          </a:p>
          <a:p>
            <a:pPr algn="l">
              <a:lnSpc>
                <a:spcPct val="100000"/>
              </a:lnSpc>
            </a:pPr>
            <a:r>
              <a:rPr lang="en-US" sz="1600">
                <a:solidFill>
                  <a:srgbClr val="000066"/>
                </a:solidFill>
              </a:rPr>
              <a:t>eight 8Mx8 DRAMs</a:t>
            </a:r>
          </a:p>
        </p:txBody>
      </p:sp>
      <p:grpSp>
        <p:nvGrpSpPr>
          <p:cNvPr id="2" name="Group 102"/>
          <p:cNvGrpSpPr>
            <a:grpSpLocks/>
          </p:cNvGrpSpPr>
          <p:nvPr/>
        </p:nvGrpSpPr>
        <p:grpSpPr bwMode="auto">
          <a:xfrm>
            <a:off x="1219200" y="1141413"/>
            <a:ext cx="4164013" cy="4035425"/>
            <a:chOff x="768" y="719"/>
            <a:chExt cx="2623" cy="2542"/>
          </a:xfrm>
        </p:grpSpPr>
        <p:sp>
          <p:nvSpPr>
            <p:cNvPr id="108651" name="Line 42"/>
            <p:cNvSpPr>
              <a:spLocks noChangeAspect="1" noChangeShapeType="1"/>
            </p:cNvSpPr>
            <p:nvPr/>
          </p:nvSpPr>
          <p:spPr bwMode="auto">
            <a:xfrm>
              <a:off x="768" y="913"/>
              <a:ext cx="2623" cy="0"/>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8652" name="Group 99"/>
            <p:cNvGrpSpPr>
              <a:grpSpLocks/>
            </p:cNvGrpSpPr>
            <p:nvPr/>
          </p:nvGrpSpPr>
          <p:grpSpPr bwMode="auto">
            <a:xfrm>
              <a:off x="768" y="719"/>
              <a:ext cx="2610" cy="2542"/>
              <a:chOff x="768" y="719"/>
              <a:chExt cx="2610" cy="2542"/>
            </a:xfrm>
          </p:grpSpPr>
          <p:sp>
            <p:nvSpPr>
              <p:cNvPr id="108653" name="Text Box 43"/>
              <p:cNvSpPr txBox="1">
                <a:spLocks noChangeAspect="1" noChangeArrowheads="1"/>
              </p:cNvSpPr>
              <p:nvPr/>
            </p:nvSpPr>
            <p:spPr bwMode="auto">
              <a:xfrm>
                <a:off x="1435" y="719"/>
                <a:ext cx="18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latin typeface="Courier New" charset="0"/>
                  </a:rPr>
                  <a:t>addr (row = i, col = j)</a:t>
                </a:r>
              </a:p>
            </p:txBody>
          </p:sp>
          <p:sp>
            <p:nvSpPr>
              <p:cNvPr id="108654" name="Line 5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655" name="Line 5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656" name="Line 5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657" name="Line 5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658" name="Line 5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659" name="Line 5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660" name="Line 5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661" name="Line 6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662" name="Line 62"/>
              <p:cNvSpPr>
                <a:spLocks noChangeAspect="1" noChangeShapeType="1"/>
              </p:cNvSpPr>
              <p:nvPr/>
            </p:nvSpPr>
            <p:spPr bwMode="auto">
              <a:xfrm flipH="1" flipV="1">
                <a:off x="768" y="3255"/>
                <a:ext cx="518" cy="6"/>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63" name="Line 63"/>
              <p:cNvSpPr>
                <a:spLocks noChangeAspect="1" noChangeShapeType="1"/>
              </p:cNvSpPr>
              <p:nvPr/>
            </p:nvSpPr>
            <p:spPr bwMode="auto">
              <a:xfrm flipV="1">
                <a:off x="768" y="913"/>
                <a:ext cx="0" cy="2342"/>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8560" name="Text Box 64"/>
          <p:cNvSpPr txBox="1">
            <a:spLocks noChangeAspect="1" noChangeArrowheads="1"/>
          </p:cNvSpPr>
          <p:nvPr/>
        </p:nvSpPr>
        <p:spPr bwMode="auto">
          <a:xfrm>
            <a:off x="6578600" y="4841875"/>
            <a:ext cx="1120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Memory</a:t>
            </a:r>
          </a:p>
          <a:p>
            <a:pPr algn="l">
              <a:lnSpc>
                <a:spcPct val="100000"/>
              </a:lnSpc>
            </a:pPr>
            <a:r>
              <a:rPr lang="en-US" sz="1600">
                <a:solidFill>
                  <a:srgbClr val="000066"/>
                </a:solidFill>
              </a:rPr>
              <a:t>controller</a:t>
            </a:r>
          </a:p>
        </p:txBody>
      </p:sp>
      <p:sp>
        <p:nvSpPr>
          <p:cNvPr id="108561" name="Rectangle 65"/>
          <p:cNvSpPr>
            <a:spLocks noChangeAspect="1" noChangeArrowheads="1"/>
          </p:cNvSpPr>
          <p:nvPr/>
        </p:nvSpPr>
        <p:spPr bwMode="auto">
          <a:xfrm>
            <a:off x="3078163" y="3068638"/>
            <a:ext cx="101600" cy="112712"/>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562" name="Rectangle 66"/>
          <p:cNvSpPr>
            <a:spLocks noChangeAspect="1" noChangeArrowheads="1"/>
          </p:cNvSpPr>
          <p:nvPr/>
        </p:nvSpPr>
        <p:spPr bwMode="auto">
          <a:xfrm>
            <a:off x="2611438" y="3186113"/>
            <a:ext cx="101600" cy="111125"/>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563" name="Rectangle 67"/>
          <p:cNvSpPr>
            <a:spLocks noChangeAspect="1" noChangeArrowheads="1"/>
          </p:cNvSpPr>
          <p:nvPr/>
        </p:nvSpPr>
        <p:spPr bwMode="auto">
          <a:xfrm>
            <a:off x="3565525" y="2941638"/>
            <a:ext cx="101600" cy="112712"/>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564" name="Rectangle 68"/>
          <p:cNvSpPr>
            <a:spLocks noChangeAspect="1" noChangeArrowheads="1"/>
          </p:cNvSpPr>
          <p:nvPr/>
        </p:nvSpPr>
        <p:spPr bwMode="auto">
          <a:xfrm>
            <a:off x="4057650" y="2814638"/>
            <a:ext cx="101600" cy="112712"/>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565" name="Rectangle 69"/>
          <p:cNvSpPr>
            <a:spLocks noChangeAspect="1" noChangeArrowheads="1"/>
          </p:cNvSpPr>
          <p:nvPr/>
        </p:nvSpPr>
        <p:spPr bwMode="auto">
          <a:xfrm>
            <a:off x="4560888" y="2682875"/>
            <a:ext cx="101600" cy="111125"/>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566" name="Rectangle 70"/>
          <p:cNvSpPr>
            <a:spLocks noChangeAspect="1" noChangeArrowheads="1"/>
          </p:cNvSpPr>
          <p:nvPr/>
        </p:nvSpPr>
        <p:spPr bwMode="auto">
          <a:xfrm>
            <a:off x="5038725" y="2571750"/>
            <a:ext cx="101600" cy="111125"/>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567" name="Rectangle 71"/>
          <p:cNvSpPr>
            <a:spLocks noChangeAspect="1" noChangeArrowheads="1"/>
          </p:cNvSpPr>
          <p:nvPr/>
        </p:nvSpPr>
        <p:spPr bwMode="auto">
          <a:xfrm>
            <a:off x="5526088" y="2438400"/>
            <a:ext cx="101600" cy="112713"/>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568" name="Rectangle 72"/>
          <p:cNvSpPr>
            <a:spLocks noChangeAspect="1" noChangeArrowheads="1"/>
          </p:cNvSpPr>
          <p:nvPr/>
        </p:nvSpPr>
        <p:spPr bwMode="auto">
          <a:xfrm>
            <a:off x="6003925" y="2317750"/>
            <a:ext cx="101600" cy="111125"/>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569" name="Text Box 74"/>
          <p:cNvSpPr txBox="1">
            <a:spLocks noChangeAspect="1" noChangeArrowheads="1"/>
          </p:cNvSpPr>
          <p:nvPr/>
        </p:nvSpPr>
        <p:spPr bwMode="auto">
          <a:xfrm>
            <a:off x="2057400" y="2763838"/>
            <a:ext cx="768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200">
                <a:solidFill>
                  <a:srgbClr val="000066"/>
                </a:solidFill>
              </a:rPr>
              <a:t>DRAM 7</a:t>
            </a:r>
          </a:p>
        </p:txBody>
      </p:sp>
      <p:sp>
        <p:nvSpPr>
          <p:cNvPr id="108570" name="Text Box 75"/>
          <p:cNvSpPr txBox="1">
            <a:spLocks noChangeAspect="1" noChangeArrowheads="1"/>
          </p:cNvSpPr>
          <p:nvPr/>
        </p:nvSpPr>
        <p:spPr bwMode="auto">
          <a:xfrm>
            <a:off x="5530850" y="1870075"/>
            <a:ext cx="768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200">
                <a:solidFill>
                  <a:srgbClr val="000066"/>
                </a:solidFill>
              </a:rPr>
              <a:t>DRAM 0</a:t>
            </a:r>
          </a:p>
        </p:txBody>
      </p:sp>
      <p:grpSp>
        <p:nvGrpSpPr>
          <p:cNvPr id="4" name="Group 138"/>
          <p:cNvGrpSpPr>
            <a:grpSpLocks/>
          </p:cNvGrpSpPr>
          <p:nvPr/>
        </p:nvGrpSpPr>
        <p:grpSpPr bwMode="auto">
          <a:xfrm>
            <a:off x="2011363" y="2424113"/>
            <a:ext cx="4587875" cy="3154362"/>
            <a:chOff x="1267" y="1527"/>
            <a:chExt cx="2890" cy="1987"/>
          </a:xfrm>
        </p:grpSpPr>
        <p:grpSp>
          <p:nvGrpSpPr>
            <p:cNvPr id="108605" name="Group 108"/>
            <p:cNvGrpSpPr>
              <a:grpSpLocks/>
            </p:cNvGrpSpPr>
            <p:nvPr/>
          </p:nvGrpSpPr>
          <p:grpSpPr bwMode="auto">
            <a:xfrm>
              <a:off x="1267" y="3023"/>
              <a:ext cx="2890" cy="491"/>
              <a:chOff x="1267" y="3023"/>
              <a:chExt cx="2890" cy="491"/>
            </a:xfrm>
          </p:grpSpPr>
          <p:sp>
            <p:nvSpPr>
              <p:cNvPr id="108624" name="Text Box 17"/>
              <p:cNvSpPr txBox="1">
                <a:spLocks noChangeAspect="1" noChangeArrowheads="1"/>
              </p:cNvSpPr>
              <p:nvPr/>
            </p:nvSpPr>
            <p:spPr bwMode="auto">
              <a:xfrm>
                <a:off x="3889" y="30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0</a:t>
                </a:r>
              </a:p>
            </p:txBody>
          </p:sp>
          <p:sp>
            <p:nvSpPr>
              <p:cNvPr id="108625" name="Text Box 18"/>
              <p:cNvSpPr txBox="1">
                <a:spLocks noChangeAspect="1" noChangeArrowheads="1"/>
              </p:cNvSpPr>
              <p:nvPr/>
            </p:nvSpPr>
            <p:spPr bwMode="auto">
              <a:xfrm>
                <a:off x="2695"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31</a:t>
                </a:r>
              </a:p>
            </p:txBody>
          </p:sp>
          <p:sp>
            <p:nvSpPr>
              <p:cNvPr id="108626" name="Text Box 23"/>
              <p:cNvSpPr txBox="1">
                <a:spLocks noChangeAspect="1" noChangeArrowheads="1"/>
              </p:cNvSpPr>
              <p:nvPr/>
            </p:nvSpPr>
            <p:spPr bwMode="auto">
              <a:xfrm>
                <a:off x="3645" y="30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7</a:t>
                </a:r>
              </a:p>
            </p:txBody>
          </p:sp>
          <p:sp>
            <p:nvSpPr>
              <p:cNvPr id="108627" name="Text Box 24"/>
              <p:cNvSpPr txBox="1">
                <a:spLocks noChangeAspect="1" noChangeArrowheads="1"/>
              </p:cNvSpPr>
              <p:nvPr/>
            </p:nvSpPr>
            <p:spPr bwMode="auto">
              <a:xfrm>
                <a:off x="3554" y="30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8</a:t>
                </a:r>
              </a:p>
            </p:txBody>
          </p:sp>
          <p:sp>
            <p:nvSpPr>
              <p:cNvPr id="108628" name="Text Box 25"/>
              <p:cNvSpPr txBox="1">
                <a:spLocks noChangeAspect="1" noChangeArrowheads="1"/>
              </p:cNvSpPr>
              <p:nvPr/>
            </p:nvSpPr>
            <p:spPr bwMode="auto">
              <a:xfrm>
                <a:off x="3309"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15</a:t>
                </a:r>
              </a:p>
            </p:txBody>
          </p:sp>
          <p:sp>
            <p:nvSpPr>
              <p:cNvPr id="108629" name="Text Box 26"/>
              <p:cNvSpPr txBox="1">
                <a:spLocks noChangeAspect="1" noChangeArrowheads="1"/>
              </p:cNvSpPr>
              <p:nvPr/>
            </p:nvSpPr>
            <p:spPr bwMode="auto">
              <a:xfrm>
                <a:off x="3194"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16</a:t>
                </a:r>
              </a:p>
            </p:txBody>
          </p:sp>
          <p:sp>
            <p:nvSpPr>
              <p:cNvPr id="108630" name="Text Box 27"/>
              <p:cNvSpPr txBox="1">
                <a:spLocks noChangeAspect="1" noChangeArrowheads="1"/>
              </p:cNvSpPr>
              <p:nvPr/>
            </p:nvSpPr>
            <p:spPr bwMode="auto">
              <a:xfrm>
                <a:off x="3030"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23</a:t>
                </a:r>
              </a:p>
            </p:txBody>
          </p:sp>
          <p:sp>
            <p:nvSpPr>
              <p:cNvPr id="108631" name="Text Box 28"/>
              <p:cNvSpPr txBox="1">
                <a:spLocks noChangeAspect="1" noChangeArrowheads="1"/>
              </p:cNvSpPr>
              <p:nvPr/>
            </p:nvSpPr>
            <p:spPr bwMode="auto">
              <a:xfrm>
                <a:off x="2925"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24</a:t>
                </a:r>
              </a:p>
            </p:txBody>
          </p:sp>
          <p:sp>
            <p:nvSpPr>
              <p:cNvPr id="108632" name="Text Box 29"/>
              <p:cNvSpPr txBox="1">
                <a:spLocks noChangeAspect="1" noChangeArrowheads="1"/>
              </p:cNvSpPr>
              <p:nvPr/>
            </p:nvSpPr>
            <p:spPr bwMode="auto">
              <a:xfrm>
                <a:off x="2591"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32</a:t>
                </a:r>
              </a:p>
            </p:txBody>
          </p:sp>
          <p:sp>
            <p:nvSpPr>
              <p:cNvPr id="108633" name="Text Box 30"/>
              <p:cNvSpPr txBox="1">
                <a:spLocks noChangeAspect="1" noChangeArrowheads="1"/>
              </p:cNvSpPr>
              <p:nvPr/>
            </p:nvSpPr>
            <p:spPr bwMode="auto">
              <a:xfrm>
                <a:off x="1468"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63</a:t>
                </a:r>
              </a:p>
            </p:txBody>
          </p:sp>
          <p:sp>
            <p:nvSpPr>
              <p:cNvPr id="108634" name="Text Box 35"/>
              <p:cNvSpPr txBox="1">
                <a:spLocks noChangeAspect="1" noChangeArrowheads="1"/>
              </p:cNvSpPr>
              <p:nvPr/>
            </p:nvSpPr>
            <p:spPr bwMode="auto">
              <a:xfrm>
                <a:off x="2407"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39</a:t>
                </a:r>
              </a:p>
            </p:txBody>
          </p:sp>
          <p:sp>
            <p:nvSpPr>
              <p:cNvPr id="108635" name="Text Box 36"/>
              <p:cNvSpPr txBox="1">
                <a:spLocks noChangeAspect="1" noChangeArrowheads="1"/>
              </p:cNvSpPr>
              <p:nvPr/>
            </p:nvSpPr>
            <p:spPr bwMode="auto">
              <a:xfrm>
                <a:off x="2283"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40</a:t>
                </a:r>
              </a:p>
            </p:txBody>
          </p:sp>
          <p:sp>
            <p:nvSpPr>
              <p:cNvPr id="108636" name="Text Box 37"/>
              <p:cNvSpPr txBox="1">
                <a:spLocks noChangeAspect="1" noChangeArrowheads="1"/>
              </p:cNvSpPr>
              <p:nvPr/>
            </p:nvSpPr>
            <p:spPr bwMode="auto">
              <a:xfrm>
                <a:off x="2082"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47</a:t>
                </a:r>
              </a:p>
            </p:txBody>
          </p:sp>
          <p:sp>
            <p:nvSpPr>
              <p:cNvPr id="108637" name="Text Box 38"/>
              <p:cNvSpPr txBox="1">
                <a:spLocks noChangeAspect="1" noChangeArrowheads="1"/>
              </p:cNvSpPr>
              <p:nvPr/>
            </p:nvSpPr>
            <p:spPr bwMode="auto">
              <a:xfrm>
                <a:off x="1976"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48</a:t>
                </a:r>
              </a:p>
            </p:txBody>
          </p:sp>
          <p:sp>
            <p:nvSpPr>
              <p:cNvPr id="108638" name="Text Box 39"/>
              <p:cNvSpPr txBox="1">
                <a:spLocks noChangeAspect="1" noChangeArrowheads="1"/>
              </p:cNvSpPr>
              <p:nvPr/>
            </p:nvSpPr>
            <p:spPr bwMode="auto">
              <a:xfrm>
                <a:off x="1784"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55</a:t>
                </a:r>
              </a:p>
            </p:txBody>
          </p:sp>
          <p:sp>
            <p:nvSpPr>
              <p:cNvPr id="108639" name="Text Box 40"/>
              <p:cNvSpPr txBox="1">
                <a:spLocks noChangeAspect="1" noChangeArrowheads="1"/>
              </p:cNvSpPr>
              <p:nvPr/>
            </p:nvSpPr>
            <p:spPr bwMode="auto">
              <a:xfrm>
                <a:off x="1658"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56</a:t>
                </a:r>
              </a:p>
            </p:txBody>
          </p:sp>
          <p:grpSp>
            <p:nvGrpSpPr>
              <p:cNvPr id="108640" name="Group 107"/>
              <p:cNvGrpSpPr>
                <a:grpSpLocks/>
              </p:cNvGrpSpPr>
              <p:nvPr/>
            </p:nvGrpSpPr>
            <p:grpSpPr bwMode="auto">
              <a:xfrm>
                <a:off x="1267" y="3153"/>
                <a:ext cx="2890" cy="361"/>
                <a:chOff x="1267" y="3153"/>
                <a:chExt cx="2890" cy="361"/>
              </a:xfrm>
            </p:grpSpPr>
            <p:grpSp>
              <p:nvGrpSpPr>
                <p:cNvPr id="108641" name="Group 97"/>
                <p:cNvGrpSpPr>
                  <a:grpSpLocks/>
                </p:cNvGrpSpPr>
                <p:nvPr/>
              </p:nvGrpSpPr>
              <p:grpSpPr bwMode="auto">
                <a:xfrm>
                  <a:off x="1536" y="3153"/>
                  <a:ext cx="2446" cy="154"/>
                  <a:chOff x="1536" y="3153"/>
                  <a:chExt cx="2446" cy="154"/>
                </a:xfrm>
              </p:grpSpPr>
              <p:sp>
                <p:nvSpPr>
                  <p:cNvPr id="108643"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644"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645"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646"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64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64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64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65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grpSp>
            <p:sp>
              <p:nvSpPr>
                <p:cNvPr id="108642" name="Text Box 41"/>
                <p:cNvSpPr txBox="1">
                  <a:spLocks noChangeAspect="1" noChangeArrowheads="1"/>
                </p:cNvSpPr>
                <p:nvPr/>
              </p:nvSpPr>
              <p:spPr bwMode="auto">
                <a:xfrm>
                  <a:off x="1267" y="3302"/>
                  <a:ext cx="28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64-bit doubleword at main memory address </a:t>
                  </a:r>
                  <a:r>
                    <a:rPr lang="en-US" sz="1600" i="1">
                      <a:solidFill>
                        <a:srgbClr val="000066"/>
                      </a:solidFill>
                    </a:rPr>
                    <a:t>A</a:t>
                  </a:r>
                </a:p>
              </p:txBody>
            </p:sp>
          </p:grpSp>
        </p:grpSp>
        <p:grpSp>
          <p:nvGrpSpPr>
            <p:cNvPr id="108606" name="Group 106"/>
            <p:cNvGrpSpPr>
              <a:grpSpLocks/>
            </p:cNvGrpSpPr>
            <p:nvPr/>
          </p:nvGrpSpPr>
          <p:grpSpPr bwMode="auto">
            <a:xfrm>
              <a:off x="1651" y="1527"/>
              <a:ext cx="2428" cy="1497"/>
              <a:chOff x="1651" y="1527"/>
              <a:chExt cx="2428" cy="1497"/>
            </a:xfrm>
          </p:grpSpPr>
          <p:grpSp>
            <p:nvGrpSpPr>
              <p:cNvPr id="108607" name="Group 100"/>
              <p:cNvGrpSpPr>
                <a:grpSpLocks/>
              </p:cNvGrpSpPr>
              <p:nvPr/>
            </p:nvGrpSpPr>
            <p:grpSpPr bwMode="auto">
              <a:xfrm>
                <a:off x="1677" y="1527"/>
                <a:ext cx="2137" cy="1497"/>
                <a:chOff x="1677" y="1527"/>
                <a:chExt cx="2137" cy="1497"/>
              </a:xfrm>
            </p:grpSpPr>
            <p:sp>
              <p:nvSpPr>
                <p:cNvPr id="108616" name="Line 44"/>
                <p:cNvSpPr>
                  <a:spLocks noChangeAspect="1" noChangeShapeType="1"/>
                </p:cNvSpPr>
                <p:nvPr/>
              </p:nvSpPr>
              <p:spPr bwMode="auto">
                <a:xfrm>
                  <a:off x="3814" y="1527"/>
                  <a:ext cx="0" cy="149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617" name="Line 45"/>
                <p:cNvSpPr>
                  <a:spLocks noChangeAspect="1" noChangeShapeType="1"/>
                </p:cNvSpPr>
                <p:nvPr/>
              </p:nvSpPr>
              <p:spPr bwMode="auto">
                <a:xfrm>
                  <a:off x="3513" y="1604"/>
                  <a:ext cx="0" cy="141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618" name="Line 46"/>
                <p:cNvSpPr>
                  <a:spLocks noChangeAspect="1" noChangeShapeType="1"/>
                </p:cNvSpPr>
                <p:nvPr/>
              </p:nvSpPr>
              <p:spPr bwMode="auto">
                <a:xfrm flipH="1">
                  <a:off x="3206" y="1680"/>
                  <a:ext cx="0" cy="134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619" name="Line 47"/>
                <p:cNvSpPr>
                  <a:spLocks noChangeAspect="1" noChangeShapeType="1"/>
                </p:cNvSpPr>
                <p:nvPr/>
              </p:nvSpPr>
              <p:spPr bwMode="auto">
                <a:xfrm>
                  <a:off x="2905" y="1757"/>
                  <a:ext cx="0" cy="1261"/>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620" name="Line 48"/>
                <p:cNvSpPr>
                  <a:spLocks noChangeAspect="1" noChangeShapeType="1"/>
                </p:cNvSpPr>
                <p:nvPr/>
              </p:nvSpPr>
              <p:spPr bwMode="auto">
                <a:xfrm>
                  <a:off x="2592" y="1834"/>
                  <a:ext cx="0" cy="119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621" name="Line 49"/>
                <p:cNvSpPr>
                  <a:spLocks noChangeAspect="1" noChangeShapeType="1"/>
                </p:cNvSpPr>
                <p:nvPr/>
              </p:nvSpPr>
              <p:spPr bwMode="auto">
                <a:xfrm>
                  <a:off x="2278" y="1911"/>
                  <a:ext cx="0" cy="1113"/>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622" name="Line 50"/>
                <p:cNvSpPr>
                  <a:spLocks noChangeAspect="1" noChangeShapeType="1"/>
                </p:cNvSpPr>
                <p:nvPr/>
              </p:nvSpPr>
              <p:spPr bwMode="auto">
                <a:xfrm flipH="1">
                  <a:off x="1971" y="1988"/>
                  <a:ext cx="0" cy="1036"/>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8623" name="Line 51"/>
                <p:cNvSpPr>
                  <a:spLocks noChangeAspect="1" noChangeShapeType="1"/>
                </p:cNvSpPr>
                <p:nvPr/>
              </p:nvSpPr>
              <p:spPr bwMode="auto">
                <a:xfrm>
                  <a:off x="1677" y="2064"/>
                  <a:ext cx="0" cy="95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08608" name="Text Box 73"/>
              <p:cNvSpPr txBox="1">
                <a:spLocks noChangeAspect="1" noChangeArrowheads="1"/>
              </p:cNvSpPr>
              <p:nvPr/>
            </p:nvSpPr>
            <p:spPr bwMode="auto">
              <a:xfrm>
                <a:off x="3792" y="2497"/>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000066"/>
                    </a:solidFill>
                  </a:rPr>
                  <a:t>bits</a:t>
                </a:r>
              </a:p>
              <a:p>
                <a:pPr algn="l">
                  <a:lnSpc>
                    <a:spcPct val="100000"/>
                  </a:lnSpc>
                </a:pPr>
                <a:r>
                  <a:rPr lang="en-US" sz="1200">
                    <a:solidFill>
                      <a:srgbClr val="000066"/>
                    </a:solidFill>
                  </a:rPr>
                  <a:t>0-7</a:t>
                </a:r>
              </a:p>
            </p:txBody>
          </p:sp>
          <p:sp>
            <p:nvSpPr>
              <p:cNvPr id="108609" name="Text Box 76"/>
              <p:cNvSpPr txBox="1">
                <a:spLocks noChangeAspect="1" noChangeArrowheads="1"/>
              </p:cNvSpPr>
              <p:nvPr/>
            </p:nvSpPr>
            <p:spPr bwMode="auto">
              <a:xfrm>
                <a:off x="3494" y="24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000066"/>
                    </a:solidFill>
                  </a:rPr>
                  <a:t>bits</a:t>
                </a:r>
              </a:p>
              <a:p>
                <a:pPr algn="l">
                  <a:lnSpc>
                    <a:spcPct val="100000"/>
                  </a:lnSpc>
                </a:pPr>
                <a:r>
                  <a:rPr lang="en-US" sz="1200">
                    <a:solidFill>
                      <a:srgbClr val="000066"/>
                    </a:solidFill>
                  </a:rPr>
                  <a:t>8-15</a:t>
                </a:r>
              </a:p>
            </p:txBody>
          </p:sp>
          <p:sp>
            <p:nvSpPr>
              <p:cNvPr id="108610" name="Text Box 77"/>
              <p:cNvSpPr txBox="1">
                <a:spLocks noChangeAspect="1" noChangeArrowheads="1"/>
              </p:cNvSpPr>
              <p:nvPr/>
            </p:nvSpPr>
            <p:spPr bwMode="auto">
              <a:xfrm>
                <a:off x="3186" y="2497"/>
                <a:ext cx="3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000066"/>
                    </a:solidFill>
                  </a:rPr>
                  <a:t>bits</a:t>
                </a:r>
              </a:p>
              <a:p>
                <a:pPr algn="l">
                  <a:lnSpc>
                    <a:spcPct val="100000"/>
                  </a:lnSpc>
                </a:pPr>
                <a:r>
                  <a:rPr lang="en-US" sz="1200">
                    <a:solidFill>
                      <a:srgbClr val="000066"/>
                    </a:solidFill>
                  </a:rPr>
                  <a:t>16-23</a:t>
                </a:r>
              </a:p>
            </p:txBody>
          </p:sp>
          <p:sp>
            <p:nvSpPr>
              <p:cNvPr id="108611" name="Text Box 78"/>
              <p:cNvSpPr txBox="1">
                <a:spLocks noChangeAspect="1" noChangeArrowheads="1"/>
              </p:cNvSpPr>
              <p:nvPr/>
            </p:nvSpPr>
            <p:spPr bwMode="auto">
              <a:xfrm>
                <a:off x="2879" y="2497"/>
                <a:ext cx="3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000066"/>
                    </a:solidFill>
                  </a:rPr>
                  <a:t>bits</a:t>
                </a:r>
              </a:p>
              <a:p>
                <a:pPr algn="l">
                  <a:lnSpc>
                    <a:spcPct val="100000"/>
                  </a:lnSpc>
                </a:pPr>
                <a:r>
                  <a:rPr lang="en-US" sz="1200">
                    <a:solidFill>
                      <a:srgbClr val="000066"/>
                    </a:solidFill>
                  </a:rPr>
                  <a:t>24-31</a:t>
                </a:r>
              </a:p>
            </p:txBody>
          </p:sp>
          <p:sp>
            <p:nvSpPr>
              <p:cNvPr id="108612" name="Text Box 79"/>
              <p:cNvSpPr txBox="1">
                <a:spLocks noChangeAspect="1" noChangeArrowheads="1"/>
              </p:cNvSpPr>
              <p:nvPr/>
            </p:nvSpPr>
            <p:spPr bwMode="auto">
              <a:xfrm>
                <a:off x="2572" y="2497"/>
                <a:ext cx="3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000066"/>
                    </a:solidFill>
                  </a:rPr>
                  <a:t>bits</a:t>
                </a:r>
              </a:p>
              <a:p>
                <a:pPr algn="l">
                  <a:lnSpc>
                    <a:spcPct val="100000"/>
                  </a:lnSpc>
                </a:pPr>
                <a:r>
                  <a:rPr lang="en-US" sz="1200">
                    <a:solidFill>
                      <a:srgbClr val="000066"/>
                    </a:solidFill>
                  </a:rPr>
                  <a:t>32-39</a:t>
                </a:r>
              </a:p>
            </p:txBody>
          </p:sp>
          <p:sp>
            <p:nvSpPr>
              <p:cNvPr id="108613" name="Text Box 80"/>
              <p:cNvSpPr txBox="1">
                <a:spLocks noChangeAspect="1" noChangeArrowheads="1"/>
              </p:cNvSpPr>
              <p:nvPr/>
            </p:nvSpPr>
            <p:spPr bwMode="auto">
              <a:xfrm>
                <a:off x="2245" y="2497"/>
                <a:ext cx="3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000066"/>
                    </a:solidFill>
                  </a:rPr>
                  <a:t>bits</a:t>
                </a:r>
              </a:p>
              <a:p>
                <a:pPr algn="l">
                  <a:lnSpc>
                    <a:spcPct val="100000"/>
                  </a:lnSpc>
                </a:pPr>
                <a:r>
                  <a:rPr lang="en-US" sz="1200">
                    <a:solidFill>
                      <a:srgbClr val="000066"/>
                    </a:solidFill>
                  </a:rPr>
                  <a:t>40-47</a:t>
                </a:r>
              </a:p>
            </p:txBody>
          </p:sp>
          <p:sp>
            <p:nvSpPr>
              <p:cNvPr id="108614" name="Text Box 81"/>
              <p:cNvSpPr txBox="1">
                <a:spLocks noChangeAspect="1" noChangeArrowheads="1"/>
              </p:cNvSpPr>
              <p:nvPr/>
            </p:nvSpPr>
            <p:spPr bwMode="auto">
              <a:xfrm>
                <a:off x="1938" y="2497"/>
                <a:ext cx="3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000066"/>
                    </a:solidFill>
                  </a:rPr>
                  <a:t>bits</a:t>
                </a:r>
              </a:p>
              <a:p>
                <a:pPr algn="l">
                  <a:lnSpc>
                    <a:spcPct val="100000"/>
                  </a:lnSpc>
                </a:pPr>
                <a:r>
                  <a:rPr lang="en-US" sz="1200">
                    <a:solidFill>
                      <a:srgbClr val="000066"/>
                    </a:solidFill>
                  </a:rPr>
                  <a:t>48-55</a:t>
                </a:r>
              </a:p>
            </p:txBody>
          </p:sp>
          <p:sp>
            <p:nvSpPr>
              <p:cNvPr id="108615" name="Text Box 82"/>
              <p:cNvSpPr txBox="1">
                <a:spLocks noChangeAspect="1" noChangeArrowheads="1"/>
              </p:cNvSpPr>
              <p:nvPr/>
            </p:nvSpPr>
            <p:spPr bwMode="auto">
              <a:xfrm>
                <a:off x="1651" y="2497"/>
                <a:ext cx="3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000066"/>
                    </a:solidFill>
                  </a:rPr>
                  <a:t>bits</a:t>
                </a:r>
              </a:p>
              <a:p>
                <a:pPr algn="l">
                  <a:lnSpc>
                    <a:spcPct val="100000"/>
                  </a:lnSpc>
                </a:pPr>
                <a:r>
                  <a:rPr lang="en-US" sz="1200">
                    <a:solidFill>
                      <a:srgbClr val="000066"/>
                    </a:solidFill>
                  </a:rPr>
                  <a:t>56-63</a:t>
                </a:r>
              </a:p>
            </p:txBody>
          </p:sp>
        </p:grpSp>
      </p:grpSp>
      <p:grpSp>
        <p:nvGrpSpPr>
          <p:cNvPr id="10" name="Group 139"/>
          <p:cNvGrpSpPr>
            <a:grpSpLocks/>
          </p:cNvGrpSpPr>
          <p:nvPr/>
        </p:nvGrpSpPr>
        <p:grpSpPr bwMode="auto">
          <a:xfrm>
            <a:off x="2011363" y="4799013"/>
            <a:ext cx="4613275" cy="1830387"/>
            <a:chOff x="1267" y="3023"/>
            <a:chExt cx="2906" cy="1153"/>
          </a:xfrm>
        </p:grpSpPr>
        <p:grpSp>
          <p:nvGrpSpPr>
            <p:cNvPr id="108574" name="Group 105"/>
            <p:cNvGrpSpPr>
              <a:grpSpLocks/>
            </p:cNvGrpSpPr>
            <p:nvPr/>
          </p:nvGrpSpPr>
          <p:grpSpPr bwMode="auto">
            <a:xfrm>
              <a:off x="2476" y="3677"/>
              <a:ext cx="1697" cy="499"/>
              <a:chOff x="2476" y="3677"/>
              <a:chExt cx="1697" cy="499"/>
            </a:xfrm>
          </p:grpSpPr>
          <p:sp>
            <p:nvSpPr>
              <p:cNvPr id="65619" name="AutoShape 83"/>
              <p:cNvSpPr>
                <a:spLocks noChangeAspect="1" noChangeArrowheads="1"/>
              </p:cNvSpPr>
              <p:nvPr/>
            </p:nvSpPr>
            <p:spPr bwMode="auto">
              <a:xfrm>
                <a:off x="2476" y="3677"/>
                <a:ext cx="538" cy="499"/>
              </a:xfrm>
              <a:prstGeom prst="downArrow">
                <a:avLst>
                  <a:gd name="adj1" fmla="val 50000"/>
                  <a:gd name="adj2" fmla="val 25000"/>
                </a:avLst>
              </a:prstGeom>
              <a:solidFill>
                <a:srgbClr val="FF99CC"/>
              </a:solidFill>
              <a:ln w="12700">
                <a:solidFill>
                  <a:srgbClr val="000004"/>
                </a:solidFill>
                <a:miter lim="800000"/>
                <a:headEnd/>
                <a:tailEnd/>
              </a:ln>
              <a:effectLst>
                <a:outerShdw blurRad="63500" dist="38099" dir="2700000" algn="ctr" rotWithShape="0">
                  <a:srgbClr val="000004">
                    <a:alpha val="74998"/>
                  </a:srgbClr>
                </a:outerShdw>
              </a:effectLst>
            </p:spPr>
            <p:txBody>
              <a:bodyPr wrap="none" anchor="ctr"/>
              <a:lstStyle/>
              <a:p>
                <a:pPr>
                  <a:defRPr/>
                </a:pPr>
                <a:endParaRPr lang="en-US">
                  <a:solidFill>
                    <a:srgbClr val="000066"/>
                  </a:solidFill>
                  <a:ea typeface="ＭＳ Ｐゴシック"/>
                  <a:cs typeface="ＭＳ Ｐゴシック" pitchFamily="-1" charset="-128"/>
                </a:endParaRPr>
              </a:p>
            </p:txBody>
          </p:sp>
          <p:sp>
            <p:nvSpPr>
              <p:cNvPr id="108604" name="Text Box 84"/>
              <p:cNvSpPr txBox="1">
                <a:spLocks noChangeAspect="1" noChangeArrowheads="1"/>
              </p:cNvSpPr>
              <p:nvPr/>
            </p:nvSpPr>
            <p:spPr bwMode="auto">
              <a:xfrm>
                <a:off x="2955" y="3755"/>
                <a:ext cx="12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64-bit doubleword</a:t>
                </a:r>
              </a:p>
            </p:txBody>
          </p:sp>
        </p:grpSp>
        <p:grpSp>
          <p:nvGrpSpPr>
            <p:cNvPr id="108575" name="Group 110"/>
            <p:cNvGrpSpPr>
              <a:grpSpLocks/>
            </p:cNvGrpSpPr>
            <p:nvPr/>
          </p:nvGrpSpPr>
          <p:grpSpPr bwMode="auto">
            <a:xfrm>
              <a:off x="1267" y="3023"/>
              <a:ext cx="2890" cy="491"/>
              <a:chOff x="1267" y="3023"/>
              <a:chExt cx="2890" cy="491"/>
            </a:xfrm>
          </p:grpSpPr>
          <p:sp>
            <p:nvSpPr>
              <p:cNvPr id="108576" name="Text Box 111"/>
              <p:cNvSpPr txBox="1">
                <a:spLocks noChangeAspect="1" noChangeArrowheads="1"/>
              </p:cNvSpPr>
              <p:nvPr/>
            </p:nvSpPr>
            <p:spPr bwMode="auto">
              <a:xfrm>
                <a:off x="3889" y="30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0</a:t>
                </a:r>
              </a:p>
            </p:txBody>
          </p:sp>
          <p:sp>
            <p:nvSpPr>
              <p:cNvPr id="108577" name="Text Box 112"/>
              <p:cNvSpPr txBox="1">
                <a:spLocks noChangeAspect="1" noChangeArrowheads="1"/>
              </p:cNvSpPr>
              <p:nvPr/>
            </p:nvSpPr>
            <p:spPr bwMode="auto">
              <a:xfrm>
                <a:off x="2695"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31</a:t>
                </a:r>
              </a:p>
            </p:txBody>
          </p:sp>
          <p:sp>
            <p:nvSpPr>
              <p:cNvPr id="108578" name="Text Box 113"/>
              <p:cNvSpPr txBox="1">
                <a:spLocks noChangeAspect="1" noChangeArrowheads="1"/>
              </p:cNvSpPr>
              <p:nvPr/>
            </p:nvSpPr>
            <p:spPr bwMode="auto">
              <a:xfrm>
                <a:off x="3645" y="30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7</a:t>
                </a:r>
              </a:p>
            </p:txBody>
          </p:sp>
          <p:sp>
            <p:nvSpPr>
              <p:cNvPr id="108579" name="Text Box 114"/>
              <p:cNvSpPr txBox="1">
                <a:spLocks noChangeAspect="1" noChangeArrowheads="1"/>
              </p:cNvSpPr>
              <p:nvPr/>
            </p:nvSpPr>
            <p:spPr bwMode="auto">
              <a:xfrm>
                <a:off x="3554" y="302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8</a:t>
                </a:r>
              </a:p>
            </p:txBody>
          </p:sp>
          <p:sp>
            <p:nvSpPr>
              <p:cNvPr id="108580" name="Text Box 115"/>
              <p:cNvSpPr txBox="1">
                <a:spLocks noChangeAspect="1" noChangeArrowheads="1"/>
              </p:cNvSpPr>
              <p:nvPr/>
            </p:nvSpPr>
            <p:spPr bwMode="auto">
              <a:xfrm>
                <a:off x="3309"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15</a:t>
                </a:r>
              </a:p>
            </p:txBody>
          </p:sp>
          <p:sp>
            <p:nvSpPr>
              <p:cNvPr id="108581" name="Text Box 116"/>
              <p:cNvSpPr txBox="1">
                <a:spLocks noChangeAspect="1" noChangeArrowheads="1"/>
              </p:cNvSpPr>
              <p:nvPr/>
            </p:nvSpPr>
            <p:spPr bwMode="auto">
              <a:xfrm>
                <a:off x="3194"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16</a:t>
                </a:r>
              </a:p>
            </p:txBody>
          </p:sp>
          <p:sp>
            <p:nvSpPr>
              <p:cNvPr id="108582" name="Text Box 117"/>
              <p:cNvSpPr txBox="1">
                <a:spLocks noChangeAspect="1" noChangeArrowheads="1"/>
              </p:cNvSpPr>
              <p:nvPr/>
            </p:nvSpPr>
            <p:spPr bwMode="auto">
              <a:xfrm>
                <a:off x="3030"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23</a:t>
                </a:r>
              </a:p>
            </p:txBody>
          </p:sp>
          <p:sp>
            <p:nvSpPr>
              <p:cNvPr id="108583" name="Text Box 118"/>
              <p:cNvSpPr txBox="1">
                <a:spLocks noChangeAspect="1" noChangeArrowheads="1"/>
              </p:cNvSpPr>
              <p:nvPr/>
            </p:nvSpPr>
            <p:spPr bwMode="auto">
              <a:xfrm>
                <a:off x="2925"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24</a:t>
                </a:r>
              </a:p>
            </p:txBody>
          </p:sp>
          <p:sp>
            <p:nvSpPr>
              <p:cNvPr id="108584" name="Text Box 119"/>
              <p:cNvSpPr txBox="1">
                <a:spLocks noChangeAspect="1" noChangeArrowheads="1"/>
              </p:cNvSpPr>
              <p:nvPr/>
            </p:nvSpPr>
            <p:spPr bwMode="auto">
              <a:xfrm>
                <a:off x="2591"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32</a:t>
                </a:r>
              </a:p>
            </p:txBody>
          </p:sp>
          <p:sp>
            <p:nvSpPr>
              <p:cNvPr id="108585" name="Text Box 120"/>
              <p:cNvSpPr txBox="1">
                <a:spLocks noChangeAspect="1" noChangeArrowheads="1"/>
              </p:cNvSpPr>
              <p:nvPr/>
            </p:nvSpPr>
            <p:spPr bwMode="auto">
              <a:xfrm>
                <a:off x="1468"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63</a:t>
                </a:r>
              </a:p>
            </p:txBody>
          </p:sp>
          <p:sp>
            <p:nvSpPr>
              <p:cNvPr id="108586" name="Text Box 121"/>
              <p:cNvSpPr txBox="1">
                <a:spLocks noChangeAspect="1" noChangeArrowheads="1"/>
              </p:cNvSpPr>
              <p:nvPr/>
            </p:nvSpPr>
            <p:spPr bwMode="auto">
              <a:xfrm>
                <a:off x="2407"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39</a:t>
                </a:r>
              </a:p>
            </p:txBody>
          </p:sp>
          <p:sp>
            <p:nvSpPr>
              <p:cNvPr id="108587" name="Text Box 122"/>
              <p:cNvSpPr txBox="1">
                <a:spLocks noChangeAspect="1" noChangeArrowheads="1"/>
              </p:cNvSpPr>
              <p:nvPr/>
            </p:nvSpPr>
            <p:spPr bwMode="auto">
              <a:xfrm>
                <a:off x="2283"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40</a:t>
                </a:r>
              </a:p>
            </p:txBody>
          </p:sp>
          <p:sp>
            <p:nvSpPr>
              <p:cNvPr id="108588" name="Text Box 123"/>
              <p:cNvSpPr txBox="1">
                <a:spLocks noChangeAspect="1" noChangeArrowheads="1"/>
              </p:cNvSpPr>
              <p:nvPr/>
            </p:nvSpPr>
            <p:spPr bwMode="auto">
              <a:xfrm>
                <a:off x="2082"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47</a:t>
                </a:r>
              </a:p>
            </p:txBody>
          </p:sp>
          <p:sp>
            <p:nvSpPr>
              <p:cNvPr id="108589" name="Text Box 124"/>
              <p:cNvSpPr txBox="1">
                <a:spLocks noChangeAspect="1" noChangeArrowheads="1"/>
              </p:cNvSpPr>
              <p:nvPr/>
            </p:nvSpPr>
            <p:spPr bwMode="auto">
              <a:xfrm>
                <a:off x="1976"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48</a:t>
                </a:r>
              </a:p>
            </p:txBody>
          </p:sp>
          <p:sp>
            <p:nvSpPr>
              <p:cNvPr id="108590" name="Text Box 125"/>
              <p:cNvSpPr txBox="1">
                <a:spLocks noChangeAspect="1" noChangeArrowheads="1"/>
              </p:cNvSpPr>
              <p:nvPr/>
            </p:nvSpPr>
            <p:spPr bwMode="auto">
              <a:xfrm>
                <a:off x="1784"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55</a:t>
                </a:r>
              </a:p>
            </p:txBody>
          </p:sp>
          <p:sp>
            <p:nvSpPr>
              <p:cNvPr id="108591" name="Text Box 126"/>
              <p:cNvSpPr txBox="1">
                <a:spLocks noChangeAspect="1" noChangeArrowheads="1"/>
              </p:cNvSpPr>
              <p:nvPr/>
            </p:nvSpPr>
            <p:spPr bwMode="auto">
              <a:xfrm>
                <a:off x="1658" y="3023"/>
                <a:ext cx="2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000">
                    <a:solidFill>
                      <a:srgbClr val="000066"/>
                    </a:solidFill>
                  </a:rPr>
                  <a:t>56</a:t>
                </a:r>
              </a:p>
            </p:txBody>
          </p:sp>
          <p:grpSp>
            <p:nvGrpSpPr>
              <p:cNvPr id="108592" name="Group 127"/>
              <p:cNvGrpSpPr>
                <a:grpSpLocks/>
              </p:cNvGrpSpPr>
              <p:nvPr/>
            </p:nvGrpSpPr>
            <p:grpSpPr bwMode="auto">
              <a:xfrm>
                <a:off x="1267" y="3153"/>
                <a:ext cx="2890" cy="361"/>
                <a:chOff x="1267" y="3153"/>
                <a:chExt cx="2890" cy="361"/>
              </a:xfrm>
            </p:grpSpPr>
            <p:grpSp>
              <p:nvGrpSpPr>
                <p:cNvPr id="108593" name="Group 128"/>
                <p:cNvGrpSpPr>
                  <a:grpSpLocks/>
                </p:cNvGrpSpPr>
                <p:nvPr/>
              </p:nvGrpSpPr>
              <p:grpSpPr bwMode="auto">
                <a:xfrm>
                  <a:off x="1536" y="3153"/>
                  <a:ext cx="2446" cy="154"/>
                  <a:chOff x="1536" y="3153"/>
                  <a:chExt cx="2446" cy="154"/>
                </a:xfrm>
              </p:grpSpPr>
              <p:sp>
                <p:nvSpPr>
                  <p:cNvPr id="108595" name="Rectangle 12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596" name="Rectangle 13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597" name="Rectangle 13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598" name="Rectangle 13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599" name="Rectangle 133"/>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600" name="Rectangle 134"/>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601" name="Rectangle 135"/>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08602" name="Rectangle 136"/>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grpSp>
            <p:sp>
              <p:nvSpPr>
                <p:cNvPr id="108594" name="Text Box 137"/>
                <p:cNvSpPr txBox="1">
                  <a:spLocks noChangeAspect="1" noChangeArrowheads="1"/>
                </p:cNvSpPr>
                <p:nvPr/>
              </p:nvSpPr>
              <p:spPr bwMode="auto">
                <a:xfrm>
                  <a:off x="1267" y="3302"/>
                  <a:ext cx="28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64-bit doubleword at main memory address </a:t>
                  </a:r>
                  <a:r>
                    <a:rPr lang="en-US" sz="1600" i="1">
                      <a:solidFill>
                        <a:srgbClr val="000066"/>
                      </a:solidFill>
                    </a:rPr>
                    <a:t>A</a:t>
                  </a:r>
                </a:p>
              </p:txBody>
            </p:sp>
          </p:grpSp>
        </p:grpSp>
      </p:grpSp>
      <p:sp>
        <p:nvSpPr>
          <p:cNvPr id="108573" name="TextBox 119"/>
          <p:cNvSpPr txBox="1">
            <a:spLocks noChangeArrowheads="1"/>
          </p:cNvSpPr>
          <p:nvPr/>
        </p:nvSpPr>
        <p:spPr bwMode="auto">
          <a:xfrm>
            <a:off x="6680200" y="5654675"/>
            <a:ext cx="2428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alibri" charset="0"/>
                <a:cs typeface="Calibri" charset="0"/>
              </a:rPr>
              <a:t>Fast parallel data access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noChangeArrowheads="1"/>
          </p:cNvSpPr>
          <p:nvPr>
            <p:ph type="title"/>
          </p:nvPr>
        </p:nvSpPr>
        <p:spPr/>
        <p:txBody>
          <a:bodyPr/>
          <a:lstStyle/>
          <a:p>
            <a:pPr eaLnBrk="1" hangingPunct="1">
              <a:defRPr/>
            </a:pPr>
            <a:r>
              <a:rPr lang="en-US" smtClean="0">
                <a:cs typeface="+mj-cs"/>
              </a:rPr>
              <a:t>Enhanced DRAMs</a:t>
            </a:r>
          </a:p>
        </p:txBody>
      </p:sp>
      <p:sp>
        <p:nvSpPr>
          <p:cNvPr id="121861" name="Rectangle 5"/>
          <p:cNvSpPr>
            <a:spLocks noGrp="1" noChangeArrowheads="1"/>
          </p:cNvSpPr>
          <p:nvPr>
            <p:ph type="body" idx="1"/>
          </p:nvPr>
        </p:nvSpPr>
        <p:spPr/>
        <p:txBody>
          <a:bodyPr/>
          <a:lstStyle/>
          <a:p>
            <a:pPr eaLnBrk="1" hangingPunct="1">
              <a:lnSpc>
                <a:spcPct val="85000"/>
              </a:lnSpc>
              <a:defRPr/>
            </a:pPr>
            <a:r>
              <a:rPr lang="en-US" smtClean="0">
                <a:cs typeface="+mn-cs"/>
              </a:rPr>
              <a:t>All enhanced DRAMs are built around the conventional DRAM core. </a:t>
            </a:r>
          </a:p>
          <a:p>
            <a:pPr lvl="1" eaLnBrk="1" hangingPunct="1">
              <a:lnSpc>
                <a:spcPct val="90000"/>
              </a:lnSpc>
              <a:defRPr/>
            </a:pPr>
            <a:r>
              <a:rPr lang="en-US" smtClean="0"/>
              <a:t>Fast page mode DRAM (</a:t>
            </a:r>
            <a:r>
              <a:rPr lang="en-US" smtClean="0">
                <a:solidFill>
                  <a:srgbClr val="FF0000"/>
                </a:solidFill>
              </a:rPr>
              <a:t>FPM DRAM</a:t>
            </a:r>
            <a:r>
              <a:rPr lang="en-US" smtClean="0"/>
              <a:t>)</a:t>
            </a:r>
          </a:p>
          <a:p>
            <a:pPr lvl="2" eaLnBrk="1" hangingPunct="1">
              <a:lnSpc>
                <a:spcPct val="97000"/>
              </a:lnSpc>
              <a:defRPr/>
            </a:pPr>
            <a:r>
              <a:rPr lang="en-US" smtClean="0"/>
              <a:t>Access contents of row with [RAS, CAS, CAS, CAS, CAS] instead of [(RAS,CAS), (RAS,CAS), (RAS,CAS), (RAS,CAS)].</a:t>
            </a:r>
          </a:p>
          <a:p>
            <a:pPr lvl="1" eaLnBrk="1" hangingPunct="1">
              <a:lnSpc>
                <a:spcPct val="90000"/>
              </a:lnSpc>
              <a:defRPr/>
            </a:pPr>
            <a:r>
              <a:rPr lang="en-US" smtClean="0"/>
              <a:t>Extended data out DRAM (</a:t>
            </a:r>
            <a:r>
              <a:rPr lang="en-US" smtClean="0">
                <a:solidFill>
                  <a:srgbClr val="FF0000"/>
                </a:solidFill>
              </a:rPr>
              <a:t>EDO DRAM</a:t>
            </a:r>
            <a:r>
              <a:rPr lang="en-US" smtClean="0"/>
              <a:t>)</a:t>
            </a:r>
          </a:p>
          <a:p>
            <a:pPr lvl="2" eaLnBrk="1" hangingPunct="1">
              <a:lnSpc>
                <a:spcPct val="97000"/>
              </a:lnSpc>
              <a:defRPr/>
            </a:pPr>
            <a:r>
              <a:rPr lang="en-US" smtClean="0"/>
              <a:t>Enhanced FPM DRAM with more closely spaced CAS signals.</a:t>
            </a:r>
          </a:p>
          <a:p>
            <a:pPr lvl="1" eaLnBrk="1" hangingPunct="1">
              <a:lnSpc>
                <a:spcPct val="90000"/>
              </a:lnSpc>
              <a:defRPr/>
            </a:pPr>
            <a:r>
              <a:rPr lang="en-US" smtClean="0"/>
              <a:t>Synchronous DRAM (</a:t>
            </a:r>
            <a:r>
              <a:rPr lang="en-US" smtClean="0">
                <a:solidFill>
                  <a:srgbClr val="FF0000"/>
                </a:solidFill>
              </a:rPr>
              <a:t>SDRAM)</a:t>
            </a:r>
          </a:p>
          <a:p>
            <a:pPr lvl="2" eaLnBrk="1" hangingPunct="1">
              <a:lnSpc>
                <a:spcPct val="97000"/>
              </a:lnSpc>
              <a:defRPr/>
            </a:pPr>
            <a:r>
              <a:rPr lang="en-US" smtClean="0">
                <a:solidFill>
                  <a:schemeClr val="tx1"/>
                </a:solidFill>
              </a:rPr>
              <a:t>Driven with rising clock edge instead of asynchronous control signals.</a:t>
            </a:r>
          </a:p>
          <a:p>
            <a:pPr lvl="1" eaLnBrk="1" hangingPunct="1">
              <a:lnSpc>
                <a:spcPct val="90000"/>
              </a:lnSpc>
              <a:defRPr/>
            </a:pPr>
            <a:r>
              <a:rPr lang="en-US" smtClean="0"/>
              <a:t>Double data-rate synchronous DRAM (</a:t>
            </a:r>
            <a:r>
              <a:rPr lang="en-US" smtClean="0">
                <a:solidFill>
                  <a:srgbClr val="FF0000"/>
                </a:solidFill>
              </a:rPr>
              <a:t>DDR SDRAM</a:t>
            </a:r>
            <a:r>
              <a:rPr lang="en-US" smtClean="0"/>
              <a:t>)</a:t>
            </a:r>
          </a:p>
          <a:p>
            <a:pPr lvl="2" eaLnBrk="1" hangingPunct="1">
              <a:lnSpc>
                <a:spcPct val="97000"/>
              </a:lnSpc>
              <a:defRPr/>
            </a:pPr>
            <a:r>
              <a:rPr lang="en-US" smtClean="0"/>
              <a:t>Enhancement of SDRAM that uses both clock edges as control signals.</a:t>
            </a:r>
          </a:p>
          <a:p>
            <a:pPr lvl="1" eaLnBrk="1" hangingPunct="1">
              <a:lnSpc>
                <a:spcPct val="90000"/>
              </a:lnSpc>
              <a:defRPr/>
            </a:pPr>
            <a:r>
              <a:rPr lang="en-US" smtClean="0"/>
              <a:t>Video RAM (</a:t>
            </a:r>
            <a:r>
              <a:rPr lang="en-US" smtClean="0">
                <a:solidFill>
                  <a:srgbClr val="FF0000"/>
                </a:solidFill>
              </a:rPr>
              <a:t>VRAM</a:t>
            </a:r>
            <a:r>
              <a:rPr lang="en-US" smtClean="0"/>
              <a:t>)</a:t>
            </a:r>
          </a:p>
          <a:p>
            <a:pPr lvl="2" eaLnBrk="1" hangingPunct="1">
              <a:lnSpc>
                <a:spcPct val="97000"/>
              </a:lnSpc>
              <a:defRPr/>
            </a:pPr>
            <a:r>
              <a:rPr lang="en-US" smtClean="0"/>
              <a:t>Like FPM DRAM, but output is produced by shifting row buffer</a:t>
            </a:r>
          </a:p>
          <a:p>
            <a:pPr lvl="2" eaLnBrk="1" hangingPunct="1">
              <a:lnSpc>
                <a:spcPct val="97000"/>
              </a:lnSpc>
              <a:defRPr/>
            </a:pPr>
            <a:r>
              <a:rPr lang="en-US" smtClean="0"/>
              <a:t>Dual ported (allows concurrent reads and writes)</a:t>
            </a:r>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Grp="1" noChangeArrowheads="1"/>
          </p:cNvSpPr>
          <p:nvPr>
            <p:ph type="title"/>
          </p:nvPr>
        </p:nvSpPr>
        <p:spPr/>
        <p:txBody>
          <a:bodyPr/>
          <a:lstStyle/>
          <a:p>
            <a:pPr eaLnBrk="1" hangingPunct="1">
              <a:defRPr/>
            </a:pPr>
            <a:r>
              <a:rPr lang="en-US" smtClean="0">
                <a:cs typeface="+mj-cs"/>
              </a:rPr>
              <a:t>Nonvolatile Memories</a:t>
            </a:r>
          </a:p>
        </p:txBody>
      </p:sp>
      <p:sp>
        <p:nvSpPr>
          <p:cNvPr id="122885" name="Rectangle 5"/>
          <p:cNvSpPr>
            <a:spLocks noGrp="1" noChangeArrowheads="1"/>
          </p:cNvSpPr>
          <p:nvPr>
            <p:ph type="body" idx="1"/>
          </p:nvPr>
        </p:nvSpPr>
        <p:spPr/>
        <p:txBody>
          <a:bodyPr/>
          <a:lstStyle/>
          <a:p>
            <a:pPr eaLnBrk="1" hangingPunct="1">
              <a:defRPr/>
            </a:pPr>
            <a:r>
              <a:rPr lang="en-US" sz="2000">
                <a:latin typeface="Helvetica" charset="0"/>
                <a:ea typeface="ＭＳ Ｐゴシック" charset="0"/>
              </a:rPr>
              <a:t>DRAM and SRAM are volatile memories</a:t>
            </a:r>
          </a:p>
          <a:p>
            <a:pPr lvl="1" eaLnBrk="1" hangingPunct="1">
              <a:defRPr/>
            </a:pPr>
            <a:r>
              <a:rPr lang="en-US" sz="1800">
                <a:latin typeface="Helvetica" charset="0"/>
                <a:ea typeface="ＭＳ Ｐゴシック" charset="0"/>
              </a:rPr>
              <a:t>Lose information if powered off.</a:t>
            </a:r>
          </a:p>
          <a:p>
            <a:pPr eaLnBrk="1" hangingPunct="1">
              <a:defRPr/>
            </a:pPr>
            <a:r>
              <a:rPr lang="en-US" sz="2000">
                <a:latin typeface="Helvetica" charset="0"/>
                <a:ea typeface="ＭＳ Ｐゴシック" charset="0"/>
              </a:rPr>
              <a:t>Nonvolatile memories retain value even if powered off.</a:t>
            </a:r>
          </a:p>
          <a:p>
            <a:pPr lvl="1" eaLnBrk="1" hangingPunct="1">
              <a:defRPr/>
            </a:pPr>
            <a:r>
              <a:rPr lang="en-US" sz="1800">
                <a:latin typeface="Helvetica" charset="0"/>
                <a:ea typeface="ＭＳ Ｐゴシック" charset="0"/>
              </a:rPr>
              <a:t>Generic name is read-only memory (</a:t>
            </a:r>
            <a:r>
              <a:rPr lang="en-US" sz="1800">
                <a:solidFill>
                  <a:srgbClr val="FF0000"/>
                </a:solidFill>
                <a:latin typeface="Helvetica" charset="0"/>
                <a:ea typeface="ＭＳ Ｐゴシック" charset="0"/>
              </a:rPr>
              <a:t>ROM</a:t>
            </a:r>
            <a:r>
              <a:rPr lang="en-US" sz="1800">
                <a:latin typeface="Helvetica" charset="0"/>
                <a:ea typeface="ＭＳ Ｐゴシック" charset="0"/>
              </a:rPr>
              <a:t>).</a:t>
            </a:r>
          </a:p>
          <a:p>
            <a:pPr lvl="1" eaLnBrk="1" hangingPunct="1">
              <a:defRPr/>
            </a:pPr>
            <a:r>
              <a:rPr lang="en-US" sz="1800">
                <a:latin typeface="Helvetica" charset="0"/>
                <a:ea typeface="ＭＳ Ｐゴシック" charset="0"/>
              </a:rPr>
              <a:t>Misleading because some ROMs can be read and modified.</a:t>
            </a:r>
          </a:p>
          <a:p>
            <a:pPr eaLnBrk="1" hangingPunct="1">
              <a:defRPr/>
            </a:pPr>
            <a:r>
              <a:rPr lang="en-US" sz="2000">
                <a:latin typeface="Helvetica" charset="0"/>
                <a:ea typeface="ＭＳ Ｐゴシック" charset="0"/>
              </a:rPr>
              <a:t>Types of ROMs</a:t>
            </a:r>
          </a:p>
          <a:p>
            <a:pPr lvl="1" eaLnBrk="1" hangingPunct="1">
              <a:defRPr/>
            </a:pPr>
            <a:r>
              <a:rPr lang="en-US" sz="1800">
                <a:latin typeface="Helvetica" charset="0"/>
                <a:ea typeface="ＭＳ Ｐゴシック" charset="0"/>
              </a:rPr>
              <a:t>Programmable ROM (</a:t>
            </a:r>
            <a:r>
              <a:rPr lang="en-US" sz="1800">
                <a:solidFill>
                  <a:srgbClr val="FF0000"/>
                </a:solidFill>
                <a:latin typeface="Helvetica" charset="0"/>
                <a:ea typeface="ＭＳ Ｐゴシック" charset="0"/>
              </a:rPr>
              <a:t>PROM</a:t>
            </a:r>
            <a:r>
              <a:rPr lang="en-US" sz="1800">
                <a:latin typeface="Helvetica" charset="0"/>
                <a:ea typeface="ＭＳ Ｐゴシック" charset="0"/>
              </a:rPr>
              <a:t>)</a:t>
            </a:r>
          </a:p>
          <a:p>
            <a:pPr lvl="1" eaLnBrk="1" hangingPunct="1">
              <a:defRPr/>
            </a:pPr>
            <a:r>
              <a:rPr lang="en-US" sz="1800">
                <a:latin typeface="Helvetica" charset="0"/>
                <a:ea typeface="ＭＳ Ｐゴシック" charset="0"/>
              </a:rPr>
              <a:t>Eraseable programmable ROM (</a:t>
            </a:r>
            <a:r>
              <a:rPr lang="en-US" sz="1800">
                <a:solidFill>
                  <a:srgbClr val="FF0000"/>
                </a:solidFill>
                <a:latin typeface="Helvetica" charset="0"/>
                <a:ea typeface="ＭＳ Ｐゴシック" charset="0"/>
              </a:rPr>
              <a:t>EPROM</a:t>
            </a:r>
            <a:r>
              <a:rPr lang="en-US" sz="1800">
                <a:latin typeface="Helvetica" charset="0"/>
                <a:ea typeface="ＭＳ Ｐゴシック" charset="0"/>
              </a:rPr>
              <a:t>)</a:t>
            </a:r>
          </a:p>
          <a:p>
            <a:pPr lvl="1" eaLnBrk="1" hangingPunct="1">
              <a:defRPr/>
            </a:pPr>
            <a:r>
              <a:rPr lang="en-US" sz="1800">
                <a:latin typeface="Helvetica" charset="0"/>
                <a:ea typeface="ＭＳ Ｐゴシック" charset="0"/>
              </a:rPr>
              <a:t>Electrically eraseable PROM (</a:t>
            </a:r>
            <a:r>
              <a:rPr lang="en-US" sz="1800">
                <a:solidFill>
                  <a:srgbClr val="FF0000"/>
                </a:solidFill>
                <a:latin typeface="Helvetica" charset="0"/>
                <a:ea typeface="ＭＳ Ｐゴシック" charset="0"/>
              </a:rPr>
              <a:t>EEPROM</a:t>
            </a:r>
            <a:r>
              <a:rPr lang="en-US" sz="1800">
                <a:latin typeface="Helvetica" charset="0"/>
                <a:ea typeface="ＭＳ Ｐゴシック" charset="0"/>
              </a:rPr>
              <a:t>)</a:t>
            </a:r>
          </a:p>
          <a:p>
            <a:pPr lvl="1" eaLnBrk="1" hangingPunct="1">
              <a:defRPr/>
            </a:pPr>
            <a:r>
              <a:rPr lang="en-US" sz="1800">
                <a:latin typeface="Helvetica" charset="0"/>
                <a:ea typeface="ＭＳ Ｐゴシック" charset="0"/>
              </a:rPr>
              <a:t>Flash memory</a:t>
            </a:r>
          </a:p>
          <a:p>
            <a:pPr eaLnBrk="1" hangingPunct="1">
              <a:defRPr/>
            </a:pPr>
            <a:r>
              <a:rPr lang="en-US" sz="2000">
                <a:solidFill>
                  <a:srgbClr val="FF0000"/>
                </a:solidFill>
                <a:latin typeface="Helvetica" charset="0"/>
                <a:ea typeface="ＭＳ Ｐゴシック" charset="0"/>
              </a:rPr>
              <a:t>Firmware</a:t>
            </a:r>
          </a:p>
          <a:p>
            <a:pPr lvl="1" eaLnBrk="1" hangingPunct="1">
              <a:defRPr/>
            </a:pPr>
            <a:r>
              <a:rPr lang="en-US" sz="1800">
                <a:latin typeface="Helvetica" charset="0"/>
                <a:ea typeface="ＭＳ Ｐゴシック" charset="0"/>
              </a:rPr>
              <a:t>Program stored in a ROM</a:t>
            </a:r>
          </a:p>
          <a:p>
            <a:pPr lvl="2" eaLnBrk="1" hangingPunct="1">
              <a:defRPr/>
            </a:pPr>
            <a:r>
              <a:rPr lang="en-US" sz="1600">
                <a:solidFill>
                  <a:schemeClr val="tx1"/>
                </a:solidFill>
                <a:latin typeface="Helvetica" charset="0"/>
                <a:ea typeface="ＭＳ Ｐゴシック" charset="0"/>
              </a:rPr>
              <a:t>Boot time code, BIOS (basic input/ouput system)</a:t>
            </a:r>
          </a:p>
          <a:p>
            <a:pPr lvl="2" eaLnBrk="1" hangingPunct="1">
              <a:defRPr/>
            </a:pPr>
            <a:r>
              <a:rPr lang="en-US" sz="1600">
                <a:solidFill>
                  <a:schemeClr val="tx1"/>
                </a:solidFill>
                <a:latin typeface="Helvetica" charset="0"/>
                <a:ea typeface="ＭＳ Ｐゴシック" charset="0"/>
              </a:rPr>
              <a:t>graphics cards, disk controllers</a:t>
            </a:r>
            <a:r>
              <a:rPr lang="en-US" sz="1600">
                <a:latin typeface="Helvetica" charset="0"/>
                <a:ea typeface="ＭＳ Ｐゴシック" charset="0"/>
              </a:rPr>
              <a:t>.</a:t>
            </a:r>
          </a:p>
          <a:p>
            <a:pPr eaLnBrk="1" hangingPunct="1">
              <a:defRPr/>
            </a:pPr>
            <a:endParaRPr lang="en-US" sz="2000">
              <a:latin typeface="Helvetica"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p:txBody>
          <a:bodyPr/>
          <a:lstStyle/>
          <a:p>
            <a:pPr eaLnBrk="1" hangingPunct="1">
              <a:defRPr/>
            </a:pPr>
            <a:r>
              <a:rPr lang="en-US" smtClean="0">
                <a:cs typeface="+mj-cs"/>
              </a:rPr>
              <a:t>I/O Bus</a:t>
            </a:r>
          </a:p>
        </p:txBody>
      </p:sp>
      <p:sp>
        <p:nvSpPr>
          <p:cNvPr id="111618"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main</a:t>
            </a:r>
          </a:p>
          <a:p>
            <a:pPr>
              <a:lnSpc>
                <a:spcPct val="100000"/>
              </a:lnSpc>
            </a:pPr>
            <a:r>
              <a:rPr lang="en-US" sz="1600">
                <a:solidFill>
                  <a:srgbClr val="000066"/>
                </a:solidFill>
              </a:rPr>
              <a:t>memory</a:t>
            </a:r>
          </a:p>
        </p:txBody>
      </p:sp>
      <p:sp>
        <p:nvSpPr>
          <p:cNvPr id="111619"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1620"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I/O </a:t>
            </a:r>
          </a:p>
          <a:p>
            <a:pPr>
              <a:lnSpc>
                <a:spcPct val="100000"/>
              </a:lnSpc>
            </a:pPr>
            <a:r>
              <a:rPr lang="en-US" sz="1600">
                <a:solidFill>
                  <a:srgbClr val="000066"/>
                </a:solidFill>
              </a:rPr>
              <a:t>bridge</a:t>
            </a:r>
          </a:p>
        </p:txBody>
      </p:sp>
      <p:sp>
        <p:nvSpPr>
          <p:cNvPr id="111621"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1622"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bus interface</a:t>
            </a:r>
          </a:p>
        </p:txBody>
      </p:sp>
      <p:sp>
        <p:nvSpPr>
          <p:cNvPr id="111623"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1624"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1625"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1626"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1627"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1628"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1629"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1630"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ALU</a:t>
            </a:r>
          </a:p>
        </p:txBody>
      </p:sp>
      <p:sp>
        <p:nvSpPr>
          <p:cNvPr id="111631" name="Text Box 17"/>
          <p:cNvSpPr txBox="1">
            <a:spLocks noChangeArrowheads="1"/>
          </p:cNvSpPr>
          <p:nvPr/>
        </p:nvSpPr>
        <p:spPr bwMode="auto">
          <a:xfrm>
            <a:off x="1719263" y="1412875"/>
            <a:ext cx="1279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register file</a:t>
            </a:r>
          </a:p>
        </p:txBody>
      </p:sp>
      <p:sp>
        <p:nvSpPr>
          <p:cNvPr id="111632"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1633"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1634" name="Text Box 20"/>
          <p:cNvSpPr txBox="1">
            <a:spLocks noChangeArrowheads="1"/>
          </p:cNvSpPr>
          <p:nvPr/>
        </p:nvSpPr>
        <p:spPr bwMode="auto">
          <a:xfrm>
            <a:off x="819150" y="1047750"/>
            <a:ext cx="1087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CPU chip</a:t>
            </a:r>
          </a:p>
        </p:txBody>
      </p:sp>
      <p:sp>
        <p:nvSpPr>
          <p:cNvPr id="111635" name="Text Box 21"/>
          <p:cNvSpPr txBox="1">
            <a:spLocks noChangeArrowheads="1"/>
          </p:cNvSpPr>
          <p:nvPr/>
        </p:nvSpPr>
        <p:spPr bwMode="auto">
          <a:xfrm>
            <a:off x="3865563" y="2343150"/>
            <a:ext cx="1301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system bus</a:t>
            </a:r>
          </a:p>
        </p:txBody>
      </p:sp>
      <p:sp>
        <p:nvSpPr>
          <p:cNvPr id="111636"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37" name="Text Box 23"/>
          <p:cNvSpPr txBox="1">
            <a:spLocks noChangeArrowheads="1"/>
          </p:cNvSpPr>
          <p:nvPr/>
        </p:nvSpPr>
        <p:spPr bwMode="auto">
          <a:xfrm>
            <a:off x="5386388" y="2343150"/>
            <a:ext cx="1392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memory bus</a:t>
            </a:r>
          </a:p>
        </p:txBody>
      </p:sp>
      <p:sp>
        <p:nvSpPr>
          <p:cNvPr id="111638"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39" name="AutoShape 25"/>
          <p:cNvSpPr>
            <a:spLocks noChangeArrowheads="1"/>
          </p:cNvSpPr>
          <p:nvPr/>
        </p:nvSpPr>
        <p:spPr bwMode="auto">
          <a:xfrm>
            <a:off x="4665663" y="3714750"/>
            <a:ext cx="495300" cy="685800"/>
          </a:xfrm>
          <a:prstGeom prst="upArrow">
            <a:avLst>
              <a:gd name="adj1" fmla="val 36667"/>
              <a:gd name="adj2" fmla="val 44872"/>
            </a:avLst>
          </a:prstGeom>
          <a:solidFill>
            <a:srgbClr val="00FFFF"/>
          </a:solidFill>
          <a:ln w="12700">
            <a:solidFill>
              <a:schemeClr val="tx1"/>
            </a:solidFill>
            <a:miter lim="800000"/>
            <a:headEnd/>
            <a:tailEnd/>
          </a:ln>
        </p:spPr>
        <p:txBody>
          <a:bodyPr wrap="none" anchor="ctr"/>
          <a:lstStyle/>
          <a:p>
            <a:endParaRPr lang="en-US">
              <a:solidFill>
                <a:srgbClr val="000066"/>
              </a:solidFill>
            </a:endParaRPr>
          </a:p>
        </p:txBody>
      </p:sp>
      <p:sp>
        <p:nvSpPr>
          <p:cNvPr id="111640"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00FFFF"/>
          </a:solidFill>
          <a:ln w="12700">
            <a:solidFill>
              <a:schemeClr val="tx1"/>
            </a:solidFill>
            <a:miter lim="800000"/>
            <a:headEnd/>
            <a:tailEnd/>
          </a:ln>
        </p:spPr>
        <p:txBody>
          <a:bodyPr wrap="none" anchor="ctr"/>
          <a:lstStyle/>
          <a:p>
            <a:endParaRPr lang="en-US">
              <a:solidFill>
                <a:srgbClr val="000066"/>
              </a:solidFill>
            </a:endParaRPr>
          </a:p>
        </p:txBody>
      </p:sp>
      <p:sp>
        <p:nvSpPr>
          <p:cNvPr id="111641"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disk </a:t>
            </a:r>
          </a:p>
          <a:p>
            <a:pPr>
              <a:lnSpc>
                <a:spcPct val="100000"/>
              </a:lnSpc>
            </a:pPr>
            <a:r>
              <a:rPr lang="en-US" sz="1600">
                <a:solidFill>
                  <a:srgbClr val="000066"/>
                </a:solidFill>
              </a:rPr>
              <a:t>controller</a:t>
            </a:r>
          </a:p>
        </p:txBody>
      </p:sp>
      <p:sp>
        <p:nvSpPr>
          <p:cNvPr id="111642"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00FFFF"/>
          </a:solidFill>
          <a:ln w="12700">
            <a:solidFill>
              <a:schemeClr val="tx1"/>
            </a:solidFill>
            <a:miter lim="800000"/>
            <a:headEnd/>
            <a:tailEnd/>
          </a:ln>
        </p:spPr>
        <p:txBody>
          <a:bodyPr wrap="none" anchor="ctr"/>
          <a:lstStyle/>
          <a:p>
            <a:endParaRPr lang="en-US">
              <a:solidFill>
                <a:srgbClr val="000066"/>
              </a:solidFill>
            </a:endParaRPr>
          </a:p>
        </p:txBody>
      </p:sp>
      <p:sp>
        <p:nvSpPr>
          <p:cNvPr id="111643"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graphics</a:t>
            </a:r>
          </a:p>
          <a:p>
            <a:pPr>
              <a:lnSpc>
                <a:spcPct val="100000"/>
              </a:lnSpc>
            </a:pPr>
            <a:r>
              <a:rPr lang="en-US" sz="1600">
                <a:solidFill>
                  <a:srgbClr val="000066"/>
                </a:solidFill>
              </a:rPr>
              <a:t>adapter</a:t>
            </a:r>
          </a:p>
        </p:txBody>
      </p:sp>
      <p:sp>
        <p:nvSpPr>
          <p:cNvPr id="111644"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00FFFF"/>
          </a:solidFill>
          <a:ln w="12700">
            <a:solidFill>
              <a:schemeClr val="tx1"/>
            </a:solidFill>
            <a:miter lim="800000"/>
            <a:headEnd/>
            <a:tailEnd/>
          </a:ln>
        </p:spPr>
        <p:txBody>
          <a:bodyPr wrap="none" anchor="ctr"/>
          <a:lstStyle/>
          <a:p>
            <a:endParaRPr lang="en-US">
              <a:solidFill>
                <a:srgbClr val="000066"/>
              </a:solidFill>
            </a:endParaRPr>
          </a:p>
        </p:txBody>
      </p:sp>
      <p:sp>
        <p:nvSpPr>
          <p:cNvPr id="111645"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USB</a:t>
            </a:r>
          </a:p>
          <a:p>
            <a:pPr>
              <a:lnSpc>
                <a:spcPct val="100000"/>
              </a:lnSpc>
            </a:pPr>
            <a:r>
              <a:rPr lang="en-US" sz="1600">
                <a:solidFill>
                  <a:srgbClr val="000066"/>
                </a:solidFill>
              </a:rPr>
              <a:t>controller</a:t>
            </a:r>
          </a:p>
        </p:txBody>
      </p:sp>
      <p:sp>
        <p:nvSpPr>
          <p:cNvPr id="111646"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7"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8" name="Text Box 34"/>
          <p:cNvSpPr txBox="1">
            <a:spLocks noChangeArrowheads="1"/>
          </p:cNvSpPr>
          <p:nvPr/>
        </p:nvSpPr>
        <p:spPr bwMode="auto">
          <a:xfrm>
            <a:off x="1214438" y="5924550"/>
            <a:ext cx="839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mouse</a:t>
            </a:r>
          </a:p>
        </p:txBody>
      </p:sp>
      <p:sp>
        <p:nvSpPr>
          <p:cNvPr id="111649" name="Text Box 35"/>
          <p:cNvSpPr txBox="1">
            <a:spLocks noChangeArrowheads="1"/>
          </p:cNvSpPr>
          <p:nvPr/>
        </p:nvSpPr>
        <p:spPr bwMode="auto">
          <a:xfrm>
            <a:off x="1892300" y="5924550"/>
            <a:ext cx="1087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keyboard</a:t>
            </a:r>
          </a:p>
        </p:txBody>
      </p:sp>
      <p:sp>
        <p:nvSpPr>
          <p:cNvPr id="111650"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51" name="Text Box 37"/>
          <p:cNvSpPr txBox="1">
            <a:spLocks noChangeArrowheads="1"/>
          </p:cNvSpPr>
          <p:nvPr/>
        </p:nvSpPr>
        <p:spPr bwMode="auto">
          <a:xfrm>
            <a:off x="3211513" y="5924550"/>
            <a:ext cx="93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monitor</a:t>
            </a:r>
          </a:p>
        </p:txBody>
      </p:sp>
      <p:sp>
        <p:nvSpPr>
          <p:cNvPr id="111652"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53"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disk</a:t>
            </a:r>
          </a:p>
        </p:txBody>
      </p:sp>
      <p:sp>
        <p:nvSpPr>
          <p:cNvPr id="111654"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00FFFF"/>
          </a:solidFill>
          <a:ln w="12700">
            <a:solidFill>
              <a:schemeClr val="tx1"/>
            </a:solidFill>
            <a:miter lim="800000"/>
            <a:headEnd/>
            <a:tailEnd/>
          </a:ln>
        </p:spPr>
        <p:txBody>
          <a:bodyPr wrap="none" anchor="ctr"/>
          <a:lstStyle/>
          <a:p>
            <a:endParaRPr lang="en-US">
              <a:solidFill>
                <a:srgbClr val="000066"/>
              </a:solidFill>
            </a:endParaRPr>
          </a:p>
        </p:txBody>
      </p:sp>
      <p:sp>
        <p:nvSpPr>
          <p:cNvPr id="111655" name="Rectangle 41"/>
          <p:cNvSpPr>
            <a:spLocks noChangeArrowheads="1"/>
          </p:cNvSpPr>
          <p:nvPr/>
        </p:nvSpPr>
        <p:spPr bwMode="auto">
          <a:xfrm>
            <a:off x="1931988" y="4405313"/>
            <a:ext cx="166687" cy="152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66"/>
              </a:solidFill>
            </a:endParaRPr>
          </a:p>
        </p:txBody>
      </p:sp>
      <p:sp>
        <p:nvSpPr>
          <p:cNvPr id="111656" name="Rectangle 42"/>
          <p:cNvSpPr>
            <a:spLocks noChangeArrowheads="1"/>
          </p:cNvSpPr>
          <p:nvPr/>
        </p:nvSpPr>
        <p:spPr bwMode="auto">
          <a:xfrm>
            <a:off x="3608388" y="4395788"/>
            <a:ext cx="166687" cy="152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66"/>
              </a:solidFill>
            </a:endParaRPr>
          </a:p>
        </p:txBody>
      </p:sp>
      <p:sp>
        <p:nvSpPr>
          <p:cNvPr id="111657" name="Rectangle 43"/>
          <p:cNvSpPr>
            <a:spLocks noChangeArrowheads="1"/>
          </p:cNvSpPr>
          <p:nvPr/>
        </p:nvSpPr>
        <p:spPr bwMode="auto">
          <a:xfrm>
            <a:off x="5942013" y="4386263"/>
            <a:ext cx="161925" cy="152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66"/>
              </a:solidFill>
            </a:endParaRPr>
          </a:p>
        </p:txBody>
      </p:sp>
      <p:sp>
        <p:nvSpPr>
          <p:cNvPr id="111658" name="Text Box 44"/>
          <p:cNvSpPr txBox="1">
            <a:spLocks noChangeArrowheads="1"/>
          </p:cNvSpPr>
          <p:nvPr/>
        </p:nvSpPr>
        <p:spPr bwMode="auto">
          <a:xfrm>
            <a:off x="4530725" y="4540250"/>
            <a:ext cx="873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I/O bus</a:t>
            </a:r>
          </a:p>
        </p:txBody>
      </p:sp>
      <p:sp>
        <p:nvSpPr>
          <p:cNvPr id="111659" name="Rectangle 45"/>
          <p:cNvSpPr>
            <a:spLocks noChangeArrowheads="1"/>
          </p:cNvSpPr>
          <p:nvPr/>
        </p:nvSpPr>
        <p:spPr bwMode="auto">
          <a:xfrm>
            <a:off x="4832350" y="4324350"/>
            <a:ext cx="161925" cy="152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66"/>
              </a:solidFill>
            </a:endParaRPr>
          </a:p>
        </p:txBody>
      </p:sp>
      <p:sp>
        <p:nvSpPr>
          <p:cNvPr id="111660"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p:spPr>
        <p:txBody>
          <a:bodyPr wrap="none" anchor="ctr"/>
          <a:lstStyle/>
          <a:p>
            <a:endParaRPr lang="en-US">
              <a:solidFill>
                <a:srgbClr val="000066"/>
              </a:solidFill>
            </a:endParaRPr>
          </a:p>
        </p:txBody>
      </p:sp>
      <p:sp>
        <p:nvSpPr>
          <p:cNvPr id="111661"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p:spPr>
        <p:txBody>
          <a:bodyPr wrap="none" anchor="ctr"/>
          <a:lstStyle/>
          <a:p>
            <a:endParaRPr lang="en-US">
              <a:solidFill>
                <a:srgbClr val="000066"/>
              </a:solidFill>
            </a:endParaRPr>
          </a:p>
        </p:txBody>
      </p:sp>
      <p:sp>
        <p:nvSpPr>
          <p:cNvPr id="111662"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p:spPr>
        <p:txBody>
          <a:bodyPr wrap="none" anchor="ctr"/>
          <a:lstStyle/>
          <a:p>
            <a:endParaRPr lang="en-US">
              <a:solidFill>
                <a:srgbClr val="000066"/>
              </a:solidFill>
            </a:endParaRPr>
          </a:p>
        </p:txBody>
      </p:sp>
      <p:sp>
        <p:nvSpPr>
          <p:cNvPr id="111663" name="Text Box 49"/>
          <p:cNvSpPr txBox="1">
            <a:spLocks noChangeArrowheads="1"/>
          </p:cNvSpPr>
          <p:nvPr/>
        </p:nvSpPr>
        <p:spPr bwMode="auto">
          <a:xfrm>
            <a:off x="6708775" y="4629150"/>
            <a:ext cx="22050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Expansion slots for</a:t>
            </a:r>
          </a:p>
          <a:p>
            <a:pPr algn="l">
              <a:lnSpc>
                <a:spcPct val="100000"/>
              </a:lnSpc>
            </a:pPr>
            <a:r>
              <a:rPr lang="en-US" sz="1600">
                <a:solidFill>
                  <a:srgbClr val="000066"/>
                </a:solidFill>
              </a:rPr>
              <a:t>other devices such</a:t>
            </a:r>
          </a:p>
          <a:p>
            <a:pPr algn="l">
              <a:lnSpc>
                <a:spcPct val="100000"/>
              </a:lnSpc>
            </a:pPr>
            <a:r>
              <a:rPr lang="en-US" sz="1600">
                <a:solidFill>
                  <a:srgbClr val="000066"/>
                </a:solidFill>
              </a:rPr>
              <a:t>as network adapters.</a:t>
            </a:r>
          </a:p>
          <a:p>
            <a:pPr algn="l">
              <a:lnSpc>
                <a:spcPct val="100000"/>
              </a:lnSpc>
            </a:pPr>
            <a:endParaRPr lang="en-US" sz="1600">
              <a:solidFill>
                <a:srgbClr val="000066"/>
              </a:solidFill>
            </a:endParaRP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pPr eaLnBrk="1" hangingPunct="1">
              <a:defRPr/>
            </a:pPr>
            <a:r>
              <a:rPr lang="en-US" smtClean="0">
                <a:cs typeface="+mj-cs"/>
              </a:rPr>
              <a:t>Memory Hierarchies</a:t>
            </a:r>
          </a:p>
        </p:txBody>
      </p:sp>
      <p:sp>
        <p:nvSpPr>
          <p:cNvPr id="135173" name="Rectangle 5"/>
          <p:cNvSpPr>
            <a:spLocks noGrp="1" noChangeArrowheads="1"/>
          </p:cNvSpPr>
          <p:nvPr>
            <p:ph type="body" idx="1"/>
          </p:nvPr>
        </p:nvSpPr>
        <p:spPr/>
        <p:txBody>
          <a:bodyPr/>
          <a:lstStyle/>
          <a:p>
            <a:pPr eaLnBrk="1" hangingPunct="1">
              <a:defRPr/>
            </a:pPr>
            <a:r>
              <a:rPr lang="en-US" dirty="0">
                <a:latin typeface="Helvetica" charset="0"/>
                <a:ea typeface="ＭＳ Ｐゴシック" charset="0"/>
              </a:rPr>
              <a:t>Some fundamental and enduring properties of hardware and software:</a:t>
            </a:r>
          </a:p>
          <a:p>
            <a:pPr lvl="1" eaLnBrk="1" hangingPunct="1">
              <a:defRPr/>
            </a:pPr>
            <a:r>
              <a:rPr lang="en-US" dirty="0">
                <a:latin typeface="Helvetica" charset="0"/>
                <a:ea typeface="ＭＳ Ｐゴシック" charset="0"/>
              </a:rPr>
              <a:t>Fast storage technologies cost more per byte and have less capacity. </a:t>
            </a:r>
          </a:p>
          <a:p>
            <a:pPr lvl="1" eaLnBrk="1" hangingPunct="1">
              <a:defRPr/>
            </a:pPr>
            <a:r>
              <a:rPr lang="en-US" dirty="0">
                <a:latin typeface="Helvetica" charset="0"/>
                <a:ea typeface="ＭＳ Ｐゴシック" charset="0"/>
              </a:rPr>
              <a:t>The gap between CPU and main memory speed is widening.</a:t>
            </a:r>
          </a:p>
          <a:p>
            <a:pPr lvl="1" eaLnBrk="1" hangingPunct="1">
              <a:defRPr/>
            </a:pPr>
            <a:r>
              <a:rPr lang="en-US" dirty="0">
                <a:latin typeface="Helvetica" charset="0"/>
                <a:ea typeface="ＭＳ Ｐゴシック" charset="0"/>
              </a:rPr>
              <a:t>Well-written programs tend to exhibit good locality.</a:t>
            </a:r>
          </a:p>
          <a:p>
            <a:pPr lvl="1" eaLnBrk="1" hangingPunct="1">
              <a:defRPr/>
            </a:pPr>
            <a:endParaRPr lang="en-US" dirty="0">
              <a:latin typeface="Helvetica" charset="0"/>
              <a:ea typeface="ＭＳ Ｐゴシック" charset="0"/>
            </a:endParaRPr>
          </a:p>
          <a:p>
            <a:pPr eaLnBrk="1" hangingPunct="1">
              <a:defRPr/>
            </a:pPr>
            <a:r>
              <a:rPr lang="en-US" dirty="0">
                <a:latin typeface="Helvetica" charset="0"/>
                <a:ea typeface="ＭＳ Ｐゴシック" charset="0"/>
              </a:rPr>
              <a:t>These fundamental properties complement each other beautifully.</a:t>
            </a:r>
          </a:p>
          <a:p>
            <a:pPr eaLnBrk="1" hangingPunct="1">
              <a:defRPr/>
            </a:pPr>
            <a:endParaRPr lang="en-US" dirty="0">
              <a:latin typeface="Helvetica" charset="0"/>
              <a:ea typeface="ＭＳ Ｐゴシック" charset="0"/>
            </a:endParaRPr>
          </a:p>
          <a:p>
            <a:pPr eaLnBrk="1" hangingPunct="1">
              <a:defRPr/>
            </a:pPr>
            <a:r>
              <a:rPr lang="en-US" dirty="0">
                <a:latin typeface="Helvetica" charset="0"/>
                <a:ea typeface="ＭＳ Ｐゴシック" charset="0"/>
              </a:rPr>
              <a:t>They suggest an approach for organizing memory and storage systems known as a </a:t>
            </a:r>
            <a:r>
              <a:rPr lang="en-US" dirty="0">
                <a:solidFill>
                  <a:srgbClr val="FF0000"/>
                </a:solidFill>
                <a:latin typeface="Helvetica" charset="0"/>
                <a:ea typeface="ＭＳ Ｐゴシック" charset="0"/>
              </a:rPr>
              <a:t>memory hierarchy</a:t>
            </a:r>
            <a:r>
              <a:rPr lang="en-US" dirty="0">
                <a:latin typeface="Helvetica" charset="0"/>
                <a:ea typeface="ＭＳ Ｐゴシック"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5173">
                                            <p:txEl>
                                              <p:pRg st="0" end="0"/>
                                            </p:txEl>
                                          </p:spTgt>
                                        </p:tgtEl>
                                        <p:attrNameLst>
                                          <p:attrName>style.visibility</p:attrName>
                                        </p:attrNameLst>
                                      </p:cBhvr>
                                      <p:to>
                                        <p:strVal val="visible"/>
                                      </p:to>
                                    </p:set>
                                    <p:animEffect transition="in" filter="dissolve">
                                      <p:cBhvr>
                                        <p:cTn id="7" dur="500"/>
                                        <p:tgtEl>
                                          <p:spTgt spid="13517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5173">
                                            <p:txEl>
                                              <p:pRg st="1" end="1"/>
                                            </p:txEl>
                                          </p:spTgt>
                                        </p:tgtEl>
                                        <p:attrNameLst>
                                          <p:attrName>style.visibility</p:attrName>
                                        </p:attrNameLst>
                                      </p:cBhvr>
                                      <p:to>
                                        <p:strVal val="visible"/>
                                      </p:to>
                                    </p:set>
                                    <p:animEffect transition="in" filter="dissolve">
                                      <p:cBhvr>
                                        <p:cTn id="10" dur="500"/>
                                        <p:tgtEl>
                                          <p:spTgt spid="13517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5173">
                                            <p:txEl>
                                              <p:pRg st="2" end="2"/>
                                            </p:txEl>
                                          </p:spTgt>
                                        </p:tgtEl>
                                        <p:attrNameLst>
                                          <p:attrName>style.visibility</p:attrName>
                                        </p:attrNameLst>
                                      </p:cBhvr>
                                      <p:to>
                                        <p:strVal val="visible"/>
                                      </p:to>
                                    </p:set>
                                    <p:animEffect transition="in" filter="dissolve">
                                      <p:cBhvr>
                                        <p:cTn id="13" dur="500"/>
                                        <p:tgtEl>
                                          <p:spTgt spid="13517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5173">
                                            <p:txEl>
                                              <p:pRg st="3" end="3"/>
                                            </p:txEl>
                                          </p:spTgt>
                                        </p:tgtEl>
                                        <p:attrNameLst>
                                          <p:attrName>style.visibility</p:attrName>
                                        </p:attrNameLst>
                                      </p:cBhvr>
                                      <p:to>
                                        <p:strVal val="visible"/>
                                      </p:to>
                                    </p:set>
                                    <p:animEffect transition="in" filter="dissolve">
                                      <p:cBhvr>
                                        <p:cTn id="16" dur="500"/>
                                        <p:tgtEl>
                                          <p:spTgt spid="13517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35173">
                                            <p:txEl>
                                              <p:pRg st="5" end="5"/>
                                            </p:txEl>
                                          </p:spTgt>
                                        </p:tgtEl>
                                        <p:attrNameLst>
                                          <p:attrName>style.visibility</p:attrName>
                                        </p:attrNameLst>
                                      </p:cBhvr>
                                      <p:to>
                                        <p:strVal val="visible"/>
                                      </p:to>
                                    </p:set>
                                    <p:animEffect transition="in" filter="dissolve">
                                      <p:cBhvr>
                                        <p:cTn id="21" dur="500"/>
                                        <p:tgtEl>
                                          <p:spTgt spid="13517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35173">
                                            <p:txEl>
                                              <p:pRg st="7" end="7"/>
                                            </p:txEl>
                                          </p:spTgt>
                                        </p:tgtEl>
                                        <p:attrNameLst>
                                          <p:attrName>style.visibility</p:attrName>
                                        </p:attrNameLst>
                                      </p:cBhvr>
                                      <p:to>
                                        <p:strVal val="visible"/>
                                      </p:to>
                                    </p:set>
                                    <p:animEffect transition="in" filter="dissolve">
                                      <p:cBhvr>
                                        <p:cTn id="26" dur="500"/>
                                        <p:tgtEl>
                                          <p:spTgt spid="13517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350838" y="30480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t>Examples of Caching in the Hierarchy</a:t>
            </a:r>
          </a:p>
        </p:txBody>
      </p:sp>
      <p:sp>
        <p:nvSpPr>
          <p:cNvPr id="113666" name="Rectangle 3"/>
          <p:cNvSpPr>
            <a:spLocks noChangeArrowheads="1"/>
          </p:cNvSpPr>
          <p:nvPr/>
        </p:nvSpPr>
        <p:spPr bwMode="auto">
          <a:xfrm>
            <a:off x="7658100" y="2133600"/>
            <a:ext cx="14478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Hardware</a:t>
            </a:r>
          </a:p>
        </p:txBody>
      </p:sp>
      <p:sp>
        <p:nvSpPr>
          <p:cNvPr id="113667" name="Rectangle 4"/>
          <p:cNvSpPr>
            <a:spLocks noChangeArrowheads="1"/>
          </p:cNvSpPr>
          <p:nvPr/>
        </p:nvSpPr>
        <p:spPr bwMode="auto">
          <a:xfrm>
            <a:off x="5905500" y="2133600"/>
            <a:ext cx="17526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0</a:t>
            </a:r>
          </a:p>
        </p:txBody>
      </p:sp>
      <p:sp>
        <p:nvSpPr>
          <p:cNvPr id="113668" name="Rectangle 5"/>
          <p:cNvSpPr>
            <a:spLocks noChangeArrowheads="1"/>
          </p:cNvSpPr>
          <p:nvPr/>
        </p:nvSpPr>
        <p:spPr bwMode="auto">
          <a:xfrm>
            <a:off x="3848100" y="2133600"/>
            <a:ext cx="20574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On-Chip TLB</a:t>
            </a:r>
          </a:p>
        </p:txBody>
      </p:sp>
      <p:sp>
        <p:nvSpPr>
          <p:cNvPr id="113669" name="Rectangle 6"/>
          <p:cNvSpPr>
            <a:spLocks noChangeArrowheads="1"/>
          </p:cNvSpPr>
          <p:nvPr/>
        </p:nvSpPr>
        <p:spPr bwMode="auto">
          <a:xfrm>
            <a:off x="1943100" y="2133600"/>
            <a:ext cx="19050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Address translations</a:t>
            </a:r>
          </a:p>
        </p:txBody>
      </p:sp>
      <p:sp>
        <p:nvSpPr>
          <p:cNvPr id="113670" name="Rectangle 7"/>
          <p:cNvSpPr>
            <a:spLocks noChangeArrowheads="1"/>
          </p:cNvSpPr>
          <p:nvPr/>
        </p:nvSpPr>
        <p:spPr bwMode="auto">
          <a:xfrm>
            <a:off x="114300" y="2133600"/>
            <a:ext cx="18288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TLB</a:t>
            </a:r>
          </a:p>
        </p:txBody>
      </p:sp>
      <p:sp>
        <p:nvSpPr>
          <p:cNvPr id="113671" name="Rectangle 8"/>
          <p:cNvSpPr>
            <a:spLocks noChangeArrowheads="1"/>
          </p:cNvSpPr>
          <p:nvPr/>
        </p:nvSpPr>
        <p:spPr bwMode="auto">
          <a:xfrm>
            <a:off x="7658100" y="4681538"/>
            <a:ext cx="14478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Web browser</a:t>
            </a:r>
          </a:p>
        </p:txBody>
      </p:sp>
      <p:sp>
        <p:nvSpPr>
          <p:cNvPr id="113672" name="Rectangle 9"/>
          <p:cNvSpPr>
            <a:spLocks noChangeArrowheads="1"/>
          </p:cNvSpPr>
          <p:nvPr/>
        </p:nvSpPr>
        <p:spPr bwMode="auto">
          <a:xfrm>
            <a:off x="5905500" y="4681538"/>
            <a:ext cx="17526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10,000,000</a:t>
            </a:r>
          </a:p>
        </p:txBody>
      </p:sp>
      <p:sp>
        <p:nvSpPr>
          <p:cNvPr id="113673" name="Rectangle 10"/>
          <p:cNvSpPr>
            <a:spLocks noChangeArrowheads="1"/>
          </p:cNvSpPr>
          <p:nvPr/>
        </p:nvSpPr>
        <p:spPr bwMode="auto">
          <a:xfrm>
            <a:off x="3848100" y="4681538"/>
            <a:ext cx="20574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Local disk</a:t>
            </a:r>
          </a:p>
        </p:txBody>
      </p:sp>
      <p:sp>
        <p:nvSpPr>
          <p:cNvPr id="113674" name="Rectangle 11"/>
          <p:cNvSpPr>
            <a:spLocks noChangeArrowheads="1"/>
          </p:cNvSpPr>
          <p:nvPr/>
        </p:nvSpPr>
        <p:spPr bwMode="auto">
          <a:xfrm>
            <a:off x="1943100" y="4681538"/>
            <a:ext cx="19050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Web pages</a:t>
            </a:r>
          </a:p>
        </p:txBody>
      </p:sp>
      <p:sp>
        <p:nvSpPr>
          <p:cNvPr id="113675" name="Rectangle 12"/>
          <p:cNvSpPr>
            <a:spLocks noChangeArrowheads="1"/>
          </p:cNvSpPr>
          <p:nvPr/>
        </p:nvSpPr>
        <p:spPr bwMode="auto">
          <a:xfrm>
            <a:off x="114300" y="4681538"/>
            <a:ext cx="18288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Browser cache</a:t>
            </a:r>
          </a:p>
        </p:txBody>
      </p:sp>
      <p:sp>
        <p:nvSpPr>
          <p:cNvPr id="113676" name="Rectangle 13"/>
          <p:cNvSpPr>
            <a:spLocks noChangeArrowheads="1"/>
          </p:cNvSpPr>
          <p:nvPr/>
        </p:nvSpPr>
        <p:spPr bwMode="auto">
          <a:xfrm>
            <a:off x="114300" y="5267325"/>
            <a:ext cx="18288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Web cache</a:t>
            </a:r>
          </a:p>
        </p:txBody>
      </p:sp>
      <p:sp>
        <p:nvSpPr>
          <p:cNvPr id="113677" name="Rectangle 14"/>
          <p:cNvSpPr>
            <a:spLocks noChangeArrowheads="1"/>
          </p:cNvSpPr>
          <p:nvPr/>
        </p:nvSpPr>
        <p:spPr bwMode="auto">
          <a:xfrm>
            <a:off x="114300" y="4095750"/>
            <a:ext cx="18288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Network buffer cache</a:t>
            </a:r>
          </a:p>
        </p:txBody>
      </p:sp>
      <p:sp>
        <p:nvSpPr>
          <p:cNvPr id="113678" name="Rectangle 15"/>
          <p:cNvSpPr>
            <a:spLocks noChangeArrowheads="1"/>
          </p:cNvSpPr>
          <p:nvPr/>
        </p:nvSpPr>
        <p:spPr bwMode="auto">
          <a:xfrm>
            <a:off x="114300" y="3733800"/>
            <a:ext cx="18288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Buffer cache</a:t>
            </a:r>
          </a:p>
        </p:txBody>
      </p:sp>
      <p:sp>
        <p:nvSpPr>
          <p:cNvPr id="113679" name="Rectangle 16"/>
          <p:cNvSpPr>
            <a:spLocks noChangeArrowheads="1"/>
          </p:cNvSpPr>
          <p:nvPr/>
        </p:nvSpPr>
        <p:spPr bwMode="auto">
          <a:xfrm>
            <a:off x="114300" y="3395663"/>
            <a:ext cx="18288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Virtual Memory</a:t>
            </a:r>
          </a:p>
        </p:txBody>
      </p:sp>
      <p:sp>
        <p:nvSpPr>
          <p:cNvPr id="113680" name="Rectangle 17"/>
          <p:cNvSpPr>
            <a:spLocks noChangeArrowheads="1"/>
          </p:cNvSpPr>
          <p:nvPr/>
        </p:nvSpPr>
        <p:spPr bwMode="auto">
          <a:xfrm>
            <a:off x="114300" y="3057525"/>
            <a:ext cx="18288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L2 cache</a:t>
            </a:r>
          </a:p>
        </p:txBody>
      </p:sp>
      <p:sp>
        <p:nvSpPr>
          <p:cNvPr id="113681" name="Rectangle 18"/>
          <p:cNvSpPr>
            <a:spLocks noChangeArrowheads="1"/>
          </p:cNvSpPr>
          <p:nvPr/>
        </p:nvSpPr>
        <p:spPr bwMode="auto">
          <a:xfrm>
            <a:off x="114300" y="2719388"/>
            <a:ext cx="18288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L1 cache</a:t>
            </a:r>
          </a:p>
        </p:txBody>
      </p:sp>
      <p:sp>
        <p:nvSpPr>
          <p:cNvPr id="113682" name="Rectangle 19"/>
          <p:cNvSpPr>
            <a:spLocks noChangeArrowheads="1"/>
          </p:cNvSpPr>
          <p:nvPr/>
        </p:nvSpPr>
        <p:spPr bwMode="auto">
          <a:xfrm>
            <a:off x="114300" y="1782763"/>
            <a:ext cx="1828800" cy="3508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Registers</a:t>
            </a:r>
          </a:p>
        </p:txBody>
      </p:sp>
      <p:sp>
        <p:nvSpPr>
          <p:cNvPr id="37910" name="Rectangle 20"/>
          <p:cNvSpPr>
            <a:spLocks noChangeArrowheads="1"/>
          </p:cNvSpPr>
          <p:nvPr/>
        </p:nvSpPr>
        <p:spPr bwMode="auto">
          <a:xfrm>
            <a:off x="114300" y="1143000"/>
            <a:ext cx="18288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66"/>
                </a:solidFill>
                <a:latin typeface="Calibri" pitchFamily="34" charset="0"/>
                <a:ea typeface="ＭＳ Ｐゴシック" pitchFamily="-1" charset="-128"/>
                <a:cs typeface="ＭＳ Ｐゴシック" pitchFamily="-1" charset="-128"/>
              </a:rPr>
              <a:t>Cache Type</a:t>
            </a:r>
          </a:p>
        </p:txBody>
      </p:sp>
      <p:sp>
        <p:nvSpPr>
          <p:cNvPr id="113684" name="Rectangle 21"/>
          <p:cNvSpPr>
            <a:spLocks noChangeArrowheads="1"/>
          </p:cNvSpPr>
          <p:nvPr/>
        </p:nvSpPr>
        <p:spPr bwMode="auto">
          <a:xfrm>
            <a:off x="1943100" y="5267325"/>
            <a:ext cx="19050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Web pages</a:t>
            </a:r>
          </a:p>
        </p:txBody>
      </p:sp>
      <p:sp>
        <p:nvSpPr>
          <p:cNvPr id="113685" name="Rectangle 22"/>
          <p:cNvSpPr>
            <a:spLocks noChangeArrowheads="1"/>
          </p:cNvSpPr>
          <p:nvPr/>
        </p:nvSpPr>
        <p:spPr bwMode="auto">
          <a:xfrm>
            <a:off x="1943100" y="4095750"/>
            <a:ext cx="19050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Parts of files</a:t>
            </a:r>
          </a:p>
        </p:txBody>
      </p:sp>
      <p:sp>
        <p:nvSpPr>
          <p:cNvPr id="113686" name="Rectangle 23"/>
          <p:cNvSpPr>
            <a:spLocks noChangeArrowheads="1"/>
          </p:cNvSpPr>
          <p:nvPr/>
        </p:nvSpPr>
        <p:spPr bwMode="auto">
          <a:xfrm>
            <a:off x="1943100" y="3733800"/>
            <a:ext cx="19050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Parts of files</a:t>
            </a:r>
          </a:p>
        </p:txBody>
      </p:sp>
      <p:sp>
        <p:nvSpPr>
          <p:cNvPr id="113687" name="Rectangle 24"/>
          <p:cNvSpPr>
            <a:spLocks noChangeArrowheads="1"/>
          </p:cNvSpPr>
          <p:nvPr/>
        </p:nvSpPr>
        <p:spPr bwMode="auto">
          <a:xfrm>
            <a:off x="1943100" y="3395663"/>
            <a:ext cx="19050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4-KB page</a:t>
            </a:r>
          </a:p>
        </p:txBody>
      </p:sp>
      <p:sp>
        <p:nvSpPr>
          <p:cNvPr id="113688" name="Rectangle 25"/>
          <p:cNvSpPr>
            <a:spLocks noChangeArrowheads="1"/>
          </p:cNvSpPr>
          <p:nvPr/>
        </p:nvSpPr>
        <p:spPr bwMode="auto">
          <a:xfrm>
            <a:off x="1943100" y="3057525"/>
            <a:ext cx="19050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64-bytes block</a:t>
            </a:r>
          </a:p>
        </p:txBody>
      </p:sp>
      <p:sp>
        <p:nvSpPr>
          <p:cNvPr id="113689" name="Rectangle 26"/>
          <p:cNvSpPr>
            <a:spLocks noChangeArrowheads="1"/>
          </p:cNvSpPr>
          <p:nvPr/>
        </p:nvSpPr>
        <p:spPr bwMode="auto">
          <a:xfrm>
            <a:off x="1943100" y="2719388"/>
            <a:ext cx="19050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64-bytes block</a:t>
            </a:r>
          </a:p>
        </p:txBody>
      </p:sp>
      <p:sp>
        <p:nvSpPr>
          <p:cNvPr id="113690" name="Rectangle 27"/>
          <p:cNvSpPr>
            <a:spLocks noChangeArrowheads="1"/>
          </p:cNvSpPr>
          <p:nvPr/>
        </p:nvSpPr>
        <p:spPr bwMode="auto">
          <a:xfrm>
            <a:off x="1943100" y="1782763"/>
            <a:ext cx="1905000" cy="3508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4-byte words</a:t>
            </a:r>
          </a:p>
        </p:txBody>
      </p:sp>
      <p:sp>
        <p:nvSpPr>
          <p:cNvPr id="37918" name="Rectangle 28"/>
          <p:cNvSpPr>
            <a:spLocks noChangeArrowheads="1"/>
          </p:cNvSpPr>
          <p:nvPr/>
        </p:nvSpPr>
        <p:spPr bwMode="auto">
          <a:xfrm>
            <a:off x="1943100" y="1143000"/>
            <a:ext cx="19050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66"/>
                </a:solidFill>
                <a:latin typeface="Calibri" pitchFamily="34" charset="0"/>
                <a:ea typeface="ＭＳ Ｐゴシック" pitchFamily="-1" charset="-128"/>
                <a:cs typeface="ＭＳ Ｐゴシック" pitchFamily="-1" charset="-128"/>
              </a:rPr>
              <a:t>What is Cached?</a:t>
            </a:r>
          </a:p>
        </p:txBody>
      </p:sp>
      <p:sp>
        <p:nvSpPr>
          <p:cNvPr id="113692" name="Rectangle 29"/>
          <p:cNvSpPr>
            <a:spLocks noChangeArrowheads="1"/>
          </p:cNvSpPr>
          <p:nvPr/>
        </p:nvSpPr>
        <p:spPr bwMode="auto">
          <a:xfrm>
            <a:off x="7658100" y="5267325"/>
            <a:ext cx="14478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Web proxy server</a:t>
            </a:r>
          </a:p>
        </p:txBody>
      </p:sp>
      <p:sp>
        <p:nvSpPr>
          <p:cNvPr id="113693" name="Rectangle 30"/>
          <p:cNvSpPr>
            <a:spLocks noChangeArrowheads="1"/>
          </p:cNvSpPr>
          <p:nvPr/>
        </p:nvSpPr>
        <p:spPr bwMode="auto">
          <a:xfrm>
            <a:off x="5905500" y="5267325"/>
            <a:ext cx="17526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1,000,000,000</a:t>
            </a:r>
          </a:p>
        </p:txBody>
      </p:sp>
      <p:sp>
        <p:nvSpPr>
          <p:cNvPr id="113694" name="Rectangle 31"/>
          <p:cNvSpPr>
            <a:spLocks noChangeArrowheads="1"/>
          </p:cNvSpPr>
          <p:nvPr/>
        </p:nvSpPr>
        <p:spPr bwMode="auto">
          <a:xfrm>
            <a:off x="3848100" y="5267325"/>
            <a:ext cx="20574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Remote server disks</a:t>
            </a:r>
          </a:p>
        </p:txBody>
      </p:sp>
      <p:sp>
        <p:nvSpPr>
          <p:cNvPr id="113695" name="Rectangle 32"/>
          <p:cNvSpPr>
            <a:spLocks noChangeArrowheads="1"/>
          </p:cNvSpPr>
          <p:nvPr/>
        </p:nvSpPr>
        <p:spPr bwMode="auto">
          <a:xfrm>
            <a:off x="7658100" y="3733800"/>
            <a:ext cx="14478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OS</a:t>
            </a:r>
          </a:p>
        </p:txBody>
      </p:sp>
      <p:sp>
        <p:nvSpPr>
          <p:cNvPr id="113696" name="Rectangle 33"/>
          <p:cNvSpPr>
            <a:spLocks noChangeArrowheads="1"/>
          </p:cNvSpPr>
          <p:nvPr/>
        </p:nvSpPr>
        <p:spPr bwMode="auto">
          <a:xfrm>
            <a:off x="5905500" y="3733800"/>
            <a:ext cx="17526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100</a:t>
            </a:r>
          </a:p>
        </p:txBody>
      </p:sp>
      <p:sp>
        <p:nvSpPr>
          <p:cNvPr id="113697" name="Rectangle 34"/>
          <p:cNvSpPr>
            <a:spLocks noChangeArrowheads="1"/>
          </p:cNvSpPr>
          <p:nvPr/>
        </p:nvSpPr>
        <p:spPr bwMode="auto">
          <a:xfrm>
            <a:off x="3848100" y="3733800"/>
            <a:ext cx="20574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Main memory</a:t>
            </a:r>
          </a:p>
        </p:txBody>
      </p:sp>
      <p:sp>
        <p:nvSpPr>
          <p:cNvPr id="113698" name="Rectangle 35"/>
          <p:cNvSpPr>
            <a:spLocks noChangeArrowheads="1"/>
          </p:cNvSpPr>
          <p:nvPr/>
        </p:nvSpPr>
        <p:spPr bwMode="auto">
          <a:xfrm>
            <a:off x="7658100" y="2719388"/>
            <a:ext cx="14478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Hardware</a:t>
            </a:r>
          </a:p>
        </p:txBody>
      </p:sp>
      <p:sp>
        <p:nvSpPr>
          <p:cNvPr id="113699" name="Rectangle 36"/>
          <p:cNvSpPr>
            <a:spLocks noChangeArrowheads="1"/>
          </p:cNvSpPr>
          <p:nvPr/>
        </p:nvSpPr>
        <p:spPr bwMode="auto">
          <a:xfrm>
            <a:off x="5905500" y="2719388"/>
            <a:ext cx="17526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1</a:t>
            </a:r>
          </a:p>
        </p:txBody>
      </p:sp>
      <p:sp>
        <p:nvSpPr>
          <p:cNvPr id="113700" name="Rectangle 37"/>
          <p:cNvSpPr>
            <a:spLocks noChangeArrowheads="1"/>
          </p:cNvSpPr>
          <p:nvPr/>
        </p:nvSpPr>
        <p:spPr bwMode="auto">
          <a:xfrm>
            <a:off x="3848100" y="2719388"/>
            <a:ext cx="20574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On-Chip L1</a:t>
            </a:r>
          </a:p>
        </p:txBody>
      </p:sp>
      <p:sp>
        <p:nvSpPr>
          <p:cNvPr id="113701" name="Rectangle 38"/>
          <p:cNvSpPr>
            <a:spLocks noChangeArrowheads="1"/>
          </p:cNvSpPr>
          <p:nvPr/>
        </p:nvSpPr>
        <p:spPr bwMode="auto">
          <a:xfrm>
            <a:off x="7658100" y="3057525"/>
            <a:ext cx="14478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Hardware</a:t>
            </a:r>
          </a:p>
        </p:txBody>
      </p:sp>
      <p:sp>
        <p:nvSpPr>
          <p:cNvPr id="113702" name="Rectangle 39"/>
          <p:cNvSpPr>
            <a:spLocks noChangeArrowheads="1"/>
          </p:cNvSpPr>
          <p:nvPr/>
        </p:nvSpPr>
        <p:spPr bwMode="auto">
          <a:xfrm>
            <a:off x="5905500" y="3057525"/>
            <a:ext cx="17526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10</a:t>
            </a:r>
          </a:p>
        </p:txBody>
      </p:sp>
      <p:sp>
        <p:nvSpPr>
          <p:cNvPr id="113703" name="Rectangle 40"/>
          <p:cNvSpPr>
            <a:spLocks noChangeArrowheads="1"/>
          </p:cNvSpPr>
          <p:nvPr/>
        </p:nvSpPr>
        <p:spPr bwMode="auto">
          <a:xfrm>
            <a:off x="3848100" y="3057525"/>
            <a:ext cx="20574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Off-Chip L2</a:t>
            </a:r>
          </a:p>
        </p:txBody>
      </p:sp>
      <p:sp>
        <p:nvSpPr>
          <p:cNvPr id="113704" name="Rectangle 41"/>
          <p:cNvSpPr>
            <a:spLocks noChangeArrowheads="1"/>
          </p:cNvSpPr>
          <p:nvPr/>
        </p:nvSpPr>
        <p:spPr bwMode="auto">
          <a:xfrm>
            <a:off x="7658100" y="4095750"/>
            <a:ext cx="14478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AFS/NFS client</a:t>
            </a:r>
          </a:p>
        </p:txBody>
      </p:sp>
      <p:sp>
        <p:nvSpPr>
          <p:cNvPr id="113705" name="Rectangle 42"/>
          <p:cNvSpPr>
            <a:spLocks noChangeArrowheads="1"/>
          </p:cNvSpPr>
          <p:nvPr/>
        </p:nvSpPr>
        <p:spPr bwMode="auto">
          <a:xfrm>
            <a:off x="5905500" y="4095750"/>
            <a:ext cx="17526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10,000,000</a:t>
            </a:r>
          </a:p>
        </p:txBody>
      </p:sp>
      <p:sp>
        <p:nvSpPr>
          <p:cNvPr id="113706" name="Rectangle 43"/>
          <p:cNvSpPr>
            <a:spLocks noChangeArrowheads="1"/>
          </p:cNvSpPr>
          <p:nvPr/>
        </p:nvSpPr>
        <p:spPr bwMode="auto">
          <a:xfrm>
            <a:off x="3848100" y="4095750"/>
            <a:ext cx="20574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Local disk</a:t>
            </a:r>
          </a:p>
        </p:txBody>
      </p:sp>
      <p:sp>
        <p:nvSpPr>
          <p:cNvPr id="113707" name="Rectangle 44"/>
          <p:cNvSpPr>
            <a:spLocks noChangeArrowheads="1"/>
          </p:cNvSpPr>
          <p:nvPr/>
        </p:nvSpPr>
        <p:spPr bwMode="auto">
          <a:xfrm>
            <a:off x="7658100" y="3395663"/>
            <a:ext cx="14478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Hardware+OS</a:t>
            </a:r>
          </a:p>
        </p:txBody>
      </p:sp>
      <p:sp>
        <p:nvSpPr>
          <p:cNvPr id="113708" name="Rectangle 45"/>
          <p:cNvSpPr>
            <a:spLocks noChangeArrowheads="1"/>
          </p:cNvSpPr>
          <p:nvPr/>
        </p:nvSpPr>
        <p:spPr bwMode="auto">
          <a:xfrm>
            <a:off x="5905500" y="3395663"/>
            <a:ext cx="17526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100</a:t>
            </a:r>
          </a:p>
        </p:txBody>
      </p:sp>
      <p:sp>
        <p:nvSpPr>
          <p:cNvPr id="113709" name="Rectangle 46"/>
          <p:cNvSpPr>
            <a:spLocks noChangeArrowheads="1"/>
          </p:cNvSpPr>
          <p:nvPr/>
        </p:nvSpPr>
        <p:spPr bwMode="auto">
          <a:xfrm>
            <a:off x="3848100" y="3395663"/>
            <a:ext cx="20574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Main memory</a:t>
            </a:r>
          </a:p>
        </p:txBody>
      </p:sp>
      <p:sp>
        <p:nvSpPr>
          <p:cNvPr id="113710" name="Rectangle 47"/>
          <p:cNvSpPr>
            <a:spLocks noChangeArrowheads="1"/>
          </p:cNvSpPr>
          <p:nvPr/>
        </p:nvSpPr>
        <p:spPr bwMode="auto">
          <a:xfrm>
            <a:off x="7658100" y="1782763"/>
            <a:ext cx="1447800" cy="3508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Compiler</a:t>
            </a:r>
          </a:p>
        </p:txBody>
      </p:sp>
      <p:sp>
        <p:nvSpPr>
          <p:cNvPr id="113711" name="Rectangle 48"/>
          <p:cNvSpPr>
            <a:spLocks noChangeArrowheads="1"/>
          </p:cNvSpPr>
          <p:nvPr/>
        </p:nvSpPr>
        <p:spPr bwMode="auto">
          <a:xfrm>
            <a:off x="5905500" y="1782763"/>
            <a:ext cx="1752600" cy="3508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0</a:t>
            </a:r>
          </a:p>
        </p:txBody>
      </p:sp>
      <p:sp>
        <p:nvSpPr>
          <p:cNvPr id="113712" name="Rectangle 49"/>
          <p:cNvSpPr>
            <a:spLocks noChangeArrowheads="1"/>
          </p:cNvSpPr>
          <p:nvPr/>
        </p:nvSpPr>
        <p:spPr bwMode="auto">
          <a:xfrm>
            <a:off x="3848100" y="1782763"/>
            <a:ext cx="2057400" cy="3508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 CPU core</a:t>
            </a:r>
          </a:p>
        </p:txBody>
      </p:sp>
      <p:sp>
        <p:nvSpPr>
          <p:cNvPr id="37940" name="Rectangle 50"/>
          <p:cNvSpPr>
            <a:spLocks noChangeArrowheads="1"/>
          </p:cNvSpPr>
          <p:nvPr/>
        </p:nvSpPr>
        <p:spPr bwMode="auto">
          <a:xfrm>
            <a:off x="7658100" y="1143000"/>
            <a:ext cx="14478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66"/>
                </a:solidFill>
                <a:latin typeface="Calibri" pitchFamily="34" charset="0"/>
                <a:ea typeface="ＭＳ Ｐゴシック" pitchFamily="-1" charset="-128"/>
                <a:cs typeface="ＭＳ Ｐゴシック" pitchFamily="-1" charset="-128"/>
              </a:rPr>
              <a:t>Managed By</a:t>
            </a:r>
          </a:p>
        </p:txBody>
      </p:sp>
      <p:sp>
        <p:nvSpPr>
          <p:cNvPr id="37941" name="Rectangle 51"/>
          <p:cNvSpPr>
            <a:spLocks noChangeArrowheads="1"/>
          </p:cNvSpPr>
          <p:nvPr/>
        </p:nvSpPr>
        <p:spPr bwMode="auto">
          <a:xfrm>
            <a:off x="5905500" y="1143000"/>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66"/>
                </a:solidFill>
                <a:latin typeface="Calibri" pitchFamily="34" charset="0"/>
                <a:ea typeface="ＭＳ Ｐゴシック" pitchFamily="-1" charset="-128"/>
                <a:cs typeface="ＭＳ Ｐゴシック" pitchFamily="-1" charset="-128"/>
              </a:rPr>
              <a:t>Latency (cycles)</a:t>
            </a:r>
          </a:p>
        </p:txBody>
      </p:sp>
      <p:sp>
        <p:nvSpPr>
          <p:cNvPr id="37942" name="Rectangle 52"/>
          <p:cNvSpPr>
            <a:spLocks noChangeArrowheads="1"/>
          </p:cNvSpPr>
          <p:nvPr/>
        </p:nvSpPr>
        <p:spPr bwMode="auto">
          <a:xfrm>
            <a:off x="3848100" y="1143000"/>
            <a:ext cx="20574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66"/>
                </a:solidFill>
                <a:latin typeface="Calibri" pitchFamily="34" charset="0"/>
                <a:ea typeface="ＭＳ Ｐゴシック" pitchFamily="-1" charset="-128"/>
                <a:cs typeface="ＭＳ Ｐゴシック" pitchFamily="-1" charset="-128"/>
              </a:rPr>
              <a:t>Where is it Cached?</a:t>
            </a:r>
          </a:p>
        </p:txBody>
      </p:sp>
      <p:sp>
        <p:nvSpPr>
          <p:cNvPr id="113716" name="Line 58"/>
          <p:cNvSpPr>
            <a:spLocks noChangeShapeType="1"/>
          </p:cNvSpPr>
          <p:nvPr/>
        </p:nvSpPr>
        <p:spPr bwMode="auto">
          <a:xfrm>
            <a:off x="114300" y="1143000"/>
            <a:ext cx="1588" cy="639763"/>
          </a:xfrm>
          <a:prstGeom prst="line">
            <a:avLst/>
          </a:prstGeom>
          <a:noFill/>
          <a:ln w="9525">
            <a:solidFill>
              <a:srgbClr val="000066"/>
            </a:solidFill>
            <a:miter lim="800000"/>
            <a:headEnd/>
            <a:tailEnd/>
          </a:ln>
          <a:extLst>
            <a:ext uri="{909E8E84-426E-40dd-AFC4-6F175D3DCCD1}">
              <a14:hiddenFill xmlns:a14="http://schemas.microsoft.com/office/drawing/2010/main">
                <a:noFill/>
              </a14:hiddenFill>
            </a:ext>
          </a:extLst>
        </p:spPr>
        <p:txBody>
          <a:bodyPr anchor="ctr"/>
          <a:lstStyle/>
          <a:p>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23" name="Rectangle 31"/>
          <p:cNvSpPr>
            <a:spLocks noGrp="1" noChangeArrowheads="1"/>
          </p:cNvSpPr>
          <p:nvPr>
            <p:ph type="title"/>
          </p:nvPr>
        </p:nvSpPr>
        <p:spPr>
          <a:xfrm>
            <a:off x="404813" y="247650"/>
            <a:ext cx="4338637" cy="781050"/>
          </a:xfrm>
        </p:spPr>
        <p:txBody>
          <a:bodyPr/>
          <a:lstStyle/>
          <a:p>
            <a:pPr eaLnBrk="1" hangingPunct="1">
              <a:defRPr/>
            </a:pPr>
            <a:r>
              <a:rPr lang="en-US">
                <a:ea typeface="ＭＳ Ｐゴシック" pitchFamily="-1" charset="-128"/>
                <a:cs typeface="ＭＳ Ｐゴシック" pitchFamily="-1" charset="-128"/>
              </a:rPr>
              <a:t>Cache Memories</a:t>
            </a:r>
          </a:p>
        </p:txBody>
      </p:sp>
      <p:sp>
        <p:nvSpPr>
          <p:cNvPr id="187424" name="Rectangle 32"/>
          <p:cNvSpPr>
            <a:spLocks noGrp="1" noChangeArrowheads="1"/>
          </p:cNvSpPr>
          <p:nvPr>
            <p:ph type="body" idx="1"/>
          </p:nvPr>
        </p:nvSpPr>
        <p:spPr>
          <a:xfrm>
            <a:off x="436563" y="1027113"/>
            <a:ext cx="8307387" cy="5224462"/>
          </a:xfrm>
        </p:spPr>
        <p:txBody>
          <a:bodyPr/>
          <a:lstStyle/>
          <a:p>
            <a:pPr eaLnBrk="1" hangingPunct="1">
              <a:buFont typeface="Wingdings" charset="0"/>
              <a:buNone/>
              <a:defRPr/>
            </a:pPr>
            <a:r>
              <a:rPr lang="en-US">
                <a:latin typeface="Helvetica" charset="0"/>
                <a:ea typeface="ＭＳ Ｐゴシック" charset="0"/>
                <a:cs typeface="ＭＳ Ｐゴシック" charset="0"/>
              </a:rPr>
              <a:t>Cache memories are small, fast SRAM-based memories managed automatically in hardware. </a:t>
            </a:r>
          </a:p>
          <a:p>
            <a:pPr lvl="1" eaLnBrk="1" hangingPunct="1">
              <a:defRPr/>
            </a:pPr>
            <a:r>
              <a:rPr lang="en-US">
                <a:latin typeface="Helvetica" charset="0"/>
                <a:ea typeface="ＭＳ Ｐゴシック" charset="0"/>
              </a:rPr>
              <a:t>Hold frequently accessed blocks of main memory</a:t>
            </a:r>
          </a:p>
          <a:p>
            <a:pPr eaLnBrk="1" hangingPunct="1">
              <a:buFont typeface="Wingdings" charset="0"/>
              <a:buNone/>
              <a:defRPr/>
            </a:pPr>
            <a:r>
              <a:rPr lang="en-US">
                <a:latin typeface="Helvetica" charset="0"/>
                <a:ea typeface="ＭＳ Ｐゴシック" charset="0"/>
                <a:cs typeface="ＭＳ Ｐゴシック" charset="0"/>
              </a:rPr>
              <a:t>CPU looks first for data in L1, then in L2, then in main memory.</a:t>
            </a:r>
          </a:p>
          <a:p>
            <a:pPr eaLnBrk="1" hangingPunct="1">
              <a:buFont typeface="Wingdings" charset="0"/>
              <a:buNone/>
              <a:defRPr/>
            </a:pPr>
            <a:r>
              <a:rPr lang="en-US">
                <a:latin typeface="Helvetica" charset="0"/>
                <a:ea typeface="ＭＳ Ｐゴシック" charset="0"/>
                <a:cs typeface="ＭＳ Ｐゴシック" charset="0"/>
              </a:rPr>
              <a:t>Typical bus structure:</a:t>
            </a:r>
          </a:p>
        </p:txBody>
      </p:sp>
      <p:sp>
        <p:nvSpPr>
          <p:cNvPr id="115715" name="Rectangle 3"/>
          <p:cNvSpPr>
            <a:spLocks noChangeAspect="1" noChangeArrowheads="1"/>
          </p:cNvSpPr>
          <p:nvPr/>
        </p:nvSpPr>
        <p:spPr bwMode="auto">
          <a:xfrm>
            <a:off x="7889875" y="5500688"/>
            <a:ext cx="819150" cy="8239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main</a:t>
            </a:r>
          </a:p>
          <a:p>
            <a:pPr>
              <a:lnSpc>
                <a:spcPct val="100000"/>
              </a:lnSpc>
            </a:pPr>
            <a:r>
              <a:rPr lang="en-US" sz="1600">
                <a:solidFill>
                  <a:srgbClr val="000066"/>
                </a:solidFill>
              </a:rPr>
              <a:t>memory</a:t>
            </a:r>
          </a:p>
        </p:txBody>
      </p:sp>
      <p:sp>
        <p:nvSpPr>
          <p:cNvPr id="115716" name="AutoShape 4"/>
          <p:cNvSpPr>
            <a:spLocks noChangeAspect="1" noChangeArrowheads="1"/>
          </p:cNvSpPr>
          <p:nvPr/>
        </p:nvSpPr>
        <p:spPr bwMode="auto">
          <a:xfrm>
            <a:off x="6516688" y="5637213"/>
            <a:ext cx="1344612" cy="481012"/>
          </a:xfrm>
          <a:prstGeom prst="leftRightArrow">
            <a:avLst>
              <a:gd name="adj1" fmla="val 50000"/>
              <a:gd name="adj2" fmla="val 55908"/>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5717" name="Rectangle 5"/>
          <p:cNvSpPr>
            <a:spLocks noChangeAspect="1" noChangeArrowheads="1"/>
          </p:cNvSpPr>
          <p:nvPr/>
        </p:nvSpPr>
        <p:spPr bwMode="auto">
          <a:xfrm>
            <a:off x="5692775" y="5665788"/>
            <a:ext cx="81915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I/O</a:t>
            </a:r>
          </a:p>
          <a:p>
            <a:pPr>
              <a:lnSpc>
                <a:spcPct val="100000"/>
              </a:lnSpc>
            </a:pPr>
            <a:r>
              <a:rPr lang="en-US" sz="1600">
                <a:solidFill>
                  <a:srgbClr val="000066"/>
                </a:solidFill>
              </a:rPr>
              <a:t>bridge</a:t>
            </a:r>
          </a:p>
        </p:txBody>
      </p:sp>
      <p:sp>
        <p:nvSpPr>
          <p:cNvPr id="115718" name="AutoShape 6"/>
          <p:cNvSpPr>
            <a:spLocks noChangeAspect="1" noChangeArrowheads="1"/>
          </p:cNvSpPr>
          <p:nvPr/>
        </p:nvSpPr>
        <p:spPr bwMode="auto">
          <a:xfrm>
            <a:off x="4379913" y="5637213"/>
            <a:ext cx="1309687" cy="481012"/>
          </a:xfrm>
          <a:prstGeom prst="leftRightArrow">
            <a:avLst>
              <a:gd name="adj1" fmla="val 50000"/>
              <a:gd name="adj2" fmla="val 5445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5719" name="Rectangle 7"/>
          <p:cNvSpPr>
            <a:spLocks noChangeAspect="1" noChangeArrowheads="1"/>
          </p:cNvSpPr>
          <p:nvPr/>
        </p:nvSpPr>
        <p:spPr bwMode="auto">
          <a:xfrm>
            <a:off x="2668588" y="5665788"/>
            <a:ext cx="1687512"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bus interface</a:t>
            </a:r>
          </a:p>
        </p:txBody>
      </p:sp>
      <p:sp>
        <p:nvSpPr>
          <p:cNvPr id="115720" name="Rectangle 8"/>
          <p:cNvSpPr>
            <a:spLocks noChangeAspect="1" noChangeArrowheads="1"/>
          </p:cNvSpPr>
          <p:nvPr/>
        </p:nvSpPr>
        <p:spPr bwMode="auto">
          <a:xfrm>
            <a:off x="3494088" y="4470400"/>
            <a:ext cx="615950" cy="138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5721" name="Rectangle 9"/>
          <p:cNvSpPr>
            <a:spLocks noChangeAspect="1" noChangeArrowheads="1"/>
          </p:cNvSpPr>
          <p:nvPr/>
        </p:nvSpPr>
        <p:spPr bwMode="auto">
          <a:xfrm>
            <a:off x="3494088" y="4608513"/>
            <a:ext cx="615950" cy="1365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5722" name="Rectangle 10"/>
          <p:cNvSpPr>
            <a:spLocks noChangeAspect="1" noChangeArrowheads="1"/>
          </p:cNvSpPr>
          <p:nvPr/>
        </p:nvSpPr>
        <p:spPr bwMode="auto">
          <a:xfrm>
            <a:off x="3494088" y="4745038"/>
            <a:ext cx="615950" cy="1381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5723" name="Rectangle 11"/>
          <p:cNvSpPr>
            <a:spLocks noChangeAspect="1" noChangeArrowheads="1"/>
          </p:cNvSpPr>
          <p:nvPr/>
        </p:nvSpPr>
        <p:spPr bwMode="auto">
          <a:xfrm>
            <a:off x="3494088" y="4883150"/>
            <a:ext cx="615950" cy="1365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5724" name="Rectangle 12"/>
          <p:cNvSpPr>
            <a:spLocks noChangeAspect="1" noChangeArrowheads="1"/>
          </p:cNvSpPr>
          <p:nvPr/>
        </p:nvSpPr>
        <p:spPr bwMode="auto">
          <a:xfrm>
            <a:off x="3494088" y="5019675"/>
            <a:ext cx="615950" cy="138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5725" name="AutoShape 13"/>
          <p:cNvSpPr>
            <a:spLocks noChangeAspect="1" noChangeArrowheads="1"/>
          </p:cNvSpPr>
          <p:nvPr/>
        </p:nvSpPr>
        <p:spPr bwMode="auto">
          <a:xfrm>
            <a:off x="4191000" y="4470400"/>
            <a:ext cx="400050" cy="3429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5726" name="AutoShape 14"/>
          <p:cNvSpPr>
            <a:spLocks noChangeAspect="1" noChangeArrowheads="1"/>
          </p:cNvSpPr>
          <p:nvPr/>
        </p:nvSpPr>
        <p:spPr bwMode="auto">
          <a:xfrm flipH="1">
            <a:off x="4110038" y="4813300"/>
            <a:ext cx="400050" cy="344488"/>
          </a:xfrm>
          <a:prstGeom prst="rightArrow">
            <a:avLst>
              <a:gd name="adj1" fmla="val 50000"/>
              <a:gd name="adj2" fmla="val 2903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5727" name="AutoShape 15"/>
          <p:cNvSpPr>
            <a:spLocks noChangeAspect="1" noChangeArrowheads="1"/>
          </p:cNvSpPr>
          <p:nvPr/>
        </p:nvSpPr>
        <p:spPr bwMode="auto">
          <a:xfrm>
            <a:off x="1501775" y="5637213"/>
            <a:ext cx="1166813" cy="481012"/>
          </a:xfrm>
          <a:prstGeom prst="leftRightArrow">
            <a:avLst>
              <a:gd name="adj1" fmla="val 50000"/>
              <a:gd name="adj2" fmla="val 4851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5728" name="Rectangle 16"/>
          <p:cNvSpPr>
            <a:spLocks noChangeAspect="1" noChangeArrowheads="1"/>
          </p:cNvSpPr>
          <p:nvPr/>
        </p:nvSpPr>
        <p:spPr bwMode="auto">
          <a:xfrm>
            <a:off x="609600" y="5665788"/>
            <a:ext cx="887413" cy="520700"/>
          </a:xfrm>
          <a:prstGeom prst="rect">
            <a:avLst/>
          </a:prstGeom>
          <a:solidFill>
            <a:srgbClr val="00FFFF"/>
          </a:solidFill>
          <a:ln w="12700">
            <a:solidFill>
              <a:schemeClr val="tx1"/>
            </a:solidFill>
            <a:miter lim="800000"/>
            <a:headEnd/>
            <a:tailEnd/>
          </a:ln>
        </p:spPr>
        <p:txBody>
          <a:bodyPr wrap="none" anchor="ctr"/>
          <a:lstStyle/>
          <a:p>
            <a:pPr>
              <a:lnSpc>
                <a:spcPct val="100000"/>
              </a:lnSpc>
            </a:pPr>
            <a:r>
              <a:rPr lang="en-US" sz="1600">
                <a:solidFill>
                  <a:srgbClr val="000066"/>
                </a:solidFill>
              </a:rPr>
              <a:t>L2 cache</a:t>
            </a:r>
          </a:p>
        </p:txBody>
      </p:sp>
      <p:sp>
        <p:nvSpPr>
          <p:cNvPr id="115729" name="Rectangle 17"/>
          <p:cNvSpPr>
            <a:spLocks noChangeAspect="1" noChangeArrowheads="1"/>
          </p:cNvSpPr>
          <p:nvPr/>
        </p:nvSpPr>
        <p:spPr bwMode="auto">
          <a:xfrm>
            <a:off x="4591050" y="4333875"/>
            <a:ext cx="479425" cy="960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ALU</a:t>
            </a:r>
          </a:p>
        </p:txBody>
      </p:sp>
      <p:sp>
        <p:nvSpPr>
          <p:cNvPr id="115730" name="Text Box 18"/>
          <p:cNvSpPr txBox="1">
            <a:spLocks noChangeAspect="1" noChangeArrowheads="1"/>
          </p:cNvSpPr>
          <p:nvPr/>
        </p:nvSpPr>
        <p:spPr bwMode="auto">
          <a:xfrm>
            <a:off x="3176588" y="4165600"/>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register file</a:t>
            </a:r>
          </a:p>
        </p:txBody>
      </p:sp>
      <p:sp>
        <p:nvSpPr>
          <p:cNvPr id="115731" name="AutoShape 19"/>
          <p:cNvSpPr>
            <a:spLocks noChangeAspect="1" noChangeArrowheads="1"/>
          </p:cNvSpPr>
          <p:nvPr/>
        </p:nvSpPr>
        <p:spPr bwMode="auto">
          <a:xfrm>
            <a:off x="3560763" y="5226050"/>
            <a:ext cx="549275" cy="411163"/>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5732" name="Rectangle 20"/>
          <p:cNvSpPr>
            <a:spLocks noChangeAspect="1" noChangeArrowheads="1"/>
          </p:cNvSpPr>
          <p:nvPr/>
        </p:nvSpPr>
        <p:spPr bwMode="auto">
          <a:xfrm>
            <a:off x="2532063" y="4127500"/>
            <a:ext cx="2676525" cy="219710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115733" name="Text Box 21"/>
          <p:cNvSpPr txBox="1">
            <a:spLocks noChangeAspect="1" noChangeArrowheads="1"/>
          </p:cNvSpPr>
          <p:nvPr/>
        </p:nvSpPr>
        <p:spPr bwMode="auto">
          <a:xfrm>
            <a:off x="2389188" y="3836988"/>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CPU chip</a:t>
            </a:r>
          </a:p>
        </p:txBody>
      </p:sp>
      <p:sp>
        <p:nvSpPr>
          <p:cNvPr id="115734" name="Text Box 22"/>
          <p:cNvSpPr txBox="1">
            <a:spLocks noChangeAspect="1" noChangeArrowheads="1"/>
          </p:cNvSpPr>
          <p:nvPr/>
        </p:nvSpPr>
        <p:spPr bwMode="auto">
          <a:xfrm>
            <a:off x="1071563" y="5003800"/>
            <a:ext cx="1176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cache bus</a:t>
            </a:r>
          </a:p>
        </p:txBody>
      </p:sp>
      <p:sp>
        <p:nvSpPr>
          <p:cNvPr id="115735" name="Line 23"/>
          <p:cNvSpPr>
            <a:spLocks noChangeAspect="1" noChangeShapeType="1"/>
          </p:cNvSpPr>
          <p:nvPr/>
        </p:nvSpPr>
        <p:spPr bwMode="auto">
          <a:xfrm>
            <a:off x="1570038" y="5294313"/>
            <a:ext cx="412750" cy="412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36" name="Text Box 24"/>
          <p:cNvSpPr txBox="1">
            <a:spLocks noChangeAspect="1" noChangeArrowheads="1"/>
          </p:cNvSpPr>
          <p:nvPr/>
        </p:nvSpPr>
        <p:spPr bwMode="auto">
          <a:xfrm>
            <a:off x="5197475" y="5003800"/>
            <a:ext cx="1301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system bus</a:t>
            </a:r>
          </a:p>
        </p:txBody>
      </p:sp>
      <p:sp>
        <p:nvSpPr>
          <p:cNvPr id="115737" name="Line 25"/>
          <p:cNvSpPr>
            <a:spLocks noChangeAspect="1" noChangeShapeType="1"/>
          </p:cNvSpPr>
          <p:nvPr/>
        </p:nvSpPr>
        <p:spPr bwMode="auto">
          <a:xfrm flipH="1">
            <a:off x="5070475" y="5294313"/>
            <a:ext cx="619125" cy="412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38" name="Text Box 26"/>
          <p:cNvSpPr txBox="1">
            <a:spLocks noChangeAspect="1" noChangeArrowheads="1"/>
          </p:cNvSpPr>
          <p:nvPr/>
        </p:nvSpPr>
        <p:spPr bwMode="auto">
          <a:xfrm>
            <a:off x="6475413" y="5003800"/>
            <a:ext cx="1392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memory bus</a:t>
            </a:r>
          </a:p>
        </p:txBody>
      </p:sp>
      <p:sp>
        <p:nvSpPr>
          <p:cNvPr id="115739" name="Line 27"/>
          <p:cNvSpPr>
            <a:spLocks noChangeAspect="1" noChangeShapeType="1"/>
          </p:cNvSpPr>
          <p:nvPr/>
        </p:nvSpPr>
        <p:spPr bwMode="auto">
          <a:xfrm>
            <a:off x="7131050" y="5294313"/>
            <a:ext cx="0" cy="412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40" name="Rectangle 28"/>
          <p:cNvSpPr>
            <a:spLocks noChangeAspect="1" noChangeArrowheads="1"/>
          </p:cNvSpPr>
          <p:nvPr/>
        </p:nvSpPr>
        <p:spPr bwMode="auto">
          <a:xfrm>
            <a:off x="2668588" y="4567238"/>
            <a:ext cx="657225" cy="520700"/>
          </a:xfrm>
          <a:prstGeom prst="rect">
            <a:avLst/>
          </a:prstGeom>
          <a:solidFill>
            <a:srgbClr val="00FFFF"/>
          </a:solidFill>
          <a:ln w="12700">
            <a:solidFill>
              <a:schemeClr val="tx1"/>
            </a:solidFill>
            <a:miter lim="800000"/>
            <a:headEnd/>
            <a:tailEnd/>
          </a:ln>
        </p:spPr>
        <p:txBody>
          <a:bodyPr wrap="none" anchor="ctr"/>
          <a:lstStyle/>
          <a:p>
            <a:pPr>
              <a:lnSpc>
                <a:spcPct val="100000"/>
              </a:lnSpc>
            </a:pPr>
            <a:r>
              <a:rPr lang="en-US" sz="1600">
                <a:solidFill>
                  <a:srgbClr val="000066"/>
                </a:solidFill>
              </a:rPr>
              <a:t>L1 </a:t>
            </a:r>
          </a:p>
          <a:p>
            <a:pPr>
              <a:lnSpc>
                <a:spcPct val="100000"/>
              </a:lnSpc>
            </a:pPr>
            <a:r>
              <a:rPr lang="en-US" sz="1600">
                <a:solidFill>
                  <a:srgbClr val="000066"/>
                </a:solidFill>
              </a:rPr>
              <a:t>cache</a:t>
            </a:r>
          </a:p>
        </p:txBody>
      </p:sp>
      <p:sp>
        <p:nvSpPr>
          <p:cNvPr id="115741" name="AutoShape 29"/>
          <p:cNvSpPr>
            <a:spLocks noChangeAspect="1" noChangeArrowheads="1"/>
          </p:cNvSpPr>
          <p:nvPr/>
        </p:nvSpPr>
        <p:spPr bwMode="auto">
          <a:xfrm>
            <a:off x="2736850" y="5087938"/>
            <a:ext cx="549275" cy="549275"/>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Rectangle 26"/>
          <p:cNvSpPr>
            <a:spLocks noGrp="1" noChangeArrowheads="1"/>
          </p:cNvSpPr>
          <p:nvPr>
            <p:ph type="title"/>
          </p:nvPr>
        </p:nvSpPr>
        <p:spPr/>
        <p:txBody>
          <a:bodyPr/>
          <a:lstStyle/>
          <a:p>
            <a:pPr eaLnBrk="1" hangingPunct="1">
              <a:defRPr/>
            </a:pPr>
            <a:r>
              <a:rPr lang="en-US" smtClean="0">
                <a:cs typeface="+mj-cs"/>
              </a:rPr>
              <a:t>Typical Bus Structure Connecting </a:t>
            </a:r>
            <a:br>
              <a:rPr lang="en-US" smtClean="0">
                <a:cs typeface="+mj-cs"/>
              </a:rPr>
            </a:br>
            <a:r>
              <a:rPr lang="en-US" smtClean="0">
                <a:cs typeface="+mj-cs"/>
              </a:rPr>
              <a:t>CPU and Memory</a:t>
            </a:r>
          </a:p>
        </p:txBody>
      </p:sp>
      <p:sp>
        <p:nvSpPr>
          <p:cNvPr id="66587" name="Rectangle 27"/>
          <p:cNvSpPr>
            <a:spLocks noGrp="1" noChangeArrowheads="1"/>
          </p:cNvSpPr>
          <p:nvPr>
            <p:ph type="body" idx="1"/>
          </p:nvPr>
        </p:nvSpPr>
        <p:spPr/>
        <p:txBody>
          <a:bodyPr/>
          <a:lstStyle/>
          <a:p>
            <a:pPr eaLnBrk="1" hangingPunct="1">
              <a:defRPr/>
            </a:pPr>
            <a:r>
              <a:rPr lang="en-US">
                <a:latin typeface="Helvetica" charset="0"/>
                <a:ea typeface="ＭＳ Ｐゴシック" charset="0"/>
              </a:rPr>
              <a:t>A </a:t>
            </a:r>
            <a:r>
              <a:rPr lang="en-US">
                <a:solidFill>
                  <a:srgbClr val="FF0000"/>
                </a:solidFill>
                <a:latin typeface="Helvetica" charset="0"/>
                <a:ea typeface="ＭＳ Ｐゴシック" charset="0"/>
              </a:rPr>
              <a:t>bus</a:t>
            </a:r>
            <a:r>
              <a:rPr lang="en-US">
                <a:latin typeface="Helvetica" charset="0"/>
                <a:ea typeface="ＭＳ Ｐゴシック" charset="0"/>
              </a:rPr>
              <a:t> is a collection of parallel wires that carry address, data, and control signals.</a:t>
            </a:r>
          </a:p>
          <a:p>
            <a:pPr eaLnBrk="1" hangingPunct="1">
              <a:defRPr/>
            </a:pPr>
            <a:r>
              <a:rPr lang="en-US">
                <a:latin typeface="Helvetica" charset="0"/>
                <a:ea typeface="ＭＳ Ｐゴシック" charset="0"/>
              </a:rPr>
              <a:t>Buses are typically shared by multiple devices.</a:t>
            </a:r>
          </a:p>
        </p:txBody>
      </p:sp>
      <p:sp>
        <p:nvSpPr>
          <p:cNvPr id="116739" name="Rectangle 5"/>
          <p:cNvSpPr>
            <a:spLocks noChangeAspect="1" noChangeArrowheads="1"/>
          </p:cNvSpPr>
          <p:nvPr/>
        </p:nvSpPr>
        <p:spPr bwMode="auto">
          <a:xfrm>
            <a:off x="7637463" y="5194300"/>
            <a:ext cx="1049337"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main</a:t>
            </a:r>
          </a:p>
          <a:p>
            <a:pPr>
              <a:lnSpc>
                <a:spcPct val="100000"/>
              </a:lnSpc>
            </a:pPr>
            <a:r>
              <a:rPr lang="en-US" sz="1600">
                <a:solidFill>
                  <a:srgbClr val="000066"/>
                </a:solidFill>
              </a:rPr>
              <a:t>memory</a:t>
            </a:r>
          </a:p>
        </p:txBody>
      </p:sp>
      <p:sp>
        <p:nvSpPr>
          <p:cNvPr id="116740" name="AutoShape 6"/>
          <p:cNvSpPr>
            <a:spLocks noChangeAspect="1" noChangeArrowheads="1"/>
          </p:cNvSpPr>
          <p:nvPr/>
        </p:nvSpPr>
        <p:spPr bwMode="auto">
          <a:xfrm>
            <a:off x="5880100" y="5368925"/>
            <a:ext cx="1720850" cy="615950"/>
          </a:xfrm>
          <a:prstGeom prst="leftRightArrow">
            <a:avLst>
              <a:gd name="adj1" fmla="val 50000"/>
              <a:gd name="adj2" fmla="val 55876"/>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16741" name="Rectangle 7"/>
          <p:cNvSpPr>
            <a:spLocks noChangeAspect="1" noChangeArrowheads="1"/>
          </p:cNvSpPr>
          <p:nvPr/>
        </p:nvSpPr>
        <p:spPr bwMode="auto">
          <a:xfrm>
            <a:off x="4824413" y="5405438"/>
            <a:ext cx="1049337" cy="666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I/O </a:t>
            </a:r>
          </a:p>
          <a:p>
            <a:pPr>
              <a:lnSpc>
                <a:spcPct val="100000"/>
              </a:lnSpc>
            </a:pPr>
            <a:r>
              <a:rPr lang="en-US" sz="1600">
                <a:solidFill>
                  <a:srgbClr val="000066"/>
                </a:solidFill>
              </a:rPr>
              <a:t>bridge</a:t>
            </a:r>
          </a:p>
        </p:txBody>
      </p:sp>
      <p:sp>
        <p:nvSpPr>
          <p:cNvPr id="116742" name="AutoShape 8"/>
          <p:cNvSpPr>
            <a:spLocks noChangeAspect="1" noChangeArrowheads="1"/>
          </p:cNvSpPr>
          <p:nvPr/>
        </p:nvSpPr>
        <p:spPr bwMode="auto">
          <a:xfrm>
            <a:off x="3143250" y="5368925"/>
            <a:ext cx="1676400" cy="615950"/>
          </a:xfrm>
          <a:prstGeom prst="leftRightArrow">
            <a:avLst>
              <a:gd name="adj1" fmla="val 50000"/>
              <a:gd name="adj2" fmla="val 54433"/>
            </a:avLst>
          </a:prstGeom>
          <a:solidFill>
            <a:srgbClr val="FF99CC"/>
          </a:solidFill>
          <a:ln w="12700">
            <a:solidFill>
              <a:schemeClr val="tx1"/>
            </a:solidFill>
            <a:miter lim="800000"/>
            <a:headEnd/>
            <a:tailEnd/>
          </a:ln>
        </p:spPr>
        <p:txBody>
          <a:bodyPr wrap="none" anchor="ctr"/>
          <a:lstStyle/>
          <a:p>
            <a:endParaRPr lang="en-US">
              <a:solidFill>
                <a:srgbClr val="000066"/>
              </a:solidFill>
            </a:endParaRPr>
          </a:p>
        </p:txBody>
      </p:sp>
      <p:sp>
        <p:nvSpPr>
          <p:cNvPr id="116743" name="Rectangle 9"/>
          <p:cNvSpPr>
            <a:spLocks noChangeAspect="1" noChangeArrowheads="1"/>
          </p:cNvSpPr>
          <p:nvPr/>
        </p:nvSpPr>
        <p:spPr bwMode="auto">
          <a:xfrm>
            <a:off x="950913" y="5405438"/>
            <a:ext cx="2162175" cy="666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bus interface</a:t>
            </a:r>
          </a:p>
        </p:txBody>
      </p:sp>
      <p:sp>
        <p:nvSpPr>
          <p:cNvPr id="116744" name="Rectangle 10"/>
          <p:cNvSpPr>
            <a:spLocks noChangeAspect="1" noChangeArrowheads="1"/>
          </p:cNvSpPr>
          <p:nvPr/>
        </p:nvSpPr>
        <p:spPr bwMode="auto">
          <a:xfrm>
            <a:off x="2008188" y="3875088"/>
            <a:ext cx="788987" cy="1762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6745" name="Rectangle 11"/>
          <p:cNvSpPr>
            <a:spLocks noChangeAspect="1" noChangeArrowheads="1"/>
          </p:cNvSpPr>
          <p:nvPr/>
        </p:nvSpPr>
        <p:spPr bwMode="auto">
          <a:xfrm>
            <a:off x="2008188" y="4051300"/>
            <a:ext cx="788987" cy="1762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6746" name="Rectangle 12"/>
          <p:cNvSpPr>
            <a:spLocks noChangeAspect="1" noChangeArrowheads="1"/>
          </p:cNvSpPr>
          <p:nvPr/>
        </p:nvSpPr>
        <p:spPr bwMode="auto">
          <a:xfrm>
            <a:off x="2008188" y="4227513"/>
            <a:ext cx="788987" cy="174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6747" name="Rectangle 13"/>
          <p:cNvSpPr>
            <a:spLocks noChangeAspect="1" noChangeArrowheads="1"/>
          </p:cNvSpPr>
          <p:nvPr/>
        </p:nvSpPr>
        <p:spPr bwMode="auto">
          <a:xfrm>
            <a:off x="2008188" y="4402138"/>
            <a:ext cx="788987" cy="1762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6748" name="Rectangle 14"/>
          <p:cNvSpPr>
            <a:spLocks noChangeAspect="1" noChangeArrowheads="1"/>
          </p:cNvSpPr>
          <p:nvPr/>
        </p:nvSpPr>
        <p:spPr bwMode="auto">
          <a:xfrm>
            <a:off x="2008188" y="4578350"/>
            <a:ext cx="788987" cy="1762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6749" name="AutoShape 15"/>
          <p:cNvSpPr>
            <a:spLocks noChangeAspect="1" noChangeArrowheads="1"/>
          </p:cNvSpPr>
          <p:nvPr/>
        </p:nvSpPr>
        <p:spPr bwMode="auto">
          <a:xfrm>
            <a:off x="2900363" y="3875088"/>
            <a:ext cx="512762" cy="439737"/>
          </a:xfrm>
          <a:prstGeom prst="rightArrow">
            <a:avLst>
              <a:gd name="adj1" fmla="val 50000"/>
              <a:gd name="adj2" fmla="val 291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6750" name="AutoShape 16"/>
          <p:cNvSpPr>
            <a:spLocks noChangeAspect="1" noChangeArrowheads="1"/>
          </p:cNvSpPr>
          <p:nvPr/>
        </p:nvSpPr>
        <p:spPr bwMode="auto">
          <a:xfrm flipH="1">
            <a:off x="2797175" y="4314825"/>
            <a:ext cx="512763" cy="439738"/>
          </a:xfrm>
          <a:prstGeom prst="rightArrow">
            <a:avLst>
              <a:gd name="adj1" fmla="val 50000"/>
              <a:gd name="adj2" fmla="val 291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6751" name="Rectangle 17"/>
          <p:cNvSpPr>
            <a:spLocks noChangeAspect="1" noChangeArrowheads="1"/>
          </p:cNvSpPr>
          <p:nvPr/>
        </p:nvSpPr>
        <p:spPr bwMode="auto">
          <a:xfrm>
            <a:off x="3413125" y="3700463"/>
            <a:ext cx="614363" cy="12303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ALU</a:t>
            </a:r>
          </a:p>
        </p:txBody>
      </p:sp>
      <p:sp>
        <p:nvSpPr>
          <p:cNvPr id="116752" name="Text Box 18"/>
          <p:cNvSpPr txBox="1">
            <a:spLocks noChangeAspect="1" noChangeArrowheads="1"/>
          </p:cNvSpPr>
          <p:nvPr/>
        </p:nvSpPr>
        <p:spPr bwMode="auto">
          <a:xfrm>
            <a:off x="1784350" y="3530600"/>
            <a:ext cx="1279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register file</a:t>
            </a:r>
          </a:p>
        </p:txBody>
      </p:sp>
      <p:sp>
        <p:nvSpPr>
          <p:cNvPr id="116753" name="AutoShape 19"/>
          <p:cNvSpPr>
            <a:spLocks noChangeAspect="1" noChangeArrowheads="1"/>
          </p:cNvSpPr>
          <p:nvPr/>
        </p:nvSpPr>
        <p:spPr bwMode="auto">
          <a:xfrm>
            <a:off x="2093913" y="4841875"/>
            <a:ext cx="703262" cy="52705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6754" name="Rectangle 20"/>
          <p:cNvSpPr>
            <a:spLocks noChangeAspect="1" noChangeArrowheads="1"/>
          </p:cNvSpPr>
          <p:nvPr/>
        </p:nvSpPr>
        <p:spPr bwMode="auto">
          <a:xfrm>
            <a:off x="776288" y="3435350"/>
            <a:ext cx="3427412" cy="281305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6755" name="Text Box 21"/>
          <p:cNvSpPr txBox="1">
            <a:spLocks noChangeAspect="1" noChangeArrowheads="1"/>
          </p:cNvSpPr>
          <p:nvPr/>
        </p:nvSpPr>
        <p:spPr bwMode="auto">
          <a:xfrm>
            <a:off x="744538" y="3108325"/>
            <a:ext cx="10874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CPU chip</a:t>
            </a:r>
          </a:p>
        </p:txBody>
      </p:sp>
      <p:sp>
        <p:nvSpPr>
          <p:cNvPr id="116756" name="Text Box 22"/>
          <p:cNvSpPr txBox="1">
            <a:spLocks noChangeAspect="1" noChangeArrowheads="1"/>
          </p:cNvSpPr>
          <p:nvPr/>
        </p:nvSpPr>
        <p:spPr bwMode="auto">
          <a:xfrm>
            <a:off x="4348163" y="4603750"/>
            <a:ext cx="1301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system bus</a:t>
            </a:r>
          </a:p>
        </p:txBody>
      </p:sp>
      <p:sp>
        <p:nvSpPr>
          <p:cNvPr id="116757" name="Line 23"/>
          <p:cNvSpPr>
            <a:spLocks noChangeAspect="1" noChangeShapeType="1"/>
          </p:cNvSpPr>
          <p:nvPr/>
        </p:nvSpPr>
        <p:spPr bwMode="auto">
          <a:xfrm flipH="1">
            <a:off x="4027488" y="4930775"/>
            <a:ext cx="792162" cy="527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6758" name="Text Box 24"/>
          <p:cNvSpPr txBox="1">
            <a:spLocks noChangeAspect="1" noChangeArrowheads="1"/>
          </p:cNvSpPr>
          <p:nvPr/>
        </p:nvSpPr>
        <p:spPr bwMode="auto">
          <a:xfrm>
            <a:off x="6019800" y="4603750"/>
            <a:ext cx="1392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memory bus</a:t>
            </a:r>
          </a:p>
        </p:txBody>
      </p:sp>
      <p:sp>
        <p:nvSpPr>
          <p:cNvPr id="116759" name="Line 25"/>
          <p:cNvSpPr>
            <a:spLocks noChangeAspect="1" noChangeShapeType="1"/>
          </p:cNvSpPr>
          <p:nvPr/>
        </p:nvSpPr>
        <p:spPr bwMode="auto">
          <a:xfrm>
            <a:off x="6664325" y="4930775"/>
            <a:ext cx="0" cy="527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6" name="Rectangle 32"/>
          <p:cNvSpPr>
            <a:spLocks noGrp="1" noChangeArrowheads="1"/>
          </p:cNvSpPr>
          <p:nvPr>
            <p:ph type="title"/>
          </p:nvPr>
        </p:nvSpPr>
        <p:spPr/>
        <p:txBody>
          <a:bodyPr/>
          <a:lstStyle/>
          <a:p>
            <a:pPr eaLnBrk="1" hangingPunct="1">
              <a:defRPr/>
            </a:pPr>
            <a:r>
              <a:rPr lang="en-US" smtClean="0">
                <a:cs typeface="+mj-cs"/>
              </a:rPr>
              <a:t>Memory Read Transaction (1)</a:t>
            </a:r>
          </a:p>
        </p:txBody>
      </p:sp>
      <p:sp>
        <p:nvSpPr>
          <p:cNvPr id="67617" name="Rectangle 33"/>
          <p:cNvSpPr>
            <a:spLocks noGrp="1" noChangeArrowheads="1"/>
          </p:cNvSpPr>
          <p:nvPr>
            <p:ph type="body" idx="1"/>
          </p:nvPr>
        </p:nvSpPr>
        <p:spPr/>
        <p:txBody>
          <a:bodyPr/>
          <a:lstStyle/>
          <a:p>
            <a:pPr eaLnBrk="1" hangingPunct="1">
              <a:defRPr/>
            </a:pPr>
            <a:r>
              <a:rPr lang="en-US">
                <a:latin typeface="Helvetica" charset="0"/>
                <a:ea typeface="ＭＳ Ｐゴシック" charset="0"/>
              </a:rPr>
              <a:t>CPU places address A on the memory bus.</a:t>
            </a:r>
          </a:p>
        </p:txBody>
      </p:sp>
      <p:sp>
        <p:nvSpPr>
          <p:cNvPr id="117763"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17764" name="AutoShape 5"/>
          <p:cNvSpPr>
            <a:spLocks noChangeArrowheads="1"/>
          </p:cNvSpPr>
          <p:nvPr/>
        </p:nvSpPr>
        <p:spPr bwMode="auto">
          <a:xfrm>
            <a:off x="5243513" y="3962400"/>
            <a:ext cx="1492250" cy="533400"/>
          </a:xfrm>
          <a:prstGeom prst="leftRightArrow">
            <a:avLst>
              <a:gd name="adj1" fmla="val 50000"/>
              <a:gd name="adj2" fmla="val 559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117765"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 </a:t>
            </a:r>
          </a:p>
          <a:p>
            <a:pPr>
              <a:lnSpc>
                <a:spcPct val="100000"/>
              </a:lnSpc>
            </a:pPr>
            <a:endParaRPr lang="en-US" sz="1600">
              <a:solidFill>
                <a:srgbClr val="000066"/>
              </a:solidFill>
            </a:endParaRPr>
          </a:p>
        </p:txBody>
      </p:sp>
      <p:sp>
        <p:nvSpPr>
          <p:cNvPr id="117766" name="AutoShape 7"/>
          <p:cNvSpPr>
            <a:spLocks noChangeArrowheads="1"/>
          </p:cNvSpPr>
          <p:nvPr/>
        </p:nvSpPr>
        <p:spPr bwMode="auto">
          <a:xfrm>
            <a:off x="2871788" y="3962400"/>
            <a:ext cx="1452562" cy="533400"/>
          </a:xfrm>
          <a:prstGeom prst="leftRightArrow">
            <a:avLst>
              <a:gd name="adj1" fmla="val 50000"/>
              <a:gd name="adj2" fmla="val 544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7767"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7768"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7769"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7770"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7771"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7772"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7773"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7774"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600">
                <a:solidFill>
                  <a:srgbClr val="000066"/>
                </a:solidFill>
              </a:rPr>
              <a:t>ALU</a:t>
            </a:r>
          </a:p>
        </p:txBody>
      </p:sp>
      <p:sp>
        <p:nvSpPr>
          <p:cNvPr id="117775" name="Text Box 16"/>
          <p:cNvSpPr txBox="1">
            <a:spLocks noChangeArrowheads="1"/>
          </p:cNvSpPr>
          <p:nvPr/>
        </p:nvSpPr>
        <p:spPr bwMode="auto">
          <a:xfrm>
            <a:off x="1606550" y="2346325"/>
            <a:ext cx="1279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register file</a:t>
            </a:r>
          </a:p>
        </p:txBody>
      </p:sp>
      <p:sp>
        <p:nvSpPr>
          <p:cNvPr id="117776"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117777" name="Line 18"/>
          <p:cNvSpPr>
            <a:spLocks noChangeShapeType="1"/>
          </p:cNvSpPr>
          <p:nvPr/>
        </p:nvSpPr>
        <p:spPr bwMode="auto">
          <a:xfrm>
            <a:off x="2800350" y="4191000"/>
            <a:ext cx="3962400" cy="0"/>
          </a:xfrm>
          <a:prstGeom prst="line">
            <a:avLst/>
          </a:prstGeom>
          <a:noFill/>
          <a:ln w="762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778" name="Rectangle 19"/>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sz="1600">
                <a:solidFill>
                  <a:srgbClr val="000066"/>
                </a:solidFill>
              </a:rPr>
              <a:t>bus interface</a:t>
            </a:r>
          </a:p>
        </p:txBody>
      </p:sp>
      <p:sp>
        <p:nvSpPr>
          <p:cNvPr id="117779" name="Text Box 20"/>
          <p:cNvSpPr txBox="1">
            <a:spLocks noChangeArrowheads="1"/>
          </p:cNvSpPr>
          <p:nvPr/>
        </p:nvSpPr>
        <p:spPr bwMode="auto">
          <a:xfrm>
            <a:off x="5761038" y="3810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i="1">
                <a:solidFill>
                  <a:srgbClr val="000066"/>
                </a:solidFill>
              </a:rPr>
              <a:t>A</a:t>
            </a:r>
          </a:p>
        </p:txBody>
      </p:sp>
      <p:sp>
        <p:nvSpPr>
          <p:cNvPr id="117780" name="Text Box 21"/>
          <p:cNvSpPr txBox="1">
            <a:spLocks noChangeArrowheads="1"/>
          </p:cNvSpPr>
          <p:nvPr/>
        </p:nvSpPr>
        <p:spPr bwMode="auto">
          <a:xfrm>
            <a:off x="7673975" y="36877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0</a:t>
            </a:r>
          </a:p>
        </p:txBody>
      </p:sp>
      <p:sp>
        <p:nvSpPr>
          <p:cNvPr id="117781" name="Text Box 22"/>
          <p:cNvSpPr txBox="1">
            <a:spLocks noChangeArrowheads="1"/>
          </p:cNvSpPr>
          <p:nvPr/>
        </p:nvSpPr>
        <p:spPr bwMode="auto">
          <a:xfrm>
            <a:off x="7658100" y="4191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A</a:t>
            </a:r>
          </a:p>
        </p:txBody>
      </p:sp>
      <p:sp>
        <p:nvSpPr>
          <p:cNvPr id="117782" name="Rectangle 23"/>
          <p:cNvSpPr>
            <a:spLocks noChangeArrowheads="1"/>
          </p:cNvSpPr>
          <p:nvPr/>
        </p:nvSpPr>
        <p:spPr bwMode="auto">
          <a:xfrm>
            <a:off x="6762750" y="4283075"/>
            <a:ext cx="9144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1400">
                <a:solidFill>
                  <a:srgbClr val="000066"/>
                </a:solidFill>
              </a:rPr>
              <a:t>x</a:t>
            </a:r>
          </a:p>
        </p:txBody>
      </p:sp>
      <p:sp>
        <p:nvSpPr>
          <p:cNvPr id="117783" name="Text Box 24"/>
          <p:cNvSpPr txBox="1">
            <a:spLocks noChangeArrowheads="1"/>
          </p:cNvSpPr>
          <p:nvPr/>
        </p:nvSpPr>
        <p:spPr bwMode="auto">
          <a:xfrm>
            <a:off x="6446838" y="3473450"/>
            <a:ext cx="150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main memory</a:t>
            </a:r>
          </a:p>
        </p:txBody>
      </p:sp>
      <p:sp>
        <p:nvSpPr>
          <p:cNvPr id="117784" name="Text Box 25"/>
          <p:cNvSpPr txBox="1">
            <a:spLocks noChangeArrowheads="1"/>
          </p:cNvSpPr>
          <p:nvPr/>
        </p:nvSpPr>
        <p:spPr bwMode="auto">
          <a:xfrm>
            <a:off x="4221163" y="3702050"/>
            <a:ext cx="1131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I/O bridge</a:t>
            </a:r>
          </a:p>
        </p:txBody>
      </p:sp>
      <p:sp>
        <p:nvSpPr>
          <p:cNvPr id="117785" name="Text Box 26"/>
          <p:cNvSpPr txBox="1">
            <a:spLocks noChangeArrowheads="1"/>
          </p:cNvSpPr>
          <p:nvPr/>
        </p:nvSpPr>
        <p:spPr bwMode="auto">
          <a:xfrm>
            <a:off x="1189038" y="3000375"/>
            <a:ext cx="703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%eax</a:t>
            </a:r>
          </a:p>
        </p:txBody>
      </p:sp>
      <p:sp>
        <p:nvSpPr>
          <p:cNvPr id="117786" name="Text Box 28"/>
          <p:cNvSpPr txBox="1">
            <a:spLocks noChangeArrowheads="1"/>
          </p:cNvSpPr>
          <p:nvPr/>
        </p:nvSpPr>
        <p:spPr bwMode="auto">
          <a:xfrm>
            <a:off x="4629150" y="2438400"/>
            <a:ext cx="32337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Load operation:</a:t>
            </a:r>
            <a:r>
              <a:rPr lang="en-US" sz="1600">
                <a:solidFill>
                  <a:srgbClr val="000066"/>
                </a:solidFill>
                <a:latin typeface="Times" charset="0"/>
              </a:rPr>
              <a:t> </a:t>
            </a:r>
            <a:r>
              <a:rPr lang="en-US" sz="1600">
                <a:solidFill>
                  <a:srgbClr val="000066"/>
                </a:solidFill>
                <a:latin typeface="Courier New" charset="0"/>
              </a:rPr>
              <a:t>movl A, %eax</a:t>
            </a:r>
            <a:endParaRPr lang="en-US" sz="1600">
              <a:solidFill>
                <a:srgbClr val="000066"/>
              </a:solidFill>
              <a:latin typeface="Times" charset="0"/>
            </a:endParaRPr>
          </a:p>
          <a:p>
            <a:pPr algn="l">
              <a:lnSpc>
                <a:spcPct val="100000"/>
              </a:lnSpc>
            </a:pPr>
            <a:endParaRPr lang="en-US" sz="1600">
              <a:solidFill>
                <a:srgbClr val="000066"/>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5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6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3_class11">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1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lnDef>
  </a:objectDefaults>
  <a:extraClrSchemeLst>
    <a:extraClrScheme>
      <a:clrScheme name="class1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11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7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class11">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11">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charset="0"/>
            <a:ea typeface="ＭＳ Ｐゴシック" charset="0"/>
          </a:defRPr>
        </a:defPPr>
      </a:lstStyle>
    </a:lnDef>
  </a:objectDefaults>
  <a:extraClrSchemeLst>
    <a:extraClrScheme>
      <a:clrScheme name="class1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11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class11">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1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lnDef>
  </a:objectDefaults>
  <a:extraClrSchemeLst>
    <a:extraClrScheme>
      <a:clrScheme name="class1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11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lass11">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1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lnDef>
  </a:objectDefaults>
  <a:extraClrSchemeLst>
    <a:extraClrScheme>
      <a:clrScheme name="class1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11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class11">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1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lnDef>
  </a:objectDefaults>
  <a:extraClrSchemeLst>
    <a:extraClrScheme>
      <a:clrScheme name="class1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11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F'02\Lectures\class02.ppt</Template>
  <TotalTime>63010</TotalTime>
  <Pages>35</Pages>
  <Words>13486</Words>
  <Application>Microsoft Macintosh PowerPoint</Application>
  <PresentationFormat>Letter Paper (8.5x11 in)</PresentationFormat>
  <Paragraphs>2735</Paragraphs>
  <Slides>123</Slides>
  <Notes>45</Notes>
  <HiddenSlides>0</HiddenSlides>
  <MMClips>0</MMClips>
  <ScaleCrop>false</ScaleCrop>
  <HeadingPairs>
    <vt:vector size="6" baseType="variant">
      <vt:variant>
        <vt:lpstr>Theme</vt:lpstr>
      </vt:variant>
      <vt:variant>
        <vt:i4>13</vt:i4>
      </vt:variant>
      <vt:variant>
        <vt:lpstr>Embedded OLE Servers</vt:lpstr>
      </vt:variant>
      <vt:variant>
        <vt:i4>1</vt:i4>
      </vt:variant>
      <vt:variant>
        <vt:lpstr>Slide Titles</vt:lpstr>
      </vt:variant>
      <vt:variant>
        <vt:i4>123</vt:i4>
      </vt:variant>
    </vt:vector>
  </HeadingPairs>
  <TitlesOfParts>
    <vt:vector size="137" baseType="lpstr">
      <vt:lpstr>class02</vt:lpstr>
      <vt:lpstr>1_class02</vt:lpstr>
      <vt:lpstr>5_class11</vt:lpstr>
      <vt:lpstr>4_class02</vt:lpstr>
      <vt:lpstr>2_class02</vt:lpstr>
      <vt:lpstr>1_class11</vt:lpstr>
      <vt:lpstr>class11</vt:lpstr>
      <vt:lpstr>2_class11</vt:lpstr>
      <vt:lpstr>3_class02</vt:lpstr>
      <vt:lpstr>5_class02</vt:lpstr>
      <vt:lpstr>6_class02</vt:lpstr>
      <vt:lpstr>3_class11</vt:lpstr>
      <vt:lpstr>7_class02</vt:lpstr>
      <vt:lpstr>Worksheet</vt:lpstr>
      <vt:lpstr>Chapter 6:  Introduction to Caching</vt:lpstr>
      <vt:lpstr>Announcements</vt:lpstr>
      <vt:lpstr>Chapter Mapping</vt:lpstr>
      <vt:lpstr>Typical Computer Organization Connecting CPU and Memory</vt:lpstr>
      <vt:lpstr>Memory Read Transaction</vt:lpstr>
      <vt:lpstr>Memory Write Transaction</vt:lpstr>
      <vt:lpstr>Random-Access Memory (RAM)</vt:lpstr>
      <vt:lpstr>SRAM vs DRAM Summary</vt:lpstr>
      <vt:lpstr>The CPU-Memory Gap</vt:lpstr>
      <vt:lpstr>Adding Caching Memory to CPU</vt:lpstr>
      <vt:lpstr>Locality</vt:lpstr>
      <vt:lpstr>Locality Example</vt:lpstr>
      <vt:lpstr>Layout of Arrays in Memory (review)</vt:lpstr>
      <vt:lpstr>Layout of Arrays in Memory (review)</vt:lpstr>
      <vt:lpstr>Locality Example (2)</vt:lpstr>
      <vt:lpstr>Locality Example (3)</vt:lpstr>
      <vt:lpstr>Stride-N Reference Pattern</vt:lpstr>
      <vt:lpstr>Locality Example (4)</vt:lpstr>
      <vt:lpstr>Stride-1, Caching &amp; Spatial Locality</vt:lpstr>
      <vt:lpstr>Writing Cache Friendly Code</vt:lpstr>
      <vt:lpstr>Stride-N, Caching &amp; Spatial Locality</vt:lpstr>
      <vt:lpstr>Writing Cache Friendly Code (2)</vt:lpstr>
      <vt:lpstr>Matrix Multiplication Example</vt:lpstr>
      <vt:lpstr>Matrix Multiplication Example (2)</vt:lpstr>
      <vt:lpstr>Matrix Multiplication Example (2)</vt:lpstr>
      <vt:lpstr>Matrix Multiplication (ijk)</vt:lpstr>
      <vt:lpstr>Matrix Multiplication (jik)</vt:lpstr>
      <vt:lpstr>Matrix Multiplication (kij)</vt:lpstr>
      <vt:lpstr>Matrix Multiplication (ikj)</vt:lpstr>
      <vt:lpstr>Matrix Multiplication (jki)</vt:lpstr>
      <vt:lpstr>Matrix Multiplication (kji)</vt:lpstr>
      <vt:lpstr>Summary of Matrix Multiplication</vt:lpstr>
      <vt:lpstr>Core i7 Matrix Multiply Performance</vt:lpstr>
      <vt:lpstr>Chapters 6: Cache Indexing</vt:lpstr>
      <vt:lpstr>General Cache Concepts: Hit</vt:lpstr>
      <vt:lpstr>General Cache Concepts: Miss</vt:lpstr>
      <vt:lpstr>Caching in a Memory Hierarchy</vt:lpstr>
      <vt:lpstr>General Caching  Concepts</vt:lpstr>
      <vt:lpstr>Types of Cache Misses</vt:lpstr>
      <vt:lpstr>Cache Performance Metrics</vt:lpstr>
      <vt:lpstr>Average Cache Performance</vt:lpstr>
      <vt:lpstr>General Cache Organization (S, E, B)</vt:lpstr>
      <vt:lpstr>Cache Access Example</vt:lpstr>
      <vt:lpstr>Cache Access Example (2)</vt:lpstr>
      <vt:lpstr>Why Use Middle Bits as Index/Hash?</vt:lpstr>
      <vt:lpstr>Cache Read</vt:lpstr>
      <vt:lpstr>Example: Direct Mapped Cache  (E = 1)</vt:lpstr>
      <vt:lpstr>Example: Direct Mapped Cache  (E = 1)</vt:lpstr>
      <vt:lpstr>Example: Direct Mapped Cache  (E = 1)</vt:lpstr>
      <vt:lpstr>Direct-Mapped Cache Simulation</vt:lpstr>
      <vt:lpstr>Direct-Mapped Cache Performance Problem</vt:lpstr>
      <vt:lpstr>E-way Set Associative Cache  (Here: E = 2)</vt:lpstr>
      <vt:lpstr>E-way Set Associative Cache  (Here: E = 2)</vt:lpstr>
      <vt:lpstr>E-way Set Associative Cache  (Here: E = 2)</vt:lpstr>
      <vt:lpstr>Fully Associative Caches</vt:lpstr>
      <vt:lpstr>What about writes?</vt:lpstr>
      <vt:lpstr>The Memory Mountain</vt:lpstr>
      <vt:lpstr>Hardware Organization of a  Computer System (Von Neumann)</vt:lpstr>
      <vt:lpstr>A Computer Memory Hierarchy</vt:lpstr>
      <vt:lpstr>Memory Mountain Test Function</vt:lpstr>
      <vt:lpstr>Memory Mountain Main Routine</vt:lpstr>
      <vt:lpstr>The Memory Mountain</vt:lpstr>
      <vt:lpstr>Ridges of Temporal Locality</vt:lpstr>
      <vt:lpstr>A Slope of Spatial Locality</vt:lpstr>
      <vt:lpstr>Chapter 6: Cache Blocking and Hierarchy</vt:lpstr>
      <vt:lpstr>Matrix Multiplication</vt:lpstr>
      <vt:lpstr>Total Cache Miss Analysis</vt:lpstr>
      <vt:lpstr>Total Cache Miss Analysis</vt:lpstr>
      <vt:lpstr>Improving Temporal Locality by Blocking</vt:lpstr>
      <vt:lpstr>Improving Temporal Locality by Blocking</vt:lpstr>
      <vt:lpstr>Blocked Matrix Multiplication</vt:lpstr>
      <vt:lpstr>Total Cache Miss Analysis</vt:lpstr>
      <vt:lpstr>Total Cache Miss Analysis</vt:lpstr>
      <vt:lpstr>Summary</vt:lpstr>
      <vt:lpstr>Pentium Blocked Matrix  Multiply Performance</vt:lpstr>
      <vt:lpstr>A Computer Memory Hierarchy</vt:lpstr>
      <vt:lpstr>Caches</vt:lpstr>
      <vt:lpstr>Magnetic Disk Geometry</vt:lpstr>
      <vt:lpstr>Magnetic Disk Geometry</vt:lpstr>
      <vt:lpstr>Disk Operation (Single-Platter View)</vt:lpstr>
      <vt:lpstr>Disk Access Time</vt:lpstr>
      <vt:lpstr>Solid State Disks (SSDs)</vt:lpstr>
      <vt:lpstr>Memory Hierarchy: Intel Core i7</vt:lpstr>
      <vt:lpstr>Memory Hierarchy: Intel Core i7</vt:lpstr>
      <vt:lpstr>Intel Core i7</vt:lpstr>
      <vt:lpstr>Concluding Observations</vt:lpstr>
      <vt:lpstr>Chapter 6   Supplementary Slides</vt:lpstr>
      <vt:lpstr>Conventional DRAM Organization</vt:lpstr>
      <vt:lpstr>Reading DRAM Supercell (2,1)</vt:lpstr>
      <vt:lpstr>Reading DRAM Supercell (2,1)</vt:lpstr>
      <vt:lpstr>Memory Modules</vt:lpstr>
      <vt:lpstr>Enhanced DRAMs</vt:lpstr>
      <vt:lpstr>Nonvolatile Memories</vt:lpstr>
      <vt:lpstr>I/O Bus</vt:lpstr>
      <vt:lpstr>Memory Hierarchies</vt:lpstr>
      <vt:lpstr>Examples of Caching in the Hierarchy</vt:lpstr>
      <vt:lpstr>Cache Memories</vt:lpstr>
      <vt:lpstr>Typical Bus Structure Connecting  CPU and Memory</vt:lpstr>
      <vt:lpstr>Memory Read Transaction (1)</vt:lpstr>
      <vt:lpstr>Memory Read Transaction (2)</vt:lpstr>
      <vt:lpstr>Memory Read Transaction (3)</vt:lpstr>
      <vt:lpstr>Memory Write Transaction (1)</vt:lpstr>
      <vt:lpstr>Memory Write Transaction (2)</vt:lpstr>
      <vt:lpstr>Memory Write Transaction (3)</vt:lpstr>
      <vt:lpstr>Multi-Level Caches</vt:lpstr>
      <vt:lpstr>Intel Pentium Cache Hierarchy</vt:lpstr>
      <vt:lpstr>Memory Hierarchy: Core 2 Duo</vt:lpstr>
      <vt:lpstr>Example</vt:lpstr>
      <vt:lpstr>Example</vt:lpstr>
      <vt:lpstr>Pentium Matrix Multiply Performance</vt:lpstr>
      <vt:lpstr>Blocked Matrix Multiply (bijk)</vt:lpstr>
      <vt:lpstr>Blocked Matrix Multiply Analysis</vt:lpstr>
      <vt:lpstr>Optimizations for the Memory Hierarchy</vt:lpstr>
      <vt:lpstr>Inserting an L1 Cache  Between  the CPU and Main Memory</vt:lpstr>
      <vt:lpstr>General Org of a Cache Memory</vt:lpstr>
      <vt:lpstr>Addressing  Caches</vt:lpstr>
      <vt:lpstr>Direct-Mapped Cache</vt:lpstr>
      <vt:lpstr>Accessing Direct-Mapped Caches</vt:lpstr>
      <vt:lpstr>Accessing Direct-Mapped Caches</vt:lpstr>
      <vt:lpstr>Set Associative Caches</vt:lpstr>
      <vt:lpstr>Accessing Set Associative Caches</vt:lpstr>
      <vt:lpstr>Accessing Set Associative Caches</vt:lpstr>
      <vt:lpstr>Software Caches are More Flexible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Optimization II</dc:title>
  <dc:subject/>
  <dc:creator>Randal E. Bryant and David R. O'Hallaron</dc:creator>
  <cp:keywords/>
  <dc:description/>
  <cp:lastModifiedBy>Richard Han</cp:lastModifiedBy>
  <cp:revision>531</cp:revision>
  <cp:lastPrinted>1998-08-31T18:34:23Z</cp:lastPrinted>
  <dcterms:created xsi:type="dcterms:W3CDTF">2012-10-24T01:35:06Z</dcterms:created>
  <dcterms:modified xsi:type="dcterms:W3CDTF">2017-11-13T09:14:45Z</dcterms:modified>
</cp:coreProperties>
</file>