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 id="2147484316" r:id="rId2"/>
    <p:sldMasterId id="2147484328" r:id="rId3"/>
    <p:sldMasterId id="2147484340" r:id="rId4"/>
  </p:sldMasterIdLst>
  <p:notesMasterIdLst>
    <p:notesMasterId r:id="rId71"/>
  </p:notesMasterIdLst>
  <p:handoutMasterIdLst>
    <p:handoutMasterId r:id="rId72"/>
  </p:handoutMasterIdLst>
  <p:sldIdLst>
    <p:sldId id="574" r:id="rId5"/>
    <p:sldId id="720" r:id="rId6"/>
    <p:sldId id="721" r:id="rId7"/>
    <p:sldId id="656" r:id="rId8"/>
    <p:sldId id="657" r:id="rId9"/>
    <p:sldId id="658" r:id="rId10"/>
    <p:sldId id="659" r:id="rId11"/>
    <p:sldId id="660" r:id="rId12"/>
    <p:sldId id="661" r:id="rId13"/>
    <p:sldId id="662" r:id="rId14"/>
    <p:sldId id="663" r:id="rId15"/>
    <p:sldId id="664" r:id="rId16"/>
    <p:sldId id="665" r:id="rId17"/>
    <p:sldId id="666" r:id="rId18"/>
    <p:sldId id="668" r:id="rId19"/>
    <p:sldId id="669" r:id="rId20"/>
    <p:sldId id="670" r:id="rId21"/>
    <p:sldId id="671" r:id="rId22"/>
    <p:sldId id="672" r:id="rId23"/>
    <p:sldId id="673" r:id="rId24"/>
    <p:sldId id="674" r:id="rId25"/>
    <p:sldId id="675" r:id="rId26"/>
    <p:sldId id="676" r:id="rId27"/>
    <p:sldId id="677" r:id="rId28"/>
    <p:sldId id="678" r:id="rId29"/>
    <p:sldId id="679" r:id="rId30"/>
    <p:sldId id="680" r:id="rId31"/>
    <p:sldId id="681" r:id="rId32"/>
    <p:sldId id="682" r:id="rId33"/>
    <p:sldId id="683" r:id="rId34"/>
    <p:sldId id="684" r:id="rId35"/>
    <p:sldId id="685" r:id="rId36"/>
    <p:sldId id="686" r:id="rId37"/>
    <p:sldId id="687" r:id="rId38"/>
    <p:sldId id="688" r:id="rId39"/>
    <p:sldId id="689" r:id="rId40"/>
    <p:sldId id="690" r:id="rId41"/>
    <p:sldId id="691" r:id="rId42"/>
    <p:sldId id="692" r:id="rId43"/>
    <p:sldId id="693" r:id="rId44"/>
    <p:sldId id="694" r:id="rId45"/>
    <p:sldId id="695" r:id="rId46"/>
    <p:sldId id="696" r:id="rId47"/>
    <p:sldId id="697" r:id="rId48"/>
    <p:sldId id="698" r:id="rId49"/>
    <p:sldId id="699" r:id="rId50"/>
    <p:sldId id="700" r:id="rId51"/>
    <p:sldId id="701" r:id="rId52"/>
    <p:sldId id="702" r:id="rId53"/>
    <p:sldId id="703" r:id="rId54"/>
    <p:sldId id="704" r:id="rId55"/>
    <p:sldId id="705" r:id="rId56"/>
    <p:sldId id="719" r:id="rId57"/>
    <p:sldId id="706" r:id="rId58"/>
    <p:sldId id="707" r:id="rId59"/>
    <p:sldId id="708" r:id="rId60"/>
    <p:sldId id="709" r:id="rId61"/>
    <p:sldId id="710" r:id="rId62"/>
    <p:sldId id="711" r:id="rId63"/>
    <p:sldId id="712" r:id="rId64"/>
    <p:sldId id="713" r:id="rId65"/>
    <p:sldId id="714" r:id="rId66"/>
    <p:sldId id="715" r:id="rId67"/>
    <p:sldId id="716" r:id="rId68"/>
    <p:sldId id="717" r:id="rId69"/>
    <p:sldId id="718" r:id="rId70"/>
  </p:sldIdLst>
  <p:sldSz cx="9144000" cy="6858000" type="letter"/>
  <p:notesSz cx="6845300" cy="9396413"/>
  <p:kinsoku lang="ja-JP" invalStChars="、。，．・：；？！゛゜ヽヾゝゞ々ー’”）〕］｝〉》」』】°‰′″℃￠％ぁぃぅぇぉっゃゅょゎァィゥェォッャュョヮヵヶ!%),.:;?]}｡｣､･ｧｨｩｪｫｬｭｮｯｰﾞﾟ" invalEndChars="‘“（〔［｛〈《「『【￥＄$([\{｢￡"/>
  <p:defaultTextStyle>
    <a:defPPr>
      <a:defRPr lang="en-US"/>
    </a:defPPr>
    <a:lvl1pPr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b="1" kern="1200">
        <a:solidFill>
          <a:schemeClr val="tx1"/>
        </a:solidFill>
        <a:latin typeface="Helvetica" charset="0"/>
        <a:ea typeface="ＭＳ Ｐゴシック" charset="0"/>
        <a:cs typeface="ＭＳ Ｐゴシック" charset="0"/>
      </a:defRPr>
    </a:lvl5pPr>
    <a:lvl6pPr marL="2286000" algn="l" defTabSz="457200" rtl="0" eaLnBrk="1" latinLnBrk="0" hangingPunct="1">
      <a:defRPr b="1" kern="1200">
        <a:solidFill>
          <a:schemeClr val="tx1"/>
        </a:solidFill>
        <a:latin typeface="Helvetica" charset="0"/>
        <a:ea typeface="ＭＳ Ｐゴシック" charset="0"/>
        <a:cs typeface="ＭＳ Ｐゴシック" charset="0"/>
      </a:defRPr>
    </a:lvl6pPr>
    <a:lvl7pPr marL="2743200" algn="l" defTabSz="457200" rtl="0" eaLnBrk="1" latinLnBrk="0" hangingPunct="1">
      <a:defRPr b="1" kern="1200">
        <a:solidFill>
          <a:schemeClr val="tx1"/>
        </a:solidFill>
        <a:latin typeface="Helvetica" charset="0"/>
        <a:ea typeface="ＭＳ Ｐゴシック" charset="0"/>
        <a:cs typeface="ＭＳ Ｐゴシック" charset="0"/>
      </a:defRPr>
    </a:lvl7pPr>
    <a:lvl8pPr marL="3200400" algn="l" defTabSz="457200" rtl="0" eaLnBrk="1" latinLnBrk="0" hangingPunct="1">
      <a:defRPr b="1" kern="1200">
        <a:solidFill>
          <a:schemeClr val="tx1"/>
        </a:solidFill>
        <a:latin typeface="Helvetica" charset="0"/>
        <a:ea typeface="ＭＳ Ｐゴシック" charset="0"/>
        <a:cs typeface="ＭＳ Ｐゴシック" charset="0"/>
      </a:defRPr>
    </a:lvl8pPr>
    <a:lvl9pPr marL="3657600" algn="l" defTabSz="457200" rtl="0" eaLnBrk="1" latinLnBrk="0" hangingPunct="1">
      <a:defRPr b="1" kern="1200">
        <a:solidFill>
          <a:schemeClr val="tx1"/>
        </a:solidFill>
        <a:latin typeface="Helvetica"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FFCC"/>
    <a:srgbClr val="66FFFF"/>
    <a:srgbClr val="FF5050"/>
    <a:srgbClr val="FF99FF"/>
    <a:srgbClr val="FF99CC"/>
    <a:srgbClr val="000000"/>
    <a:srgbClr val="C70424"/>
    <a:srgbClr val="241C8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60" y="-80"/>
      </p:cViewPr>
      <p:guideLst>
        <p:guide orient="horz" pos="96"/>
        <p:guide pos="5568"/>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1974"/>
    </p:cViewPr>
  </p:sorterViewPr>
  <p:notesViewPr>
    <p:cSldViewPr>
      <p:cViewPr varScale="1">
        <p:scale>
          <a:sx n="77" d="100"/>
          <a:sy n="77" d="100"/>
        </p:scale>
        <p:origin x="-1584" y="-104"/>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70" Type="http://schemas.openxmlformats.org/officeDocument/2006/relationships/slide" Target="slides/slide66.xml"/><Relationship Id="rId71" Type="http://schemas.openxmlformats.org/officeDocument/2006/relationships/notesMaster" Target="notesMasters/notesMaster1.xml"/><Relationship Id="rId72" Type="http://schemas.openxmlformats.org/officeDocument/2006/relationships/handoutMaster" Target="handoutMasters/handoutMaster1.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73" Type="http://schemas.openxmlformats.org/officeDocument/2006/relationships/printerSettings" Target="printerSettings/printerSettings1.bin"/><Relationship Id="rId74" Type="http://schemas.openxmlformats.org/officeDocument/2006/relationships/presProps" Target="presProps.xml"/><Relationship Id="rId75" Type="http://schemas.openxmlformats.org/officeDocument/2006/relationships/viewProps" Target="viewProps.xml"/><Relationship Id="rId76" Type="http://schemas.openxmlformats.org/officeDocument/2006/relationships/theme" Target="theme/theme1.xml"/><Relationship Id="rId77" Type="http://schemas.openxmlformats.org/officeDocument/2006/relationships/tableStyles" Target="tableStyles.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_rels/viewProps.xml.rels><?xml version="1.0" encoding="UTF-8" standalone="yes"?>
<Relationships xmlns="http://schemas.openxmlformats.org/package/2006/relationships"><Relationship Id="rId3" Type="http://schemas.openxmlformats.org/officeDocument/2006/relationships/slide" Target="slides/slide18.xml"/><Relationship Id="rId4" Type="http://schemas.openxmlformats.org/officeDocument/2006/relationships/slide" Target="slides/slide19.xml"/><Relationship Id="rId5" Type="http://schemas.openxmlformats.org/officeDocument/2006/relationships/slide" Target="slides/slide21.xml"/><Relationship Id="rId6" Type="http://schemas.openxmlformats.org/officeDocument/2006/relationships/slide" Target="slides/slide30.xml"/><Relationship Id="rId1" Type="http://schemas.openxmlformats.org/officeDocument/2006/relationships/slide" Target="slides/slide6.xml"/><Relationship Id="rId2"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044825" y="8950325"/>
            <a:ext cx="7572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312" tIns="44450" rIns="87312" bIns="44450">
            <a:spAutoFit/>
          </a:bodyPr>
          <a:lstStyle/>
          <a:p>
            <a:pPr defTabSz="868363"/>
            <a:r>
              <a:rPr lang="en-US" sz="1200" b="0"/>
              <a:t>Page </a:t>
            </a:r>
            <a:fld id="{A4F4D265-24F0-1342-B157-C38E789F3BE4}" type="slidenum">
              <a:rPr lang="en-US" sz="1200" b="0"/>
              <a:pPr defTabSz="868363"/>
              <a:t>‹#›</a:t>
            </a:fld>
            <a:endParaRPr lang="en-US" sz="1200" b="0"/>
          </a:p>
        </p:txBody>
      </p:sp>
    </p:spTree>
    <p:extLst>
      <p:ext uri="{BB962C8B-B14F-4D97-AF65-F5344CB8AC3E}">
        <p14:creationId xmlns:p14="http://schemas.microsoft.com/office/powerpoint/2010/main" val="2509669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2813" y="4464050"/>
            <a:ext cx="5019675" cy="4227513"/>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339" name="Rectangle 3"/>
          <p:cNvSpPr>
            <a:spLocks noChangeArrowheads="1"/>
          </p:cNvSpPr>
          <p:nvPr/>
        </p:nvSpPr>
        <p:spPr bwMode="auto">
          <a:xfrm>
            <a:off x="3022600" y="8950325"/>
            <a:ext cx="80010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312" tIns="44450" rIns="87312" bIns="44450">
            <a:spAutoFit/>
          </a:bodyPr>
          <a:lstStyle/>
          <a:p>
            <a:pPr defTabSz="868363"/>
            <a:r>
              <a:rPr lang="en-US" sz="1200" b="0">
                <a:latin typeface="Century Gothic" charset="0"/>
              </a:rPr>
              <a:t>Page </a:t>
            </a:r>
            <a:fld id="{9C82BBC9-7271-804E-8BFD-95C431A3255C}" type="slidenum">
              <a:rPr lang="en-US" sz="1200" b="0">
                <a:latin typeface="Century Gothic" charset="0"/>
              </a:rPr>
              <a:pPr defTabSz="868363"/>
              <a:t>‹#›</a:t>
            </a:fld>
            <a:endParaRPr lang="en-US" sz="1200" b="0">
              <a:latin typeface="Century Gothic" charset="0"/>
            </a:endParaRPr>
          </a:p>
        </p:txBody>
      </p:sp>
      <p:sp>
        <p:nvSpPr>
          <p:cNvPr id="14340" name="Rectangle 4"/>
          <p:cNvSpPr>
            <a:spLocks noGrp="1" noRot="1" noChangeAspect="1" noChangeArrowheads="1" noTextEdit="1"/>
          </p:cNvSpPr>
          <p:nvPr>
            <p:ph type="sldImg" idx="2"/>
          </p:nvPr>
        </p:nvSpPr>
        <p:spPr bwMode="auto">
          <a:xfrm>
            <a:off x="1082675" y="711200"/>
            <a:ext cx="4679950" cy="35099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3121043128"/>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entury Gothic" pitchFamily="-111" charset="0"/>
        <a:ea typeface="ＭＳ Ｐゴシック" pitchFamily="-111" charset="-128"/>
        <a:cs typeface="ＭＳ Ｐゴシック" pitchFamily="-111" charset="-128"/>
      </a:defRPr>
    </a:lvl1pPr>
    <a:lvl2pPr marL="457200" algn="l" rtl="0" eaLnBrk="0" fontAlgn="base" hangingPunct="0">
      <a:lnSpc>
        <a:spcPct val="90000"/>
      </a:lnSpc>
      <a:spcBef>
        <a:spcPct val="40000"/>
      </a:spcBef>
      <a:spcAft>
        <a:spcPct val="0"/>
      </a:spcAft>
      <a:defRPr sz="1200" kern="1200">
        <a:solidFill>
          <a:schemeClr val="tx1"/>
        </a:solidFill>
        <a:latin typeface="Century Gothic" pitchFamily="-111" charset="0"/>
        <a:ea typeface="ＭＳ Ｐゴシック" pitchFamily="-111" charset="-128"/>
        <a:cs typeface="+mn-cs"/>
      </a:defRPr>
    </a:lvl2pPr>
    <a:lvl3pPr marL="914400" algn="l" rtl="0" eaLnBrk="0" fontAlgn="base" hangingPunct="0">
      <a:lnSpc>
        <a:spcPct val="90000"/>
      </a:lnSpc>
      <a:spcBef>
        <a:spcPct val="40000"/>
      </a:spcBef>
      <a:spcAft>
        <a:spcPct val="0"/>
      </a:spcAft>
      <a:defRPr sz="1200" kern="1200">
        <a:solidFill>
          <a:schemeClr val="tx1"/>
        </a:solidFill>
        <a:latin typeface="Century Gothic" pitchFamily="-111" charset="0"/>
        <a:ea typeface="ＭＳ Ｐゴシック" pitchFamily="-111" charset="-128"/>
        <a:cs typeface="+mn-cs"/>
      </a:defRPr>
    </a:lvl3pPr>
    <a:lvl4pPr marL="1371600" algn="l" rtl="0" eaLnBrk="0" fontAlgn="base" hangingPunct="0">
      <a:lnSpc>
        <a:spcPct val="90000"/>
      </a:lnSpc>
      <a:spcBef>
        <a:spcPct val="40000"/>
      </a:spcBef>
      <a:spcAft>
        <a:spcPct val="0"/>
      </a:spcAft>
      <a:defRPr sz="1200" kern="1200">
        <a:solidFill>
          <a:schemeClr val="tx1"/>
        </a:solidFill>
        <a:latin typeface="Century Gothic" pitchFamily="-111" charset="0"/>
        <a:ea typeface="ＭＳ Ｐゴシック" pitchFamily="-111" charset="-128"/>
        <a:cs typeface="+mn-cs"/>
      </a:defRPr>
    </a:lvl4pPr>
    <a:lvl5pPr marL="1828800" algn="l" rtl="0" eaLnBrk="0" fontAlgn="base" hangingPunct="0">
      <a:lnSpc>
        <a:spcPct val="90000"/>
      </a:lnSpc>
      <a:spcBef>
        <a:spcPct val="40000"/>
      </a:spcBef>
      <a:spcAft>
        <a:spcPct val="0"/>
      </a:spcAft>
      <a:defRPr sz="1200" kern="1200">
        <a:solidFill>
          <a:schemeClr val="tx1"/>
        </a:solidFill>
        <a:latin typeface="Century Gothic" pitchFamily="-111" charset="0"/>
        <a:ea typeface="ＭＳ Ｐゴシック" pitchFamily="-11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1" Type="http://schemas.openxmlformats.org/officeDocument/2006/relationships/hyperlink" Target="https://en.wikipedia.org/wiki/Child_process" TargetMode="External"/><Relationship Id="rId12" Type="http://schemas.openxmlformats.org/officeDocument/2006/relationships/hyperlink" Target="https://en.wikipedia.org/wiki/Parent_process" TargetMode="External"/><Relationship Id="rId13" Type="http://schemas.openxmlformats.org/officeDocument/2006/relationships/hyperlink" Target="https://en.wikipedia.org/wiki/Exit_status" TargetMode="External"/><Relationship Id="rId14" Type="http://schemas.openxmlformats.org/officeDocument/2006/relationships/hyperlink" Target="https://en.wikipedia.org/wiki/Wait_(system_call)" TargetMode="External"/><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s://en.wikipedia.org/wiki/Unix" TargetMode="External"/><Relationship Id="rId4" Type="http://schemas.openxmlformats.org/officeDocument/2006/relationships/hyperlink" Target="https://en.wikipedia.org/wiki/Unix-like" TargetMode="External"/><Relationship Id="rId5" Type="http://schemas.openxmlformats.org/officeDocument/2006/relationships/hyperlink" Target="https://en.wikipedia.org/wiki/Operating_system" TargetMode="External"/><Relationship Id="rId6" Type="http://schemas.openxmlformats.org/officeDocument/2006/relationships/hyperlink" Target="https://en.wikipedia.org/wiki/Process_(computing)" TargetMode="External"/><Relationship Id="rId7" Type="http://schemas.openxmlformats.org/officeDocument/2006/relationships/hyperlink" Target="https://en.wikipedia.org/wiki/Exit_(system_call)" TargetMode="External"/><Relationship Id="rId8" Type="http://schemas.openxmlformats.org/officeDocument/2006/relationships/hyperlink" Target="https://en.wikipedia.org/wiki/System_call" TargetMode="External"/><Relationship Id="rId9" Type="http://schemas.openxmlformats.org/officeDocument/2006/relationships/hyperlink" Target="https://en.wikipedia.org/wiki/Process_table" TargetMode="External"/><Relationship Id="rId10" Type="http://schemas.openxmlformats.org/officeDocument/2006/relationships/hyperlink" Target="https://en.wikipedia.org/wiki/Process_state%23Terminated"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p:cNvSpPr>
          <p:nvPr>
            <p:ph type="sldImg"/>
          </p:nvPr>
        </p:nvSpPr>
        <p:spPr>
          <a:ln/>
        </p:spPr>
      </p:sp>
      <p:sp>
        <p:nvSpPr>
          <p:cNvPr id="7680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Wikipedia: “On </a:t>
            </a:r>
            <a:r>
              <a:rPr lang="en-US">
                <a:latin typeface="Century Gothic" charset="0"/>
                <a:ea typeface="ＭＳ Ｐゴシック" charset="0"/>
                <a:cs typeface="ＭＳ Ｐゴシック" charset="0"/>
                <a:hlinkClick r:id="rId3" tooltip="Unix"/>
              </a:rPr>
              <a:t>Unix</a:t>
            </a:r>
            <a:r>
              <a:rPr lang="en-US">
                <a:latin typeface="Century Gothic" charset="0"/>
                <a:ea typeface="ＭＳ Ｐゴシック" charset="0"/>
                <a:cs typeface="ＭＳ Ｐゴシック" charset="0"/>
              </a:rPr>
              <a:t> and </a:t>
            </a:r>
            <a:r>
              <a:rPr lang="en-US">
                <a:latin typeface="Century Gothic" charset="0"/>
                <a:ea typeface="ＭＳ Ｐゴシック" charset="0"/>
                <a:cs typeface="ＭＳ Ｐゴシック" charset="0"/>
                <a:hlinkClick r:id="rId4" tooltip="Unix-like"/>
              </a:rPr>
              <a:t>Unix-like</a:t>
            </a:r>
            <a:r>
              <a:rPr lang="en-US">
                <a:latin typeface="Century Gothic" charset="0"/>
                <a:ea typeface="ＭＳ Ｐゴシック" charset="0"/>
                <a:cs typeface="ＭＳ Ｐゴシック" charset="0"/>
              </a:rPr>
              <a:t> computer </a:t>
            </a:r>
            <a:r>
              <a:rPr lang="en-US">
                <a:latin typeface="Century Gothic" charset="0"/>
                <a:ea typeface="ＭＳ Ｐゴシック" charset="0"/>
                <a:cs typeface="ＭＳ Ｐゴシック" charset="0"/>
                <a:hlinkClick r:id="rId5" tooltip="Operating system"/>
              </a:rPr>
              <a:t>operating systems</a:t>
            </a:r>
            <a:r>
              <a:rPr lang="en-US">
                <a:latin typeface="Century Gothic" charset="0"/>
                <a:ea typeface="ＭＳ Ｐゴシック" charset="0"/>
                <a:cs typeface="ＭＳ Ｐゴシック" charset="0"/>
              </a:rPr>
              <a:t>, a </a:t>
            </a:r>
            <a:r>
              <a:rPr lang="en-US" b="1">
                <a:latin typeface="Century Gothic" charset="0"/>
                <a:ea typeface="ＭＳ Ｐゴシック" charset="0"/>
                <a:cs typeface="ＭＳ Ｐゴシック" charset="0"/>
              </a:rPr>
              <a:t>zombie process</a:t>
            </a:r>
            <a:r>
              <a:rPr lang="en-US">
                <a:latin typeface="Century Gothic" charset="0"/>
                <a:ea typeface="ＭＳ Ｐゴシック" charset="0"/>
                <a:cs typeface="ＭＳ Ｐゴシック" charset="0"/>
              </a:rPr>
              <a:t> or </a:t>
            </a:r>
            <a:r>
              <a:rPr lang="en-US" b="1">
                <a:latin typeface="Century Gothic" charset="0"/>
                <a:ea typeface="ＭＳ Ｐゴシック" charset="0"/>
                <a:cs typeface="ＭＳ Ｐゴシック" charset="0"/>
              </a:rPr>
              <a:t>defunct process</a:t>
            </a:r>
            <a:r>
              <a:rPr lang="en-US">
                <a:latin typeface="Century Gothic" charset="0"/>
                <a:ea typeface="ＭＳ Ｐゴシック" charset="0"/>
                <a:cs typeface="ＭＳ Ｐゴシック" charset="0"/>
              </a:rPr>
              <a:t> is a </a:t>
            </a:r>
            <a:r>
              <a:rPr lang="en-US">
                <a:latin typeface="Century Gothic" charset="0"/>
                <a:ea typeface="ＭＳ Ｐゴシック" charset="0"/>
                <a:cs typeface="ＭＳ Ｐゴシック" charset="0"/>
                <a:hlinkClick r:id="rId6" tooltip="Process (computing)"/>
              </a:rPr>
              <a:t>process</a:t>
            </a:r>
            <a:r>
              <a:rPr lang="en-US">
                <a:latin typeface="Century Gothic" charset="0"/>
                <a:ea typeface="ＭＳ Ｐゴシック" charset="0"/>
                <a:cs typeface="ＭＳ Ｐゴシック" charset="0"/>
              </a:rPr>
              <a:t> that has completed execution (via the </a:t>
            </a:r>
            <a:r>
              <a:rPr lang="en-US">
                <a:latin typeface="Century Gothic" charset="0"/>
                <a:ea typeface="ＭＳ Ｐゴシック" charset="0"/>
                <a:cs typeface="ＭＳ Ｐゴシック" charset="0"/>
                <a:hlinkClick r:id="rId7" tooltip="Exit (system call)"/>
              </a:rPr>
              <a:t>exit</a:t>
            </a:r>
            <a:r>
              <a:rPr lang="en-US">
                <a:latin typeface="Century Gothic" charset="0"/>
                <a:ea typeface="ＭＳ Ｐゴシック" charset="0"/>
                <a:cs typeface="ＭＳ Ｐゴシック" charset="0"/>
              </a:rPr>
              <a:t> </a:t>
            </a:r>
            <a:r>
              <a:rPr lang="en-US">
                <a:latin typeface="Century Gothic" charset="0"/>
                <a:ea typeface="ＭＳ Ｐゴシック" charset="0"/>
                <a:cs typeface="ＭＳ Ｐゴシック" charset="0"/>
                <a:hlinkClick r:id="rId8" tooltip="System call"/>
              </a:rPr>
              <a:t>system call</a:t>
            </a:r>
            <a:r>
              <a:rPr lang="en-US">
                <a:latin typeface="Century Gothic" charset="0"/>
                <a:ea typeface="ＭＳ Ｐゴシック" charset="0"/>
                <a:cs typeface="ＭＳ Ｐゴシック" charset="0"/>
              </a:rPr>
              <a:t>) but still has an entry in the </a:t>
            </a:r>
            <a:r>
              <a:rPr lang="en-US">
                <a:latin typeface="Century Gothic" charset="0"/>
                <a:ea typeface="ＭＳ Ｐゴシック" charset="0"/>
                <a:cs typeface="ＭＳ Ｐゴシック" charset="0"/>
                <a:hlinkClick r:id="rId9" tooltip="Process table"/>
              </a:rPr>
              <a:t>process table</a:t>
            </a:r>
            <a:r>
              <a:rPr lang="en-US">
                <a:latin typeface="Century Gothic" charset="0"/>
                <a:ea typeface="ＭＳ Ｐゴシック" charset="0"/>
                <a:cs typeface="ＭＳ Ｐゴシック" charset="0"/>
              </a:rPr>
              <a:t>: it is a process in the "</a:t>
            </a:r>
            <a:r>
              <a:rPr lang="en-US">
                <a:latin typeface="Century Gothic" charset="0"/>
                <a:ea typeface="ＭＳ Ｐゴシック" charset="0"/>
                <a:cs typeface="ＭＳ Ｐゴシック" charset="0"/>
                <a:hlinkClick r:id="rId10" tooltip="Process state"/>
              </a:rPr>
              <a:t>Terminated state</a:t>
            </a:r>
            <a:r>
              <a:rPr lang="en-US">
                <a:latin typeface="Century Gothic" charset="0"/>
                <a:ea typeface="ＭＳ Ｐゴシック" charset="0"/>
                <a:cs typeface="ＭＳ Ｐゴシック" charset="0"/>
              </a:rPr>
              <a:t>". This occurs for </a:t>
            </a:r>
            <a:r>
              <a:rPr lang="en-US">
                <a:latin typeface="Century Gothic" charset="0"/>
                <a:ea typeface="ＭＳ Ｐゴシック" charset="0"/>
                <a:cs typeface="ＭＳ Ｐゴシック" charset="0"/>
                <a:hlinkClick r:id="rId11" tooltip="Child process"/>
              </a:rPr>
              <a:t>child processes</a:t>
            </a:r>
            <a:r>
              <a:rPr lang="en-US">
                <a:latin typeface="Century Gothic" charset="0"/>
                <a:ea typeface="ＭＳ Ｐゴシック" charset="0"/>
                <a:cs typeface="ＭＳ Ｐゴシック" charset="0"/>
              </a:rPr>
              <a:t>, where the entry is still needed to allow the </a:t>
            </a:r>
            <a:r>
              <a:rPr lang="en-US">
                <a:latin typeface="Century Gothic" charset="0"/>
                <a:ea typeface="ＭＳ Ｐゴシック" charset="0"/>
                <a:cs typeface="ＭＳ Ｐゴシック" charset="0"/>
                <a:hlinkClick r:id="rId12" tooltip="Parent process"/>
              </a:rPr>
              <a:t>parent process</a:t>
            </a:r>
            <a:r>
              <a:rPr lang="en-US">
                <a:latin typeface="Century Gothic" charset="0"/>
                <a:ea typeface="ＭＳ Ｐゴシック" charset="0"/>
                <a:cs typeface="ＭＳ Ｐゴシック" charset="0"/>
              </a:rPr>
              <a:t> to read its child's </a:t>
            </a:r>
            <a:r>
              <a:rPr lang="en-US">
                <a:latin typeface="Century Gothic" charset="0"/>
                <a:ea typeface="ＭＳ Ｐゴシック" charset="0"/>
                <a:cs typeface="ＭＳ Ｐゴシック" charset="0"/>
                <a:hlinkClick r:id="rId13" tooltip="Exit status"/>
              </a:rPr>
              <a:t>exit status</a:t>
            </a:r>
            <a:r>
              <a:rPr lang="en-US">
                <a:latin typeface="Century Gothic" charset="0"/>
                <a:ea typeface="ＭＳ Ｐゴシック" charset="0"/>
                <a:cs typeface="ＭＳ Ｐゴシック" charset="0"/>
              </a:rPr>
              <a:t>: once the exit status is read via the </a:t>
            </a:r>
            <a:r>
              <a:rPr lang="en-US">
                <a:latin typeface="Century Gothic" charset="0"/>
                <a:ea typeface="ＭＳ Ｐゴシック" charset="0"/>
                <a:cs typeface="ＭＳ Ｐゴシック" charset="0"/>
                <a:hlinkClick r:id="rId14" tooltip="Wait (system call)"/>
              </a:rPr>
              <a:t>wait</a:t>
            </a:r>
            <a:r>
              <a:rPr lang="en-US">
                <a:latin typeface="Century Gothic" charset="0"/>
                <a:ea typeface="ＭＳ Ｐゴシック" charset="0"/>
                <a:cs typeface="ＭＳ Ｐゴシック" charset="0"/>
              </a:rPr>
              <a:t> </a:t>
            </a:r>
            <a:r>
              <a:rPr lang="en-US">
                <a:latin typeface="Century Gothic" charset="0"/>
                <a:ea typeface="ＭＳ Ｐゴシック" charset="0"/>
                <a:cs typeface="ＭＳ Ｐゴシック" charset="0"/>
                <a:hlinkClick r:id="rId8" tooltip="System call"/>
              </a:rPr>
              <a:t>system call</a:t>
            </a:r>
            <a:r>
              <a:rPr lang="en-US">
                <a:latin typeface="Century Gothic" charset="0"/>
                <a:ea typeface="ＭＳ Ｐゴシック" charset="0"/>
                <a:cs typeface="ＭＳ Ｐゴシック" charset="0"/>
              </a:rPr>
              <a:t>, the zombie's entry is removed from the process table and it is said to be "reaped".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this example</a:t>
            </a:r>
            <a:r>
              <a:rPr lang="en-US" baseline="0" dirty="0" smtClean="0"/>
              <a:t> illustrates: 1) that a child exiting sends a SIGCHILD to the parent 2) the parent can call wait() to clean up the child’s resources in the handler (so a shell that allows </a:t>
            </a:r>
            <a:r>
              <a:rPr lang="en-US" baseline="0" dirty="0" err="1" smtClean="0"/>
              <a:t>bg</a:t>
            </a:r>
            <a:r>
              <a:rPr lang="en-US" baseline="0" dirty="0" smtClean="0"/>
              <a:t> child processes uses this to clean up its children) 3) but this must be done multiple times because SIGCHILDs are not queued</a:t>
            </a:r>
            <a:endParaRPr lang="en-US" dirty="0"/>
          </a:p>
        </p:txBody>
      </p:sp>
    </p:spTree>
    <p:extLst>
      <p:ext uri="{BB962C8B-B14F-4D97-AF65-F5344CB8AC3E}">
        <p14:creationId xmlns:p14="http://schemas.microsoft.com/office/powerpoint/2010/main" val="1501028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Draw a picture of process</a:t>
            </a:r>
            <a:r>
              <a:rPr lang="en-US" baseline="0" dirty="0" smtClean="0"/>
              <a:t> P calling alarm(1) to OS, then OS sending SIGALARM back to P in a second.</a:t>
            </a:r>
            <a:endParaRPr lang="en-US" dirty="0"/>
          </a:p>
        </p:txBody>
      </p:sp>
    </p:spTree>
    <p:extLst>
      <p:ext uri="{BB962C8B-B14F-4D97-AF65-F5344CB8AC3E}">
        <p14:creationId xmlns:p14="http://schemas.microsoft.com/office/powerpoint/2010/main" val="9723671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Image Placeholder 1"/>
          <p:cNvSpPr>
            <a:spLocks noGrp="1" noRot="1" noChangeAspect="1"/>
          </p:cNvSpPr>
          <p:nvPr>
            <p:ph type="sldImg"/>
          </p:nvPr>
        </p:nvSpPr>
        <p:spPr>
          <a:ln/>
        </p:spPr>
      </p:sp>
      <p:sp>
        <p:nvSpPr>
          <p:cNvPr id="12595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That is, both normal control flow and exceptional control flow may alter the state of your program, so be aware of this.  Write your program to either avoid this, or if there must be alterations of shared global state from both normal and exceptional control flow, then synchronize access to the shared variables, i.e. lock them (see Operating Systems course for how to do this).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race condition,</a:t>
            </a:r>
            <a:r>
              <a:rPr lang="en-US" baseline="0" dirty="0" smtClean="0"/>
              <a:t> so the results are unpredictable, either 2 or 3 or 4 depending on the timing </a:t>
            </a:r>
            <a:r>
              <a:rPr lang="en-US" baseline="0" dirty="0" smtClean="0"/>
              <a:t>situation.  Draw a picture</a:t>
            </a:r>
            <a:r>
              <a:rPr lang="mr-IN" baseline="0" dirty="0" smtClean="0"/>
              <a:t>…</a:t>
            </a:r>
            <a:endParaRPr lang="en-US" dirty="0"/>
          </a:p>
        </p:txBody>
      </p:sp>
    </p:spTree>
    <p:extLst>
      <p:ext uri="{BB962C8B-B14F-4D97-AF65-F5344CB8AC3E}">
        <p14:creationId xmlns:p14="http://schemas.microsoft.com/office/powerpoint/2010/main" val="2278505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have nested signal handlers</a:t>
            </a:r>
            <a:r>
              <a:rPr lang="mr-IN" smtClean="0"/>
              <a:t>…</a:t>
            </a:r>
            <a:endParaRPr lang="en-US"/>
          </a:p>
        </p:txBody>
      </p:sp>
    </p:spTree>
    <p:extLst>
      <p:ext uri="{BB962C8B-B14F-4D97-AF65-F5344CB8AC3E}">
        <p14:creationId xmlns:p14="http://schemas.microsoft.com/office/powerpoint/2010/main" val="25481479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Image Placeholder 1"/>
          <p:cNvSpPr>
            <a:spLocks noGrp="1" noRot="1" noChangeAspect="1"/>
          </p:cNvSpPr>
          <p:nvPr>
            <p:ph type="sldImg"/>
          </p:nvPr>
        </p:nvSpPr>
        <p:spPr>
          <a:ln/>
        </p:spPr>
      </p:sp>
      <p:sp>
        <p:nvSpPr>
          <p:cNvPr id="13005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Assume that “/bin/date” will have an exit() that sends a SIGCHLD to parent.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Slide Image Placeholder 1"/>
          <p:cNvSpPr>
            <a:spLocks noGrp="1" noRot="1" noChangeAspect="1"/>
          </p:cNvSpPr>
          <p:nvPr>
            <p:ph type="sldImg"/>
          </p:nvPr>
        </p:nvSpPr>
        <p:spPr>
          <a:ln/>
        </p:spPr>
      </p:sp>
      <p:sp>
        <p:nvSpPr>
          <p:cNvPr id="169986"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It is also useful to unblock SIGCHLD signals inside the child process since the child process may itself fork/spawn new child-of-child processes, and may need to receives SIGCHLD signals from its children.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Slide Image Placeholder 1"/>
          <p:cNvSpPr>
            <a:spLocks noGrp="1" noRot="1" noChangeAspect="1"/>
          </p:cNvSpPr>
          <p:nvPr>
            <p:ph type="sldImg"/>
          </p:nvPr>
        </p:nvSpPr>
        <p:spPr>
          <a:ln/>
        </p:spPr>
      </p:sp>
      <p:sp>
        <p:nvSpPr>
          <p:cNvPr id="13312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Century Gothic"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p:cNvSpPr>
          <p:nvPr>
            <p:ph type="sldImg"/>
          </p:nvPr>
        </p:nvSpPr>
        <p:spPr>
          <a:ln/>
        </p:spPr>
      </p:sp>
      <p:sp>
        <p:nvSpPr>
          <p:cNvPr id="7885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dirty="0">
              <a:latin typeface="Century Gothic"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90000"/>
              </a:lnSpc>
              <a:spcBef>
                <a:spcPct val="40000"/>
              </a:spcBef>
              <a:spcAft>
                <a:spcPct val="0"/>
              </a:spcAft>
              <a:buClrTx/>
              <a:buSzTx/>
              <a:buFontTx/>
              <a:buNone/>
              <a:tabLst/>
              <a:defRPr/>
            </a:pPr>
            <a:r>
              <a:rPr lang="en-US" dirty="0" smtClean="0">
                <a:latin typeface="Century Gothic" charset="0"/>
                <a:ea typeface="ＭＳ Ｐゴシック" charset="0"/>
                <a:cs typeface="ＭＳ Ｐゴシック" charset="0"/>
              </a:rPr>
              <a:t>Note the parent is not a</a:t>
            </a:r>
            <a:r>
              <a:rPr lang="en-US" baseline="0" dirty="0" smtClean="0">
                <a:latin typeface="Century Gothic" charset="0"/>
                <a:ea typeface="ＭＳ Ｐゴシック" charset="0"/>
                <a:cs typeface="ＭＳ Ｐゴシック" charset="0"/>
              </a:rPr>
              <a:t> zombie process.  Its resources are reaped by the </a:t>
            </a:r>
            <a:r>
              <a:rPr lang="en-US" baseline="0" dirty="0" err="1" smtClean="0">
                <a:latin typeface="Century Gothic" charset="0"/>
                <a:ea typeface="ＭＳ Ｐゴシック" charset="0"/>
                <a:cs typeface="ＭＳ Ｐゴシック" charset="0"/>
              </a:rPr>
              <a:t>init</a:t>
            </a:r>
            <a:r>
              <a:rPr lang="en-US" baseline="0" dirty="0" smtClean="0">
                <a:latin typeface="Century Gothic" charset="0"/>
                <a:ea typeface="ＭＳ Ｐゴシック" charset="0"/>
                <a:cs typeface="ＭＳ Ｐゴシック" charset="0"/>
              </a:rPr>
              <a:t> process.</a:t>
            </a:r>
            <a:endParaRPr lang="en-US" dirty="0" smtClean="0">
              <a:latin typeface="Century Gothic" charset="0"/>
              <a:ea typeface="ＭＳ Ｐゴシック" charset="0"/>
              <a:cs typeface="ＭＳ Ｐゴシック" charset="0"/>
            </a:endParaRPr>
          </a:p>
          <a:p>
            <a:endParaRPr lang="en-US" dirty="0"/>
          </a:p>
        </p:txBody>
      </p:sp>
    </p:spTree>
    <p:extLst>
      <p:ext uri="{BB962C8B-B14F-4D97-AF65-F5344CB8AC3E}">
        <p14:creationId xmlns:p14="http://schemas.microsoft.com/office/powerpoint/2010/main" val="1395255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p:cNvSpPr>
          <p:nvPr>
            <p:ph type="sldImg"/>
          </p:nvPr>
        </p:nvSpPr>
        <p:spPr>
          <a:ln/>
        </p:spPr>
      </p:sp>
      <p:sp>
        <p:nvSpPr>
          <p:cNvPr id="9933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“kill -9 pid” means the kill program is sending signal #9 (a SIGKILL) to the process pid.  “kill -10 pid” would send a SIGUSR1 signal to process pid.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p:cNvSpPr>
          <p:nvPr>
            <p:ph type="sldImg"/>
          </p:nvPr>
        </p:nvSpPr>
        <p:spPr>
          <a:ln/>
        </p:spPr>
      </p:sp>
      <p:sp>
        <p:nvSpPr>
          <p:cNvPr id="108546"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A SIGCONT will be sent to resume a process when “</a:t>
            </a:r>
            <a:r>
              <a:rPr lang="en-US" altLang="ja-JP">
                <a:latin typeface="Century Gothic" charset="0"/>
                <a:ea typeface="ＭＳ Ｐゴシック" charset="0"/>
                <a:cs typeface="ＭＳ Ｐゴシック" charset="0"/>
              </a:rPr>
              <a:t>fg</a:t>
            </a:r>
            <a:r>
              <a:rPr lang="en-US">
                <a:latin typeface="Century Gothic" charset="0"/>
                <a:ea typeface="ＭＳ Ｐゴシック" charset="0"/>
                <a:cs typeface="ＭＳ Ｐゴシック" charset="0"/>
              </a:rPr>
              <a:t>”</a:t>
            </a:r>
            <a:r>
              <a:rPr lang="en-US" altLang="ja-JP">
                <a:latin typeface="Century Gothic" charset="0"/>
                <a:ea typeface="ＭＳ Ｐゴシック" charset="0"/>
                <a:cs typeface="ＭＳ Ｐゴシック" charset="0"/>
              </a:rPr>
              <a:t> is typed (fg is short for foreground).</a:t>
            </a:r>
            <a:endParaRPr lang="en-US">
              <a:latin typeface="Century Gothic"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p:cNvSpPr>
          <p:nvPr>
            <p:ph type="sldImg"/>
          </p:nvPr>
        </p:nvSpPr>
        <p:spPr>
          <a:ln/>
        </p:spPr>
      </p:sp>
      <p:sp>
        <p:nvSpPr>
          <p:cNvPr id="11059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#include &lt;signal.h&gt; to call the kill() library function.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Image Placeholder 1"/>
          <p:cNvSpPr>
            <a:spLocks noGrp="1" noRot="1" noChangeAspect="1"/>
          </p:cNvSpPr>
          <p:nvPr>
            <p:ph type="sldImg"/>
          </p:nvPr>
        </p:nvSpPr>
        <p:spPr>
          <a:ln/>
        </p:spPr>
      </p:sp>
      <p:sp>
        <p:nvSpPr>
          <p:cNvPr id="11469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atin typeface="Century Gothic" charset="0"/>
                <a:ea typeface="ＭＳ Ｐゴシック" charset="0"/>
                <a:cs typeface="ＭＳ Ｐゴシック" charset="0"/>
              </a:rPr>
              <a:t>#include &lt;signal.h&gt; in your C program to call signal(), sigaction() and kill() functions.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Draw a picture of parent P spawning</a:t>
            </a:r>
            <a:r>
              <a:rPr lang="en-US" baseline="0" dirty="0" smtClean="0"/>
              <a:t> N children with arrows sending SIGINT to child handlers, etc.</a:t>
            </a:r>
            <a:endParaRPr lang="en-US" dirty="0"/>
          </a:p>
        </p:txBody>
      </p:sp>
    </p:spTree>
    <p:extLst>
      <p:ext uri="{BB962C8B-B14F-4D97-AF65-F5344CB8AC3E}">
        <p14:creationId xmlns:p14="http://schemas.microsoft.com/office/powerpoint/2010/main" val="5175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90000"/>
              </a:lnSpc>
              <a:spcBef>
                <a:spcPct val="40000"/>
              </a:spcBef>
              <a:spcAft>
                <a:spcPct val="0"/>
              </a:spcAft>
              <a:buClrTx/>
              <a:buSzTx/>
              <a:buFontTx/>
              <a:buNone/>
              <a:tabLst/>
              <a:defRPr/>
            </a:pPr>
            <a:r>
              <a:rPr lang="en-US" dirty="0" smtClean="0"/>
              <a:t>Draw a picture of parent P spawning</a:t>
            </a:r>
            <a:r>
              <a:rPr lang="en-US" baseline="0" dirty="0" smtClean="0"/>
              <a:t> N children with arrows sending SIGCHILD to parent handler, etc.</a:t>
            </a:r>
            <a:endParaRPr lang="en-US" dirty="0" smtClean="0"/>
          </a:p>
          <a:p>
            <a:endParaRPr lang="en-US" dirty="0"/>
          </a:p>
        </p:txBody>
      </p:sp>
    </p:spTree>
    <p:extLst>
      <p:ext uri="{BB962C8B-B14F-4D97-AF65-F5344CB8AC3E}">
        <p14:creationId xmlns:p14="http://schemas.microsoft.com/office/powerpoint/2010/main" val="1872788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5474"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105475"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2565199819"/>
      </p:ext>
    </p:extLst>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34575747"/>
      </p:ext>
    </p:extLst>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66322119"/>
      </p:ext>
    </p:extLst>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4813" y="247650"/>
            <a:ext cx="8716962" cy="78105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90513" y="1220788"/>
            <a:ext cx="8307387" cy="5224462"/>
          </a:xfrm>
        </p:spPr>
        <p:txBody>
          <a:bodyPr/>
          <a:lstStyle/>
          <a:p>
            <a:pPr lvl="0"/>
            <a:endParaRPr lang="en-US" noProof="0" smtClean="0"/>
          </a:p>
        </p:txBody>
      </p:sp>
    </p:spTree>
    <p:extLst>
      <p:ext uri="{BB962C8B-B14F-4D97-AF65-F5344CB8AC3E}">
        <p14:creationId xmlns:p14="http://schemas.microsoft.com/office/powerpoint/2010/main" val="828878882"/>
      </p:ext>
    </p:extLst>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5474"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105475"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543739099"/>
      </p:ext>
    </p:extLst>
  </p:cSld>
  <p:clrMapOvr>
    <a:masterClrMapping/>
  </p:clrMapOvr>
  <p:transition xmlns:p14="http://schemas.microsoft.com/office/powerpoint/2010/mai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33406277"/>
      </p:ext>
    </p:extLst>
  </p:cSld>
  <p:clrMapOvr>
    <a:masterClrMapping/>
  </p:clrMapOvr>
  <p:transition xmlns:p14="http://schemas.microsoft.com/office/powerpoint/2010/mai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63792289"/>
      </p:ext>
    </p:extLst>
  </p:cSld>
  <p:clrMapOvr>
    <a:masterClrMapping/>
  </p:clrMapOvr>
  <p:transition xmlns:p14="http://schemas.microsoft.com/office/powerpoint/2010/mai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29905547"/>
      </p:ext>
    </p:extLst>
  </p:cSld>
  <p:clrMapOvr>
    <a:masterClrMapping/>
  </p:clrMapOvr>
  <p:transition xmlns:p14="http://schemas.microsoft.com/office/powerpoint/2010/mai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65466778"/>
      </p:ext>
    </p:extLst>
  </p:cSld>
  <p:clrMapOvr>
    <a:masterClrMapping/>
  </p:clrMapOvr>
  <p:transition xmlns:p14="http://schemas.microsoft.com/office/powerpoint/2010/mai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5222095"/>
      </p:ext>
    </p:extLst>
  </p:cSld>
  <p:clrMapOvr>
    <a:masterClrMapping/>
  </p:clrMapOvr>
  <p:transition xmlns:p14="http://schemas.microsoft.com/office/powerpoint/2010/mai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0429115"/>
      </p:ext>
    </p:extLst>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80776179"/>
      </p:ext>
    </p:extLst>
  </p:cSld>
  <p:clrMapOvr>
    <a:masterClrMapping/>
  </p:clrMapOvr>
  <p:transition xmlns:p14="http://schemas.microsoft.com/office/powerpoint/2010/mai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85740421"/>
      </p:ext>
    </p:extLst>
  </p:cSld>
  <p:clrMapOvr>
    <a:masterClrMapping/>
  </p:clrMapOvr>
  <p:transition xmlns:p14="http://schemas.microsoft.com/office/powerpoint/2010/mai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75641944"/>
      </p:ext>
    </p:extLst>
  </p:cSld>
  <p:clrMapOvr>
    <a:masterClrMapping/>
  </p:clrMapOvr>
  <p:transition xmlns:p14="http://schemas.microsoft.com/office/powerpoint/2010/mai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77302349"/>
      </p:ext>
    </p:extLst>
  </p:cSld>
  <p:clrMapOvr>
    <a:masterClrMapping/>
  </p:clrMapOvr>
  <p:transition xmlns:p14="http://schemas.microsoft.com/office/powerpoint/2010/mai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14438557"/>
      </p:ext>
    </p:extLst>
  </p:cSld>
  <p:clrMapOvr>
    <a:masterClrMapping/>
  </p:clrMapOvr>
  <p:transition xmlns:p14="http://schemas.microsoft.com/office/powerpoint/2010/mai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5474"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105475"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3760866792"/>
      </p:ext>
    </p:extLst>
  </p:cSld>
  <p:clrMapOvr>
    <a:masterClrMapping/>
  </p:clrMapOvr>
  <p:transition xmlns:p14="http://schemas.microsoft.com/office/powerpoint/2010/mai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37757765"/>
      </p:ext>
    </p:extLst>
  </p:cSld>
  <p:clrMapOvr>
    <a:masterClrMapping/>
  </p:clrMapOvr>
  <p:transition xmlns:p14="http://schemas.microsoft.com/office/powerpoint/2010/mai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88191342"/>
      </p:ext>
    </p:extLst>
  </p:cSld>
  <p:clrMapOvr>
    <a:masterClrMapping/>
  </p:clrMapOvr>
  <p:transition xmlns:p14="http://schemas.microsoft.com/office/powerpoint/2010/mai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47584228"/>
      </p:ext>
    </p:extLst>
  </p:cSld>
  <p:clrMapOvr>
    <a:masterClrMapping/>
  </p:clrMapOvr>
  <p:transition xmlns:p14="http://schemas.microsoft.com/office/powerpoint/2010/mai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2079520"/>
      </p:ext>
    </p:extLst>
  </p:cSld>
  <p:clrMapOvr>
    <a:masterClrMapping/>
  </p:clrMapOvr>
  <p:transition xmlns:p14="http://schemas.microsoft.com/office/powerpoint/2010/mai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55085072"/>
      </p:ext>
    </p:extLst>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43905376"/>
      </p:ext>
    </p:extLst>
  </p:cSld>
  <p:clrMapOvr>
    <a:masterClrMapping/>
  </p:clrMapOvr>
  <p:transition xmlns:p14="http://schemas.microsoft.com/office/powerpoint/2010/mai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6461201"/>
      </p:ext>
    </p:extLst>
  </p:cSld>
  <p:clrMapOvr>
    <a:masterClrMapping/>
  </p:clrMapOvr>
  <p:transition xmlns:p14="http://schemas.microsoft.com/office/powerpoint/2010/mai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88821473"/>
      </p:ext>
    </p:extLst>
  </p:cSld>
  <p:clrMapOvr>
    <a:masterClrMapping/>
  </p:clrMapOvr>
  <p:transition xmlns:p14="http://schemas.microsoft.com/office/powerpoint/2010/mai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4431001"/>
      </p:ext>
    </p:extLst>
  </p:cSld>
  <p:clrMapOvr>
    <a:masterClrMapping/>
  </p:clrMapOvr>
  <p:transition xmlns:p14="http://schemas.microsoft.com/office/powerpoint/2010/mai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19308029"/>
      </p:ext>
    </p:extLst>
  </p:cSld>
  <p:clrMapOvr>
    <a:masterClrMapping/>
  </p:clrMapOvr>
  <p:transition xmlns:p14="http://schemas.microsoft.com/office/powerpoint/2010/mai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93052065"/>
      </p:ext>
    </p:extLst>
  </p:cSld>
  <p:clrMapOvr>
    <a:masterClrMapping/>
  </p:clrMapOvr>
  <p:transition xmlns:p14="http://schemas.microsoft.com/office/powerpoint/2010/mai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5474"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105475"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2905154758"/>
      </p:ext>
    </p:extLst>
  </p:cSld>
  <p:clrMapOvr>
    <a:masterClrMapping/>
  </p:clrMapOvr>
  <p:transition xmlns:p14="http://schemas.microsoft.com/office/powerpoint/2010/mai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45487233"/>
      </p:ext>
    </p:extLst>
  </p:cSld>
  <p:clrMapOvr>
    <a:masterClrMapping/>
  </p:clrMapOvr>
  <p:transition xmlns:p14="http://schemas.microsoft.com/office/powerpoint/2010/mai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37477004"/>
      </p:ext>
    </p:extLst>
  </p:cSld>
  <p:clrMapOvr>
    <a:masterClrMapping/>
  </p:clrMapOvr>
  <p:transition xmlns:p14="http://schemas.microsoft.com/office/powerpoint/2010/mai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95772827"/>
      </p:ext>
    </p:extLst>
  </p:cSld>
  <p:clrMapOvr>
    <a:masterClrMapping/>
  </p:clrMapOvr>
  <p:transition xmlns:p14="http://schemas.microsoft.com/office/powerpoint/2010/mai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30200890"/>
      </p:ext>
    </p:extLst>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42132200"/>
      </p:ext>
    </p:extLst>
  </p:cSld>
  <p:clrMapOvr>
    <a:masterClrMapping/>
  </p:clrMapOvr>
  <p:transition xmlns:p14="http://schemas.microsoft.com/office/powerpoint/2010/mai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4578744"/>
      </p:ext>
    </p:extLst>
  </p:cSld>
  <p:clrMapOvr>
    <a:masterClrMapping/>
  </p:clrMapOvr>
  <p:transition xmlns:p14="http://schemas.microsoft.com/office/powerpoint/2010/mai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0526221"/>
      </p:ext>
    </p:extLst>
  </p:cSld>
  <p:clrMapOvr>
    <a:masterClrMapping/>
  </p:clrMapOvr>
  <p:transition xmlns:p14="http://schemas.microsoft.com/office/powerpoint/2010/mai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57072333"/>
      </p:ext>
    </p:extLst>
  </p:cSld>
  <p:clrMapOvr>
    <a:masterClrMapping/>
  </p:clrMapOvr>
  <p:transition xmlns:p14="http://schemas.microsoft.com/office/powerpoint/2010/mai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21639330"/>
      </p:ext>
    </p:extLst>
  </p:cSld>
  <p:clrMapOvr>
    <a:masterClrMapping/>
  </p:clrMapOvr>
  <p:transition xmlns:p14="http://schemas.microsoft.com/office/powerpoint/2010/mai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88603352"/>
      </p:ext>
    </p:extLst>
  </p:cSld>
  <p:clrMapOvr>
    <a:masterClrMapping/>
  </p:clrMapOvr>
  <p:transition xmlns:p14="http://schemas.microsoft.com/office/powerpoint/2010/mai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382170"/>
      </p:ext>
    </p:extLst>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08981735"/>
      </p:ext>
    </p:extLst>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11956814"/>
      </p:ext>
    </p:extLst>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6172000"/>
      </p:ext>
    </p:extLst>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76149399"/>
      </p:ext>
    </p:extLst>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28929173"/>
      </p:ext>
    </p:extLst>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theme" Target="../theme/theme3.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5.xml"/><Relationship Id="rId12" Type="http://schemas.openxmlformats.org/officeDocument/2006/relationships/theme" Target="../theme/theme4.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04451"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9075" y="6400800"/>
            <a:ext cx="604838" cy="285750"/>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chemeClr val="hlink"/>
                </a:solidFill>
              </a:rPr>
              <a:t>– </a:t>
            </a:r>
            <a:fld id="{6E0F0D96-7DBC-9943-8F65-6A0593F14D24}" type="slidenum">
              <a:rPr lang="en-US" sz="1400" b="0" smtClean="0">
                <a:solidFill>
                  <a:schemeClr val="hlink"/>
                </a:solidFill>
              </a:rPr>
              <a:pPr>
                <a:defRPr/>
              </a:pPr>
              <a:t>‹#›</a:t>
            </a:fld>
            <a:r>
              <a:rPr lang="en-US" sz="1400" b="0" smtClean="0">
                <a:solidFill>
                  <a:schemeClr val="hlink"/>
                </a:solidFill>
              </a:rPr>
              <a:t> –</a:t>
            </a:r>
            <a:endParaRPr lang="en-US" sz="1400" b="0" smtClean="0"/>
          </a:p>
        </p:txBody>
      </p:sp>
    </p:spTree>
  </p:cSld>
  <p:clrMap bg1="lt1" tx1="dk1" bg2="lt2" tx2="dk2" accent1="accent1" accent2="accent2" accent3="accent3" accent4="accent4" accent5="accent5" accent6="accent6" hlink="hlink" folHlink="folHlink"/>
  <p:sldLayoutIdLst>
    <p:sldLayoutId id="2147484717" r:id="rId1"/>
    <p:sldLayoutId id="2147484612" r:id="rId2"/>
    <p:sldLayoutId id="2147484613" r:id="rId3"/>
    <p:sldLayoutId id="2147484614" r:id="rId4"/>
    <p:sldLayoutId id="2147484615" r:id="rId5"/>
    <p:sldLayoutId id="2147484616" r:id="rId6"/>
    <p:sldLayoutId id="2147484617" r:id="rId7"/>
    <p:sldLayoutId id="2147484618" r:id="rId8"/>
    <p:sldLayoutId id="2147484619" r:id="rId9"/>
    <p:sldLayoutId id="2147484620" r:id="rId10"/>
    <p:sldLayoutId id="2147484621" r:id="rId11"/>
    <p:sldLayoutId id="2147484622" r:id="rId12"/>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pitchFamily="-111" charset="-128"/>
          <a:cs typeface="ＭＳ Ｐゴシック" pitchFamily="-111" charset="-128"/>
        </a:defRPr>
      </a:lvl1pPr>
      <a:lvl2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11" charset="-128"/>
          <a:cs typeface="ＭＳ Ｐゴシック" pitchFamily="-111" charset="-128"/>
        </a:defRPr>
      </a:lvl2pPr>
      <a:lvl3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11" charset="-128"/>
          <a:cs typeface="ＭＳ Ｐゴシック" pitchFamily="-111" charset="-128"/>
        </a:defRPr>
      </a:lvl3pPr>
      <a:lvl4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11" charset="-128"/>
          <a:cs typeface="ＭＳ Ｐゴシック" pitchFamily="-111" charset="-128"/>
        </a:defRPr>
      </a:lvl4pPr>
      <a:lvl5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11" charset="-128"/>
          <a:cs typeface="ＭＳ Ｐゴシック" pitchFamily="-111" charset="-128"/>
        </a:defRPr>
      </a:lvl5pPr>
      <a:lvl6pPr marL="457200" algn="l" rtl="0" fontAlgn="base">
        <a:lnSpc>
          <a:spcPct val="87000"/>
        </a:lnSpc>
        <a:spcBef>
          <a:spcPct val="0"/>
        </a:spcBef>
        <a:spcAft>
          <a:spcPct val="0"/>
        </a:spcAft>
        <a:defRPr sz="3800" b="1">
          <a:solidFill>
            <a:schemeClr val="hlink"/>
          </a:solidFill>
          <a:latin typeface="Helvetica" pitchFamily="-111" charset="0"/>
        </a:defRPr>
      </a:lvl6pPr>
      <a:lvl7pPr marL="914400" algn="l" rtl="0" fontAlgn="base">
        <a:lnSpc>
          <a:spcPct val="87000"/>
        </a:lnSpc>
        <a:spcBef>
          <a:spcPct val="0"/>
        </a:spcBef>
        <a:spcAft>
          <a:spcPct val="0"/>
        </a:spcAft>
        <a:defRPr sz="3800" b="1">
          <a:solidFill>
            <a:schemeClr val="hlink"/>
          </a:solidFill>
          <a:latin typeface="Helvetica" pitchFamily="-111" charset="0"/>
        </a:defRPr>
      </a:lvl7pPr>
      <a:lvl8pPr marL="1371600" algn="l" rtl="0" fontAlgn="base">
        <a:lnSpc>
          <a:spcPct val="87000"/>
        </a:lnSpc>
        <a:spcBef>
          <a:spcPct val="0"/>
        </a:spcBef>
        <a:spcAft>
          <a:spcPct val="0"/>
        </a:spcAft>
        <a:defRPr sz="3800" b="1">
          <a:solidFill>
            <a:schemeClr val="hlink"/>
          </a:solidFill>
          <a:latin typeface="Helvetica" pitchFamily="-111" charset="0"/>
        </a:defRPr>
      </a:lvl8pPr>
      <a:lvl9pPr marL="1828800" algn="l" rtl="0" fontAlgn="base">
        <a:lnSpc>
          <a:spcPct val="87000"/>
        </a:lnSpc>
        <a:spcBef>
          <a:spcPct val="0"/>
        </a:spcBef>
        <a:spcAft>
          <a:spcPct val="0"/>
        </a:spcAft>
        <a:defRPr sz="3800" b="1">
          <a:solidFill>
            <a:schemeClr val="hlink"/>
          </a:solidFill>
          <a:latin typeface="Helvetica" pitchFamily="-111"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1" charset="-128"/>
          <a:cs typeface="ＭＳ Ｐゴシック" pitchFamily="-111"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1"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pitchFamily="-111"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pitchFamily="-111"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1" charset="0"/>
          <a:ea typeface="ＭＳ Ｐゴシック" pitchFamily="-111" charset="-128"/>
        </a:defRPr>
      </a:lvl5pPr>
      <a:lvl6pPr marL="29083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6pPr>
      <a:lvl7pPr marL="33655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7pPr>
      <a:lvl8pPr marL="38227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8pPr>
      <a:lvl9pPr marL="42799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451"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rgbClr val="660033"/>
                </a:solidFill>
              </a:rPr>
              <a:t>– </a:t>
            </a:r>
            <a:fld id="{3AA083CC-3F00-A940-B8EA-72E5A5ABD79E}" type="slidenum">
              <a:rPr lang="en-US" sz="1400" b="0" smtClean="0">
                <a:solidFill>
                  <a:srgbClr val="660033"/>
                </a:solidFill>
              </a:rPr>
              <a:pPr>
                <a:defRPr/>
              </a:pPr>
              <a:t>‹#›</a:t>
            </a:fld>
            <a:r>
              <a:rPr lang="en-US" sz="1400" b="0" smtClean="0">
                <a:solidFill>
                  <a:srgbClr val="660033"/>
                </a:solidFill>
              </a:rPr>
              <a:t> –</a:t>
            </a:r>
            <a:endParaRPr lang="en-US" sz="1400" b="0" smtClean="0">
              <a:solidFill>
                <a:srgbClr val="000066"/>
              </a:solidFill>
            </a:endParaRPr>
          </a:p>
        </p:txBody>
      </p:sp>
    </p:spTree>
  </p:cSld>
  <p:clrMap bg1="lt1" tx1="dk1" bg2="lt2" tx2="dk2" accent1="accent1" accent2="accent2" accent3="accent3" accent4="accent4" accent5="accent5" accent6="accent6" hlink="hlink" folHlink="folHlink"/>
  <p:sldLayoutIdLst>
    <p:sldLayoutId id="2147484724" r:id="rId1"/>
    <p:sldLayoutId id="2147484687" r:id="rId2"/>
    <p:sldLayoutId id="2147484688" r:id="rId3"/>
    <p:sldLayoutId id="2147484689" r:id="rId4"/>
    <p:sldLayoutId id="2147484690" r:id="rId5"/>
    <p:sldLayoutId id="2147484691" r:id="rId6"/>
    <p:sldLayoutId id="2147484692" r:id="rId7"/>
    <p:sldLayoutId id="2147484693" r:id="rId8"/>
    <p:sldLayoutId id="2147484694" r:id="rId9"/>
    <p:sldLayoutId id="2147484695" r:id="rId10"/>
    <p:sldLayoutId id="2147484696"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charset="0"/>
          <a:cs typeface="ＭＳ Ｐゴシック" charset="0"/>
        </a:defRPr>
      </a:lvl1pPr>
      <a:lvl2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charset="0"/>
          <a:cs typeface="ＭＳ Ｐゴシック" charset="0"/>
        </a:defRPr>
      </a:lvl2pPr>
      <a:lvl3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charset="0"/>
          <a:cs typeface="ＭＳ Ｐゴシック" charset="0"/>
        </a:defRPr>
      </a:lvl3pPr>
      <a:lvl4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charset="0"/>
          <a:cs typeface="ＭＳ Ｐゴシック" charset="0"/>
        </a:defRPr>
      </a:lvl4pPr>
      <a:lvl5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charset="0"/>
          <a:cs typeface="ＭＳ Ｐゴシック" charset="0"/>
        </a:defRPr>
      </a:lvl5pPr>
      <a:lvl6pPr marL="457200" algn="l" rtl="0" fontAlgn="base">
        <a:lnSpc>
          <a:spcPct val="87000"/>
        </a:lnSpc>
        <a:spcBef>
          <a:spcPct val="0"/>
        </a:spcBef>
        <a:spcAft>
          <a:spcPct val="0"/>
        </a:spcAft>
        <a:defRPr sz="3800" b="1">
          <a:solidFill>
            <a:schemeClr val="hlink"/>
          </a:solidFill>
          <a:latin typeface="Helvetica" pitchFamily="-111" charset="0"/>
        </a:defRPr>
      </a:lvl6pPr>
      <a:lvl7pPr marL="914400" algn="l" rtl="0" fontAlgn="base">
        <a:lnSpc>
          <a:spcPct val="87000"/>
        </a:lnSpc>
        <a:spcBef>
          <a:spcPct val="0"/>
        </a:spcBef>
        <a:spcAft>
          <a:spcPct val="0"/>
        </a:spcAft>
        <a:defRPr sz="3800" b="1">
          <a:solidFill>
            <a:schemeClr val="hlink"/>
          </a:solidFill>
          <a:latin typeface="Helvetica" pitchFamily="-111" charset="0"/>
        </a:defRPr>
      </a:lvl7pPr>
      <a:lvl8pPr marL="1371600" algn="l" rtl="0" fontAlgn="base">
        <a:lnSpc>
          <a:spcPct val="87000"/>
        </a:lnSpc>
        <a:spcBef>
          <a:spcPct val="0"/>
        </a:spcBef>
        <a:spcAft>
          <a:spcPct val="0"/>
        </a:spcAft>
        <a:defRPr sz="3800" b="1">
          <a:solidFill>
            <a:schemeClr val="hlink"/>
          </a:solidFill>
          <a:latin typeface="Helvetica" pitchFamily="-111" charset="0"/>
        </a:defRPr>
      </a:lvl8pPr>
      <a:lvl9pPr marL="1828800" algn="l" rtl="0" fontAlgn="base">
        <a:lnSpc>
          <a:spcPct val="87000"/>
        </a:lnSpc>
        <a:spcBef>
          <a:spcPct val="0"/>
        </a:spcBef>
        <a:spcAft>
          <a:spcPct val="0"/>
        </a:spcAft>
        <a:defRPr sz="3800" b="1">
          <a:solidFill>
            <a:schemeClr val="hlink"/>
          </a:solidFill>
          <a:latin typeface="Helvetica" pitchFamily="-111"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1"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pitchFamily="-111"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pitchFamily="-111"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1" charset="0"/>
          <a:ea typeface="ＭＳ Ｐゴシック" pitchFamily="-111" charset="-128"/>
        </a:defRPr>
      </a:lvl5pPr>
      <a:lvl6pPr marL="29083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6pPr>
      <a:lvl7pPr marL="33655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7pPr>
      <a:lvl8pPr marL="38227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8pPr>
      <a:lvl9pPr marL="42799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451"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9075" y="6400800"/>
            <a:ext cx="604838" cy="285750"/>
          </a:xfrm>
          <a:prstGeom prst="rect">
            <a:avLst/>
          </a:prstGeom>
          <a:noFill/>
          <a:ln w="19050">
            <a:noFill/>
            <a:miter lim="800000"/>
            <a:headEnd/>
            <a:tailEnd type="none" w="sm" len="sm"/>
          </a:ln>
          <a:effectLst/>
        </p:spPr>
        <p:txBody>
          <a:bodyPr wrap="none" lIns="45715" tIns="45715" rIns="45715" bIns="45715" anchor="ctr">
            <a:spAutoFit/>
          </a:bodyPr>
          <a:lstStyle>
            <a:lvl1pPr>
              <a:defRPr sz="2400">
                <a:solidFill>
                  <a:schemeClr val="tx1"/>
                </a:solidFill>
                <a:latin typeface="Helvetica" charset="0"/>
                <a:ea typeface="ＭＳ Ｐゴシック" charset="0"/>
                <a:cs typeface="ＭＳ Ｐゴシック" charset="0"/>
              </a:defRPr>
            </a:lvl1pPr>
            <a:lvl2pPr marL="37931725" indent="-37474525">
              <a:defRPr sz="24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400">
                <a:solidFill>
                  <a:schemeClr val="tx1"/>
                </a:solidFill>
                <a:latin typeface="Helvetica" charset="0"/>
                <a:ea typeface="ＭＳ Ｐゴシック" charset="0"/>
              </a:defRPr>
            </a:lvl4pPr>
            <a:lvl5pPr>
              <a:defRPr sz="2400">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a:solidFill>
                  <a:schemeClr val="tx1"/>
                </a:solidFill>
                <a:latin typeface="Helvetica" charset="0"/>
                <a:ea typeface="ＭＳ Ｐゴシック" charset="0"/>
              </a:defRPr>
            </a:lvl9pPr>
          </a:lstStyle>
          <a:p>
            <a:pPr>
              <a:defRPr/>
            </a:pPr>
            <a:r>
              <a:rPr lang="en-US" sz="1400" b="0" smtClean="0">
                <a:solidFill>
                  <a:srgbClr val="660033"/>
                </a:solidFill>
              </a:rPr>
              <a:t>– </a:t>
            </a:r>
            <a:fld id="{3394805A-3DBE-274E-91BD-32CAEEEEF8B1}" type="slidenum">
              <a:rPr lang="en-US" sz="1400" b="0" smtClean="0">
                <a:solidFill>
                  <a:srgbClr val="660033"/>
                </a:solidFill>
              </a:rPr>
              <a:pPr>
                <a:defRPr/>
              </a:pPr>
              <a:t>‹#›</a:t>
            </a:fld>
            <a:r>
              <a:rPr lang="en-US" sz="1400" b="0" smtClean="0">
                <a:solidFill>
                  <a:srgbClr val="660033"/>
                </a:solidFill>
              </a:rPr>
              <a:t> –</a:t>
            </a:r>
            <a:endParaRPr lang="en-US" sz="1400" b="0" smtClean="0">
              <a:solidFill>
                <a:srgbClr val="000066"/>
              </a:solidFill>
            </a:endParaRPr>
          </a:p>
        </p:txBody>
      </p:sp>
    </p:spTree>
  </p:cSld>
  <p:clrMap bg1="lt1" tx1="dk1" bg2="lt2" tx2="dk2" accent1="accent1" accent2="accent2" accent3="accent3" accent4="accent4" accent5="accent5" accent6="accent6" hlink="hlink" folHlink="folHlink"/>
  <p:sldLayoutIdLst>
    <p:sldLayoutId id="2147484725" r:id="rId1"/>
    <p:sldLayoutId id="2147484697" r:id="rId2"/>
    <p:sldLayoutId id="2147484698" r:id="rId3"/>
    <p:sldLayoutId id="2147484699" r:id="rId4"/>
    <p:sldLayoutId id="2147484700" r:id="rId5"/>
    <p:sldLayoutId id="2147484701" r:id="rId6"/>
    <p:sldLayoutId id="2147484702" r:id="rId7"/>
    <p:sldLayoutId id="2147484703" r:id="rId8"/>
    <p:sldLayoutId id="2147484704" r:id="rId9"/>
    <p:sldLayoutId id="2147484705" r:id="rId10"/>
    <p:sldLayoutId id="2147484706"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pitchFamily="-1" charset="-128"/>
          <a:cs typeface="ＭＳ Ｐゴシック" pitchFamily="-1" charset="-128"/>
        </a:defRPr>
      </a:lvl1pPr>
      <a:lvl2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 charset="-128"/>
          <a:cs typeface="ＭＳ Ｐゴシック" pitchFamily="-1" charset="-128"/>
        </a:defRPr>
      </a:lvl2pPr>
      <a:lvl3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 charset="-128"/>
          <a:cs typeface="ＭＳ Ｐゴシック" pitchFamily="-1" charset="-128"/>
        </a:defRPr>
      </a:lvl3pPr>
      <a:lvl4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 charset="-128"/>
          <a:cs typeface="ＭＳ Ｐゴシック" pitchFamily="-1" charset="-128"/>
        </a:defRPr>
      </a:lvl4pPr>
      <a:lvl5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 charset="-128"/>
          <a:cs typeface="ＭＳ Ｐゴシック" pitchFamily="-1" charset="-128"/>
        </a:defRPr>
      </a:lvl5pPr>
      <a:lvl6pPr marL="457200" algn="l" rtl="0" fontAlgn="base">
        <a:lnSpc>
          <a:spcPct val="87000"/>
        </a:lnSpc>
        <a:spcBef>
          <a:spcPct val="0"/>
        </a:spcBef>
        <a:spcAft>
          <a:spcPct val="0"/>
        </a:spcAft>
        <a:defRPr sz="3800" b="1">
          <a:solidFill>
            <a:schemeClr val="hlink"/>
          </a:solidFill>
          <a:latin typeface="Helvetica" pitchFamily="-111" charset="0"/>
        </a:defRPr>
      </a:lvl6pPr>
      <a:lvl7pPr marL="914400" algn="l" rtl="0" fontAlgn="base">
        <a:lnSpc>
          <a:spcPct val="87000"/>
        </a:lnSpc>
        <a:spcBef>
          <a:spcPct val="0"/>
        </a:spcBef>
        <a:spcAft>
          <a:spcPct val="0"/>
        </a:spcAft>
        <a:defRPr sz="3800" b="1">
          <a:solidFill>
            <a:schemeClr val="hlink"/>
          </a:solidFill>
          <a:latin typeface="Helvetica" pitchFamily="-111" charset="0"/>
        </a:defRPr>
      </a:lvl7pPr>
      <a:lvl8pPr marL="1371600" algn="l" rtl="0" fontAlgn="base">
        <a:lnSpc>
          <a:spcPct val="87000"/>
        </a:lnSpc>
        <a:spcBef>
          <a:spcPct val="0"/>
        </a:spcBef>
        <a:spcAft>
          <a:spcPct val="0"/>
        </a:spcAft>
        <a:defRPr sz="3800" b="1">
          <a:solidFill>
            <a:schemeClr val="hlink"/>
          </a:solidFill>
          <a:latin typeface="Helvetica" pitchFamily="-111" charset="0"/>
        </a:defRPr>
      </a:lvl8pPr>
      <a:lvl9pPr marL="1828800" algn="l" rtl="0" fontAlgn="base">
        <a:lnSpc>
          <a:spcPct val="87000"/>
        </a:lnSpc>
        <a:spcBef>
          <a:spcPct val="0"/>
        </a:spcBef>
        <a:spcAft>
          <a:spcPct val="0"/>
        </a:spcAft>
        <a:defRPr sz="3800" b="1">
          <a:solidFill>
            <a:schemeClr val="hlink"/>
          </a:solidFill>
          <a:latin typeface="Helvetica" pitchFamily="-111"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 charset="-128"/>
          <a:cs typeface="ＭＳ Ｐゴシック" pitchFamily="-1"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1"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pitchFamily="-111"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pitchFamily="-111"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1" charset="0"/>
          <a:ea typeface="ＭＳ Ｐゴシック" pitchFamily="-111" charset="-128"/>
        </a:defRPr>
      </a:lvl5pPr>
      <a:lvl6pPr marL="29083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6pPr>
      <a:lvl7pPr marL="33655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7pPr>
      <a:lvl8pPr marL="38227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8pPr>
      <a:lvl9pPr marL="42799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451"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9075" y="6400800"/>
            <a:ext cx="604838" cy="285750"/>
          </a:xfrm>
          <a:prstGeom prst="rect">
            <a:avLst/>
          </a:prstGeom>
          <a:noFill/>
          <a:ln w="19050">
            <a:noFill/>
            <a:miter lim="800000"/>
            <a:headEnd/>
            <a:tailEnd type="none" w="sm" len="sm"/>
          </a:ln>
          <a:effectLst/>
        </p:spPr>
        <p:txBody>
          <a:bodyPr wrap="none" lIns="45715" tIns="45715" rIns="45715" bIns="45715" anchor="ctr">
            <a:spAutoFit/>
          </a:bodyPr>
          <a:lstStyle>
            <a:lvl1pPr>
              <a:defRPr sz="2400">
                <a:solidFill>
                  <a:schemeClr val="tx1"/>
                </a:solidFill>
                <a:latin typeface="Helvetica" charset="0"/>
                <a:ea typeface="ＭＳ Ｐゴシック" charset="0"/>
                <a:cs typeface="ＭＳ Ｐゴシック" charset="0"/>
              </a:defRPr>
            </a:lvl1pPr>
            <a:lvl2pPr marL="37931725" indent="-37474525">
              <a:defRPr sz="24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400">
                <a:solidFill>
                  <a:schemeClr val="tx1"/>
                </a:solidFill>
                <a:latin typeface="Helvetica" charset="0"/>
                <a:ea typeface="ＭＳ Ｐゴシック" charset="0"/>
              </a:defRPr>
            </a:lvl4pPr>
            <a:lvl5pPr>
              <a:defRPr sz="2400">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a:solidFill>
                  <a:schemeClr val="tx1"/>
                </a:solidFill>
                <a:latin typeface="Helvetica" charset="0"/>
                <a:ea typeface="ＭＳ Ｐゴシック" charset="0"/>
              </a:defRPr>
            </a:lvl9pPr>
          </a:lstStyle>
          <a:p>
            <a:pPr>
              <a:defRPr/>
            </a:pPr>
            <a:r>
              <a:rPr lang="en-US" sz="1400" b="0" smtClean="0">
                <a:solidFill>
                  <a:srgbClr val="660033"/>
                </a:solidFill>
              </a:rPr>
              <a:t>– </a:t>
            </a:r>
            <a:fld id="{0EF8F81E-9BBC-E54A-A3BF-E225BD1CA0F5}" type="slidenum">
              <a:rPr lang="en-US" sz="1400" b="0" smtClean="0">
                <a:solidFill>
                  <a:srgbClr val="660033"/>
                </a:solidFill>
              </a:rPr>
              <a:pPr>
                <a:defRPr/>
              </a:pPr>
              <a:t>‹#›</a:t>
            </a:fld>
            <a:r>
              <a:rPr lang="en-US" sz="1400" b="0" smtClean="0">
                <a:solidFill>
                  <a:srgbClr val="660033"/>
                </a:solidFill>
              </a:rPr>
              <a:t> –</a:t>
            </a:r>
            <a:endParaRPr lang="en-US" sz="1400" b="0" smtClean="0">
              <a:solidFill>
                <a:srgbClr val="000066"/>
              </a:solidFill>
            </a:endParaRPr>
          </a:p>
        </p:txBody>
      </p:sp>
    </p:spTree>
  </p:cSld>
  <p:clrMap bg1="lt1" tx1="dk1" bg2="lt2" tx2="dk2" accent1="accent1" accent2="accent2" accent3="accent3" accent4="accent4" accent5="accent5" accent6="accent6" hlink="hlink" folHlink="folHlink"/>
  <p:sldLayoutIdLst>
    <p:sldLayoutId id="2147484726" r:id="rId1"/>
    <p:sldLayoutId id="2147484707" r:id="rId2"/>
    <p:sldLayoutId id="2147484708" r:id="rId3"/>
    <p:sldLayoutId id="2147484709" r:id="rId4"/>
    <p:sldLayoutId id="2147484710" r:id="rId5"/>
    <p:sldLayoutId id="2147484711" r:id="rId6"/>
    <p:sldLayoutId id="2147484712" r:id="rId7"/>
    <p:sldLayoutId id="2147484713" r:id="rId8"/>
    <p:sldLayoutId id="2147484714" r:id="rId9"/>
    <p:sldLayoutId id="2147484715" r:id="rId10"/>
    <p:sldLayoutId id="2147484716"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pitchFamily="-1" charset="-128"/>
          <a:cs typeface="ＭＳ Ｐゴシック" pitchFamily="-1" charset="-128"/>
        </a:defRPr>
      </a:lvl1pPr>
      <a:lvl2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 charset="-128"/>
          <a:cs typeface="ＭＳ Ｐゴシック" pitchFamily="-1" charset="-128"/>
        </a:defRPr>
      </a:lvl2pPr>
      <a:lvl3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 charset="-128"/>
          <a:cs typeface="ＭＳ Ｐゴシック" pitchFamily="-1" charset="-128"/>
        </a:defRPr>
      </a:lvl3pPr>
      <a:lvl4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 charset="-128"/>
          <a:cs typeface="ＭＳ Ｐゴシック" pitchFamily="-1" charset="-128"/>
        </a:defRPr>
      </a:lvl4pPr>
      <a:lvl5pPr algn="l" rtl="0" eaLnBrk="0" fontAlgn="base" hangingPunct="0">
        <a:lnSpc>
          <a:spcPct val="87000"/>
        </a:lnSpc>
        <a:spcBef>
          <a:spcPct val="0"/>
        </a:spcBef>
        <a:spcAft>
          <a:spcPct val="0"/>
        </a:spcAft>
        <a:defRPr sz="3800" b="1">
          <a:solidFill>
            <a:schemeClr val="hlink"/>
          </a:solidFill>
          <a:latin typeface="Helvetica" pitchFamily="-111" charset="0"/>
          <a:ea typeface="ＭＳ Ｐゴシック" pitchFamily="-1" charset="-128"/>
          <a:cs typeface="ＭＳ Ｐゴシック" pitchFamily="-1" charset="-128"/>
        </a:defRPr>
      </a:lvl5pPr>
      <a:lvl6pPr marL="457200" algn="l" rtl="0" fontAlgn="base">
        <a:lnSpc>
          <a:spcPct val="87000"/>
        </a:lnSpc>
        <a:spcBef>
          <a:spcPct val="0"/>
        </a:spcBef>
        <a:spcAft>
          <a:spcPct val="0"/>
        </a:spcAft>
        <a:defRPr sz="3800" b="1">
          <a:solidFill>
            <a:schemeClr val="hlink"/>
          </a:solidFill>
          <a:latin typeface="Helvetica" pitchFamily="-111" charset="0"/>
        </a:defRPr>
      </a:lvl6pPr>
      <a:lvl7pPr marL="914400" algn="l" rtl="0" fontAlgn="base">
        <a:lnSpc>
          <a:spcPct val="87000"/>
        </a:lnSpc>
        <a:spcBef>
          <a:spcPct val="0"/>
        </a:spcBef>
        <a:spcAft>
          <a:spcPct val="0"/>
        </a:spcAft>
        <a:defRPr sz="3800" b="1">
          <a:solidFill>
            <a:schemeClr val="hlink"/>
          </a:solidFill>
          <a:latin typeface="Helvetica" pitchFamily="-111" charset="0"/>
        </a:defRPr>
      </a:lvl7pPr>
      <a:lvl8pPr marL="1371600" algn="l" rtl="0" fontAlgn="base">
        <a:lnSpc>
          <a:spcPct val="87000"/>
        </a:lnSpc>
        <a:spcBef>
          <a:spcPct val="0"/>
        </a:spcBef>
        <a:spcAft>
          <a:spcPct val="0"/>
        </a:spcAft>
        <a:defRPr sz="3800" b="1">
          <a:solidFill>
            <a:schemeClr val="hlink"/>
          </a:solidFill>
          <a:latin typeface="Helvetica" pitchFamily="-111" charset="0"/>
        </a:defRPr>
      </a:lvl8pPr>
      <a:lvl9pPr marL="1828800" algn="l" rtl="0" fontAlgn="base">
        <a:lnSpc>
          <a:spcPct val="87000"/>
        </a:lnSpc>
        <a:spcBef>
          <a:spcPct val="0"/>
        </a:spcBef>
        <a:spcAft>
          <a:spcPct val="0"/>
        </a:spcAft>
        <a:defRPr sz="3800" b="1">
          <a:solidFill>
            <a:schemeClr val="hlink"/>
          </a:solidFill>
          <a:latin typeface="Helvetica" pitchFamily="-111"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 charset="-128"/>
          <a:cs typeface="ＭＳ Ｐゴシック" pitchFamily="-1"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1"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pitchFamily="-111"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pitchFamily="-111"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1" charset="0"/>
          <a:ea typeface="ＭＳ Ｐゴシック" pitchFamily="-111" charset="-128"/>
        </a:defRPr>
      </a:lvl5pPr>
      <a:lvl6pPr marL="29083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6pPr>
      <a:lvl7pPr marL="33655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7pPr>
      <a:lvl8pPr marL="38227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8pPr>
      <a:lvl9pPr marL="42799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0" y="685800"/>
            <a:ext cx="9144000" cy="1565275"/>
          </a:xfrm>
          <a:effectLst>
            <a:outerShdw blurRad="63500" dist="53882" dir="2700000" algn="ctr" rotWithShape="0">
              <a:srgbClr val="969696"/>
            </a:outerShdw>
          </a:effectLst>
        </p:spPr>
        <p:txBody>
          <a:bodyPr/>
          <a:lstStyle/>
          <a:p>
            <a:pPr algn="ctr" eaLnBrk="1" hangingPunct="1">
              <a:defRPr/>
            </a:pPr>
            <a:r>
              <a:rPr lang="en-US" dirty="0" smtClean="0">
                <a:latin typeface="Helvetica" charset="0"/>
                <a:ea typeface="ＭＳ Ｐゴシック" charset="0"/>
                <a:cs typeface="ＭＳ Ｐゴシック" charset="0"/>
              </a:rPr>
              <a:t>Chapter 8: Exceptional Control Flow and Shell Programs</a:t>
            </a:r>
            <a:endParaRPr lang="en-US" dirty="0">
              <a:latin typeface="Helvetica" charset="0"/>
              <a:ea typeface="ＭＳ Ｐゴシック" charset="0"/>
              <a:cs typeface="ＭＳ Ｐゴシック" charset="0"/>
            </a:endParaRPr>
          </a:p>
        </p:txBody>
      </p:sp>
      <p:sp>
        <p:nvSpPr>
          <p:cNvPr id="141315" name="Rectangle 3"/>
          <p:cNvSpPr>
            <a:spLocks noGrp="1" noChangeArrowheads="1"/>
          </p:cNvSpPr>
          <p:nvPr>
            <p:ph type="body" idx="1"/>
          </p:nvPr>
        </p:nvSpPr>
        <p:spPr>
          <a:xfrm>
            <a:off x="1676400" y="3124200"/>
            <a:ext cx="6175375" cy="2462213"/>
          </a:xfrm>
        </p:spPr>
        <p:txBody>
          <a:bodyPr lIns="90487" tIns="44450" rIns="90487" bIns="44450"/>
          <a:lstStyle/>
          <a:p>
            <a:pPr eaLnBrk="1" hangingPunct="1">
              <a:lnSpc>
                <a:spcPct val="80000"/>
              </a:lnSpc>
              <a:buFont typeface="Wingdings" charset="0"/>
              <a:buNone/>
              <a:defRPr/>
            </a:pPr>
            <a:r>
              <a:rPr lang="en-US" dirty="0" smtClean="0">
                <a:latin typeface="Helvetica" charset="0"/>
                <a:ea typeface="ＭＳ Ｐゴシック" charset="0"/>
                <a:cs typeface="ＭＳ Ｐゴシック" charset="0"/>
              </a:rPr>
              <a:t>Chapter 8 </a:t>
            </a:r>
            <a:r>
              <a:rPr lang="en-US" dirty="0">
                <a:latin typeface="Helvetica" charset="0"/>
                <a:ea typeface="ＭＳ Ｐゴシック" charset="0"/>
                <a:cs typeface="ＭＳ Ｐゴシック" charset="0"/>
              </a:rPr>
              <a:t>Topics:</a:t>
            </a:r>
          </a:p>
          <a:p>
            <a:pPr lvl="1" eaLnBrk="1" hangingPunct="1">
              <a:lnSpc>
                <a:spcPct val="80000"/>
              </a:lnSpc>
              <a:defRPr/>
            </a:pPr>
            <a:r>
              <a:rPr lang="en-US" dirty="0" smtClean="0">
                <a:latin typeface="Helvetica" charset="0"/>
                <a:ea typeface="ＭＳ Ｐゴシック" charset="0"/>
              </a:rPr>
              <a:t>Exceptions</a:t>
            </a:r>
            <a:endParaRPr lang="en-US" dirty="0">
              <a:latin typeface="Helvetica" charset="0"/>
              <a:ea typeface="ＭＳ Ｐゴシック" charset="0"/>
            </a:endParaRPr>
          </a:p>
          <a:p>
            <a:pPr lvl="1" eaLnBrk="1" hangingPunct="1">
              <a:lnSpc>
                <a:spcPct val="80000"/>
              </a:lnSpc>
              <a:defRPr/>
            </a:pPr>
            <a:r>
              <a:rPr lang="en-US" dirty="0" smtClean="0">
                <a:latin typeface="Helvetica" charset="0"/>
                <a:ea typeface="ＭＳ Ｐゴシック" charset="0"/>
              </a:rPr>
              <a:t>Processes</a:t>
            </a:r>
          </a:p>
          <a:p>
            <a:pPr lvl="1" eaLnBrk="1" hangingPunct="1">
              <a:lnSpc>
                <a:spcPct val="80000"/>
              </a:lnSpc>
              <a:defRPr/>
            </a:pPr>
            <a:r>
              <a:rPr lang="en-US" dirty="0" smtClean="0">
                <a:latin typeface="Helvetica" charset="0"/>
                <a:ea typeface="ＭＳ Ｐゴシック" charset="0"/>
              </a:rPr>
              <a:t>Signals</a:t>
            </a:r>
            <a:endParaRPr lang="en-US" dirty="0">
              <a:latin typeface="Helvetica" charset="0"/>
              <a:ea typeface="ＭＳ Ｐゴシック" charset="0"/>
            </a:endParaRPr>
          </a:p>
          <a:p>
            <a:pPr marL="498475" lvl="1" indent="0" eaLnBrk="1" hangingPunct="1">
              <a:lnSpc>
                <a:spcPct val="80000"/>
              </a:lnSpc>
              <a:buFont typeface="Wingdings" charset="0"/>
              <a:buNone/>
              <a:defRPr/>
            </a:pPr>
            <a:endParaRPr lang="en-US" dirty="0">
              <a:latin typeface="Helvetica" charset="0"/>
              <a:ea typeface="ＭＳ Ｐゴシック" charset="0"/>
            </a:endParaRPr>
          </a:p>
          <a:p>
            <a:pPr lvl="1" eaLnBrk="1" hangingPunct="1">
              <a:lnSpc>
                <a:spcPct val="80000"/>
              </a:lnSpc>
              <a:defRPr/>
            </a:pPr>
            <a:endParaRPr lang="en-US" dirty="0">
              <a:latin typeface="Helvetica" charset="0"/>
              <a:ea typeface="ＭＳ Ｐゴシック" charset="0"/>
            </a:endParaRPr>
          </a:p>
          <a:p>
            <a:pPr lvl="1" eaLnBrk="1" hangingPunct="1">
              <a:lnSpc>
                <a:spcPct val="80000"/>
              </a:lnSpc>
              <a:defRPr/>
            </a:pPr>
            <a:endParaRPr lang="en-US" dirty="0">
              <a:latin typeface="Helvetica" charset="0"/>
              <a:ea typeface="ＭＳ Ｐゴシック"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a:xfrm>
            <a:off x="381000" y="228600"/>
            <a:ext cx="8763000" cy="573088"/>
          </a:xfrm>
        </p:spPr>
        <p:txBody>
          <a:bodyPr/>
          <a:lstStyle/>
          <a:p>
            <a:pPr eaLnBrk="1" hangingPunct="1">
              <a:defRPr/>
            </a:pPr>
            <a:r>
              <a:rPr lang="en-US" dirty="0"/>
              <a:t>Wait </a:t>
            </a:r>
            <a:r>
              <a:rPr lang="en-US" dirty="0" smtClean="0"/>
              <a:t>Example with Multiple Children</a:t>
            </a:r>
            <a:endParaRPr lang="en-US" dirty="0"/>
          </a:p>
        </p:txBody>
      </p:sp>
      <p:sp>
        <p:nvSpPr>
          <p:cNvPr id="82946" name="Rectangle 3"/>
          <p:cNvSpPr>
            <a:spLocks noGrp="1" noChangeArrowheads="1"/>
          </p:cNvSpPr>
          <p:nvPr>
            <p:ph type="body" idx="1"/>
          </p:nvPr>
        </p:nvSpPr>
        <p:spPr>
          <a:xfrm>
            <a:off x="304800" y="838200"/>
            <a:ext cx="8307388" cy="1233488"/>
          </a:xfrm>
        </p:spPr>
        <p:txBody>
          <a:bodyPr/>
          <a:lstStyle/>
          <a:p>
            <a:pPr lvl="1" eaLnBrk="1" hangingPunct="1"/>
            <a:r>
              <a:rPr lang="en-US">
                <a:latin typeface="Helvetica" charset="0"/>
                <a:ea typeface="ＭＳ Ｐゴシック" charset="0"/>
              </a:rPr>
              <a:t>If multiple children completed, will take in arbitrary order</a:t>
            </a:r>
          </a:p>
          <a:p>
            <a:pPr lvl="1" eaLnBrk="1" hangingPunct="1"/>
            <a:r>
              <a:rPr lang="en-US">
                <a:latin typeface="Helvetica" charset="0"/>
                <a:ea typeface="ＭＳ Ｐゴシック" charset="0"/>
              </a:rPr>
              <a:t>Can use macros WIFEXITED and WEXITSTATUS to get information about exit status</a:t>
            </a:r>
          </a:p>
        </p:txBody>
      </p:sp>
      <p:sp>
        <p:nvSpPr>
          <p:cNvPr id="41987" name="Text Box 4"/>
          <p:cNvSpPr txBox="1">
            <a:spLocks noChangeArrowheads="1"/>
          </p:cNvSpPr>
          <p:nvPr/>
        </p:nvSpPr>
        <p:spPr bwMode="auto">
          <a:xfrm>
            <a:off x="228600" y="1905000"/>
            <a:ext cx="8607425" cy="4760913"/>
          </a:xfrm>
          <a:prstGeom prst="rect">
            <a:avLst/>
          </a:prstGeom>
          <a:solidFill>
            <a:srgbClr val="FFFF99"/>
          </a:solidFill>
          <a:ln>
            <a:noFill/>
          </a:ln>
          <a:extLs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dirty="0">
                <a:solidFill>
                  <a:srgbClr val="000066"/>
                </a:solidFill>
                <a:latin typeface="Courier New" charset="0"/>
              </a:rPr>
              <a:t>void fork10()</a:t>
            </a:r>
          </a:p>
          <a:p>
            <a:pPr algn="l">
              <a:lnSpc>
                <a:spcPct val="100000"/>
              </a:lnSpc>
            </a:pPr>
            <a:r>
              <a:rPr lang="en-US" sz="1800" dirty="0">
                <a:solidFill>
                  <a:srgbClr val="000066"/>
                </a:solidFill>
                <a:latin typeface="Courier New" charset="0"/>
              </a:rPr>
              <a:t>{</a:t>
            </a:r>
          </a:p>
          <a:p>
            <a:pPr algn="l">
              <a:lnSpc>
                <a:spcPct val="100000"/>
              </a:lnSpc>
            </a:pPr>
            <a:r>
              <a:rPr lang="en-US" sz="1800" dirty="0">
                <a:solidFill>
                  <a:srgbClr val="000066"/>
                </a:solidFill>
                <a:latin typeface="Courier New" charset="0"/>
              </a:rPr>
              <a:t>    </a:t>
            </a:r>
            <a:r>
              <a:rPr lang="en-US" sz="1800" dirty="0" err="1">
                <a:solidFill>
                  <a:srgbClr val="000066"/>
                </a:solidFill>
                <a:latin typeface="Courier New" charset="0"/>
              </a:rPr>
              <a:t>pid_t</a:t>
            </a:r>
            <a:r>
              <a:rPr lang="en-US" sz="1800" dirty="0">
                <a:solidFill>
                  <a:srgbClr val="000066"/>
                </a:solidFill>
                <a:latin typeface="Courier New" charset="0"/>
              </a:rPr>
              <a:t> </a:t>
            </a:r>
            <a:r>
              <a:rPr lang="en-US" sz="1800" dirty="0" err="1">
                <a:solidFill>
                  <a:srgbClr val="000066"/>
                </a:solidFill>
                <a:latin typeface="Courier New" charset="0"/>
              </a:rPr>
              <a:t>pid</a:t>
            </a:r>
            <a:r>
              <a:rPr lang="en-US" sz="1800" dirty="0">
                <a:solidFill>
                  <a:srgbClr val="000066"/>
                </a:solidFill>
                <a:latin typeface="Courier New" charset="0"/>
              </a:rPr>
              <a:t>[N];</a:t>
            </a:r>
          </a:p>
          <a:p>
            <a:pPr algn="l">
              <a:lnSpc>
                <a:spcPct val="100000"/>
              </a:lnSpc>
            </a:pPr>
            <a:r>
              <a:rPr lang="en-US" sz="1800" dirty="0">
                <a:solidFill>
                  <a:srgbClr val="000066"/>
                </a:solidFill>
                <a:latin typeface="Courier New" charset="0"/>
              </a:rPr>
              <a:t>    </a:t>
            </a:r>
            <a:r>
              <a:rPr lang="en-US" sz="1800" dirty="0" err="1">
                <a:solidFill>
                  <a:srgbClr val="000066"/>
                </a:solidFill>
                <a:latin typeface="Courier New" charset="0"/>
              </a:rPr>
              <a:t>int</a:t>
            </a:r>
            <a:r>
              <a:rPr lang="en-US" sz="1800" dirty="0">
                <a:solidFill>
                  <a:srgbClr val="000066"/>
                </a:solidFill>
                <a:latin typeface="Courier New" charset="0"/>
              </a:rPr>
              <a:t> </a:t>
            </a:r>
            <a:r>
              <a:rPr lang="en-US" sz="1800" dirty="0" err="1">
                <a:solidFill>
                  <a:srgbClr val="000066"/>
                </a:solidFill>
                <a:latin typeface="Courier New" charset="0"/>
              </a:rPr>
              <a:t>i</a:t>
            </a:r>
            <a:r>
              <a:rPr lang="en-US" sz="1800" dirty="0">
                <a:solidFill>
                  <a:srgbClr val="000066"/>
                </a:solidFill>
                <a:latin typeface="Courier New" charset="0"/>
              </a:rPr>
              <a:t>;</a:t>
            </a:r>
          </a:p>
          <a:p>
            <a:pPr algn="l">
              <a:lnSpc>
                <a:spcPct val="100000"/>
              </a:lnSpc>
            </a:pPr>
            <a:r>
              <a:rPr lang="en-US" sz="1800" dirty="0">
                <a:solidFill>
                  <a:srgbClr val="000066"/>
                </a:solidFill>
                <a:latin typeface="Courier New" charset="0"/>
              </a:rPr>
              <a:t>    </a:t>
            </a:r>
            <a:r>
              <a:rPr lang="en-US" sz="1800" dirty="0" err="1">
                <a:solidFill>
                  <a:srgbClr val="000066"/>
                </a:solidFill>
                <a:latin typeface="Courier New" charset="0"/>
              </a:rPr>
              <a:t>int</a:t>
            </a:r>
            <a:r>
              <a:rPr lang="en-US" sz="1800" dirty="0">
                <a:solidFill>
                  <a:srgbClr val="000066"/>
                </a:solidFill>
                <a:latin typeface="Courier New" charset="0"/>
              </a:rPr>
              <a:t> </a:t>
            </a:r>
            <a:r>
              <a:rPr lang="en-US" sz="1800" dirty="0" err="1">
                <a:solidFill>
                  <a:srgbClr val="000066"/>
                </a:solidFill>
                <a:latin typeface="Courier New" charset="0"/>
              </a:rPr>
              <a:t>child_status</a:t>
            </a:r>
            <a:r>
              <a:rPr lang="en-US" sz="1800" dirty="0">
                <a:solidFill>
                  <a:srgbClr val="000066"/>
                </a:solidFill>
                <a:latin typeface="Courier New" charset="0"/>
              </a:rPr>
              <a:t>;</a:t>
            </a:r>
          </a:p>
          <a:p>
            <a:pPr algn="l">
              <a:lnSpc>
                <a:spcPct val="100000"/>
              </a:lnSpc>
            </a:pPr>
            <a:r>
              <a:rPr lang="en-US" sz="1800" dirty="0">
                <a:solidFill>
                  <a:srgbClr val="000066"/>
                </a:solidFill>
                <a:latin typeface="Courier New" charset="0"/>
              </a:rPr>
              <a:t>    for (</a:t>
            </a:r>
            <a:r>
              <a:rPr lang="en-US" sz="1800" dirty="0" err="1">
                <a:solidFill>
                  <a:srgbClr val="000066"/>
                </a:solidFill>
                <a:latin typeface="Courier New" charset="0"/>
              </a:rPr>
              <a:t>i</a:t>
            </a:r>
            <a:r>
              <a:rPr lang="en-US" sz="1800" dirty="0">
                <a:solidFill>
                  <a:srgbClr val="000066"/>
                </a:solidFill>
                <a:latin typeface="Courier New" charset="0"/>
              </a:rPr>
              <a:t> = 0; </a:t>
            </a:r>
            <a:r>
              <a:rPr lang="en-US" sz="1800" dirty="0" err="1">
                <a:solidFill>
                  <a:srgbClr val="000066"/>
                </a:solidFill>
                <a:latin typeface="Courier New" charset="0"/>
              </a:rPr>
              <a:t>i</a:t>
            </a:r>
            <a:r>
              <a:rPr lang="en-US" sz="1800" dirty="0">
                <a:solidFill>
                  <a:srgbClr val="000066"/>
                </a:solidFill>
                <a:latin typeface="Courier New" charset="0"/>
              </a:rPr>
              <a:t> &lt; N; </a:t>
            </a:r>
            <a:r>
              <a:rPr lang="en-US" sz="1800" dirty="0" err="1">
                <a:solidFill>
                  <a:srgbClr val="000066"/>
                </a:solidFill>
                <a:latin typeface="Courier New" charset="0"/>
              </a:rPr>
              <a:t>i</a:t>
            </a:r>
            <a:r>
              <a:rPr lang="en-US" sz="1800" dirty="0">
                <a:solidFill>
                  <a:srgbClr val="000066"/>
                </a:solidFill>
                <a:latin typeface="Courier New" charset="0"/>
              </a:rPr>
              <a:t>++)</a:t>
            </a:r>
          </a:p>
          <a:p>
            <a:pPr algn="l">
              <a:lnSpc>
                <a:spcPct val="100000"/>
              </a:lnSpc>
            </a:pPr>
            <a:r>
              <a:rPr lang="en-US" sz="1800" dirty="0">
                <a:solidFill>
                  <a:srgbClr val="000066"/>
                </a:solidFill>
                <a:latin typeface="Courier New" charset="0"/>
              </a:rPr>
              <a:t>	if ((</a:t>
            </a:r>
            <a:r>
              <a:rPr lang="en-US" sz="1800" dirty="0" err="1">
                <a:solidFill>
                  <a:srgbClr val="FF0000"/>
                </a:solidFill>
                <a:latin typeface="Courier New" charset="0"/>
              </a:rPr>
              <a:t>pid</a:t>
            </a:r>
            <a:r>
              <a:rPr lang="en-US" sz="1800" dirty="0">
                <a:solidFill>
                  <a:srgbClr val="FF0000"/>
                </a:solidFill>
                <a:latin typeface="Courier New" charset="0"/>
              </a:rPr>
              <a:t>[</a:t>
            </a:r>
            <a:r>
              <a:rPr lang="en-US" sz="1800" dirty="0" err="1">
                <a:solidFill>
                  <a:srgbClr val="FF0000"/>
                </a:solidFill>
                <a:latin typeface="Courier New" charset="0"/>
              </a:rPr>
              <a:t>i</a:t>
            </a:r>
            <a:r>
              <a:rPr lang="en-US" sz="1800" dirty="0">
                <a:solidFill>
                  <a:srgbClr val="FF0000"/>
                </a:solidFill>
                <a:latin typeface="Courier New" charset="0"/>
              </a:rPr>
              <a:t>] = fork()</a:t>
            </a:r>
            <a:r>
              <a:rPr lang="en-US" sz="1800" dirty="0">
                <a:solidFill>
                  <a:srgbClr val="000066"/>
                </a:solidFill>
                <a:latin typeface="Courier New" charset="0"/>
              </a:rPr>
              <a:t>) == 0)</a:t>
            </a:r>
          </a:p>
          <a:p>
            <a:pPr algn="l">
              <a:lnSpc>
                <a:spcPct val="100000"/>
              </a:lnSpc>
            </a:pPr>
            <a:r>
              <a:rPr lang="en-US" sz="1800" dirty="0">
                <a:solidFill>
                  <a:srgbClr val="000066"/>
                </a:solidFill>
                <a:latin typeface="Courier New" charset="0"/>
              </a:rPr>
              <a:t>	    exit(100+i); /* Child immediately exits */</a:t>
            </a:r>
          </a:p>
          <a:p>
            <a:pPr algn="l">
              <a:lnSpc>
                <a:spcPct val="100000"/>
              </a:lnSpc>
            </a:pPr>
            <a:r>
              <a:rPr lang="en-US" sz="1800" dirty="0">
                <a:solidFill>
                  <a:srgbClr val="000066"/>
                </a:solidFill>
                <a:latin typeface="Courier New" charset="0"/>
              </a:rPr>
              <a:t>    for (</a:t>
            </a:r>
            <a:r>
              <a:rPr lang="en-US" sz="1800" dirty="0" err="1">
                <a:solidFill>
                  <a:srgbClr val="000066"/>
                </a:solidFill>
                <a:latin typeface="Courier New" charset="0"/>
              </a:rPr>
              <a:t>i</a:t>
            </a:r>
            <a:r>
              <a:rPr lang="en-US" sz="1800" dirty="0">
                <a:solidFill>
                  <a:srgbClr val="000066"/>
                </a:solidFill>
                <a:latin typeface="Courier New" charset="0"/>
              </a:rPr>
              <a:t> = 0; </a:t>
            </a:r>
            <a:r>
              <a:rPr lang="en-US" sz="1800" dirty="0" err="1">
                <a:solidFill>
                  <a:srgbClr val="000066"/>
                </a:solidFill>
                <a:latin typeface="Courier New" charset="0"/>
              </a:rPr>
              <a:t>i</a:t>
            </a:r>
            <a:r>
              <a:rPr lang="en-US" sz="1800" dirty="0">
                <a:solidFill>
                  <a:srgbClr val="000066"/>
                </a:solidFill>
                <a:latin typeface="Courier New" charset="0"/>
              </a:rPr>
              <a:t> &lt; N; </a:t>
            </a:r>
            <a:r>
              <a:rPr lang="en-US" sz="1800" dirty="0" err="1">
                <a:solidFill>
                  <a:srgbClr val="000066"/>
                </a:solidFill>
                <a:latin typeface="Courier New" charset="0"/>
              </a:rPr>
              <a:t>i</a:t>
            </a:r>
            <a:r>
              <a:rPr lang="en-US" sz="1800" dirty="0">
                <a:solidFill>
                  <a:srgbClr val="000066"/>
                </a:solidFill>
                <a:latin typeface="Courier New" charset="0"/>
              </a:rPr>
              <a:t>++) {</a:t>
            </a:r>
          </a:p>
          <a:p>
            <a:pPr algn="l">
              <a:lnSpc>
                <a:spcPct val="100000"/>
              </a:lnSpc>
            </a:pPr>
            <a:r>
              <a:rPr lang="en-US" sz="1800" dirty="0">
                <a:solidFill>
                  <a:srgbClr val="000066"/>
                </a:solidFill>
                <a:latin typeface="Courier New" charset="0"/>
              </a:rPr>
              <a:t>	</a:t>
            </a:r>
            <a:r>
              <a:rPr lang="en-US" sz="1800" dirty="0" err="1">
                <a:solidFill>
                  <a:srgbClr val="FF0000"/>
                </a:solidFill>
                <a:latin typeface="Courier New" charset="0"/>
              </a:rPr>
              <a:t>pid_t</a:t>
            </a:r>
            <a:r>
              <a:rPr lang="en-US" sz="1800" dirty="0">
                <a:solidFill>
                  <a:srgbClr val="FF0000"/>
                </a:solidFill>
                <a:latin typeface="Courier New" charset="0"/>
              </a:rPr>
              <a:t> </a:t>
            </a:r>
            <a:r>
              <a:rPr lang="en-US" sz="1800" dirty="0" err="1">
                <a:solidFill>
                  <a:srgbClr val="FF0000"/>
                </a:solidFill>
                <a:latin typeface="Courier New" charset="0"/>
              </a:rPr>
              <a:t>wpid</a:t>
            </a:r>
            <a:r>
              <a:rPr lang="en-US" sz="1800" dirty="0">
                <a:solidFill>
                  <a:srgbClr val="FF0000"/>
                </a:solidFill>
                <a:latin typeface="Courier New" charset="0"/>
              </a:rPr>
              <a:t> = </a:t>
            </a:r>
            <a:r>
              <a:rPr lang="en-US" sz="1800" i="1" dirty="0">
                <a:solidFill>
                  <a:srgbClr val="FF0000"/>
                </a:solidFill>
                <a:latin typeface="Courier New" charset="0"/>
              </a:rPr>
              <a:t>wait</a:t>
            </a:r>
            <a:r>
              <a:rPr lang="en-US" sz="1800" dirty="0">
                <a:solidFill>
                  <a:srgbClr val="FF0000"/>
                </a:solidFill>
                <a:latin typeface="Courier New" charset="0"/>
              </a:rPr>
              <a:t>(&amp;</a:t>
            </a:r>
            <a:r>
              <a:rPr lang="en-US" sz="1800" dirty="0" err="1">
                <a:solidFill>
                  <a:srgbClr val="FF0000"/>
                </a:solidFill>
                <a:latin typeface="Courier New" charset="0"/>
              </a:rPr>
              <a:t>child_status</a:t>
            </a:r>
            <a:r>
              <a:rPr lang="en-US" sz="1800" dirty="0">
                <a:solidFill>
                  <a:srgbClr val="FF0000"/>
                </a:solidFill>
                <a:latin typeface="Courier New" charset="0"/>
              </a:rPr>
              <a:t>);</a:t>
            </a:r>
          </a:p>
          <a:p>
            <a:pPr algn="l">
              <a:lnSpc>
                <a:spcPct val="100000"/>
              </a:lnSpc>
            </a:pPr>
            <a:r>
              <a:rPr lang="en-US" sz="1800" dirty="0">
                <a:solidFill>
                  <a:srgbClr val="000066"/>
                </a:solidFill>
                <a:latin typeface="Courier New" charset="0"/>
              </a:rPr>
              <a:t>	if (WIFEXITED(</a:t>
            </a:r>
            <a:r>
              <a:rPr lang="en-US" sz="1800" dirty="0" err="1">
                <a:solidFill>
                  <a:srgbClr val="000066"/>
                </a:solidFill>
                <a:latin typeface="Courier New" charset="0"/>
              </a:rPr>
              <a:t>child_status</a:t>
            </a:r>
            <a:r>
              <a:rPr lang="en-US" sz="1800" dirty="0">
                <a:solidFill>
                  <a:srgbClr val="000066"/>
                </a:solidFill>
                <a:latin typeface="Courier New" charset="0"/>
              </a:rPr>
              <a:t>))</a:t>
            </a:r>
          </a:p>
          <a:p>
            <a:pPr algn="l">
              <a:lnSpc>
                <a:spcPct val="100000"/>
              </a:lnSpc>
            </a:pPr>
            <a:r>
              <a:rPr lang="en-US" sz="1800" dirty="0">
                <a:solidFill>
                  <a:srgbClr val="000066"/>
                </a:solidFill>
                <a:latin typeface="Courier New" charset="0"/>
              </a:rPr>
              <a:t>	    </a:t>
            </a:r>
            <a:r>
              <a:rPr lang="en-US" sz="1800" dirty="0" err="1">
                <a:solidFill>
                  <a:srgbClr val="000066"/>
                </a:solidFill>
                <a:latin typeface="Courier New" charset="0"/>
              </a:rPr>
              <a:t>printf</a:t>
            </a:r>
            <a:r>
              <a:rPr lang="en-US" sz="1800" dirty="0">
                <a:solidFill>
                  <a:srgbClr val="000066"/>
                </a:solidFill>
                <a:latin typeface="Courier New" charset="0"/>
              </a:rPr>
              <a:t>("Child %d terminated with exit status %d\n",</a:t>
            </a:r>
          </a:p>
          <a:p>
            <a:pPr algn="l">
              <a:lnSpc>
                <a:spcPct val="100000"/>
              </a:lnSpc>
            </a:pPr>
            <a:r>
              <a:rPr lang="en-US" sz="1800" dirty="0">
                <a:solidFill>
                  <a:srgbClr val="000066"/>
                </a:solidFill>
                <a:latin typeface="Courier New" charset="0"/>
              </a:rPr>
              <a:t>		   </a:t>
            </a:r>
            <a:r>
              <a:rPr lang="en-US" sz="1800" dirty="0" err="1">
                <a:solidFill>
                  <a:srgbClr val="000066"/>
                </a:solidFill>
                <a:latin typeface="Courier New" charset="0"/>
              </a:rPr>
              <a:t>wpid</a:t>
            </a:r>
            <a:r>
              <a:rPr lang="en-US" sz="1800" dirty="0">
                <a:solidFill>
                  <a:srgbClr val="000066"/>
                </a:solidFill>
                <a:latin typeface="Courier New" charset="0"/>
              </a:rPr>
              <a:t>, WEXITSTATUS(</a:t>
            </a:r>
            <a:r>
              <a:rPr lang="en-US" sz="1800" dirty="0" err="1">
                <a:solidFill>
                  <a:srgbClr val="000066"/>
                </a:solidFill>
                <a:latin typeface="Courier New" charset="0"/>
              </a:rPr>
              <a:t>child_status</a:t>
            </a:r>
            <a:r>
              <a:rPr lang="en-US" sz="1800" dirty="0">
                <a:solidFill>
                  <a:srgbClr val="000066"/>
                </a:solidFill>
                <a:latin typeface="Courier New" charset="0"/>
              </a:rPr>
              <a:t>));</a:t>
            </a:r>
          </a:p>
          <a:p>
            <a:pPr algn="l">
              <a:lnSpc>
                <a:spcPct val="100000"/>
              </a:lnSpc>
            </a:pPr>
            <a:r>
              <a:rPr lang="en-US" sz="1800" dirty="0">
                <a:solidFill>
                  <a:srgbClr val="000066"/>
                </a:solidFill>
                <a:latin typeface="Courier New" charset="0"/>
              </a:rPr>
              <a:t>	else</a:t>
            </a:r>
          </a:p>
          <a:p>
            <a:pPr algn="l">
              <a:lnSpc>
                <a:spcPct val="100000"/>
              </a:lnSpc>
            </a:pPr>
            <a:r>
              <a:rPr lang="en-US" sz="1800" dirty="0">
                <a:solidFill>
                  <a:srgbClr val="000066"/>
                </a:solidFill>
                <a:latin typeface="Courier New" charset="0"/>
              </a:rPr>
              <a:t>	    </a:t>
            </a:r>
            <a:r>
              <a:rPr lang="en-US" sz="1800" dirty="0" err="1">
                <a:solidFill>
                  <a:srgbClr val="000066"/>
                </a:solidFill>
                <a:latin typeface="Courier New" charset="0"/>
              </a:rPr>
              <a:t>printf</a:t>
            </a:r>
            <a:r>
              <a:rPr lang="en-US" sz="1800" dirty="0">
                <a:solidFill>
                  <a:srgbClr val="000066"/>
                </a:solidFill>
                <a:latin typeface="Courier New" charset="0"/>
              </a:rPr>
              <a:t>("Child %d terminate abnormally\n", </a:t>
            </a:r>
            <a:r>
              <a:rPr lang="en-US" sz="1800" dirty="0" err="1">
                <a:solidFill>
                  <a:srgbClr val="000066"/>
                </a:solidFill>
                <a:latin typeface="Courier New" charset="0"/>
              </a:rPr>
              <a:t>wpid</a:t>
            </a:r>
            <a:r>
              <a:rPr lang="en-US" sz="1800" dirty="0">
                <a:solidFill>
                  <a:srgbClr val="000066"/>
                </a:solidFill>
                <a:latin typeface="Courier New" charset="0"/>
              </a:rPr>
              <a:t>);</a:t>
            </a:r>
          </a:p>
          <a:p>
            <a:pPr algn="l">
              <a:lnSpc>
                <a:spcPct val="100000"/>
              </a:lnSpc>
            </a:pPr>
            <a:r>
              <a:rPr lang="en-US" sz="1800" dirty="0">
                <a:solidFill>
                  <a:srgbClr val="000066"/>
                </a:solidFill>
                <a:latin typeface="Courier New" charset="0"/>
              </a:rPr>
              <a:t>    }</a:t>
            </a:r>
          </a:p>
          <a:p>
            <a:pPr algn="l">
              <a:lnSpc>
                <a:spcPct val="100000"/>
              </a:lnSpc>
            </a:pPr>
            <a:r>
              <a:rPr lang="en-US" sz="1800" dirty="0">
                <a:solidFill>
                  <a:srgbClr val="000066"/>
                </a:solidFill>
                <a:latin typeface="Courier Ne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animEffect transition="in" filter="dissolve">
                                      <p:cBhvr>
                                        <p:cTn id="7" dur="500"/>
                                        <p:tgtEl>
                                          <p:spTgt spid="41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a:xfrm>
            <a:off x="533400" y="228600"/>
            <a:ext cx="7416800" cy="573088"/>
          </a:xfrm>
        </p:spPr>
        <p:txBody>
          <a:bodyPr/>
          <a:lstStyle/>
          <a:p>
            <a:pPr eaLnBrk="1" hangingPunct="1">
              <a:defRPr/>
            </a:pPr>
            <a:r>
              <a:rPr lang="en-US"/>
              <a:t>Wait Example Outputs</a:t>
            </a:r>
          </a:p>
        </p:txBody>
      </p:sp>
      <p:sp>
        <p:nvSpPr>
          <p:cNvPr id="83970" name="Text Box 3"/>
          <p:cNvSpPr txBox="1">
            <a:spLocks noChangeArrowheads="1"/>
          </p:cNvSpPr>
          <p:nvPr/>
        </p:nvSpPr>
        <p:spPr bwMode="auto">
          <a:xfrm>
            <a:off x="1447800" y="1600200"/>
            <a:ext cx="5921375" cy="1468438"/>
          </a:xfrm>
          <a:prstGeom prst="rect">
            <a:avLst/>
          </a:prstGeom>
          <a:solidFill>
            <a:srgbClr val="99FFCC"/>
          </a:solidFill>
          <a:ln w="3175">
            <a:solidFill>
              <a:schemeClr val="tx1"/>
            </a:solidFill>
            <a:miter lim="800000"/>
            <a:headEnd/>
            <a:tailEnd/>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Child 3565 terminated with exit status 103</a:t>
            </a:r>
          </a:p>
          <a:p>
            <a:pPr algn="l">
              <a:lnSpc>
                <a:spcPct val="100000"/>
              </a:lnSpc>
            </a:pPr>
            <a:r>
              <a:rPr lang="en-US" sz="1800">
                <a:solidFill>
                  <a:srgbClr val="000066"/>
                </a:solidFill>
                <a:latin typeface="Courier New" charset="0"/>
              </a:rPr>
              <a:t>Child 3564 terminated with exit status 102</a:t>
            </a:r>
          </a:p>
          <a:p>
            <a:pPr algn="l">
              <a:lnSpc>
                <a:spcPct val="100000"/>
              </a:lnSpc>
            </a:pPr>
            <a:r>
              <a:rPr lang="en-US" sz="1800">
                <a:solidFill>
                  <a:srgbClr val="000066"/>
                </a:solidFill>
                <a:latin typeface="Courier New" charset="0"/>
              </a:rPr>
              <a:t>Child 3563 terminated with exit status 101</a:t>
            </a:r>
          </a:p>
          <a:p>
            <a:pPr algn="l">
              <a:lnSpc>
                <a:spcPct val="100000"/>
              </a:lnSpc>
            </a:pPr>
            <a:r>
              <a:rPr lang="en-US" sz="1800">
                <a:solidFill>
                  <a:srgbClr val="000066"/>
                </a:solidFill>
                <a:latin typeface="Courier New" charset="0"/>
              </a:rPr>
              <a:t>Child 3562 terminated with exit status 100</a:t>
            </a:r>
          </a:p>
          <a:p>
            <a:pPr algn="l">
              <a:lnSpc>
                <a:spcPct val="100000"/>
              </a:lnSpc>
            </a:pPr>
            <a:r>
              <a:rPr lang="en-US" sz="1800">
                <a:solidFill>
                  <a:srgbClr val="000066"/>
                </a:solidFill>
                <a:latin typeface="Courier New" charset="0"/>
              </a:rPr>
              <a:t>Child 3566 terminated with exit status 104</a:t>
            </a:r>
          </a:p>
        </p:txBody>
      </p:sp>
      <p:sp>
        <p:nvSpPr>
          <p:cNvPr id="83971" name="Text Box 5"/>
          <p:cNvSpPr txBox="1">
            <a:spLocks noChangeArrowheads="1"/>
          </p:cNvSpPr>
          <p:nvPr/>
        </p:nvSpPr>
        <p:spPr bwMode="auto">
          <a:xfrm>
            <a:off x="685800" y="1066800"/>
            <a:ext cx="3325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a:solidFill>
                  <a:srgbClr val="000066"/>
                </a:solidFill>
              </a:rPr>
              <a:t>Using </a:t>
            </a:r>
            <a:r>
              <a:rPr lang="en-US">
                <a:solidFill>
                  <a:srgbClr val="000066"/>
                </a:solidFill>
                <a:latin typeface="Courier New" charset="0"/>
              </a:rPr>
              <a:t>wait </a:t>
            </a:r>
            <a:r>
              <a:rPr lang="en-US">
                <a:solidFill>
                  <a:srgbClr val="000066"/>
                </a:solidFill>
              </a:rPr>
              <a:t>(</a:t>
            </a:r>
            <a:r>
              <a:rPr lang="en-US">
                <a:solidFill>
                  <a:srgbClr val="000066"/>
                </a:solidFill>
                <a:latin typeface="Courier New" charset="0"/>
              </a:rPr>
              <a:t>fork10</a:t>
            </a:r>
            <a:r>
              <a:rPr lang="en-US">
                <a:solidFill>
                  <a:srgbClr val="000066"/>
                </a:solidFill>
              </a:rPr>
              <a:t>)</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a:xfrm>
            <a:off x="3683000" y="228600"/>
            <a:ext cx="1778000" cy="573088"/>
          </a:xfrm>
        </p:spPr>
        <p:txBody>
          <a:bodyPr/>
          <a:lstStyle/>
          <a:p>
            <a:pPr eaLnBrk="1" hangingPunct="1">
              <a:defRPr/>
            </a:pPr>
            <a:r>
              <a:rPr lang="en-US"/>
              <a:t>Waitpid</a:t>
            </a:r>
          </a:p>
        </p:txBody>
      </p:sp>
      <p:sp>
        <p:nvSpPr>
          <p:cNvPr id="84994" name="Rectangle 3"/>
          <p:cNvSpPr>
            <a:spLocks noGrp="1" noChangeArrowheads="1"/>
          </p:cNvSpPr>
          <p:nvPr>
            <p:ph type="body" idx="1"/>
          </p:nvPr>
        </p:nvSpPr>
        <p:spPr>
          <a:xfrm>
            <a:off x="290513" y="838200"/>
            <a:ext cx="8307387" cy="1689100"/>
          </a:xfrm>
        </p:spPr>
        <p:txBody>
          <a:bodyPr/>
          <a:lstStyle/>
          <a:p>
            <a:pPr lvl="1" eaLnBrk="1" hangingPunct="1"/>
            <a:r>
              <a:rPr lang="en-US">
                <a:latin typeface="Courier New" charset="0"/>
                <a:ea typeface="ＭＳ Ｐゴシック" charset="0"/>
              </a:rPr>
              <a:t>waitpid(pid, &amp;status, options)</a:t>
            </a:r>
          </a:p>
          <a:p>
            <a:pPr lvl="2" eaLnBrk="1" hangingPunct="1"/>
            <a:r>
              <a:rPr lang="en-US" sz="1800">
                <a:latin typeface="Helvetica" charset="0"/>
                <a:ea typeface="ＭＳ Ｐゴシック" charset="0"/>
              </a:rPr>
              <a:t>Can wait for specific process</a:t>
            </a:r>
          </a:p>
          <a:p>
            <a:pPr lvl="2" eaLnBrk="1" hangingPunct="1"/>
            <a:r>
              <a:rPr lang="en-US" sz="1800">
                <a:latin typeface="Helvetica" charset="0"/>
                <a:ea typeface="ＭＳ Ｐゴシック" charset="0"/>
              </a:rPr>
              <a:t>Various options</a:t>
            </a:r>
          </a:p>
        </p:txBody>
      </p:sp>
      <p:sp>
        <p:nvSpPr>
          <p:cNvPr id="84995" name="Text Box 4"/>
          <p:cNvSpPr txBox="1">
            <a:spLocks noChangeArrowheads="1"/>
          </p:cNvSpPr>
          <p:nvPr/>
        </p:nvSpPr>
        <p:spPr bwMode="auto">
          <a:xfrm>
            <a:off x="168275" y="1981200"/>
            <a:ext cx="8728075" cy="4524375"/>
          </a:xfrm>
          <a:prstGeom prst="rect">
            <a:avLst/>
          </a:prstGeom>
          <a:solidFill>
            <a:srgbClr val="FFFF99"/>
          </a:solidFill>
          <a:ln>
            <a:noFill/>
          </a:ln>
          <a:extLs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just">
              <a:lnSpc>
                <a:spcPct val="100000"/>
              </a:lnSpc>
            </a:pPr>
            <a:r>
              <a:rPr lang="en-US" sz="1800">
                <a:solidFill>
                  <a:srgbClr val="000066"/>
                </a:solidFill>
                <a:latin typeface="Courier New" charset="0"/>
              </a:rPr>
              <a:t>void fork11()</a:t>
            </a:r>
          </a:p>
          <a:p>
            <a:pPr algn="just">
              <a:lnSpc>
                <a:spcPct val="100000"/>
              </a:lnSpc>
            </a:pPr>
            <a:r>
              <a:rPr lang="en-US" sz="1800">
                <a:solidFill>
                  <a:srgbClr val="000066"/>
                </a:solidFill>
                <a:latin typeface="Courier New" charset="0"/>
              </a:rPr>
              <a:t>{</a:t>
            </a:r>
          </a:p>
          <a:p>
            <a:pPr algn="just">
              <a:lnSpc>
                <a:spcPct val="100000"/>
              </a:lnSpc>
            </a:pPr>
            <a:r>
              <a:rPr lang="en-US" sz="1800">
                <a:solidFill>
                  <a:srgbClr val="000066"/>
                </a:solidFill>
                <a:latin typeface="Courier New" charset="0"/>
              </a:rPr>
              <a:t>    pid_t pid[N];</a:t>
            </a:r>
          </a:p>
          <a:p>
            <a:pPr algn="just">
              <a:lnSpc>
                <a:spcPct val="100000"/>
              </a:lnSpc>
            </a:pPr>
            <a:r>
              <a:rPr lang="en-US" sz="1800">
                <a:solidFill>
                  <a:srgbClr val="000066"/>
                </a:solidFill>
                <a:latin typeface="Courier New" charset="0"/>
              </a:rPr>
              <a:t>    int i;</a:t>
            </a:r>
          </a:p>
          <a:p>
            <a:pPr algn="just">
              <a:lnSpc>
                <a:spcPct val="100000"/>
              </a:lnSpc>
            </a:pPr>
            <a:r>
              <a:rPr lang="en-US" sz="1800">
                <a:solidFill>
                  <a:srgbClr val="000066"/>
                </a:solidFill>
                <a:latin typeface="Courier New" charset="0"/>
              </a:rPr>
              <a:t>    int child_status;</a:t>
            </a:r>
          </a:p>
          <a:p>
            <a:pPr algn="just">
              <a:lnSpc>
                <a:spcPct val="100000"/>
              </a:lnSpc>
            </a:pPr>
            <a:r>
              <a:rPr lang="en-US" sz="1800">
                <a:solidFill>
                  <a:srgbClr val="000066"/>
                </a:solidFill>
                <a:latin typeface="Courier New" charset="0"/>
              </a:rPr>
              <a:t>    for (i = 0; i &lt; N; i++)</a:t>
            </a:r>
          </a:p>
          <a:p>
            <a:pPr algn="just">
              <a:lnSpc>
                <a:spcPct val="100000"/>
              </a:lnSpc>
            </a:pPr>
            <a:r>
              <a:rPr lang="en-US" sz="1800">
                <a:solidFill>
                  <a:srgbClr val="000066"/>
                </a:solidFill>
                <a:latin typeface="Courier New" charset="0"/>
              </a:rPr>
              <a:t>	if ((pid[i] = fork()) == 0)</a:t>
            </a:r>
          </a:p>
          <a:p>
            <a:pPr algn="just">
              <a:lnSpc>
                <a:spcPct val="100000"/>
              </a:lnSpc>
            </a:pPr>
            <a:r>
              <a:rPr lang="en-US" sz="1800">
                <a:solidFill>
                  <a:srgbClr val="000066"/>
                </a:solidFill>
                <a:latin typeface="Courier New" charset="0"/>
              </a:rPr>
              <a:t>	    exit(100+i); /* Child */</a:t>
            </a:r>
          </a:p>
          <a:p>
            <a:pPr algn="just">
              <a:lnSpc>
                <a:spcPct val="100000"/>
              </a:lnSpc>
            </a:pPr>
            <a:r>
              <a:rPr lang="en-US" sz="1800">
                <a:solidFill>
                  <a:srgbClr val="000066"/>
                </a:solidFill>
                <a:latin typeface="Courier New" charset="0"/>
              </a:rPr>
              <a:t>    for (i = 0; i &lt; N; i++) {</a:t>
            </a:r>
          </a:p>
          <a:p>
            <a:pPr algn="just">
              <a:lnSpc>
                <a:spcPct val="100000"/>
              </a:lnSpc>
            </a:pPr>
            <a:r>
              <a:rPr lang="en-US" sz="1800">
                <a:solidFill>
                  <a:srgbClr val="000066"/>
                </a:solidFill>
                <a:latin typeface="Courier New" charset="0"/>
              </a:rPr>
              <a:t>	</a:t>
            </a:r>
            <a:r>
              <a:rPr lang="en-US" sz="1800">
                <a:solidFill>
                  <a:srgbClr val="FF0000"/>
                </a:solidFill>
                <a:latin typeface="Courier New" charset="0"/>
              </a:rPr>
              <a:t>pid_t wpid = </a:t>
            </a:r>
            <a:r>
              <a:rPr lang="en-US" sz="1800" i="1">
                <a:solidFill>
                  <a:srgbClr val="FF0000"/>
                </a:solidFill>
                <a:latin typeface="Courier New" charset="0"/>
              </a:rPr>
              <a:t>waitpid</a:t>
            </a:r>
            <a:r>
              <a:rPr lang="en-US" sz="1800">
                <a:solidFill>
                  <a:srgbClr val="FF0000"/>
                </a:solidFill>
                <a:latin typeface="Courier New" charset="0"/>
              </a:rPr>
              <a:t>(pid[i], &amp;child_status, 0);</a:t>
            </a:r>
          </a:p>
          <a:p>
            <a:pPr algn="just">
              <a:lnSpc>
                <a:spcPct val="100000"/>
              </a:lnSpc>
            </a:pPr>
            <a:r>
              <a:rPr lang="en-US" sz="1800">
                <a:solidFill>
                  <a:srgbClr val="000066"/>
                </a:solidFill>
                <a:latin typeface="Courier New" charset="0"/>
              </a:rPr>
              <a:t>	if (WIFEXITED(child_status))</a:t>
            </a:r>
          </a:p>
          <a:p>
            <a:pPr algn="just">
              <a:lnSpc>
                <a:spcPct val="100000"/>
              </a:lnSpc>
            </a:pPr>
            <a:r>
              <a:rPr lang="en-US" sz="1800">
                <a:solidFill>
                  <a:srgbClr val="000066"/>
                </a:solidFill>
                <a:latin typeface="Courier New" charset="0"/>
              </a:rPr>
              <a:t>	    printf("Child %d terminated with exit status %d\n",</a:t>
            </a:r>
          </a:p>
          <a:p>
            <a:pPr algn="just">
              <a:lnSpc>
                <a:spcPct val="100000"/>
              </a:lnSpc>
            </a:pPr>
            <a:r>
              <a:rPr lang="en-US" sz="1800">
                <a:solidFill>
                  <a:srgbClr val="000066"/>
                </a:solidFill>
                <a:latin typeface="Courier New" charset="0"/>
              </a:rPr>
              <a:t>		   wpid, WEXITSTATUS(child_status));</a:t>
            </a:r>
          </a:p>
          <a:p>
            <a:pPr algn="just">
              <a:lnSpc>
                <a:spcPct val="100000"/>
              </a:lnSpc>
            </a:pPr>
            <a:r>
              <a:rPr lang="en-US" sz="1800">
                <a:solidFill>
                  <a:srgbClr val="000066"/>
                </a:solidFill>
                <a:latin typeface="Courier New" charset="0"/>
              </a:rPr>
              <a:t>	else</a:t>
            </a:r>
          </a:p>
          <a:p>
            <a:pPr algn="just">
              <a:lnSpc>
                <a:spcPct val="100000"/>
              </a:lnSpc>
            </a:pPr>
            <a:r>
              <a:rPr lang="en-US" sz="1800">
                <a:solidFill>
                  <a:srgbClr val="000066"/>
                </a:solidFill>
                <a:latin typeface="Courier New" charset="0"/>
              </a:rPr>
              <a:t>	    printf("Child %d terminated abnormally\n", wpid);</a:t>
            </a:r>
          </a:p>
          <a:p>
            <a:pPr algn="just">
              <a:lnSpc>
                <a:spcPct val="100000"/>
              </a:lnSpc>
            </a:pPr>
            <a:r>
              <a:rPr lang="en-US" sz="1800">
                <a:solidFill>
                  <a:srgbClr val="000066"/>
                </a:solidFill>
                <a:latin typeface="Courier New" charset="0"/>
              </a:rPr>
              <a:t>    }</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a:xfrm>
            <a:off x="533400" y="228600"/>
            <a:ext cx="7416800" cy="573088"/>
          </a:xfrm>
        </p:spPr>
        <p:txBody>
          <a:bodyPr/>
          <a:lstStyle/>
          <a:p>
            <a:pPr eaLnBrk="1" hangingPunct="1">
              <a:defRPr/>
            </a:pPr>
            <a:r>
              <a:rPr lang="en-US"/>
              <a:t>Wait/Waitpid Example Outputs</a:t>
            </a:r>
          </a:p>
        </p:txBody>
      </p:sp>
      <p:sp>
        <p:nvSpPr>
          <p:cNvPr id="86018" name="Text Box 3"/>
          <p:cNvSpPr txBox="1">
            <a:spLocks noChangeArrowheads="1"/>
          </p:cNvSpPr>
          <p:nvPr/>
        </p:nvSpPr>
        <p:spPr bwMode="auto">
          <a:xfrm>
            <a:off x="1447800" y="1600200"/>
            <a:ext cx="5921375" cy="1468438"/>
          </a:xfrm>
          <a:prstGeom prst="rect">
            <a:avLst/>
          </a:prstGeom>
          <a:solidFill>
            <a:srgbClr val="99FFCC"/>
          </a:solidFill>
          <a:ln w="3175">
            <a:solidFill>
              <a:schemeClr val="tx1"/>
            </a:solidFill>
            <a:miter lim="800000"/>
            <a:headEnd/>
            <a:tailEnd/>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Child 3565 terminated with exit status 103</a:t>
            </a:r>
          </a:p>
          <a:p>
            <a:pPr algn="l">
              <a:lnSpc>
                <a:spcPct val="100000"/>
              </a:lnSpc>
            </a:pPr>
            <a:r>
              <a:rPr lang="en-US" sz="1800">
                <a:solidFill>
                  <a:srgbClr val="000066"/>
                </a:solidFill>
                <a:latin typeface="Courier New" charset="0"/>
              </a:rPr>
              <a:t>Child 3564 terminated with exit status 102</a:t>
            </a:r>
          </a:p>
          <a:p>
            <a:pPr algn="l">
              <a:lnSpc>
                <a:spcPct val="100000"/>
              </a:lnSpc>
            </a:pPr>
            <a:r>
              <a:rPr lang="en-US" sz="1800">
                <a:solidFill>
                  <a:srgbClr val="000066"/>
                </a:solidFill>
                <a:latin typeface="Courier New" charset="0"/>
              </a:rPr>
              <a:t>Child 3563 terminated with exit status 101</a:t>
            </a:r>
          </a:p>
          <a:p>
            <a:pPr algn="l">
              <a:lnSpc>
                <a:spcPct val="100000"/>
              </a:lnSpc>
            </a:pPr>
            <a:r>
              <a:rPr lang="en-US" sz="1800">
                <a:solidFill>
                  <a:srgbClr val="000066"/>
                </a:solidFill>
                <a:latin typeface="Courier New" charset="0"/>
              </a:rPr>
              <a:t>Child 3562 terminated with exit status 100</a:t>
            </a:r>
          </a:p>
          <a:p>
            <a:pPr algn="l">
              <a:lnSpc>
                <a:spcPct val="100000"/>
              </a:lnSpc>
            </a:pPr>
            <a:r>
              <a:rPr lang="en-US" sz="1800">
                <a:solidFill>
                  <a:srgbClr val="000066"/>
                </a:solidFill>
                <a:latin typeface="Courier New" charset="0"/>
              </a:rPr>
              <a:t>Child 3566 terminated with exit status 104</a:t>
            </a:r>
          </a:p>
        </p:txBody>
      </p:sp>
      <p:sp>
        <p:nvSpPr>
          <p:cNvPr id="86019" name="Text Box 4"/>
          <p:cNvSpPr txBox="1">
            <a:spLocks noChangeArrowheads="1"/>
          </p:cNvSpPr>
          <p:nvPr/>
        </p:nvSpPr>
        <p:spPr bwMode="auto">
          <a:xfrm>
            <a:off x="1524000" y="4343400"/>
            <a:ext cx="5921375" cy="1468438"/>
          </a:xfrm>
          <a:prstGeom prst="rect">
            <a:avLst/>
          </a:prstGeom>
          <a:solidFill>
            <a:srgbClr val="99FFCC"/>
          </a:solidFill>
          <a:ln w="3175">
            <a:solidFill>
              <a:schemeClr val="tx1"/>
            </a:solidFill>
            <a:miter lim="800000"/>
            <a:headEnd/>
            <a:tailEnd/>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Child 3568 terminated with exit status 100</a:t>
            </a:r>
          </a:p>
          <a:p>
            <a:pPr algn="l">
              <a:lnSpc>
                <a:spcPct val="100000"/>
              </a:lnSpc>
            </a:pPr>
            <a:r>
              <a:rPr lang="en-US" sz="1800">
                <a:solidFill>
                  <a:srgbClr val="000066"/>
                </a:solidFill>
                <a:latin typeface="Courier New" charset="0"/>
              </a:rPr>
              <a:t>Child 3569 terminated with exit status 101</a:t>
            </a:r>
          </a:p>
          <a:p>
            <a:pPr algn="l">
              <a:lnSpc>
                <a:spcPct val="100000"/>
              </a:lnSpc>
            </a:pPr>
            <a:r>
              <a:rPr lang="en-US" sz="1800">
                <a:solidFill>
                  <a:srgbClr val="000066"/>
                </a:solidFill>
                <a:latin typeface="Courier New" charset="0"/>
              </a:rPr>
              <a:t>Child 3570 terminated with exit status 102</a:t>
            </a:r>
          </a:p>
          <a:p>
            <a:pPr algn="l">
              <a:lnSpc>
                <a:spcPct val="100000"/>
              </a:lnSpc>
            </a:pPr>
            <a:r>
              <a:rPr lang="en-US" sz="1800">
                <a:solidFill>
                  <a:srgbClr val="000066"/>
                </a:solidFill>
                <a:latin typeface="Courier New" charset="0"/>
              </a:rPr>
              <a:t>Child 3571 terminated with exit status 103</a:t>
            </a:r>
          </a:p>
          <a:p>
            <a:pPr algn="l">
              <a:lnSpc>
                <a:spcPct val="100000"/>
              </a:lnSpc>
            </a:pPr>
            <a:r>
              <a:rPr lang="en-US" sz="1800">
                <a:solidFill>
                  <a:srgbClr val="000066"/>
                </a:solidFill>
                <a:latin typeface="Courier New" charset="0"/>
              </a:rPr>
              <a:t>Child 3572 terminated with exit status 104</a:t>
            </a:r>
          </a:p>
        </p:txBody>
      </p:sp>
      <p:sp>
        <p:nvSpPr>
          <p:cNvPr id="86020" name="Text Box 5"/>
          <p:cNvSpPr txBox="1">
            <a:spLocks noChangeArrowheads="1"/>
          </p:cNvSpPr>
          <p:nvPr/>
        </p:nvSpPr>
        <p:spPr bwMode="auto">
          <a:xfrm>
            <a:off x="685800" y="1066800"/>
            <a:ext cx="3325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a:solidFill>
                  <a:srgbClr val="000066"/>
                </a:solidFill>
              </a:rPr>
              <a:t>Using </a:t>
            </a:r>
            <a:r>
              <a:rPr lang="en-US">
                <a:solidFill>
                  <a:srgbClr val="000066"/>
                </a:solidFill>
                <a:latin typeface="Courier New" charset="0"/>
              </a:rPr>
              <a:t>wait </a:t>
            </a:r>
            <a:r>
              <a:rPr lang="en-US">
                <a:solidFill>
                  <a:srgbClr val="000066"/>
                </a:solidFill>
              </a:rPr>
              <a:t>(</a:t>
            </a:r>
            <a:r>
              <a:rPr lang="en-US">
                <a:solidFill>
                  <a:srgbClr val="000066"/>
                </a:solidFill>
                <a:latin typeface="Courier New" charset="0"/>
              </a:rPr>
              <a:t>fork10</a:t>
            </a:r>
            <a:r>
              <a:rPr lang="en-US">
                <a:solidFill>
                  <a:srgbClr val="000066"/>
                </a:solidFill>
              </a:rPr>
              <a:t>)</a:t>
            </a:r>
          </a:p>
        </p:txBody>
      </p:sp>
      <p:sp>
        <p:nvSpPr>
          <p:cNvPr id="86021" name="Text Box 6"/>
          <p:cNvSpPr txBox="1">
            <a:spLocks noChangeArrowheads="1"/>
          </p:cNvSpPr>
          <p:nvPr/>
        </p:nvSpPr>
        <p:spPr bwMode="auto">
          <a:xfrm>
            <a:off x="609600" y="3810000"/>
            <a:ext cx="3873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a:solidFill>
                  <a:srgbClr val="000066"/>
                </a:solidFill>
              </a:rPr>
              <a:t>Using </a:t>
            </a:r>
            <a:r>
              <a:rPr lang="en-US">
                <a:solidFill>
                  <a:srgbClr val="000066"/>
                </a:solidFill>
                <a:latin typeface="Courier New" charset="0"/>
              </a:rPr>
              <a:t>waitpid </a:t>
            </a:r>
            <a:r>
              <a:rPr lang="en-US">
                <a:solidFill>
                  <a:srgbClr val="000066"/>
                </a:solidFill>
              </a:rPr>
              <a:t>(</a:t>
            </a:r>
            <a:r>
              <a:rPr lang="en-US">
                <a:solidFill>
                  <a:srgbClr val="000066"/>
                </a:solidFill>
                <a:latin typeface="Courier New" charset="0"/>
              </a:rPr>
              <a:t>fork11</a:t>
            </a:r>
            <a:r>
              <a:rPr lang="en-US">
                <a:solidFill>
                  <a:srgbClr val="000066"/>
                </a:solidFill>
              </a:rPr>
              <a:t>)</a:t>
            </a:r>
          </a:p>
        </p:txBody>
      </p:sp>
      <p:sp>
        <p:nvSpPr>
          <p:cNvPr id="86022" name="Right Brace 6"/>
          <p:cNvSpPr>
            <a:spLocks/>
          </p:cNvSpPr>
          <p:nvPr/>
        </p:nvSpPr>
        <p:spPr bwMode="auto">
          <a:xfrm>
            <a:off x="7467600" y="4191000"/>
            <a:ext cx="457200" cy="1752600"/>
          </a:xfrm>
          <a:prstGeom prst="rightBrace">
            <a:avLst>
              <a:gd name="adj1" fmla="val 8341"/>
              <a:gd name="adj2" fmla="val 500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sp>
        <p:nvSpPr>
          <p:cNvPr id="86023" name="TextBox 7"/>
          <p:cNvSpPr txBox="1">
            <a:spLocks noChangeArrowheads="1"/>
          </p:cNvSpPr>
          <p:nvPr/>
        </p:nvSpPr>
        <p:spPr bwMode="auto">
          <a:xfrm>
            <a:off x="7664450" y="4724400"/>
            <a:ext cx="1327150"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Terminated</a:t>
            </a:r>
          </a:p>
          <a:p>
            <a:r>
              <a:rPr lang="en-US" sz="1800" b="0">
                <a:solidFill>
                  <a:srgbClr val="000066"/>
                </a:solidFill>
              </a:rPr>
              <a:t>in order</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a:xfrm>
            <a:off x="762000" y="228600"/>
            <a:ext cx="7115175" cy="573088"/>
          </a:xfrm>
        </p:spPr>
        <p:txBody>
          <a:bodyPr/>
          <a:lstStyle/>
          <a:p>
            <a:pPr eaLnBrk="1" hangingPunct="1">
              <a:defRPr/>
            </a:pPr>
            <a:r>
              <a:rPr lang="en-US">
                <a:latin typeface="Courier New" charset="0"/>
              </a:rPr>
              <a:t>exec</a:t>
            </a:r>
            <a:r>
              <a:rPr lang="en-US"/>
              <a:t>: Running new programs</a:t>
            </a:r>
          </a:p>
        </p:txBody>
      </p:sp>
      <p:sp>
        <p:nvSpPr>
          <p:cNvPr id="503811" name="Rectangle 3"/>
          <p:cNvSpPr>
            <a:spLocks noGrp="1" noChangeArrowheads="1"/>
          </p:cNvSpPr>
          <p:nvPr>
            <p:ph type="body" idx="1"/>
          </p:nvPr>
        </p:nvSpPr>
        <p:spPr>
          <a:xfrm>
            <a:off x="444500" y="914400"/>
            <a:ext cx="8318500" cy="2636838"/>
          </a:xfrm>
        </p:spPr>
        <p:txBody>
          <a:bodyPr/>
          <a:lstStyle/>
          <a:p>
            <a:pPr eaLnBrk="1" hangingPunct="1">
              <a:buFont typeface="Wingdings" charset="0"/>
              <a:buNone/>
              <a:defRPr/>
            </a:pPr>
            <a:r>
              <a:rPr lang="en-US" sz="2000">
                <a:latin typeface="Courier New" charset="0"/>
              </a:rPr>
              <a:t>int execl(char *path, char *arg0, char *arg1, …, 0)</a:t>
            </a:r>
            <a:endParaRPr lang="en-US">
              <a:latin typeface="Helvetica" charset="0"/>
            </a:endParaRPr>
          </a:p>
          <a:p>
            <a:pPr lvl="1" eaLnBrk="1" hangingPunct="1">
              <a:defRPr/>
            </a:pPr>
            <a:r>
              <a:rPr lang="en-US">
                <a:latin typeface="Helvetica" charset="0"/>
                <a:ea typeface="ＭＳ Ｐゴシック" charset="0"/>
              </a:rPr>
              <a:t>loads and runs executable at </a:t>
            </a:r>
            <a:r>
              <a:rPr lang="en-US">
                <a:latin typeface="Courier New" charset="0"/>
                <a:ea typeface="ＭＳ Ｐゴシック" charset="0"/>
              </a:rPr>
              <a:t>path</a:t>
            </a:r>
            <a:r>
              <a:rPr lang="en-US">
                <a:latin typeface="Helvetica" charset="0"/>
                <a:ea typeface="ＭＳ Ｐゴシック" charset="0"/>
              </a:rPr>
              <a:t> with args </a:t>
            </a:r>
            <a:r>
              <a:rPr lang="en-US">
                <a:latin typeface="Courier New" charset="0"/>
                <a:ea typeface="ＭＳ Ｐゴシック" charset="0"/>
              </a:rPr>
              <a:t>arg0</a:t>
            </a:r>
            <a:r>
              <a:rPr lang="en-US">
                <a:latin typeface="Helvetica" charset="0"/>
                <a:ea typeface="ＭＳ Ｐゴシック" charset="0"/>
              </a:rPr>
              <a:t>, </a:t>
            </a:r>
            <a:r>
              <a:rPr lang="en-US">
                <a:latin typeface="Courier New" charset="0"/>
                <a:ea typeface="ＭＳ Ｐゴシック" charset="0"/>
              </a:rPr>
              <a:t>arg1</a:t>
            </a:r>
            <a:r>
              <a:rPr lang="en-US">
                <a:latin typeface="Helvetica" charset="0"/>
                <a:ea typeface="ＭＳ Ｐゴシック" charset="0"/>
              </a:rPr>
              <a:t>, …</a:t>
            </a:r>
          </a:p>
          <a:p>
            <a:pPr lvl="2" eaLnBrk="1" hangingPunct="1">
              <a:defRPr/>
            </a:pPr>
            <a:r>
              <a:rPr lang="en-US" sz="1800">
                <a:latin typeface="Courier New" charset="0"/>
                <a:ea typeface="ＭＳ Ｐゴシック" charset="0"/>
              </a:rPr>
              <a:t>path</a:t>
            </a:r>
            <a:r>
              <a:rPr lang="en-US" sz="1800">
                <a:latin typeface="Helvetica" charset="0"/>
                <a:ea typeface="ＭＳ Ｐゴシック" charset="0"/>
              </a:rPr>
              <a:t> is the complete path of an executable</a:t>
            </a:r>
          </a:p>
          <a:p>
            <a:pPr lvl="2" eaLnBrk="1" hangingPunct="1">
              <a:defRPr/>
            </a:pPr>
            <a:r>
              <a:rPr lang="en-US" sz="1800">
                <a:latin typeface="Courier New" charset="0"/>
                <a:ea typeface="ＭＳ Ｐゴシック" charset="0"/>
              </a:rPr>
              <a:t>arg0</a:t>
            </a:r>
            <a:r>
              <a:rPr lang="en-US" sz="1800">
                <a:latin typeface="Helvetica" charset="0"/>
                <a:ea typeface="ＭＳ Ｐゴシック" charset="0"/>
              </a:rPr>
              <a:t> becomes the name of the process</a:t>
            </a:r>
          </a:p>
          <a:p>
            <a:pPr lvl="3" eaLnBrk="1" hangingPunct="1">
              <a:defRPr/>
            </a:pPr>
            <a:r>
              <a:rPr lang="en-US" sz="1800">
                <a:latin typeface="Helvetica" charset="0"/>
                <a:ea typeface="ＭＳ Ｐゴシック" charset="0"/>
              </a:rPr>
              <a:t>typically </a:t>
            </a:r>
            <a:r>
              <a:rPr lang="en-US" sz="1800">
                <a:latin typeface="Courier New" charset="0"/>
                <a:ea typeface="ＭＳ Ｐゴシック" charset="0"/>
              </a:rPr>
              <a:t>arg0</a:t>
            </a:r>
            <a:r>
              <a:rPr lang="en-US" sz="1800">
                <a:latin typeface="Helvetica" charset="0"/>
                <a:ea typeface="ＭＳ Ｐゴシック" charset="0"/>
              </a:rPr>
              <a:t> is either identical to </a:t>
            </a:r>
            <a:r>
              <a:rPr lang="en-US" sz="1800">
                <a:latin typeface="Courier New" charset="0"/>
                <a:ea typeface="ＭＳ Ｐゴシック" charset="0"/>
              </a:rPr>
              <a:t>path</a:t>
            </a:r>
            <a:r>
              <a:rPr lang="en-US" sz="1800">
                <a:latin typeface="Helvetica" charset="0"/>
                <a:ea typeface="ＭＳ Ｐゴシック" charset="0"/>
              </a:rPr>
              <a:t>, or else it contains only the executable filename from </a:t>
            </a:r>
            <a:r>
              <a:rPr lang="en-US" sz="1800">
                <a:latin typeface="Courier New" charset="0"/>
                <a:ea typeface="ＭＳ Ｐゴシック" charset="0"/>
              </a:rPr>
              <a:t>path</a:t>
            </a:r>
          </a:p>
          <a:p>
            <a:pPr lvl="2" eaLnBrk="1" hangingPunct="1">
              <a:defRPr/>
            </a:pPr>
            <a:r>
              <a:rPr lang="ja-JP" altLang="en-US" sz="1800">
                <a:latin typeface="Helvetica" charset="0"/>
                <a:ea typeface="ＭＳ Ｐゴシック" charset="0"/>
              </a:rPr>
              <a:t>“</a:t>
            </a:r>
            <a:r>
              <a:rPr lang="en-US" altLang="ja-JP" sz="1800">
                <a:latin typeface="Helvetica" charset="0"/>
                <a:ea typeface="ＭＳ Ｐゴシック" charset="0"/>
              </a:rPr>
              <a:t>real</a:t>
            </a:r>
            <a:r>
              <a:rPr lang="ja-JP" altLang="en-US" sz="1800">
                <a:latin typeface="Helvetica" charset="0"/>
                <a:ea typeface="ＭＳ Ｐゴシック" charset="0"/>
              </a:rPr>
              <a:t>”</a:t>
            </a:r>
            <a:r>
              <a:rPr lang="en-US" altLang="ja-JP" sz="1800">
                <a:latin typeface="Helvetica" charset="0"/>
                <a:ea typeface="ＭＳ Ｐゴシック" charset="0"/>
              </a:rPr>
              <a:t> arguments to the executable start with </a:t>
            </a:r>
            <a:r>
              <a:rPr lang="en-US" altLang="ja-JP" sz="1800">
                <a:latin typeface="Courier New" charset="0"/>
                <a:ea typeface="ＭＳ Ｐゴシック" charset="0"/>
              </a:rPr>
              <a:t>arg1</a:t>
            </a:r>
            <a:r>
              <a:rPr lang="en-US" altLang="ja-JP" sz="1800">
                <a:latin typeface="Helvetica" charset="0"/>
                <a:ea typeface="ＭＳ Ｐゴシック" charset="0"/>
              </a:rPr>
              <a:t>, etc.</a:t>
            </a:r>
          </a:p>
          <a:p>
            <a:pPr lvl="2" eaLnBrk="1" hangingPunct="1">
              <a:defRPr/>
            </a:pPr>
            <a:r>
              <a:rPr lang="en-US" sz="1800">
                <a:latin typeface="Helvetica" charset="0"/>
                <a:ea typeface="ＭＳ Ｐゴシック" charset="0"/>
              </a:rPr>
              <a:t>list of args is terminated by a </a:t>
            </a:r>
            <a:r>
              <a:rPr lang="en-US" sz="1800">
                <a:latin typeface="Courier New" charset="0"/>
                <a:ea typeface="ＭＳ Ｐゴシック" charset="0"/>
              </a:rPr>
              <a:t>(char *)0</a:t>
            </a:r>
            <a:r>
              <a:rPr lang="en-US" sz="1800">
                <a:latin typeface="Helvetica" charset="0"/>
                <a:ea typeface="ＭＳ Ｐゴシック" charset="0"/>
              </a:rPr>
              <a:t> argument</a:t>
            </a:r>
          </a:p>
          <a:p>
            <a:pPr lvl="1" eaLnBrk="1" hangingPunct="1">
              <a:defRPr/>
            </a:pPr>
            <a:r>
              <a:rPr lang="en-US">
                <a:latin typeface="Helvetica" charset="0"/>
                <a:ea typeface="ＭＳ Ｐゴシック" charset="0"/>
              </a:rPr>
              <a:t>returns </a:t>
            </a:r>
            <a:r>
              <a:rPr lang="en-US">
                <a:latin typeface="Courier New" charset="0"/>
                <a:ea typeface="ＭＳ Ｐゴシック" charset="0"/>
              </a:rPr>
              <a:t>-1</a:t>
            </a:r>
            <a:r>
              <a:rPr lang="en-US">
                <a:latin typeface="Helvetica" charset="0"/>
                <a:ea typeface="ＭＳ Ｐゴシック" charset="0"/>
              </a:rPr>
              <a:t> if error, otherwise doesn</a:t>
            </a:r>
            <a:r>
              <a:rPr lang="ja-JP" altLang="en-US">
                <a:latin typeface="Helvetica" charset="0"/>
                <a:ea typeface="ＭＳ Ｐゴシック" charset="0"/>
              </a:rPr>
              <a:t>’</a:t>
            </a:r>
            <a:r>
              <a:rPr lang="en-US" altLang="ja-JP">
                <a:latin typeface="Helvetica" charset="0"/>
                <a:ea typeface="ＭＳ Ｐゴシック" charset="0"/>
              </a:rPr>
              <a:t>t return!</a:t>
            </a:r>
            <a:endParaRPr lang="en-US">
              <a:latin typeface="Helvetica" charset="0"/>
              <a:ea typeface="ＭＳ Ｐゴシック" charset="0"/>
            </a:endParaRPr>
          </a:p>
        </p:txBody>
      </p:sp>
      <p:sp>
        <p:nvSpPr>
          <p:cNvPr id="34820" name="Text Box 4"/>
          <p:cNvSpPr txBox="1">
            <a:spLocks noChangeArrowheads="1"/>
          </p:cNvSpPr>
          <p:nvPr/>
        </p:nvSpPr>
        <p:spPr bwMode="auto">
          <a:xfrm>
            <a:off x="1143000" y="4032250"/>
            <a:ext cx="7162800" cy="229235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main() {</a:t>
            </a:r>
          </a:p>
          <a:p>
            <a:pPr algn="l">
              <a:lnSpc>
                <a:spcPct val="100000"/>
              </a:lnSpc>
            </a:pPr>
            <a:r>
              <a:rPr lang="en-US" sz="1800">
                <a:solidFill>
                  <a:srgbClr val="000066"/>
                </a:solidFill>
                <a:latin typeface="Courier New" charset="0"/>
              </a:rPr>
              <a:t>   if (</a:t>
            </a:r>
            <a:r>
              <a:rPr lang="en-US" sz="1800">
                <a:solidFill>
                  <a:srgbClr val="FF0000"/>
                </a:solidFill>
                <a:latin typeface="Courier New" charset="0"/>
              </a:rPr>
              <a:t>fork()</a:t>
            </a:r>
            <a:r>
              <a:rPr lang="en-US" sz="1800">
                <a:solidFill>
                  <a:srgbClr val="000066"/>
                </a:solidFill>
                <a:latin typeface="Courier New" charset="0"/>
              </a:rPr>
              <a:t> == 0) {</a:t>
            </a:r>
          </a:p>
          <a:p>
            <a:pPr algn="l">
              <a:lnSpc>
                <a:spcPct val="100000"/>
              </a:lnSpc>
            </a:pPr>
            <a:r>
              <a:rPr lang="en-US" sz="1800">
                <a:solidFill>
                  <a:srgbClr val="000066"/>
                </a:solidFill>
                <a:latin typeface="Courier New" charset="0"/>
              </a:rPr>
              <a:t>      </a:t>
            </a:r>
            <a:r>
              <a:rPr lang="en-US" sz="1800">
                <a:solidFill>
                  <a:srgbClr val="FF0000"/>
                </a:solidFill>
                <a:latin typeface="Courier New" charset="0"/>
              </a:rPr>
              <a:t>execl("/usr/bin/cp", "cp", "foo", "bar", 0);</a:t>
            </a:r>
          </a:p>
          <a:p>
            <a:pPr algn="l">
              <a:lnSpc>
                <a:spcPct val="100000"/>
              </a:lnSpc>
            </a:pPr>
            <a:r>
              <a:rPr lang="en-US" sz="1800">
                <a:solidFill>
                  <a:srgbClr val="000066"/>
                </a:solidFill>
                <a:latin typeface="Courier New" charset="0"/>
              </a:rPr>
              <a:t>   }</a:t>
            </a:r>
          </a:p>
          <a:p>
            <a:pPr algn="l">
              <a:lnSpc>
                <a:spcPct val="100000"/>
              </a:lnSpc>
            </a:pPr>
            <a:r>
              <a:rPr lang="en-US" sz="1800">
                <a:solidFill>
                  <a:srgbClr val="000066"/>
                </a:solidFill>
                <a:latin typeface="Courier New" charset="0"/>
              </a:rPr>
              <a:t>   wait(NULL);</a:t>
            </a:r>
          </a:p>
          <a:p>
            <a:pPr algn="l">
              <a:lnSpc>
                <a:spcPct val="100000"/>
              </a:lnSpc>
            </a:pPr>
            <a:r>
              <a:rPr lang="en-US" sz="1800">
                <a:solidFill>
                  <a:srgbClr val="000066"/>
                </a:solidFill>
                <a:latin typeface="Courier New" charset="0"/>
              </a:rPr>
              <a:t>   printf("copy completed\n");</a:t>
            </a:r>
          </a:p>
          <a:p>
            <a:pPr algn="l">
              <a:lnSpc>
                <a:spcPct val="100000"/>
              </a:lnSpc>
            </a:pPr>
            <a:r>
              <a:rPr lang="en-US" sz="1800">
                <a:solidFill>
                  <a:srgbClr val="000066"/>
                </a:solidFill>
                <a:latin typeface="Courier New" charset="0"/>
              </a:rPr>
              <a:t>   exit();</a:t>
            </a:r>
          </a:p>
          <a:p>
            <a:pPr algn="l">
              <a:lnSpc>
                <a:spcPct val="100000"/>
              </a:lnSpc>
            </a:pPr>
            <a:r>
              <a:rPr lang="en-US" sz="1800">
                <a:solidFill>
                  <a:srgbClr val="000066"/>
                </a:solidFill>
                <a:latin typeface="Courier Ne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820"/>
                                        </p:tgtEl>
                                        <p:attrNameLst>
                                          <p:attrName>style.visibility</p:attrName>
                                        </p:attrNameLst>
                                      </p:cBhvr>
                                      <p:to>
                                        <p:strVal val="visible"/>
                                      </p:to>
                                    </p:set>
                                    <p:animEffect transition="in" filter="dissolve">
                                      <p:cBhvr>
                                        <p:cTn id="7" dur="500"/>
                                        <p:tgtEl>
                                          <p:spTgt spid="34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a:t>Fork() </a:t>
            </a:r>
            <a:br>
              <a:rPr lang="en-US"/>
            </a:br>
            <a:r>
              <a:rPr lang="en-US"/>
              <a:t>conceptually...</a:t>
            </a:r>
          </a:p>
        </p:txBody>
      </p:sp>
      <p:sp>
        <p:nvSpPr>
          <p:cNvPr id="3" name="Content Placeholder 2"/>
          <p:cNvSpPr>
            <a:spLocks noGrp="1"/>
          </p:cNvSpPr>
          <p:nvPr>
            <p:ph idx="1"/>
          </p:nvPr>
        </p:nvSpPr>
        <p:spPr>
          <a:xfrm>
            <a:off x="2667000" y="3276600"/>
            <a:ext cx="2971800" cy="2481263"/>
          </a:xfrm>
        </p:spPr>
        <p:txBody>
          <a:bodyPr/>
          <a:lstStyle/>
          <a:p>
            <a:pPr>
              <a:defRPr/>
            </a:pPr>
            <a:r>
              <a:rPr lang="en-US" dirty="0">
                <a:latin typeface="Helvetica" charset="0"/>
                <a:ea typeface="ＭＳ Ｐゴシック" charset="0"/>
                <a:cs typeface="ＭＳ Ｐゴシック" charset="0"/>
              </a:rPr>
              <a:t>Fork() duplicates address space of parent in the child</a:t>
            </a:r>
          </a:p>
          <a:p>
            <a:pPr>
              <a:defRPr/>
            </a:pPr>
            <a:r>
              <a:rPr lang="en-US" dirty="0">
                <a:latin typeface="Helvetica" charset="0"/>
                <a:ea typeface="ＭＳ Ｐゴシック" charset="0"/>
                <a:cs typeface="ＭＳ Ｐゴシック" charset="0"/>
              </a:rPr>
              <a:t>Both execute </a:t>
            </a:r>
            <a:r>
              <a:rPr lang="en-US" dirty="0" smtClean="0">
                <a:latin typeface="Helvetica" charset="0"/>
                <a:ea typeface="ＭＳ Ｐゴシック" charset="0"/>
                <a:cs typeface="ＭＳ Ｐゴシック" charset="0"/>
              </a:rPr>
              <a:t>concurrently</a:t>
            </a:r>
          </a:p>
          <a:p>
            <a:pPr>
              <a:defRPr/>
            </a:pPr>
            <a:r>
              <a:rPr lang="en-US" dirty="0" smtClean="0">
                <a:latin typeface="Helvetica" charset="0"/>
                <a:ea typeface="ＭＳ Ｐゴシック" charset="0"/>
                <a:cs typeface="ＭＳ Ｐゴシック" charset="0"/>
              </a:rPr>
              <a:t>Child calls exec() to replace code</a:t>
            </a:r>
            <a:endParaRPr lang="en-US" dirty="0">
              <a:latin typeface="Helvetica" charset="0"/>
              <a:ea typeface="ＭＳ Ｐゴシック" charset="0"/>
              <a:cs typeface="ＭＳ Ｐゴシック" charset="0"/>
            </a:endParaRPr>
          </a:p>
        </p:txBody>
      </p:sp>
      <p:sp>
        <p:nvSpPr>
          <p:cNvPr id="88067" name="Rectangle 5"/>
          <p:cNvSpPr>
            <a:spLocks noChangeArrowheads="1"/>
          </p:cNvSpPr>
          <p:nvPr/>
        </p:nvSpPr>
        <p:spPr bwMode="auto">
          <a:xfrm>
            <a:off x="381000" y="457200"/>
            <a:ext cx="1905000" cy="6248400"/>
          </a:xfrm>
          <a:prstGeom prst="rect">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88068" name="TextBox 6"/>
          <p:cNvSpPr txBox="1">
            <a:spLocks noChangeArrowheads="1"/>
          </p:cNvSpPr>
          <p:nvPr/>
        </p:nvSpPr>
        <p:spPr bwMode="auto">
          <a:xfrm>
            <a:off x="-76200" y="0"/>
            <a:ext cx="30575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000066"/>
                </a:solidFill>
              </a:rPr>
              <a:t>Memory (before fork)</a:t>
            </a:r>
          </a:p>
        </p:txBody>
      </p:sp>
      <p:sp>
        <p:nvSpPr>
          <p:cNvPr id="88069" name="Rectangle 7"/>
          <p:cNvSpPr>
            <a:spLocks noChangeArrowheads="1"/>
          </p:cNvSpPr>
          <p:nvPr/>
        </p:nvSpPr>
        <p:spPr bwMode="auto">
          <a:xfrm>
            <a:off x="381000" y="457200"/>
            <a:ext cx="1905000" cy="762000"/>
          </a:xfrm>
          <a:prstGeom prst="rect">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a:p>
            <a:r>
              <a:rPr lang="en-US" b="0">
                <a:solidFill>
                  <a:srgbClr val="000066"/>
                </a:solidFill>
              </a:rPr>
              <a:t>OS</a:t>
            </a:r>
          </a:p>
        </p:txBody>
      </p:sp>
      <p:grpSp>
        <p:nvGrpSpPr>
          <p:cNvPr id="4" name="Group 16"/>
          <p:cNvGrpSpPr/>
          <p:nvPr/>
        </p:nvGrpSpPr>
        <p:grpSpPr>
          <a:xfrm>
            <a:off x="381000" y="1676400"/>
            <a:ext cx="1905000" cy="2286000"/>
            <a:chOff x="381000" y="1676400"/>
            <a:chExt cx="1905000" cy="2286000"/>
          </a:xfrm>
          <a:solidFill>
            <a:schemeClr val="bg1">
              <a:lumMod val="75000"/>
            </a:schemeClr>
          </a:solidFill>
        </p:grpSpPr>
        <p:sp>
          <p:nvSpPr>
            <p:cNvPr id="9" name="Rectangle 8"/>
            <p:cNvSpPr/>
            <p:nvPr/>
          </p:nvSpPr>
          <p:spPr bwMode="auto">
            <a:xfrm>
              <a:off x="381000" y="1676400"/>
              <a:ext cx="1905000" cy="1143000"/>
            </a:xfrm>
            <a:prstGeom prst="rect">
              <a:avLst/>
            </a:prstGeom>
            <a:grpFill/>
            <a:ln w="38100" cap="flat" cmpd="sng" algn="ctr">
              <a:solidFill>
                <a:srgbClr val="000000"/>
              </a:solidFill>
              <a:prstDash val="solid"/>
              <a:round/>
              <a:headEnd type="none" w="med" len="med"/>
              <a:tailEnd type="none" w="med" len="med"/>
            </a:ln>
            <a:effectLst/>
          </p:spPr>
          <p:txBody>
            <a:bodyPr wrap="none" lIns="45720" rIns="45720"/>
            <a:lstStyle/>
            <a:p>
              <a:pPr>
                <a:defRPr/>
              </a:pPr>
              <a:r>
                <a:rPr lang="en-US" b="0">
                  <a:solidFill>
                    <a:srgbClr val="000066"/>
                  </a:solidFill>
                  <a:latin typeface="Helvetica" pitchFamily="-111" charset="0"/>
                </a:rPr>
                <a:t>Code</a:t>
              </a:r>
            </a:p>
          </p:txBody>
        </p:sp>
        <p:sp>
          <p:nvSpPr>
            <p:cNvPr id="10" name="Rectangle 9"/>
            <p:cNvSpPr/>
            <p:nvPr/>
          </p:nvSpPr>
          <p:spPr bwMode="auto">
            <a:xfrm>
              <a:off x="381000" y="2819400"/>
              <a:ext cx="1905000" cy="381000"/>
            </a:xfrm>
            <a:prstGeom prst="rect">
              <a:avLst/>
            </a:prstGeom>
            <a:grpFill/>
            <a:ln w="38100" cap="flat" cmpd="sng" algn="ctr">
              <a:solidFill>
                <a:srgbClr val="000000"/>
              </a:solidFill>
              <a:prstDash val="solid"/>
              <a:round/>
              <a:headEnd type="none" w="med" len="med"/>
              <a:tailEnd type="none" w="med" len="med"/>
            </a:ln>
            <a:effectLst/>
          </p:spPr>
          <p:txBody>
            <a:bodyPr wrap="none" lIns="45720" rIns="45720"/>
            <a:lstStyle/>
            <a:p>
              <a:pPr>
                <a:defRPr/>
              </a:pPr>
              <a:r>
                <a:rPr lang="en-US" b="0">
                  <a:solidFill>
                    <a:srgbClr val="000066"/>
                  </a:solidFill>
                  <a:latin typeface="Helvetica" pitchFamily="-111" charset="0"/>
                </a:rPr>
                <a:t>Data: x=1</a:t>
              </a:r>
            </a:p>
          </p:txBody>
        </p:sp>
        <p:sp>
          <p:nvSpPr>
            <p:cNvPr id="11" name="TextBox 10"/>
            <p:cNvSpPr txBox="1"/>
            <p:nvPr/>
          </p:nvSpPr>
          <p:spPr>
            <a:xfrm>
              <a:off x="990600" y="1905000"/>
              <a:ext cx="723200" cy="844847"/>
            </a:xfrm>
            <a:prstGeom prst="rect">
              <a:avLst/>
            </a:prstGeom>
            <a:noFill/>
          </p:spPr>
          <p:txBody>
            <a:bodyPr wrap="none">
              <a:spAutoFit/>
            </a:bodyPr>
            <a:lstStyle/>
            <a:p>
              <a:pPr algn="l">
                <a:defRPr/>
              </a:pPr>
              <a:r>
                <a:rPr lang="en-US" b="0">
                  <a:solidFill>
                    <a:srgbClr val="000066"/>
                  </a:solidFill>
                  <a:latin typeface="Helvetica" pitchFamily="-1" charset="0"/>
                </a:rPr>
                <a:t>...</a:t>
              </a:r>
            </a:p>
            <a:p>
              <a:pPr algn="l">
                <a:defRPr/>
              </a:pPr>
              <a:r>
                <a:rPr lang="en-US" b="0">
                  <a:solidFill>
                    <a:srgbClr val="000066"/>
                  </a:solidFill>
                  <a:latin typeface="Helvetica" pitchFamily="-1" charset="0"/>
                </a:rPr>
                <a:t>fork()</a:t>
              </a:r>
            </a:p>
            <a:p>
              <a:pPr algn="l">
                <a:defRPr/>
              </a:pPr>
              <a:r>
                <a:rPr lang="en-US" b="0">
                  <a:solidFill>
                    <a:srgbClr val="000066"/>
                  </a:solidFill>
                  <a:latin typeface="Helvetica" pitchFamily="-1" charset="0"/>
                </a:rPr>
                <a:t>...</a:t>
              </a:r>
            </a:p>
          </p:txBody>
        </p:sp>
        <p:sp>
          <p:nvSpPr>
            <p:cNvPr id="12" name="Rectangle 11"/>
            <p:cNvSpPr/>
            <p:nvPr/>
          </p:nvSpPr>
          <p:spPr bwMode="auto">
            <a:xfrm>
              <a:off x="381000" y="3200400"/>
              <a:ext cx="1905000" cy="381000"/>
            </a:xfrm>
            <a:prstGeom prst="rect">
              <a:avLst/>
            </a:prstGeom>
            <a:grpFill/>
            <a:ln w="38100" cap="flat" cmpd="sng" algn="ctr">
              <a:solidFill>
                <a:srgbClr val="000000"/>
              </a:solidFill>
              <a:prstDash val="solid"/>
              <a:round/>
              <a:headEnd type="none" w="med" len="med"/>
              <a:tailEnd type="none" w="med" len="med"/>
            </a:ln>
            <a:effectLst/>
          </p:spPr>
          <p:txBody>
            <a:bodyPr wrap="none" lIns="45720" rIns="45720"/>
            <a:lstStyle/>
            <a:p>
              <a:pPr>
                <a:defRPr/>
              </a:pPr>
              <a:r>
                <a:rPr lang="en-US" b="0">
                  <a:solidFill>
                    <a:srgbClr val="000066"/>
                  </a:solidFill>
                  <a:latin typeface="Helvetica" pitchFamily="-111" charset="0"/>
                </a:rPr>
                <a:t>Heap</a:t>
              </a:r>
            </a:p>
          </p:txBody>
        </p:sp>
        <p:sp>
          <p:nvSpPr>
            <p:cNvPr id="13" name="Rectangle 12"/>
            <p:cNvSpPr/>
            <p:nvPr/>
          </p:nvSpPr>
          <p:spPr bwMode="auto">
            <a:xfrm>
              <a:off x="381000" y="3581400"/>
              <a:ext cx="1905000" cy="381000"/>
            </a:xfrm>
            <a:prstGeom prst="rect">
              <a:avLst/>
            </a:prstGeom>
            <a:grpFill/>
            <a:ln w="38100" cap="flat" cmpd="sng" algn="ctr">
              <a:solidFill>
                <a:srgbClr val="000000"/>
              </a:solidFill>
              <a:prstDash val="solid"/>
              <a:round/>
              <a:headEnd type="none" w="med" len="med"/>
              <a:tailEnd type="none" w="med" len="med"/>
            </a:ln>
            <a:effectLst/>
          </p:spPr>
          <p:txBody>
            <a:bodyPr wrap="none" lIns="45720" rIns="45720"/>
            <a:lstStyle/>
            <a:p>
              <a:pPr>
                <a:defRPr/>
              </a:pPr>
              <a:r>
                <a:rPr lang="en-US" b="0">
                  <a:solidFill>
                    <a:srgbClr val="000066"/>
                  </a:solidFill>
                  <a:latin typeface="Helvetica" pitchFamily="-111" charset="0"/>
                </a:rPr>
                <a:t>Stack</a:t>
              </a:r>
            </a:p>
          </p:txBody>
        </p:sp>
      </p:grpSp>
      <p:sp>
        <p:nvSpPr>
          <p:cNvPr id="88071" name="TextBox 13"/>
          <p:cNvSpPr txBox="1">
            <a:spLocks noChangeArrowheads="1"/>
          </p:cNvSpPr>
          <p:nvPr/>
        </p:nvSpPr>
        <p:spPr bwMode="auto">
          <a:xfrm>
            <a:off x="2743200" y="2667000"/>
            <a:ext cx="1017588"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Parent</a:t>
            </a:r>
          </a:p>
          <a:p>
            <a:r>
              <a:rPr lang="en-US" sz="1800" b="0">
                <a:solidFill>
                  <a:srgbClr val="000066"/>
                </a:solidFill>
              </a:rPr>
              <a:t>Process</a:t>
            </a:r>
          </a:p>
        </p:txBody>
      </p:sp>
      <p:sp>
        <p:nvSpPr>
          <p:cNvPr id="88072" name="Right Brace 14"/>
          <p:cNvSpPr>
            <a:spLocks/>
          </p:cNvSpPr>
          <p:nvPr/>
        </p:nvSpPr>
        <p:spPr bwMode="auto">
          <a:xfrm>
            <a:off x="2362200" y="1676400"/>
            <a:ext cx="457200" cy="2286000"/>
          </a:xfrm>
          <a:prstGeom prst="rightBrace">
            <a:avLst>
              <a:gd name="adj1" fmla="val 8333"/>
              <a:gd name="adj2" fmla="val 50000"/>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88073" name="Freeform 15"/>
          <p:cNvSpPr>
            <a:spLocks noChangeArrowheads="1"/>
          </p:cNvSpPr>
          <p:nvPr/>
        </p:nvSpPr>
        <p:spPr bwMode="auto">
          <a:xfrm>
            <a:off x="1743075" y="1066800"/>
            <a:ext cx="757238" cy="1230313"/>
          </a:xfrm>
          <a:custGeom>
            <a:avLst/>
            <a:gdLst>
              <a:gd name="T0" fmla="*/ 0 w 756652"/>
              <a:gd name="T1" fmla="*/ 876939 h 1283447"/>
              <a:gd name="T2" fmla="*/ 761352 w 756652"/>
              <a:gd name="T3" fmla="*/ 655397 h 1283447"/>
              <a:gd name="T4" fmla="*/ 761352 w 756652"/>
              <a:gd name="T5" fmla="*/ 101540 h 1283447"/>
              <a:gd name="T6" fmla="*/ 244721 w 756652"/>
              <a:gd name="T7" fmla="*/ 0 h 1283447"/>
              <a:gd name="T8" fmla="*/ 244721 w 756652"/>
              <a:gd name="T9" fmla="*/ 0 h 1283447"/>
              <a:gd name="T10" fmla="*/ 0 60000 65536"/>
              <a:gd name="T11" fmla="*/ 0 60000 65536"/>
              <a:gd name="T12" fmla="*/ 0 60000 65536"/>
              <a:gd name="T13" fmla="*/ 0 60000 65536"/>
              <a:gd name="T14" fmla="*/ 0 60000 65536"/>
              <a:gd name="T15" fmla="*/ 0 w 756652"/>
              <a:gd name="T16" fmla="*/ 0 h 1283447"/>
              <a:gd name="T17" fmla="*/ 756652 w 756652"/>
              <a:gd name="T18" fmla="*/ 1283447 h 1283447"/>
            </a:gdLst>
            <a:ahLst/>
            <a:cxnLst>
              <a:cxn ang="T10">
                <a:pos x="T0" y="T1"/>
              </a:cxn>
              <a:cxn ang="T11">
                <a:pos x="T2" y="T3"/>
              </a:cxn>
              <a:cxn ang="T12">
                <a:pos x="T4" y="T5"/>
              </a:cxn>
              <a:cxn ang="T13">
                <a:pos x="T6" y="T7"/>
              </a:cxn>
              <a:cxn ang="T14">
                <a:pos x="T8" y="T9"/>
              </a:cxn>
            </a:cxnLst>
            <a:rect l="T15" t="T16" r="T17" b="T18"/>
            <a:pathLst>
              <a:path w="756652" h="1283447">
                <a:moveTo>
                  <a:pt x="0" y="1283447"/>
                </a:moveTo>
                <a:lnTo>
                  <a:pt x="756652" y="959208"/>
                </a:lnTo>
                <a:lnTo>
                  <a:pt x="756652" y="148610"/>
                </a:lnTo>
                <a:lnTo>
                  <a:pt x="243210" y="0"/>
                </a:lnTo>
              </a:path>
            </a:pathLst>
          </a:custGeom>
          <a:noFill/>
          <a:ln w="38100">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lIns="45720" rIns="45720"/>
          <a:lstStyle/>
          <a:p>
            <a:endParaRPr lang="en-US"/>
          </a:p>
        </p:txBody>
      </p:sp>
      <p:grpSp>
        <p:nvGrpSpPr>
          <p:cNvPr id="5" name="Group 43"/>
          <p:cNvGrpSpPr>
            <a:grpSpLocks/>
          </p:cNvGrpSpPr>
          <p:nvPr/>
        </p:nvGrpSpPr>
        <p:grpSpPr bwMode="auto">
          <a:xfrm>
            <a:off x="2093913" y="0"/>
            <a:ext cx="7126287" cy="6781800"/>
            <a:chOff x="2094304" y="0"/>
            <a:chExt cx="7125896" cy="6781800"/>
          </a:xfrm>
        </p:grpSpPr>
        <p:sp>
          <p:nvSpPr>
            <p:cNvPr id="88075" name="Rectangle 17"/>
            <p:cNvSpPr>
              <a:spLocks noChangeArrowheads="1"/>
            </p:cNvSpPr>
            <p:nvPr/>
          </p:nvSpPr>
          <p:spPr bwMode="auto">
            <a:xfrm>
              <a:off x="6872947" y="533400"/>
              <a:ext cx="1905000" cy="6248400"/>
            </a:xfrm>
            <a:prstGeom prst="rect">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88076" name="TextBox 18"/>
            <p:cNvSpPr txBox="1">
              <a:spLocks noChangeArrowheads="1"/>
            </p:cNvSpPr>
            <p:nvPr/>
          </p:nvSpPr>
          <p:spPr bwMode="auto">
            <a:xfrm>
              <a:off x="6419133" y="0"/>
              <a:ext cx="280106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000066"/>
                  </a:solidFill>
                </a:rPr>
                <a:t>Memory (after fork)</a:t>
              </a:r>
            </a:p>
          </p:txBody>
        </p:sp>
        <p:sp>
          <p:nvSpPr>
            <p:cNvPr id="88077" name="Rectangle 19"/>
            <p:cNvSpPr>
              <a:spLocks noChangeArrowheads="1"/>
            </p:cNvSpPr>
            <p:nvPr/>
          </p:nvSpPr>
          <p:spPr bwMode="auto">
            <a:xfrm>
              <a:off x="6872947" y="533400"/>
              <a:ext cx="1905000" cy="762000"/>
            </a:xfrm>
            <a:prstGeom prst="rect">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a:p>
              <a:r>
                <a:rPr lang="en-US" b="0">
                  <a:solidFill>
                    <a:srgbClr val="000066"/>
                  </a:solidFill>
                </a:rPr>
                <a:t>OS</a:t>
              </a:r>
            </a:p>
          </p:txBody>
        </p:sp>
        <p:grpSp>
          <p:nvGrpSpPr>
            <p:cNvPr id="6" name="Group 20"/>
            <p:cNvGrpSpPr/>
            <p:nvPr/>
          </p:nvGrpSpPr>
          <p:grpSpPr>
            <a:xfrm>
              <a:off x="6872947" y="1752600"/>
              <a:ext cx="1905000" cy="2286000"/>
              <a:chOff x="381000" y="1676400"/>
              <a:chExt cx="1905000" cy="2286000"/>
            </a:xfrm>
            <a:solidFill>
              <a:schemeClr val="bg1">
                <a:lumMod val="75000"/>
              </a:schemeClr>
            </a:solidFill>
          </p:grpSpPr>
          <p:sp>
            <p:nvSpPr>
              <p:cNvPr id="22" name="Rectangle 21"/>
              <p:cNvSpPr/>
              <p:nvPr/>
            </p:nvSpPr>
            <p:spPr bwMode="auto">
              <a:xfrm>
                <a:off x="381000" y="1676400"/>
                <a:ext cx="1905000" cy="1143000"/>
              </a:xfrm>
              <a:prstGeom prst="rect">
                <a:avLst/>
              </a:prstGeom>
              <a:grpFill/>
              <a:ln w="38100" cap="flat" cmpd="sng" algn="ctr">
                <a:solidFill>
                  <a:srgbClr val="000000"/>
                </a:solidFill>
                <a:prstDash val="solid"/>
                <a:round/>
                <a:headEnd type="none" w="med" len="med"/>
                <a:tailEnd type="none" w="med" len="med"/>
              </a:ln>
              <a:effectLst/>
            </p:spPr>
            <p:txBody>
              <a:bodyPr wrap="none" lIns="45720" rIns="45720"/>
              <a:lstStyle/>
              <a:p>
                <a:pPr>
                  <a:defRPr/>
                </a:pPr>
                <a:r>
                  <a:rPr lang="en-US" b="0">
                    <a:solidFill>
                      <a:srgbClr val="000066"/>
                    </a:solidFill>
                    <a:latin typeface="Helvetica" pitchFamily="-111" charset="0"/>
                  </a:rPr>
                  <a:t>Code</a:t>
                </a:r>
              </a:p>
            </p:txBody>
          </p:sp>
          <p:sp>
            <p:nvSpPr>
              <p:cNvPr id="23" name="Rectangle 22"/>
              <p:cNvSpPr/>
              <p:nvPr/>
            </p:nvSpPr>
            <p:spPr bwMode="auto">
              <a:xfrm>
                <a:off x="381000" y="2819400"/>
                <a:ext cx="1905000" cy="381000"/>
              </a:xfrm>
              <a:prstGeom prst="rect">
                <a:avLst/>
              </a:prstGeom>
              <a:grpFill/>
              <a:ln w="38100" cap="flat" cmpd="sng" algn="ctr">
                <a:solidFill>
                  <a:srgbClr val="000000"/>
                </a:solidFill>
                <a:prstDash val="solid"/>
                <a:round/>
                <a:headEnd type="none" w="med" len="med"/>
                <a:tailEnd type="none" w="med" len="med"/>
              </a:ln>
              <a:effectLst/>
            </p:spPr>
            <p:txBody>
              <a:bodyPr wrap="none" lIns="45720" rIns="45720"/>
              <a:lstStyle/>
              <a:p>
                <a:pPr>
                  <a:defRPr/>
                </a:pPr>
                <a:r>
                  <a:rPr lang="en-US" b="0">
                    <a:solidFill>
                      <a:srgbClr val="000066"/>
                    </a:solidFill>
                    <a:latin typeface="Helvetica" pitchFamily="-111" charset="0"/>
                  </a:rPr>
                  <a:t>Data: x=1</a:t>
                </a:r>
              </a:p>
            </p:txBody>
          </p:sp>
          <p:sp>
            <p:nvSpPr>
              <p:cNvPr id="24" name="TextBox 23"/>
              <p:cNvSpPr txBox="1"/>
              <p:nvPr/>
            </p:nvSpPr>
            <p:spPr>
              <a:xfrm>
                <a:off x="990600" y="1905000"/>
                <a:ext cx="723200" cy="844847"/>
              </a:xfrm>
              <a:prstGeom prst="rect">
                <a:avLst/>
              </a:prstGeom>
              <a:noFill/>
            </p:spPr>
            <p:txBody>
              <a:bodyPr wrap="none">
                <a:spAutoFit/>
              </a:bodyPr>
              <a:lstStyle/>
              <a:p>
                <a:pPr algn="l">
                  <a:defRPr/>
                </a:pPr>
                <a:r>
                  <a:rPr lang="en-US" b="0">
                    <a:solidFill>
                      <a:srgbClr val="000066"/>
                    </a:solidFill>
                    <a:latin typeface="Helvetica" pitchFamily="-1" charset="0"/>
                  </a:rPr>
                  <a:t>...</a:t>
                </a:r>
              </a:p>
              <a:p>
                <a:pPr algn="l">
                  <a:defRPr/>
                </a:pPr>
                <a:r>
                  <a:rPr lang="en-US" b="0">
                    <a:solidFill>
                      <a:srgbClr val="000066"/>
                    </a:solidFill>
                    <a:latin typeface="Helvetica" pitchFamily="-1" charset="0"/>
                  </a:rPr>
                  <a:t>fork()</a:t>
                </a:r>
              </a:p>
              <a:p>
                <a:pPr algn="l">
                  <a:defRPr/>
                </a:pPr>
                <a:r>
                  <a:rPr lang="en-US" b="0">
                    <a:solidFill>
                      <a:srgbClr val="000066"/>
                    </a:solidFill>
                    <a:latin typeface="Helvetica" pitchFamily="-1" charset="0"/>
                  </a:rPr>
                  <a:t>...</a:t>
                </a:r>
              </a:p>
            </p:txBody>
          </p:sp>
          <p:sp>
            <p:nvSpPr>
              <p:cNvPr id="25" name="Rectangle 24"/>
              <p:cNvSpPr/>
              <p:nvPr/>
            </p:nvSpPr>
            <p:spPr bwMode="auto">
              <a:xfrm>
                <a:off x="381000" y="3200400"/>
                <a:ext cx="1905000" cy="381000"/>
              </a:xfrm>
              <a:prstGeom prst="rect">
                <a:avLst/>
              </a:prstGeom>
              <a:grpFill/>
              <a:ln w="38100" cap="flat" cmpd="sng" algn="ctr">
                <a:solidFill>
                  <a:srgbClr val="000000"/>
                </a:solidFill>
                <a:prstDash val="solid"/>
                <a:round/>
                <a:headEnd type="none" w="med" len="med"/>
                <a:tailEnd type="none" w="med" len="med"/>
              </a:ln>
              <a:effectLst/>
            </p:spPr>
            <p:txBody>
              <a:bodyPr wrap="none" lIns="45720" rIns="45720"/>
              <a:lstStyle/>
              <a:p>
                <a:pPr>
                  <a:defRPr/>
                </a:pPr>
                <a:r>
                  <a:rPr lang="en-US" b="0">
                    <a:solidFill>
                      <a:srgbClr val="000066"/>
                    </a:solidFill>
                    <a:latin typeface="Helvetica" pitchFamily="-111" charset="0"/>
                  </a:rPr>
                  <a:t>Heap</a:t>
                </a:r>
              </a:p>
            </p:txBody>
          </p:sp>
          <p:sp>
            <p:nvSpPr>
              <p:cNvPr id="26" name="Rectangle 25"/>
              <p:cNvSpPr/>
              <p:nvPr/>
            </p:nvSpPr>
            <p:spPr bwMode="auto">
              <a:xfrm>
                <a:off x="381000" y="3581400"/>
                <a:ext cx="1905000" cy="381000"/>
              </a:xfrm>
              <a:prstGeom prst="rect">
                <a:avLst/>
              </a:prstGeom>
              <a:grpFill/>
              <a:ln w="38100" cap="flat" cmpd="sng" algn="ctr">
                <a:solidFill>
                  <a:srgbClr val="000000"/>
                </a:solidFill>
                <a:prstDash val="solid"/>
                <a:round/>
                <a:headEnd type="none" w="med" len="med"/>
                <a:tailEnd type="none" w="med" len="med"/>
              </a:ln>
              <a:effectLst/>
            </p:spPr>
            <p:txBody>
              <a:bodyPr wrap="none" lIns="45720" rIns="45720"/>
              <a:lstStyle/>
              <a:p>
                <a:pPr>
                  <a:defRPr/>
                </a:pPr>
                <a:r>
                  <a:rPr lang="en-US" b="0">
                    <a:solidFill>
                      <a:srgbClr val="000066"/>
                    </a:solidFill>
                    <a:latin typeface="Helvetica" pitchFamily="-111" charset="0"/>
                  </a:rPr>
                  <a:t>Stack</a:t>
                </a:r>
              </a:p>
            </p:txBody>
          </p:sp>
        </p:grpSp>
        <p:sp>
          <p:nvSpPr>
            <p:cNvPr id="88079" name="Right Brace 26"/>
            <p:cNvSpPr>
              <a:spLocks/>
            </p:cNvSpPr>
            <p:nvPr/>
          </p:nvSpPr>
          <p:spPr bwMode="auto">
            <a:xfrm flipH="1">
              <a:off x="6263347" y="1752600"/>
              <a:ext cx="533400" cy="2286000"/>
            </a:xfrm>
            <a:prstGeom prst="rightBrace">
              <a:avLst>
                <a:gd name="adj1" fmla="val 8333"/>
                <a:gd name="adj2" fmla="val 50000"/>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grpSp>
          <p:nvGrpSpPr>
            <p:cNvPr id="7" name="Group 28"/>
            <p:cNvGrpSpPr/>
            <p:nvPr/>
          </p:nvGrpSpPr>
          <p:grpSpPr>
            <a:xfrm>
              <a:off x="6858000" y="4343400"/>
              <a:ext cx="1905000" cy="2286000"/>
              <a:chOff x="381000" y="1676400"/>
              <a:chExt cx="1905000" cy="2286000"/>
            </a:xfrm>
            <a:solidFill>
              <a:schemeClr val="bg1">
                <a:lumMod val="75000"/>
              </a:schemeClr>
            </a:solidFill>
          </p:grpSpPr>
          <p:sp>
            <p:nvSpPr>
              <p:cNvPr id="30" name="Rectangle 29"/>
              <p:cNvSpPr/>
              <p:nvPr/>
            </p:nvSpPr>
            <p:spPr bwMode="auto">
              <a:xfrm>
                <a:off x="381000" y="1676400"/>
                <a:ext cx="1905000" cy="1143000"/>
              </a:xfrm>
              <a:prstGeom prst="rect">
                <a:avLst/>
              </a:prstGeom>
              <a:grpFill/>
              <a:ln w="38100" cap="flat" cmpd="sng" algn="ctr">
                <a:solidFill>
                  <a:srgbClr val="000000"/>
                </a:solidFill>
                <a:prstDash val="solid"/>
                <a:round/>
                <a:headEnd type="none" w="med" len="med"/>
                <a:tailEnd type="none" w="med" len="med"/>
              </a:ln>
              <a:effectLst/>
            </p:spPr>
            <p:txBody>
              <a:bodyPr wrap="none" lIns="45720" rIns="45720"/>
              <a:lstStyle/>
              <a:p>
                <a:pPr>
                  <a:defRPr/>
                </a:pPr>
                <a:r>
                  <a:rPr lang="en-US" b="0">
                    <a:solidFill>
                      <a:srgbClr val="000066"/>
                    </a:solidFill>
                    <a:latin typeface="Helvetica" pitchFamily="-111" charset="0"/>
                  </a:rPr>
                  <a:t>Code</a:t>
                </a:r>
              </a:p>
            </p:txBody>
          </p:sp>
          <p:sp>
            <p:nvSpPr>
              <p:cNvPr id="31" name="Rectangle 30"/>
              <p:cNvSpPr/>
              <p:nvPr/>
            </p:nvSpPr>
            <p:spPr bwMode="auto">
              <a:xfrm>
                <a:off x="381000" y="2819400"/>
                <a:ext cx="1905000" cy="381000"/>
              </a:xfrm>
              <a:prstGeom prst="rect">
                <a:avLst/>
              </a:prstGeom>
              <a:grpFill/>
              <a:ln w="38100" cap="flat" cmpd="sng" algn="ctr">
                <a:solidFill>
                  <a:srgbClr val="000000"/>
                </a:solidFill>
                <a:prstDash val="solid"/>
                <a:round/>
                <a:headEnd type="none" w="med" len="med"/>
                <a:tailEnd type="none" w="med" len="med"/>
              </a:ln>
              <a:effectLst/>
            </p:spPr>
            <p:txBody>
              <a:bodyPr wrap="none" lIns="45720" rIns="45720"/>
              <a:lstStyle/>
              <a:p>
                <a:pPr>
                  <a:defRPr/>
                </a:pPr>
                <a:r>
                  <a:rPr lang="en-US" b="0">
                    <a:solidFill>
                      <a:srgbClr val="000066"/>
                    </a:solidFill>
                    <a:latin typeface="Helvetica" pitchFamily="-111" charset="0"/>
                  </a:rPr>
                  <a:t>Data: x=1</a:t>
                </a:r>
              </a:p>
            </p:txBody>
          </p:sp>
          <p:sp>
            <p:nvSpPr>
              <p:cNvPr id="32" name="TextBox 31"/>
              <p:cNvSpPr txBox="1"/>
              <p:nvPr/>
            </p:nvSpPr>
            <p:spPr>
              <a:xfrm>
                <a:off x="990600" y="1905000"/>
                <a:ext cx="723200" cy="844847"/>
              </a:xfrm>
              <a:prstGeom prst="rect">
                <a:avLst/>
              </a:prstGeom>
              <a:noFill/>
            </p:spPr>
            <p:txBody>
              <a:bodyPr wrap="none">
                <a:spAutoFit/>
              </a:bodyPr>
              <a:lstStyle/>
              <a:p>
                <a:pPr algn="l">
                  <a:defRPr/>
                </a:pPr>
                <a:r>
                  <a:rPr lang="en-US" b="0">
                    <a:solidFill>
                      <a:srgbClr val="000066"/>
                    </a:solidFill>
                    <a:latin typeface="Helvetica" pitchFamily="-1" charset="0"/>
                  </a:rPr>
                  <a:t>...</a:t>
                </a:r>
              </a:p>
              <a:p>
                <a:pPr algn="l">
                  <a:defRPr/>
                </a:pPr>
                <a:r>
                  <a:rPr lang="en-US" b="0">
                    <a:solidFill>
                      <a:srgbClr val="000066"/>
                    </a:solidFill>
                    <a:latin typeface="Helvetica" pitchFamily="-1" charset="0"/>
                  </a:rPr>
                  <a:t>fork()</a:t>
                </a:r>
              </a:p>
              <a:p>
                <a:pPr algn="l">
                  <a:defRPr/>
                </a:pPr>
                <a:r>
                  <a:rPr lang="en-US" b="0">
                    <a:solidFill>
                      <a:srgbClr val="000066"/>
                    </a:solidFill>
                    <a:latin typeface="Helvetica" pitchFamily="-1" charset="0"/>
                  </a:rPr>
                  <a:t>...</a:t>
                </a:r>
              </a:p>
            </p:txBody>
          </p:sp>
          <p:sp>
            <p:nvSpPr>
              <p:cNvPr id="33" name="Rectangle 32"/>
              <p:cNvSpPr/>
              <p:nvPr/>
            </p:nvSpPr>
            <p:spPr bwMode="auto">
              <a:xfrm>
                <a:off x="381000" y="3200400"/>
                <a:ext cx="1905000" cy="381000"/>
              </a:xfrm>
              <a:prstGeom prst="rect">
                <a:avLst/>
              </a:prstGeom>
              <a:grpFill/>
              <a:ln w="38100" cap="flat" cmpd="sng" algn="ctr">
                <a:solidFill>
                  <a:srgbClr val="000000"/>
                </a:solidFill>
                <a:prstDash val="solid"/>
                <a:round/>
                <a:headEnd type="none" w="med" len="med"/>
                <a:tailEnd type="none" w="med" len="med"/>
              </a:ln>
              <a:effectLst/>
            </p:spPr>
            <p:txBody>
              <a:bodyPr wrap="none" lIns="45720" rIns="45720"/>
              <a:lstStyle/>
              <a:p>
                <a:pPr>
                  <a:defRPr/>
                </a:pPr>
                <a:r>
                  <a:rPr lang="en-US" b="0">
                    <a:solidFill>
                      <a:srgbClr val="000066"/>
                    </a:solidFill>
                    <a:latin typeface="Helvetica" pitchFamily="-111" charset="0"/>
                  </a:rPr>
                  <a:t>Heap</a:t>
                </a:r>
              </a:p>
            </p:txBody>
          </p:sp>
          <p:sp>
            <p:nvSpPr>
              <p:cNvPr id="34" name="Rectangle 33"/>
              <p:cNvSpPr/>
              <p:nvPr/>
            </p:nvSpPr>
            <p:spPr bwMode="auto">
              <a:xfrm>
                <a:off x="381000" y="3581400"/>
                <a:ext cx="1905000" cy="381000"/>
              </a:xfrm>
              <a:prstGeom prst="rect">
                <a:avLst/>
              </a:prstGeom>
              <a:grpFill/>
              <a:ln w="38100" cap="flat" cmpd="sng" algn="ctr">
                <a:solidFill>
                  <a:srgbClr val="000000"/>
                </a:solidFill>
                <a:prstDash val="solid"/>
                <a:round/>
                <a:headEnd type="none" w="med" len="med"/>
                <a:tailEnd type="none" w="med" len="med"/>
              </a:ln>
              <a:effectLst/>
            </p:spPr>
            <p:txBody>
              <a:bodyPr wrap="none" lIns="45720" rIns="45720"/>
              <a:lstStyle/>
              <a:p>
                <a:pPr>
                  <a:defRPr/>
                </a:pPr>
                <a:r>
                  <a:rPr lang="en-US" b="0">
                    <a:solidFill>
                      <a:srgbClr val="000066"/>
                    </a:solidFill>
                    <a:latin typeface="Helvetica" pitchFamily="-111" charset="0"/>
                  </a:rPr>
                  <a:t>Stack</a:t>
                </a:r>
              </a:p>
            </p:txBody>
          </p:sp>
        </p:grpSp>
        <p:sp>
          <p:nvSpPr>
            <p:cNvPr id="88081" name="Right Brace 34"/>
            <p:cNvSpPr>
              <a:spLocks/>
            </p:cNvSpPr>
            <p:nvPr/>
          </p:nvSpPr>
          <p:spPr bwMode="auto">
            <a:xfrm flipH="1">
              <a:off x="6248400" y="4343400"/>
              <a:ext cx="533400" cy="2286000"/>
            </a:xfrm>
            <a:prstGeom prst="rightBrace">
              <a:avLst>
                <a:gd name="adj1" fmla="val 8333"/>
                <a:gd name="adj2" fmla="val 50000"/>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88082" name="TextBox 35"/>
            <p:cNvSpPr txBox="1">
              <a:spLocks noChangeArrowheads="1"/>
            </p:cNvSpPr>
            <p:nvPr/>
          </p:nvSpPr>
          <p:spPr bwMode="auto">
            <a:xfrm>
              <a:off x="5230566" y="2667000"/>
              <a:ext cx="1018503" cy="59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Parent</a:t>
              </a:r>
            </a:p>
            <a:p>
              <a:r>
                <a:rPr lang="en-US" sz="1800" b="0">
                  <a:solidFill>
                    <a:srgbClr val="000066"/>
                  </a:solidFill>
                </a:rPr>
                <a:t>Process</a:t>
              </a:r>
            </a:p>
          </p:txBody>
        </p:sp>
        <p:sp>
          <p:nvSpPr>
            <p:cNvPr id="88083" name="TextBox 36"/>
            <p:cNvSpPr txBox="1">
              <a:spLocks noChangeArrowheads="1"/>
            </p:cNvSpPr>
            <p:nvPr/>
          </p:nvSpPr>
          <p:spPr bwMode="auto">
            <a:xfrm>
              <a:off x="5257131" y="5257800"/>
              <a:ext cx="1018503" cy="59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Child</a:t>
              </a:r>
            </a:p>
            <a:p>
              <a:r>
                <a:rPr lang="en-US" sz="1800" b="0">
                  <a:solidFill>
                    <a:srgbClr val="000066"/>
                  </a:solidFill>
                </a:rPr>
                <a:t>Process</a:t>
              </a:r>
            </a:p>
          </p:txBody>
        </p:sp>
        <p:sp>
          <p:nvSpPr>
            <p:cNvPr id="88084" name="Freeform 37"/>
            <p:cNvSpPr>
              <a:spLocks noChangeArrowheads="1"/>
            </p:cNvSpPr>
            <p:nvPr/>
          </p:nvSpPr>
          <p:spPr bwMode="auto">
            <a:xfrm>
              <a:off x="2094304" y="851128"/>
              <a:ext cx="4620979" cy="4080012"/>
            </a:xfrm>
            <a:custGeom>
              <a:avLst/>
              <a:gdLst>
                <a:gd name="T0" fmla="*/ 0 w 4620979"/>
                <a:gd name="T1" fmla="*/ 0 h 4080012"/>
                <a:gd name="T2" fmla="*/ 594512 w 4620979"/>
                <a:gd name="T3" fmla="*/ 189140 h 4080012"/>
                <a:gd name="T4" fmla="*/ 4620979 w 4620979"/>
                <a:gd name="T5" fmla="*/ 4080012 h 4080012"/>
                <a:gd name="T6" fmla="*/ 4620979 w 4620979"/>
                <a:gd name="T7" fmla="*/ 4080012 h 4080012"/>
                <a:gd name="T8" fmla="*/ 4620979 w 4620979"/>
                <a:gd name="T9" fmla="*/ 4080012 h 4080012"/>
                <a:gd name="T10" fmla="*/ 0 60000 65536"/>
                <a:gd name="T11" fmla="*/ 0 60000 65536"/>
                <a:gd name="T12" fmla="*/ 0 60000 65536"/>
                <a:gd name="T13" fmla="*/ 0 60000 65536"/>
                <a:gd name="T14" fmla="*/ 0 60000 65536"/>
                <a:gd name="T15" fmla="*/ 0 w 4620979"/>
                <a:gd name="T16" fmla="*/ 0 h 4080012"/>
                <a:gd name="T17" fmla="*/ 4620979 w 4620979"/>
                <a:gd name="T18" fmla="*/ 4080012 h 4080012"/>
              </a:gdLst>
              <a:ahLst/>
              <a:cxnLst>
                <a:cxn ang="T10">
                  <a:pos x="T0" y="T1"/>
                </a:cxn>
                <a:cxn ang="T11">
                  <a:pos x="T2" y="T3"/>
                </a:cxn>
                <a:cxn ang="T12">
                  <a:pos x="T4" y="T5"/>
                </a:cxn>
                <a:cxn ang="T13">
                  <a:pos x="T6" y="T7"/>
                </a:cxn>
                <a:cxn ang="T14">
                  <a:pos x="T8" y="T9"/>
                </a:cxn>
              </a:cxnLst>
              <a:rect l="T15" t="T16" r="T17" b="T18"/>
              <a:pathLst>
                <a:path w="4620979" h="4080012">
                  <a:moveTo>
                    <a:pt x="0" y="0"/>
                  </a:moveTo>
                  <a:lnTo>
                    <a:pt x="594512" y="189140"/>
                  </a:lnTo>
                  <a:lnTo>
                    <a:pt x="4620979" y="4080012"/>
                  </a:lnTo>
                </a:path>
              </a:pathLst>
            </a:custGeom>
            <a:noFill/>
            <a:ln w="38100">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lIns="45720" rIns="45720"/>
            <a:lstStyle/>
            <a:p>
              <a:endParaRPr lang="en-US"/>
            </a:p>
          </p:txBody>
        </p:sp>
        <p:sp>
          <p:nvSpPr>
            <p:cNvPr id="88085" name="TextBox 38"/>
            <p:cNvSpPr txBox="1">
              <a:spLocks noChangeArrowheads="1"/>
            </p:cNvSpPr>
            <p:nvPr/>
          </p:nvSpPr>
          <p:spPr bwMode="auto">
            <a:xfrm>
              <a:off x="5493273" y="2286000"/>
              <a:ext cx="1025783"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2000" b="0">
                  <a:solidFill>
                    <a:srgbClr val="FF0000"/>
                  </a:solidFill>
                </a:rPr>
                <a:t>PC</a:t>
              </a:r>
              <a:r>
                <a:rPr lang="en-US" sz="2000" b="0" baseline="-25000">
                  <a:solidFill>
                    <a:srgbClr val="FF0000"/>
                  </a:solidFill>
                </a:rPr>
                <a:t>parent</a:t>
              </a:r>
            </a:p>
          </p:txBody>
        </p:sp>
        <p:cxnSp>
          <p:nvCxnSpPr>
            <p:cNvPr id="88086" name="Straight Arrow Connector 40"/>
            <p:cNvCxnSpPr>
              <a:cxnSpLocks noChangeShapeType="1"/>
            </p:cNvCxnSpPr>
            <p:nvPr/>
          </p:nvCxnSpPr>
          <p:spPr bwMode="auto">
            <a:xfrm>
              <a:off x="6096000" y="2438400"/>
              <a:ext cx="990600" cy="1588"/>
            </a:xfrm>
            <a:prstGeom prst="straightConnector1">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sp>
          <p:nvSpPr>
            <p:cNvPr id="88087" name="TextBox 41"/>
            <p:cNvSpPr txBox="1">
              <a:spLocks noChangeArrowheads="1"/>
            </p:cNvSpPr>
            <p:nvPr/>
          </p:nvSpPr>
          <p:spPr bwMode="auto">
            <a:xfrm>
              <a:off x="5559856" y="4835351"/>
              <a:ext cx="892617"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2000" b="0">
                  <a:solidFill>
                    <a:srgbClr val="FF0000"/>
                  </a:solidFill>
                </a:rPr>
                <a:t>PC</a:t>
              </a:r>
              <a:r>
                <a:rPr lang="en-US" sz="2000" b="0" baseline="-25000">
                  <a:solidFill>
                    <a:srgbClr val="FF0000"/>
                  </a:solidFill>
                </a:rPr>
                <a:t>child</a:t>
              </a:r>
            </a:p>
          </p:txBody>
        </p:sp>
        <p:cxnSp>
          <p:nvCxnSpPr>
            <p:cNvPr id="88088" name="Straight Arrow Connector 42"/>
            <p:cNvCxnSpPr>
              <a:cxnSpLocks noChangeShapeType="1"/>
            </p:cNvCxnSpPr>
            <p:nvPr/>
          </p:nvCxnSpPr>
          <p:spPr bwMode="auto">
            <a:xfrm>
              <a:off x="6096000" y="4987751"/>
              <a:ext cx="990600" cy="1588"/>
            </a:xfrm>
            <a:prstGeom prst="straightConnector1">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gr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5"/>
          <p:cNvSpPr>
            <a:spLocks noChangeArrowheads="1"/>
          </p:cNvSpPr>
          <p:nvPr/>
        </p:nvSpPr>
        <p:spPr bwMode="auto">
          <a:xfrm>
            <a:off x="381000" y="533400"/>
            <a:ext cx="1905000" cy="6248400"/>
          </a:xfrm>
          <a:prstGeom prst="rect">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89090" name="TextBox 6"/>
          <p:cNvSpPr txBox="1">
            <a:spLocks noChangeArrowheads="1"/>
          </p:cNvSpPr>
          <p:nvPr/>
        </p:nvSpPr>
        <p:spPr bwMode="auto">
          <a:xfrm>
            <a:off x="-76200" y="0"/>
            <a:ext cx="30575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000066"/>
                </a:solidFill>
              </a:rPr>
              <a:t>Memory (before fork)</a:t>
            </a:r>
          </a:p>
        </p:txBody>
      </p:sp>
      <p:sp>
        <p:nvSpPr>
          <p:cNvPr id="89091" name="Rectangle 7"/>
          <p:cNvSpPr>
            <a:spLocks noChangeArrowheads="1"/>
          </p:cNvSpPr>
          <p:nvPr/>
        </p:nvSpPr>
        <p:spPr bwMode="auto">
          <a:xfrm>
            <a:off x="381000" y="533400"/>
            <a:ext cx="1905000" cy="762000"/>
          </a:xfrm>
          <a:prstGeom prst="rect">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a:p>
            <a:r>
              <a:rPr lang="en-US" b="0">
                <a:solidFill>
                  <a:srgbClr val="000066"/>
                </a:solidFill>
              </a:rPr>
              <a:t>OS</a:t>
            </a:r>
          </a:p>
        </p:txBody>
      </p:sp>
      <p:sp>
        <p:nvSpPr>
          <p:cNvPr id="9" name="Rectangle 8"/>
          <p:cNvSpPr/>
          <p:nvPr/>
        </p:nvSpPr>
        <p:spPr bwMode="auto">
          <a:xfrm>
            <a:off x="381000" y="1447800"/>
            <a:ext cx="1905000" cy="1476375"/>
          </a:xfrm>
          <a:prstGeom prst="rect">
            <a:avLst/>
          </a:prstGeom>
          <a:solidFill>
            <a:schemeClr val="bg1">
              <a:lumMod val="75000"/>
            </a:schemeClr>
          </a:solidFill>
          <a:ln w="38100" cap="flat" cmpd="sng" algn="ctr">
            <a:solidFill>
              <a:srgbClr val="000000"/>
            </a:solidFill>
            <a:prstDash val="solid"/>
            <a:round/>
            <a:headEnd type="none" w="med" len="med"/>
            <a:tailEnd type="none" w="med" len="med"/>
          </a:ln>
          <a:effectLst/>
        </p:spPr>
        <p:txBody>
          <a:bodyPr wrap="none" lIns="45720" rIns="45720"/>
          <a:lstStyle/>
          <a:p>
            <a:pPr>
              <a:defRPr/>
            </a:pPr>
            <a:endParaRPr lang="en-US" b="0">
              <a:solidFill>
                <a:srgbClr val="000066"/>
              </a:solidFill>
              <a:latin typeface="Helvetica" pitchFamily="-111" charset="0"/>
            </a:endParaRPr>
          </a:p>
        </p:txBody>
      </p:sp>
      <p:sp>
        <p:nvSpPr>
          <p:cNvPr id="10" name="Rectangle 9"/>
          <p:cNvSpPr/>
          <p:nvPr/>
        </p:nvSpPr>
        <p:spPr bwMode="auto">
          <a:xfrm>
            <a:off x="381000" y="2895600"/>
            <a:ext cx="1905000" cy="381000"/>
          </a:xfrm>
          <a:prstGeom prst="rect">
            <a:avLst/>
          </a:prstGeom>
          <a:solidFill>
            <a:schemeClr val="bg1">
              <a:lumMod val="75000"/>
            </a:schemeClr>
          </a:solidFill>
          <a:ln w="38100" cap="flat" cmpd="sng" algn="ctr">
            <a:solidFill>
              <a:srgbClr val="000000"/>
            </a:solidFill>
            <a:prstDash val="solid"/>
            <a:round/>
            <a:headEnd type="none" w="med" len="med"/>
            <a:tailEnd type="none" w="med" len="med"/>
          </a:ln>
          <a:effectLst/>
        </p:spPr>
        <p:txBody>
          <a:bodyPr wrap="none" lIns="45720" rIns="45720"/>
          <a:lstStyle/>
          <a:p>
            <a:pPr>
              <a:defRPr/>
            </a:pPr>
            <a:r>
              <a:rPr lang="en-US" b="0">
                <a:solidFill>
                  <a:srgbClr val="000066"/>
                </a:solidFill>
                <a:latin typeface="Helvetica" pitchFamily="-111" charset="0"/>
              </a:rPr>
              <a:t>Data</a:t>
            </a:r>
          </a:p>
        </p:txBody>
      </p:sp>
      <p:sp>
        <p:nvSpPr>
          <p:cNvPr id="89094" name="TextBox 10"/>
          <p:cNvSpPr txBox="1">
            <a:spLocks noChangeArrowheads="1"/>
          </p:cNvSpPr>
          <p:nvPr/>
        </p:nvSpPr>
        <p:spPr bwMode="auto">
          <a:xfrm>
            <a:off x="609600" y="1600200"/>
            <a:ext cx="169545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r>
              <a:rPr lang="en-US" sz="1800" b="0">
                <a:solidFill>
                  <a:srgbClr val="000066"/>
                </a:solidFill>
              </a:rPr>
              <a:t>...</a:t>
            </a:r>
          </a:p>
          <a:p>
            <a:pPr algn="l"/>
            <a:r>
              <a:rPr lang="en-US" sz="1800" b="0">
                <a:solidFill>
                  <a:srgbClr val="000066"/>
                </a:solidFill>
              </a:rPr>
              <a:t>if (fork()==0)</a:t>
            </a:r>
          </a:p>
          <a:p>
            <a:pPr algn="l"/>
            <a:r>
              <a:rPr lang="en-US" sz="1800" b="0">
                <a:solidFill>
                  <a:srgbClr val="000066"/>
                </a:solidFill>
              </a:rPr>
              <a:t>  execve(</a:t>
            </a:r>
          </a:p>
          <a:p>
            <a:pPr algn="l"/>
            <a:r>
              <a:rPr lang="en-US" sz="1800" b="0">
                <a:solidFill>
                  <a:srgbClr val="000066"/>
                </a:solidFill>
              </a:rPr>
              <a:t>"game.exe",...)</a:t>
            </a:r>
          </a:p>
          <a:p>
            <a:pPr algn="l"/>
            <a:r>
              <a:rPr lang="en-US" sz="1800" b="0">
                <a:solidFill>
                  <a:srgbClr val="000066"/>
                </a:solidFill>
              </a:rPr>
              <a:t>...</a:t>
            </a:r>
          </a:p>
        </p:txBody>
      </p:sp>
      <p:sp>
        <p:nvSpPr>
          <p:cNvPr id="12" name="Rectangle 11"/>
          <p:cNvSpPr/>
          <p:nvPr/>
        </p:nvSpPr>
        <p:spPr bwMode="auto">
          <a:xfrm>
            <a:off x="381000" y="3276600"/>
            <a:ext cx="1905000" cy="381000"/>
          </a:xfrm>
          <a:prstGeom prst="rect">
            <a:avLst/>
          </a:prstGeom>
          <a:solidFill>
            <a:schemeClr val="bg1">
              <a:lumMod val="75000"/>
            </a:schemeClr>
          </a:solidFill>
          <a:ln w="38100" cap="flat" cmpd="sng" algn="ctr">
            <a:solidFill>
              <a:srgbClr val="000000"/>
            </a:solidFill>
            <a:prstDash val="solid"/>
            <a:round/>
            <a:headEnd type="none" w="med" len="med"/>
            <a:tailEnd type="none" w="med" len="med"/>
          </a:ln>
          <a:effectLst/>
        </p:spPr>
        <p:txBody>
          <a:bodyPr wrap="none" lIns="45720" rIns="45720"/>
          <a:lstStyle/>
          <a:p>
            <a:pPr>
              <a:defRPr/>
            </a:pPr>
            <a:r>
              <a:rPr lang="en-US" b="0">
                <a:solidFill>
                  <a:srgbClr val="000066"/>
                </a:solidFill>
                <a:latin typeface="Helvetica" pitchFamily="-111" charset="0"/>
              </a:rPr>
              <a:t>Heap</a:t>
            </a:r>
          </a:p>
        </p:txBody>
      </p:sp>
      <p:sp>
        <p:nvSpPr>
          <p:cNvPr id="13" name="Rectangle 12"/>
          <p:cNvSpPr/>
          <p:nvPr/>
        </p:nvSpPr>
        <p:spPr bwMode="auto">
          <a:xfrm>
            <a:off x="381000" y="3657600"/>
            <a:ext cx="1905000" cy="381000"/>
          </a:xfrm>
          <a:prstGeom prst="rect">
            <a:avLst/>
          </a:prstGeom>
          <a:solidFill>
            <a:schemeClr val="bg1">
              <a:lumMod val="75000"/>
            </a:schemeClr>
          </a:solidFill>
          <a:ln w="38100" cap="flat" cmpd="sng" algn="ctr">
            <a:solidFill>
              <a:srgbClr val="000000"/>
            </a:solidFill>
            <a:prstDash val="solid"/>
            <a:round/>
            <a:headEnd type="none" w="med" len="med"/>
            <a:tailEnd type="none" w="med" len="med"/>
          </a:ln>
          <a:effectLst/>
        </p:spPr>
        <p:txBody>
          <a:bodyPr wrap="none" lIns="45720" rIns="45720"/>
          <a:lstStyle/>
          <a:p>
            <a:pPr>
              <a:defRPr/>
            </a:pPr>
            <a:r>
              <a:rPr lang="en-US" b="0">
                <a:solidFill>
                  <a:srgbClr val="000066"/>
                </a:solidFill>
                <a:latin typeface="Helvetica" pitchFamily="-111" charset="0"/>
              </a:rPr>
              <a:t>Stack</a:t>
            </a:r>
          </a:p>
        </p:txBody>
      </p:sp>
      <p:sp>
        <p:nvSpPr>
          <p:cNvPr id="89097" name="TextBox 13"/>
          <p:cNvSpPr txBox="1">
            <a:spLocks noChangeArrowheads="1"/>
          </p:cNvSpPr>
          <p:nvPr/>
        </p:nvSpPr>
        <p:spPr bwMode="auto">
          <a:xfrm>
            <a:off x="2743200" y="2667000"/>
            <a:ext cx="1017588"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Parent</a:t>
            </a:r>
          </a:p>
          <a:p>
            <a:r>
              <a:rPr lang="en-US" sz="1800" b="0">
                <a:solidFill>
                  <a:srgbClr val="000066"/>
                </a:solidFill>
              </a:rPr>
              <a:t>Process</a:t>
            </a:r>
          </a:p>
        </p:txBody>
      </p:sp>
      <p:sp>
        <p:nvSpPr>
          <p:cNvPr id="89098" name="Right Brace 14"/>
          <p:cNvSpPr>
            <a:spLocks/>
          </p:cNvSpPr>
          <p:nvPr/>
        </p:nvSpPr>
        <p:spPr bwMode="auto">
          <a:xfrm>
            <a:off x="2362200" y="1676400"/>
            <a:ext cx="457200" cy="2286000"/>
          </a:xfrm>
          <a:prstGeom prst="rightBrace">
            <a:avLst>
              <a:gd name="adj1" fmla="val 8333"/>
              <a:gd name="adj2" fmla="val 50000"/>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89099" name="Freeform 15"/>
          <p:cNvSpPr>
            <a:spLocks noChangeArrowheads="1"/>
          </p:cNvSpPr>
          <p:nvPr/>
        </p:nvSpPr>
        <p:spPr bwMode="auto">
          <a:xfrm>
            <a:off x="1524000" y="1143000"/>
            <a:ext cx="838200" cy="914400"/>
          </a:xfrm>
          <a:custGeom>
            <a:avLst/>
            <a:gdLst>
              <a:gd name="T0" fmla="*/ 0 w 756652"/>
              <a:gd name="T1" fmla="*/ 30812 h 1283447"/>
              <a:gd name="T2" fmla="*/ 2332719 w 756652"/>
              <a:gd name="T3" fmla="*/ 23028 h 1283447"/>
              <a:gd name="T4" fmla="*/ 2332719 w 756652"/>
              <a:gd name="T5" fmla="*/ 3567 h 1283447"/>
              <a:gd name="T6" fmla="*/ 749803 w 756652"/>
              <a:gd name="T7" fmla="*/ 0 h 1283447"/>
              <a:gd name="T8" fmla="*/ 749803 w 756652"/>
              <a:gd name="T9" fmla="*/ 0 h 1283447"/>
              <a:gd name="T10" fmla="*/ 0 60000 65536"/>
              <a:gd name="T11" fmla="*/ 0 60000 65536"/>
              <a:gd name="T12" fmla="*/ 0 60000 65536"/>
              <a:gd name="T13" fmla="*/ 0 60000 65536"/>
              <a:gd name="T14" fmla="*/ 0 60000 65536"/>
              <a:gd name="T15" fmla="*/ 0 w 756652"/>
              <a:gd name="T16" fmla="*/ 0 h 1283447"/>
              <a:gd name="T17" fmla="*/ 756652 w 756652"/>
              <a:gd name="T18" fmla="*/ 1283447 h 1283447"/>
            </a:gdLst>
            <a:ahLst/>
            <a:cxnLst>
              <a:cxn ang="T10">
                <a:pos x="T0" y="T1"/>
              </a:cxn>
              <a:cxn ang="T11">
                <a:pos x="T2" y="T3"/>
              </a:cxn>
              <a:cxn ang="T12">
                <a:pos x="T4" y="T5"/>
              </a:cxn>
              <a:cxn ang="T13">
                <a:pos x="T6" y="T7"/>
              </a:cxn>
              <a:cxn ang="T14">
                <a:pos x="T8" y="T9"/>
              </a:cxn>
            </a:cxnLst>
            <a:rect l="T15" t="T16" r="T17" b="T18"/>
            <a:pathLst>
              <a:path w="756652" h="1283447">
                <a:moveTo>
                  <a:pt x="0" y="1283447"/>
                </a:moveTo>
                <a:lnTo>
                  <a:pt x="756652" y="959208"/>
                </a:lnTo>
                <a:lnTo>
                  <a:pt x="756652" y="148610"/>
                </a:lnTo>
                <a:lnTo>
                  <a:pt x="243210" y="0"/>
                </a:lnTo>
              </a:path>
            </a:pathLst>
          </a:custGeom>
          <a:noFill/>
          <a:ln w="38100">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lIns="45720" rIns="45720"/>
          <a:lstStyle/>
          <a:p>
            <a:endParaRPr lang="en-US"/>
          </a:p>
        </p:txBody>
      </p:sp>
      <p:sp>
        <p:nvSpPr>
          <p:cNvPr id="89100" name="TextBox 39"/>
          <p:cNvSpPr txBox="1">
            <a:spLocks noChangeArrowheads="1"/>
          </p:cNvSpPr>
          <p:nvPr/>
        </p:nvSpPr>
        <p:spPr bwMode="auto">
          <a:xfrm>
            <a:off x="381000" y="1447800"/>
            <a:ext cx="7366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Code</a:t>
            </a:r>
          </a:p>
        </p:txBody>
      </p:sp>
      <p:grpSp>
        <p:nvGrpSpPr>
          <p:cNvPr id="2" name="Group 80"/>
          <p:cNvGrpSpPr>
            <a:grpSpLocks/>
          </p:cNvGrpSpPr>
          <p:nvPr/>
        </p:nvGrpSpPr>
        <p:grpSpPr bwMode="auto">
          <a:xfrm>
            <a:off x="2093913" y="0"/>
            <a:ext cx="3983037" cy="6781800"/>
            <a:chOff x="2094305" y="0"/>
            <a:chExt cx="3983362" cy="6781800"/>
          </a:xfrm>
        </p:grpSpPr>
        <p:sp>
          <p:nvSpPr>
            <p:cNvPr id="51" name="Rectangle 50"/>
            <p:cNvSpPr/>
            <p:nvPr/>
          </p:nvSpPr>
          <p:spPr bwMode="auto">
            <a:xfrm>
              <a:off x="4004223" y="1447800"/>
              <a:ext cx="1905155" cy="1447800"/>
            </a:xfrm>
            <a:prstGeom prst="rect">
              <a:avLst/>
            </a:prstGeom>
            <a:solidFill>
              <a:schemeClr val="bg1">
                <a:lumMod val="75000"/>
              </a:schemeClr>
            </a:solidFill>
            <a:ln w="38100" cap="flat" cmpd="sng" algn="ctr">
              <a:solidFill>
                <a:srgbClr val="000000"/>
              </a:solidFill>
              <a:prstDash val="solid"/>
              <a:round/>
              <a:headEnd type="none" w="med" len="med"/>
              <a:tailEnd type="none" w="med" len="med"/>
            </a:ln>
            <a:effectLst/>
          </p:spPr>
          <p:txBody>
            <a:bodyPr wrap="none" lIns="45720" rIns="45720"/>
            <a:lstStyle/>
            <a:p>
              <a:pPr>
                <a:defRPr/>
              </a:pPr>
              <a:endParaRPr lang="en-US" b="0">
                <a:solidFill>
                  <a:srgbClr val="000066"/>
                </a:solidFill>
                <a:latin typeface="Helvetica" pitchFamily="-111" charset="0"/>
              </a:endParaRPr>
            </a:p>
          </p:txBody>
        </p:sp>
        <p:sp>
          <p:nvSpPr>
            <p:cNvPr id="89122" name="Rectangle 17"/>
            <p:cNvSpPr>
              <a:spLocks noChangeArrowheads="1"/>
            </p:cNvSpPr>
            <p:nvPr/>
          </p:nvSpPr>
          <p:spPr bwMode="auto">
            <a:xfrm>
              <a:off x="4019440" y="533400"/>
              <a:ext cx="1905000" cy="6248400"/>
            </a:xfrm>
            <a:prstGeom prst="rect">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89123" name="TextBox 18"/>
            <p:cNvSpPr txBox="1">
              <a:spLocks noChangeArrowheads="1"/>
            </p:cNvSpPr>
            <p:nvPr/>
          </p:nvSpPr>
          <p:spPr bwMode="auto">
            <a:xfrm>
              <a:off x="3276600" y="0"/>
              <a:ext cx="280106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000066"/>
                  </a:solidFill>
                </a:rPr>
                <a:t>Memory (after fork)</a:t>
              </a:r>
            </a:p>
          </p:txBody>
        </p:sp>
        <p:sp>
          <p:nvSpPr>
            <p:cNvPr id="89124" name="Rectangle 19"/>
            <p:cNvSpPr>
              <a:spLocks noChangeArrowheads="1"/>
            </p:cNvSpPr>
            <p:nvPr/>
          </p:nvSpPr>
          <p:spPr bwMode="auto">
            <a:xfrm>
              <a:off x="4019440" y="533400"/>
              <a:ext cx="1905000" cy="762000"/>
            </a:xfrm>
            <a:prstGeom prst="rect">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a:p>
              <a:r>
                <a:rPr lang="en-US" b="0">
                  <a:solidFill>
                    <a:srgbClr val="000066"/>
                  </a:solidFill>
                </a:rPr>
                <a:t>OS</a:t>
              </a:r>
            </a:p>
          </p:txBody>
        </p:sp>
        <p:sp>
          <p:nvSpPr>
            <p:cNvPr id="23" name="Rectangle 22"/>
            <p:cNvSpPr/>
            <p:nvPr/>
          </p:nvSpPr>
          <p:spPr bwMode="auto">
            <a:xfrm>
              <a:off x="4020099" y="2895600"/>
              <a:ext cx="1903568" cy="381000"/>
            </a:xfrm>
            <a:prstGeom prst="rect">
              <a:avLst/>
            </a:prstGeom>
            <a:solidFill>
              <a:schemeClr val="bg1">
                <a:lumMod val="75000"/>
              </a:schemeClr>
            </a:solidFill>
            <a:ln w="38100" cap="flat" cmpd="sng" algn="ctr">
              <a:solidFill>
                <a:srgbClr val="000000"/>
              </a:solidFill>
              <a:prstDash val="solid"/>
              <a:round/>
              <a:headEnd type="none" w="med" len="med"/>
              <a:tailEnd type="none" w="med" len="med"/>
            </a:ln>
            <a:effectLst/>
          </p:spPr>
          <p:txBody>
            <a:bodyPr wrap="none" lIns="45720" rIns="45720"/>
            <a:lstStyle/>
            <a:p>
              <a:pPr>
                <a:defRPr/>
              </a:pPr>
              <a:r>
                <a:rPr lang="en-US" b="0">
                  <a:solidFill>
                    <a:srgbClr val="000066"/>
                  </a:solidFill>
                  <a:latin typeface="Helvetica" pitchFamily="-111" charset="0"/>
                </a:rPr>
                <a:t>Data</a:t>
              </a:r>
            </a:p>
          </p:txBody>
        </p:sp>
        <p:sp>
          <p:nvSpPr>
            <p:cNvPr id="25" name="Rectangle 24"/>
            <p:cNvSpPr/>
            <p:nvPr/>
          </p:nvSpPr>
          <p:spPr bwMode="auto">
            <a:xfrm>
              <a:off x="4020099" y="3276600"/>
              <a:ext cx="1903568" cy="381000"/>
            </a:xfrm>
            <a:prstGeom prst="rect">
              <a:avLst/>
            </a:prstGeom>
            <a:solidFill>
              <a:schemeClr val="bg1">
                <a:lumMod val="75000"/>
              </a:schemeClr>
            </a:solidFill>
            <a:ln w="38100" cap="flat" cmpd="sng" algn="ctr">
              <a:solidFill>
                <a:srgbClr val="000000"/>
              </a:solidFill>
              <a:prstDash val="solid"/>
              <a:round/>
              <a:headEnd type="none" w="med" len="med"/>
              <a:tailEnd type="none" w="med" len="med"/>
            </a:ln>
            <a:effectLst/>
          </p:spPr>
          <p:txBody>
            <a:bodyPr wrap="none" lIns="45720" rIns="45720"/>
            <a:lstStyle/>
            <a:p>
              <a:pPr>
                <a:defRPr/>
              </a:pPr>
              <a:r>
                <a:rPr lang="en-US" b="0">
                  <a:solidFill>
                    <a:srgbClr val="000066"/>
                  </a:solidFill>
                  <a:latin typeface="Helvetica" pitchFamily="-111" charset="0"/>
                </a:rPr>
                <a:t>Heap</a:t>
              </a:r>
            </a:p>
          </p:txBody>
        </p:sp>
        <p:sp>
          <p:nvSpPr>
            <p:cNvPr id="26" name="Rectangle 25"/>
            <p:cNvSpPr/>
            <p:nvPr/>
          </p:nvSpPr>
          <p:spPr bwMode="auto">
            <a:xfrm>
              <a:off x="4020099" y="3657600"/>
              <a:ext cx="1903568" cy="381000"/>
            </a:xfrm>
            <a:prstGeom prst="rect">
              <a:avLst/>
            </a:prstGeom>
            <a:solidFill>
              <a:schemeClr val="bg1">
                <a:lumMod val="75000"/>
              </a:schemeClr>
            </a:solidFill>
            <a:ln w="38100" cap="flat" cmpd="sng" algn="ctr">
              <a:solidFill>
                <a:srgbClr val="000000"/>
              </a:solidFill>
              <a:prstDash val="solid"/>
              <a:round/>
              <a:headEnd type="none" w="med" len="med"/>
              <a:tailEnd type="none" w="med" len="med"/>
            </a:ln>
            <a:effectLst/>
          </p:spPr>
          <p:txBody>
            <a:bodyPr wrap="none" lIns="45720" rIns="45720"/>
            <a:lstStyle/>
            <a:p>
              <a:pPr>
                <a:defRPr/>
              </a:pPr>
              <a:r>
                <a:rPr lang="en-US" b="0">
                  <a:solidFill>
                    <a:srgbClr val="000066"/>
                  </a:solidFill>
                  <a:latin typeface="Helvetica" pitchFamily="-111" charset="0"/>
                </a:rPr>
                <a:t>Stack</a:t>
              </a:r>
            </a:p>
          </p:txBody>
        </p:sp>
        <p:sp>
          <p:nvSpPr>
            <p:cNvPr id="89128" name="Right Brace 26"/>
            <p:cNvSpPr>
              <a:spLocks/>
            </p:cNvSpPr>
            <p:nvPr/>
          </p:nvSpPr>
          <p:spPr bwMode="auto">
            <a:xfrm flipH="1">
              <a:off x="3589474" y="1752600"/>
              <a:ext cx="372926" cy="2286000"/>
            </a:xfrm>
            <a:prstGeom prst="rightBrace">
              <a:avLst>
                <a:gd name="adj1" fmla="val 8343"/>
                <a:gd name="adj2" fmla="val 50000"/>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31" name="Rectangle 30"/>
            <p:cNvSpPr/>
            <p:nvPr/>
          </p:nvSpPr>
          <p:spPr bwMode="auto">
            <a:xfrm>
              <a:off x="4004223" y="5638800"/>
              <a:ext cx="1905155" cy="381000"/>
            </a:xfrm>
            <a:prstGeom prst="rect">
              <a:avLst/>
            </a:prstGeom>
            <a:solidFill>
              <a:schemeClr val="bg1">
                <a:lumMod val="75000"/>
              </a:schemeClr>
            </a:solidFill>
            <a:ln w="38100" cap="flat" cmpd="sng" algn="ctr">
              <a:solidFill>
                <a:srgbClr val="000000"/>
              </a:solidFill>
              <a:prstDash val="solid"/>
              <a:round/>
              <a:headEnd type="none" w="med" len="med"/>
              <a:tailEnd type="none" w="med" len="med"/>
            </a:ln>
            <a:effectLst/>
          </p:spPr>
          <p:txBody>
            <a:bodyPr wrap="none" lIns="45720" rIns="45720"/>
            <a:lstStyle/>
            <a:p>
              <a:pPr>
                <a:defRPr/>
              </a:pPr>
              <a:r>
                <a:rPr lang="en-US" b="0">
                  <a:solidFill>
                    <a:srgbClr val="000066"/>
                  </a:solidFill>
                  <a:latin typeface="Helvetica" pitchFamily="-111" charset="0"/>
                </a:rPr>
                <a:t>Data</a:t>
              </a:r>
            </a:p>
          </p:txBody>
        </p:sp>
        <p:sp>
          <p:nvSpPr>
            <p:cNvPr id="33" name="Rectangle 32"/>
            <p:cNvSpPr/>
            <p:nvPr/>
          </p:nvSpPr>
          <p:spPr bwMode="auto">
            <a:xfrm>
              <a:off x="4004223" y="6019800"/>
              <a:ext cx="1905155" cy="381000"/>
            </a:xfrm>
            <a:prstGeom prst="rect">
              <a:avLst/>
            </a:prstGeom>
            <a:solidFill>
              <a:schemeClr val="bg1">
                <a:lumMod val="75000"/>
              </a:schemeClr>
            </a:solidFill>
            <a:ln w="38100" cap="flat" cmpd="sng" algn="ctr">
              <a:solidFill>
                <a:srgbClr val="000000"/>
              </a:solidFill>
              <a:prstDash val="solid"/>
              <a:round/>
              <a:headEnd type="none" w="med" len="med"/>
              <a:tailEnd type="none" w="med" len="med"/>
            </a:ln>
            <a:effectLst/>
          </p:spPr>
          <p:txBody>
            <a:bodyPr wrap="none" lIns="45720" rIns="45720"/>
            <a:lstStyle/>
            <a:p>
              <a:pPr>
                <a:defRPr/>
              </a:pPr>
              <a:r>
                <a:rPr lang="en-US" b="0">
                  <a:solidFill>
                    <a:srgbClr val="000066"/>
                  </a:solidFill>
                  <a:latin typeface="Helvetica" pitchFamily="-111" charset="0"/>
                </a:rPr>
                <a:t>Heap</a:t>
              </a:r>
            </a:p>
          </p:txBody>
        </p:sp>
        <p:sp>
          <p:nvSpPr>
            <p:cNvPr id="34" name="Rectangle 33"/>
            <p:cNvSpPr/>
            <p:nvPr/>
          </p:nvSpPr>
          <p:spPr bwMode="auto">
            <a:xfrm>
              <a:off x="4004223" y="6400800"/>
              <a:ext cx="1905155" cy="381000"/>
            </a:xfrm>
            <a:prstGeom prst="rect">
              <a:avLst/>
            </a:prstGeom>
            <a:solidFill>
              <a:schemeClr val="bg1">
                <a:lumMod val="75000"/>
              </a:schemeClr>
            </a:solidFill>
            <a:ln w="38100" cap="flat" cmpd="sng" algn="ctr">
              <a:solidFill>
                <a:srgbClr val="000000"/>
              </a:solidFill>
              <a:prstDash val="solid"/>
              <a:round/>
              <a:headEnd type="none" w="med" len="med"/>
              <a:tailEnd type="none" w="med" len="med"/>
            </a:ln>
            <a:effectLst/>
          </p:spPr>
          <p:txBody>
            <a:bodyPr wrap="none" lIns="45720" rIns="45720"/>
            <a:lstStyle/>
            <a:p>
              <a:pPr>
                <a:defRPr/>
              </a:pPr>
              <a:r>
                <a:rPr lang="en-US" b="0">
                  <a:solidFill>
                    <a:srgbClr val="000066"/>
                  </a:solidFill>
                  <a:latin typeface="Helvetica" pitchFamily="-111" charset="0"/>
                </a:rPr>
                <a:t>Stack</a:t>
              </a:r>
            </a:p>
          </p:txBody>
        </p:sp>
        <p:sp>
          <p:nvSpPr>
            <p:cNvPr id="89132" name="Right Brace 34"/>
            <p:cNvSpPr>
              <a:spLocks/>
            </p:cNvSpPr>
            <p:nvPr/>
          </p:nvSpPr>
          <p:spPr bwMode="auto">
            <a:xfrm flipH="1">
              <a:off x="3574527" y="4267200"/>
              <a:ext cx="387873" cy="2362200"/>
            </a:xfrm>
            <a:prstGeom prst="rightBrace">
              <a:avLst>
                <a:gd name="adj1" fmla="val 23543"/>
                <a:gd name="adj2" fmla="val 50000"/>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89133" name="TextBox 36"/>
            <p:cNvSpPr txBox="1">
              <a:spLocks noChangeArrowheads="1"/>
            </p:cNvSpPr>
            <p:nvPr/>
          </p:nvSpPr>
          <p:spPr bwMode="auto">
            <a:xfrm>
              <a:off x="2769765" y="5257800"/>
              <a:ext cx="1018503" cy="59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Child</a:t>
              </a:r>
            </a:p>
            <a:p>
              <a:r>
                <a:rPr lang="en-US" sz="1800" b="0">
                  <a:solidFill>
                    <a:srgbClr val="000066"/>
                  </a:solidFill>
                </a:rPr>
                <a:t>Process</a:t>
              </a:r>
            </a:p>
          </p:txBody>
        </p:sp>
        <p:sp>
          <p:nvSpPr>
            <p:cNvPr id="89134" name="TextBox 38"/>
            <p:cNvSpPr txBox="1">
              <a:spLocks noChangeArrowheads="1"/>
            </p:cNvSpPr>
            <p:nvPr/>
          </p:nvSpPr>
          <p:spPr bwMode="auto">
            <a:xfrm>
              <a:off x="2667000" y="1828800"/>
              <a:ext cx="1025783"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2000" b="0">
                  <a:solidFill>
                    <a:srgbClr val="FF0000"/>
                  </a:solidFill>
                </a:rPr>
                <a:t>PC</a:t>
              </a:r>
              <a:r>
                <a:rPr lang="en-US" sz="2000" b="0" baseline="-25000">
                  <a:solidFill>
                    <a:srgbClr val="FF0000"/>
                  </a:solidFill>
                </a:rPr>
                <a:t>parent</a:t>
              </a:r>
            </a:p>
          </p:txBody>
        </p:sp>
        <p:cxnSp>
          <p:nvCxnSpPr>
            <p:cNvPr id="89135" name="Straight Arrow Connector 40"/>
            <p:cNvCxnSpPr>
              <a:cxnSpLocks noChangeShapeType="1"/>
            </p:cNvCxnSpPr>
            <p:nvPr/>
          </p:nvCxnSpPr>
          <p:spPr bwMode="auto">
            <a:xfrm>
              <a:off x="3269727" y="1981200"/>
              <a:ext cx="990600" cy="1588"/>
            </a:xfrm>
            <a:prstGeom prst="straightConnector1">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sp>
          <p:nvSpPr>
            <p:cNvPr id="89136" name="TextBox 41"/>
            <p:cNvSpPr txBox="1">
              <a:spLocks noChangeArrowheads="1"/>
            </p:cNvSpPr>
            <p:nvPr/>
          </p:nvSpPr>
          <p:spPr bwMode="auto">
            <a:xfrm>
              <a:off x="2733583" y="4578539"/>
              <a:ext cx="892617"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2000" b="0">
                  <a:solidFill>
                    <a:srgbClr val="FF0000"/>
                  </a:solidFill>
                </a:rPr>
                <a:t>PC</a:t>
              </a:r>
              <a:r>
                <a:rPr lang="en-US" sz="2000" b="0" baseline="-25000">
                  <a:solidFill>
                    <a:srgbClr val="FF0000"/>
                  </a:solidFill>
                </a:rPr>
                <a:t>child</a:t>
              </a:r>
            </a:p>
          </p:txBody>
        </p:sp>
        <p:sp>
          <p:nvSpPr>
            <p:cNvPr id="89137" name="TextBox 48"/>
            <p:cNvSpPr txBox="1">
              <a:spLocks noChangeArrowheads="1"/>
            </p:cNvSpPr>
            <p:nvPr/>
          </p:nvSpPr>
          <p:spPr bwMode="auto">
            <a:xfrm>
              <a:off x="4213821" y="1600200"/>
              <a:ext cx="1695672" cy="1343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r>
                <a:rPr lang="en-US" sz="1800" b="0">
                  <a:solidFill>
                    <a:srgbClr val="000066"/>
                  </a:solidFill>
                </a:rPr>
                <a:t>...</a:t>
              </a:r>
            </a:p>
            <a:p>
              <a:pPr algn="l"/>
              <a:r>
                <a:rPr lang="en-US" sz="1800" b="0">
                  <a:solidFill>
                    <a:srgbClr val="000066"/>
                  </a:solidFill>
                </a:rPr>
                <a:t>if (fork()==0)</a:t>
              </a:r>
            </a:p>
            <a:p>
              <a:pPr algn="l"/>
              <a:r>
                <a:rPr lang="en-US" sz="1800" b="0">
                  <a:solidFill>
                    <a:srgbClr val="000066"/>
                  </a:solidFill>
                </a:rPr>
                <a:t>  execve(</a:t>
              </a:r>
            </a:p>
            <a:p>
              <a:pPr algn="l"/>
              <a:r>
                <a:rPr lang="en-US" sz="1800" b="0">
                  <a:solidFill>
                    <a:srgbClr val="000066"/>
                  </a:solidFill>
                </a:rPr>
                <a:t>"game.exe",...)</a:t>
              </a:r>
            </a:p>
            <a:p>
              <a:pPr algn="l"/>
              <a:r>
                <a:rPr lang="en-US" sz="1800" b="0">
                  <a:solidFill>
                    <a:srgbClr val="000066"/>
                  </a:solidFill>
                </a:rPr>
                <a:t>...</a:t>
              </a:r>
            </a:p>
          </p:txBody>
        </p:sp>
        <p:sp>
          <p:nvSpPr>
            <p:cNvPr id="89138" name="TextBox 49"/>
            <p:cNvSpPr txBox="1">
              <a:spLocks noChangeArrowheads="1"/>
            </p:cNvSpPr>
            <p:nvPr/>
          </p:nvSpPr>
          <p:spPr bwMode="auto">
            <a:xfrm>
              <a:off x="3957987" y="1447800"/>
              <a:ext cx="73650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Code</a:t>
              </a:r>
            </a:p>
          </p:txBody>
        </p:sp>
        <p:sp>
          <p:nvSpPr>
            <p:cNvPr id="52" name="Rectangle 51"/>
            <p:cNvSpPr/>
            <p:nvPr/>
          </p:nvSpPr>
          <p:spPr bwMode="auto">
            <a:xfrm>
              <a:off x="4004223" y="4191000"/>
              <a:ext cx="1905155" cy="1447800"/>
            </a:xfrm>
            <a:prstGeom prst="rect">
              <a:avLst/>
            </a:prstGeom>
            <a:solidFill>
              <a:schemeClr val="bg1">
                <a:lumMod val="75000"/>
              </a:schemeClr>
            </a:solidFill>
            <a:ln w="38100" cap="flat" cmpd="sng" algn="ctr">
              <a:solidFill>
                <a:srgbClr val="000000"/>
              </a:solidFill>
              <a:prstDash val="solid"/>
              <a:round/>
              <a:headEnd type="none" w="med" len="med"/>
              <a:tailEnd type="none" w="med" len="med"/>
            </a:ln>
            <a:effectLst/>
          </p:spPr>
          <p:txBody>
            <a:bodyPr wrap="none" lIns="45720" rIns="45720"/>
            <a:lstStyle/>
            <a:p>
              <a:pPr>
                <a:defRPr/>
              </a:pPr>
              <a:endParaRPr lang="en-US" b="0">
                <a:solidFill>
                  <a:srgbClr val="000066"/>
                </a:solidFill>
                <a:latin typeface="Helvetica" pitchFamily="-111" charset="0"/>
              </a:endParaRPr>
            </a:p>
          </p:txBody>
        </p:sp>
        <p:sp>
          <p:nvSpPr>
            <p:cNvPr id="89140" name="TextBox 53"/>
            <p:cNvSpPr txBox="1">
              <a:spLocks noChangeArrowheads="1"/>
            </p:cNvSpPr>
            <p:nvPr/>
          </p:nvSpPr>
          <p:spPr bwMode="auto">
            <a:xfrm>
              <a:off x="4213821" y="4343400"/>
              <a:ext cx="1695672" cy="1343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r>
                <a:rPr lang="en-US" sz="1800" b="0">
                  <a:solidFill>
                    <a:srgbClr val="000066"/>
                  </a:solidFill>
                </a:rPr>
                <a:t>...</a:t>
              </a:r>
            </a:p>
            <a:p>
              <a:pPr algn="l"/>
              <a:r>
                <a:rPr lang="en-US" sz="1800" b="0">
                  <a:solidFill>
                    <a:srgbClr val="000066"/>
                  </a:solidFill>
                </a:rPr>
                <a:t>if (fork()==0)</a:t>
              </a:r>
            </a:p>
            <a:p>
              <a:pPr algn="l"/>
              <a:r>
                <a:rPr lang="en-US" sz="1800" b="0">
                  <a:solidFill>
                    <a:srgbClr val="000066"/>
                  </a:solidFill>
                </a:rPr>
                <a:t>  execve(</a:t>
              </a:r>
            </a:p>
            <a:p>
              <a:pPr algn="l"/>
              <a:r>
                <a:rPr lang="en-US" sz="1800" b="0">
                  <a:solidFill>
                    <a:srgbClr val="000066"/>
                  </a:solidFill>
                </a:rPr>
                <a:t>"game.exe",...)</a:t>
              </a:r>
            </a:p>
            <a:p>
              <a:pPr algn="l"/>
              <a:r>
                <a:rPr lang="en-US" sz="1800" b="0">
                  <a:solidFill>
                    <a:srgbClr val="000066"/>
                  </a:solidFill>
                </a:rPr>
                <a:t>...</a:t>
              </a:r>
            </a:p>
          </p:txBody>
        </p:sp>
        <p:sp>
          <p:nvSpPr>
            <p:cNvPr id="89141" name="TextBox 54"/>
            <p:cNvSpPr txBox="1">
              <a:spLocks noChangeArrowheads="1"/>
            </p:cNvSpPr>
            <p:nvPr/>
          </p:nvSpPr>
          <p:spPr bwMode="auto">
            <a:xfrm>
              <a:off x="3953793" y="4225751"/>
              <a:ext cx="73650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Code</a:t>
              </a:r>
            </a:p>
          </p:txBody>
        </p:sp>
        <p:cxnSp>
          <p:nvCxnSpPr>
            <p:cNvPr id="89142" name="Straight Arrow Connector 42"/>
            <p:cNvCxnSpPr>
              <a:cxnSpLocks noChangeShapeType="1"/>
            </p:cNvCxnSpPr>
            <p:nvPr/>
          </p:nvCxnSpPr>
          <p:spPr bwMode="auto">
            <a:xfrm>
              <a:off x="3269727" y="4730939"/>
              <a:ext cx="990600" cy="1588"/>
            </a:xfrm>
            <a:prstGeom prst="straightConnector1">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sp>
          <p:nvSpPr>
            <p:cNvPr id="89143" name="Freeform 37"/>
            <p:cNvSpPr>
              <a:spLocks noChangeArrowheads="1"/>
            </p:cNvSpPr>
            <p:nvPr/>
          </p:nvSpPr>
          <p:spPr bwMode="auto">
            <a:xfrm>
              <a:off x="2094305" y="762000"/>
              <a:ext cx="1639496" cy="3581400"/>
            </a:xfrm>
            <a:custGeom>
              <a:avLst/>
              <a:gdLst>
                <a:gd name="T0" fmla="*/ 0 w 4620979"/>
                <a:gd name="T1" fmla="*/ 0 h 4080012"/>
                <a:gd name="T2" fmla="*/ 7 w 4620979"/>
                <a:gd name="T3" fmla="*/ 49011 h 4080012"/>
                <a:gd name="T4" fmla="*/ 52 w 4620979"/>
                <a:gd name="T5" fmla="*/ 1057215 h 4080012"/>
                <a:gd name="T6" fmla="*/ 52 w 4620979"/>
                <a:gd name="T7" fmla="*/ 1057215 h 4080012"/>
                <a:gd name="T8" fmla="*/ 52 w 4620979"/>
                <a:gd name="T9" fmla="*/ 1057215 h 4080012"/>
                <a:gd name="T10" fmla="*/ 0 60000 65536"/>
                <a:gd name="T11" fmla="*/ 0 60000 65536"/>
                <a:gd name="T12" fmla="*/ 0 60000 65536"/>
                <a:gd name="T13" fmla="*/ 0 60000 65536"/>
                <a:gd name="T14" fmla="*/ 0 60000 65536"/>
                <a:gd name="T15" fmla="*/ 0 w 4620979"/>
                <a:gd name="T16" fmla="*/ 0 h 4080012"/>
                <a:gd name="T17" fmla="*/ 4620979 w 4620979"/>
                <a:gd name="T18" fmla="*/ 4080012 h 4080012"/>
              </a:gdLst>
              <a:ahLst/>
              <a:cxnLst>
                <a:cxn ang="T10">
                  <a:pos x="T0" y="T1"/>
                </a:cxn>
                <a:cxn ang="T11">
                  <a:pos x="T2" y="T3"/>
                </a:cxn>
                <a:cxn ang="T12">
                  <a:pos x="T4" y="T5"/>
                </a:cxn>
                <a:cxn ang="T13">
                  <a:pos x="T6" y="T7"/>
                </a:cxn>
                <a:cxn ang="T14">
                  <a:pos x="T8" y="T9"/>
                </a:cxn>
              </a:cxnLst>
              <a:rect l="T15" t="T16" r="T17" b="T18"/>
              <a:pathLst>
                <a:path w="4620979" h="4080012">
                  <a:moveTo>
                    <a:pt x="0" y="0"/>
                  </a:moveTo>
                  <a:lnTo>
                    <a:pt x="594512" y="189140"/>
                  </a:lnTo>
                  <a:lnTo>
                    <a:pt x="4620979" y="4080012"/>
                  </a:lnTo>
                </a:path>
              </a:pathLst>
            </a:custGeom>
            <a:noFill/>
            <a:ln w="38100">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lIns="45720" rIns="45720"/>
            <a:lstStyle/>
            <a:p>
              <a:endParaRPr lang="en-US"/>
            </a:p>
          </p:txBody>
        </p:sp>
      </p:grpSp>
      <p:grpSp>
        <p:nvGrpSpPr>
          <p:cNvPr id="3" name="Group 83"/>
          <p:cNvGrpSpPr>
            <a:grpSpLocks/>
          </p:cNvGrpSpPr>
          <p:nvPr/>
        </p:nvGrpSpPr>
        <p:grpSpPr bwMode="auto">
          <a:xfrm>
            <a:off x="5349875" y="0"/>
            <a:ext cx="3946525" cy="6781800"/>
            <a:chOff x="5350608" y="0"/>
            <a:chExt cx="3945792" cy="6781800"/>
          </a:xfrm>
        </p:grpSpPr>
        <p:grpSp>
          <p:nvGrpSpPr>
            <p:cNvPr id="89103" name="Group 79"/>
            <p:cNvGrpSpPr>
              <a:grpSpLocks/>
            </p:cNvGrpSpPr>
            <p:nvPr/>
          </p:nvGrpSpPr>
          <p:grpSpPr bwMode="auto">
            <a:xfrm>
              <a:off x="5943600" y="0"/>
              <a:ext cx="3352800" cy="6781800"/>
              <a:chOff x="5943600" y="0"/>
              <a:chExt cx="3352800" cy="6781800"/>
            </a:xfrm>
          </p:grpSpPr>
          <p:sp>
            <p:nvSpPr>
              <p:cNvPr id="56" name="Rectangle 55"/>
              <p:cNvSpPr/>
              <p:nvPr/>
            </p:nvSpPr>
            <p:spPr bwMode="auto">
              <a:xfrm>
                <a:off x="7060029" y="1447800"/>
                <a:ext cx="1904646" cy="1447800"/>
              </a:xfrm>
              <a:prstGeom prst="rect">
                <a:avLst/>
              </a:prstGeom>
              <a:solidFill>
                <a:schemeClr val="bg1">
                  <a:lumMod val="75000"/>
                </a:schemeClr>
              </a:solidFill>
              <a:ln w="38100" cap="flat" cmpd="sng" algn="ctr">
                <a:solidFill>
                  <a:srgbClr val="000000"/>
                </a:solidFill>
                <a:prstDash val="solid"/>
                <a:round/>
                <a:headEnd type="none" w="med" len="med"/>
                <a:tailEnd type="none" w="med" len="med"/>
              </a:ln>
              <a:effectLst/>
            </p:spPr>
            <p:txBody>
              <a:bodyPr wrap="none" lIns="45720" rIns="45720"/>
              <a:lstStyle/>
              <a:p>
                <a:pPr>
                  <a:defRPr/>
                </a:pPr>
                <a:endParaRPr lang="en-US" b="0">
                  <a:solidFill>
                    <a:srgbClr val="000066"/>
                  </a:solidFill>
                  <a:latin typeface="Helvetica" pitchFamily="-111" charset="0"/>
                </a:endParaRPr>
              </a:p>
            </p:txBody>
          </p:sp>
          <p:sp>
            <p:nvSpPr>
              <p:cNvPr id="89107" name="Rectangle 56"/>
              <p:cNvSpPr>
                <a:spLocks noChangeArrowheads="1"/>
              </p:cNvSpPr>
              <p:nvPr/>
            </p:nvSpPr>
            <p:spPr bwMode="auto">
              <a:xfrm>
                <a:off x="7074313" y="533400"/>
                <a:ext cx="1905000" cy="6248400"/>
              </a:xfrm>
              <a:prstGeom prst="rect">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89108" name="TextBox 57"/>
              <p:cNvSpPr txBox="1">
                <a:spLocks noChangeArrowheads="1"/>
              </p:cNvSpPr>
              <p:nvPr/>
            </p:nvSpPr>
            <p:spPr bwMode="auto">
              <a:xfrm>
                <a:off x="6033217" y="0"/>
                <a:ext cx="326318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b="0">
                    <a:solidFill>
                      <a:srgbClr val="000066"/>
                    </a:solidFill>
                  </a:rPr>
                  <a:t>Memory(after execve)</a:t>
                </a:r>
              </a:p>
            </p:txBody>
          </p:sp>
          <p:sp>
            <p:nvSpPr>
              <p:cNvPr id="89109" name="Rectangle 58"/>
              <p:cNvSpPr>
                <a:spLocks noChangeArrowheads="1"/>
              </p:cNvSpPr>
              <p:nvPr/>
            </p:nvSpPr>
            <p:spPr bwMode="auto">
              <a:xfrm>
                <a:off x="7074313" y="533400"/>
                <a:ext cx="1905000" cy="762000"/>
              </a:xfrm>
              <a:prstGeom prst="rect">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a:p>
                <a:r>
                  <a:rPr lang="en-US" b="0">
                    <a:solidFill>
                      <a:srgbClr val="000066"/>
                    </a:solidFill>
                  </a:rPr>
                  <a:t>OS</a:t>
                </a:r>
              </a:p>
            </p:txBody>
          </p:sp>
          <p:sp>
            <p:nvSpPr>
              <p:cNvPr id="60" name="Rectangle 59"/>
              <p:cNvSpPr/>
              <p:nvPr/>
            </p:nvSpPr>
            <p:spPr bwMode="auto">
              <a:xfrm>
                <a:off x="7074313" y="2895600"/>
                <a:ext cx="1904646" cy="381000"/>
              </a:xfrm>
              <a:prstGeom prst="rect">
                <a:avLst/>
              </a:prstGeom>
              <a:solidFill>
                <a:schemeClr val="bg1">
                  <a:lumMod val="75000"/>
                </a:schemeClr>
              </a:solidFill>
              <a:ln w="38100" cap="flat" cmpd="sng" algn="ctr">
                <a:solidFill>
                  <a:srgbClr val="000000"/>
                </a:solidFill>
                <a:prstDash val="solid"/>
                <a:round/>
                <a:headEnd type="none" w="med" len="med"/>
                <a:tailEnd type="none" w="med" len="med"/>
              </a:ln>
              <a:effectLst/>
            </p:spPr>
            <p:txBody>
              <a:bodyPr wrap="none" lIns="45720" rIns="45720"/>
              <a:lstStyle/>
              <a:p>
                <a:pPr>
                  <a:defRPr/>
                </a:pPr>
                <a:r>
                  <a:rPr lang="en-US" b="0">
                    <a:solidFill>
                      <a:srgbClr val="000066"/>
                    </a:solidFill>
                    <a:latin typeface="Helvetica" pitchFamily="-111" charset="0"/>
                  </a:rPr>
                  <a:t>Data</a:t>
                </a:r>
              </a:p>
            </p:txBody>
          </p:sp>
          <p:sp>
            <p:nvSpPr>
              <p:cNvPr id="61" name="Rectangle 60"/>
              <p:cNvSpPr/>
              <p:nvPr/>
            </p:nvSpPr>
            <p:spPr bwMode="auto">
              <a:xfrm>
                <a:off x="7074313" y="3276600"/>
                <a:ext cx="1904646" cy="381000"/>
              </a:xfrm>
              <a:prstGeom prst="rect">
                <a:avLst/>
              </a:prstGeom>
              <a:solidFill>
                <a:schemeClr val="bg1">
                  <a:lumMod val="75000"/>
                </a:schemeClr>
              </a:solidFill>
              <a:ln w="38100" cap="flat" cmpd="sng" algn="ctr">
                <a:solidFill>
                  <a:srgbClr val="000000"/>
                </a:solidFill>
                <a:prstDash val="solid"/>
                <a:round/>
                <a:headEnd type="none" w="med" len="med"/>
                <a:tailEnd type="none" w="med" len="med"/>
              </a:ln>
              <a:effectLst/>
            </p:spPr>
            <p:txBody>
              <a:bodyPr wrap="none" lIns="45720" rIns="45720"/>
              <a:lstStyle/>
              <a:p>
                <a:pPr>
                  <a:defRPr/>
                </a:pPr>
                <a:r>
                  <a:rPr lang="en-US" b="0">
                    <a:solidFill>
                      <a:srgbClr val="000066"/>
                    </a:solidFill>
                    <a:latin typeface="Helvetica" pitchFamily="-111" charset="0"/>
                  </a:rPr>
                  <a:t>Heap</a:t>
                </a:r>
              </a:p>
            </p:txBody>
          </p:sp>
          <p:sp>
            <p:nvSpPr>
              <p:cNvPr id="62" name="Rectangle 61"/>
              <p:cNvSpPr/>
              <p:nvPr/>
            </p:nvSpPr>
            <p:spPr bwMode="auto">
              <a:xfrm>
                <a:off x="7074313" y="3657600"/>
                <a:ext cx="1904646" cy="381000"/>
              </a:xfrm>
              <a:prstGeom prst="rect">
                <a:avLst/>
              </a:prstGeom>
              <a:solidFill>
                <a:schemeClr val="bg1">
                  <a:lumMod val="75000"/>
                </a:schemeClr>
              </a:solidFill>
              <a:ln w="38100" cap="flat" cmpd="sng" algn="ctr">
                <a:solidFill>
                  <a:srgbClr val="000000"/>
                </a:solidFill>
                <a:prstDash val="solid"/>
                <a:round/>
                <a:headEnd type="none" w="med" len="med"/>
                <a:tailEnd type="none" w="med" len="med"/>
              </a:ln>
              <a:effectLst/>
            </p:spPr>
            <p:txBody>
              <a:bodyPr wrap="none" lIns="45720" rIns="45720"/>
              <a:lstStyle/>
              <a:p>
                <a:pPr>
                  <a:defRPr/>
                </a:pPr>
                <a:r>
                  <a:rPr lang="en-US" b="0">
                    <a:solidFill>
                      <a:srgbClr val="000066"/>
                    </a:solidFill>
                    <a:latin typeface="Helvetica" pitchFamily="-111" charset="0"/>
                  </a:rPr>
                  <a:t>Stack</a:t>
                </a:r>
              </a:p>
            </p:txBody>
          </p:sp>
          <p:sp>
            <p:nvSpPr>
              <p:cNvPr id="89113" name="Right Brace 62"/>
              <p:cNvSpPr>
                <a:spLocks/>
              </p:cNvSpPr>
              <p:nvPr/>
            </p:nvSpPr>
            <p:spPr bwMode="auto">
              <a:xfrm flipH="1">
                <a:off x="6491947" y="1752600"/>
                <a:ext cx="533400" cy="2286000"/>
              </a:xfrm>
              <a:prstGeom prst="rightBrace">
                <a:avLst>
                  <a:gd name="adj1" fmla="val 8333"/>
                  <a:gd name="adj2" fmla="val 50000"/>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89114" name="Right Brace 66"/>
              <p:cNvSpPr>
                <a:spLocks/>
              </p:cNvSpPr>
              <p:nvPr/>
            </p:nvSpPr>
            <p:spPr bwMode="auto">
              <a:xfrm flipH="1">
                <a:off x="6477000" y="4267200"/>
                <a:ext cx="533400" cy="2362200"/>
              </a:xfrm>
              <a:prstGeom prst="rightBrace">
                <a:avLst>
                  <a:gd name="adj1" fmla="val 23537"/>
                  <a:gd name="adj2" fmla="val 50000"/>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cxnSp>
            <p:nvCxnSpPr>
              <p:cNvPr id="89115" name="Straight Arrow Connector 67"/>
              <p:cNvCxnSpPr>
                <a:cxnSpLocks noChangeShapeType="1"/>
              </p:cNvCxnSpPr>
              <p:nvPr/>
            </p:nvCxnSpPr>
            <p:spPr bwMode="auto">
              <a:xfrm>
                <a:off x="6858000" y="1981200"/>
                <a:ext cx="457200" cy="8127"/>
              </a:xfrm>
              <a:prstGeom prst="straightConnector1">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cxnSp>
          <p:sp>
            <p:nvSpPr>
              <p:cNvPr id="89116" name="TextBox 68"/>
              <p:cNvSpPr txBox="1">
                <a:spLocks noChangeArrowheads="1"/>
              </p:cNvSpPr>
              <p:nvPr/>
            </p:nvSpPr>
            <p:spPr bwMode="auto">
              <a:xfrm>
                <a:off x="7268694" y="1600200"/>
                <a:ext cx="1695672" cy="1343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r>
                  <a:rPr lang="en-US" sz="1800" b="0">
                    <a:solidFill>
                      <a:srgbClr val="000066"/>
                    </a:solidFill>
                  </a:rPr>
                  <a:t>...</a:t>
                </a:r>
              </a:p>
              <a:p>
                <a:pPr algn="l"/>
                <a:r>
                  <a:rPr lang="en-US" sz="1800" b="0">
                    <a:solidFill>
                      <a:srgbClr val="000066"/>
                    </a:solidFill>
                  </a:rPr>
                  <a:t>if (fork()==0)</a:t>
                </a:r>
              </a:p>
              <a:p>
                <a:pPr algn="l"/>
                <a:r>
                  <a:rPr lang="en-US" sz="1800" b="0">
                    <a:solidFill>
                      <a:srgbClr val="000066"/>
                    </a:solidFill>
                  </a:rPr>
                  <a:t>  execve(</a:t>
                </a:r>
              </a:p>
              <a:p>
                <a:pPr algn="l"/>
                <a:r>
                  <a:rPr lang="en-US" sz="1800" b="0">
                    <a:solidFill>
                      <a:srgbClr val="000066"/>
                    </a:solidFill>
                  </a:rPr>
                  <a:t>"game.exe",...)</a:t>
                </a:r>
              </a:p>
              <a:p>
                <a:pPr algn="l"/>
                <a:r>
                  <a:rPr lang="en-US" sz="1800" b="0">
                    <a:solidFill>
                      <a:srgbClr val="000066"/>
                    </a:solidFill>
                  </a:rPr>
                  <a:t>...</a:t>
                </a:r>
              </a:p>
            </p:txBody>
          </p:sp>
          <p:sp>
            <p:nvSpPr>
              <p:cNvPr id="89117" name="TextBox 69"/>
              <p:cNvSpPr txBox="1">
                <a:spLocks noChangeArrowheads="1"/>
              </p:cNvSpPr>
              <p:nvPr/>
            </p:nvSpPr>
            <p:spPr bwMode="auto">
              <a:xfrm>
                <a:off x="7012860" y="1447800"/>
                <a:ext cx="73650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Code</a:t>
                </a:r>
              </a:p>
            </p:txBody>
          </p:sp>
          <p:grpSp>
            <p:nvGrpSpPr>
              <p:cNvPr id="5" name="Group 76"/>
              <p:cNvGrpSpPr/>
              <p:nvPr/>
            </p:nvGrpSpPr>
            <p:grpSpPr>
              <a:xfrm>
                <a:off x="6858000" y="4191000"/>
                <a:ext cx="2106366" cy="2438400"/>
                <a:chOff x="6858000" y="4191000"/>
                <a:chExt cx="2106366" cy="2438400"/>
              </a:xfrm>
              <a:solidFill>
                <a:schemeClr val="tx1">
                  <a:lumMod val="40000"/>
                  <a:lumOff val="60000"/>
                </a:schemeClr>
              </a:solidFill>
            </p:grpSpPr>
            <p:sp>
              <p:nvSpPr>
                <p:cNvPr id="64" name="Rectangle 63"/>
                <p:cNvSpPr/>
                <p:nvPr/>
              </p:nvSpPr>
              <p:spPr bwMode="auto">
                <a:xfrm>
                  <a:off x="7059366" y="5181600"/>
                  <a:ext cx="1905000" cy="685800"/>
                </a:xfrm>
                <a:prstGeom prst="rect">
                  <a:avLst/>
                </a:prstGeom>
                <a:grpFill/>
                <a:ln w="38100" cap="flat" cmpd="sng" algn="ctr">
                  <a:solidFill>
                    <a:srgbClr val="000000"/>
                  </a:solidFill>
                  <a:prstDash val="solid"/>
                  <a:round/>
                  <a:headEnd type="none" w="med" len="med"/>
                  <a:tailEnd type="none" w="med" len="med"/>
                </a:ln>
                <a:effectLst/>
              </p:spPr>
              <p:txBody>
                <a:bodyPr wrap="none" lIns="45720" rIns="45720"/>
                <a:lstStyle/>
                <a:p>
                  <a:pPr>
                    <a:defRPr/>
                  </a:pPr>
                  <a:r>
                    <a:rPr lang="en-US" b="0">
                      <a:solidFill>
                        <a:srgbClr val="000066"/>
                      </a:solidFill>
                      <a:latin typeface="Helvetica" pitchFamily="-111" charset="0"/>
                    </a:rPr>
                    <a:t>Data for</a:t>
                  </a:r>
                </a:p>
                <a:p>
                  <a:pPr>
                    <a:defRPr/>
                  </a:pPr>
                  <a:r>
                    <a:rPr lang="en-US" b="0">
                      <a:solidFill>
                        <a:srgbClr val="000066"/>
                      </a:solidFill>
                      <a:latin typeface="Helvetica" pitchFamily="-111" charset="0"/>
                    </a:rPr>
                    <a:t>game.exe</a:t>
                  </a:r>
                </a:p>
              </p:txBody>
            </p:sp>
            <p:sp>
              <p:nvSpPr>
                <p:cNvPr id="65" name="Rectangle 64"/>
                <p:cNvSpPr/>
                <p:nvPr/>
              </p:nvSpPr>
              <p:spPr bwMode="auto">
                <a:xfrm>
                  <a:off x="7059366" y="5867400"/>
                  <a:ext cx="1905000" cy="381000"/>
                </a:xfrm>
                <a:prstGeom prst="rect">
                  <a:avLst/>
                </a:prstGeom>
                <a:grpFill/>
                <a:ln w="38100" cap="flat" cmpd="sng" algn="ctr">
                  <a:solidFill>
                    <a:srgbClr val="000000"/>
                  </a:solidFill>
                  <a:prstDash val="solid"/>
                  <a:round/>
                  <a:headEnd type="none" w="med" len="med"/>
                  <a:tailEnd type="none" w="med" len="med"/>
                </a:ln>
                <a:effectLst/>
              </p:spPr>
              <p:txBody>
                <a:bodyPr wrap="none" lIns="45720" rIns="45720"/>
                <a:lstStyle/>
                <a:p>
                  <a:pPr>
                    <a:defRPr/>
                  </a:pPr>
                  <a:r>
                    <a:rPr lang="en-US" b="0">
                      <a:solidFill>
                        <a:srgbClr val="000066"/>
                      </a:solidFill>
                      <a:latin typeface="Helvetica" pitchFamily="-111" charset="0"/>
                    </a:rPr>
                    <a:t>New Heap</a:t>
                  </a:r>
                </a:p>
              </p:txBody>
            </p:sp>
            <p:sp>
              <p:nvSpPr>
                <p:cNvPr id="66" name="Rectangle 65"/>
                <p:cNvSpPr/>
                <p:nvPr/>
              </p:nvSpPr>
              <p:spPr bwMode="auto">
                <a:xfrm>
                  <a:off x="7059366" y="6248400"/>
                  <a:ext cx="1905000" cy="381000"/>
                </a:xfrm>
                <a:prstGeom prst="rect">
                  <a:avLst/>
                </a:prstGeom>
                <a:grpFill/>
                <a:ln w="38100" cap="flat" cmpd="sng" algn="ctr">
                  <a:solidFill>
                    <a:srgbClr val="000000"/>
                  </a:solidFill>
                  <a:prstDash val="solid"/>
                  <a:round/>
                  <a:headEnd type="none" w="med" len="med"/>
                  <a:tailEnd type="none" w="med" len="med"/>
                </a:ln>
                <a:effectLst/>
              </p:spPr>
              <p:txBody>
                <a:bodyPr wrap="none" lIns="45720" rIns="45720"/>
                <a:lstStyle/>
                <a:p>
                  <a:pPr>
                    <a:defRPr/>
                  </a:pPr>
                  <a:r>
                    <a:rPr lang="en-US" b="0">
                      <a:solidFill>
                        <a:srgbClr val="000066"/>
                      </a:solidFill>
                      <a:latin typeface="Helvetica" pitchFamily="-111" charset="0"/>
                    </a:rPr>
                    <a:t>New Stack</a:t>
                  </a:r>
                </a:p>
              </p:txBody>
            </p:sp>
            <p:sp>
              <p:nvSpPr>
                <p:cNvPr id="71" name="Rectangle 70"/>
                <p:cNvSpPr/>
                <p:nvPr/>
              </p:nvSpPr>
              <p:spPr bwMode="auto">
                <a:xfrm>
                  <a:off x="7059366" y="4191000"/>
                  <a:ext cx="1905000" cy="990600"/>
                </a:xfrm>
                <a:prstGeom prst="rect">
                  <a:avLst/>
                </a:prstGeom>
                <a:grpFill/>
                <a:ln w="38100" cap="flat" cmpd="sng" algn="ctr">
                  <a:solidFill>
                    <a:srgbClr val="000000"/>
                  </a:solidFill>
                  <a:prstDash val="solid"/>
                  <a:round/>
                  <a:headEnd type="none" w="med" len="med"/>
                  <a:tailEnd type="none" w="med" len="med"/>
                </a:ln>
                <a:effectLst/>
              </p:spPr>
              <p:txBody>
                <a:bodyPr wrap="none" lIns="45720" rIns="45720"/>
                <a:lstStyle/>
                <a:p>
                  <a:pPr>
                    <a:defRPr/>
                  </a:pPr>
                  <a:endParaRPr lang="en-US" b="0">
                    <a:solidFill>
                      <a:srgbClr val="000066"/>
                    </a:solidFill>
                    <a:latin typeface="Helvetica" pitchFamily="-111" charset="0"/>
                  </a:endParaRPr>
                </a:p>
              </p:txBody>
            </p:sp>
            <p:sp>
              <p:nvSpPr>
                <p:cNvPr id="72" name="TextBox 71"/>
                <p:cNvSpPr txBox="1"/>
                <p:nvPr/>
              </p:nvSpPr>
              <p:spPr>
                <a:xfrm>
                  <a:off x="7488410" y="4357452"/>
                  <a:ext cx="1198390" cy="595548"/>
                </a:xfrm>
                <a:prstGeom prst="rect">
                  <a:avLst/>
                </a:prstGeom>
                <a:grpFill/>
              </p:spPr>
              <p:txBody>
                <a:bodyPr wrap="none">
                  <a:spAutoFit/>
                </a:bodyPr>
                <a:lstStyle/>
                <a:p>
                  <a:pPr>
                    <a:defRPr/>
                  </a:pPr>
                  <a:r>
                    <a:rPr lang="en-US" b="0">
                      <a:solidFill>
                        <a:srgbClr val="000066"/>
                      </a:solidFill>
                      <a:latin typeface="Helvetica" pitchFamily="-1" charset="0"/>
                    </a:rPr>
                    <a:t>Code for</a:t>
                  </a:r>
                </a:p>
                <a:p>
                  <a:pPr>
                    <a:defRPr/>
                  </a:pPr>
                  <a:r>
                    <a:rPr lang="en-US" b="0">
                      <a:solidFill>
                        <a:srgbClr val="000066"/>
                      </a:solidFill>
                      <a:latin typeface="Helvetica" pitchFamily="-1" charset="0"/>
                    </a:rPr>
                    <a:t>game.exe</a:t>
                  </a:r>
                </a:p>
              </p:txBody>
            </p:sp>
            <p:cxnSp>
              <p:nvCxnSpPr>
                <p:cNvPr id="74" name="Straight Arrow Connector 73"/>
                <p:cNvCxnSpPr/>
                <p:nvPr/>
              </p:nvCxnSpPr>
              <p:spPr bwMode="auto">
                <a:xfrm>
                  <a:off x="6858000" y="4343400"/>
                  <a:ext cx="457200" cy="1588"/>
                </a:xfrm>
                <a:prstGeom prst="straightConnector1">
                  <a:avLst/>
                </a:prstGeom>
                <a:grpFill/>
                <a:ln w="38100" cap="flat" cmpd="sng" algn="ctr">
                  <a:solidFill>
                    <a:srgbClr val="FF0000"/>
                  </a:solidFill>
                  <a:prstDash val="solid"/>
                  <a:round/>
                  <a:headEnd type="none" w="med" len="med"/>
                  <a:tailEnd type="arrow" w="med" len="med"/>
                </a:ln>
                <a:effectLst/>
              </p:spPr>
            </p:cxnSp>
          </p:grpSp>
          <p:sp>
            <p:nvSpPr>
              <p:cNvPr id="89119" name="TextBox 77"/>
              <p:cNvSpPr txBox="1">
                <a:spLocks noChangeArrowheads="1"/>
              </p:cNvSpPr>
              <p:nvPr/>
            </p:nvSpPr>
            <p:spPr bwMode="auto">
              <a:xfrm>
                <a:off x="5943600" y="2514600"/>
                <a:ext cx="864765"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Parent</a:t>
                </a:r>
              </a:p>
            </p:txBody>
          </p:sp>
          <p:sp>
            <p:nvSpPr>
              <p:cNvPr id="89120" name="TextBox 78"/>
              <p:cNvSpPr txBox="1">
                <a:spLocks noChangeArrowheads="1"/>
              </p:cNvSpPr>
              <p:nvPr/>
            </p:nvSpPr>
            <p:spPr bwMode="auto">
              <a:xfrm>
                <a:off x="6020638" y="5063951"/>
                <a:ext cx="710689"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Child</a:t>
                </a:r>
              </a:p>
            </p:txBody>
          </p:sp>
        </p:grpSp>
        <p:sp>
          <p:nvSpPr>
            <p:cNvPr id="89104" name="Freeform 81"/>
            <p:cNvSpPr>
              <a:spLocks noChangeArrowheads="1"/>
            </p:cNvSpPr>
            <p:nvPr/>
          </p:nvSpPr>
          <p:spPr bwMode="auto">
            <a:xfrm>
              <a:off x="5350608" y="743049"/>
              <a:ext cx="1964592" cy="4215111"/>
            </a:xfrm>
            <a:custGeom>
              <a:avLst/>
              <a:gdLst>
                <a:gd name="T0" fmla="*/ 0 w 1851094"/>
                <a:gd name="T1" fmla="*/ 4215111 h 4215111"/>
                <a:gd name="T2" fmla="*/ 1430059 w 1851094"/>
                <a:gd name="T3" fmla="*/ 3971932 h 4215111"/>
                <a:gd name="T4" fmla="*/ 1430059 w 1851094"/>
                <a:gd name="T5" fmla="*/ 432319 h 4215111"/>
                <a:gd name="T6" fmla="*/ 3562141 w 1851094"/>
                <a:gd name="T7" fmla="*/ 0 h 4215111"/>
                <a:gd name="T8" fmla="*/ 0 60000 65536"/>
                <a:gd name="T9" fmla="*/ 0 60000 65536"/>
                <a:gd name="T10" fmla="*/ 0 60000 65536"/>
                <a:gd name="T11" fmla="*/ 0 60000 65536"/>
                <a:gd name="T12" fmla="*/ 0 w 1851094"/>
                <a:gd name="T13" fmla="*/ 0 h 4215111"/>
                <a:gd name="T14" fmla="*/ 1851094 w 1851094"/>
                <a:gd name="T15" fmla="*/ 4215111 h 4215111"/>
              </a:gdLst>
              <a:ahLst/>
              <a:cxnLst>
                <a:cxn ang="T8">
                  <a:pos x="T0" y="T1"/>
                </a:cxn>
                <a:cxn ang="T9">
                  <a:pos x="T2" y="T3"/>
                </a:cxn>
                <a:cxn ang="T10">
                  <a:pos x="T4" y="T5"/>
                </a:cxn>
                <a:cxn ang="T11">
                  <a:pos x="T6" y="T7"/>
                </a:cxn>
              </a:cxnLst>
              <a:rect l="T12" t="T13" r="T14" b="T15"/>
              <a:pathLst>
                <a:path w="1851094" h="4215111">
                  <a:moveTo>
                    <a:pt x="0" y="4215111"/>
                  </a:moveTo>
                  <a:lnTo>
                    <a:pt x="743140" y="3971932"/>
                  </a:lnTo>
                  <a:lnTo>
                    <a:pt x="743140" y="432319"/>
                  </a:lnTo>
                  <a:lnTo>
                    <a:pt x="1851094" y="0"/>
                  </a:lnTo>
                </a:path>
              </a:pathLst>
            </a:custGeom>
            <a:noFill/>
            <a:ln w="38100">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a:p>
          </p:txBody>
        </p:sp>
        <p:sp>
          <p:nvSpPr>
            <p:cNvPr id="89105" name="Freeform 82"/>
            <p:cNvSpPr>
              <a:spLocks noChangeArrowheads="1"/>
            </p:cNvSpPr>
            <p:nvPr/>
          </p:nvSpPr>
          <p:spPr bwMode="auto">
            <a:xfrm>
              <a:off x="6526120" y="1013248"/>
              <a:ext cx="716117" cy="3701733"/>
            </a:xfrm>
            <a:custGeom>
              <a:avLst/>
              <a:gdLst>
                <a:gd name="T0" fmla="*/ 675582 w 716117"/>
                <a:gd name="T1" fmla="*/ 0 h 3701733"/>
                <a:gd name="T2" fmla="*/ 0 w 716117"/>
                <a:gd name="T3" fmla="*/ 351259 h 3701733"/>
                <a:gd name="T4" fmla="*/ 13512 w 716117"/>
                <a:gd name="T5" fmla="*/ 3201864 h 3701733"/>
                <a:gd name="T6" fmla="*/ 716117 w 716117"/>
                <a:gd name="T7" fmla="*/ 3701733 h 3701733"/>
                <a:gd name="T8" fmla="*/ 0 60000 65536"/>
                <a:gd name="T9" fmla="*/ 0 60000 65536"/>
                <a:gd name="T10" fmla="*/ 0 60000 65536"/>
                <a:gd name="T11" fmla="*/ 0 60000 65536"/>
                <a:gd name="T12" fmla="*/ 0 w 716117"/>
                <a:gd name="T13" fmla="*/ 0 h 3701733"/>
                <a:gd name="T14" fmla="*/ 716117 w 716117"/>
                <a:gd name="T15" fmla="*/ 3701733 h 3701733"/>
              </a:gdLst>
              <a:ahLst/>
              <a:cxnLst>
                <a:cxn ang="T8">
                  <a:pos x="T0" y="T1"/>
                </a:cxn>
                <a:cxn ang="T9">
                  <a:pos x="T2" y="T3"/>
                </a:cxn>
                <a:cxn ang="T10">
                  <a:pos x="T4" y="T5"/>
                </a:cxn>
                <a:cxn ang="T11">
                  <a:pos x="T6" y="T7"/>
                </a:cxn>
              </a:cxnLst>
              <a:rect l="T12" t="T13" r="T14" b="T15"/>
              <a:pathLst>
                <a:path w="716117" h="3701733">
                  <a:moveTo>
                    <a:pt x="675582" y="0"/>
                  </a:moveTo>
                  <a:lnTo>
                    <a:pt x="0" y="351259"/>
                  </a:lnTo>
                  <a:lnTo>
                    <a:pt x="13512" y="3201864"/>
                  </a:lnTo>
                  <a:lnTo>
                    <a:pt x="716117" y="3701733"/>
                  </a:lnTo>
                </a:path>
              </a:pathLst>
            </a:custGeom>
            <a:noFill/>
            <a:ln w="38100">
              <a:solidFill>
                <a:srgbClr val="FF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p>
          </p:txBody>
        </p:sp>
      </p:gr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96" name="Rectangle 20"/>
          <p:cNvSpPr>
            <a:spLocks noGrp="1" noChangeArrowheads="1"/>
          </p:cNvSpPr>
          <p:nvPr>
            <p:ph type="title"/>
          </p:nvPr>
        </p:nvSpPr>
        <p:spPr/>
        <p:txBody>
          <a:bodyPr/>
          <a:lstStyle/>
          <a:p>
            <a:pPr eaLnBrk="1" hangingPunct="1">
              <a:defRPr/>
            </a:pPr>
            <a:r>
              <a:rPr lang="en-US"/>
              <a:t>Unix Process Hierarchy Example</a:t>
            </a:r>
          </a:p>
        </p:txBody>
      </p:sp>
      <p:sp>
        <p:nvSpPr>
          <p:cNvPr id="90114" name="Oval 3"/>
          <p:cNvSpPr>
            <a:spLocks noChangeArrowheads="1"/>
          </p:cNvSpPr>
          <p:nvPr/>
        </p:nvSpPr>
        <p:spPr bwMode="auto">
          <a:xfrm>
            <a:off x="2819400" y="3429000"/>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solidFill>
                  <a:srgbClr val="000066"/>
                </a:solidFill>
              </a:rPr>
              <a:t>Login shell</a:t>
            </a:r>
          </a:p>
        </p:txBody>
      </p:sp>
      <p:sp>
        <p:nvSpPr>
          <p:cNvPr id="90115" name="Oval 4"/>
          <p:cNvSpPr>
            <a:spLocks noChangeArrowheads="1"/>
          </p:cNvSpPr>
          <p:nvPr/>
        </p:nvSpPr>
        <p:spPr bwMode="auto">
          <a:xfrm>
            <a:off x="4876800" y="4419600"/>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solidFill>
                  <a:srgbClr val="000066"/>
                </a:solidFill>
              </a:rPr>
              <a:t>Music player</a:t>
            </a:r>
          </a:p>
        </p:txBody>
      </p:sp>
      <p:sp>
        <p:nvSpPr>
          <p:cNvPr id="90116" name="Oval 5"/>
          <p:cNvSpPr>
            <a:spLocks noChangeArrowheads="1"/>
          </p:cNvSpPr>
          <p:nvPr/>
        </p:nvSpPr>
        <p:spPr bwMode="auto">
          <a:xfrm>
            <a:off x="2819400" y="4419600"/>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solidFill>
                  <a:srgbClr val="000066"/>
                </a:solidFill>
              </a:rPr>
              <a:t>gcc</a:t>
            </a:r>
          </a:p>
        </p:txBody>
      </p:sp>
      <p:sp>
        <p:nvSpPr>
          <p:cNvPr id="90117" name="Oval 6"/>
          <p:cNvSpPr>
            <a:spLocks noChangeArrowheads="1"/>
          </p:cNvSpPr>
          <p:nvPr/>
        </p:nvSpPr>
        <p:spPr bwMode="auto">
          <a:xfrm>
            <a:off x="762000" y="4419600"/>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solidFill>
                  <a:srgbClr val="000066"/>
                </a:solidFill>
              </a:rPr>
              <a:t>gdb</a:t>
            </a:r>
          </a:p>
        </p:txBody>
      </p:sp>
      <p:sp>
        <p:nvSpPr>
          <p:cNvPr id="90118" name="Oval 7"/>
          <p:cNvSpPr>
            <a:spLocks noChangeArrowheads="1"/>
          </p:cNvSpPr>
          <p:nvPr/>
        </p:nvSpPr>
        <p:spPr bwMode="auto">
          <a:xfrm>
            <a:off x="3886200" y="5562600"/>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solidFill>
                  <a:srgbClr val="000066"/>
                </a:solidFill>
              </a:rPr>
              <a:t>linker</a:t>
            </a:r>
          </a:p>
        </p:txBody>
      </p:sp>
      <p:sp>
        <p:nvSpPr>
          <p:cNvPr id="90119" name="Oval 8"/>
          <p:cNvSpPr>
            <a:spLocks noChangeArrowheads="1"/>
          </p:cNvSpPr>
          <p:nvPr/>
        </p:nvSpPr>
        <p:spPr bwMode="auto">
          <a:xfrm>
            <a:off x="1676400" y="5562600"/>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solidFill>
                  <a:srgbClr val="000066"/>
                </a:solidFill>
              </a:rPr>
              <a:t>assembler</a:t>
            </a:r>
          </a:p>
        </p:txBody>
      </p:sp>
      <p:sp>
        <p:nvSpPr>
          <p:cNvPr id="90120" name="Line 9"/>
          <p:cNvSpPr>
            <a:spLocks noChangeShapeType="1"/>
          </p:cNvSpPr>
          <p:nvPr/>
        </p:nvSpPr>
        <p:spPr bwMode="auto">
          <a:xfrm flipH="1">
            <a:off x="2133600" y="3886200"/>
            <a:ext cx="9906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21" name="Line 10"/>
          <p:cNvSpPr>
            <a:spLocks noChangeShapeType="1"/>
          </p:cNvSpPr>
          <p:nvPr/>
        </p:nvSpPr>
        <p:spPr bwMode="auto">
          <a:xfrm>
            <a:off x="4191000" y="3886200"/>
            <a:ext cx="9144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22" name="Oval 12"/>
          <p:cNvSpPr>
            <a:spLocks noChangeArrowheads="1"/>
          </p:cNvSpPr>
          <p:nvPr/>
        </p:nvSpPr>
        <p:spPr bwMode="auto">
          <a:xfrm>
            <a:off x="2819400" y="1447800"/>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solidFill>
                  <a:srgbClr val="000066"/>
                </a:solidFill>
                <a:latin typeface="Courier New" charset="0"/>
              </a:rPr>
              <a:t>[0]</a:t>
            </a:r>
          </a:p>
        </p:txBody>
      </p:sp>
      <p:sp>
        <p:nvSpPr>
          <p:cNvPr id="90123" name="Line 13"/>
          <p:cNvSpPr>
            <a:spLocks noChangeShapeType="1"/>
          </p:cNvSpPr>
          <p:nvPr/>
        </p:nvSpPr>
        <p:spPr bwMode="auto">
          <a:xfrm flipH="1">
            <a:off x="3657600" y="1981200"/>
            <a:ext cx="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24" name="Line 14"/>
          <p:cNvSpPr>
            <a:spLocks noChangeShapeType="1"/>
          </p:cNvSpPr>
          <p:nvPr/>
        </p:nvSpPr>
        <p:spPr bwMode="auto">
          <a:xfrm flipH="1">
            <a:off x="3657600" y="2971800"/>
            <a:ext cx="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25" name="Line 15"/>
          <p:cNvSpPr>
            <a:spLocks noChangeShapeType="1"/>
          </p:cNvSpPr>
          <p:nvPr/>
        </p:nvSpPr>
        <p:spPr bwMode="auto">
          <a:xfrm flipH="1">
            <a:off x="3657600" y="3962400"/>
            <a:ext cx="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26" name="Line 16"/>
          <p:cNvSpPr>
            <a:spLocks noChangeShapeType="1"/>
          </p:cNvSpPr>
          <p:nvPr/>
        </p:nvSpPr>
        <p:spPr bwMode="auto">
          <a:xfrm>
            <a:off x="3810000" y="4953000"/>
            <a:ext cx="9144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27" name="Line 17"/>
          <p:cNvSpPr>
            <a:spLocks noChangeShapeType="1"/>
          </p:cNvSpPr>
          <p:nvPr/>
        </p:nvSpPr>
        <p:spPr bwMode="auto">
          <a:xfrm flipH="1">
            <a:off x="2590800" y="4953000"/>
            <a:ext cx="8382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28" name="Line 18"/>
          <p:cNvSpPr>
            <a:spLocks noChangeShapeType="1"/>
          </p:cNvSpPr>
          <p:nvPr/>
        </p:nvSpPr>
        <p:spPr bwMode="auto">
          <a:xfrm flipH="1">
            <a:off x="2133600" y="2895600"/>
            <a:ext cx="9906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29" name="Oval 19"/>
          <p:cNvSpPr>
            <a:spLocks noChangeArrowheads="1"/>
          </p:cNvSpPr>
          <p:nvPr/>
        </p:nvSpPr>
        <p:spPr bwMode="auto">
          <a:xfrm>
            <a:off x="228600" y="3429000"/>
            <a:ext cx="2133600" cy="609600"/>
          </a:xfrm>
          <a:prstGeom prst="ellipse">
            <a:avLst/>
          </a:prstGeom>
          <a:solidFill>
            <a:schemeClr val="bg1"/>
          </a:solidFill>
          <a:ln w="25400">
            <a:solidFill>
              <a:schemeClr val="tx1"/>
            </a:solidFill>
            <a:prstDash val="sysDot"/>
            <a:round/>
            <a:headEnd/>
            <a:tailEnd/>
          </a:ln>
        </p:spPr>
        <p:txBody>
          <a:bodyPr wrap="none" anchor="ctr"/>
          <a:lstStyle/>
          <a:p>
            <a:pPr>
              <a:lnSpc>
                <a:spcPct val="100000"/>
              </a:lnSpc>
            </a:pPr>
            <a:r>
              <a:rPr lang="en-US">
                <a:solidFill>
                  <a:srgbClr val="000066"/>
                </a:solidFill>
              </a:rPr>
              <a:t>Daemon</a:t>
            </a:r>
          </a:p>
          <a:p>
            <a:pPr>
              <a:lnSpc>
                <a:spcPct val="100000"/>
              </a:lnSpc>
            </a:pPr>
            <a:r>
              <a:rPr lang="en-US">
                <a:solidFill>
                  <a:srgbClr val="000066"/>
                </a:solidFill>
              </a:rPr>
              <a:t>e.g. </a:t>
            </a:r>
            <a:r>
              <a:rPr lang="en-US">
                <a:solidFill>
                  <a:srgbClr val="000066"/>
                </a:solidFill>
                <a:latin typeface="Courier New" charset="0"/>
              </a:rPr>
              <a:t>httpd</a:t>
            </a:r>
          </a:p>
        </p:txBody>
      </p:sp>
      <p:sp>
        <p:nvSpPr>
          <p:cNvPr id="90130" name="Oval 11"/>
          <p:cNvSpPr>
            <a:spLocks noChangeArrowheads="1"/>
          </p:cNvSpPr>
          <p:nvPr/>
        </p:nvSpPr>
        <p:spPr bwMode="auto">
          <a:xfrm>
            <a:off x="2819400" y="2438400"/>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solidFill>
                  <a:srgbClr val="000066"/>
                </a:solidFill>
                <a:latin typeface="Courier New" charset="0"/>
              </a:rPr>
              <a:t>init [1]</a:t>
            </a:r>
          </a:p>
        </p:txBody>
      </p:sp>
      <p:sp>
        <p:nvSpPr>
          <p:cNvPr id="90131" name="Line 10"/>
          <p:cNvSpPr>
            <a:spLocks noChangeShapeType="1"/>
          </p:cNvSpPr>
          <p:nvPr/>
        </p:nvSpPr>
        <p:spPr bwMode="auto">
          <a:xfrm>
            <a:off x="4495800" y="3733800"/>
            <a:ext cx="3124200" cy="762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32" name="Oval 4"/>
          <p:cNvSpPr>
            <a:spLocks noChangeArrowheads="1"/>
          </p:cNvSpPr>
          <p:nvPr/>
        </p:nvSpPr>
        <p:spPr bwMode="auto">
          <a:xfrm>
            <a:off x="7086600" y="4419600"/>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solidFill>
                  <a:srgbClr val="000066"/>
                </a:solidFill>
              </a:rPr>
              <a:t>Shell</a:t>
            </a:r>
          </a:p>
        </p:txBody>
      </p:sp>
      <p:sp>
        <p:nvSpPr>
          <p:cNvPr id="90133" name="TextBox 1"/>
          <p:cNvSpPr txBox="1">
            <a:spLocks noChangeArrowheads="1"/>
          </p:cNvSpPr>
          <p:nvPr/>
        </p:nvSpPr>
        <p:spPr bwMode="auto">
          <a:xfrm>
            <a:off x="4724400" y="1524000"/>
            <a:ext cx="12112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OS kernel</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pPr eaLnBrk="1" hangingPunct="1">
              <a:defRPr/>
            </a:pPr>
            <a:r>
              <a:rPr lang="en-US"/>
              <a:t>Shell Programs</a:t>
            </a:r>
          </a:p>
        </p:txBody>
      </p:sp>
      <p:sp>
        <p:nvSpPr>
          <p:cNvPr id="542723" name="Rectangle 3"/>
          <p:cNvSpPr>
            <a:spLocks noGrp="1" noChangeArrowheads="1"/>
          </p:cNvSpPr>
          <p:nvPr>
            <p:ph type="body" idx="1"/>
          </p:nvPr>
        </p:nvSpPr>
        <p:spPr>
          <a:xfrm>
            <a:off x="228600" y="1143000"/>
            <a:ext cx="8763000" cy="1828800"/>
          </a:xfrm>
        </p:spPr>
        <p:txBody>
          <a:bodyPr/>
          <a:lstStyle/>
          <a:p>
            <a:pPr eaLnBrk="1" hangingPunct="1">
              <a:buFont typeface="Wingdings" charset="0"/>
              <a:buNone/>
              <a:defRPr/>
            </a:pPr>
            <a:r>
              <a:rPr lang="en-US" dirty="0">
                <a:latin typeface="Helvetica" charset="0"/>
                <a:ea typeface="ＭＳ Ｐゴシック" charset="0"/>
                <a:cs typeface="ＭＳ Ｐゴシック" charset="0"/>
              </a:rPr>
              <a:t>A </a:t>
            </a:r>
            <a:r>
              <a:rPr lang="en-US" i="1" dirty="0">
                <a:solidFill>
                  <a:srgbClr val="FF3300"/>
                </a:solidFill>
                <a:latin typeface="Helvetica" charset="0"/>
                <a:ea typeface="ＭＳ Ｐゴシック" charset="0"/>
                <a:cs typeface="ＭＳ Ｐゴシック" charset="0"/>
              </a:rPr>
              <a:t>shell</a:t>
            </a:r>
            <a:r>
              <a:rPr lang="en-US" dirty="0">
                <a:latin typeface="Helvetica" charset="0"/>
                <a:ea typeface="ＭＳ Ｐゴシック" charset="0"/>
                <a:cs typeface="ＭＳ Ｐゴシック" charset="0"/>
              </a:rPr>
              <a:t> is an application program that runs programs on behalf of the user</a:t>
            </a:r>
            <a:r>
              <a:rPr lang="en-US" dirty="0" smtClean="0">
                <a:latin typeface="Helvetica" charset="0"/>
                <a:ea typeface="ＭＳ Ｐゴシック" charset="0"/>
                <a:cs typeface="ＭＳ Ｐゴシック" charset="0"/>
              </a:rPr>
              <a:t>.</a:t>
            </a:r>
          </a:p>
          <a:p>
            <a:pPr lvl="1" eaLnBrk="1" hangingPunct="1">
              <a:defRPr/>
            </a:pPr>
            <a:r>
              <a:rPr lang="en-US" dirty="0" smtClean="0">
                <a:latin typeface="Helvetica" charset="0"/>
                <a:ea typeface="ＭＳ Ｐゴシック" charset="0"/>
                <a:cs typeface="ＭＳ Ｐゴシック" charset="0"/>
              </a:rPr>
              <a:t>Also called a terminal</a:t>
            </a:r>
            <a:endParaRPr lang="en-US" dirty="0">
              <a:latin typeface="Helvetica" charset="0"/>
              <a:ea typeface="ＭＳ Ｐゴシック" charset="0"/>
              <a:cs typeface="ＭＳ Ｐゴシック" charset="0"/>
            </a:endParaRPr>
          </a:p>
        </p:txBody>
      </p:sp>
      <p:pic>
        <p:nvPicPr>
          <p:cNvPr id="91139"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362200"/>
            <a:ext cx="8280400" cy="424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pPr eaLnBrk="1" hangingPunct="1">
              <a:defRPr/>
            </a:pPr>
            <a:r>
              <a:rPr lang="en-US"/>
              <a:t>Shell Programs</a:t>
            </a:r>
          </a:p>
        </p:txBody>
      </p:sp>
      <p:sp>
        <p:nvSpPr>
          <p:cNvPr id="542723" name="Rectangle 3"/>
          <p:cNvSpPr>
            <a:spLocks noGrp="1" noChangeArrowheads="1"/>
          </p:cNvSpPr>
          <p:nvPr>
            <p:ph type="body" idx="1"/>
          </p:nvPr>
        </p:nvSpPr>
        <p:spPr>
          <a:xfrm>
            <a:off x="228600" y="1143000"/>
            <a:ext cx="8763000" cy="1828800"/>
          </a:xfrm>
        </p:spPr>
        <p:txBody>
          <a:bodyPr/>
          <a:lstStyle/>
          <a:p>
            <a:pPr eaLnBrk="1" hangingPunct="1">
              <a:buFont typeface="Wingdings" charset="0"/>
              <a:buNone/>
              <a:defRPr/>
            </a:pPr>
            <a:r>
              <a:rPr lang="en-US" dirty="0" smtClean="0">
                <a:latin typeface="Helvetica" charset="0"/>
                <a:ea typeface="ＭＳ Ｐゴシック" charset="0"/>
                <a:cs typeface="ＭＳ Ｐゴシック" charset="0"/>
              </a:rPr>
              <a:t>Example Types:</a:t>
            </a:r>
            <a:endParaRPr lang="en-US" dirty="0">
              <a:latin typeface="Helvetica" charset="0"/>
              <a:ea typeface="ＭＳ Ｐゴシック" charset="0"/>
              <a:cs typeface="ＭＳ Ｐゴシック" charset="0"/>
            </a:endParaRPr>
          </a:p>
          <a:p>
            <a:pPr lvl="1" eaLnBrk="1" hangingPunct="1">
              <a:defRPr/>
            </a:pPr>
            <a:r>
              <a:rPr lang="en-US" sz="1800" dirty="0" err="1">
                <a:latin typeface="Courier New" charset="0"/>
                <a:ea typeface="ＭＳ Ｐゴシック" charset="0"/>
              </a:rPr>
              <a:t>sh</a:t>
            </a:r>
            <a:r>
              <a:rPr lang="en-US" sz="1800" dirty="0">
                <a:latin typeface="Helvetica" charset="0"/>
                <a:ea typeface="ＭＳ Ｐゴシック" charset="0"/>
              </a:rPr>
              <a:t> – Original Unix Bourne Shell</a:t>
            </a:r>
          </a:p>
          <a:p>
            <a:pPr lvl="1" eaLnBrk="1" hangingPunct="1">
              <a:defRPr/>
            </a:pPr>
            <a:r>
              <a:rPr lang="en-US" sz="1800" dirty="0" err="1">
                <a:latin typeface="Courier New" charset="0"/>
                <a:ea typeface="ＭＳ Ｐゴシック" charset="0"/>
              </a:rPr>
              <a:t>csh</a:t>
            </a:r>
            <a:r>
              <a:rPr lang="en-US" sz="1800" dirty="0">
                <a:latin typeface="Courier New" charset="0"/>
                <a:ea typeface="ＭＳ Ｐゴシック" charset="0"/>
              </a:rPr>
              <a:t> – </a:t>
            </a:r>
            <a:r>
              <a:rPr lang="en-US" sz="1800" dirty="0">
                <a:latin typeface="Helvetica" charset="0"/>
                <a:ea typeface="ＭＳ Ｐゴシック" charset="0"/>
              </a:rPr>
              <a:t>BSD Unix C Shell, </a:t>
            </a:r>
            <a:endParaRPr lang="en-US" sz="1800" dirty="0" smtClean="0">
              <a:latin typeface="Helvetica" charset="0"/>
              <a:ea typeface="ＭＳ Ｐゴシック" charset="0"/>
            </a:endParaRPr>
          </a:p>
          <a:p>
            <a:pPr lvl="1" eaLnBrk="1" hangingPunct="1">
              <a:defRPr/>
            </a:pPr>
            <a:r>
              <a:rPr lang="en-US" sz="1800" dirty="0" err="1" smtClean="0">
                <a:latin typeface="Courier New" charset="0"/>
                <a:ea typeface="ＭＳ Ｐゴシック" charset="0"/>
              </a:rPr>
              <a:t>tcsh</a:t>
            </a:r>
            <a:r>
              <a:rPr lang="en-US" sz="1800" dirty="0" smtClean="0">
                <a:latin typeface="Courier New" charset="0"/>
                <a:ea typeface="ＭＳ Ｐゴシック" charset="0"/>
              </a:rPr>
              <a:t> </a:t>
            </a:r>
            <a:r>
              <a:rPr lang="en-US" sz="1800" dirty="0">
                <a:latin typeface="Courier New" charset="0"/>
                <a:ea typeface="ＭＳ Ｐゴシック" charset="0"/>
              </a:rPr>
              <a:t>– </a:t>
            </a:r>
            <a:r>
              <a:rPr lang="en-US" sz="1800" dirty="0">
                <a:latin typeface="Helvetica" charset="0"/>
                <a:ea typeface="ＭＳ Ｐゴシック" charset="0"/>
              </a:rPr>
              <a:t>Enhanced C Shell </a:t>
            </a:r>
          </a:p>
          <a:p>
            <a:pPr lvl="1" eaLnBrk="1" hangingPunct="1">
              <a:defRPr/>
            </a:pPr>
            <a:r>
              <a:rPr lang="en-US" sz="1800" dirty="0">
                <a:latin typeface="Courier New" charset="0"/>
                <a:ea typeface="ＭＳ Ｐゴシック" charset="0"/>
              </a:rPr>
              <a:t>bash –</a:t>
            </a:r>
            <a:r>
              <a:rPr lang="en-US" sz="1800" dirty="0">
                <a:latin typeface="Helvetica" charset="0"/>
                <a:ea typeface="ＭＳ Ｐゴシック" charset="0"/>
              </a:rPr>
              <a:t>Bourne-Again Shell</a:t>
            </a:r>
            <a:r>
              <a:rPr lang="en-US" sz="1800" dirty="0">
                <a:latin typeface="Courier New" charset="0"/>
                <a:ea typeface="ＭＳ Ｐゴシック" charset="0"/>
              </a:rPr>
              <a:t> </a:t>
            </a:r>
            <a:endParaRPr lang="en-US" sz="1800" dirty="0">
              <a:latin typeface="Helvetica" charset="0"/>
              <a:ea typeface="ＭＳ Ｐゴシック" charset="0"/>
            </a:endParaRPr>
          </a:p>
        </p:txBody>
      </p:sp>
      <p:sp>
        <p:nvSpPr>
          <p:cNvPr id="92163" name="Text Box 4"/>
          <p:cNvSpPr txBox="1">
            <a:spLocks noChangeArrowheads="1"/>
          </p:cNvSpPr>
          <p:nvPr/>
        </p:nvSpPr>
        <p:spPr bwMode="auto">
          <a:xfrm>
            <a:off x="685800" y="3276600"/>
            <a:ext cx="4800600" cy="3402013"/>
          </a:xfrm>
          <a:prstGeom prst="rect">
            <a:avLst/>
          </a:prstGeom>
          <a:solidFill>
            <a:srgbClr val="FFFF99"/>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r>
              <a:rPr lang="en-US" sz="1600">
                <a:solidFill>
                  <a:srgbClr val="000066"/>
                </a:solidFill>
                <a:latin typeface="Courier New" charset="0"/>
              </a:rPr>
              <a:t>int main() </a:t>
            </a:r>
          </a:p>
          <a:p>
            <a:pPr algn="l"/>
            <a:r>
              <a:rPr lang="en-US" sz="1600">
                <a:solidFill>
                  <a:srgbClr val="000066"/>
                </a:solidFill>
                <a:latin typeface="Courier New" charset="0"/>
              </a:rPr>
              <a:t>{</a:t>
            </a:r>
          </a:p>
          <a:p>
            <a:pPr algn="l"/>
            <a:r>
              <a:rPr lang="en-US" sz="1600">
                <a:solidFill>
                  <a:srgbClr val="000066"/>
                </a:solidFill>
                <a:latin typeface="Courier New" charset="0"/>
              </a:rPr>
              <a:t>    char cmdline[MAXLINE]; </a:t>
            </a:r>
          </a:p>
          <a:p>
            <a:pPr algn="l"/>
            <a:endParaRPr lang="en-US" sz="1600">
              <a:solidFill>
                <a:srgbClr val="000066"/>
              </a:solidFill>
              <a:latin typeface="Courier New" charset="0"/>
            </a:endParaRPr>
          </a:p>
          <a:p>
            <a:pPr algn="l"/>
            <a:r>
              <a:rPr lang="en-US" sz="1600">
                <a:solidFill>
                  <a:srgbClr val="000066"/>
                </a:solidFill>
                <a:latin typeface="Courier New" charset="0"/>
              </a:rPr>
              <a:t>    </a:t>
            </a:r>
            <a:r>
              <a:rPr lang="en-US" sz="1600">
                <a:solidFill>
                  <a:srgbClr val="FF0000"/>
                </a:solidFill>
                <a:latin typeface="Courier New" charset="0"/>
              </a:rPr>
              <a:t>while (1) {</a:t>
            </a:r>
          </a:p>
          <a:p>
            <a:pPr algn="l"/>
            <a:r>
              <a:rPr lang="en-US" sz="1600">
                <a:solidFill>
                  <a:srgbClr val="000066"/>
                </a:solidFill>
                <a:latin typeface="Courier New" charset="0"/>
              </a:rPr>
              <a:t>	/* read */</a:t>
            </a:r>
          </a:p>
          <a:p>
            <a:pPr algn="l"/>
            <a:r>
              <a:rPr lang="en-US" sz="1600">
                <a:solidFill>
                  <a:srgbClr val="000066"/>
                </a:solidFill>
                <a:latin typeface="Courier New" charset="0"/>
              </a:rPr>
              <a:t>	printf("&gt; ");                   </a:t>
            </a:r>
          </a:p>
          <a:p>
            <a:pPr algn="l"/>
            <a:r>
              <a:rPr lang="en-US" sz="1600">
                <a:solidFill>
                  <a:srgbClr val="000066"/>
                </a:solidFill>
                <a:latin typeface="Courier New" charset="0"/>
              </a:rPr>
              <a:t>	</a:t>
            </a:r>
            <a:r>
              <a:rPr lang="en-US" sz="1600">
                <a:solidFill>
                  <a:srgbClr val="FF0000"/>
                </a:solidFill>
                <a:latin typeface="Courier New" charset="0"/>
              </a:rPr>
              <a:t>Fgets(cmdline, MAXLINE, stdin); </a:t>
            </a:r>
          </a:p>
          <a:p>
            <a:pPr algn="l"/>
            <a:r>
              <a:rPr lang="en-US" sz="1600">
                <a:solidFill>
                  <a:srgbClr val="000066"/>
                </a:solidFill>
                <a:latin typeface="Courier New" charset="0"/>
              </a:rPr>
              <a:t>	if (feof(stdin))</a:t>
            </a:r>
          </a:p>
          <a:p>
            <a:pPr algn="l"/>
            <a:r>
              <a:rPr lang="en-US" sz="1600">
                <a:solidFill>
                  <a:srgbClr val="000066"/>
                </a:solidFill>
                <a:latin typeface="Courier New" charset="0"/>
              </a:rPr>
              <a:t>	    exit(0);</a:t>
            </a:r>
          </a:p>
          <a:p>
            <a:pPr algn="l"/>
            <a:endParaRPr lang="en-US" sz="1600">
              <a:solidFill>
                <a:srgbClr val="000066"/>
              </a:solidFill>
              <a:latin typeface="Courier New" charset="0"/>
            </a:endParaRPr>
          </a:p>
          <a:p>
            <a:pPr algn="l"/>
            <a:r>
              <a:rPr lang="en-US" sz="1600">
                <a:solidFill>
                  <a:srgbClr val="000066"/>
                </a:solidFill>
                <a:latin typeface="Courier New" charset="0"/>
              </a:rPr>
              <a:t>	/* evaluate */</a:t>
            </a:r>
          </a:p>
          <a:p>
            <a:pPr algn="l"/>
            <a:r>
              <a:rPr lang="en-US" sz="1600">
                <a:solidFill>
                  <a:srgbClr val="000066"/>
                </a:solidFill>
                <a:latin typeface="Courier New" charset="0"/>
              </a:rPr>
              <a:t>	</a:t>
            </a:r>
            <a:r>
              <a:rPr lang="en-US" sz="1600">
                <a:solidFill>
                  <a:srgbClr val="FF0000"/>
                </a:solidFill>
                <a:latin typeface="Courier New" charset="0"/>
              </a:rPr>
              <a:t>eval(cmdline);</a:t>
            </a:r>
          </a:p>
          <a:p>
            <a:pPr algn="l"/>
            <a:r>
              <a:rPr lang="en-US" sz="1600">
                <a:solidFill>
                  <a:srgbClr val="000066"/>
                </a:solidFill>
                <a:latin typeface="Courier New" charset="0"/>
              </a:rPr>
              <a:t>    } </a:t>
            </a:r>
          </a:p>
          <a:p>
            <a:pPr algn="l"/>
            <a:r>
              <a:rPr lang="en-US" sz="1600">
                <a:solidFill>
                  <a:srgbClr val="000066"/>
                </a:solidFill>
                <a:latin typeface="Courier New" charset="0"/>
              </a:rPr>
              <a:t>}</a:t>
            </a:r>
          </a:p>
        </p:txBody>
      </p:sp>
      <p:sp>
        <p:nvSpPr>
          <p:cNvPr id="542727" name="Rectangle 7"/>
          <p:cNvSpPr>
            <a:spLocks noChangeArrowheads="1"/>
          </p:cNvSpPr>
          <p:nvPr/>
        </p:nvSpPr>
        <p:spPr bwMode="auto">
          <a:xfrm>
            <a:off x="5486400" y="4419600"/>
            <a:ext cx="3657600" cy="1143000"/>
          </a:xfrm>
          <a:prstGeom prst="rect">
            <a:avLst/>
          </a:prstGeom>
          <a:noFill/>
          <a:ln w="9525">
            <a:noFill/>
            <a:miter lim="800000"/>
            <a:headEnd/>
            <a:tailEnd/>
          </a:ln>
          <a:effectLst/>
        </p:spPr>
        <p:txBody>
          <a:bodyPr lIns="90479" tIns="44446" rIns="90479" bIns="44446"/>
          <a:lstStyle/>
          <a:p>
            <a:pPr marL="385763" indent="-385763" algn="l" eaLnBrk="1" hangingPunct="1">
              <a:lnSpc>
                <a:spcPct val="95000"/>
              </a:lnSpc>
              <a:spcBef>
                <a:spcPct val="50000"/>
              </a:spcBef>
              <a:buClr>
                <a:srgbClr val="660033"/>
              </a:buClr>
              <a:buFont typeface="Wingdings" charset="0"/>
              <a:buNone/>
              <a:defRPr/>
            </a:pPr>
            <a:r>
              <a:rPr lang="en-US" sz="2000" dirty="0">
                <a:solidFill>
                  <a:srgbClr val="003300"/>
                </a:solidFill>
                <a:effectLst>
                  <a:outerShdw blurRad="38100" dist="38100" dir="2700000" algn="tl">
                    <a:srgbClr val="DDDDDD"/>
                  </a:outerShdw>
                </a:effectLst>
              </a:rPr>
              <a:t>A typical shell is simply a loop that gets a string from the command line and executes it</a:t>
            </a:r>
          </a:p>
          <a:p>
            <a:pPr marL="385763" indent="-385763" algn="l" eaLnBrk="1" hangingPunct="1">
              <a:lnSpc>
                <a:spcPct val="95000"/>
              </a:lnSpc>
              <a:spcBef>
                <a:spcPct val="50000"/>
              </a:spcBef>
              <a:buClr>
                <a:srgbClr val="660033"/>
              </a:buClr>
              <a:buFont typeface="Wingdings" charset="0"/>
              <a:buNone/>
              <a:defRPr/>
            </a:pPr>
            <a:r>
              <a:rPr lang="en-US" sz="2000" dirty="0">
                <a:solidFill>
                  <a:srgbClr val="003300"/>
                </a:solidFill>
                <a:effectLst>
                  <a:outerShdw blurRad="38100" dist="38100" dir="2700000" algn="tl">
                    <a:srgbClr val="DDDDDD"/>
                  </a:outerShdw>
                </a:effectLst>
              </a:rPr>
              <a:t>Execution is a sequence of read/evaluate steps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latin typeface="Helvetica" charset="0"/>
              </a:rPr>
              <a:t>Announcements</a:t>
            </a:r>
            <a:endParaRPr lang="en-US" dirty="0">
              <a:latin typeface="Helvetica" charset="0"/>
            </a:endParaRPr>
          </a:p>
        </p:txBody>
      </p:sp>
      <p:sp>
        <p:nvSpPr>
          <p:cNvPr id="3" name="Content Placeholder 2"/>
          <p:cNvSpPr>
            <a:spLocks noGrp="1"/>
          </p:cNvSpPr>
          <p:nvPr>
            <p:ph idx="1"/>
          </p:nvPr>
        </p:nvSpPr>
        <p:spPr>
          <a:xfrm>
            <a:off x="290513" y="1219200"/>
            <a:ext cx="8307387" cy="5072063"/>
          </a:xfrm>
        </p:spPr>
        <p:txBody>
          <a:bodyPr/>
          <a:lstStyle/>
          <a:p>
            <a:pPr marL="384617" indent="-384617">
              <a:defRPr/>
            </a:pPr>
            <a:r>
              <a:rPr lang="en-US" dirty="0" smtClean="0">
                <a:latin typeface="Helvetica" charset="0"/>
              </a:rPr>
              <a:t>Shell </a:t>
            </a:r>
            <a:r>
              <a:rPr lang="en-US" dirty="0">
                <a:latin typeface="Helvetica" charset="0"/>
              </a:rPr>
              <a:t>Lab </a:t>
            </a:r>
            <a:r>
              <a:rPr lang="mr-IN" dirty="0" smtClean="0">
                <a:latin typeface="Helvetica" charset="0"/>
              </a:rPr>
              <a:t>–</a:t>
            </a:r>
            <a:r>
              <a:rPr lang="en-US" dirty="0" smtClean="0">
                <a:latin typeface="Helvetica" charset="0"/>
              </a:rPr>
              <a:t> introduced this week, due Monday Dec 11 by 9 am</a:t>
            </a:r>
          </a:p>
          <a:p>
            <a:pPr marL="384617" indent="-384617">
              <a:defRPr/>
            </a:pPr>
            <a:r>
              <a:rPr lang="en-US" dirty="0" smtClean="0">
                <a:latin typeface="Helvetica" charset="0"/>
              </a:rPr>
              <a:t>Recitation exercise released this week, due next week</a:t>
            </a:r>
          </a:p>
          <a:p>
            <a:pPr marL="384617" indent="-384617">
              <a:defRPr/>
            </a:pPr>
            <a:r>
              <a:rPr lang="en-US" dirty="0" smtClean="0">
                <a:latin typeface="Helvetica" charset="0"/>
              </a:rPr>
              <a:t>Prof. Han is moving his office to Fleming 405 for the remainder of the semester</a:t>
            </a:r>
            <a:endParaRPr lang="en-US" dirty="0">
              <a:latin typeface="Helvetica" charset="0"/>
            </a:endParaRPr>
          </a:p>
          <a:p>
            <a:pPr marL="384617" lvl="0" indent="-384617">
              <a:buClr>
                <a:srgbClr val="660033"/>
              </a:buClr>
              <a:defRPr/>
            </a:pPr>
            <a:r>
              <a:rPr lang="en-US" dirty="0" smtClean="0">
                <a:solidFill>
                  <a:srgbClr val="003300"/>
                </a:solidFill>
                <a:latin typeface="Helvetica" charset="0"/>
              </a:rPr>
              <a:t>Reading</a:t>
            </a:r>
            <a:endParaRPr lang="en-US" dirty="0">
              <a:solidFill>
                <a:srgbClr val="003300"/>
              </a:solidFill>
              <a:latin typeface="Helvetica" charset="0"/>
            </a:endParaRPr>
          </a:p>
          <a:p>
            <a:pPr marL="744538" lvl="1" indent="-246063">
              <a:buClr>
                <a:srgbClr val="660033"/>
              </a:buClr>
              <a:defRPr/>
            </a:pPr>
            <a:r>
              <a:rPr lang="en-US" dirty="0" smtClean="0">
                <a:latin typeface="Helvetica" charset="0"/>
              </a:rPr>
              <a:t>Skip Chapter 7, go to </a:t>
            </a:r>
            <a:r>
              <a:rPr lang="en-US" dirty="0" err="1" smtClean="0">
                <a:latin typeface="Helvetica" charset="0"/>
              </a:rPr>
              <a:t>Ch</a:t>
            </a:r>
            <a:r>
              <a:rPr lang="en-US" dirty="0" smtClean="0">
                <a:latin typeface="Helvetica" charset="0"/>
              </a:rPr>
              <a:t> 8, read all sections (except 8.6), </a:t>
            </a:r>
          </a:p>
          <a:p>
            <a:pPr marL="744538" lvl="1" indent="-246063">
              <a:buClr>
                <a:srgbClr val="660033"/>
              </a:buClr>
              <a:defRPr/>
            </a:pPr>
            <a:r>
              <a:rPr lang="en-US" dirty="0" smtClean="0">
                <a:latin typeface="Helvetica" charset="0"/>
              </a:rPr>
              <a:t>Then read Chapter 9 (except 9.8)</a:t>
            </a:r>
          </a:p>
          <a:p>
            <a:pPr lvl="1">
              <a:buClr>
                <a:srgbClr val="660033"/>
              </a:buClr>
              <a:defRPr/>
            </a:pPr>
            <a:r>
              <a:rPr lang="en-US" dirty="0" smtClean="0">
                <a:latin typeface="Helvetica" charset="0"/>
              </a:rPr>
              <a:t>Return to </a:t>
            </a:r>
            <a:r>
              <a:rPr lang="en-US" dirty="0" err="1" smtClean="0">
                <a:latin typeface="Helvetica" charset="0"/>
              </a:rPr>
              <a:t>Ch</a:t>
            </a:r>
            <a:r>
              <a:rPr lang="en-US" dirty="0" smtClean="0">
                <a:latin typeface="Helvetica" charset="0"/>
              </a:rPr>
              <a:t> 7 at end of </a:t>
            </a:r>
            <a:r>
              <a:rPr lang="en-US" dirty="0">
                <a:latin typeface="Helvetica" charset="0"/>
              </a:rPr>
              <a:t>semester, read </a:t>
            </a:r>
            <a:r>
              <a:rPr lang="en-US" dirty="0" err="1">
                <a:latin typeface="Helvetica" charset="0"/>
              </a:rPr>
              <a:t>Ch</a:t>
            </a:r>
            <a:r>
              <a:rPr lang="en-US" dirty="0">
                <a:latin typeface="Helvetica" charset="0"/>
              </a:rPr>
              <a:t> 7.1-7.11 (no </a:t>
            </a:r>
            <a:r>
              <a:rPr lang="en-US" dirty="0" smtClean="0">
                <a:latin typeface="Helvetica" charset="0"/>
              </a:rPr>
              <a:t>PIC)</a:t>
            </a:r>
          </a:p>
          <a:p>
            <a:pPr lvl="1">
              <a:buClr>
                <a:srgbClr val="660033"/>
              </a:buClr>
              <a:defRPr/>
            </a:pPr>
            <a:r>
              <a:rPr lang="en-US" dirty="0" smtClean="0">
                <a:latin typeface="Helvetica" charset="0"/>
              </a:rPr>
              <a:t>Best approach might be to master the lecture slides first</a:t>
            </a:r>
          </a:p>
        </p:txBody>
      </p:sp>
    </p:spTree>
    <p:extLst>
      <p:ext uri="{BB962C8B-B14F-4D97-AF65-F5344CB8AC3E}">
        <p14:creationId xmlns:p14="http://schemas.microsoft.com/office/powerpoint/2010/main" val="37477722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304800" y="228600"/>
            <a:ext cx="6757988" cy="781050"/>
          </a:xfrm>
        </p:spPr>
        <p:txBody>
          <a:bodyPr/>
          <a:lstStyle/>
          <a:p>
            <a:pPr eaLnBrk="1" hangingPunct="1">
              <a:defRPr/>
            </a:pPr>
            <a:r>
              <a:rPr lang="en-US"/>
              <a:t>Simple Shell </a:t>
            </a:r>
            <a:r>
              <a:rPr lang="en-US">
                <a:latin typeface="Courier New" pitchFamily="-1" charset="0"/>
              </a:rPr>
              <a:t>eval</a:t>
            </a:r>
            <a:r>
              <a:rPr lang="en-US"/>
              <a:t> Function</a:t>
            </a:r>
          </a:p>
        </p:txBody>
      </p:sp>
      <p:sp>
        <p:nvSpPr>
          <p:cNvPr id="93186" name="Text Box 4"/>
          <p:cNvSpPr txBox="1">
            <a:spLocks noChangeArrowheads="1"/>
          </p:cNvSpPr>
          <p:nvPr/>
        </p:nvSpPr>
        <p:spPr bwMode="auto">
          <a:xfrm>
            <a:off x="381000" y="1143000"/>
            <a:ext cx="8340725" cy="5387975"/>
          </a:xfrm>
          <a:prstGeom prst="rect">
            <a:avLst/>
          </a:prstGeom>
          <a:solidFill>
            <a:srgbClr val="FFFF99"/>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r>
              <a:rPr lang="en-US" sz="1600">
                <a:solidFill>
                  <a:srgbClr val="000066"/>
                </a:solidFill>
                <a:latin typeface="Courier New" charset="0"/>
              </a:rPr>
              <a:t>void eval(char *cmdline) </a:t>
            </a:r>
          </a:p>
          <a:p>
            <a:pPr algn="l"/>
            <a:r>
              <a:rPr lang="en-US" sz="1600">
                <a:solidFill>
                  <a:srgbClr val="000066"/>
                </a:solidFill>
                <a:latin typeface="Courier New" charset="0"/>
              </a:rPr>
              <a:t>{</a:t>
            </a:r>
          </a:p>
          <a:p>
            <a:pPr algn="l"/>
            <a:r>
              <a:rPr lang="en-US" sz="1600">
                <a:solidFill>
                  <a:srgbClr val="000066"/>
                </a:solidFill>
                <a:latin typeface="Courier New" charset="0"/>
              </a:rPr>
              <a:t>    char *argv[MAXARGS]; /* argv for execve() */</a:t>
            </a:r>
          </a:p>
          <a:p>
            <a:pPr algn="l"/>
            <a:r>
              <a:rPr lang="en-US" sz="1600">
                <a:solidFill>
                  <a:srgbClr val="000066"/>
                </a:solidFill>
                <a:latin typeface="Courier New" charset="0"/>
              </a:rPr>
              <a:t>    int bg;              /* should the job run in bg or fg? */</a:t>
            </a:r>
          </a:p>
          <a:p>
            <a:pPr algn="l"/>
            <a:r>
              <a:rPr lang="en-US" sz="1600">
                <a:solidFill>
                  <a:srgbClr val="000066"/>
                </a:solidFill>
                <a:latin typeface="Courier New" charset="0"/>
              </a:rPr>
              <a:t>    pid_t pid;           /* process id */</a:t>
            </a:r>
          </a:p>
          <a:p>
            <a:pPr algn="l"/>
            <a:endParaRPr lang="en-US" sz="1600">
              <a:solidFill>
                <a:srgbClr val="000066"/>
              </a:solidFill>
              <a:latin typeface="Courier New" charset="0"/>
            </a:endParaRPr>
          </a:p>
          <a:p>
            <a:pPr algn="l"/>
            <a:r>
              <a:rPr lang="en-US" sz="1600">
                <a:solidFill>
                  <a:srgbClr val="000066"/>
                </a:solidFill>
                <a:latin typeface="Courier New" charset="0"/>
              </a:rPr>
              <a:t>    bg = parseline(cmdline, argv); </a:t>
            </a:r>
          </a:p>
          <a:p>
            <a:pPr algn="l"/>
            <a:r>
              <a:rPr lang="en-US" sz="1600">
                <a:solidFill>
                  <a:srgbClr val="000066"/>
                </a:solidFill>
                <a:latin typeface="Courier New" charset="0"/>
              </a:rPr>
              <a:t>    if (!builtin_command(argv)) { </a:t>
            </a:r>
          </a:p>
          <a:p>
            <a:pPr algn="l"/>
            <a:r>
              <a:rPr lang="en-US" sz="1600">
                <a:solidFill>
                  <a:srgbClr val="000066"/>
                </a:solidFill>
                <a:latin typeface="Courier New" charset="0"/>
              </a:rPr>
              <a:t>	if ((</a:t>
            </a:r>
            <a:r>
              <a:rPr lang="en-US" sz="1600">
                <a:solidFill>
                  <a:srgbClr val="FF0000"/>
                </a:solidFill>
                <a:latin typeface="Courier New" charset="0"/>
              </a:rPr>
              <a:t>pid = Fork()</a:t>
            </a:r>
            <a:r>
              <a:rPr lang="en-US" sz="1600">
                <a:solidFill>
                  <a:srgbClr val="000066"/>
                </a:solidFill>
                <a:latin typeface="Courier New" charset="0"/>
              </a:rPr>
              <a:t>) == 0) {   /* child runs user job */</a:t>
            </a:r>
          </a:p>
          <a:p>
            <a:pPr algn="l"/>
            <a:r>
              <a:rPr lang="en-US" sz="1600">
                <a:solidFill>
                  <a:srgbClr val="000066"/>
                </a:solidFill>
                <a:latin typeface="Courier New" charset="0"/>
              </a:rPr>
              <a:t>	    if (</a:t>
            </a:r>
            <a:r>
              <a:rPr lang="en-US" sz="1600">
                <a:solidFill>
                  <a:srgbClr val="FF0000"/>
                </a:solidFill>
                <a:latin typeface="Courier New" charset="0"/>
              </a:rPr>
              <a:t>execve(argv[0], argv, environ</a:t>
            </a:r>
            <a:r>
              <a:rPr lang="en-US" sz="1600">
                <a:solidFill>
                  <a:srgbClr val="000066"/>
                </a:solidFill>
                <a:latin typeface="Courier New" charset="0"/>
              </a:rPr>
              <a:t>) &lt; 0) {</a:t>
            </a:r>
          </a:p>
          <a:p>
            <a:pPr algn="l"/>
            <a:r>
              <a:rPr lang="en-US" sz="1600">
                <a:solidFill>
                  <a:srgbClr val="000066"/>
                </a:solidFill>
                <a:latin typeface="Courier New" charset="0"/>
              </a:rPr>
              <a:t>		printf("%s: Command not found.\n", argv[0]);</a:t>
            </a:r>
          </a:p>
          <a:p>
            <a:pPr algn="l"/>
            <a:r>
              <a:rPr lang="en-US" sz="1600">
                <a:solidFill>
                  <a:srgbClr val="000066"/>
                </a:solidFill>
                <a:latin typeface="Courier New" charset="0"/>
              </a:rPr>
              <a:t>		exit(0);</a:t>
            </a:r>
          </a:p>
          <a:p>
            <a:pPr algn="l"/>
            <a:r>
              <a:rPr lang="en-US" sz="1600">
                <a:solidFill>
                  <a:srgbClr val="000066"/>
                </a:solidFill>
                <a:latin typeface="Courier New" charset="0"/>
              </a:rPr>
              <a:t>	    }</a:t>
            </a:r>
          </a:p>
          <a:p>
            <a:pPr algn="l"/>
            <a:r>
              <a:rPr lang="en-US" sz="1600">
                <a:solidFill>
                  <a:srgbClr val="000066"/>
                </a:solidFill>
                <a:latin typeface="Courier New" charset="0"/>
              </a:rPr>
              <a:t>	}</a:t>
            </a:r>
          </a:p>
          <a:p>
            <a:pPr algn="l"/>
            <a:endParaRPr lang="en-US" sz="1600">
              <a:solidFill>
                <a:srgbClr val="000066"/>
              </a:solidFill>
              <a:latin typeface="Courier New" charset="0"/>
            </a:endParaRPr>
          </a:p>
          <a:p>
            <a:pPr algn="l"/>
            <a:r>
              <a:rPr lang="en-US" sz="1600">
                <a:solidFill>
                  <a:srgbClr val="000066"/>
                </a:solidFill>
                <a:latin typeface="Courier New" charset="0"/>
              </a:rPr>
              <a:t>	if (!bg) {   /* parent waits for fg job to terminate */</a:t>
            </a:r>
          </a:p>
          <a:p>
            <a:pPr algn="l"/>
            <a:r>
              <a:rPr lang="en-US" sz="1600">
                <a:solidFill>
                  <a:srgbClr val="000066"/>
                </a:solidFill>
                <a:latin typeface="Courier New" charset="0"/>
              </a:rPr>
              <a:t>           int status;</a:t>
            </a:r>
          </a:p>
          <a:p>
            <a:pPr algn="l"/>
            <a:r>
              <a:rPr lang="en-US" sz="1600">
                <a:solidFill>
                  <a:srgbClr val="000066"/>
                </a:solidFill>
                <a:latin typeface="Courier New" charset="0"/>
              </a:rPr>
              <a:t>	    if (</a:t>
            </a:r>
            <a:r>
              <a:rPr lang="en-US" sz="1600">
                <a:solidFill>
                  <a:srgbClr val="FF0000"/>
                </a:solidFill>
                <a:latin typeface="Courier New" charset="0"/>
              </a:rPr>
              <a:t>waitpid(pid, &amp;status, 0) </a:t>
            </a:r>
            <a:r>
              <a:rPr lang="en-US" sz="1600">
                <a:solidFill>
                  <a:srgbClr val="000066"/>
                </a:solidFill>
                <a:latin typeface="Courier New" charset="0"/>
              </a:rPr>
              <a:t>&lt; 0)</a:t>
            </a:r>
          </a:p>
          <a:p>
            <a:pPr algn="l"/>
            <a:r>
              <a:rPr lang="en-US" sz="1600">
                <a:solidFill>
                  <a:srgbClr val="000066"/>
                </a:solidFill>
                <a:latin typeface="Courier New" charset="0"/>
              </a:rPr>
              <a:t>		unix_error("waitfg: waitpid error");</a:t>
            </a:r>
          </a:p>
          <a:p>
            <a:pPr algn="l"/>
            <a:r>
              <a:rPr lang="en-US" sz="1600">
                <a:solidFill>
                  <a:srgbClr val="000066"/>
                </a:solidFill>
                <a:latin typeface="Courier New" charset="0"/>
              </a:rPr>
              <a:t>	}</a:t>
            </a:r>
          </a:p>
          <a:p>
            <a:pPr algn="l"/>
            <a:r>
              <a:rPr lang="en-US" sz="1600">
                <a:solidFill>
                  <a:srgbClr val="000066"/>
                </a:solidFill>
                <a:latin typeface="Courier New" charset="0"/>
              </a:rPr>
              <a:t>	else         /* otherwise, don</a:t>
            </a:r>
            <a:r>
              <a:rPr lang="ja-JP" altLang="en-US" sz="1600">
                <a:solidFill>
                  <a:srgbClr val="000066"/>
                </a:solidFill>
                <a:latin typeface="Courier New" charset="0"/>
              </a:rPr>
              <a:t>’</a:t>
            </a:r>
            <a:r>
              <a:rPr lang="en-US" altLang="ja-JP" sz="1600">
                <a:solidFill>
                  <a:srgbClr val="000066"/>
                </a:solidFill>
                <a:latin typeface="Courier New" charset="0"/>
              </a:rPr>
              <a:t>t wait for bg job */</a:t>
            </a:r>
          </a:p>
          <a:p>
            <a:pPr algn="l"/>
            <a:r>
              <a:rPr lang="en-US" sz="1600">
                <a:solidFill>
                  <a:srgbClr val="000066"/>
                </a:solidFill>
                <a:latin typeface="Courier New" charset="0"/>
              </a:rPr>
              <a:t>	    printf("%d %s", pid, cmdline);</a:t>
            </a:r>
          </a:p>
          <a:p>
            <a:pPr algn="l"/>
            <a:r>
              <a:rPr lang="en-US" sz="1600">
                <a:solidFill>
                  <a:srgbClr val="000066"/>
                </a:solidFill>
                <a:latin typeface="Courier New" charset="0"/>
              </a:rPr>
              <a:t>    }</a:t>
            </a:r>
          </a:p>
          <a:p>
            <a:pPr algn="l"/>
            <a:r>
              <a:rPr lang="en-US" sz="1600">
                <a:solidFill>
                  <a:srgbClr val="000066"/>
                </a:solidFill>
                <a:latin typeface="Courier New" charset="0"/>
              </a:rPr>
              <a:t>}</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pPr eaLnBrk="1" hangingPunct="1">
              <a:defRPr/>
            </a:pPr>
            <a:r>
              <a:rPr lang="en-US" dirty="0" smtClean="0"/>
              <a:t>Background </a:t>
            </a:r>
            <a:r>
              <a:rPr lang="en-US" dirty="0" err="1" smtClean="0"/>
              <a:t>vs</a:t>
            </a:r>
            <a:r>
              <a:rPr lang="en-US" dirty="0" smtClean="0"/>
              <a:t> Foreground Processes</a:t>
            </a:r>
            <a:endParaRPr lang="en-US" dirty="0"/>
          </a:p>
        </p:txBody>
      </p:sp>
      <p:sp>
        <p:nvSpPr>
          <p:cNvPr id="542723" name="Rectangle 3"/>
          <p:cNvSpPr>
            <a:spLocks noGrp="1" noChangeArrowheads="1"/>
          </p:cNvSpPr>
          <p:nvPr>
            <p:ph type="body" idx="1"/>
          </p:nvPr>
        </p:nvSpPr>
        <p:spPr>
          <a:xfrm>
            <a:off x="228600" y="1143000"/>
            <a:ext cx="8763000" cy="609600"/>
          </a:xfrm>
        </p:spPr>
        <p:txBody>
          <a:bodyPr/>
          <a:lstStyle/>
          <a:p>
            <a:pPr eaLnBrk="1" hangingPunct="1">
              <a:buFont typeface="Wingdings" charset="0"/>
              <a:buNone/>
              <a:defRPr/>
            </a:pPr>
            <a:r>
              <a:rPr lang="en-US" dirty="0" smtClean="0">
                <a:latin typeface="Helvetica" charset="0"/>
                <a:ea typeface="ＭＳ Ｐゴシック" charset="0"/>
                <a:cs typeface="ＭＳ Ｐゴシック" charset="0"/>
              </a:rPr>
              <a:t>Note how “</a:t>
            </a:r>
            <a:r>
              <a:rPr lang="en-US" dirty="0" err="1" smtClean="0">
                <a:latin typeface="Helvetica" charset="0"/>
                <a:ea typeface="ＭＳ Ｐゴシック" charset="0"/>
                <a:cs typeface="ＭＳ Ｐゴシック" charset="0"/>
              </a:rPr>
              <a:t>ls</a:t>
            </a:r>
            <a:r>
              <a:rPr lang="en-US" dirty="0" smtClean="0">
                <a:latin typeface="Helvetica" charset="0"/>
                <a:ea typeface="ＭＳ Ｐゴシック" charset="0"/>
                <a:cs typeface="ＭＳ Ｐゴシック" charset="0"/>
              </a:rPr>
              <a:t> –a” and “</a:t>
            </a:r>
            <a:r>
              <a:rPr lang="en-US" dirty="0" err="1" smtClean="0">
                <a:latin typeface="Helvetica" charset="0"/>
                <a:ea typeface="ＭＳ Ｐゴシック" charset="0"/>
                <a:cs typeface="ＭＳ Ｐゴシック" charset="0"/>
              </a:rPr>
              <a:t>ps</a:t>
            </a:r>
            <a:r>
              <a:rPr lang="en-US" dirty="0" smtClean="0">
                <a:latin typeface="Helvetica" charset="0"/>
                <a:ea typeface="ＭＳ Ｐゴシック" charset="0"/>
                <a:cs typeface="ＭＳ Ｐゴシック" charset="0"/>
              </a:rPr>
              <a:t>” both run in the foreground</a:t>
            </a:r>
          </a:p>
        </p:txBody>
      </p:sp>
      <p:pic>
        <p:nvPicPr>
          <p:cNvPr id="94211"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8800"/>
            <a:ext cx="72263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381000" y="5638800"/>
            <a:ext cx="8763000" cy="609600"/>
          </a:xfrm>
          <a:prstGeom prst="rect">
            <a:avLst/>
          </a:prstGeom>
          <a:noFill/>
          <a:ln w="9525">
            <a:noFill/>
            <a:miter lim="800000"/>
            <a:headEnd/>
            <a:tailEnd/>
          </a:ln>
          <a:effec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 charset="-128"/>
                <a:cs typeface="ＭＳ Ｐゴシック" pitchFamily="-1"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1"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pitchFamily="-111"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pitchFamily="-111"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1" charset="0"/>
                <a:ea typeface="ＭＳ Ｐゴシック" pitchFamily="-111" charset="-128"/>
              </a:defRPr>
            </a:lvl5pPr>
            <a:lvl6pPr marL="29083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6pPr>
            <a:lvl7pPr marL="33655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7pPr>
            <a:lvl8pPr marL="38227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8pPr>
            <a:lvl9pPr marL="4279900" indent="-228600" algn="l" rtl="0" fontAlgn="base">
              <a:spcBef>
                <a:spcPct val="20000"/>
              </a:spcBef>
              <a:spcAft>
                <a:spcPct val="0"/>
              </a:spcAft>
              <a:buChar char="•"/>
              <a:defRPr sz="2000">
                <a:solidFill>
                  <a:schemeClr val="tx1"/>
                </a:solidFill>
                <a:latin typeface="Times New Roman" pitchFamily="-111" charset="0"/>
                <a:ea typeface="ＭＳ Ｐゴシック" pitchFamily="-111" charset="-128"/>
              </a:defRPr>
            </a:lvl9pPr>
          </a:lstStyle>
          <a:p>
            <a:pPr eaLnBrk="1" hangingPunct="1">
              <a:buClr>
                <a:srgbClr val="660033"/>
              </a:buClr>
              <a:buFont typeface="Wingdings" charset="0"/>
              <a:buNone/>
              <a:defRPr/>
            </a:pPr>
            <a:r>
              <a:rPr lang="en-US" dirty="0" smtClean="0">
                <a:solidFill>
                  <a:srgbClr val="003300"/>
                </a:solidFill>
                <a:latin typeface="Helvetica" charset="0"/>
                <a:ea typeface="ＭＳ Ｐゴシック" charset="0"/>
                <a:cs typeface="ＭＳ Ｐゴシック" charset="0"/>
              </a:rPr>
              <a:t>Note how “find … </a:t>
            </a:r>
            <a:r>
              <a:rPr lang="en-US" dirty="0" smtClean="0">
                <a:solidFill>
                  <a:srgbClr val="FF0000"/>
                </a:solidFill>
                <a:latin typeface="Helvetica" charset="0"/>
                <a:ea typeface="ＭＳ Ｐゴシック" charset="0"/>
                <a:cs typeface="ＭＳ Ｐゴシック" charset="0"/>
              </a:rPr>
              <a:t>&amp;</a:t>
            </a:r>
            <a:r>
              <a:rPr lang="en-US" dirty="0" smtClean="0">
                <a:solidFill>
                  <a:srgbClr val="003300"/>
                </a:solidFill>
                <a:latin typeface="Helvetica" charset="0"/>
                <a:ea typeface="ＭＳ Ｐゴシック" charset="0"/>
                <a:cs typeface="ＭＳ Ｐゴシック" charset="0"/>
              </a:rPr>
              <a:t> “ runs in the </a:t>
            </a:r>
            <a:r>
              <a:rPr lang="en-US" i="1" dirty="0" smtClean="0">
                <a:solidFill>
                  <a:srgbClr val="FF0000"/>
                </a:solidFill>
                <a:latin typeface="Helvetica" charset="0"/>
                <a:ea typeface="ＭＳ Ｐゴシック" charset="0"/>
                <a:cs typeface="ＭＳ Ｐゴシック" charset="0"/>
              </a:rPr>
              <a:t>background</a:t>
            </a:r>
            <a:r>
              <a:rPr lang="en-US" dirty="0" smtClean="0">
                <a:solidFill>
                  <a:srgbClr val="FF0000"/>
                </a:solidFill>
                <a:latin typeface="Helvetica" charset="0"/>
                <a:ea typeface="ＭＳ Ｐゴシック" charset="0"/>
                <a:cs typeface="ＭＳ Ｐゴシック" charset="0"/>
              </a:rPr>
              <a:t> </a:t>
            </a:r>
            <a:r>
              <a:rPr lang="en-US" dirty="0" smtClean="0">
                <a:solidFill>
                  <a:srgbClr val="003300"/>
                </a:solidFill>
                <a:latin typeface="Helvetica" charset="0"/>
                <a:ea typeface="ＭＳ Ｐゴシック" charset="0"/>
                <a:cs typeface="ＭＳ Ｐゴシック" charset="0"/>
              </a:rPr>
              <a:t>due to the “</a:t>
            </a:r>
            <a:r>
              <a:rPr lang="en-US" dirty="0" smtClean="0">
                <a:solidFill>
                  <a:srgbClr val="FF0000"/>
                </a:solidFill>
                <a:latin typeface="Helvetica" charset="0"/>
                <a:ea typeface="ＭＳ Ｐゴシック" charset="0"/>
                <a:cs typeface="ＭＳ Ｐゴシック" charset="0"/>
              </a:rPr>
              <a:t>&amp;</a:t>
            </a:r>
            <a:r>
              <a:rPr lang="en-US" dirty="0" smtClean="0">
                <a:solidFill>
                  <a:srgbClr val="003300"/>
                </a:solidFill>
                <a:latin typeface="Helvetica" charset="0"/>
                <a:ea typeface="ＭＳ Ｐゴシック" charset="0"/>
                <a:cs typeface="ＭＳ Ｐゴシック" charset="0"/>
              </a:rPr>
              <a:t>” at the end of the command line</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304800" y="228600"/>
            <a:ext cx="6757988" cy="781050"/>
          </a:xfrm>
        </p:spPr>
        <p:txBody>
          <a:bodyPr/>
          <a:lstStyle/>
          <a:p>
            <a:pPr eaLnBrk="1" hangingPunct="1">
              <a:defRPr/>
            </a:pPr>
            <a:r>
              <a:rPr lang="en-US" dirty="0" smtClean="0"/>
              <a:t>Keeping Track of Background Processes</a:t>
            </a:r>
            <a:endParaRPr lang="en-US" dirty="0"/>
          </a:p>
        </p:txBody>
      </p:sp>
      <p:sp>
        <p:nvSpPr>
          <p:cNvPr id="95234" name="Text Box 4"/>
          <p:cNvSpPr txBox="1">
            <a:spLocks noChangeArrowheads="1"/>
          </p:cNvSpPr>
          <p:nvPr/>
        </p:nvSpPr>
        <p:spPr bwMode="auto">
          <a:xfrm>
            <a:off x="381000" y="1143000"/>
            <a:ext cx="8340725" cy="5414963"/>
          </a:xfrm>
          <a:prstGeom prst="rect">
            <a:avLst/>
          </a:prstGeom>
          <a:solidFill>
            <a:srgbClr val="FFFF99"/>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r>
              <a:rPr lang="en-US" sz="1600">
                <a:solidFill>
                  <a:srgbClr val="000066"/>
                </a:solidFill>
                <a:latin typeface="Courier New" charset="0"/>
              </a:rPr>
              <a:t>void eval(char *cmdline) </a:t>
            </a:r>
          </a:p>
          <a:p>
            <a:pPr algn="l"/>
            <a:r>
              <a:rPr lang="en-US" sz="1600">
                <a:solidFill>
                  <a:srgbClr val="000066"/>
                </a:solidFill>
                <a:latin typeface="Courier New" charset="0"/>
              </a:rPr>
              <a:t>{</a:t>
            </a:r>
          </a:p>
          <a:p>
            <a:pPr algn="l"/>
            <a:r>
              <a:rPr lang="en-US" sz="1600">
                <a:solidFill>
                  <a:srgbClr val="000066"/>
                </a:solidFill>
                <a:latin typeface="Courier New" charset="0"/>
              </a:rPr>
              <a:t>    char *argv[MAXARGS]; /* argv for execve() */</a:t>
            </a:r>
          </a:p>
          <a:p>
            <a:pPr algn="l"/>
            <a:r>
              <a:rPr lang="en-US" sz="1600">
                <a:solidFill>
                  <a:srgbClr val="000066"/>
                </a:solidFill>
                <a:latin typeface="Courier New" charset="0"/>
              </a:rPr>
              <a:t>    </a:t>
            </a:r>
            <a:r>
              <a:rPr lang="en-US" sz="1600">
                <a:solidFill>
                  <a:srgbClr val="FF0000"/>
                </a:solidFill>
                <a:latin typeface="Courier New" charset="0"/>
              </a:rPr>
              <a:t>int bg;              /* should the job run in bg or fg? */</a:t>
            </a:r>
          </a:p>
          <a:p>
            <a:pPr algn="l"/>
            <a:r>
              <a:rPr lang="en-US" sz="1600">
                <a:solidFill>
                  <a:srgbClr val="000066"/>
                </a:solidFill>
                <a:latin typeface="Courier New" charset="0"/>
              </a:rPr>
              <a:t>    pid_t pid;           /* process id */</a:t>
            </a:r>
          </a:p>
          <a:p>
            <a:pPr algn="l"/>
            <a:endParaRPr lang="en-US" sz="1600">
              <a:solidFill>
                <a:srgbClr val="000066"/>
              </a:solidFill>
              <a:latin typeface="Courier New" charset="0"/>
            </a:endParaRPr>
          </a:p>
          <a:p>
            <a:pPr algn="l"/>
            <a:r>
              <a:rPr lang="en-US" sz="1600">
                <a:solidFill>
                  <a:srgbClr val="000066"/>
                </a:solidFill>
                <a:latin typeface="Courier New" charset="0"/>
              </a:rPr>
              <a:t>    </a:t>
            </a:r>
            <a:r>
              <a:rPr lang="en-US" sz="1600">
                <a:solidFill>
                  <a:srgbClr val="FF0000"/>
                </a:solidFill>
                <a:latin typeface="Courier New" charset="0"/>
              </a:rPr>
              <a:t>bg </a:t>
            </a:r>
            <a:r>
              <a:rPr lang="en-US" sz="1600">
                <a:solidFill>
                  <a:srgbClr val="000066"/>
                </a:solidFill>
                <a:latin typeface="Courier New" charset="0"/>
              </a:rPr>
              <a:t>= parseline(cmdline, argv); </a:t>
            </a:r>
          </a:p>
          <a:p>
            <a:pPr algn="l"/>
            <a:r>
              <a:rPr lang="en-US" sz="1600">
                <a:solidFill>
                  <a:srgbClr val="000066"/>
                </a:solidFill>
                <a:latin typeface="Courier New" charset="0"/>
              </a:rPr>
              <a:t>    if (!builtin_command(argv)) { </a:t>
            </a:r>
          </a:p>
          <a:p>
            <a:pPr algn="l"/>
            <a:r>
              <a:rPr lang="en-US" sz="1600">
                <a:solidFill>
                  <a:srgbClr val="000066"/>
                </a:solidFill>
                <a:latin typeface="Courier New" charset="0"/>
              </a:rPr>
              <a:t>	if ((pid = Fork()) == 0) {   /* child runs user job */</a:t>
            </a:r>
          </a:p>
          <a:p>
            <a:pPr algn="l"/>
            <a:r>
              <a:rPr lang="en-US" sz="1600">
                <a:solidFill>
                  <a:srgbClr val="000066"/>
                </a:solidFill>
                <a:latin typeface="Courier New" charset="0"/>
              </a:rPr>
              <a:t>	    if (execve(argv[0], argv, environ) &lt; 0) {</a:t>
            </a:r>
          </a:p>
          <a:p>
            <a:pPr algn="l"/>
            <a:r>
              <a:rPr lang="en-US" sz="1600">
                <a:solidFill>
                  <a:srgbClr val="000066"/>
                </a:solidFill>
                <a:latin typeface="Courier New" charset="0"/>
              </a:rPr>
              <a:t>		printf("%s: Command not found.\n", argv[0]);</a:t>
            </a:r>
          </a:p>
          <a:p>
            <a:pPr algn="l"/>
            <a:r>
              <a:rPr lang="en-US" sz="1600">
                <a:solidFill>
                  <a:srgbClr val="000066"/>
                </a:solidFill>
                <a:latin typeface="Courier New" charset="0"/>
              </a:rPr>
              <a:t>		exit(0);</a:t>
            </a:r>
          </a:p>
          <a:p>
            <a:pPr algn="l"/>
            <a:r>
              <a:rPr lang="en-US" sz="1600">
                <a:solidFill>
                  <a:srgbClr val="000066"/>
                </a:solidFill>
                <a:latin typeface="Courier New" charset="0"/>
              </a:rPr>
              <a:t>	    }</a:t>
            </a:r>
          </a:p>
          <a:p>
            <a:pPr algn="l"/>
            <a:r>
              <a:rPr lang="en-US" sz="1600">
                <a:solidFill>
                  <a:srgbClr val="000066"/>
                </a:solidFill>
                <a:latin typeface="Courier New" charset="0"/>
              </a:rPr>
              <a:t>	}</a:t>
            </a:r>
          </a:p>
          <a:p>
            <a:pPr algn="l"/>
            <a:endParaRPr lang="en-US" sz="1600">
              <a:solidFill>
                <a:srgbClr val="000066"/>
              </a:solidFill>
              <a:latin typeface="Courier New" charset="0"/>
            </a:endParaRPr>
          </a:p>
          <a:p>
            <a:pPr algn="l"/>
            <a:r>
              <a:rPr lang="en-US" sz="1600">
                <a:solidFill>
                  <a:srgbClr val="000066"/>
                </a:solidFill>
                <a:latin typeface="Courier New" charset="0"/>
              </a:rPr>
              <a:t>	</a:t>
            </a:r>
            <a:r>
              <a:rPr lang="en-US" sz="1600">
                <a:solidFill>
                  <a:srgbClr val="FF0000"/>
                </a:solidFill>
                <a:latin typeface="Courier New" charset="0"/>
              </a:rPr>
              <a:t>if (!bg) {   /* parent waits for fg job to terminate */</a:t>
            </a:r>
          </a:p>
          <a:p>
            <a:pPr algn="l"/>
            <a:r>
              <a:rPr lang="en-US" sz="1600">
                <a:solidFill>
                  <a:srgbClr val="000066"/>
                </a:solidFill>
                <a:latin typeface="Courier New" charset="0"/>
              </a:rPr>
              <a:t>           int status;</a:t>
            </a:r>
          </a:p>
          <a:p>
            <a:pPr algn="l"/>
            <a:r>
              <a:rPr lang="en-US" sz="1600">
                <a:solidFill>
                  <a:srgbClr val="000066"/>
                </a:solidFill>
                <a:latin typeface="Courier New" charset="0"/>
              </a:rPr>
              <a:t>	    if (waitpid(pid, &amp;status, 0)</a:t>
            </a:r>
            <a:r>
              <a:rPr lang="en-US" sz="1600">
                <a:solidFill>
                  <a:srgbClr val="FF0000"/>
                </a:solidFill>
                <a:latin typeface="Courier New" charset="0"/>
              </a:rPr>
              <a:t> </a:t>
            </a:r>
            <a:r>
              <a:rPr lang="en-US" sz="1600">
                <a:solidFill>
                  <a:srgbClr val="000066"/>
                </a:solidFill>
                <a:latin typeface="Courier New" charset="0"/>
              </a:rPr>
              <a:t>&lt; 0)</a:t>
            </a:r>
          </a:p>
          <a:p>
            <a:pPr algn="l"/>
            <a:r>
              <a:rPr lang="en-US" sz="1600">
                <a:solidFill>
                  <a:srgbClr val="000066"/>
                </a:solidFill>
                <a:latin typeface="Courier New" charset="0"/>
              </a:rPr>
              <a:t>		unix_error("waitfg: waitpid error");</a:t>
            </a:r>
          </a:p>
          <a:p>
            <a:pPr algn="l"/>
            <a:r>
              <a:rPr lang="en-US" sz="1600">
                <a:solidFill>
                  <a:srgbClr val="000066"/>
                </a:solidFill>
                <a:latin typeface="Courier New" charset="0"/>
              </a:rPr>
              <a:t>	}</a:t>
            </a:r>
          </a:p>
          <a:p>
            <a:pPr algn="l"/>
            <a:r>
              <a:rPr lang="en-US" sz="1600">
                <a:solidFill>
                  <a:srgbClr val="000066"/>
                </a:solidFill>
                <a:latin typeface="Courier New" charset="0"/>
              </a:rPr>
              <a:t>	</a:t>
            </a:r>
            <a:r>
              <a:rPr lang="en-US" sz="1600">
                <a:solidFill>
                  <a:srgbClr val="FF0000"/>
                </a:solidFill>
                <a:latin typeface="Courier New" charset="0"/>
              </a:rPr>
              <a:t>else         /* otherwise, don</a:t>
            </a:r>
            <a:r>
              <a:rPr lang="ja-JP" altLang="en-US" sz="1600">
                <a:solidFill>
                  <a:srgbClr val="FF0000"/>
                </a:solidFill>
                <a:latin typeface="Courier New" charset="0"/>
              </a:rPr>
              <a:t>’</a:t>
            </a:r>
            <a:r>
              <a:rPr lang="en-US" altLang="ja-JP" sz="1600">
                <a:solidFill>
                  <a:srgbClr val="FF0000"/>
                </a:solidFill>
                <a:latin typeface="Courier New" charset="0"/>
              </a:rPr>
              <a:t>t wait for bg job */</a:t>
            </a:r>
          </a:p>
          <a:p>
            <a:pPr algn="l"/>
            <a:r>
              <a:rPr lang="en-US" sz="1600">
                <a:solidFill>
                  <a:srgbClr val="000066"/>
                </a:solidFill>
                <a:latin typeface="Courier New" charset="0"/>
              </a:rPr>
              <a:t>	    printf("%d %s", pid, cmdline);</a:t>
            </a:r>
          </a:p>
          <a:p>
            <a:pPr algn="l"/>
            <a:r>
              <a:rPr lang="en-US" sz="1600">
                <a:solidFill>
                  <a:srgbClr val="000066"/>
                </a:solidFill>
                <a:latin typeface="Courier New" charset="0"/>
              </a:rPr>
              <a:t>    }</a:t>
            </a:r>
          </a:p>
          <a:p>
            <a:pPr algn="l"/>
            <a:r>
              <a:rPr lang="en-US" sz="1600">
                <a:solidFill>
                  <a:srgbClr val="000066"/>
                </a:solidFill>
                <a:latin typeface="Courier New" charset="0"/>
              </a:rPr>
              <a:t>}</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pPr eaLnBrk="1" hangingPunct="1">
              <a:defRPr/>
            </a:pPr>
            <a:r>
              <a:rPr lang="en-US"/>
              <a:t>Problem with Simple Shell Example</a:t>
            </a:r>
          </a:p>
        </p:txBody>
      </p:sp>
      <p:sp>
        <p:nvSpPr>
          <p:cNvPr id="546819" name="Rectangle 3"/>
          <p:cNvSpPr>
            <a:spLocks noGrp="1" noChangeArrowheads="1"/>
          </p:cNvSpPr>
          <p:nvPr>
            <p:ph type="body" idx="1"/>
          </p:nvPr>
        </p:nvSpPr>
        <p:spPr/>
        <p:txBody>
          <a:bodyPr/>
          <a:lstStyle/>
          <a:p>
            <a:pPr eaLnBrk="1" hangingPunct="1">
              <a:buFont typeface="Wingdings" charset="0"/>
              <a:buNone/>
              <a:defRPr/>
            </a:pPr>
            <a:r>
              <a:rPr lang="en-US" dirty="0">
                <a:latin typeface="Helvetica" charset="0"/>
                <a:ea typeface="ＭＳ Ｐゴシック" charset="0"/>
                <a:cs typeface="ＭＳ Ｐゴシック" charset="0"/>
              </a:rPr>
              <a:t>Shell correctly waits for and reaps foreground jobs.</a:t>
            </a:r>
          </a:p>
          <a:p>
            <a:pPr eaLnBrk="1" hangingPunct="1">
              <a:buFont typeface="Wingdings" charset="0"/>
              <a:buNone/>
              <a:defRPr/>
            </a:pPr>
            <a:r>
              <a:rPr lang="en-US" dirty="0">
                <a:latin typeface="Helvetica" charset="0"/>
                <a:ea typeface="ＭＳ Ｐゴシック" charset="0"/>
                <a:cs typeface="ＭＳ Ｐゴシック" charset="0"/>
              </a:rPr>
              <a:t>But what about background jobs?</a:t>
            </a:r>
          </a:p>
          <a:p>
            <a:pPr lvl="1" eaLnBrk="1" hangingPunct="1">
              <a:defRPr/>
            </a:pPr>
            <a:r>
              <a:rPr lang="en-US" dirty="0">
                <a:latin typeface="Helvetica" charset="0"/>
                <a:ea typeface="ＭＳ Ｐゴシック" charset="0"/>
              </a:rPr>
              <a:t>Will become zombies when they terminate.</a:t>
            </a:r>
          </a:p>
          <a:p>
            <a:pPr lvl="1" eaLnBrk="1" hangingPunct="1">
              <a:defRPr/>
            </a:pPr>
            <a:r>
              <a:rPr lang="en-US" dirty="0">
                <a:latin typeface="Helvetica" charset="0"/>
                <a:ea typeface="ＭＳ Ｐゴシック" charset="0"/>
              </a:rPr>
              <a:t>Will never be reaped because shell (typically) will not terminate.</a:t>
            </a:r>
          </a:p>
          <a:p>
            <a:pPr lvl="1" eaLnBrk="1" hangingPunct="1">
              <a:defRPr/>
            </a:pPr>
            <a:r>
              <a:rPr lang="en-US" dirty="0">
                <a:latin typeface="Helvetica" charset="0"/>
                <a:ea typeface="ＭＳ Ｐゴシック" charset="0"/>
              </a:rPr>
              <a:t>Creates a memory leak that will eventually crash the kernel when it runs out of memory.</a:t>
            </a:r>
          </a:p>
          <a:p>
            <a:pPr eaLnBrk="1" hangingPunct="1">
              <a:buFont typeface="Wingdings" charset="0"/>
              <a:buNone/>
              <a:defRPr/>
            </a:pPr>
            <a:r>
              <a:rPr lang="en-US" dirty="0">
                <a:latin typeface="Helvetica" charset="0"/>
                <a:ea typeface="ＭＳ Ｐゴシック" charset="0"/>
                <a:cs typeface="ＭＳ Ｐゴシック" charset="0"/>
              </a:rPr>
              <a:t>Solutions to reaping background jobs:</a:t>
            </a:r>
          </a:p>
          <a:p>
            <a:pPr lvl="1" eaLnBrk="1" hangingPunct="1">
              <a:defRPr/>
            </a:pPr>
            <a:r>
              <a:rPr lang="en-US" dirty="0">
                <a:latin typeface="Helvetica" charset="0"/>
                <a:ea typeface="ＭＳ Ｐゴシック" charset="0"/>
              </a:rPr>
              <a:t> Use </a:t>
            </a:r>
            <a:r>
              <a:rPr lang="en-US" b="0" dirty="0" err="1">
                <a:latin typeface="Courier" charset="0"/>
                <a:ea typeface="ＭＳ Ｐゴシック" charset="0"/>
                <a:cs typeface="Courier" charset="0"/>
              </a:rPr>
              <a:t>waitpid</a:t>
            </a:r>
            <a:r>
              <a:rPr lang="en-US" dirty="0">
                <a:latin typeface="Helvetica" charset="0"/>
                <a:ea typeface="ＭＳ Ｐゴシック" charset="0"/>
              </a:rPr>
              <a:t>(</a:t>
            </a:r>
            <a:r>
              <a:rPr lang="en-US" dirty="0" err="1">
                <a:latin typeface="Helvetica" charset="0"/>
                <a:ea typeface="ＭＳ Ｐゴシック" charset="0"/>
              </a:rPr>
              <a:t>pid</a:t>
            </a:r>
            <a:r>
              <a:rPr lang="en-US" dirty="0">
                <a:latin typeface="Helvetica" charset="0"/>
                <a:ea typeface="ＭＳ Ｐゴシック" charset="0"/>
              </a:rPr>
              <a:t>, status, WNOHANG</a:t>
            </a:r>
            <a:r>
              <a:rPr lang="en-US" dirty="0" smtClean="0">
                <a:latin typeface="Helvetica" charset="0"/>
                <a:ea typeface="ＭＳ Ｐゴシック" charset="0"/>
              </a:rPr>
              <a:t>)</a:t>
            </a:r>
          </a:p>
          <a:p>
            <a:pPr lvl="2" eaLnBrk="1" hangingPunct="1">
              <a:defRPr/>
            </a:pPr>
            <a:r>
              <a:rPr lang="en-US" sz="1800" dirty="0" smtClean="0">
                <a:latin typeface="Helvetica" charset="0"/>
                <a:ea typeface="ＭＳ Ｐゴシック" charset="0"/>
              </a:rPr>
              <a:t>return immediately if no child has exited, allowing the parent to keep running and not block.  Have to keep calling </a:t>
            </a:r>
            <a:r>
              <a:rPr lang="en-US" sz="1800" dirty="0" err="1" smtClean="0">
                <a:latin typeface="Helvetica" charset="0"/>
                <a:ea typeface="ＭＳ Ｐゴシック" charset="0"/>
              </a:rPr>
              <a:t>waitpid</a:t>
            </a:r>
            <a:r>
              <a:rPr lang="en-US" sz="1800" dirty="0" smtClean="0">
                <a:latin typeface="Helvetica" charset="0"/>
                <a:ea typeface="ＭＳ Ｐゴシック" charset="0"/>
              </a:rPr>
              <a:t>() in a polling-style loop.</a:t>
            </a:r>
            <a:endParaRPr lang="en-US" sz="1800" dirty="0">
              <a:latin typeface="Helvetica" charset="0"/>
              <a:ea typeface="ＭＳ Ｐゴシック" charset="0"/>
            </a:endParaRPr>
          </a:p>
          <a:p>
            <a:pPr lvl="1" eaLnBrk="1" hangingPunct="1">
              <a:defRPr/>
            </a:pPr>
            <a:r>
              <a:rPr lang="en-US" dirty="0">
                <a:latin typeface="Helvetica" charset="0"/>
                <a:ea typeface="ＭＳ Ｐゴシック" charset="0"/>
              </a:rPr>
              <a:t> Use a mechanism called a </a:t>
            </a:r>
            <a:r>
              <a:rPr lang="en-US" i="1" dirty="0">
                <a:solidFill>
                  <a:srgbClr val="FF3300"/>
                </a:solidFill>
                <a:latin typeface="Helvetica" charset="0"/>
                <a:ea typeface="ＭＳ Ｐゴシック" charset="0"/>
              </a:rPr>
              <a:t>signal</a:t>
            </a:r>
            <a:r>
              <a:rPr lang="en-US" dirty="0">
                <a:latin typeface="Helvetica" charset="0"/>
                <a:ea typeface="ＭＳ Ｐゴシック" charset="0"/>
              </a:rPr>
              <a:t>.</a:t>
            </a:r>
          </a:p>
          <a:p>
            <a:pPr lvl="1" eaLnBrk="1" hangingPunct="1">
              <a:defRPr/>
            </a:pPr>
            <a:endParaRPr lang="en-US" dirty="0">
              <a:latin typeface="Helvetica" charset="0"/>
              <a:ea typeface="ＭＳ Ｐゴシック" charset="0"/>
            </a:endParaRPr>
          </a:p>
          <a:p>
            <a:pPr eaLnBrk="1" hangingPunct="1">
              <a:buFont typeface="Wingdings" charset="0"/>
              <a:buNone/>
              <a:defRPr/>
            </a:pPr>
            <a:r>
              <a:rPr lang="en-US" dirty="0">
                <a:latin typeface="Helvetica" charset="0"/>
                <a:ea typeface="ＭＳ Ｐゴシック" charset="0"/>
                <a:cs typeface="ＭＳ Ｐゴシック" charset="0"/>
              </a:rPr>
              <a:t>	</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46819">
                                            <p:txEl>
                                              <p:pRg st="0" end="0"/>
                                            </p:txEl>
                                          </p:spTgt>
                                        </p:tgtEl>
                                        <p:attrNameLst>
                                          <p:attrName>style.visibility</p:attrName>
                                        </p:attrNameLst>
                                      </p:cBhvr>
                                      <p:to>
                                        <p:strVal val="visible"/>
                                      </p:to>
                                    </p:set>
                                    <p:animEffect transition="in" filter="dissolve">
                                      <p:cBhvr>
                                        <p:cTn id="7" dur="500"/>
                                        <p:tgtEl>
                                          <p:spTgt spid="546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46819">
                                            <p:txEl>
                                              <p:pRg st="1" end="1"/>
                                            </p:txEl>
                                          </p:spTgt>
                                        </p:tgtEl>
                                        <p:attrNameLst>
                                          <p:attrName>style.visibility</p:attrName>
                                        </p:attrNameLst>
                                      </p:cBhvr>
                                      <p:to>
                                        <p:strVal val="visible"/>
                                      </p:to>
                                    </p:set>
                                    <p:animEffect transition="in" filter="dissolve">
                                      <p:cBhvr>
                                        <p:cTn id="12" dur="500"/>
                                        <p:tgtEl>
                                          <p:spTgt spid="546819">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46819">
                                            <p:txEl>
                                              <p:pRg st="2" end="2"/>
                                            </p:txEl>
                                          </p:spTgt>
                                        </p:tgtEl>
                                        <p:attrNameLst>
                                          <p:attrName>style.visibility</p:attrName>
                                        </p:attrNameLst>
                                      </p:cBhvr>
                                      <p:to>
                                        <p:strVal val="visible"/>
                                      </p:to>
                                    </p:set>
                                    <p:animEffect transition="in" filter="dissolve">
                                      <p:cBhvr>
                                        <p:cTn id="15" dur="500"/>
                                        <p:tgtEl>
                                          <p:spTgt spid="546819">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546819">
                                            <p:txEl>
                                              <p:pRg st="3" end="3"/>
                                            </p:txEl>
                                          </p:spTgt>
                                        </p:tgtEl>
                                        <p:attrNameLst>
                                          <p:attrName>style.visibility</p:attrName>
                                        </p:attrNameLst>
                                      </p:cBhvr>
                                      <p:to>
                                        <p:strVal val="visible"/>
                                      </p:to>
                                    </p:set>
                                    <p:animEffect transition="in" filter="dissolve">
                                      <p:cBhvr>
                                        <p:cTn id="18" dur="500"/>
                                        <p:tgtEl>
                                          <p:spTgt spid="546819">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546819">
                                            <p:txEl>
                                              <p:pRg st="4" end="4"/>
                                            </p:txEl>
                                          </p:spTgt>
                                        </p:tgtEl>
                                        <p:attrNameLst>
                                          <p:attrName>style.visibility</p:attrName>
                                        </p:attrNameLst>
                                      </p:cBhvr>
                                      <p:to>
                                        <p:strVal val="visible"/>
                                      </p:to>
                                    </p:set>
                                    <p:animEffect transition="in" filter="dissolve">
                                      <p:cBhvr>
                                        <p:cTn id="21" dur="500"/>
                                        <p:tgtEl>
                                          <p:spTgt spid="54681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546819">
                                            <p:txEl>
                                              <p:pRg st="5" end="5"/>
                                            </p:txEl>
                                          </p:spTgt>
                                        </p:tgtEl>
                                        <p:attrNameLst>
                                          <p:attrName>style.visibility</p:attrName>
                                        </p:attrNameLst>
                                      </p:cBhvr>
                                      <p:to>
                                        <p:strVal val="visible"/>
                                      </p:to>
                                    </p:set>
                                    <p:animEffect transition="in" filter="dissolve">
                                      <p:cBhvr>
                                        <p:cTn id="26" dur="500"/>
                                        <p:tgtEl>
                                          <p:spTgt spid="546819">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546819">
                                            <p:txEl>
                                              <p:pRg st="6" end="6"/>
                                            </p:txEl>
                                          </p:spTgt>
                                        </p:tgtEl>
                                        <p:attrNameLst>
                                          <p:attrName>style.visibility</p:attrName>
                                        </p:attrNameLst>
                                      </p:cBhvr>
                                      <p:to>
                                        <p:strVal val="visible"/>
                                      </p:to>
                                    </p:set>
                                    <p:animEffect transition="in" filter="dissolve">
                                      <p:cBhvr>
                                        <p:cTn id="29" dur="500"/>
                                        <p:tgtEl>
                                          <p:spTgt spid="546819">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546819">
                                            <p:txEl>
                                              <p:pRg st="7" end="7"/>
                                            </p:txEl>
                                          </p:spTgt>
                                        </p:tgtEl>
                                        <p:attrNameLst>
                                          <p:attrName>style.visibility</p:attrName>
                                        </p:attrNameLst>
                                      </p:cBhvr>
                                      <p:to>
                                        <p:strVal val="visible"/>
                                      </p:to>
                                    </p:set>
                                    <p:animEffect transition="in" filter="dissolve">
                                      <p:cBhvr>
                                        <p:cTn id="32" dur="500"/>
                                        <p:tgtEl>
                                          <p:spTgt spid="546819">
                                            <p:txEl>
                                              <p:pRg st="7" end="7"/>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546819">
                                            <p:txEl>
                                              <p:pRg st="8" end="8"/>
                                            </p:txEl>
                                          </p:spTgt>
                                        </p:tgtEl>
                                        <p:attrNameLst>
                                          <p:attrName>style.visibility</p:attrName>
                                        </p:attrNameLst>
                                      </p:cBhvr>
                                      <p:to>
                                        <p:strVal val="visible"/>
                                      </p:to>
                                    </p:set>
                                    <p:animEffect transition="in" filter="dissolve">
                                      <p:cBhvr>
                                        <p:cTn id="35" dur="500"/>
                                        <p:tgtEl>
                                          <p:spTgt spid="546819">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546819">
                                            <p:txEl>
                                              <p:pRg st="10" end="10"/>
                                            </p:txEl>
                                          </p:spTgt>
                                        </p:tgtEl>
                                        <p:attrNameLst>
                                          <p:attrName>style.visibility</p:attrName>
                                        </p:attrNameLst>
                                      </p:cBhvr>
                                      <p:to>
                                        <p:strVal val="visible"/>
                                      </p:to>
                                    </p:set>
                                    <p:animEffect transition="in" filter="dissolve">
                                      <p:cBhvr>
                                        <p:cTn id="40" dur="500"/>
                                        <p:tgtEl>
                                          <p:spTgt spid="54681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1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58" name="Rectangle 42"/>
          <p:cNvSpPr>
            <a:spLocks noGrp="1" noChangeArrowheads="1"/>
          </p:cNvSpPr>
          <p:nvPr>
            <p:ph type="title"/>
          </p:nvPr>
        </p:nvSpPr>
        <p:spPr/>
        <p:txBody>
          <a:bodyPr/>
          <a:lstStyle/>
          <a:p>
            <a:pPr eaLnBrk="1" hangingPunct="1">
              <a:defRPr/>
            </a:pPr>
            <a:r>
              <a:rPr lang="en-US"/>
              <a:t>Signals</a:t>
            </a:r>
          </a:p>
        </p:txBody>
      </p:sp>
      <p:sp>
        <p:nvSpPr>
          <p:cNvPr id="521259" name="Rectangle 43"/>
          <p:cNvSpPr>
            <a:spLocks noGrp="1" noChangeArrowheads="1"/>
          </p:cNvSpPr>
          <p:nvPr>
            <p:ph type="body" idx="1"/>
          </p:nvPr>
        </p:nvSpPr>
        <p:spPr>
          <a:xfrm>
            <a:off x="290513" y="1220788"/>
            <a:ext cx="6567487" cy="2741612"/>
          </a:xfrm>
        </p:spPr>
        <p:txBody>
          <a:bodyPr/>
          <a:lstStyle/>
          <a:p>
            <a:pPr eaLnBrk="1" hangingPunct="1">
              <a:lnSpc>
                <a:spcPct val="85000"/>
              </a:lnSpc>
              <a:buFont typeface="Wingdings" pitchFamily="-1" charset="2"/>
              <a:buNone/>
              <a:defRPr/>
            </a:pPr>
            <a:r>
              <a:rPr lang="en-US" dirty="0"/>
              <a:t>A </a:t>
            </a:r>
            <a:r>
              <a:rPr lang="en-US" i="1" dirty="0">
                <a:solidFill>
                  <a:srgbClr val="FF3300"/>
                </a:solidFill>
              </a:rPr>
              <a:t>signal</a:t>
            </a:r>
            <a:r>
              <a:rPr lang="en-US" dirty="0"/>
              <a:t> is a small message that notifies a process that an event of some type has occurred in the system.</a:t>
            </a:r>
          </a:p>
          <a:p>
            <a:pPr lvl="1" eaLnBrk="1" hangingPunct="1">
              <a:lnSpc>
                <a:spcPct val="90000"/>
              </a:lnSpc>
              <a:buFont typeface="Wingdings" pitchFamily="-1" charset="2"/>
              <a:buChar char="n"/>
              <a:defRPr/>
            </a:pPr>
            <a:r>
              <a:rPr lang="en-US" dirty="0">
                <a:ea typeface="ＭＳ Ｐゴシック" pitchFamily="-1" charset="-128"/>
              </a:rPr>
              <a:t>Kernel abstraction for exceptions and interrupts.</a:t>
            </a:r>
          </a:p>
          <a:p>
            <a:pPr lvl="1" eaLnBrk="1" hangingPunct="1">
              <a:lnSpc>
                <a:spcPct val="90000"/>
              </a:lnSpc>
              <a:buFont typeface="Wingdings" pitchFamily="-1" charset="2"/>
              <a:buChar char="n"/>
              <a:defRPr/>
            </a:pPr>
            <a:r>
              <a:rPr lang="en-US" dirty="0">
                <a:ea typeface="ＭＳ Ｐゴシック" pitchFamily="-1" charset="-128"/>
              </a:rPr>
              <a:t>Sent from the kernel (sometimes at the request of another process) to a process.</a:t>
            </a:r>
          </a:p>
          <a:p>
            <a:pPr lvl="1" eaLnBrk="1" hangingPunct="1">
              <a:lnSpc>
                <a:spcPct val="90000"/>
              </a:lnSpc>
              <a:buFont typeface="Wingdings" pitchFamily="-1" charset="2"/>
              <a:buChar char="n"/>
              <a:defRPr/>
            </a:pPr>
            <a:r>
              <a:rPr lang="en-US" dirty="0" smtClean="0">
                <a:ea typeface="ＭＳ Ｐゴシック" pitchFamily="-1" charset="-128"/>
              </a:rPr>
              <a:t>Signals </a:t>
            </a:r>
            <a:r>
              <a:rPr lang="en-US" dirty="0">
                <a:ea typeface="ＭＳ Ｐゴシック" pitchFamily="-1" charset="-128"/>
              </a:rPr>
              <a:t>are identified by small integer ID’s</a:t>
            </a:r>
          </a:p>
          <a:p>
            <a:pPr lvl="1" eaLnBrk="1" hangingPunct="1">
              <a:lnSpc>
                <a:spcPct val="90000"/>
              </a:lnSpc>
              <a:buFont typeface="Wingdings" pitchFamily="-1" charset="2"/>
              <a:buChar char="n"/>
              <a:defRPr/>
            </a:pPr>
            <a:r>
              <a:rPr lang="en-US" dirty="0">
                <a:ea typeface="ＭＳ Ｐゴシック" pitchFamily="-1" charset="-128"/>
              </a:rPr>
              <a:t>The only information in a signal is its ID and the fact that it arrived.</a:t>
            </a:r>
          </a:p>
        </p:txBody>
      </p:sp>
      <p:graphicFrame>
        <p:nvGraphicFramePr>
          <p:cNvPr id="521257" name="Group 41"/>
          <p:cNvGraphicFramePr>
            <a:graphicFrameLocks noGrp="1"/>
          </p:cNvGraphicFramePr>
          <p:nvPr/>
        </p:nvGraphicFramePr>
        <p:xfrm>
          <a:off x="119063" y="4592638"/>
          <a:ext cx="8872537" cy="2112960"/>
        </p:xfrm>
        <a:graphic>
          <a:graphicData uri="http://schemas.openxmlformats.org/drawingml/2006/table">
            <a:tbl>
              <a:tblPr/>
              <a:tblGrid>
                <a:gridCol w="838200"/>
                <a:gridCol w="1219200"/>
                <a:gridCol w="2246313"/>
                <a:gridCol w="4568824"/>
              </a:tblGrid>
              <a:tr h="352160">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charset="0"/>
                        <a:buNone/>
                        <a:tabLst/>
                      </a:pPr>
                      <a:r>
                        <a:rPr kumimoji="0" lang="en-US" sz="1800" b="1" i="0" u="none" strike="noStrike" cap="none" normalizeH="0" baseline="0" dirty="0">
                          <a:ln>
                            <a:noFill/>
                          </a:ln>
                          <a:solidFill>
                            <a:schemeClr val="tx2"/>
                          </a:solidFill>
                          <a:effectLst/>
                          <a:latin typeface="Helvetica" charset="0"/>
                          <a:ea typeface="ＭＳ Ｐゴシック" charset="0"/>
                          <a:cs typeface="ＭＳ Ｐゴシック" charset="0"/>
                        </a:rPr>
                        <a:t>ID</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charset="0"/>
                        <a:buNone/>
                        <a:tabLst/>
                      </a:pPr>
                      <a:r>
                        <a:rPr kumimoji="0" lang="en-US" sz="1800" b="1" i="0" u="none" strike="noStrike" cap="none" normalizeH="0" baseline="0">
                          <a:ln>
                            <a:noFill/>
                          </a:ln>
                          <a:solidFill>
                            <a:schemeClr val="tx2"/>
                          </a:solidFill>
                          <a:effectLst/>
                          <a:latin typeface="Helvetica" charset="0"/>
                          <a:ea typeface="ＭＳ Ｐゴシック" charset="0"/>
                          <a:cs typeface="ＭＳ Ｐゴシック" charset="0"/>
                        </a:rPr>
                        <a:t>Name</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charset="0"/>
                        <a:buNone/>
                        <a:tabLst/>
                      </a:pPr>
                      <a:r>
                        <a:rPr kumimoji="0" lang="en-US" sz="1800" b="1" i="0" u="none" strike="noStrike" cap="none" normalizeH="0" baseline="0">
                          <a:ln>
                            <a:noFill/>
                          </a:ln>
                          <a:solidFill>
                            <a:schemeClr val="tx2"/>
                          </a:solidFill>
                          <a:effectLst/>
                          <a:latin typeface="Helvetica" charset="0"/>
                          <a:ea typeface="ＭＳ Ｐゴシック" charset="0"/>
                          <a:cs typeface="ＭＳ Ｐゴシック" charset="0"/>
                        </a:rPr>
                        <a:t>Default Action</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charset="0"/>
                        <a:buNone/>
                        <a:tabLst/>
                      </a:pPr>
                      <a:r>
                        <a:rPr kumimoji="0" lang="en-US" sz="1800" b="1" i="0" u="none" strike="noStrike" cap="none" normalizeH="0" baseline="0">
                          <a:ln>
                            <a:noFill/>
                          </a:ln>
                          <a:solidFill>
                            <a:schemeClr val="tx2"/>
                          </a:solidFill>
                          <a:effectLst/>
                          <a:latin typeface="Helvetica" charset="0"/>
                          <a:ea typeface="ＭＳ Ｐゴシック" charset="0"/>
                          <a:cs typeface="ＭＳ Ｐゴシック" charset="0"/>
                        </a:rPr>
                        <a:t>Corresponding Event</a:t>
                      </a: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352160">
                <a:tc>
                  <a:txBody>
                    <a:bodyPr/>
                    <a:lstStyle/>
                    <a:p>
                      <a:pPr marL="0" marR="0" lvl="0" indent="0" algn="r" defTabSz="895350" rtl="0" eaLnBrk="1" fontAlgn="base" latinLnBrk="0" hangingPunct="1">
                        <a:lnSpc>
                          <a:spcPct val="95000"/>
                        </a:lnSpc>
                        <a:spcBef>
                          <a:spcPct val="50000"/>
                        </a:spcBef>
                        <a:spcAft>
                          <a:spcPct val="0"/>
                        </a:spcAft>
                        <a:buClr>
                          <a:schemeClr val="hlink"/>
                        </a:buClr>
                        <a:buSzTx/>
                        <a:buFont typeface="Wingdings" charset="0"/>
                        <a:buNone/>
                        <a:tabLst/>
                      </a:pPr>
                      <a:r>
                        <a:rPr kumimoji="0" lang="en-US" sz="1800" b="1" i="0" u="none" strike="noStrike" cap="none" normalizeH="0" baseline="0">
                          <a:ln>
                            <a:noFill/>
                          </a:ln>
                          <a:solidFill>
                            <a:schemeClr val="tx2"/>
                          </a:solidFill>
                          <a:effectLst/>
                          <a:latin typeface="Helvetica" charset="0"/>
                          <a:ea typeface="ＭＳ Ｐゴシック" charset="0"/>
                          <a:cs typeface="ＭＳ Ｐゴシック" charset="0"/>
                        </a:rPr>
                        <a:t>2</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charset="0"/>
                        <a:buNone/>
                        <a:tabLst/>
                      </a:pPr>
                      <a:r>
                        <a:rPr kumimoji="0" lang="en-US" sz="1800" b="1" i="0" u="none" strike="noStrike" cap="none" normalizeH="0" baseline="0" dirty="0">
                          <a:ln>
                            <a:noFill/>
                          </a:ln>
                          <a:solidFill>
                            <a:schemeClr val="tx2"/>
                          </a:solidFill>
                          <a:effectLst/>
                          <a:latin typeface="Courier New" charset="0"/>
                          <a:ea typeface="ＭＳ Ｐゴシック" charset="0"/>
                          <a:cs typeface="ＭＳ Ｐゴシック" charset="0"/>
                        </a:rPr>
                        <a:t>SIGINT</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charset="0"/>
                        <a:buNone/>
                        <a:tabLst/>
                      </a:pPr>
                      <a:r>
                        <a:rPr kumimoji="0" lang="en-US" sz="1800" b="1" i="0" u="none" strike="noStrike" cap="none" normalizeH="0" baseline="0" dirty="0">
                          <a:ln>
                            <a:noFill/>
                          </a:ln>
                          <a:solidFill>
                            <a:schemeClr val="tx2"/>
                          </a:solidFill>
                          <a:effectLst/>
                          <a:latin typeface="Helvetica" charset="0"/>
                          <a:ea typeface="ＭＳ Ｐゴシック" charset="0"/>
                          <a:cs typeface="ＭＳ Ｐゴシック" charset="0"/>
                        </a:rPr>
                        <a:t>Terminate</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charset="0"/>
                        <a:buNone/>
                        <a:tabLst/>
                      </a:pPr>
                      <a:r>
                        <a:rPr kumimoji="0" lang="en-US" sz="1800" b="1" i="0" u="none" strike="noStrike" cap="none" normalizeH="0" baseline="0">
                          <a:ln>
                            <a:noFill/>
                          </a:ln>
                          <a:solidFill>
                            <a:schemeClr val="tx2"/>
                          </a:solidFill>
                          <a:effectLst/>
                          <a:latin typeface="Helvetica" charset="0"/>
                          <a:ea typeface="ＭＳ Ｐゴシック" charset="0"/>
                          <a:cs typeface="ＭＳ Ｐゴシック" charset="0"/>
                        </a:rPr>
                        <a:t>Interrupt from keyboard (</a:t>
                      </a:r>
                      <a:r>
                        <a:rPr kumimoji="0" lang="en-US" sz="1800" b="1" i="0" u="none" strike="noStrike" cap="none" normalizeH="0" baseline="0">
                          <a:ln>
                            <a:noFill/>
                          </a:ln>
                          <a:solidFill>
                            <a:schemeClr val="tx2"/>
                          </a:solidFill>
                          <a:effectLst/>
                          <a:latin typeface="Courier New" charset="0"/>
                          <a:ea typeface="ＭＳ Ｐゴシック" charset="0"/>
                          <a:cs typeface="ＭＳ Ｐゴシック" charset="0"/>
                        </a:rPr>
                        <a:t>ctl-c</a:t>
                      </a:r>
                      <a:r>
                        <a:rPr kumimoji="0" lang="en-US" sz="1800" b="1" i="0" u="none" strike="noStrike" cap="none" normalizeH="0" baseline="0">
                          <a:ln>
                            <a:noFill/>
                          </a:ln>
                          <a:solidFill>
                            <a:schemeClr val="tx2"/>
                          </a:solidFill>
                          <a:effectLst/>
                          <a:latin typeface="Helvetica" charset="0"/>
                          <a:ea typeface="ＭＳ Ｐゴシック" charset="0"/>
                          <a:cs typeface="ＭＳ Ｐゴシック" charset="0"/>
                        </a:rPr>
                        <a:t>)</a:t>
                      </a: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352160">
                <a:tc>
                  <a:txBody>
                    <a:bodyPr/>
                    <a:lstStyle/>
                    <a:p>
                      <a:pPr marL="0" marR="0" lvl="0" indent="0" algn="r" defTabSz="895350" rtl="0" eaLnBrk="1" fontAlgn="base" latinLnBrk="0" hangingPunct="1">
                        <a:lnSpc>
                          <a:spcPct val="95000"/>
                        </a:lnSpc>
                        <a:spcBef>
                          <a:spcPct val="50000"/>
                        </a:spcBef>
                        <a:spcAft>
                          <a:spcPct val="0"/>
                        </a:spcAft>
                        <a:buClr>
                          <a:schemeClr val="hlink"/>
                        </a:buClr>
                        <a:buSzTx/>
                        <a:buFont typeface="Wingdings" charset="0"/>
                        <a:buNone/>
                        <a:tabLst/>
                      </a:pPr>
                      <a:r>
                        <a:rPr kumimoji="0" lang="en-US" sz="1800" b="1" i="0" u="none" strike="noStrike" cap="none" normalizeH="0" baseline="0">
                          <a:ln>
                            <a:noFill/>
                          </a:ln>
                          <a:solidFill>
                            <a:schemeClr val="tx2"/>
                          </a:solidFill>
                          <a:effectLst/>
                          <a:latin typeface="Helvetica" charset="0"/>
                          <a:ea typeface="ＭＳ Ｐゴシック" charset="0"/>
                          <a:cs typeface="ＭＳ Ｐゴシック" charset="0"/>
                        </a:rPr>
                        <a:t>9</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charset="0"/>
                        <a:buNone/>
                        <a:tabLst/>
                      </a:pPr>
                      <a:r>
                        <a:rPr kumimoji="0" lang="en-US" sz="1800" b="1" i="0" u="none" strike="noStrike" cap="none" normalizeH="0" baseline="0">
                          <a:ln>
                            <a:noFill/>
                          </a:ln>
                          <a:solidFill>
                            <a:schemeClr val="tx2"/>
                          </a:solidFill>
                          <a:effectLst/>
                          <a:latin typeface="Courier New" charset="0"/>
                          <a:ea typeface="ＭＳ Ｐゴシック" charset="0"/>
                          <a:cs typeface="ＭＳ Ｐゴシック" charset="0"/>
                        </a:rPr>
                        <a:t>SIGKILL</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charset="0"/>
                        <a:buNone/>
                        <a:tabLst/>
                      </a:pPr>
                      <a:r>
                        <a:rPr kumimoji="0" lang="en-US" sz="1800" b="1" i="0" u="none" strike="noStrike" cap="none" normalizeH="0" baseline="0">
                          <a:ln>
                            <a:noFill/>
                          </a:ln>
                          <a:solidFill>
                            <a:schemeClr val="tx2"/>
                          </a:solidFill>
                          <a:effectLst/>
                          <a:latin typeface="Helvetica" charset="0"/>
                          <a:ea typeface="ＭＳ Ｐゴシック" charset="0"/>
                          <a:cs typeface="ＭＳ Ｐゴシック" charset="0"/>
                        </a:rPr>
                        <a:t>Terminate</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charset="0"/>
                        <a:buNone/>
                        <a:tabLst/>
                      </a:pPr>
                      <a:r>
                        <a:rPr kumimoji="0" lang="en-US" sz="1800" b="1" i="0" u="none" strike="noStrike" cap="none" normalizeH="0" baseline="0">
                          <a:ln>
                            <a:noFill/>
                          </a:ln>
                          <a:solidFill>
                            <a:schemeClr val="tx2"/>
                          </a:solidFill>
                          <a:effectLst/>
                          <a:latin typeface="Helvetica" charset="0"/>
                          <a:ea typeface="ＭＳ Ｐゴシック" charset="0"/>
                          <a:cs typeface="ＭＳ Ｐゴシック" charset="0"/>
                        </a:rPr>
                        <a:t>Kill program (cannot override or ignore)</a:t>
                      </a: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352160">
                <a:tc>
                  <a:txBody>
                    <a:bodyPr/>
                    <a:lstStyle/>
                    <a:p>
                      <a:pPr marL="0" marR="0" lvl="0" indent="0" algn="r" defTabSz="895350" rtl="0" eaLnBrk="1" fontAlgn="base" latinLnBrk="0" hangingPunct="1">
                        <a:lnSpc>
                          <a:spcPct val="95000"/>
                        </a:lnSpc>
                        <a:spcBef>
                          <a:spcPct val="50000"/>
                        </a:spcBef>
                        <a:spcAft>
                          <a:spcPct val="0"/>
                        </a:spcAft>
                        <a:buClr>
                          <a:schemeClr val="hlink"/>
                        </a:buClr>
                        <a:buSzTx/>
                        <a:buFont typeface="Wingdings" charset="0"/>
                        <a:buNone/>
                        <a:tabLst/>
                      </a:pPr>
                      <a:r>
                        <a:rPr kumimoji="0" lang="en-US" sz="1800" b="1" i="0" u="none" strike="noStrike" cap="none" normalizeH="0" baseline="0">
                          <a:ln>
                            <a:noFill/>
                          </a:ln>
                          <a:solidFill>
                            <a:schemeClr val="tx2"/>
                          </a:solidFill>
                          <a:effectLst/>
                          <a:latin typeface="Helvetica" charset="0"/>
                          <a:ea typeface="ＭＳ Ｐゴシック" charset="0"/>
                          <a:cs typeface="ＭＳ Ｐゴシック" charset="0"/>
                        </a:rPr>
                        <a:t>11</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charset="0"/>
                        <a:buNone/>
                        <a:tabLst/>
                      </a:pPr>
                      <a:r>
                        <a:rPr kumimoji="0" lang="en-US" sz="1800" b="1" i="0" u="none" strike="noStrike" cap="none" normalizeH="0" baseline="0">
                          <a:ln>
                            <a:noFill/>
                          </a:ln>
                          <a:solidFill>
                            <a:schemeClr val="tx2"/>
                          </a:solidFill>
                          <a:effectLst/>
                          <a:latin typeface="Courier New" charset="0"/>
                          <a:ea typeface="ＭＳ Ｐゴシック" charset="0"/>
                          <a:cs typeface="ＭＳ Ｐゴシック" charset="0"/>
                        </a:rPr>
                        <a:t>SIGSEGV</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charset="0"/>
                        <a:buNone/>
                        <a:tabLst/>
                      </a:pPr>
                      <a:r>
                        <a:rPr kumimoji="0" lang="en-US" sz="1800" b="1" i="0" u="none" strike="noStrike" cap="none" normalizeH="0" baseline="0">
                          <a:ln>
                            <a:noFill/>
                          </a:ln>
                          <a:solidFill>
                            <a:schemeClr val="tx2"/>
                          </a:solidFill>
                          <a:effectLst/>
                          <a:latin typeface="Helvetica" charset="0"/>
                          <a:ea typeface="ＭＳ Ｐゴシック" charset="0"/>
                          <a:cs typeface="ＭＳ Ｐゴシック" charset="0"/>
                        </a:rPr>
                        <a:t>Terminate &amp; Dump</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charset="0"/>
                        <a:buNone/>
                        <a:tabLst/>
                      </a:pPr>
                      <a:r>
                        <a:rPr kumimoji="0" lang="en-US" sz="1800" b="1" i="0" u="none" strike="noStrike" cap="none" normalizeH="0" baseline="0">
                          <a:ln>
                            <a:noFill/>
                          </a:ln>
                          <a:solidFill>
                            <a:schemeClr val="tx2"/>
                          </a:solidFill>
                          <a:effectLst/>
                          <a:latin typeface="Helvetica" charset="0"/>
                          <a:ea typeface="ＭＳ Ｐゴシック" charset="0"/>
                          <a:cs typeface="ＭＳ Ｐゴシック" charset="0"/>
                        </a:rPr>
                        <a:t>Segmentation violation</a:t>
                      </a: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352160">
                <a:tc>
                  <a:txBody>
                    <a:bodyPr/>
                    <a:lstStyle/>
                    <a:p>
                      <a:pPr marL="0" marR="0" lvl="0" indent="0" algn="r" defTabSz="895350" rtl="0" eaLnBrk="1" fontAlgn="base" latinLnBrk="0" hangingPunct="1">
                        <a:lnSpc>
                          <a:spcPct val="95000"/>
                        </a:lnSpc>
                        <a:spcBef>
                          <a:spcPct val="50000"/>
                        </a:spcBef>
                        <a:spcAft>
                          <a:spcPct val="0"/>
                        </a:spcAft>
                        <a:buClr>
                          <a:schemeClr val="hlink"/>
                        </a:buClr>
                        <a:buSzTx/>
                        <a:buFont typeface="Wingdings" charset="0"/>
                        <a:buNone/>
                        <a:tabLst/>
                      </a:pPr>
                      <a:r>
                        <a:rPr kumimoji="0" lang="en-US" sz="1800" b="1" i="0" u="none" strike="noStrike" cap="none" normalizeH="0" baseline="0">
                          <a:ln>
                            <a:noFill/>
                          </a:ln>
                          <a:solidFill>
                            <a:schemeClr val="tx2"/>
                          </a:solidFill>
                          <a:effectLst/>
                          <a:latin typeface="Helvetica" charset="0"/>
                          <a:ea typeface="ＭＳ Ｐゴシック" charset="0"/>
                          <a:cs typeface="ＭＳ Ｐゴシック" charset="0"/>
                        </a:rPr>
                        <a:t>14</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charset="0"/>
                        <a:buNone/>
                        <a:tabLst/>
                      </a:pPr>
                      <a:r>
                        <a:rPr kumimoji="0" lang="en-US" sz="1800" b="1" i="0" u="none" strike="noStrike" cap="none" normalizeH="0" baseline="0">
                          <a:ln>
                            <a:noFill/>
                          </a:ln>
                          <a:solidFill>
                            <a:schemeClr val="tx2"/>
                          </a:solidFill>
                          <a:effectLst/>
                          <a:latin typeface="Courier New" charset="0"/>
                          <a:ea typeface="ＭＳ Ｐゴシック" charset="0"/>
                          <a:cs typeface="ＭＳ Ｐゴシック" charset="0"/>
                        </a:rPr>
                        <a:t>SIGALRM</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charset="0"/>
                        <a:buNone/>
                        <a:tabLst/>
                      </a:pPr>
                      <a:r>
                        <a:rPr kumimoji="0" lang="en-US" sz="1800" b="1" i="0" u="none" strike="noStrike" cap="none" normalizeH="0" baseline="0">
                          <a:ln>
                            <a:noFill/>
                          </a:ln>
                          <a:solidFill>
                            <a:schemeClr val="tx2"/>
                          </a:solidFill>
                          <a:effectLst/>
                          <a:latin typeface="Helvetica" charset="0"/>
                          <a:ea typeface="ＭＳ Ｐゴシック" charset="0"/>
                          <a:cs typeface="ＭＳ Ｐゴシック" charset="0"/>
                        </a:rPr>
                        <a:t>Terminate</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charset="0"/>
                        <a:buNone/>
                        <a:tabLst/>
                      </a:pPr>
                      <a:r>
                        <a:rPr kumimoji="0" lang="en-US" sz="1800" b="1" i="0" u="none" strike="noStrike" cap="none" normalizeH="0" baseline="0">
                          <a:ln>
                            <a:noFill/>
                          </a:ln>
                          <a:solidFill>
                            <a:schemeClr val="tx2"/>
                          </a:solidFill>
                          <a:effectLst/>
                          <a:latin typeface="Helvetica" charset="0"/>
                          <a:ea typeface="ＭＳ Ｐゴシック" charset="0"/>
                          <a:cs typeface="ＭＳ Ｐゴシック" charset="0"/>
                        </a:rPr>
                        <a:t>Timer signal</a:t>
                      </a: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352160">
                <a:tc>
                  <a:txBody>
                    <a:bodyPr/>
                    <a:lstStyle/>
                    <a:p>
                      <a:pPr marL="0" marR="0" lvl="0" indent="0" algn="r" defTabSz="895350" rtl="0" eaLnBrk="1" fontAlgn="base" latinLnBrk="0" hangingPunct="1">
                        <a:lnSpc>
                          <a:spcPct val="95000"/>
                        </a:lnSpc>
                        <a:spcBef>
                          <a:spcPct val="50000"/>
                        </a:spcBef>
                        <a:spcAft>
                          <a:spcPct val="0"/>
                        </a:spcAft>
                        <a:buClr>
                          <a:schemeClr val="hlink"/>
                        </a:buClr>
                        <a:buSzTx/>
                        <a:buFont typeface="Wingdings" charset="0"/>
                        <a:buNone/>
                        <a:tabLst/>
                      </a:pPr>
                      <a:r>
                        <a:rPr kumimoji="0" lang="en-US" sz="1800" b="1" i="0" u="none" strike="noStrike" cap="none" normalizeH="0" baseline="0">
                          <a:ln>
                            <a:noFill/>
                          </a:ln>
                          <a:solidFill>
                            <a:schemeClr val="tx2"/>
                          </a:solidFill>
                          <a:effectLst/>
                          <a:latin typeface="Helvetica" charset="0"/>
                          <a:ea typeface="ＭＳ Ｐゴシック" charset="0"/>
                          <a:cs typeface="ＭＳ Ｐゴシック" charset="0"/>
                        </a:rPr>
                        <a:t>17</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charset="0"/>
                        <a:buNone/>
                        <a:tabLst/>
                      </a:pPr>
                      <a:r>
                        <a:rPr kumimoji="0" lang="en-US" sz="1800" b="1" i="0" u="none" strike="noStrike" cap="none" normalizeH="0" baseline="0">
                          <a:ln>
                            <a:noFill/>
                          </a:ln>
                          <a:solidFill>
                            <a:schemeClr val="tx2"/>
                          </a:solidFill>
                          <a:effectLst/>
                          <a:latin typeface="Courier New" charset="0"/>
                          <a:ea typeface="ＭＳ Ｐゴシック" charset="0"/>
                          <a:cs typeface="ＭＳ Ｐゴシック" charset="0"/>
                        </a:rPr>
                        <a:t>SIGCHLD</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charset="0"/>
                        <a:buNone/>
                        <a:tabLst/>
                      </a:pPr>
                      <a:r>
                        <a:rPr kumimoji="0" lang="en-US" sz="1800" b="1" i="0" u="none" strike="noStrike" cap="none" normalizeH="0" baseline="0">
                          <a:ln>
                            <a:noFill/>
                          </a:ln>
                          <a:solidFill>
                            <a:schemeClr val="tx2"/>
                          </a:solidFill>
                          <a:effectLst/>
                          <a:latin typeface="Helvetica" charset="0"/>
                          <a:ea typeface="ＭＳ Ｐゴシック" charset="0"/>
                          <a:cs typeface="ＭＳ Ｐゴシック" charset="0"/>
                        </a:rPr>
                        <a:t>Ignore</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895350" rtl="0" eaLnBrk="1" fontAlgn="base" latinLnBrk="0" hangingPunct="1">
                        <a:lnSpc>
                          <a:spcPct val="95000"/>
                        </a:lnSpc>
                        <a:spcBef>
                          <a:spcPct val="50000"/>
                        </a:spcBef>
                        <a:spcAft>
                          <a:spcPct val="0"/>
                        </a:spcAft>
                        <a:buClr>
                          <a:schemeClr val="hlink"/>
                        </a:buClr>
                        <a:buSzTx/>
                        <a:buFont typeface="Wingdings" charset="0"/>
                        <a:buNone/>
                        <a:tabLst/>
                      </a:pPr>
                      <a:r>
                        <a:rPr kumimoji="0" lang="en-US" sz="1800" b="1" i="0" u="none" strike="noStrike" cap="none" normalizeH="0" baseline="0" dirty="0">
                          <a:ln>
                            <a:noFill/>
                          </a:ln>
                          <a:solidFill>
                            <a:schemeClr val="tx2"/>
                          </a:solidFill>
                          <a:effectLst/>
                          <a:latin typeface="Helvetica" charset="0"/>
                          <a:ea typeface="ＭＳ Ｐゴシック" charset="0"/>
                          <a:cs typeface="ＭＳ Ｐゴシック" charset="0"/>
                        </a:rPr>
                        <a:t>Child stopped or terminated</a:t>
                      </a: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r>
            </a:tbl>
          </a:graphicData>
        </a:graphic>
      </p:graphicFrame>
      <p:sp>
        <p:nvSpPr>
          <p:cNvPr id="97320" name="Rectangle 7"/>
          <p:cNvSpPr>
            <a:spLocks noChangeArrowheads="1"/>
          </p:cNvSpPr>
          <p:nvPr/>
        </p:nvSpPr>
        <p:spPr bwMode="auto">
          <a:xfrm>
            <a:off x="6553200" y="2362200"/>
            <a:ext cx="2438400" cy="990600"/>
          </a:xfrm>
          <a:prstGeom prst="rect">
            <a:avLst/>
          </a:prstGeom>
          <a:solidFill>
            <a:srgbClr val="5C5CFF"/>
          </a:solidFill>
          <a:ln w="19050">
            <a:solidFill>
              <a:srgbClr val="000000"/>
            </a:solidFill>
            <a:round/>
            <a:headEnd/>
            <a:tailEnd/>
          </a:ln>
        </p:spPr>
        <p:txBody>
          <a:bodyPr wrap="none" lIns="45720" rIns="45720"/>
          <a:lstStyle/>
          <a:p>
            <a:endParaRPr lang="en-US" sz="2400" b="0">
              <a:solidFill>
                <a:srgbClr val="000066"/>
              </a:solidFill>
            </a:endParaRPr>
          </a:p>
          <a:p>
            <a:r>
              <a:rPr lang="en-US" sz="2400" b="0">
                <a:solidFill>
                  <a:srgbClr val="000066"/>
                </a:solidFill>
              </a:rPr>
              <a:t>OS</a:t>
            </a:r>
          </a:p>
        </p:txBody>
      </p:sp>
      <p:sp>
        <p:nvSpPr>
          <p:cNvPr id="9" name="Rectangle 8"/>
          <p:cNvSpPr/>
          <p:nvPr/>
        </p:nvSpPr>
        <p:spPr bwMode="auto">
          <a:xfrm>
            <a:off x="7010400" y="762000"/>
            <a:ext cx="1524000" cy="990600"/>
          </a:xfrm>
          <a:prstGeom prst="rect">
            <a:avLst/>
          </a:prstGeom>
          <a:solidFill>
            <a:schemeClr val="bg2">
              <a:lumMod val="60000"/>
              <a:lumOff val="40000"/>
            </a:schemeClr>
          </a:solidFill>
          <a:ln w="19050" cap="flat" cmpd="sng" algn="ctr">
            <a:solidFill>
              <a:srgbClr val="000000"/>
            </a:solidFill>
            <a:prstDash val="solid"/>
            <a:round/>
            <a:headEnd type="none" w="med" len="med"/>
            <a:tailEnd type="none" w="med" len="med"/>
          </a:ln>
          <a:effectLst/>
        </p:spPr>
        <p:txBody>
          <a:bodyPr wrap="none" lIns="45720" rIns="45720"/>
          <a:lstStyle/>
          <a:p>
            <a:pPr>
              <a:defRPr/>
            </a:pPr>
            <a:endParaRPr lang="en-US" sz="2400" b="0" dirty="0">
              <a:solidFill>
                <a:srgbClr val="000066"/>
              </a:solidFill>
              <a:latin typeface="Helvetica" pitchFamily="-111" charset="0"/>
            </a:endParaRPr>
          </a:p>
          <a:p>
            <a:pPr>
              <a:defRPr/>
            </a:pPr>
            <a:r>
              <a:rPr lang="en-US" sz="2400" b="0" dirty="0">
                <a:solidFill>
                  <a:srgbClr val="000066"/>
                </a:solidFill>
                <a:latin typeface="Helvetica" pitchFamily="-111" charset="0"/>
              </a:rPr>
              <a:t>Process</a:t>
            </a:r>
          </a:p>
        </p:txBody>
      </p:sp>
      <p:sp>
        <p:nvSpPr>
          <p:cNvPr id="97322" name="TextBox 10"/>
          <p:cNvSpPr txBox="1">
            <a:spLocks noChangeArrowheads="1"/>
          </p:cNvSpPr>
          <p:nvPr/>
        </p:nvSpPr>
        <p:spPr bwMode="auto">
          <a:xfrm>
            <a:off x="6761163" y="1863725"/>
            <a:ext cx="877887"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Signal</a:t>
            </a:r>
          </a:p>
        </p:txBody>
      </p:sp>
      <p:cxnSp>
        <p:nvCxnSpPr>
          <p:cNvPr id="3" name="Straight Arrow Connector 2"/>
          <p:cNvCxnSpPr/>
          <p:nvPr/>
        </p:nvCxnSpPr>
        <p:spPr bwMode="auto">
          <a:xfrm flipV="1">
            <a:off x="7827963" y="1752600"/>
            <a:ext cx="0" cy="533400"/>
          </a:xfrm>
          <a:prstGeom prst="straightConnector1">
            <a:avLst/>
          </a:prstGeom>
          <a:noFill/>
          <a:ln w="57150" cap="flat" cmpd="sng" algn="ctr">
            <a:solidFill>
              <a:schemeClr val="tx1">
                <a:lumMod val="50000"/>
              </a:schemeClr>
            </a:solidFill>
            <a:prstDash val="solid"/>
            <a:round/>
            <a:headEnd type="none" w="med" len="med"/>
            <a:tailEnd type="triangle"/>
          </a:ln>
          <a:effectLst/>
        </p:spPr>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1259">
                                            <p:txEl>
                                              <p:pRg st="0" end="0"/>
                                            </p:txEl>
                                          </p:spTgt>
                                        </p:tgtEl>
                                        <p:attrNameLst>
                                          <p:attrName>style.visibility</p:attrName>
                                        </p:attrNameLst>
                                      </p:cBhvr>
                                      <p:to>
                                        <p:strVal val="visible"/>
                                      </p:to>
                                    </p:set>
                                    <p:animEffect transition="in" filter="dissolve">
                                      <p:cBhvr>
                                        <p:cTn id="7" dur="500"/>
                                        <p:tgtEl>
                                          <p:spTgt spid="5212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21259">
                                            <p:txEl>
                                              <p:pRg st="1" end="1"/>
                                            </p:txEl>
                                          </p:spTgt>
                                        </p:tgtEl>
                                        <p:attrNameLst>
                                          <p:attrName>style.visibility</p:attrName>
                                        </p:attrNameLst>
                                      </p:cBhvr>
                                      <p:to>
                                        <p:strVal val="visible"/>
                                      </p:to>
                                    </p:set>
                                    <p:animEffect transition="in" filter="dissolve">
                                      <p:cBhvr>
                                        <p:cTn id="12" dur="500"/>
                                        <p:tgtEl>
                                          <p:spTgt spid="5212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21259">
                                            <p:txEl>
                                              <p:pRg st="2" end="2"/>
                                            </p:txEl>
                                          </p:spTgt>
                                        </p:tgtEl>
                                        <p:attrNameLst>
                                          <p:attrName>style.visibility</p:attrName>
                                        </p:attrNameLst>
                                      </p:cBhvr>
                                      <p:to>
                                        <p:strVal val="visible"/>
                                      </p:to>
                                    </p:set>
                                    <p:animEffect transition="in" filter="dissolve">
                                      <p:cBhvr>
                                        <p:cTn id="17" dur="500"/>
                                        <p:tgtEl>
                                          <p:spTgt spid="5212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21259">
                                            <p:txEl>
                                              <p:pRg st="3" end="3"/>
                                            </p:txEl>
                                          </p:spTgt>
                                        </p:tgtEl>
                                        <p:attrNameLst>
                                          <p:attrName>style.visibility</p:attrName>
                                        </p:attrNameLst>
                                      </p:cBhvr>
                                      <p:to>
                                        <p:strVal val="visible"/>
                                      </p:to>
                                    </p:set>
                                    <p:animEffect transition="in" filter="dissolve">
                                      <p:cBhvr>
                                        <p:cTn id="22" dur="500"/>
                                        <p:tgtEl>
                                          <p:spTgt spid="5212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21259">
                                            <p:txEl>
                                              <p:pRg st="4" end="4"/>
                                            </p:txEl>
                                          </p:spTgt>
                                        </p:tgtEl>
                                        <p:attrNameLst>
                                          <p:attrName>style.visibility</p:attrName>
                                        </p:attrNameLst>
                                      </p:cBhvr>
                                      <p:to>
                                        <p:strVal val="visible"/>
                                      </p:to>
                                    </p:set>
                                    <p:animEffect transition="in" filter="dissolve">
                                      <p:cBhvr>
                                        <p:cTn id="27" dur="500"/>
                                        <p:tgtEl>
                                          <p:spTgt spid="52125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521257"/>
                                        </p:tgtEl>
                                        <p:attrNameLst>
                                          <p:attrName>style.visibility</p:attrName>
                                        </p:attrNameLst>
                                      </p:cBhvr>
                                      <p:to>
                                        <p:strVal val="visible"/>
                                      </p:to>
                                    </p:set>
                                    <p:animEffect transition="in" filter="dissolve">
                                      <p:cBhvr>
                                        <p:cTn id="32" dur="500"/>
                                        <p:tgtEl>
                                          <p:spTgt spid="521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59" grpId="0" build="p" bldLvl="2"/>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lstStyle/>
          <a:p>
            <a:pPr eaLnBrk="1" hangingPunct="1">
              <a:defRPr/>
            </a:pPr>
            <a:r>
              <a:rPr lang="en-US"/>
              <a:t>Signal Concepts 	</a:t>
            </a:r>
          </a:p>
        </p:txBody>
      </p:sp>
      <p:sp>
        <p:nvSpPr>
          <p:cNvPr id="547843" name="Rectangle 3"/>
          <p:cNvSpPr>
            <a:spLocks noGrp="1" noChangeArrowheads="1"/>
          </p:cNvSpPr>
          <p:nvPr>
            <p:ph type="body" idx="1"/>
          </p:nvPr>
        </p:nvSpPr>
        <p:spPr>
          <a:xfrm>
            <a:off x="290513" y="1220788"/>
            <a:ext cx="4967287" cy="5224462"/>
          </a:xfrm>
        </p:spPr>
        <p:txBody>
          <a:bodyPr/>
          <a:lstStyle/>
          <a:p>
            <a:pPr eaLnBrk="1" hangingPunct="1">
              <a:buFont typeface="Wingdings" charset="0"/>
              <a:buNone/>
              <a:defRPr/>
            </a:pPr>
            <a:r>
              <a:rPr lang="en-US" dirty="0">
                <a:latin typeface="Helvetica" charset="0"/>
                <a:ea typeface="ＭＳ Ｐゴシック" charset="0"/>
                <a:cs typeface="ＭＳ Ｐゴシック" charset="0"/>
              </a:rPr>
              <a:t>Sending a signal</a:t>
            </a:r>
          </a:p>
          <a:p>
            <a:pPr lvl="1" eaLnBrk="1" hangingPunct="1">
              <a:defRPr/>
            </a:pPr>
            <a:r>
              <a:rPr lang="en-US" dirty="0">
                <a:latin typeface="Helvetica" charset="0"/>
                <a:ea typeface="ＭＳ Ｐゴシック" charset="0"/>
              </a:rPr>
              <a:t>Kernel </a:t>
            </a:r>
            <a:r>
              <a:rPr lang="en-US" i="1" dirty="0">
                <a:solidFill>
                  <a:srgbClr val="FF3300"/>
                </a:solidFill>
                <a:latin typeface="Helvetica" charset="0"/>
                <a:ea typeface="ＭＳ Ｐゴシック" charset="0"/>
              </a:rPr>
              <a:t>sends</a:t>
            </a:r>
            <a:r>
              <a:rPr lang="en-US" dirty="0">
                <a:latin typeface="Helvetica" charset="0"/>
                <a:ea typeface="ＭＳ Ｐゴシック" charset="0"/>
              </a:rPr>
              <a:t> (delivers) a signal to a </a:t>
            </a:r>
            <a:r>
              <a:rPr lang="en-US" i="1" dirty="0">
                <a:solidFill>
                  <a:srgbClr val="FF3300"/>
                </a:solidFill>
                <a:latin typeface="Helvetica" charset="0"/>
                <a:ea typeface="ＭＳ Ｐゴシック" charset="0"/>
              </a:rPr>
              <a:t>destination process</a:t>
            </a:r>
            <a:r>
              <a:rPr lang="en-US" dirty="0">
                <a:latin typeface="Helvetica" charset="0"/>
                <a:ea typeface="ＭＳ Ｐゴシック" charset="0"/>
              </a:rPr>
              <a:t> by updating some state in the context of the destination process.</a:t>
            </a:r>
          </a:p>
          <a:p>
            <a:pPr lvl="1" eaLnBrk="1" hangingPunct="1">
              <a:defRPr/>
            </a:pPr>
            <a:r>
              <a:rPr lang="en-US" dirty="0">
                <a:latin typeface="Helvetica" charset="0"/>
                <a:ea typeface="ＭＳ Ｐゴシック" charset="0"/>
              </a:rPr>
              <a:t>Kernel sends a signal for one of the following reasons:</a:t>
            </a:r>
          </a:p>
          <a:p>
            <a:pPr lvl="2" eaLnBrk="1" hangingPunct="1">
              <a:defRPr/>
            </a:pPr>
            <a:r>
              <a:rPr lang="en-US" sz="1800" dirty="0">
                <a:latin typeface="Helvetica" charset="0"/>
                <a:ea typeface="ＭＳ Ｐゴシック" charset="0"/>
              </a:rPr>
              <a:t>Kernel has detected a system event such as divide-by-zero (SIGFPE) or the termination of a child process (SIGCHLD)</a:t>
            </a:r>
          </a:p>
          <a:p>
            <a:pPr lvl="2" eaLnBrk="1" hangingPunct="1">
              <a:defRPr/>
            </a:pPr>
            <a:r>
              <a:rPr lang="en-US" sz="1800" dirty="0">
                <a:latin typeface="Helvetica" charset="0"/>
                <a:ea typeface="ＭＳ Ｐゴシック" charset="0"/>
              </a:rPr>
              <a:t>Another process has invoked </a:t>
            </a:r>
            <a:r>
              <a:rPr lang="en-US" sz="1800" dirty="0" smtClean="0">
                <a:latin typeface="Helvetica" charset="0"/>
                <a:ea typeface="ＭＳ Ｐゴシック" charset="0"/>
              </a:rPr>
              <a:t>the </a:t>
            </a:r>
            <a:r>
              <a:rPr lang="en-US" sz="1800" b="0" dirty="0" smtClean="0">
                <a:latin typeface="Courier"/>
                <a:ea typeface="ＭＳ Ｐゴシック" charset="0"/>
                <a:cs typeface="Courier"/>
              </a:rPr>
              <a:t>kill</a:t>
            </a:r>
            <a:r>
              <a:rPr lang="en-US" sz="1800" dirty="0" smtClean="0">
                <a:latin typeface="Helvetica" charset="0"/>
                <a:ea typeface="ＭＳ Ｐゴシック" charset="0"/>
              </a:rPr>
              <a:t> system </a:t>
            </a:r>
            <a:r>
              <a:rPr lang="en-US" sz="1800" dirty="0">
                <a:latin typeface="Helvetica" charset="0"/>
                <a:ea typeface="ＭＳ Ｐゴシック" charset="0"/>
              </a:rPr>
              <a:t>call to explicitly request the kernel to send a signal to the destination </a:t>
            </a:r>
            <a:r>
              <a:rPr lang="en-US" sz="1800" dirty="0" smtClean="0">
                <a:latin typeface="Helvetica" charset="0"/>
                <a:ea typeface="ＭＳ Ｐゴシック" charset="0"/>
              </a:rPr>
              <a:t>process, e.g. SIGKILL or SIGUSR1 or 2</a:t>
            </a:r>
            <a:endParaRPr lang="en-US" sz="1800" dirty="0">
              <a:latin typeface="Helvetica" charset="0"/>
              <a:ea typeface="ＭＳ Ｐゴシック" charset="0"/>
            </a:endParaRPr>
          </a:p>
          <a:p>
            <a:pPr lvl="3" eaLnBrk="1" hangingPunct="1">
              <a:defRPr/>
            </a:pPr>
            <a:endParaRPr lang="en-US" sz="1800" dirty="0">
              <a:latin typeface="Helvetica" charset="0"/>
              <a:ea typeface="ＭＳ Ｐゴシック" charset="0"/>
            </a:endParaRPr>
          </a:p>
        </p:txBody>
      </p:sp>
      <p:sp>
        <p:nvSpPr>
          <p:cNvPr id="98307" name="Rectangle 3"/>
          <p:cNvSpPr>
            <a:spLocks noChangeArrowheads="1"/>
          </p:cNvSpPr>
          <p:nvPr/>
        </p:nvSpPr>
        <p:spPr bwMode="auto">
          <a:xfrm>
            <a:off x="5715000" y="3429000"/>
            <a:ext cx="3124200" cy="1828800"/>
          </a:xfrm>
          <a:prstGeom prst="rect">
            <a:avLst/>
          </a:prstGeom>
          <a:solidFill>
            <a:srgbClr val="5C5CFF"/>
          </a:solidFill>
          <a:ln w="19050">
            <a:solidFill>
              <a:srgbClr val="000000"/>
            </a:solidFill>
            <a:round/>
            <a:headEnd/>
            <a:tailEnd/>
          </a:ln>
        </p:spPr>
        <p:txBody>
          <a:bodyPr wrap="none" lIns="45720" rIns="45720"/>
          <a:lstStyle/>
          <a:p>
            <a:endParaRPr lang="en-US" sz="2400" b="0">
              <a:solidFill>
                <a:srgbClr val="000066"/>
              </a:solidFill>
            </a:endParaRPr>
          </a:p>
          <a:p>
            <a:endParaRPr lang="en-US" sz="2400" b="0">
              <a:solidFill>
                <a:srgbClr val="000066"/>
              </a:solidFill>
            </a:endParaRPr>
          </a:p>
          <a:p>
            <a:r>
              <a:rPr lang="en-US" sz="2400" b="0">
                <a:solidFill>
                  <a:srgbClr val="000066"/>
                </a:solidFill>
              </a:rPr>
              <a:t>OS</a:t>
            </a:r>
          </a:p>
        </p:txBody>
      </p:sp>
      <p:sp>
        <p:nvSpPr>
          <p:cNvPr id="5" name="Rectangle 4"/>
          <p:cNvSpPr/>
          <p:nvPr/>
        </p:nvSpPr>
        <p:spPr bwMode="auto">
          <a:xfrm>
            <a:off x="6553200" y="685800"/>
            <a:ext cx="1524000" cy="1905000"/>
          </a:xfrm>
          <a:prstGeom prst="rect">
            <a:avLst/>
          </a:prstGeom>
          <a:solidFill>
            <a:schemeClr val="bg2">
              <a:lumMod val="60000"/>
              <a:lumOff val="40000"/>
            </a:schemeClr>
          </a:solidFill>
          <a:ln w="19050" cap="flat" cmpd="sng" algn="ctr">
            <a:solidFill>
              <a:srgbClr val="000000"/>
            </a:solidFill>
            <a:prstDash val="solid"/>
            <a:round/>
            <a:headEnd type="none" w="med" len="med"/>
            <a:tailEnd type="none" w="med" len="med"/>
          </a:ln>
          <a:effectLst/>
        </p:spPr>
        <p:txBody>
          <a:bodyPr wrap="none" lIns="45720" rIns="45720"/>
          <a:lstStyle/>
          <a:p>
            <a:pPr>
              <a:defRPr/>
            </a:pPr>
            <a:r>
              <a:rPr lang="en-US" sz="2400" b="0">
                <a:solidFill>
                  <a:srgbClr val="000066"/>
                </a:solidFill>
                <a:latin typeface="Helvetica" pitchFamily="-111" charset="0"/>
              </a:rPr>
              <a:t>Process</a:t>
            </a:r>
          </a:p>
          <a:p>
            <a:pPr>
              <a:defRPr/>
            </a:pPr>
            <a:r>
              <a:rPr lang="en-US" sz="2400" b="0">
                <a:solidFill>
                  <a:srgbClr val="000066"/>
                </a:solidFill>
                <a:latin typeface="Helvetica" pitchFamily="-111" charset="0"/>
              </a:rPr>
              <a:t>1</a:t>
            </a:r>
          </a:p>
        </p:txBody>
      </p:sp>
      <p:cxnSp>
        <p:nvCxnSpPr>
          <p:cNvPr id="98309" name="Straight Arrow Connector 6"/>
          <p:cNvCxnSpPr>
            <a:cxnSpLocks noChangeShapeType="1"/>
          </p:cNvCxnSpPr>
          <p:nvPr/>
        </p:nvCxnSpPr>
        <p:spPr bwMode="auto">
          <a:xfrm rot="5400000" flipH="1" flipV="1">
            <a:off x="6592094" y="3009106"/>
            <a:ext cx="1295400" cy="1588"/>
          </a:xfrm>
          <a:prstGeom prst="straightConnector1">
            <a:avLst/>
          </a:prstGeom>
          <a:noFill/>
          <a:ln w="38100">
            <a:solidFill>
              <a:srgbClr val="000000"/>
            </a:solidFill>
            <a:round/>
            <a:headEnd/>
            <a:tailEnd type="arrow" w="med" len="med"/>
          </a:ln>
          <a:extLst>
            <a:ext uri="{909E8E84-426E-40dd-AFC4-6F175D3DCCD1}">
              <a14:hiddenFill xmlns:a14="http://schemas.microsoft.com/office/drawing/2010/main">
                <a:noFill/>
              </a14:hiddenFill>
            </a:ext>
          </a:extLst>
        </p:spPr>
      </p:cxnSp>
      <p:sp>
        <p:nvSpPr>
          <p:cNvPr id="98310" name="TextBox 7"/>
          <p:cNvSpPr txBox="1">
            <a:spLocks noChangeArrowheads="1"/>
          </p:cNvSpPr>
          <p:nvPr/>
        </p:nvSpPr>
        <p:spPr bwMode="auto">
          <a:xfrm>
            <a:off x="6019800" y="2590800"/>
            <a:ext cx="126682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SIGFPE,</a:t>
            </a:r>
          </a:p>
          <a:p>
            <a:r>
              <a:rPr lang="en-US" sz="1800" b="0">
                <a:solidFill>
                  <a:srgbClr val="000066"/>
                </a:solidFill>
              </a:rPr>
              <a:t>SIGSEGV,</a:t>
            </a:r>
          </a:p>
          <a:p>
            <a:r>
              <a:rPr lang="en-US" sz="1800" b="0">
                <a:solidFill>
                  <a:srgbClr val="000066"/>
                </a:solidFill>
              </a:rPr>
              <a:t>etc.</a:t>
            </a:r>
          </a:p>
        </p:txBody>
      </p:sp>
      <p:sp>
        <p:nvSpPr>
          <p:cNvPr id="9" name="Rectangle 8"/>
          <p:cNvSpPr/>
          <p:nvPr/>
        </p:nvSpPr>
        <p:spPr bwMode="auto">
          <a:xfrm>
            <a:off x="6705600" y="1524000"/>
            <a:ext cx="1219200" cy="838200"/>
          </a:xfrm>
          <a:prstGeom prst="rect">
            <a:avLst/>
          </a:prstGeom>
          <a:solidFill>
            <a:schemeClr val="bg2">
              <a:lumMod val="60000"/>
              <a:lumOff val="40000"/>
            </a:schemeClr>
          </a:solidFill>
          <a:ln w="19050" cap="flat" cmpd="sng" algn="ctr">
            <a:solidFill>
              <a:srgbClr val="000000"/>
            </a:solidFill>
            <a:prstDash val="solid"/>
            <a:round/>
            <a:headEnd type="none" w="med" len="med"/>
            <a:tailEnd type="none" w="med" len="med"/>
          </a:ln>
          <a:effectLst/>
        </p:spPr>
        <p:txBody>
          <a:bodyPr wrap="none" lIns="45720" rIns="45720"/>
          <a:lstStyle/>
          <a:p>
            <a:pPr>
              <a:defRPr/>
            </a:pPr>
            <a:r>
              <a:rPr lang="en-US" sz="2400" b="0">
                <a:solidFill>
                  <a:srgbClr val="000066"/>
                </a:solidFill>
                <a:latin typeface="Helvetica" pitchFamily="-111" charset="0"/>
              </a:rPr>
              <a:t>Signal</a:t>
            </a:r>
          </a:p>
          <a:p>
            <a:pPr>
              <a:defRPr/>
            </a:pPr>
            <a:r>
              <a:rPr lang="en-US" sz="2400" b="0">
                <a:solidFill>
                  <a:srgbClr val="000066"/>
                </a:solidFill>
                <a:latin typeface="Helvetica" pitchFamily="-111" charset="0"/>
              </a:rPr>
              <a:t>handler</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47843">
                                            <p:txEl>
                                              <p:pRg st="0" end="0"/>
                                            </p:txEl>
                                          </p:spTgt>
                                        </p:tgtEl>
                                        <p:attrNameLst>
                                          <p:attrName>style.visibility</p:attrName>
                                        </p:attrNameLst>
                                      </p:cBhvr>
                                      <p:to>
                                        <p:strVal val="visible"/>
                                      </p:to>
                                    </p:set>
                                    <p:animEffect transition="in" filter="dissolve">
                                      <p:cBhvr>
                                        <p:cTn id="7" dur="500"/>
                                        <p:tgtEl>
                                          <p:spTgt spid="547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47843">
                                            <p:txEl>
                                              <p:pRg st="1" end="1"/>
                                            </p:txEl>
                                          </p:spTgt>
                                        </p:tgtEl>
                                        <p:attrNameLst>
                                          <p:attrName>style.visibility</p:attrName>
                                        </p:attrNameLst>
                                      </p:cBhvr>
                                      <p:to>
                                        <p:strVal val="visible"/>
                                      </p:to>
                                    </p:set>
                                    <p:animEffect transition="in" filter="dissolve">
                                      <p:cBhvr>
                                        <p:cTn id="12" dur="500"/>
                                        <p:tgtEl>
                                          <p:spTgt spid="547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47843">
                                            <p:txEl>
                                              <p:pRg st="2" end="2"/>
                                            </p:txEl>
                                          </p:spTgt>
                                        </p:tgtEl>
                                        <p:attrNameLst>
                                          <p:attrName>style.visibility</p:attrName>
                                        </p:attrNameLst>
                                      </p:cBhvr>
                                      <p:to>
                                        <p:strVal val="visible"/>
                                      </p:to>
                                    </p:set>
                                    <p:animEffect transition="in" filter="dissolve">
                                      <p:cBhvr>
                                        <p:cTn id="17" dur="500"/>
                                        <p:tgtEl>
                                          <p:spTgt spid="5478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47843">
                                            <p:txEl>
                                              <p:pRg st="3" end="3"/>
                                            </p:txEl>
                                          </p:spTgt>
                                        </p:tgtEl>
                                        <p:attrNameLst>
                                          <p:attrName>style.visibility</p:attrName>
                                        </p:attrNameLst>
                                      </p:cBhvr>
                                      <p:to>
                                        <p:strVal val="visible"/>
                                      </p:to>
                                    </p:set>
                                    <p:animEffect transition="in" filter="dissolve">
                                      <p:cBhvr>
                                        <p:cTn id="22" dur="500"/>
                                        <p:tgtEl>
                                          <p:spTgt spid="5478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47843">
                                            <p:txEl>
                                              <p:pRg st="4" end="4"/>
                                            </p:txEl>
                                          </p:spTgt>
                                        </p:tgtEl>
                                        <p:attrNameLst>
                                          <p:attrName>style.visibility</p:attrName>
                                        </p:attrNameLst>
                                      </p:cBhvr>
                                      <p:to>
                                        <p:strVal val="visible"/>
                                      </p:to>
                                    </p:set>
                                    <p:animEffect transition="in" filter="dissolve">
                                      <p:cBhvr>
                                        <p:cTn id="27" dur="500"/>
                                        <p:tgtEl>
                                          <p:spTgt spid="5478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3" grpId="0" build="p" bldLvl="3"/>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3"/>
          <p:cNvSpPr>
            <a:spLocks noChangeArrowheads="1"/>
          </p:cNvSpPr>
          <p:nvPr/>
        </p:nvSpPr>
        <p:spPr bwMode="auto">
          <a:xfrm>
            <a:off x="1828800" y="3733800"/>
            <a:ext cx="5105400" cy="2590800"/>
          </a:xfrm>
          <a:prstGeom prst="rect">
            <a:avLst/>
          </a:prstGeom>
          <a:solidFill>
            <a:srgbClr val="5C5CFF"/>
          </a:solidFill>
          <a:ln w="19050">
            <a:solidFill>
              <a:srgbClr val="000000"/>
            </a:solidFill>
            <a:round/>
            <a:headEnd/>
            <a:tailEnd/>
          </a:ln>
        </p:spPr>
        <p:txBody>
          <a:bodyPr wrap="none" lIns="45720" rIns="45720"/>
          <a:lstStyle/>
          <a:p>
            <a:endParaRPr lang="en-US" sz="2400" b="0">
              <a:solidFill>
                <a:srgbClr val="000066"/>
              </a:solidFill>
            </a:endParaRPr>
          </a:p>
          <a:p>
            <a:endParaRPr lang="en-US" sz="2400" b="0">
              <a:solidFill>
                <a:srgbClr val="000066"/>
              </a:solidFill>
            </a:endParaRPr>
          </a:p>
          <a:p>
            <a:endParaRPr lang="en-US" sz="2400" b="0">
              <a:solidFill>
                <a:srgbClr val="000066"/>
              </a:solidFill>
            </a:endParaRPr>
          </a:p>
          <a:p>
            <a:r>
              <a:rPr lang="en-US" sz="2400" b="0">
                <a:solidFill>
                  <a:srgbClr val="000066"/>
                </a:solidFill>
              </a:rPr>
              <a:t>OS</a:t>
            </a:r>
          </a:p>
        </p:txBody>
      </p:sp>
      <p:sp>
        <p:nvSpPr>
          <p:cNvPr id="5" name="Rectangle 4"/>
          <p:cNvSpPr/>
          <p:nvPr/>
        </p:nvSpPr>
        <p:spPr bwMode="auto">
          <a:xfrm>
            <a:off x="1828800" y="990600"/>
            <a:ext cx="3505200" cy="1905000"/>
          </a:xfrm>
          <a:prstGeom prst="rect">
            <a:avLst/>
          </a:prstGeom>
          <a:solidFill>
            <a:schemeClr val="bg2">
              <a:lumMod val="60000"/>
              <a:lumOff val="40000"/>
            </a:schemeClr>
          </a:solidFill>
          <a:ln w="19050" cap="flat" cmpd="sng" algn="ctr">
            <a:solidFill>
              <a:srgbClr val="000000"/>
            </a:solidFill>
            <a:prstDash val="solid"/>
            <a:round/>
            <a:headEnd type="none" w="med" len="med"/>
            <a:tailEnd type="none" w="med" len="med"/>
          </a:ln>
          <a:effectLst/>
        </p:spPr>
        <p:txBody>
          <a:bodyPr wrap="none" lIns="45720" rIns="45720"/>
          <a:lstStyle/>
          <a:p>
            <a:pPr>
              <a:defRPr/>
            </a:pPr>
            <a:r>
              <a:rPr lang="en-US" sz="2400" b="0">
                <a:solidFill>
                  <a:srgbClr val="000066"/>
                </a:solidFill>
                <a:latin typeface="Helvetica" pitchFamily="-111" charset="0"/>
              </a:rPr>
              <a:t>Process</a:t>
            </a:r>
          </a:p>
          <a:p>
            <a:pPr>
              <a:defRPr/>
            </a:pPr>
            <a:r>
              <a:rPr lang="en-US" sz="2400" b="0">
                <a:solidFill>
                  <a:srgbClr val="000066"/>
                </a:solidFill>
                <a:latin typeface="Helvetica" pitchFamily="-111" charset="0"/>
              </a:rPr>
              <a:t>1</a:t>
            </a:r>
          </a:p>
        </p:txBody>
      </p:sp>
      <p:cxnSp>
        <p:nvCxnSpPr>
          <p:cNvPr id="100355" name="Straight Arrow Connector 6"/>
          <p:cNvCxnSpPr>
            <a:cxnSpLocks noChangeShapeType="1"/>
          </p:cNvCxnSpPr>
          <p:nvPr/>
        </p:nvCxnSpPr>
        <p:spPr bwMode="auto">
          <a:xfrm rot="5400000" flipH="1" flipV="1">
            <a:off x="3848894" y="3313906"/>
            <a:ext cx="1295400" cy="1588"/>
          </a:xfrm>
          <a:prstGeom prst="straightConnector1">
            <a:avLst/>
          </a:prstGeom>
          <a:noFill/>
          <a:ln w="38100">
            <a:solidFill>
              <a:srgbClr val="000000"/>
            </a:solidFill>
            <a:round/>
            <a:headEnd/>
            <a:tailEnd type="arrow" w="med" len="med"/>
          </a:ln>
          <a:extLst>
            <a:ext uri="{909E8E84-426E-40dd-AFC4-6F175D3DCCD1}">
              <a14:hiddenFill xmlns:a14="http://schemas.microsoft.com/office/drawing/2010/main">
                <a:noFill/>
              </a14:hiddenFill>
            </a:ext>
          </a:extLst>
        </p:spPr>
      </p:cxnSp>
      <p:sp>
        <p:nvSpPr>
          <p:cNvPr id="100356" name="TextBox 7"/>
          <p:cNvSpPr txBox="1">
            <a:spLocks noChangeArrowheads="1"/>
          </p:cNvSpPr>
          <p:nvPr/>
        </p:nvSpPr>
        <p:spPr bwMode="auto">
          <a:xfrm>
            <a:off x="3276600" y="2895600"/>
            <a:ext cx="126682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SIGFPE,</a:t>
            </a:r>
          </a:p>
          <a:p>
            <a:r>
              <a:rPr lang="en-US" sz="1800" b="0">
                <a:solidFill>
                  <a:srgbClr val="000066"/>
                </a:solidFill>
              </a:rPr>
              <a:t>SIGSEGV,</a:t>
            </a:r>
          </a:p>
          <a:p>
            <a:r>
              <a:rPr lang="en-US" sz="1800" b="0">
                <a:solidFill>
                  <a:srgbClr val="000066"/>
                </a:solidFill>
              </a:rPr>
              <a:t>etc.</a:t>
            </a:r>
          </a:p>
        </p:txBody>
      </p:sp>
      <p:sp>
        <p:nvSpPr>
          <p:cNvPr id="9" name="Rectangle 8"/>
          <p:cNvSpPr/>
          <p:nvPr/>
        </p:nvSpPr>
        <p:spPr bwMode="auto">
          <a:xfrm>
            <a:off x="2057400" y="1828800"/>
            <a:ext cx="3124200" cy="838200"/>
          </a:xfrm>
          <a:prstGeom prst="rect">
            <a:avLst/>
          </a:prstGeom>
          <a:solidFill>
            <a:schemeClr val="bg2">
              <a:lumMod val="60000"/>
              <a:lumOff val="40000"/>
            </a:schemeClr>
          </a:solidFill>
          <a:ln w="19050" cap="flat" cmpd="sng" algn="ctr">
            <a:solidFill>
              <a:srgbClr val="000000"/>
            </a:solidFill>
            <a:prstDash val="solid"/>
            <a:round/>
            <a:headEnd type="none" w="med" len="med"/>
            <a:tailEnd type="none" w="med" len="med"/>
          </a:ln>
          <a:effectLst/>
        </p:spPr>
        <p:txBody>
          <a:bodyPr wrap="none" lIns="45720" rIns="45720"/>
          <a:lstStyle/>
          <a:p>
            <a:pPr>
              <a:defRPr/>
            </a:pPr>
            <a:r>
              <a:rPr lang="en-US" sz="2400" b="0">
                <a:solidFill>
                  <a:srgbClr val="000066"/>
                </a:solidFill>
                <a:latin typeface="Helvetica" pitchFamily="-111" charset="0"/>
              </a:rPr>
              <a:t>Signal</a:t>
            </a:r>
          </a:p>
          <a:p>
            <a:pPr>
              <a:defRPr/>
            </a:pPr>
            <a:r>
              <a:rPr lang="en-US" sz="2400" b="0">
                <a:solidFill>
                  <a:srgbClr val="000066"/>
                </a:solidFill>
                <a:latin typeface="Helvetica" pitchFamily="-111" charset="0"/>
              </a:rPr>
              <a:t>handler</a:t>
            </a:r>
          </a:p>
        </p:txBody>
      </p:sp>
      <p:sp>
        <p:nvSpPr>
          <p:cNvPr id="11" name="Rectangle 10"/>
          <p:cNvSpPr/>
          <p:nvPr/>
        </p:nvSpPr>
        <p:spPr bwMode="auto">
          <a:xfrm>
            <a:off x="5562600" y="990600"/>
            <a:ext cx="1524000" cy="1905000"/>
          </a:xfrm>
          <a:prstGeom prst="rect">
            <a:avLst/>
          </a:prstGeom>
          <a:solidFill>
            <a:schemeClr val="bg2">
              <a:lumMod val="60000"/>
              <a:lumOff val="40000"/>
            </a:schemeClr>
          </a:solidFill>
          <a:ln w="19050" cap="flat" cmpd="sng" algn="ctr">
            <a:solidFill>
              <a:srgbClr val="000000"/>
            </a:solidFill>
            <a:prstDash val="solid"/>
            <a:round/>
            <a:headEnd type="none" w="med" len="med"/>
            <a:tailEnd type="none" w="med" len="med"/>
          </a:ln>
          <a:effectLst/>
        </p:spPr>
        <p:txBody>
          <a:bodyPr wrap="none" lIns="45720" rIns="45720"/>
          <a:lstStyle/>
          <a:p>
            <a:pPr>
              <a:defRPr/>
            </a:pPr>
            <a:endParaRPr lang="en-US" sz="2400" b="0">
              <a:solidFill>
                <a:srgbClr val="000066"/>
              </a:solidFill>
              <a:latin typeface="Helvetica" pitchFamily="-111" charset="0"/>
            </a:endParaRPr>
          </a:p>
          <a:p>
            <a:pPr>
              <a:defRPr/>
            </a:pPr>
            <a:r>
              <a:rPr lang="en-US" sz="2400" b="0">
                <a:solidFill>
                  <a:srgbClr val="000066"/>
                </a:solidFill>
                <a:latin typeface="Helvetica" pitchFamily="-111" charset="0"/>
              </a:rPr>
              <a:t>Process</a:t>
            </a:r>
          </a:p>
          <a:p>
            <a:pPr>
              <a:defRPr/>
            </a:pPr>
            <a:r>
              <a:rPr lang="en-US" sz="2400" b="0">
                <a:solidFill>
                  <a:srgbClr val="000066"/>
                </a:solidFill>
                <a:latin typeface="Helvetica" pitchFamily="-111" charset="0"/>
              </a:rPr>
              <a:t>2</a:t>
            </a:r>
          </a:p>
        </p:txBody>
      </p:sp>
      <p:cxnSp>
        <p:nvCxnSpPr>
          <p:cNvPr id="100359" name="Straight Arrow Connector 11"/>
          <p:cNvCxnSpPr>
            <a:cxnSpLocks noChangeShapeType="1"/>
          </p:cNvCxnSpPr>
          <p:nvPr/>
        </p:nvCxnSpPr>
        <p:spPr bwMode="auto">
          <a:xfrm rot="5400000">
            <a:off x="5600701" y="3314700"/>
            <a:ext cx="1295400" cy="3175"/>
          </a:xfrm>
          <a:prstGeom prst="straightConnector1">
            <a:avLst/>
          </a:prstGeom>
          <a:noFill/>
          <a:ln w="38100">
            <a:solidFill>
              <a:srgbClr val="000000"/>
            </a:solidFill>
            <a:round/>
            <a:headEnd/>
            <a:tailEnd type="arrow" w="med" len="med"/>
          </a:ln>
          <a:extLst>
            <a:ext uri="{909E8E84-426E-40dd-AFC4-6F175D3DCCD1}">
              <a14:hiddenFill xmlns:a14="http://schemas.microsoft.com/office/drawing/2010/main">
                <a:noFill/>
              </a14:hiddenFill>
            </a:ext>
          </a:extLst>
        </p:spPr>
      </p:cxnSp>
      <p:sp>
        <p:nvSpPr>
          <p:cNvPr id="100360" name="TextBox 13"/>
          <p:cNvSpPr txBox="1">
            <a:spLocks noChangeArrowheads="1"/>
          </p:cNvSpPr>
          <p:nvPr/>
        </p:nvSpPr>
        <p:spPr bwMode="auto">
          <a:xfrm>
            <a:off x="6069013" y="3006725"/>
            <a:ext cx="1081087"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kill </a:t>
            </a:r>
            <a:r>
              <a:rPr lang="en-US" sz="1800" b="0">
                <a:solidFill>
                  <a:srgbClr val="000066"/>
                </a:solidFill>
                <a:cs typeface="Courier" charset="0"/>
              </a:rPr>
              <a:t>...</a:t>
            </a:r>
          </a:p>
        </p:txBody>
      </p:sp>
      <p:cxnSp>
        <p:nvCxnSpPr>
          <p:cNvPr id="100361" name="Straight Arrow Connector 14"/>
          <p:cNvCxnSpPr>
            <a:cxnSpLocks noChangeShapeType="1"/>
          </p:cNvCxnSpPr>
          <p:nvPr/>
        </p:nvCxnSpPr>
        <p:spPr bwMode="auto">
          <a:xfrm rot="5400000" flipH="1" flipV="1">
            <a:off x="4229101" y="3314700"/>
            <a:ext cx="1295400" cy="3175"/>
          </a:xfrm>
          <a:prstGeom prst="straightConnector1">
            <a:avLst/>
          </a:prstGeom>
          <a:noFill/>
          <a:ln w="38100">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100362" name="Straight Arrow Connector 15"/>
          <p:cNvCxnSpPr>
            <a:cxnSpLocks noChangeShapeType="1"/>
          </p:cNvCxnSpPr>
          <p:nvPr/>
        </p:nvCxnSpPr>
        <p:spPr bwMode="auto">
          <a:xfrm rot="10800000">
            <a:off x="4876800" y="3962400"/>
            <a:ext cx="1447800" cy="1588"/>
          </a:xfrm>
          <a:prstGeom prst="straightConnector1">
            <a:avLst/>
          </a:prstGeom>
          <a:noFill/>
          <a:ln w="38100">
            <a:solidFill>
              <a:srgbClr val="000000"/>
            </a:solidFill>
            <a:round/>
            <a:headEnd/>
            <a:tailEnd type="arrow" w="med" len="med"/>
          </a:ln>
          <a:extLst>
            <a:ext uri="{909E8E84-426E-40dd-AFC4-6F175D3DCCD1}">
              <a14:hiddenFill xmlns:a14="http://schemas.microsoft.com/office/drawing/2010/main">
                <a:noFill/>
              </a14:hiddenFill>
            </a:ext>
          </a:extLst>
        </p:spPr>
      </p:cxnSp>
      <p:sp>
        <p:nvSpPr>
          <p:cNvPr id="100363" name="TextBox 21"/>
          <p:cNvSpPr txBox="1">
            <a:spLocks noChangeArrowheads="1"/>
          </p:cNvSpPr>
          <p:nvPr/>
        </p:nvSpPr>
        <p:spPr bwMode="auto">
          <a:xfrm>
            <a:off x="4800600" y="2971800"/>
            <a:ext cx="11207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SIGKILL,</a:t>
            </a:r>
          </a:p>
          <a:p>
            <a:r>
              <a:rPr lang="en-US" sz="1800" b="0">
                <a:solidFill>
                  <a:srgbClr val="000066"/>
                </a:solidFill>
              </a:rPr>
              <a:t>etc.</a:t>
            </a:r>
          </a:p>
        </p:txBody>
      </p:sp>
      <p:cxnSp>
        <p:nvCxnSpPr>
          <p:cNvPr id="100364" name="Straight Arrow Connector 11"/>
          <p:cNvCxnSpPr>
            <a:cxnSpLocks noChangeShapeType="1"/>
          </p:cNvCxnSpPr>
          <p:nvPr/>
        </p:nvCxnSpPr>
        <p:spPr bwMode="auto">
          <a:xfrm rot="5400000">
            <a:off x="1639888" y="3313112"/>
            <a:ext cx="1295400" cy="3175"/>
          </a:xfrm>
          <a:prstGeom prst="straightConnector1">
            <a:avLst/>
          </a:prstGeom>
          <a:noFill/>
          <a:ln w="38100">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100365" name="Straight Arrow Connector 15"/>
          <p:cNvCxnSpPr>
            <a:cxnSpLocks noChangeShapeType="1"/>
          </p:cNvCxnSpPr>
          <p:nvPr/>
        </p:nvCxnSpPr>
        <p:spPr bwMode="auto">
          <a:xfrm>
            <a:off x="2286000" y="3962400"/>
            <a:ext cx="304800" cy="1588"/>
          </a:xfrm>
          <a:prstGeom prst="straightConnector1">
            <a:avLst/>
          </a:prstGeom>
          <a:noFill/>
          <a:ln w="38100">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100366" name="Straight Arrow Connector 6"/>
          <p:cNvCxnSpPr>
            <a:cxnSpLocks noChangeShapeType="1"/>
          </p:cNvCxnSpPr>
          <p:nvPr/>
        </p:nvCxnSpPr>
        <p:spPr bwMode="auto">
          <a:xfrm rot="5400000" flipH="1" flipV="1">
            <a:off x="1943894" y="3313906"/>
            <a:ext cx="1295400" cy="1588"/>
          </a:xfrm>
          <a:prstGeom prst="straightConnector1">
            <a:avLst/>
          </a:prstGeom>
          <a:noFill/>
          <a:ln w="38100">
            <a:solidFill>
              <a:srgbClr val="000000"/>
            </a:solidFill>
            <a:round/>
            <a:headEnd/>
            <a:tailEnd type="arrow" w="med" len="med"/>
          </a:ln>
          <a:extLst>
            <a:ext uri="{909E8E84-426E-40dd-AFC4-6F175D3DCCD1}">
              <a14:hiddenFill xmlns:a14="http://schemas.microsoft.com/office/drawing/2010/main">
                <a:noFill/>
              </a14:hiddenFill>
            </a:ext>
          </a:extLst>
        </p:spPr>
      </p:cxnSp>
      <p:sp>
        <p:nvSpPr>
          <p:cNvPr id="100367" name="TextBox 7"/>
          <p:cNvSpPr txBox="1">
            <a:spLocks noChangeArrowheads="1"/>
          </p:cNvSpPr>
          <p:nvPr/>
        </p:nvSpPr>
        <p:spPr bwMode="auto">
          <a:xfrm>
            <a:off x="2362200" y="3387725"/>
            <a:ext cx="12239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SIGALRM</a:t>
            </a:r>
          </a:p>
        </p:txBody>
      </p:sp>
      <p:sp>
        <p:nvSpPr>
          <p:cNvPr id="547842" name="Rectangle 2"/>
          <p:cNvSpPr>
            <a:spLocks noGrp="1" noChangeArrowheads="1"/>
          </p:cNvSpPr>
          <p:nvPr>
            <p:ph type="title"/>
          </p:nvPr>
        </p:nvSpPr>
        <p:spPr/>
        <p:txBody>
          <a:bodyPr/>
          <a:lstStyle/>
          <a:p>
            <a:pPr eaLnBrk="1" hangingPunct="1">
              <a:defRPr/>
            </a:pPr>
            <a:r>
              <a:rPr lang="en-US" dirty="0"/>
              <a:t>Signal </a:t>
            </a:r>
            <a:r>
              <a:rPr lang="en-US" dirty="0" smtClean="0"/>
              <a:t>Concepts – A Complete View</a:t>
            </a:r>
            <a:endParaRPr lang="en-US" dirty="0"/>
          </a:p>
        </p:txBody>
      </p:sp>
      <p:grpSp>
        <p:nvGrpSpPr>
          <p:cNvPr id="3" name="Group 2"/>
          <p:cNvGrpSpPr>
            <a:grpSpLocks/>
          </p:cNvGrpSpPr>
          <p:nvPr/>
        </p:nvGrpSpPr>
        <p:grpSpPr bwMode="auto">
          <a:xfrm>
            <a:off x="1981200" y="4114800"/>
            <a:ext cx="1524000" cy="1828800"/>
            <a:chOff x="1981200" y="4114800"/>
            <a:chExt cx="1524000" cy="1828800"/>
          </a:xfrm>
        </p:grpSpPr>
        <p:sp>
          <p:nvSpPr>
            <p:cNvPr id="100370" name="Rectangle 3"/>
            <p:cNvSpPr>
              <a:spLocks noChangeArrowheads="1"/>
            </p:cNvSpPr>
            <p:nvPr/>
          </p:nvSpPr>
          <p:spPr bwMode="auto">
            <a:xfrm>
              <a:off x="1981200" y="4724400"/>
              <a:ext cx="304800" cy="3048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100371" name="Rectangle 4"/>
            <p:cNvSpPr>
              <a:spLocks noChangeArrowheads="1"/>
            </p:cNvSpPr>
            <p:nvPr/>
          </p:nvSpPr>
          <p:spPr bwMode="auto">
            <a:xfrm>
              <a:off x="2286000" y="4724400"/>
              <a:ext cx="304800" cy="3048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100372" name="Rectangle 5"/>
            <p:cNvSpPr>
              <a:spLocks noChangeArrowheads="1"/>
            </p:cNvSpPr>
            <p:nvPr/>
          </p:nvSpPr>
          <p:spPr bwMode="auto">
            <a:xfrm>
              <a:off x="2590800" y="4724400"/>
              <a:ext cx="304800" cy="3048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100373" name="Rectangle 6"/>
            <p:cNvSpPr>
              <a:spLocks noChangeArrowheads="1"/>
            </p:cNvSpPr>
            <p:nvPr/>
          </p:nvSpPr>
          <p:spPr bwMode="auto">
            <a:xfrm>
              <a:off x="2895600" y="4724400"/>
              <a:ext cx="304800" cy="3048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r>
                <a:rPr lang="en-US" b="0">
                  <a:solidFill>
                    <a:srgbClr val="000066"/>
                  </a:solidFill>
                </a:rPr>
                <a:t>1</a:t>
              </a:r>
            </a:p>
          </p:txBody>
        </p:sp>
        <p:sp>
          <p:nvSpPr>
            <p:cNvPr id="100374" name="Rectangle 7"/>
            <p:cNvSpPr>
              <a:spLocks noChangeArrowheads="1"/>
            </p:cNvSpPr>
            <p:nvPr/>
          </p:nvSpPr>
          <p:spPr bwMode="auto">
            <a:xfrm>
              <a:off x="3200400" y="4724400"/>
              <a:ext cx="304800" cy="3048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100375" name="Rectangle 8"/>
            <p:cNvSpPr>
              <a:spLocks noChangeArrowheads="1"/>
            </p:cNvSpPr>
            <p:nvPr/>
          </p:nvSpPr>
          <p:spPr bwMode="auto">
            <a:xfrm>
              <a:off x="1981200" y="5638800"/>
              <a:ext cx="304800" cy="3048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100376" name="Rectangle 9"/>
            <p:cNvSpPr>
              <a:spLocks noChangeArrowheads="1"/>
            </p:cNvSpPr>
            <p:nvPr/>
          </p:nvSpPr>
          <p:spPr bwMode="auto">
            <a:xfrm>
              <a:off x="2286000" y="5638800"/>
              <a:ext cx="304800" cy="3048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100377" name="Rectangle 10"/>
            <p:cNvSpPr>
              <a:spLocks noChangeArrowheads="1"/>
            </p:cNvSpPr>
            <p:nvPr/>
          </p:nvSpPr>
          <p:spPr bwMode="auto">
            <a:xfrm>
              <a:off x="2590800" y="5638800"/>
              <a:ext cx="304800" cy="3048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r>
                <a:rPr lang="en-US" b="0">
                  <a:solidFill>
                    <a:srgbClr val="000066"/>
                  </a:solidFill>
                </a:rPr>
                <a:t>1</a:t>
              </a:r>
            </a:p>
          </p:txBody>
        </p:sp>
        <p:sp>
          <p:nvSpPr>
            <p:cNvPr id="100378" name="Rectangle 11"/>
            <p:cNvSpPr>
              <a:spLocks noChangeArrowheads="1"/>
            </p:cNvSpPr>
            <p:nvPr/>
          </p:nvSpPr>
          <p:spPr bwMode="auto">
            <a:xfrm>
              <a:off x="2895600" y="5638800"/>
              <a:ext cx="304800" cy="3048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100379" name="Rectangle 12"/>
            <p:cNvSpPr>
              <a:spLocks noChangeArrowheads="1"/>
            </p:cNvSpPr>
            <p:nvPr/>
          </p:nvSpPr>
          <p:spPr bwMode="auto">
            <a:xfrm>
              <a:off x="3200400" y="5638800"/>
              <a:ext cx="304800" cy="3048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100380" name="TextBox 32"/>
            <p:cNvSpPr txBox="1">
              <a:spLocks noChangeArrowheads="1"/>
            </p:cNvSpPr>
            <p:nvPr/>
          </p:nvSpPr>
          <p:spPr bwMode="auto">
            <a:xfrm>
              <a:off x="1981200" y="4114800"/>
              <a:ext cx="1519238"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pending </a:t>
              </a:r>
            </a:p>
            <a:p>
              <a:r>
                <a:rPr lang="en-US" sz="1800" b="0">
                  <a:solidFill>
                    <a:srgbClr val="000066"/>
                  </a:solidFill>
                  <a:cs typeface="Courier" charset="0"/>
                </a:rPr>
                <a:t>for process 1</a:t>
              </a:r>
            </a:p>
          </p:txBody>
        </p:sp>
        <p:sp>
          <p:nvSpPr>
            <p:cNvPr id="100381" name="TextBox 33"/>
            <p:cNvSpPr txBox="1">
              <a:spLocks noChangeArrowheads="1"/>
            </p:cNvSpPr>
            <p:nvPr/>
          </p:nvSpPr>
          <p:spPr bwMode="auto">
            <a:xfrm>
              <a:off x="1981200" y="5043488"/>
              <a:ext cx="1519238"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blocked</a:t>
              </a:r>
            </a:p>
            <a:p>
              <a:r>
                <a:rPr lang="en-US" sz="1800" b="0">
                  <a:solidFill>
                    <a:srgbClr val="000066"/>
                  </a:solidFill>
                  <a:cs typeface="Courier" charset="0"/>
                </a:rPr>
                <a:t>for process 1</a:t>
              </a:r>
            </a:p>
          </p:txBody>
        </p:sp>
      </p:gr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pPr eaLnBrk="1" hangingPunct="1">
              <a:defRPr/>
            </a:pPr>
            <a:r>
              <a:rPr lang="en-US"/>
              <a:t>Signal Concepts (cont)</a:t>
            </a:r>
          </a:p>
        </p:txBody>
      </p:sp>
      <p:sp>
        <p:nvSpPr>
          <p:cNvPr id="548867" name="Rectangle 3"/>
          <p:cNvSpPr>
            <a:spLocks noGrp="1" noChangeArrowheads="1"/>
          </p:cNvSpPr>
          <p:nvPr>
            <p:ph type="body" idx="1"/>
          </p:nvPr>
        </p:nvSpPr>
        <p:spPr/>
        <p:txBody>
          <a:bodyPr/>
          <a:lstStyle/>
          <a:p>
            <a:pPr eaLnBrk="1" hangingPunct="1">
              <a:buFont typeface="Wingdings" pitchFamily="-1" charset="2"/>
              <a:buNone/>
              <a:defRPr/>
            </a:pPr>
            <a:r>
              <a:rPr lang="en-US"/>
              <a:t>Receiving a signal</a:t>
            </a:r>
          </a:p>
          <a:p>
            <a:pPr lvl="1" eaLnBrk="1" hangingPunct="1">
              <a:buFont typeface="Wingdings" pitchFamily="-1" charset="2"/>
              <a:buChar char="n"/>
              <a:defRPr/>
            </a:pPr>
            <a:r>
              <a:rPr lang="en-US">
                <a:ea typeface="ＭＳ Ｐゴシック" pitchFamily="-1" charset="-128"/>
              </a:rPr>
              <a:t>A destination process </a:t>
            </a:r>
            <a:r>
              <a:rPr lang="en-US" i="1">
                <a:solidFill>
                  <a:srgbClr val="FF3300"/>
                </a:solidFill>
                <a:ea typeface="ＭＳ Ｐゴシック" pitchFamily="-1" charset="-128"/>
              </a:rPr>
              <a:t>receives</a:t>
            </a:r>
            <a:r>
              <a:rPr lang="en-US">
                <a:ea typeface="ＭＳ Ｐゴシック" pitchFamily="-1" charset="-128"/>
              </a:rPr>
              <a:t> a signal when it is forced by the kernel to react in some way to the delivery of the signal.</a:t>
            </a:r>
          </a:p>
          <a:p>
            <a:pPr lvl="1" eaLnBrk="1" hangingPunct="1">
              <a:buFont typeface="Wingdings" pitchFamily="-1" charset="2"/>
              <a:buChar char="n"/>
              <a:defRPr/>
            </a:pPr>
            <a:r>
              <a:rPr lang="en-US">
                <a:ea typeface="ＭＳ Ｐゴシック" pitchFamily="-1" charset="-128"/>
              </a:rPr>
              <a:t>Three possible ways to react:</a:t>
            </a:r>
          </a:p>
          <a:p>
            <a:pPr lvl="2" eaLnBrk="1" hangingPunct="1">
              <a:buFont typeface="Wingdings" pitchFamily="-1" charset="2"/>
              <a:buChar char="l"/>
              <a:defRPr/>
            </a:pPr>
            <a:r>
              <a:rPr lang="en-US" sz="1800">
                <a:ea typeface="ＭＳ Ｐゴシック" pitchFamily="-1" charset="-128"/>
              </a:rPr>
              <a:t>Ignore the signal (do nothing)</a:t>
            </a:r>
          </a:p>
          <a:p>
            <a:pPr lvl="2" eaLnBrk="1" hangingPunct="1">
              <a:buFont typeface="Wingdings" pitchFamily="-1" charset="2"/>
              <a:buChar char="l"/>
              <a:defRPr/>
            </a:pPr>
            <a:r>
              <a:rPr lang="en-US" sz="1800">
                <a:ea typeface="ＭＳ Ｐゴシック" pitchFamily="-1" charset="-128"/>
              </a:rPr>
              <a:t>Terminate the process.</a:t>
            </a:r>
          </a:p>
          <a:p>
            <a:pPr lvl="2" eaLnBrk="1" hangingPunct="1">
              <a:buFont typeface="Wingdings" pitchFamily="-1" charset="2"/>
              <a:buChar char="l"/>
              <a:defRPr/>
            </a:pPr>
            <a:r>
              <a:rPr lang="en-US" sz="1800" i="1">
                <a:solidFill>
                  <a:srgbClr val="FF3300"/>
                </a:solidFill>
                <a:ea typeface="ＭＳ Ｐゴシック" pitchFamily="-1" charset="-128"/>
              </a:rPr>
              <a:t>Catch </a:t>
            </a:r>
            <a:r>
              <a:rPr lang="en-US" sz="1800">
                <a:ea typeface="ＭＳ Ｐゴシック" pitchFamily="-1" charset="-128"/>
              </a:rPr>
              <a:t>the signal by executing a user-level function called a </a:t>
            </a:r>
            <a:r>
              <a:rPr lang="en-US" sz="1800">
                <a:solidFill>
                  <a:srgbClr val="FF3300"/>
                </a:solidFill>
                <a:ea typeface="ＭＳ Ｐゴシック" pitchFamily="-1" charset="-128"/>
              </a:rPr>
              <a:t>signal handler</a:t>
            </a:r>
            <a:r>
              <a:rPr lang="en-US" sz="1800">
                <a:ea typeface="ＭＳ Ｐゴシック" pitchFamily="-1" charset="-128"/>
              </a:rPr>
              <a:t>.</a:t>
            </a:r>
          </a:p>
          <a:p>
            <a:pPr lvl="3" eaLnBrk="1" hangingPunct="1">
              <a:defRPr/>
            </a:pPr>
            <a:r>
              <a:rPr lang="en-US" sz="1800">
                <a:ea typeface="ＭＳ Ｐゴシック" pitchFamily="-1" charset="-128"/>
              </a:rPr>
              <a:t>Akin to a hardware exception handler being called in response to an asynchronous interrupt.</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pPr eaLnBrk="1" hangingPunct="1">
              <a:defRPr/>
            </a:pPr>
            <a:r>
              <a:rPr lang="en-US"/>
              <a:t>Signal Concepts (cont)</a:t>
            </a:r>
          </a:p>
        </p:txBody>
      </p:sp>
      <p:sp>
        <p:nvSpPr>
          <p:cNvPr id="549891" name="Rectangle 3"/>
          <p:cNvSpPr>
            <a:spLocks noGrp="1" noChangeArrowheads="1"/>
          </p:cNvSpPr>
          <p:nvPr>
            <p:ph type="body" idx="1"/>
          </p:nvPr>
        </p:nvSpPr>
        <p:spPr>
          <a:xfrm>
            <a:off x="290513" y="1220788"/>
            <a:ext cx="8548687" cy="5224462"/>
          </a:xfrm>
        </p:spPr>
        <p:txBody>
          <a:bodyPr/>
          <a:lstStyle/>
          <a:p>
            <a:pPr eaLnBrk="1" hangingPunct="1">
              <a:buFont typeface="Wingdings" charset="0"/>
              <a:buNone/>
              <a:defRPr/>
            </a:pPr>
            <a:r>
              <a:rPr lang="en-US" dirty="0">
                <a:latin typeface="Helvetica" charset="0"/>
                <a:ea typeface="ＭＳ Ｐゴシック" charset="0"/>
                <a:cs typeface="ＭＳ Ｐゴシック" charset="0"/>
              </a:rPr>
              <a:t>A signal is </a:t>
            </a:r>
            <a:r>
              <a:rPr lang="en-US" i="1" dirty="0">
                <a:solidFill>
                  <a:srgbClr val="FF3300"/>
                </a:solidFill>
                <a:latin typeface="Helvetica" charset="0"/>
                <a:ea typeface="ＭＳ Ｐゴシック" charset="0"/>
                <a:cs typeface="ＭＳ Ｐゴシック" charset="0"/>
              </a:rPr>
              <a:t>pending</a:t>
            </a:r>
            <a:r>
              <a:rPr lang="en-US" dirty="0">
                <a:latin typeface="Helvetica" charset="0"/>
                <a:ea typeface="ＭＳ Ｐゴシック" charset="0"/>
                <a:cs typeface="ＭＳ Ｐゴシック" charset="0"/>
              </a:rPr>
              <a:t> if it has been sent but not yet received.</a:t>
            </a:r>
          </a:p>
          <a:p>
            <a:pPr lvl="1" eaLnBrk="1" hangingPunct="1">
              <a:defRPr/>
            </a:pPr>
            <a:r>
              <a:rPr lang="en-US" dirty="0">
                <a:latin typeface="Helvetica" charset="0"/>
                <a:ea typeface="ＭＳ Ｐゴシック" charset="0"/>
              </a:rPr>
              <a:t>There can be at most one pending signal of any particular type.</a:t>
            </a:r>
          </a:p>
          <a:p>
            <a:pPr lvl="1" eaLnBrk="1" hangingPunct="1">
              <a:defRPr/>
            </a:pPr>
            <a:r>
              <a:rPr lang="en-US" dirty="0">
                <a:solidFill>
                  <a:srgbClr val="FF0000"/>
                </a:solidFill>
                <a:latin typeface="Helvetica" charset="0"/>
                <a:ea typeface="ＭＳ Ｐゴシック" charset="0"/>
              </a:rPr>
              <a:t>Important: Signals are not </a:t>
            </a:r>
            <a:r>
              <a:rPr lang="en-US" dirty="0" smtClean="0">
                <a:solidFill>
                  <a:srgbClr val="FF0000"/>
                </a:solidFill>
                <a:latin typeface="Helvetica" charset="0"/>
                <a:ea typeface="ＭＳ Ｐゴシック" charset="0"/>
              </a:rPr>
              <a:t>queued!</a:t>
            </a:r>
            <a:endParaRPr lang="en-US" dirty="0">
              <a:solidFill>
                <a:srgbClr val="FF0000"/>
              </a:solidFill>
              <a:latin typeface="Helvetica" charset="0"/>
              <a:ea typeface="ＭＳ Ｐゴシック" charset="0"/>
            </a:endParaRPr>
          </a:p>
          <a:p>
            <a:pPr lvl="2" eaLnBrk="1" hangingPunct="1">
              <a:defRPr/>
            </a:pPr>
            <a:r>
              <a:rPr lang="en-US" sz="1800" dirty="0">
                <a:latin typeface="Helvetica" charset="0"/>
                <a:ea typeface="ＭＳ Ｐゴシック" charset="0"/>
              </a:rPr>
              <a:t>If a process has a pending signal of type k, then subsequent signals of type k that are sent to that process are discarded.</a:t>
            </a:r>
          </a:p>
          <a:p>
            <a:pPr eaLnBrk="1" hangingPunct="1">
              <a:buFont typeface="Wingdings" charset="0"/>
              <a:buNone/>
              <a:defRPr/>
            </a:pPr>
            <a:r>
              <a:rPr lang="en-US" dirty="0">
                <a:latin typeface="Helvetica" charset="0"/>
                <a:ea typeface="ＭＳ Ｐゴシック" charset="0"/>
                <a:cs typeface="ＭＳ Ｐゴシック" charset="0"/>
              </a:rPr>
              <a:t>A process can </a:t>
            </a:r>
            <a:r>
              <a:rPr lang="en-US" i="1" dirty="0">
                <a:solidFill>
                  <a:srgbClr val="FF3300"/>
                </a:solidFill>
                <a:latin typeface="Helvetica" charset="0"/>
                <a:ea typeface="ＭＳ Ｐゴシック" charset="0"/>
                <a:cs typeface="ＭＳ Ｐゴシック" charset="0"/>
              </a:rPr>
              <a:t>block</a:t>
            </a:r>
            <a:r>
              <a:rPr lang="en-US" dirty="0">
                <a:latin typeface="Helvetica" charset="0"/>
                <a:ea typeface="ＭＳ Ｐゴシック" charset="0"/>
                <a:cs typeface="ＭＳ Ｐゴシック" charset="0"/>
              </a:rPr>
              <a:t> the receipt of certain signals.</a:t>
            </a:r>
          </a:p>
          <a:p>
            <a:pPr lvl="1" eaLnBrk="1" hangingPunct="1">
              <a:defRPr/>
            </a:pPr>
            <a:r>
              <a:rPr lang="en-US" dirty="0">
                <a:latin typeface="Helvetica" charset="0"/>
                <a:ea typeface="ＭＳ Ｐゴシック" charset="0"/>
              </a:rPr>
              <a:t>Blocked signals can be delivered, but will not be received until the signal is unblocked.</a:t>
            </a:r>
          </a:p>
          <a:p>
            <a:pPr eaLnBrk="1" hangingPunct="1">
              <a:buFont typeface="Wingdings" charset="0"/>
              <a:buNone/>
              <a:defRPr/>
            </a:pPr>
            <a:r>
              <a:rPr lang="en-US" dirty="0">
                <a:latin typeface="Helvetica" charset="0"/>
                <a:ea typeface="ＭＳ Ｐゴシック" charset="0"/>
                <a:cs typeface="ＭＳ Ｐゴシック" charset="0"/>
              </a:rPr>
              <a:t>A pending signal is received at most once.</a:t>
            </a:r>
          </a:p>
          <a:p>
            <a:pPr eaLnBrk="1" hangingPunct="1">
              <a:buFont typeface="Wingdings" charset="0"/>
              <a:buNone/>
              <a:defRPr/>
            </a:pPr>
            <a:endParaRPr lang="en-US" dirty="0">
              <a:latin typeface="Helvetica" charset="0"/>
              <a:ea typeface="ＭＳ Ｐゴシック" charset="0"/>
              <a:cs typeface="ＭＳ Ｐゴシック"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9891">
                                            <p:txEl>
                                              <p:pRg st="0" end="0"/>
                                            </p:txEl>
                                          </p:spTgt>
                                        </p:tgtEl>
                                        <p:attrNameLst>
                                          <p:attrName>style.visibility</p:attrName>
                                        </p:attrNameLst>
                                      </p:cBhvr>
                                      <p:to>
                                        <p:strVal val="visible"/>
                                      </p:to>
                                    </p:set>
                                    <p:animEffect transition="in" filter="fade">
                                      <p:cBhvr>
                                        <p:cTn id="7" dur="500"/>
                                        <p:tgtEl>
                                          <p:spTgt spid="549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9891">
                                            <p:txEl>
                                              <p:pRg st="1" end="1"/>
                                            </p:txEl>
                                          </p:spTgt>
                                        </p:tgtEl>
                                        <p:attrNameLst>
                                          <p:attrName>style.visibility</p:attrName>
                                        </p:attrNameLst>
                                      </p:cBhvr>
                                      <p:to>
                                        <p:strVal val="visible"/>
                                      </p:to>
                                    </p:set>
                                    <p:animEffect transition="in" filter="fade">
                                      <p:cBhvr>
                                        <p:cTn id="12" dur="500"/>
                                        <p:tgtEl>
                                          <p:spTgt spid="5498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49891">
                                            <p:txEl>
                                              <p:pRg st="2" end="2"/>
                                            </p:txEl>
                                          </p:spTgt>
                                        </p:tgtEl>
                                        <p:attrNameLst>
                                          <p:attrName>style.visibility</p:attrName>
                                        </p:attrNameLst>
                                      </p:cBhvr>
                                      <p:to>
                                        <p:strVal val="visible"/>
                                      </p:to>
                                    </p:set>
                                    <p:animEffect transition="in" filter="fade">
                                      <p:cBhvr>
                                        <p:cTn id="17" dur="500"/>
                                        <p:tgtEl>
                                          <p:spTgt spid="54989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49891">
                                            <p:txEl>
                                              <p:pRg st="3" end="3"/>
                                            </p:txEl>
                                          </p:spTgt>
                                        </p:tgtEl>
                                        <p:attrNameLst>
                                          <p:attrName>style.visibility</p:attrName>
                                        </p:attrNameLst>
                                      </p:cBhvr>
                                      <p:to>
                                        <p:strVal val="visible"/>
                                      </p:to>
                                    </p:set>
                                    <p:animEffect transition="in" filter="fade">
                                      <p:cBhvr>
                                        <p:cTn id="20" dur="500"/>
                                        <p:tgtEl>
                                          <p:spTgt spid="549891">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49891">
                                            <p:txEl>
                                              <p:pRg st="4" end="4"/>
                                            </p:txEl>
                                          </p:spTgt>
                                        </p:tgtEl>
                                        <p:attrNameLst>
                                          <p:attrName>style.visibility</p:attrName>
                                        </p:attrNameLst>
                                      </p:cBhvr>
                                      <p:to>
                                        <p:strVal val="visible"/>
                                      </p:to>
                                    </p:set>
                                    <p:animEffect transition="in" filter="fade">
                                      <p:cBhvr>
                                        <p:cTn id="25" dur="500"/>
                                        <p:tgtEl>
                                          <p:spTgt spid="549891">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49891">
                                            <p:txEl>
                                              <p:pRg st="5" end="5"/>
                                            </p:txEl>
                                          </p:spTgt>
                                        </p:tgtEl>
                                        <p:attrNameLst>
                                          <p:attrName>style.visibility</p:attrName>
                                        </p:attrNameLst>
                                      </p:cBhvr>
                                      <p:to>
                                        <p:strVal val="visible"/>
                                      </p:to>
                                    </p:set>
                                    <p:animEffect transition="in" filter="fade">
                                      <p:cBhvr>
                                        <p:cTn id="30" dur="500"/>
                                        <p:tgtEl>
                                          <p:spTgt spid="549891">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49891">
                                            <p:txEl>
                                              <p:pRg st="6" end="6"/>
                                            </p:txEl>
                                          </p:spTgt>
                                        </p:tgtEl>
                                        <p:attrNameLst>
                                          <p:attrName>style.visibility</p:attrName>
                                        </p:attrNameLst>
                                      </p:cBhvr>
                                      <p:to>
                                        <p:strVal val="visible"/>
                                      </p:to>
                                    </p:set>
                                    <p:animEffect transition="in" filter="fade">
                                      <p:cBhvr>
                                        <p:cTn id="35" dur="500"/>
                                        <p:tgtEl>
                                          <p:spTgt spid="5498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891" grpId="0" build="p" bldLvl="2"/>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pPr eaLnBrk="1" hangingPunct="1">
              <a:defRPr/>
            </a:pPr>
            <a:r>
              <a:rPr lang="en-US"/>
              <a:t>Signal Concepts	</a:t>
            </a:r>
          </a:p>
        </p:txBody>
      </p:sp>
      <p:sp>
        <p:nvSpPr>
          <p:cNvPr id="550915" name="Rectangle 3"/>
          <p:cNvSpPr>
            <a:spLocks noGrp="1" noChangeArrowheads="1"/>
          </p:cNvSpPr>
          <p:nvPr>
            <p:ph type="body" idx="1"/>
          </p:nvPr>
        </p:nvSpPr>
        <p:spPr>
          <a:xfrm>
            <a:off x="290513" y="1220788"/>
            <a:ext cx="8307387" cy="2360612"/>
          </a:xfrm>
        </p:spPr>
        <p:txBody>
          <a:bodyPr/>
          <a:lstStyle/>
          <a:p>
            <a:pPr eaLnBrk="1" hangingPunct="1">
              <a:buFont typeface="Wingdings" pitchFamily="-1" charset="2"/>
              <a:buNone/>
              <a:defRPr/>
            </a:pPr>
            <a:r>
              <a:rPr lang="en-US" dirty="0"/>
              <a:t>Kernel maintains </a:t>
            </a:r>
            <a:r>
              <a:rPr lang="en-US" dirty="0">
                <a:latin typeface="Courier New" pitchFamily="-1" charset="0"/>
              </a:rPr>
              <a:t>pending</a:t>
            </a:r>
            <a:r>
              <a:rPr lang="en-US" dirty="0"/>
              <a:t> and </a:t>
            </a:r>
            <a:r>
              <a:rPr lang="en-US" dirty="0">
                <a:latin typeface="Courier New" pitchFamily="-1" charset="0"/>
              </a:rPr>
              <a:t>blocked</a:t>
            </a:r>
            <a:r>
              <a:rPr lang="en-US" dirty="0"/>
              <a:t> bit vectors in the context of each process.</a:t>
            </a:r>
          </a:p>
          <a:p>
            <a:pPr lvl="1" eaLnBrk="1" hangingPunct="1">
              <a:buFont typeface="Wingdings" pitchFamily="-1" charset="2"/>
              <a:buChar char="n"/>
              <a:defRPr/>
            </a:pPr>
            <a:r>
              <a:rPr lang="en-US" dirty="0">
                <a:latin typeface="Courier New" pitchFamily="-1" charset="0"/>
                <a:ea typeface="ＭＳ Ｐゴシック" pitchFamily="-1" charset="-128"/>
              </a:rPr>
              <a:t>pending</a:t>
            </a:r>
            <a:r>
              <a:rPr lang="en-US" dirty="0">
                <a:ea typeface="ＭＳ Ｐゴシック" pitchFamily="-1" charset="-128"/>
              </a:rPr>
              <a:t> – represents the set of pending signals</a:t>
            </a:r>
          </a:p>
          <a:p>
            <a:pPr lvl="2" eaLnBrk="1" hangingPunct="1">
              <a:buFont typeface="Wingdings" pitchFamily="-1" charset="2"/>
              <a:buChar char="l"/>
              <a:defRPr/>
            </a:pPr>
            <a:r>
              <a:rPr lang="en-US" sz="1800" dirty="0">
                <a:ea typeface="ＭＳ Ｐゴシック" pitchFamily="-1" charset="-128"/>
              </a:rPr>
              <a:t>Kernel sets bit k in </a:t>
            </a:r>
            <a:r>
              <a:rPr lang="en-US" sz="1800" dirty="0">
                <a:latin typeface="Courier New" pitchFamily="-1" charset="0"/>
                <a:ea typeface="ＭＳ Ｐゴシック" pitchFamily="-1" charset="-128"/>
              </a:rPr>
              <a:t>pending</a:t>
            </a:r>
            <a:r>
              <a:rPr lang="en-US" sz="1800" dirty="0">
                <a:ea typeface="ＭＳ Ｐゴシック" pitchFamily="-1" charset="-128"/>
              </a:rPr>
              <a:t> whenever a signal of type k is delivered.</a:t>
            </a:r>
          </a:p>
          <a:p>
            <a:pPr lvl="2" eaLnBrk="1" hangingPunct="1">
              <a:buFont typeface="Wingdings" pitchFamily="-1" charset="2"/>
              <a:buChar char="l"/>
              <a:defRPr/>
            </a:pPr>
            <a:r>
              <a:rPr lang="en-US" sz="1800" dirty="0">
                <a:ea typeface="ＭＳ Ｐゴシック" pitchFamily="-1" charset="-128"/>
              </a:rPr>
              <a:t>Kernel clears bit k in </a:t>
            </a:r>
            <a:r>
              <a:rPr lang="en-US" sz="1800" dirty="0">
                <a:latin typeface="Courier New" pitchFamily="-1" charset="0"/>
                <a:ea typeface="ＭＳ Ｐゴシック" pitchFamily="-1" charset="-128"/>
              </a:rPr>
              <a:t>pending</a:t>
            </a:r>
            <a:r>
              <a:rPr lang="en-US" sz="1800" dirty="0">
                <a:ea typeface="ＭＳ Ｐゴシック" pitchFamily="-1" charset="-128"/>
              </a:rPr>
              <a:t> whenever a signal of type k is </a:t>
            </a:r>
            <a:r>
              <a:rPr lang="en-US" sz="1800" dirty="0" smtClean="0">
                <a:ea typeface="ＭＳ Ｐゴシック" pitchFamily="-1" charset="-128"/>
              </a:rPr>
              <a:t>received</a:t>
            </a:r>
            <a:endParaRPr lang="en-US" sz="1800" dirty="0">
              <a:ea typeface="ＭＳ Ｐゴシック" pitchFamily="-1" charset="-128"/>
            </a:endParaRPr>
          </a:p>
        </p:txBody>
      </p:sp>
      <p:grpSp>
        <p:nvGrpSpPr>
          <p:cNvPr id="2" name="Group 1"/>
          <p:cNvGrpSpPr>
            <a:grpSpLocks/>
          </p:cNvGrpSpPr>
          <p:nvPr/>
        </p:nvGrpSpPr>
        <p:grpSpPr bwMode="auto">
          <a:xfrm>
            <a:off x="406400" y="3657600"/>
            <a:ext cx="7823200" cy="1108075"/>
            <a:chOff x="406400" y="3657600"/>
            <a:chExt cx="7823200" cy="1108075"/>
          </a:xfrm>
        </p:grpSpPr>
        <p:sp>
          <p:nvSpPr>
            <p:cNvPr id="103449" name="Rectangle 3"/>
            <p:cNvSpPr>
              <a:spLocks noChangeArrowheads="1"/>
            </p:cNvSpPr>
            <p:nvPr/>
          </p:nvSpPr>
          <p:spPr bwMode="auto">
            <a:xfrm>
              <a:off x="1776412" y="4038600"/>
              <a:ext cx="304800" cy="3048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103450" name="Rectangle 4"/>
            <p:cNvSpPr>
              <a:spLocks noChangeArrowheads="1"/>
            </p:cNvSpPr>
            <p:nvPr/>
          </p:nvSpPr>
          <p:spPr bwMode="auto">
            <a:xfrm>
              <a:off x="2081212" y="4038600"/>
              <a:ext cx="304800" cy="3048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103451" name="Rectangle 5"/>
            <p:cNvSpPr>
              <a:spLocks noChangeArrowheads="1"/>
            </p:cNvSpPr>
            <p:nvPr/>
          </p:nvSpPr>
          <p:spPr bwMode="auto">
            <a:xfrm>
              <a:off x="2386012" y="4038600"/>
              <a:ext cx="304800" cy="3048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103452" name="Rectangle 6"/>
            <p:cNvSpPr>
              <a:spLocks noChangeArrowheads="1"/>
            </p:cNvSpPr>
            <p:nvPr/>
          </p:nvSpPr>
          <p:spPr bwMode="auto">
            <a:xfrm>
              <a:off x="2690812" y="4038600"/>
              <a:ext cx="304800" cy="3048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103453" name="Rectangle 7"/>
            <p:cNvSpPr>
              <a:spLocks noChangeArrowheads="1"/>
            </p:cNvSpPr>
            <p:nvPr/>
          </p:nvSpPr>
          <p:spPr bwMode="auto">
            <a:xfrm>
              <a:off x="2995612" y="4038600"/>
              <a:ext cx="304800" cy="3048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103454" name="Rectangle 8"/>
            <p:cNvSpPr>
              <a:spLocks noChangeArrowheads="1"/>
            </p:cNvSpPr>
            <p:nvPr/>
          </p:nvSpPr>
          <p:spPr bwMode="auto">
            <a:xfrm>
              <a:off x="3300412" y="4038600"/>
              <a:ext cx="304800" cy="3048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103455" name="Rectangle 9"/>
            <p:cNvSpPr>
              <a:spLocks noChangeArrowheads="1"/>
            </p:cNvSpPr>
            <p:nvPr/>
          </p:nvSpPr>
          <p:spPr bwMode="auto">
            <a:xfrm>
              <a:off x="3605212" y="4038600"/>
              <a:ext cx="304800" cy="3048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103456" name="Rectangle 10"/>
            <p:cNvSpPr>
              <a:spLocks noChangeArrowheads="1"/>
            </p:cNvSpPr>
            <p:nvPr/>
          </p:nvSpPr>
          <p:spPr bwMode="auto">
            <a:xfrm>
              <a:off x="3910012" y="4038600"/>
              <a:ext cx="304800" cy="3048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r>
                <a:rPr lang="en-US" b="0">
                  <a:solidFill>
                    <a:srgbClr val="000066"/>
                  </a:solidFill>
                </a:rPr>
                <a:t>1</a:t>
              </a:r>
            </a:p>
          </p:txBody>
        </p:sp>
        <p:sp>
          <p:nvSpPr>
            <p:cNvPr id="103457" name="Rectangle 11"/>
            <p:cNvSpPr>
              <a:spLocks noChangeArrowheads="1"/>
            </p:cNvSpPr>
            <p:nvPr/>
          </p:nvSpPr>
          <p:spPr bwMode="auto">
            <a:xfrm>
              <a:off x="4214812" y="4038600"/>
              <a:ext cx="304800" cy="3048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103458" name="Rectangle 12"/>
            <p:cNvSpPr>
              <a:spLocks noChangeArrowheads="1"/>
            </p:cNvSpPr>
            <p:nvPr/>
          </p:nvSpPr>
          <p:spPr bwMode="auto">
            <a:xfrm>
              <a:off x="4519612" y="4038600"/>
              <a:ext cx="304800" cy="3048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103459" name="Rectangle 13"/>
            <p:cNvSpPr>
              <a:spLocks noChangeArrowheads="1"/>
            </p:cNvSpPr>
            <p:nvPr/>
          </p:nvSpPr>
          <p:spPr bwMode="auto">
            <a:xfrm>
              <a:off x="4824412" y="4038600"/>
              <a:ext cx="304800" cy="3048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103460" name="Rectangle 14"/>
            <p:cNvSpPr>
              <a:spLocks noChangeArrowheads="1"/>
            </p:cNvSpPr>
            <p:nvPr/>
          </p:nvSpPr>
          <p:spPr bwMode="auto">
            <a:xfrm>
              <a:off x="5129212" y="4038600"/>
              <a:ext cx="304800" cy="3048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103461" name="Rectangle 15"/>
            <p:cNvSpPr>
              <a:spLocks noChangeArrowheads="1"/>
            </p:cNvSpPr>
            <p:nvPr/>
          </p:nvSpPr>
          <p:spPr bwMode="auto">
            <a:xfrm>
              <a:off x="5434012" y="4038600"/>
              <a:ext cx="304800" cy="3048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103462" name="Rectangle 16"/>
            <p:cNvSpPr>
              <a:spLocks noChangeArrowheads="1"/>
            </p:cNvSpPr>
            <p:nvPr/>
          </p:nvSpPr>
          <p:spPr bwMode="auto">
            <a:xfrm>
              <a:off x="5738812" y="4038600"/>
              <a:ext cx="304800" cy="3048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r>
                <a:rPr lang="en-US" b="0">
                  <a:solidFill>
                    <a:srgbClr val="000066"/>
                  </a:solidFill>
                </a:rPr>
                <a:t>1</a:t>
              </a:r>
            </a:p>
          </p:txBody>
        </p:sp>
        <p:sp>
          <p:nvSpPr>
            <p:cNvPr id="103463" name="Rectangle 17"/>
            <p:cNvSpPr>
              <a:spLocks noChangeArrowheads="1"/>
            </p:cNvSpPr>
            <p:nvPr/>
          </p:nvSpPr>
          <p:spPr bwMode="auto">
            <a:xfrm>
              <a:off x="6043612" y="4038600"/>
              <a:ext cx="304800" cy="3048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103464" name="Rectangle 18"/>
            <p:cNvSpPr>
              <a:spLocks noChangeArrowheads="1"/>
            </p:cNvSpPr>
            <p:nvPr/>
          </p:nvSpPr>
          <p:spPr bwMode="auto">
            <a:xfrm>
              <a:off x="6348412" y="4038600"/>
              <a:ext cx="304800" cy="3048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103465" name="TextBox 35"/>
            <p:cNvSpPr txBox="1">
              <a:spLocks noChangeArrowheads="1"/>
            </p:cNvSpPr>
            <p:nvPr/>
          </p:nvSpPr>
          <p:spPr bwMode="auto">
            <a:xfrm>
              <a:off x="406400" y="4038600"/>
              <a:ext cx="1154112"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pending</a:t>
              </a:r>
            </a:p>
          </p:txBody>
        </p:sp>
        <p:sp>
          <p:nvSpPr>
            <p:cNvPr id="103466" name="TextBox 36"/>
            <p:cNvSpPr txBox="1">
              <a:spLocks noChangeArrowheads="1"/>
            </p:cNvSpPr>
            <p:nvPr/>
          </p:nvSpPr>
          <p:spPr bwMode="auto">
            <a:xfrm>
              <a:off x="1760537" y="3657600"/>
              <a:ext cx="5045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r>
                <a:rPr lang="en-US" sz="1800" b="0">
                  <a:solidFill>
                    <a:srgbClr val="000066"/>
                  </a:solidFill>
                </a:rPr>
                <a:t>1   2   3   4  5   6   7   8  9  10 11 12 13 14 15 16</a:t>
              </a:r>
            </a:p>
          </p:txBody>
        </p:sp>
        <p:sp>
          <p:nvSpPr>
            <p:cNvPr id="103467" name="TextBox 38"/>
            <p:cNvSpPr txBox="1">
              <a:spLocks noChangeArrowheads="1"/>
            </p:cNvSpPr>
            <p:nvPr/>
          </p:nvSpPr>
          <p:spPr bwMode="auto">
            <a:xfrm>
              <a:off x="1852612" y="4419600"/>
              <a:ext cx="19177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pending SIGFPE</a:t>
              </a:r>
            </a:p>
          </p:txBody>
        </p:sp>
        <p:cxnSp>
          <p:nvCxnSpPr>
            <p:cNvPr id="103468" name="Straight Arrow Connector 40"/>
            <p:cNvCxnSpPr>
              <a:cxnSpLocks noChangeShapeType="1"/>
            </p:cNvCxnSpPr>
            <p:nvPr/>
          </p:nvCxnSpPr>
          <p:spPr bwMode="auto">
            <a:xfrm flipV="1">
              <a:off x="3681412" y="4419600"/>
              <a:ext cx="381000" cy="228600"/>
            </a:xfrm>
            <a:prstGeom prst="straightConnector1">
              <a:avLst/>
            </a:prstGeom>
            <a:noFill/>
            <a:ln w="38100">
              <a:solidFill>
                <a:srgbClr val="000000"/>
              </a:solidFill>
              <a:round/>
              <a:headEnd/>
              <a:tailEnd type="triangle" w="lg" len="lg"/>
            </a:ln>
            <a:extLst>
              <a:ext uri="{909E8E84-426E-40dd-AFC4-6F175D3DCCD1}">
                <a14:hiddenFill xmlns:a14="http://schemas.microsoft.com/office/drawing/2010/main">
                  <a:noFill/>
                </a14:hiddenFill>
              </a:ext>
            </a:extLst>
          </p:spPr>
        </p:cxnSp>
        <p:sp>
          <p:nvSpPr>
            <p:cNvPr id="103469" name="TextBox 41"/>
            <p:cNvSpPr txBox="1">
              <a:spLocks noChangeArrowheads="1"/>
            </p:cNvSpPr>
            <p:nvPr/>
          </p:nvSpPr>
          <p:spPr bwMode="auto">
            <a:xfrm>
              <a:off x="6119812" y="4419600"/>
              <a:ext cx="210978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pending SIGALRM</a:t>
              </a:r>
            </a:p>
          </p:txBody>
        </p:sp>
        <p:cxnSp>
          <p:nvCxnSpPr>
            <p:cNvPr id="103470" name="Straight Arrow Connector 42"/>
            <p:cNvCxnSpPr>
              <a:cxnSpLocks noChangeShapeType="1"/>
            </p:cNvCxnSpPr>
            <p:nvPr/>
          </p:nvCxnSpPr>
          <p:spPr bwMode="auto">
            <a:xfrm rot="10800000">
              <a:off x="5891212" y="4419600"/>
              <a:ext cx="304800" cy="228600"/>
            </a:xfrm>
            <a:prstGeom prst="straightConnector1">
              <a:avLst/>
            </a:prstGeom>
            <a:noFill/>
            <a:ln w="38100">
              <a:solidFill>
                <a:srgbClr val="000000"/>
              </a:solidFill>
              <a:round/>
              <a:headEnd/>
              <a:tailEnd type="triangle" w="lg" len="lg"/>
            </a:ln>
            <a:extLst>
              <a:ext uri="{909E8E84-426E-40dd-AFC4-6F175D3DCCD1}">
                <a14:hiddenFill xmlns:a14="http://schemas.microsoft.com/office/drawing/2010/main">
                  <a:noFill/>
                </a14:hiddenFill>
              </a:ext>
            </a:extLst>
          </p:spPr>
        </p:cxnSp>
      </p:grpSp>
      <p:grpSp>
        <p:nvGrpSpPr>
          <p:cNvPr id="3" name="Group 2"/>
          <p:cNvGrpSpPr>
            <a:grpSpLocks/>
          </p:cNvGrpSpPr>
          <p:nvPr/>
        </p:nvGrpSpPr>
        <p:grpSpPr bwMode="auto">
          <a:xfrm>
            <a:off x="419100" y="5867400"/>
            <a:ext cx="7810500" cy="838200"/>
            <a:chOff x="382588" y="5715000"/>
            <a:chExt cx="7810500" cy="838200"/>
          </a:xfrm>
        </p:grpSpPr>
        <p:sp>
          <p:nvSpPr>
            <p:cNvPr id="103430" name="Rectangle 19"/>
            <p:cNvSpPr>
              <a:spLocks noChangeArrowheads="1"/>
            </p:cNvSpPr>
            <p:nvPr/>
          </p:nvSpPr>
          <p:spPr bwMode="auto">
            <a:xfrm>
              <a:off x="1752600" y="5791200"/>
              <a:ext cx="304800" cy="3048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103431" name="Rectangle 20"/>
            <p:cNvSpPr>
              <a:spLocks noChangeArrowheads="1"/>
            </p:cNvSpPr>
            <p:nvPr/>
          </p:nvSpPr>
          <p:spPr bwMode="auto">
            <a:xfrm>
              <a:off x="2057400" y="5791200"/>
              <a:ext cx="304800" cy="3048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103432" name="Rectangle 21"/>
            <p:cNvSpPr>
              <a:spLocks noChangeArrowheads="1"/>
            </p:cNvSpPr>
            <p:nvPr/>
          </p:nvSpPr>
          <p:spPr bwMode="auto">
            <a:xfrm>
              <a:off x="2362200" y="5791200"/>
              <a:ext cx="304800" cy="3048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103433" name="Rectangle 22"/>
            <p:cNvSpPr>
              <a:spLocks noChangeArrowheads="1"/>
            </p:cNvSpPr>
            <p:nvPr/>
          </p:nvSpPr>
          <p:spPr bwMode="auto">
            <a:xfrm>
              <a:off x="2667000" y="5791200"/>
              <a:ext cx="304800" cy="3048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103434" name="Rectangle 23"/>
            <p:cNvSpPr>
              <a:spLocks noChangeArrowheads="1"/>
            </p:cNvSpPr>
            <p:nvPr/>
          </p:nvSpPr>
          <p:spPr bwMode="auto">
            <a:xfrm>
              <a:off x="2971800" y="5791200"/>
              <a:ext cx="304800" cy="3048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103435" name="Rectangle 24"/>
            <p:cNvSpPr>
              <a:spLocks noChangeArrowheads="1"/>
            </p:cNvSpPr>
            <p:nvPr/>
          </p:nvSpPr>
          <p:spPr bwMode="auto">
            <a:xfrm>
              <a:off x="3276600" y="5791200"/>
              <a:ext cx="304800" cy="3048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103436" name="Rectangle 25"/>
            <p:cNvSpPr>
              <a:spLocks noChangeArrowheads="1"/>
            </p:cNvSpPr>
            <p:nvPr/>
          </p:nvSpPr>
          <p:spPr bwMode="auto">
            <a:xfrm>
              <a:off x="3581400" y="5791200"/>
              <a:ext cx="304800" cy="3048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103437" name="Rectangle 26"/>
            <p:cNvSpPr>
              <a:spLocks noChangeArrowheads="1"/>
            </p:cNvSpPr>
            <p:nvPr/>
          </p:nvSpPr>
          <p:spPr bwMode="auto">
            <a:xfrm>
              <a:off x="3886200" y="5791200"/>
              <a:ext cx="304800" cy="3048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103438" name="Rectangle 27"/>
            <p:cNvSpPr>
              <a:spLocks noChangeArrowheads="1"/>
            </p:cNvSpPr>
            <p:nvPr/>
          </p:nvSpPr>
          <p:spPr bwMode="auto">
            <a:xfrm>
              <a:off x="4191000" y="5791200"/>
              <a:ext cx="304800" cy="3048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103439" name="Rectangle 28"/>
            <p:cNvSpPr>
              <a:spLocks noChangeArrowheads="1"/>
            </p:cNvSpPr>
            <p:nvPr/>
          </p:nvSpPr>
          <p:spPr bwMode="auto">
            <a:xfrm>
              <a:off x="4495800" y="5791200"/>
              <a:ext cx="304800" cy="3048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103440" name="Rectangle 29"/>
            <p:cNvSpPr>
              <a:spLocks noChangeArrowheads="1"/>
            </p:cNvSpPr>
            <p:nvPr/>
          </p:nvSpPr>
          <p:spPr bwMode="auto">
            <a:xfrm>
              <a:off x="4800600" y="5791200"/>
              <a:ext cx="304800" cy="3048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103441" name="Rectangle 30"/>
            <p:cNvSpPr>
              <a:spLocks noChangeArrowheads="1"/>
            </p:cNvSpPr>
            <p:nvPr/>
          </p:nvSpPr>
          <p:spPr bwMode="auto">
            <a:xfrm>
              <a:off x="5105400" y="5791200"/>
              <a:ext cx="304800" cy="3048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103442" name="Rectangle 31"/>
            <p:cNvSpPr>
              <a:spLocks noChangeArrowheads="1"/>
            </p:cNvSpPr>
            <p:nvPr/>
          </p:nvSpPr>
          <p:spPr bwMode="auto">
            <a:xfrm>
              <a:off x="5410200" y="5791200"/>
              <a:ext cx="304800" cy="3048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103443" name="Rectangle 32"/>
            <p:cNvSpPr>
              <a:spLocks noChangeArrowheads="1"/>
            </p:cNvSpPr>
            <p:nvPr/>
          </p:nvSpPr>
          <p:spPr bwMode="auto">
            <a:xfrm>
              <a:off x="5715000" y="5791200"/>
              <a:ext cx="304800" cy="3048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r>
                <a:rPr lang="en-US" b="0">
                  <a:solidFill>
                    <a:srgbClr val="000066"/>
                  </a:solidFill>
                </a:rPr>
                <a:t>1</a:t>
              </a:r>
            </a:p>
          </p:txBody>
        </p:sp>
        <p:sp>
          <p:nvSpPr>
            <p:cNvPr id="103444" name="Rectangle 33"/>
            <p:cNvSpPr>
              <a:spLocks noChangeArrowheads="1"/>
            </p:cNvSpPr>
            <p:nvPr/>
          </p:nvSpPr>
          <p:spPr bwMode="auto">
            <a:xfrm>
              <a:off x="6019800" y="5791200"/>
              <a:ext cx="304800" cy="3048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103445" name="Rectangle 34"/>
            <p:cNvSpPr>
              <a:spLocks noChangeArrowheads="1"/>
            </p:cNvSpPr>
            <p:nvPr/>
          </p:nvSpPr>
          <p:spPr bwMode="auto">
            <a:xfrm>
              <a:off x="6324600" y="5791200"/>
              <a:ext cx="304800" cy="3048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103446" name="TextBox 37"/>
            <p:cNvSpPr txBox="1">
              <a:spLocks noChangeArrowheads="1"/>
            </p:cNvSpPr>
            <p:nvPr/>
          </p:nvSpPr>
          <p:spPr bwMode="auto">
            <a:xfrm>
              <a:off x="382588" y="5715000"/>
              <a:ext cx="1154112"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latin typeface="Courier" charset="0"/>
                  <a:cs typeface="Courier" charset="0"/>
                </a:rPr>
                <a:t>blocked</a:t>
              </a:r>
            </a:p>
          </p:txBody>
        </p:sp>
        <p:sp>
          <p:nvSpPr>
            <p:cNvPr id="103447" name="TextBox 44"/>
            <p:cNvSpPr txBox="1">
              <a:spLocks noChangeArrowheads="1"/>
            </p:cNvSpPr>
            <p:nvPr/>
          </p:nvSpPr>
          <p:spPr bwMode="auto">
            <a:xfrm>
              <a:off x="6108700" y="6207125"/>
              <a:ext cx="208438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blocked SIGALRM</a:t>
              </a:r>
            </a:p>
          </p:txBody>
        </p:sp>
        <p:cxnSp>
          <p:nvCxnSpPr>
            <p:cNvPr id="103448" name="Straight Arrow Connector 45"/>
            <p:cNvCxnSpPr>
              <a:cxnSpLocks noChangeShapeType="1"/>
            </p:cNvCxnSpPr>
            <p:nvPr/>
          </p:nvCxnSpPr>
          <p:spPr bwMode="auto">
            <a:xfrm rot="10800000">
              <a:off x="5867400" y="6207125"/>
              <a:ext cx="304800" cy="228600"/>
            </a:xfrm>
            <a:prstGeom prst="straightConnector1">
              <a:avLst/>
            </a:prstGeom>
            <a:noFill/>
            <a:ln w="38100">
              <a:solidFill>
                <a:srgbClr val="000000"/>
              </a:solidFill>
              <a:round/>
              <a:headEnd/>
              <a:tailEnd type="triangle" w="lg" len="lg"/>
            </a:ln>
            <a:extLst>
              <a:ext uri="{909E8E84-426E-40dd-AFC4-6F175D3DCCD1}">
                <a14:hiddenFill xmlns:a14="http://schemas.microsoft.com/office/drawing/2010/main">
                  <a:noFill/>
                </a14:hiddenFill>
              </a:ext>
            </a:extLst>
          </p:spPr>
        </p:cxnSp>
      </p:grpSp>
      <p:sp>
        <p:nvSpPr>
          <p:cNvPr id="45" name="Rectangle 3"/>
          <p:cNvSpPr txBox="1">
            <a:spLocks noChangeArrowheads="1"/>
          </p:cNvSpPr>
          <p:nvPr/>
        </p:nvSpPr>
        <p:spPr bwMode="auto">
          <a:xfrm>
            <a:off x="304800" y="4876800"/>
            <a:ext cx="830738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9" tIns="44446" rIns="90479" bIns="44446"/>
          <a:lstStyle>
            <a:lvl1pPr marL="342900" indent="-342900">
              <a:defRPr sz="2400" b="1">
                <a:solidFill>
                  <a:schemeClr val="tx1"/>
                </a:solidFill>
                <a:latin typeface="Helvetica" charset="0"/>
                <a:ea typeface="ＭＳ Ｐゴシック" charset="0"/>
                <a:cs typeface="ＭＳ Ｐゴシック" charset="0"/>
              </a:defRPr>
            </a:lvl1pPr>
            <a:lvl2pPr marL="744538" indent="-246063">
              <a:defRPr sz="2400" b="1">
                <a:solidFill>
                  <a:schemeClr val="tx1"/>
                </a:solidFill>
                <a:latin typeface="Helvetica" charset="0"/>
                <a:ea typeface="ＭＳ Ｐゴシック" charset="0"/>
              </a:defRPr>
            </a:lvl2pPr>
            <a:lvl3pPr marL="1146175" indent="-238125">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lvl="1" algn="l" eaLnBrk="1" hangingPunct="1">
              <a:spcBef>
                <a:spcPct val="25000"/>
              </a:spcBef>
              <a:buClr>
                <a:srgbClr val="660033"/>
              </a:buClr>
              <a:buSzPct val="75000"/>
              <a:buFont typeface="Wingdings" charset="0"/>
              <a:buChar char="n"/>
            </a:pPr>
            <a:r>
              <a:rPr lang="en-US" sz="2000">
                <a:solidFill>
                  <a:srgbClr val="000066"/>
                </a:solidFill>
                <a:latin typeface="Courier New" charset="0"/>
              </a:rPr>
              <a:t>blocked</a:t>
            </a:r>
            <a:r>
              <a:rPr lang="en-US" sz="2000">
                <a:solidFill>
                  <a:srgbClr val="000066"/>
                </a:solidFill>
              </a:rPr>
              <a:t> – represents the set of blocked signals</a:t>
            </a:r>
          </a:p>
          <a:p>
            <a:pPr lvl="2" algn="l" eaLnBrk="1" hangingPunct="1">
              <a:lnSpc>
                <a:spcPct val="107000"/>
              </a:lnSpc>
              <a:spcBef>
                <a:spcPct val="10000"/>
              </a:spcBef>
              <a:buClr>
                <a:srgbClr val="005400"/>
              </a:buClr>
              <a:buSzPct val="90000"/>
              <a:buFont typeface="Wingdings" charset="0"/>
              <a:buChar char="l"/>
            </a:pPr>
            <a:r>
              <a:rPr lang="en-US" sz="1800">
                <a:solidFill>
                  <a:srgbClr val="000099"/>
                </a:solidFill>
              </a:rPr>
              <a:t>Can be set and cleared by the application using the </a:t>
            </a:r>
            <a:r>
              <a:rPr lang="en-US" sz="1800">
                <a:solidFill>
                  <a:srgbClr val="000099"/>
                </a:solidFill>
                <a:latin typeface="Courier New" charset="0"/>
              </a:rPr>
              <a:t>sigprocmask</a:t>
            </a:r>
            <a:r>
              <a:rPr lang="en-US" sz="1800">
                <a:solidFill>
                  <a:srgbClr val="000099"/>
                </a:solidFill>
              </a:rPr>
              <a:t> function.</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50915">
                                            <p:txEl>
                                              <p:pRg st="0" end="0"/>
                                            </p:txEl>
                                          </p:spTgt>
                                        </p:tgtEl>
                                        <p:attrNameLst>
                                          <p:attrName>style.visibility</p:attrName>
                                        </p:attrNameLst>
                                      </p:cBhvr>
                                      <p:to>
                                        <p:strVal val="visible"/>
                                      </p:to>
                                    </p:set>
                                    <p:animEffect transition="in" filter="dissolve">
                                      <p:cBhvr>
                                        <p:cTn id="7" dur="500"/>
                                        <p:tgtEl>
                                          <p:spTgt spid="550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50915">
                                            <p:txEl>
                                              <p:pRg st="1" end="1"/>
                                            </p:txEl>
                                          </p:spTgt>
                                        </p:tgtEl>
                                        <p:attrNameLst>
                                          <p:attrName>style.visibility</p:attrName>
                                        </p:attrNameLst>
                                      </p:cBhvr>
                                      <p:to>
                                        <p:strVal val="visible"/>
                                      </p:to>
                                    </p:set>
                                    <p:animEffect transition="in" filter="dissolve">
                                      <p:cBhvr>
                                        <p:cTn id="12" dur="500"/>
                                        <p:tgtEl>
                                          <p:spTgt spid="550915">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50915">
                                            <p:txEl>
                                              <p:pRg st="2" end="2"/>
                                            </p:txEl>
                                          </p:spTgt>
                                        </p:tgtEl>
                                        <p:attrNameLst>
                                          <p:attrName>style.visibility</p:attrName>
                                        </p:attrNameLst>
                                      </p:cBhvr>
                                      <p:to>
                                        <p:strVal val="visible"/>
                                      </p:to>
                                    </p:set>
                                    <p:animEffect transition="in" filter="dissolve">
                                      <p:cBhvr>
                                        <p:cTn id="15" dur="500"/>
                                        <p:tgtEl>
                                          <p:spTgt spid="550915">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550915">
                                            <p:txEl>
                                              <p:pRg st="3" end="3"/>
                                            </p:txEl>
                                          </p:spTgt>
                                        </p:tgtEl>
                                        <p:attrNameLst>
                                          <p:attrName>style.visibility</p:attrName>
                                        </p:attrNameLst>
                                      </p:cBhvr>
                                      <p:to>
                                        <p:strVal val="visible"/>
                                      </p:to>
                                    </p:set>
                                    <p:animEffect transition="in" filter="dissolve">
                                      <p:cBhvr>
                                        <p:cTn id="18" dur="500"/>
                                        <p:tgtEl>
                                          <p:spTgt spid="550915">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dissolve">
                                      <p:cBhvr>
                                        <p:cTn id="23" dur="500"/>
                                        <p:tgtEl>
                                          <p:spTgt spid="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dissolve">
                                      <p:cBhvr>
                                        <p:cTn id="28" dur="500"/>
                                        <p:tgtEl>
                                          <p:spTgt spid="4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dissolve">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15" grpId="0" build="p" bldLvl="2"/>
      <p:bldP spid="4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Midterm #3 results</a:t>
            </a:r>
            <a:endParaRPr lang="en-US" dirty="0"/>
          </a:p>
        </p:txBody>
      </p:sp>
      <p:sp>
        <p:nvSpPr>
          <p:cNvPr id="3" name="Content Placeholder 2"/>
          <p:cNvSpPr>
            <a:spLocks noGrp="1"/>
          </p:cNvSpPr>
          <p:nvPr>
            <p:ph idx="1"/>
          </p:nvPr>
        </p:nvSpPr>
        <p:spPr>
          <a:xfrm>
            <a:off x="290513" y="5638800"/>
            <a:ext cx="8307387" cy="806450"/>
          </a:xfrm>
        </p:spPr>
        <p:txBody>
          <a:bodyPr/>
          <a:lstStyle/>
          <a:p>
            <a:r>
              <a:rPr lang="en-US" dirty="0" smtClean="0"/>
              <a:t>Average = 81%</a:t>
            </a:r>
            <a:endParaRPr lang="en-US" dirty="0"/>
          </a:p>
        </p:txBody>
      </p:sp>
      <p:pic>
        <p:nvPicPr>
          <p:cNvPr id="4" name="Picture 3"/>
          <p:cNvPicPr>
            <a:picLocks noChangeAspect="1"/>
          </p:cNvPicPr>
          <p:nvPr/>
        </p:nvPicPr>
        <p:blipFill>
          <a:blip r:embed="rId2"/>
          <a:stretch>
            <a:fillRect/>
          </a:stretch>
        </p:blipFill>
        <p:spPr>
          <a:xfrm>
            <a:off x="-25400" y="990600"/>
            <a:ext cx="9144000" cy="4453904"/>
          </a:xfrm>
          <a:prstGeom prst="rect">
            <a:avLst/>
          </a:prstGeom>
        </p:spPr>
      </p:pic>
    </p:spTree>
    <p:extLst>
      <p:ext uri="{BB962C8B-B14F-4D97-AF65-F5344CB8AC3E}">
        <p14:creationId xmlns:p14="http://schemas.microsoft.com/office/powerpoint/2010/main" val="414340964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a:xfrm>
            <a:off x="404813" y="152400"/>
            <a:ext cx="8716962" cy="781050"/>
          </a:xfrm>
        </p:spPr>
        <p:txBody>
          <a:bodyPr/>
          <a:lstStyle/>
          <a:p>
            <a:pPr eaLnBrk="1" hangingPunct="1">
              <a:defRPr/>
            </a:pPr>
            <a:r>
              <a:rPr lang="en-US" dirty="0"/>
              <a:t>Signaling Process Groups</a:t>
            </a:r>
          </a:p>
        </p:txBody>
      </p:sp>
      <p:sp>
        <p:nvSpPr>
          <p:cNvPr id="551939" name="Rectangle 3"/>
          <p:cNvSpPr>
            <a:spLocks noGrp="1" noChangeArrowheads="1"/>
          </p:cNvSpPr>
          <p:nvPr>
            <p:ph type="body" idx="1"/>
          </p:nvPr>
        </p:nvSpPr>
        <p:spPr>
          <a:xfrm>
            <a:off x="381000" y="914400"/>
            <a:ext cx="8534400" cy="1370013"/>
          </a:xfrm>
        </p:spPr>
        <p:txBody>
          <a:bodyPr/>
          <a:lstStyle/>
          <a:p>
            <a:pPr eaLnBrk="1" hangingPunct="1">
              <a:buFont typeface="Wingdings" charset="0"/>
              <a:buNone/>
              <a:defRPr/>
            </a:pPr>
            <a:r>
              <a:rPr lang="en-US" dirty="0">
                <a:latin typeface="Helvetica" charset="0"/>
                <a:ea typeface="ＭＳ Ｐゴシック" charset="0"/>
                <a:cs typeface="ＭＳ Ｐゴシック" charset="0"/>
              </a:rPr>
              <a:t>Every process belongs to exactly one process </a:t>
            </a:r>
            <a:r>
              <a:rPr lang="en-US" dirty="0" smtClean="0">
                <a:latin typeface="Helvetica" charset="0"/>
                <a:ea typeface="ＭＳ Ｐゴシック" charset="0"/>
                <a:cs typeface="ＭＳ Ｐゴシック" charset="0"/>
              </a:rPr>
              <a:t>group</a:t>
            </a:r>
          </a:p>
          <a:p>
            <a:pPr eaLnBrk="1" hangingPunct="1">
              <a:buFont typeface="Wingdings" charset="0"/>
              <a:buNone/>
              <a:defRPr/>
            </a:pPr>
            <a:r>
              <a:rPr lang="en-US" dirty="0" smtClean="0">
                <a:latin typeface="Helvetica" charset="0"/>
                <a:ea typeface="ＭＳ Ｐゴシック" charset="0"/>
                <a:cs typeface="ＭＳ Ｐゴシック" charset="0"/>
              </a:rPr>
              <a:t>Child belongs to parent’s group by default</a:t>
            </a:r>
          </a:p>
          <a:p>
            <a:pPr eaLnBrk="1" hangingPunct="1">
              <a:buFont typeface="Wingdings" charset="0"/>
              <a:buNone/>
              <a:defRPr/>
            </a:pPr>
            <a:endParaRPr lang="en-US" dirty="0">
              <a:latin typeface="Helvetica" charset="0"/>
              <a:ea typeface="ＭＳ Ｐゴシック" charset="0"/>
              <a:cs typeface="ＭＳ Ｐゴシック" charset="0"/>
            </a:endParaRPr>
          </a:p>
        </p:txBody>
      </p:sp>
      <p:sp>
        <p:nvSpPr>
          <p:cNvPr id="104451" name="Oval 4"/>
          <p:cNvSpPr>
            <a:spLocks noChangeAspect="1" noChangeArrowheads="1"/>
          </p:cNvSpPr>
          <p:nvPr/>
        </p:nvSpPr>
        <p:spPr bwMode="auto">
          <a:xfrm>
            <a:off x="1898650" y="3228975"/>
            <a:ext cx="982663" cy="885825"/>
          </a:xfrm>
          <a:prstGeom prst="ellipse">
            <a:avLst/>
          </a:prstGeom>
          <a:solidFill>
            <a:srgbClr val="FFFFFF"/>
          </a:solidFill>
          <a:ln w="12700">
            <a:solidFill>
              <a:schemeClr val="tx1"/>
            </a:solidFill>
            <a:round/>
            <a:headEnd/>
            <a:tailEnd/>
          </a:ln>
        </p:spPr>
        <p:txBody>
          <a:bodyPr wrap="none" anchor="ctr"/>
          <a:lstStyle/>
          <a:p>
            <a:pPr>
              <a:lnSpc>
                <a:spcPct val="100000"/>
              </a:lnSpc>
            </a:pPr>
            <a:r>
              <a:rPr lang="en-US" sz="1600">
                <a:solidFill>
                  <a:srgbClr val="000066"/>
                </a:solidFill>
                <a:latin typeface="Arial" charset="0"/>
              </a:rPr>
              <a:t>Fore-</a:t>
            </a:r>
          </a:p>
          <a:p>
            <a:pPr>
              <a:lnSpc>
                <a:spcPct val="100000"/>
              </a:lnSpc>
            </a:pPr>
            <a:r>
              <a:rPr lang="en-US" sz="1600">
                <a:solidFill>
                  <a:srgbClr val="000066"/>
                </a:solidFill>
                <a:latin typeface="Arial" charset="0"/>
              </a:rPr>
              <a:t>ground</a:t>
            </a:r>
          </a:p>
          <a:p>
            <a:pPr>
              <a:lnSpc>
                <a:spcPct val="100000"/>
              </a:lnSpc>
            </a:pPr>
            <a:r>
              <a:rPr lang="en-US" sz="1600">
                <a:solidFill>
                  <a:srgbClr val="000066"/>
                </a:solidFill>
                <a:latin typeface="Arial" charset="0"/>
              </a:rPr>
              <a:t>job</a:t>
            </a:r>
          </a:p>
        </p:txBody>
      </p:sp>
      <p:sp>
        <p:nvSpPr>
          <p:cNvPr id="104452" name="Oval 5"/>
          <p:cNvSpPr>
            <a:spLocks noChangeAspect="1" noChangeArrowheads="1"/>
          </p:cNvSpPr>
          <p:nvPr/>
        </p:nvSpPr>
        <p:spPr bwMode="auto">
          <a:xfrm>
            <a:off x="4094163" y="3228975"/>
            <a:ext cx="982662" cy="863600"/>
          </a:xfrm>
          <a:prstGeom prst="ellipse">
            <a:avLst/>
          </a:prstGeom>
          <a:solidFill>
            <a:srgbClr val="FFFFFF"/>
          </a:solidFill>
          <a:ln w="12700">
            <a:solidFill>
              <a:schemeClr val="tx1"/>
            </a:solidFill>
            <a:round/>
            <a:headEnd/>
            <a:tailEnd/>
          </a:ln>
        </p:spPr>
        <p:txBody>
          <a:bodyPr wrap="none" anchor="ctr"/>
          <a:lstStyle/>
          <a:p>
            <a:pPr>
              <a:lnSpc>
                <a:spcPct val="100000"/>
              </a:lnSpc>
            </a:pPr>
            <a:r>
              <a:rPr lang="en-US" sz="1600">
                <a:solidFill>
                  <a:srgbClr val="000066"/>
                </a:solidFill>
                <a:latin typeface="Arial" charset="0"/>
              </a:rPr>
              <a:t>Back-</a:t>
            </a:r>
          </a:p>
          <a:p>
            <a:pPr>
              <a:lnSpc>
                <a:spcPct val="100000"/>
              </a:lnSpc>
            </a:pPr>
            <a:r>
              <a:rPr lang="en-US" sz="1600">
                <a:solidFill>
                  <a:srgbClr val="000066"/>
                </a:solidFill>
                <a:latin typeface="Arial" charset="0"/>
              </a:rPr>
              <a:t>ground</a:t>
            </a:r>
          </a:p>
          <a:p>
            <a:pPr>
              <a:lnSpc>
                <a:spcPct val="100000"/>
              </a:lnSpc>
            </a:pPr>
            <a:r>
              <a:rPr lang="en-US" sz="1600">
                <a:solidFill>
                  <a:srgbClr val="000066"/>
                </a:solidFill>
                <a:latin typeface="Arial" charset="0"/>
              </a:rPr>
              <a:t>job #1</a:t>
            </a:r>
          </a:p>
        </p:txBody>
      </p:sp>
      <p:sp>
        <p:nvSpPr>
          <p:cNvPr id="104453" name="Oval 6"/>
          <p:cNvSpPr>
            <a:spLocks noChangeAspect="1" noChangeArrowheads="1"/>
          </p:cNvSpPr>
          <p:nvPr/>
        </p:nvSpPr>
        <p:spPr bwMode="auto">
          <a:xfrm>
            <a:off x="6248400" y="3228975"/>
            <a:ext cx="984250" cy="885825"/>
          </a:xfrm>
          <a:prstGeom prst="ellipse">
            <a:avLst/>
          </a:prstGeom>
          <a:solidFill>
            <a:srgbClr val="FFFFFF"/>
          </a:solidFill>
          <a:ln w="12700">
            <a:solidFill>
              <a:schemeClr val="tx1"/>
            </a:solidFill>
            <a:round/>
            <a:headEnd/>
            <a:tailEnd/>
          </a:ln>
        </p:spPr>
        <p:txBody>
          <a:bodyPr wrap="none" anchor="ctr"/>
          <a:lstStyle/>
          <a:p>
            <a:pPr>
              <a:lnSpc>
                <a:spcPct val="100000"/>
              </a:lnSpc>
            </a:pPr>
            <a:r>
              <a:rPr lang="en-US" sz="1600">
                <a:solidFill>
                  <a:srgbClr val="000066"/>
                </a:solidFill>
                <a:latin typeface="Arial" charset="0"/>
              </a:rPr>
              <a:t>Back-</a:t>
            </a:r>
          </a:p>
          <a:p>
            <a:pPr>
              <a:lnSpc>
                <a:spcPct val="100000"/>
              </a:lnSpc>
            </a:pPr>
            <a:r>
              <a:rPr lang="en-US" sz="1600">
                <a:solidFill>
                  <a:srgbClr val="000066"/>
                </a:solidFill>
                <a:latin typeface="Arial" charset="0"/>
              </a:rPr>
              <a:t>ground</a:t>
            </a:r>
          </a:p>
          <a:p>
            <a:pPr>
              <a:lnSpc>
                <a:spcPct val="100000"/>
              </a:lnSpc>
            </a:pPr>
            <a:r>
              <a:rPr lang="en-US" sz="1600">
                <a:solidFill>
                  <a:srgbClr val="000066"/>
                </a:solidFill>
                <a:latin typeface="Arial" charset="0"/>
              </a:rPr>
              <a:t>job #2</a:t>
            </a:r>
          </a:p>
        </p:txBody>
      </p:sp>
      <p:sp>
        <p:nvSpPr>
          <p:cNvPr id="104454" name="Oval 7"/>
          <p:cNvSpPr>
            <a:spLocks noChangeAspect="1" noChangeArrowheads="1"/>
          </p:cNvSpPr>
          <p:nvPr/>
        </p:nvSpPr>
        <p:spPr bwMode="auto">
          <a:xfrm>
            <a:off x="4098925" y="1905000"/>
            <a:ext cx="984250" cy="776288"/>
          </a:xfrm>
          <a:prstGeom prst="ellipse">
            <a:avLst/>
          </a:prstGeom>
          <a:solidFill>
            <a:srgbClr val="FFFFFF"/>
          </a:solidFill>
          <a:ln w="12700">
            <a:solidFill>
              <a:schemeClr val="tx1"/>
            </a:solidFill>
            <a:round/>
            <a:headEnd/>
            <a:tailEnd/>
          </a:ln>
        </p:spPr>
        <p:txBody>
          <a:bodyPr wrap="none" anchor="ctr"/>
          <a:lstStyle/>
          <a:p>
            <a:pPr>
              <a:lnSpc>
                <a:spcPct val="100000"/>
              </a:lnSpc>
            </a:pPr>
            <a:r>
              <a:rPr lang="en-US" sz="1600">
                <a:solidFill>
                  <a:srgbClr val="000066"/>
                </a:solidFill>
                <a:latin typeface="Arial" charset="0"/>
              </a:rPr>
              <a:t>Shell</a:t>
            </a:r>
          </a:p>
        </p:txBody>
      </p:sp>
      <p:sp>
        <p:nvSpPr>
          <p:cNvPr id="104455" name="Oval 8"/>
          <p:cNvSpPr>
            <a:spLocks noChangeAspect="1" noChangeArrowheads="1"/>
          </p:cNvSpPr>
          <p:nvPr/>
        </p:nvSpPr>
        <p:spPr bwMode="auto">
          <a:xfrm>
            <a:off x="1339850" y="4414838"/>
            <a:ext cx="984250" cy="776287"/>
          </a:xfrm>
          <a:prstGeom prst="ellipse">
            <a:avLst/>
          </a:prstGeom>
          <a:solidFill>
            <a:srgbClr val="FFFFFF"/>
          </a:solidFill>
          <a:ln w="12700">
            <a:solidFill>
              <a:schemeClr val="tx1"/>
            </a:solidFill>
            <a:round/>
            <a:headEnd/>
            <a:tailEnd/>
          </a:ln>
        </p:spPr>
        <p:txBody>
          <a:bodyPr wrap="none" anchor="ctr"/>
          <a:lstStyle/>
          <a:p>
            <a:pPr>
              <a:lnSpc>
                <a:spcPct val="100000"/>
              </a:lnSpc>
            </a:pPr>
            <a:r>
              <a:rPr lang="en-US" sz="1600">
                <a:solidFill>
                  <a:srgbClr val="000066"/>
                </a:solidFill>
                <a:latin typeface="Arial" charset="0"/>
              </a:rPr>
              <a:t>Child</a:t>
            </a:r>
          </a:p>
        </p:txBody>
      </p:sp>
      <p:sp>
        <p:nvSpPr>
          <p:cNvPr id="104456" name="Oval 9"/>
          <p:cNvSpPr>
            <a:spLocks noChangeAspect="1" noChangeArrowheads="1"/>
          </p:cNvSpPr>
          <p:nvPr/>
        </p:nvSpPr>
        <p:spPr bwMode="auto">
          <a:xfrm>
            <a:off x="2465388" y="4414838"/>
            <a:ext cx="984250" cy="776287"/>
          </a:xfrm>
          <a:prstGeom prst="ellipse">
            <a:avLst/>
          </a:prstGeom>
          <a:solidFill>
            <a:srgbClr val="FFFFFF"/>
          </a:solidFill>
          <a:ln w="12700">
            <a:solidFill>
              <a:schemeClr val="tx1"/>
            </a:solidFill>
            <a:round/>
            <a:headEnd/>
            <a:tailEnd/>
          </a:ln>
        </p:spPr>
        <p:txBody>
          <a:bodyPr wrap="none" anchor="ctr"/>
          <a:lstStyle/>
          <a:p>
            <a:pPr>
              <a:lnSpc>
                <a:spcPct val="100000"/>
              </a:lnSpc>
            </a:pPr>
            <a:r>
              <a:rPr lang="en-US" sz="1600">
                <a:solidFill>
                  <a:srgbClr val="000066"/>
                </a:solidFill>
                <a:latin typeface="Arial" charset="0"/>
              </a:rPr>
              <a:t>Child</a:t>
            </a:r>
          </a:p>
        </p:txBody>
      </p:sp>
      <p:sp>
        <p:nvSpPr>
          <p:cNvPr id="104457" name="Line 10"/>
          <p:cNvSpPr>
            <a:spLocks noChangeAspect="1" noChangeShapeType="1"/>
          </p:cNvSpPr>
          <p:nvPr/>
        </p:nvSpPr>
        <p:spPr bwMode="auto">
          <a:xfrm flipH="1">
            <a:off x="1906588" y="4051300"/>
            <a:ext cx="182562" cy="369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04458" name="Line 11"/>
          <p:cNvSpPr>
            <a:spLocks noChangeAspect="1" noChangeShapeType="1"/>
          </p:cNvSpPr>
          <p:nvPr/>
        </p:nvSpPr>
        <p:spPr bwMode="auto">
          <a:xfrm>
            <a:off x="2686050" y="4048125"/>
            <a:ext cx="163513" cy="3619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04459" name="Line 12"/>
          <p:cNvSpPr>
            <a:spLocks noChangeAspect="1" noChangeShapeType="1"/>
          </p:cNvSpPr>
          <p:nvPr/>
        </p:nvSpPr>
        <p:spPr bwMode="auto">
          <a:xfrm>
            <a:off x="4594225" y="2667000"/>
            <a:ext cx="0" cy="5572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04460" name="Line 13"/>
          <p:cNvSpPr>
            <a:spLocks noChangeAspect="1" noChangeShapeType="1"/>
          </p:cNvSpPr>
          <p:nvPr/>
        </p:nvSpPr>
        <p:spPr bwMode="auto">
          <a:xfrm flipH="1">
            <a:off x="2768600" y="2574925"/>
            <a:ext cx="1481138" cy="8016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04461" name="Line 14"/>
          <p:cNvSpPr>
            <a:spLocks noChangeAspect="1" noChangeShapeType="1"/>
          </p:cNvSpPr>
          <p:nvPr/>
        </p:nvSpPr>
        <p:spPr bwMode="auto">
          <a:xfrm>
            <a:off x="4968875" y="2535238"/>
            <a:ext cx="1412875" cy="833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04462" name="Text Box 15"/>
          <p:cNvSpPr txBox="1">
            <a:spLocks noChangeAspect="1" noChangeArrowheads="1"/>
          </p:cNvSpPr>
          <p:nvPr/>
        </p:nvSpPr>
        <p:spPr bwMode="auto">
          <a:xfrm>
            <a:off x="3302000" y="2070100"/>
            <a:ext cx="825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r">
              <a:lnSpc>
                <a:spcPct val="100000"/>
              </a:lnSpc>
            </a:pPr>
            <a:r>
              <a:rPr lang="en-US" sz="1200">
                <a:solidFill>
                  <a:srgbClr val="000066"/>
                </a:solidFill>
                <a:latin typeface="Courier New" charset="0"/>
              </a:rPr>
              <a:t>pid=10</a:t>
            </a:r>
          </a:p>
          <a:p>
            <a:pPr algn="r">
              <a:lnSpc>
                <a:spcPct val="100000"/>
              </a:lnSpc>
            </a:pPr>
            <a:r>
              <a:rPr lang="en-US" sz="1200">
                <a:solidFill>
                  <a:srgbClr val="000066"/>
                </a:solidFill>
                <a:latin typeface="Courier New" charset="0"/>
              </a:rPr>
              <a:t>pgid=10</a:t>
            </a:r>
          </a:p>
        </p:txBody>
      </p:sp>
      <p:sp>
        <p:nvSpPr>
          <p:cNvPr id="104463" name="Rectangle 16"/>
          <p:cNvSpPr>
            <a:spLocks noChangeAspect="1" noChangeArrowheads="1"/>
          </p:cNvSpPr>
          <p:nvPr/>
        </p:nvSpPr>
        <p:spPr bwMode="auto">
          <a:xfrm>
            <a:off x="1066800" y="3122613"/>
            <a:ext cx="2443163" cy="2647950"/>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b="0">
              <a:solidFill>
                <a:srgbClr val="000066"/>
              </a:solidFill>
            </a:endParaRPr>
          </a:p>
        </p:txBody>
      </p:sp>
      <p:sp>
        <p:nvSpPr>
          <p:cNvPr id="104464" name="Text Box 17"/>
          <p:cNvSpPr txBox="1">
            <a:spLocks noChangeAspect="1" noChangeArrowheads="1"/>
          </p:cNvSpPr>
          <p:nvPr/>
        </p:nvSpPr>
        <p:spPr bwMode="auto">
          <a:xfrm>
            <a:off x="1385888" y="5816600"/>
            <a:ext cx="187801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i="1">
                <a:solidFill>
                  <a:srgbClr val="000066"/>
                </a:solidFill>
                <a:latin typeface="Arial" charset="0"/>
              </a:rPr>
              <a:t>Foreground</a:t>
            </a:r>
          </a:p>
          <a:p>
            <a:pPr>
              <a:lnSpc>
                <a:spcPct val="100000"/>
              </a:lnSpc>
            </a:pPr>
            <a:r>
              <a:rPr lang="en-US" sz="1600" i="1">
                <a:solidFill>
                  <a:srgbClr val="000066"/>
                </a:solidFill>
                <a:latin typeface="Arial" charset="0"/>
              </a:rPr>
              <a:t>process group 20</a:t>
            </a:r>
          </a:p>
        </p:txBody>
      </p:sp>
      <p:sp>
        <p:nvSpPr>
          <p:cNvPr id="104465" name="Rectangle 18"/>
          <p:cNvSpPr>
            <a:spLocks noChangeAspect="1" noChangeArrowheads="1"/>
          </p:cNvSpPr>
          <p:nvPr/>
        </p:nvSpPr>
        <p:spPr bwMode="auto">
          <a:xfrm>
            <a:off x="4006850" y="3122613"/>
            <a:ext cx="1176338" cy="1085850"/>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b="0">
              <a:solidFill>
                <a:srgbClr val="000066"/>
              </a:solidFill>
            </a:endParaRPr>
          </a:p>
        </p:txBody>
      </p:sp>
      <p:sp>
        <p:nvSpPr>
          <p:cNvPr id="104466" name="Text Box 19"/>
          <p:cNvSpPr txBox="1">
            <a:spLocks noChangeAspect="1" noChangeArrowheads="1"/>
          </p:cNvSpPr>
          <p:nvPr/>
        </p:nvSpPr>
        <p:spPr bwMode="auto">
          <a:xfrm>
            <a:off x="3705225" y="4202113"/>
            <a:ext cx="18780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i="1">
                <a:solidFill>
                  <a:srgbClr val="000066"/>
                </a:solidFill>
                <a:latin typeface="Arial" charset="0"/>
              </a:rPr>
              <a:t>Background</a:t>
            </a:r>
          </a:p>
          <a:p>
            <a:pPr>
              <a:lnSpc>
                <a:spcPct val="100000"/>
              </a:lnSpc>
            </a:pPr>
            <a:r>
              <a:rPr lang="en-US" sz="1600" i="1">
                <a:solidFill>
                  <a:srgbClr val="000066"/>
                </a:solidFill>
                <a:latin typeface="Arial" charset="0"/>
              </a:rPr>
              <a:t>process group 32</a:t>
            </a:r>
          </a:p>
        </p:txBody>
      </p:sp>
      <p:sp>
        <p:nvSpPr>
          <p:cNvPr id="104467" name="Text Box 20"/>
          <p:cNvSpPr txBox="1">
            <a:spLocks noChangeAspect="1" noChangeArrowheads="1"/>
          </p:cNvSpPr>
          <p:nvPr/>
        </p:nvSpPr>
        <p:spPr bwMode="auto">
          <a:xfrm>
            <a:off x="5815013" y="4208463"/>
            <a:ext cx="187801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i="1">
                <a:solidFill>
                  <a:srgbClr val="000066"/>
                </a:solidFill>
                <a:latin typeface="Arial" charset="0"/>
              </a:rPr>
              <a:t>Background</a:t>
            </a:r>
          </a:p>
          <a:p>
            <a:pPr>
              <a:lnSpc>
                <a:spcPct val="100000"/>
              </a:lnSpc>
            </a:pPr>
            <a:r>
              <a:rPr lang="en-US" sz="1600" i="1">
                <a:solidFill>
                  <a:srgbClr val="000066"/>
                </a:solidFill>
                <a:latin typeface="Arial" charset="0"/>
              </a:rPr>
              <a:t>process group 40</a:t>
            </a:r>
          </a:p>
        </p:txBody>
      </p:sp>
      <p:sp>
        <p:nvSpPr>
          <p:cNvPr id="104468" name="Rectangle 21"/>
          <p:cNvSpPr>
            <a:spLocks noChangeAspect="1" noChangeArrowheads="1"/>
          </p:cNvSpPr>
          <p:nvPr/>
        </p:nvSpPr>
        <p:spPr bwMode="auto">
          <a:xfrm>
            <a:off x="6145213" y="3122613"/>
            <a:ext cx="1176337" cy="1085850"/>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b="0">
              <a:solidFill>
                <a:srgbClr val="000066"/>
              </a:solidFill>
            </a:endParaRPr>
          </a:p>
        </p:txBody>
      </p:sp>
      <p:sp>
        <p:nvSpPr>
          <p:cNvPr id="104469" name="Text Box 22"/>
          <p:cNvSpPr txBox="1">
            <a:spLocks noChangeAspect="1" noChangeArrowheads="1"/>
          </p:cNvSpPr>
          <p:nvPr/>
        </p:nvSpPr>
        <p:spPr bwMode="auto">
          <a:xfrm>
            <a:off x="1103313" y="3365500"/>
            <a:ext cx="825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r">
              <a:lnSpc>
                <a:spcPct val="100000"/>
              </a:lnSpc>
            </a:pPr>
            <a:r>
              <a:rPr lang="en-US" sz="1200">
                <a:solidFill>
                  <a:srgbClr val="000066"/>
                </a:solidFill>
                <a:latin typeface="Courier New" charset="0"/>
              </a:rPr>
              <a:t>pid=20</a:t>
            </a:r>
          </a:p>
          <a:p>
            <a:pPr algn="r">
              <a:lnSpc>
                <a:spcPct val="100000"/>
              </a:lnSpc>
            </a:pPr>
            <a:r>
              <a:rPr lang="en-US" sz="1200">
                <a:solidFill>
                  <a:srgbClr val="000066"/>
                </a:solidFill>
                <a:latin typeface="Courier New" charset="0"/>
              </a:rPr>
              <a:t>pgid=20</a:t>
            </a:r>
          </a:p>
        </p:txBody>
      </p:sp>
      <p:sp>
        <p:nvSpPr>
          <p:cNvPr id="104470" name="Text Box 23"/>
          <p:cNvSpPr txBox="1">
            <a:spLocks noChangeAspect="1" noChangeArrowheads="1"/>
          </p:cNvSpPr>
          <p:nvPr/>
        </p:nvSpPr>
        <p:spPr bwMode="auto">
          <a:xfrm>
            <a:off x="5160963" y="3416300"/>
            <a:ext cx="823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200">
                <a:solidFill>
                  <a:srgbClr val="000066"/>
                </a:solidFill>
                <a:latin typeface="Courier New" charset="0"/>
              </a:rPr>
              <a:t>pid=32</a:t>
            </a:r>
          </a:p>
          <a:p>
            <a:pPr algn="l">
              <a:lnSpc>
                <a:spcPct val="100000"/>
              </a:lnSpc>
            </a:pPr>
            <a:r>
              <a:rPr lang="en-US" sz="1200">
                <a:solidFill>
                  <a:srgbClr val="000066"/>
                </a:solidFill>
                <a:latin typeface="Courier New" charset="0"/>
              </a:rPr>
              <a:t>pgid=32</a:t>
            </a:r>
          </a:p>
        </p:txBody>
      </p:sp>
      <p:sp>
        <p:nvSpPr>
          <p:cNvPr id="104471" name="Text Box 24"/>
          <p:cNvSpPr txBox="1">
            <a:spLocks noChangeAspect="1" noChangeArrowheads="1"/>
          </p:cNvSpPr>
          <p:nvPr/>
        </p:nvSpPr>
        <p:spPr bwMode="auto">
          <a:xfrm>
            <a:off x="7272338" y="3443288"/>
            <a:ext cx="823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200">
                <a:solidFill>
                  <a:srgbClr val="000066"/>
                </a:solidFill>
                <a:latin typeface="Courier New" charset="0"/>
              </a:rPr>
              <a:t>pid=40</a:t>
            </a:r>
          </a:p>
          <a:p>
            <a:pPr algn="l">
              <a:lnSpc>
                <a:spcPct val="100000"/>
              </a:lnSpc>
            </a:pPr>
            <a:r>
              <a:rPr lang="en-US" sz="1200">
                <a:solidFill>
                  <a:srgbClr val="000066"/>
                </a:solidFill>
                <a:latin typeface="Courier New" charset="0"/>
              </a:rPr>
              <a:t>pgid=40</a:t>
            </a:r>
          </a:p>
        </p:txBody>
      </p:sp>
      <p:sp>
        <p:nvSpPr>
          <p:cNvPr id="104472" name="Text Box 25"/>
          <p:cNvSpPr txBox="1">
            <a:spLocks noChangeAspect="1" noChangeArrowheads="1"/>
          </p:cNvSpPr>
          <p:nvPr/>
        </p:nvSpPr>
        <p:spPr bwMode="auto">
          <a:xfrm>
            <a:off x="1403350" y="5221288"/>
            <a:ext cx="825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r">
              <a:lnSpc>
                <a:spcPct val="100000"/>
              </a:lnSpc>
            </a:pPr>
            <a:r>
              <a:rPr lang="en-US" sz="1200">
                <a:solidFill>
                  <a:srgbClr val="000066"/>
                </a:solidFill>
                <a:latin typeface="Courier New" charset="0"/>
              </a:rPr>
              <a:t>pid=21</a:t>
            </a:r>
          </a:p>
          <a:p>
            <a:pPr algn="r">
              <a:lnSpc>
                <a:spcPct val="100000"/>
              </a:lnSpc>
            </a:pPr>
            <a:r>
              <a:rPr lang="en-US" sz="1200">
                <a:solidFill>
                  <a:srgbClr val="000066"/>
                </a:solidFill>
                <a:latin typeface="Courier New" charset="0"/>
              </a:rPr>
              <a:t>pgid=20</a:t>
            </a:r>
          </a:p>
        </p:txBody>
      </p:sp>
      <p:sp>
        <p:nvSpPr>
          <p:cNvPr id="104473" name="Text Box 26"/>
          <p:cNvSpPr txBox="1">
            <a:spLocks noChangeAspect="1" noChangeArrowheads="1"/>
          </p:cNvSpPr>
          <p:nvPr/>
        </p:nvSpPr>
        <p:spPr bwMode="auto">
          <a:xfrm>
            <a:off x="2546350" y="5230813"/>
            <a:ext cx="825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r">
              <a:lnSpc>
                <a:spcPct val="100000"/>
              </a:lnSpc>
            </a:pPr>
            <a:r>
              <a:rPr lang="en-US" sz="1200">
                <a:solidFill>
                  <a:srgbClr val="000066"/>
                </a:solidFill>
                <a:latin typeface="Courier New" charset="0"/>
              </a:rPr>
              <a:t>pid=22</a:t>
            </a:r>
          </a:p>
          <a:p>
            <a:pPr algn="r">
              <a:lnSpc>
                <a:spcPct val="100000"/>
              </a:lnSpc>
            </a:pPr>
            <a:r>
              <a:rPr lang="en-US" sz="1200">
                <a:solidFill>
                  <a:srgbClr val="000066"/>
                </a:solidFill>
                <a:latin typeface="Courier New" charset="0"/>
              </a:rPr>
              <a:t>pgid=20</a:t>
            </a:r>
          </a:p>
        </p:txBody>
      </p:sp>
      <p:sp>
        <p:nvSpPr>
          <p:cNvPr id="551963" name="Rectangle 27"/>
          <p:cNvSpPr>
            <a:spLocks noChangeArrowheads="1"/>
          </p:cNvSpPr>
          <p:nvPr/>
        </p:nvSpPr>
        <p:spPr bwMode="auto">
          <a:xfrm>
            <a:off x="4214813" y="5029200"/>
            <a:ext cx="3657600" cy="1370013"/>
          </a:xfrm>
          <a:prstGeom prst="rect">
            <a:avLst/>
          </a:prstGeom>
          <a:noFill/>
          <a:ln w="9525">
            <a:noFill/>
            <a:miter lim="800000"/>
            <a:headEnd/>
            <a:tailEnd/>
          </a:ln>
          <a:effectLst/>
        </p:spPr>
        <p:txBody>
          <a:bodyPr lIns="90479" tIns="44446" rIns="90479" bIns="44446"/>
          <a:lstStyle/>
          <a:p>
            <a:pPr marL="385763" indent="-385763" algn="l" eaLnBrk="1" hangingPunct="1">
              <a:lnSpc>
                <a:spcPct val="95000"/>
              </a:lnSpc>
              <a:spcBef>
                <a:spcPct val="50000"/>
              </a:spcBef>
              <a:buClr>
                <a:srgbClr val="660033"/>
              </a:buClr>
              <a:buFont typeface="Wingdings" charset="0"/>
              <a:buNone/>
              <a:defRPr/>
            </a:pPr>
            <a:r>
              <a:rPr lang="en-US">
                <a:solidFill>
                  <a:srgbClr val="003300"/>
                </a:solidFill>
                <a:effectLst>
                  <a:outerShdw blurRad="38100" dist="38100" dir="2700000" algn="tl">
                    <a:srgbClr val="DDDDDD"/>
                  </a:outerShdw>
                </a:effectLst>
                <a:latin typeface="Courier New" charset="0"/>
              </a:rPr>
              <a:t>getpgrp() </a:t>
            </a:r>
            <a:r>
              <a:rPr lang="en-US">
                <a:solidFill>
                  <a:srgbClr val="003300"/>
                </a:solidFill>
                <a:effectLst>
                  <a:outerShdw blurRad="38100" dist="38100" dir="2700000" algn="tl">
                    <a:srgbClr val="DDDDDD"/>
                  </a:outerShdw>
                </a:effectLst>
              </a:rPr>
              <a:t>– Return process group of current process</a:t>
            </a:r>
          </a:p>
          <a:p>
            <a:pPr marL="385763" indent="-385763" algn="l" eaLnBrk="1" hangingPunct="1">
              <a:lnSpc>
                <a:spcPct val="95000"/>
              </a:lnSpc>
              <a:spcBef>
                <a:spcPct val="50000"/>
              </a:spcBef>
              <a:buClr>
                <a:srgbClr val="660033"/>
              </a:buClr>
              <a:buFont typeface="Wingdings" charset="0"/>
              <a:buNone/>
              <a:defRPr/>
            </a:pPr>
            <a:r>
              <a:rPr lang="en-US">
                <a:solidFill>
                  <a:srgbClr val="003300"/>
                </a:solidFill>
                <a:effectLst>
                  <a:outerShdw blurRad="38100" dist="38100" dir="2700000" algn="tl">
                    <a:srgbClr val="DDDDDD"/>
                  </a:outerShdw>
                </a:effectLst>
                <a:latin typeface="Courier New" charset="0"/>
              </a:rPr>
              <a:t>setpgid() – </a:t>
            </a:r>
            <a:r>
              <a:rPr lang="en-US">
                <a:solidFill>
                  <a:srgbClr val="003300"/>
                </a:solidFill>
                <a:effectLst>
                  <a:outerShdw blurRad="38100" dist="38100" dir="2700000" algn="tl">
                    <a:srgbClr val="DDDDDD"/>
                  </a:outerShdw>
                </a:effectLst>
              </a:rPr>
              <a:t>Change process group of a process</a:t>
            </a:r>
            <a:endParaRPr lang="en-US">
              <a:solidFill>
                <a:srgbClr val="003300"/>
              </a:solidFill>
              <a:effectLst>
                <a:outerShdw blurRad="38100" dist="38100" dir="2700000" algn="tl">
                  <a:srgbClr val="DDDDDD"/>
                </a:outerShdw>
              </a:effectLst>
              <a:latin typeface="Courier New"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pPr eaLnBrk="1" hangingPunct="1">
              <a:defRPr/>
            </a:pPr>
            <a:r>
              <a:rPr lang="en-US"/>
              <a:t>Sending Signals with </a:t>
            </a:r>
            <a:r>
              <a:rPr lang="en-US">
                <a:latin typeface="Courier New" pitchFamily="-1" charset="0"/>
              </a:rPr>
              <a:t>kill</a:t>
            </a:r>
            <a:r>
              <a:rPr lang="en-US"/>
              <a:t> Program</a:t>
            </a:r>
          </a:p>
        </p:txBody>
      </p:sp>
      <p:sp>
        <p:nvSpPr>
          <p:cNvPr id="553987" name="Rectangle 3"/>
          <p:cNvSpPr>
            <a:spLocks noGrp="1" noChangeArrowheads="1"/>
          </p:cNvSpPr>
          <p:nvPr>
            <p:ph type="body" idx="1"/>
          </p:nvPr>
        </p:nvSpPr>
        <p:spPr>
          <a:xfrm>
            <a:off x="290513" y="1220788"/>
            <a:ext cx="3900487" cy="5224462"/>
          </a:xfrm>
        </p:spPr>
        <p:txBody>
          <a:bodyPr/>
          <a:lstStyle/>
          <a:p>
            <a:pPr eaLnBrk="1" hangingPunct="1">
              <a:buFont typeface="Wingdings" pitchFamily="-1" charset="2"/>
              <a:buNone/>
              <a:defRPr/>
            </a:pPr>
            <a:r>
              <a:rPr lang="en-US">
                <a:latin typeface="Courier New" pitchFamily="-1" charset="0"/>
              </a:rPr>
              <a:t>kill </a:t>
            </a:r>
            <a:r>
              <a:rPr lang="en-US"/>
              <a:t>program sends arbitrary signal to a process or process group</a:t>
            </a:r>
          </a:p>
          <a:p>
            <a:pPr lvl="1" eaLnBrk="1" hangingPunct="1">
              <a:buFont typeface="Wingdings" pitchFamily="-1" charset="2"/>
              <a:buChar char="n"/>
              <a:defRPr/>
            </a:pPr>
            <a:endParaRPr lang="en-US">
              <a:latin typeface="Courier New" pitchFamily="-1" charset="0"/>
              <a:ea typeface="ＭＳ Ｐゴシック" pitchFamily="-1" charset="-128"/>
            </a:endParaRPr>
          </a:p>
          <a:p>
            <a:pPr eaLnBrk="1" hangingPunct="1">
              <a:buFont typeface="Wingdings" pitchFamily="-1" charset="2"/>
              <a:buNone/>
              <a:defRPr/>
            </a:pPr>
            <a:r>
              <a:rPr lang="en-US"/>
              <a:t>Examples</a:t>
            </a:r>
          </a:p>
          <a:p>
            <a:pPr lvl="1" eaLnBrk="1" hangingPunct="1">
              <a:buFont typeface="Wingdings" pitchFamily="-1" charset="2"/>
              <a:buChar char="n"/>
              <a:defRPr/>
            </a:pPr>
            <a:r>
              <a:rPr lang="en-US">
                <a:latin typeface="Courier New" pitchFamily="-1" charset="0"/>
                <a:ea typeface="ＭＳ Ｐゴシック" pitchFamily="-1" charset="-128"/>
              </a:rPr>
              <a:t>kill –9 24818</a:t>
            </a:r>
          </a:p>
          <a:p>
            <a:pPr lvl="2" eaLnBrk="1" hangingPunct="1">
              <a:buFont typeface="Wingdings" pitchFamily="-1" charset="2"/>
              <a:buChar char="l"/>
              <a:defRPr/>
            </a:pPr>
            <a:r>
              <a:rPr lang="en-US" sz="1800">
                <a:latin typeface="Courier New" pitchFamily="-1" charset="0"/>
                <a:ea typeface="ＭＳ Ｐゴシック" pitchFamily="-1" charset="-128"/>
              </a:rPr>
              <a:t>Send SIGKILL to process 24818</a:t>
            </a:r>
          </a:p>
          <a:p>
            <a:pPr lvl="1" eaLnBrk="1" hangingPunct="1">
              <a:buFont typeface="Wingdings" pitchFamily="-1" charset="2"/>
              <a:buChar char="n"/>
              <a:defRPr/>
            </a:pPr>
            <a:r>
              <a:rPr lang="en-US">
                <a:latin typeface="Courier New" pitchFamily="-1" charset="0"/>
                <a:ea typeface="ＭＳ Ｐゴシック" pitchFamily="-1" charset="-128"/>
              </a:rPr>
              <a:t>kill –9 –24817</a:t>
            </a:r>
          </a:p>
          <a:p>
            <a:pPr lvl="2" eaLnBrk="1" hangingPunct="1">
              <a:buFont typeface="Wingdings" pitchFamily="-1" charset="2"/>
              <a:buChar char="l"/>
              <a:defRPr/>
            </a:pPr>
            <a:r>
              <a:rPr lang="en-US" sz="1800">
                <a:latin typeface="Courier New" pitchFamily="-1" charset="0"/>
                <a:ea typeface="ＭＳ Ｐゴシック" pitchFamily="-1" charset="-128"/>
              </a:rPr>
              <a:t>Send SIGKILL to every process in process group 24817. </a:t>
            </a:r>
          </a:p>
        </p:txBody>
      </p:sp>
      <p:sp>
        <p:nvSpPr>
          <p:cNvPr id="57348" name="Text Box 7"/>
          <p:cNvSpPr txBox="1">
            <a:spLocks noChangeArrowheads="1"/>
          </p:cNvSpPr>
          <p:nvPr/>
        </p:nvSpPr>
        <p:spPr bwMode="auto">
          <a:xfrm>
            <a:off x="4191000" y="1682750"/>
            <a:ext cx="4573588" cy="4003675"/>
          </a:xfrm>
          <a:prstGeom prst="rect">
            <a:avLst/>
          </a:prstGeom>
          <a:solidFill>
            <a:srgbClr val="FFFF99"/>
          </a:solidFill>
          <a:ln>
            <a:noFill/>
          </a:ln>
          <a:extLs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linux&gt; ./forks 16 </a:t>
            </a:r>
          </a:p>
          <a:p>
            <a:pPr algn="l">
              <a:lnSpc>
                <a:spcPct val="100000"/>
              </a:lnSpc>
            </a:pPr>
            <a:r>
              <a:rPr lang="en-US" sz="1600">
                <a:solidFill>
                  <a:srgbClr val="000066"/>
                </a:solidFill>
                <a:latin typeface="Courier New" charset="0"/>
              </a:rPr>
              <a:t>linux&gt; Child1: pid=24818 pgrp=24817 </a:t>
            </a:r>
          </a:p>
          <a:p>
            <a:pPr algn="l">
              <a:lnSpc>
                <a:spcPct val="100000"/>
              </a:lnSpc>
            </a:pPr>
            <a:r>
              <a:rPr lang="en-US" sz="1600">
                <a:solidFill>
                  <a:srgbClr val="000066"/>
                </a:solidFill>
                <a:latin typeface="Courier New" charset="0"/>
              </a:rPr>
              <a:t>Child2: pid=24819 pgrp=24817 </a:t>
            </a:r>
          </a:p>
          <a:p>
            <a:pPr algn="l">
              <a:lnSpc>
                <a:spcPct val="100000"/>
              </a:lnSpc>
            </a:pPr>
            <a:r>
              <a:rPr lang="en-US" sz="1600">
                <a:solidFill>
                  <a:srgbClr val="000066"/>
                </a:solidFill>
                <a:latin typeface="Courier New" charset="0"/>
              </a:rPr>
              <a:t> </a:t>
            </a:r>
          </a:p>
          <a:p>
            <a:pPr algn="l">
              <a:lnSpc>
                <a:spcPct val="100000"/>
              </a:lnSpc>
            </a:pPr>
            <a:r>
              <a:rPr lang="en-US" sz="1600">
                <a:solidFill>
                  <a:srgbClr val="000066"/>
                </a:solidFill>
                <a:latin typeface="Courier New" charset="0"/>
              </a:rPr>
              <a:t>linux&gt; ps </a:t>
            </a:r>
          </a:p>
          <a:p>
            <a:pPr algn="l">
              <a:lnSpc>
                <a:spcPct val="100000"/>
              </a:lnSpc>
            </a:pPr>
            <a:r>
              <a:rPr lang="en-US" sz="1600">
                <a:solidFill>
                  <a:srgbClr val="000066"/>
                </a:solidFill>
                <a:latin typeface="Courier New" charset="0"/>
              </a:rPr>
              <a:t>  PID TTY          TIME CMD </a:t>
            </a:r>
          </a:p>
          <a:p>
            <a:pPr algn="l">
              <a:lnSpc>
                <a:spcPct val="100000"/>
              </a:lnSpc>
            </a:pPr>
            <a:r>
              <a:rPr lang="en-US" sz="1600">
                <a:solidFill>
                  <a:srgbClr val="000066"/>
                </a:solidFill>
                <a:latin typeface="Courier New" charset="0"/>
              </a:rPr>
              <a:t>24788 pts/2    00:00:00 tcsh </a:t>
            </a:r>
          </a:p>
          <a:p>
            <a:pPr algn="l">
              <a:lnSpc>
                <a:spcPct val="100000"/>
              </a:lnSpc>
            </a:pPr>
            <a:r>
              <a:rPr lang="en-US" sz="1600">
                <a:solidFill>
                  <a:srgbClr val="000066"/>
                </a:solidFill>
                <a:latin typeface="Courier New" charset="0"/>
              </a:rPr>
              <a:t>24818 pts/2    00:00:02 forks </a:t>
            </a:r>
          </a:p>
          <a:p>
            <a:pPr algn="l">
              <a:lnSpc>
                <a:spcPct val="100000"/>
              </a:lnSpc>
            </a:pPr>
            <a:r>
              <a:rPr lang="en-US" sz="1600">
                <a:solidFill>
                  <a:srgbClr val="000066"/>
                </a:solidFill>
                <a:latin typeface="Courier New" charset="0"/>
              </a:rPr>
              <a:t>24819 pts/2    00:00:02 forks </a:t>
            </a:r>
          </a:p>
          <a:p>
            <a:pPr algn="l">
              <a:lnSpc>
                <a:spcPct val="100000"/>
              </a:lnSpc>
            </a:pPr>
            <a:r>
              <a:rPr lang="en-US" sz="1600">
                <a:solidFill>
                  <a:srgbClr val="000066"/>
                </a:solidFill>
                <a:latin typeface="Courier New" charset="0"/>
              </a:rPr>
              <a:t>24820 pts/2    00:00:00 ps </a:t>
            </a:r>
          </a:p>
          <a:p>
            <a:pPr algn="l">
              <a:lnSpc>
                <a:spcPct val="100000"/>
              </a:lnSpc>
            </a:pPr>
            <a:r>
              <a:rPr lang="en-US" sz="1600">
                <a:solidFill>
                  <a:srgbClr val="000066"/>
                </a:solidFill>
                <a:latin typeface="Courier New" charset="0"/>
              </a:rPr>
              <a:t>linux&gt; kill -9 -24817 </a:t>
            </a:r>
          </a:p>
          <a:p>
            <a:pPr algn="l">
              <a:lnSpc>
                <a:spcPct val="100000"/>
              </a:lnSpc>
            </a:pPr>
            <a:r>
              <a:rPr lang="en-US" sz="1600">
                <a:solidFill>
                  <a:srgbClr val="000066"/>
                </a:solidFill>
                <a:latin typeface="Courier New" charset="0"/>
              </a:rPr>
              <a:t>linux&gt; ps  </a:t>
            </a:r>
          </a:p>
          <a:p>
            <a:pPr algn="l">
              <a:lnSpc>
                <a:spcPct val="100000"/>
              </a:lnSpc>
            </a:pPr>
            <a:r>
              <a:rPr lang="en-US" sz="1600">
                <a:solidFill>
                  <a:srgbClr val="000066"/>
                </a:solidFill>
                <a:latin typeface="Courier New" charset="0"/>
              </a:rPr>
              <a:t>  PID TTY          TIME CMD </a:t>
            </a:r>
          </a:p>
          <a:p>
            <a:pPr algn="l">
              <a:lnSpc>
                <a:spcPct val="100000"/>
              </a:lnSpc>
            </a:pPr>
            <a:r>
              <a:rPr lang="en-US" sz="1600">
                <a:solidFill>
                  <a:srgbClr val="000066"/>
                </a:solidFill>
                <a:latin typeface="Courier New" charset="0"/>
              </a:rPr>
              <a:t>24788 pts/2    00:00:00 tcsh </a:t>
            </a:r>
          </a:p>
          <a:p>
            <a:pPr algn="l">
              <a:lnSpc>
                <a:spcPct val="100000"/>
              </a:lnSpc>
            </a:pPr>
            <a:r>
              <a:rPr lang="en-US" sz="1600">
                <a:solidFill>
                  <a:srgbClr val="000066"/>
                </a:solidFill>
                <a:latin typeface="Courier New" charset="0"/>
              </a:rPr>
              <a:t>24823 pts/2    00:00:00 ps </a:t>
            </a:r>
          </a:p>
          <a:p>
            <a:pPr algn="l">
              <a:lnSpc>
                <a:spcPct val="100000"/>
              </a:lnSpc>
            </a:pPr>
            <a:r>
              <a:rPr lang="en-US" sz="1600">
                <a:solidFill>
                  <a:srgbClr val="000066"/>
                </a:solidFill>
                <a:latin typeface="Courier New" charset="0"/>
              </a:rPr>
              <a:t>linux&gt; </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348"/>
                                        </p:tgtEl>
                                        <p:attrNameLst>
                                          <p:attrName>style.visibility</p:attrName>
                                        </p:attrNameLst>
                                      </p:cBhvr>
                                      <p:to>
                                        <p:strVal val="visible"/>
                                      </p:to>
                                    </p:set>
                                    <p:animEffect transition="in" filter="dissolve">
                                      <p:cBhvr>
                                        <p:cTn id="7" dur="500"/>
                                        <p:tgtEl>
                                          <p:spTgt spid="57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pPr eaLnBrk="1" hangingPunct="1">
              <a:defRPr/>
            </a:pPr>
            <a:r>
              <a:rPr lang="en-US"/>
              <a:t>Sending Signals from the Keyboard</a:t>
            </a:r>
          </a:p>
        </p:txBody>
      </p:sp>
      <p:sp>
        <p:nvSpPr>
          <p:cNvPr id="555011" name="Rectangle 3"/>
          <p:cNvSpPr>
            <a:spLocks noGrp="1" noChangeArrowheads="1"/>
          </p:cNvSpPr>
          <p:nvPr>
            <p:ph type="body" idx="1"/>
          </p:nvPr>
        </p:nvSpPr>
        <p:spPr>
          <a:xfrm>
            <a:off x="290513" y="1220788"/>
            <a:ext cx="8307387" cy="1293812"/>
          </a:xfrm>
        </p:spPr>
        <p:txBody>
          <a:bodyPr/>
          <a:lstStyle/>
          <a:p>
            <a:pPr eaLnBrk="1" hangingPunct="1">
              <a:lnSpc>
                <a:spcPct val="85000"/>
              </a:lnSpc>
              <a:buFont typeface="Wingdings" pitchFamily="-1" charset="2"/>
              <a:buNone/>
              <a:defRPr/>
            </a:pPr>
            <a:r>
              <a:rPr lang="en-US" sz="2000" dirty="0"/>
              <a:t>Typing ctrl-c (ctrl-z) sends a </a:t>
            </a:r>
            <a:r>
              <a:rPr lang="en-US" sz="2000" dirty="0" smtClean="0"/>
              <a:t>SIGINT (</a:t>
            </a:r>
            <a:r>
              <a:rPr lang="en-US" sz="2000" dirty="0"/>
              <a:t>SIGTSTP) to every job in the foreground process group.</a:t>
            </a:r>
          </a:p>
          <a:p>
            <a:pPr lvl="1" eaLnBrk="1" hangingPunct="1">
              <a:lnSpc>
                <a:spcPct val="90000"/>
              </a:lnSpc>
              <a:buFont typeface="Wingdings" pitchFamily="-1" charset="2"/>
              <a:buChar char="n"/>
              <a:defRPr/>
            </a:pPr>
            <a:r>
              <a:rPr lang="en-US" sz="1800" dirty="0" smtClean="0">
                <a:ea typeface="ＭＳ Ｐゴシック" pitchFamily="-1" charset="-128"/>
              </a:rPr>
              <a:t>SIGINT – </a:t>
            </a:r>
            <a:r>
              <a:rPr lang="en-US" sz="1800" dirty="0">
                <a:ea typeface="ＭＳ Ｐゴシック" pitchFamily="-1" charset="-128"/>
              </a:rPr>
              <a:t>default action is to terminate each process </a:t>
            </a:r>
          </a:p>
          <a:p>
            <a:pPr lvl="1" eaLnBrk="1" hangingPunct="1">
              <a:lnSpc>
                <a:spcPct val="90000"/>
              </a:lnSpc>
              <a:buFont typeface="Wingdings" pitchFamily="-1" charset="2"/>
              <a:buChar char="n"/>
              <a:defRPr/>
            </a:pPr>
            <a:r>
              <a:rPr lang="en-US" sz="1800" dirty="0">
                <a:ea typeface="ＭＳ Ｐゴシック" pitchFamily="-1" charset="-128"/>
              </a:rPr>
              <a:t>SIGTSTP – default action is to stop (suspend) each process</a:t>
            </a:r>
          </a:p>
        </p:txBody>
      </p:sp>
      <p:sp>
        <p:nvSpPr>
          <p:cNvPr id="106499" name="Rectangle 16"/>
          <p:cNvSpPr>
            <a:spLocks noChangeAspect="1" noChangeArrowheads="1"/>
          </p:cNvSpPr>
          <p:nvPr/>
        </p:nvSpPr>
        <p:spPr bwMode="auto">
          <a:xfrm>
            <a:off x="1981200" y="3695700"/>
            <a:ext cx="1955800" cy="2120900"/>
          </a:xfrm>
          <a:prstGeom prst="rect">
            <a:avLst/>
          </a:prstGeom>
          <a:solidFill>
            <a:srgbClr val="FFFF99"/>
          </a:solidFill>
          <a:ln w="12700">
            <a:solidFill>
              <a:schemeClr val="tx1"/>
            </a:solidFill>
            <a:prstDash val="dash"/>
            <a:miter lim="800000"/>
            <a:headEnd/>
            <a:tailEnd/>
          </a:ln>
        </p:spPr>
        <p:txBody>
          <a:bodyPr anchor="ctr">
            <a:spAutoFit/>
          </a:bodyPr>
          <a:lstStyle/>
          <a:p>
            <a:endParaRPr lang="en-US" b="0">
              <a:solidFill>
                <a:srgbClr val="000066"/>
              </a:solidFill>
            </a:endParaRPr>
          </a:p>
        </p:txBody>
      </p:sp>
      <p:sp>
        <p:nvSpPr>
          <p:cNvPr id="106500" name="Oval 4"/>
          <p:cNvSpPr>
            <a:spLocks noChangeAspect="1" noChangeArrowheads="1"/>
          </p:cNvSpPr>
          <p:nvPr/>
        </p:nvSpPr>
        <p:spPr bwMode="auto">
          <a:xfrm>
            <a:off x="2646363" y="3781425"/>
            <a:ext cx="787400" cy="709613"/>
          </a:xfrm>
          <a:prstGeom prst="ellipse">
            <a:avLst/>
          </a:prstGeom>
          <a:solidFill>
            <a:srgbClr val="FFFFFF"/>
          </a:solidFill>
          <a:ln w="12700">
            <a:solidFill>
              <a:schemeClr val="tx1"/>
            </a:solidFill>
            <a:round/>
            <a:headEnd/>
            <a:tailEnd/>
          </a:ln>
        </p:spPr>
        <p:txBody>
          <a:bodyPr wrap="none" anchor="ctr"/>
          <a:lstStyle/>
          <a:p>
            <a:pPr>
              <a:lnSpc>
                <a:spcPct val="100000"/>
              </a:lnSpc>
            </a:pPr>
            <a:r>
              <a:rPr lang="en-US" sz="1400">
                <a:solidFill>
                  <a:srgbClr val="000066"/>
                </a:solidFill>
                <a:latin typeface="Arial" charset="0"/>
              </a:rPr>
              <a:t>Fore-</a:t>
            </a:r>
          </a:p>
          <a:p>
            <a:pPr>
              <a:lnSpc>
                <a:spcPct val="100000"/>
              </a:lnSpc>
            </a:pPr>
            <a:r>
              <a:rPr lang="en-US" sz="1400">
                <a:solidFill>
                  <a:srgbClr val="000066"/>
                </a:solidFill>
                <a:latin typeface="Arial" charset="0"/>
              </a:rPr>
              <a:t>ground</a:t>
            </a:r>
          </a:p>
          <a:p>
            <a:pPr>
              <a:lnSpc>
                <a:spcPct val="100000"/>
              </a:lnSpc>
            </a:pPr>
            <a:r>
              <a:rPr lang="en-US" sz="1400">
                <a:solidFill>
                  <a:srgbClr val="000066"/>
                </a:solidFill>
                <a:latin typeface="Arial" charset="0"/>
              </a:rPr>
              <a:t>job</a:t>
            </a:r>
          </a:p>
        </p:txBody>
      </p:sp>
      <p:sp>
        <p:nvSpPr>
          <p:cNvPr id="106501" name="Oval 5"/>
          <p:cNvSpPr>
            <a:spLocks noChangeAspect="1" noChangeArrowheads="1"/>
          </p:cNvSpPr>
          <p:nvPr/>
        </p:nvSpPr>
        <p:spPr bwMode="auto">
          <a:xfrm>
            <a:off x="4405313" y="3781425"/>
            <a:ext cx="785812" cy="690563"/>
          </a:xfrm>
          <a:prstGeom prst="ellipse">
            <a:avLst/>
          </a:prstGeom>
          <a:solidFill>
            <a:srgbClr val="FFFFFF"/>
          </a:solidFill>
          <a:ln w="12700">
            <a:solidFill>
              <a:schemeClr val="tx1"/>
            </a:solidFill>
            <a:round/>
            <a:headEnd/>
            <a:tailEnd/>
          </a:ln>
        </p:spPr>
        <p:txBody>
          <a:bodyPr wrap="none" anchor="ctr"/>
          <a:lstStyle/>
          <a:p>
            <a:pPr>
              <a:lnSpc>
                <a:spcPct val="100000"/>
              </a:lnSpc>
            </a:pPr>
            <a:r>
              <a:rPr lang="en-US" sz="1400">
                <a:solidFill>
                  <a:srgbClr val="000066"/>
                </a:solidFill>
                <a:latin typeface="Arial" charset="0"/>
              </a:rPr>
              <a:t>Back-</a:t>
            </a:r>
          </a:p>
          <a:p>
            <a:pPr>
              <a:lnSpc>
                <a:spcPct val="100000"/>
              </a:lnSpc>
            </a:pPr>
            <a:r>
              <a:rPr lang="en-US" sz="1400">
                <a:solidFill>
                  <a:srgbClr val="000066"/>
                </a:solidFill>
                <a:latin typeface="Arial" charset="0"/>
              </a:rPr>
              <a:t>ground</a:t>
            </a:r>
          </a:p>
          <a:p>
            <a:pPr>
              <a:lnSpc>
                <a:spcPct val="100000"/>
              </a:lnSpc>
            </a:pPr>
            <a:r>
              <a:rPr lang="en-US" sz="1400">
                <a:solidFill>
                  <a:srgbClr val="000066"/>
                </a:solidFill>
                <a:latin typeface="Arial" charset="0"/>
              </a:rPr>
              <a:t>job #1</a:t>
            </a:r>
          </a:p>
        </p:txBody>
      </p:sp>
      <p:sp>
        <p:nvSpPr>
          <p:cNvPr id="106502" name="Oval 6"/>
          <p:cNvSpPr>
            <a:spLocks noChangeAspect="1" noChangeArrowheads="1"/>
          </p:cNvSpPr>
          <p:nvPr/>
        </p:nvSpPr>
        <p:spPr bwMode="auto">
          <a:xfrm>
            <a:off x="6129338" y="3781425"/>
            <a:ext cx="787400" cy="709613"/>
          </a:xfrm>
          <a:prstGeom prst="ellipse">
            <a:avLst/>
          </a:prstGeom>
          <a:solidFill>
            <a:srgbClr val="FFFFFF"/>
          </a:solidFill>
          <a:ln w="12700">
            <a:solidFill>
              <a:schemeClr val="tx1"/>
            </a:solidFill>
            <a:round/>
            <a:headEnd/>
            <a:tailEnd/>
          </a:ln>
        </p:spPr>
        <p:txBody>
          <a:bodyPr wrap="none" anchor="ctr"/>
          <a:lstStyle/>
          <a:p>
            <a:pPr>
              <a:lnSpc>
                <a:spcPct val="100000"/>
              </a:lnSpc>
            </a:pPr>
            <a:r>
              <a:rPr lang="en-US" sz="1400">
                <a:solidFill>
                  <a:srgbClr val="000066"/>
                </a:solidFill>
                <a:latin typeface="Arial" charset="0"/>
              </a:rPr>
              <a:t>Back-</a:t>
            </a:r>
          </a:p>
          <a:p>
            <a:pPr>
              <a:lnSpc>
                <a:spcPct val="100000"/>
              </a:lnSpc>
            </a:pPr>
            <a:r>
              <a:rPr lang="en-US" sz="1400">
                <a:solidFill>
                  <a:srgbClr val="000066"/>
                </a:solidFill>
                <a:latin typeface="Arial" charset="0"/>
              </a:rPr>
              <a:t>ground</a:t>
            </a:r>
          </a:p>
          <a:p>
            <a:pPr>
              <a:lnSpc>
                <a:spcPct val="100000"/>
              </a:lnSpc>
            </a:pPr>
            <a:r>
              <a:rPr lang="en-US" sz="1400">
                <a:solidFill>
                  <a:srgbClr val="000066"/>
                </a:solidFill>
                <a:latin typeface="Arial" charset="0"/>
              </a:rPr>
              <a:t>job #2</a:t>
            </a:r>
          </a:p>
        </p:txBody>
      </p:sp>
      <p:sp>
        <p:nvSpPr>
          <p:cNvPr id="106503" name="Oval 7"/>
          <p:cNvSpPr>
            <a:spLocks noChangeAspect="1" noChangeArrowheads="1"/>
          </p:cNvSpPr>
          <p:nvPr/>
        </p:nvSpPr>
        <p:spPr bwMode="auto">
          <a:xfrm>
            <a:off x="4408488" y="2720975"/>
            <a:ext cx="787400" cy="622300"/>
          </a:xfrm>
          <a:prstGeom prst="ellipse">
            <a:avLst/>
          </a:prstGeom>
          <a:solidFill>
            <a:srgbClr val="FFFFFF"/>
          </a:solidFill>
          <a:ln w="12700">
            <a:solidFill>
              <a:schemeClr val="tx1"/>
            </a:solidFill>
            <a:round/>
            <a:headEnd/>
            <a:tailEnd/>
          </a:ln>
        </p:spPr>
        <p:txBody>
          <a:bodyPr wrap="none" anchor="ctr"/>
          <a:lstStyle/>
          <a:p>
            <a:pPr>
              <a:lnSpc>
                <a:spcPct val="100000"/>
              </a:lnSpc>
            </a:pPr>
            <a:r>
              <a:rPr lang="en-US" sz="1400">
                <a:solidFill>
                  <a:srgbClr val="000066"/>
                </a:solidFill>
                <a:latin typeface="Arial" charset="0"/>
              </a:rPr>
              <a:t>Shell</a:t>
            </a:r>
          </a:p>
        </p:txBody>
      </p:sp>
      <p:sp>
        <p:nvSpPr>
          <p:cNvPr id="106504" name="Oval 8"/>
          <p:cNvSpPr>
            <a:spLocks noChangeAspect="1" noChangeArrowheads="1"/>
          </p:cNvSpPr>
          <p:nvPr/>
        </p:nvSpPr>
        <p:spPr bwMode="auto">
          <a:xfrm>
            <a:off x="2200275" y="4730750"/>
            <a:ext cx="787400" cy="622300"/>
          </a:xfrm>
          <a:prstGeom prst="ellipse">
            <a:avLst/>
          </a:prstGeom>
          <a:solidFill>
            <a:srgbClr val="FFFFFF"/>
          </a:solidFill>
          <a:ln w="12700">
            <a:solidFill>
              <a:schemeClr val="tx1"/>
            </a:solidFill>
            <a:round/>
            <a:headEnd/>
            <a:tailEnd/>
          </a:ln>
        </p:spPr>
        <p:txBody>
          <a:bodyPr wrap="none" anchor="ctr"/>
          <a:lstStyle/>
          <a:p>
            <a:pPr>
              <a:lnSpc>
                <a:spcPct val="100000"/>
              </a:lnSpc>
            </a:pPr>
            <a:r>
              <a:rPr lang="en-US" sz="1400">
                <a:solidFill>
                  <a:srgbClr val="000066"/>
                </a:solidFill>
                <a:latin typeface="Arial" charset="0"/>
              </a:rPr>
              <a:t>Child</a:t>
            </a:r>
          </a:p>
        </p:txBody>
      </p:sp>
      <p:sp>
        <p:nvSpPr>
          <p:cNvPr id="106505" name="Oval 9"/>
          <p:cNvSpPr>
            <a:spLocks noChangeAspect="1" noChangeArrowheads="1"/>
          </p:cNvSpPr>
          <p:nvPr/>
        </p:nvSpPr>
        <p:spPr bwMode="auto">
          <a:xfrm>
            <a:off x="3100388" y="4730750"/>
            <a:ext cx="788987" cy="622300"/>
          </a:xfrm>
          <a:prstGeom prst="ellipse">
            <a:avLst/>
          </a:prstGeom>
          <a:solidFill>
            <a:srgbClr val="FFFFFF"/>
          </a:solidFill>
          <a:ln w="12700">
            <a:solidFill>
              <a:schemeClr val="tx1"/>
            </a:solidFill>
            <a:round/>
            <a:headEnd/>
            <a:tailEnd/>
          </a:ln>
        </p:spPr>
        <p:txBody>
          <a:bodyPr wrap="none" anchor="ctr"/>
          <a:lstStyle/>
          <a:p>
            <a:pPr>
              <a:lnSpc>
                <a:spcPct val="100000"/>
              </a:lnSpc>
            </a:pPr>
            <a:r>
              <a:rPr lang="en-US" sz="1400">
                <a:solidFill>
                  <a:srgbClr val="000066"/>
                </a:solidFill>
                <a:latin typeface="Arial" charset="0"/>
              </a:rPr>
              <a:t>Child</a:t>
            </a:r>
          </a:p>
        </p:txBody>
      </p:sp>
      <p:sp>
        <p:nvSpPr>
          <p:cNvPr id="106506" name="Line 10"/>
          <p:cNvSpPr>
            <a:spLocks noChangeAspect="1" noChangeShapeType="1"/>
          </p:cNvSpPr>
          <p:nvPr/>
        </p:nvSpPr>
        <p:spPr bwMode="auto">
          <a:xfrm flipH="1">
            <a:off x="2654300" y="4440238"/>
            <a:ext cx="146050" cy="2952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06507" name="Line 11"/>
          <p:cNvSpPr>
            <a:spLocks noChangeAspect="1" noChangeShapeType="1"/>
          </p:cNvSpPr>
          <p:nvPr/>
        </p:nvSpPr>
        <p:spPr bwMode="auto">
          <a:xfrm>
            <a:off x="3278188" y="4437063"/>
            <a:ext cx="130175" cy="2905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06508" name="Line 12"/>
          <p:cNvSpPr>
            <a:spLocks noChangeAspect="1" noChangeShapeType="1"/>
          </p:cNvSpPr>
          <p:nvPr/>
        </p:nvSpPr>
        <p:spPr bwMode="auto">
          <a:xfrm>
            <a:off x="4805363" y="3330575"/>
            <a:ext cx="0" cy="4460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06509" name="Line 13"/>
          <p:cNvSpPr>
            <a:spLocks noChangeAspect="1" noChangeShapeType="1"/>
          </p:cNvSpPr>
          <p:nvPr/>
        </p:nvSpPr>
        <p:spPr bwMode="auto">
          <a:xfrm flipH="1">
            <a:off x="3343275" y="3257550"/>
            <a:ext cx="1185863" cy="6413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06510" name="Line 14"/>
          <p:cNvSpPr>
            <a:spLocks noChangeAspect="1" noChangeShapeType="1"/>
          </p:cNvSpPr>
          <p:nvPr/>
        </p:nvSpPr>
        <p:spPr bwMode="auto">
          <a:xfrm>
            <a:off x="5105400" y="3225800"/>
            <a:ext cx="1130300" cy="6667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06511" name="Text Box 15"/>
          <p:cNvSpPr txBox="1">
            <a:spLocks noChangeAspect="1" noChangeArrowheads="1"/>
          </p:cNvSpPr>
          <p:nvPr/>
        </p:nvSpPr>
        <p:spPr bwMode="auto">
          <a:xfrm>
            <a:off x="3606800" y="2808288"/>
            <a:ext cx="825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r">
              <a:lnSpc>
                <a:spcPct val="100000"/>
              </a:lnSpc>
            </a:pPr>
            <a:r>
              <a:rPr lang="en-US" sz="1200">
                <a:solidFill>
                  <a:srgbClr val="000066"/>
                </a:solidFill>
                <a:latin typeface="Courier New" charset="0"/>
              </a:rPr>
              <a:t>pid=10</a:t>
            </a:r>
          </a:p>
          <a:p>
            <a:pPr algn="r">
              <a:lnSpc>
                <a:spcPct val="100000"/>
              </a:lnSpc>
            </a:pPr>
            <a:r>
              <a:rPr lang="en-US" sz="1200">
                <a:solidFill>
                  <a:srgbClr val="000066"/>
                </a:solidFill>
                <a:latin typeface="Courier New" charset="0"/>
              </a:rPr>
              <a:t>pgid=10</a:t>
            </a:r>
          </a:p>
        </p:txBody>
      </p:sp>
      <p:sp>
        <p:nvSpPr>
          <p:cNvPr id="106512" name="Text Box 17"/>
          <p:cNvSpPr txBox="1">
            <a:spLocks noChangeAspect="1" noChangeArrowheads="1"/>
          </p:cNvSpPr>
          <p:nvPr/>
        </p:nvSpPr>
        <p:spPr bwMode="auto">
          <a:xfrm>
            <a:off x="2049463" y="5795963"/>
            <a:ext cx="187801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i="1">
                <a:solidFill>
                  <a:srgbClr val="000066"/>
                </a:solidFill>
                <a:latin typeface="Arial" charset="0"/>
              </a:rPr>
              <a:t>Foreground</a:t>
            </a:r>
          </a:p>
          <a:p>
            <a:pPr>
              <a:lnSpc>
                <a:spcPct val="100000"/>
              </a:lnSpc>
            </a:pPr>
            <a:r>
              <a:rPr lang="en-US" sz="1600" i="1">
                <a:solidFill>
                  <a:srgbClr val="000066"/>
                </a:solidFill>
                <a:latin typeface="Arial" charset="0"/>
              </a:rPr>
              <a:t>process group 20</a:t>
            </a:r>
          </a:p>
        </p:txBody>
      </p:sp>
      <p:sp>
        <p:nvSpPr>
          <p:cNvPr id="106513" name="Rectangle 18"/>
          <p:cNvSpPr>
            <a:spLocks noChangeAspect="1" noChangeArrowheads="1"/>
          </p:cNvSpPr>
          <p:nvPr/>
        </p:nvSpPr>
        <p:spPr bwMode="auto">
          <a:xfrm>
            <a:off x="4335463" y="3695700"/>
            <a:ext cx="941387" cy="869950"/>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b="0">
              <a:solidFill>
                <a:srgbClr val="000066"/>
              </a:solidFill>
            </a:endParaRPr>
          </a:p>
        </p:txBody>
      </p:sp>
      <p:sp>
        <p:nvSpPr>
          <p:cNvPr id="106514" name="Text Box 19"/>
          <p:cNvSpPr txBox="1">
            <a:spLocks noChangeAspect="1" noChangeArrowheads="1"/>
          </p:cNvSpPr>
          <p:nvPr/>
        </p:nvSpPr>
        <p:spPr bwMode="auto">
          <a:xfrm>
            <a:off x="4159250" y="4562475"/>
            <a:ext cx="137001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i="1">
                <a:solidFill>
                  <a:srgbClr val="000066"/>
                </a:solidFill>
                <a:latin typeface="Arial" charset="0"/>
              </a:rPr>
              <a:t>Background</a:t>
            </a:r>
          </a:p>
          <a:p>
            <a:pPr>
              <a:lnSpc>
                <a:spcPct val="100000"/>
              </a:lnSpc>
            </a:pPr>
            <a:r>
              <a:rPr lang="en-US" sz="1600" i="1">
                <a:solidFill>
                  <a:srgbClr val="000066"/>
                </a:solidFill>
                <a:latin typeface="Arial" charset="0"/>
              </a:rPr>
              <a:t>process </a:t>
            </a:r>
          </a:p>
          <a:p>
            <a:pPr>
              <a:lnSpc>
                <a:spcPct val="100000"/>
              </a:lnSpc>
            </a:pPr>
            <a:r>
              <a:rPr lang="en-US" sz="1600" i="1">
                <a:solidFill>
                  <a:srgbClr val="000066"/>
                </a:solidFill>
                <a:latin typeface="Arial" charset="0"/>
              </a:rPr>
              <a:t>group 32</a:t>
            </a:r>
          </a:p>
        </p:txBody>
      </p:sp>
      <p:sp>
        <p:nvSpPr>
          <p:cNvPr id="106515" name="Text Box 20"/>
          <p:cNvSpPr txBox="1">
            <a:spLocks noChangeAspect="1" noChangeArrowheads="1"/>
          </p:cNvSpPr>
          <p:nvPr/>
        </p:nvSpPr>
        <p:spPr bwMode="auto">
          <a:xfrm>
            <a:off x="5846763" y="4562475"/>
            <a:ext cx="1370012"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i="1">
                <a:solidFill>
                  <a:srgbClr val="000066"/>
                </a:solidFill>
                <a:latin typeface="Arial" charset="0"/>
              </a:rPr>
              <a:t>Background</a:t>
            </a:r>
          </a:p>
          <a:p>
            <a:pPr>
              <a:lnSpc>
                <a:spcPct val="100000"/>
              </a:lnSpc>
            </a:pPr>
            <a:r>
              <a:rPr lang="en-US" sz="1600" i="1">
                <a:solidFill>
                  <a:srgbClr val="000066"/>
                </a:solidFill>
                <a:latin typeface="Arial" charset="0"/>
              </a:rPr>
              <a:t>process </a:t>
            </a:r>
          </a:p>
          <a:p>
            <a:pPr>
              <a:lnSpc>
                <a:spcPct val="100000"/>
              </a:lnSpc>
            </a:pPr>
            <a:r>
              <a:rPr lang="en-US" sz="1600" i="1">
                <a:solidFill>
                  <a:srgbClr val="000066"/>
                </a:solidFill>
                <a:latin typeface="Arial" charset="0"/>
              </a:rPr>
              <a:t>group 40</a:t>
            </a:r>
          </a:p>
        </p:txBody>
      </p:sp>
      <p:sp>
        <p:nvSpPr>
          <p:cNvPr id="106516" name="Rectangle 21"/>
          <p:cNvSpPr>
            <a:spLocks noChangeAspect="1" noChangeArrowheads="1"/>
          </p:cNvSpPr>
          <p:nvPr/>
        </p:nvSpPr>
        <p:spPr bwMode="auto">
          <a:xfrm>
            <a:off x="6046788" y="3695700"/>
            <a:ext cx="941387" cy="869950"/>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b="0">
              <a:solidFill>
                <a:srgbClr val="000066"/>
              </a:solidFill>
            </a:endParaRPr>
          </a:p>
        </p:txBody>
      </p:sp>
      <p:sp>
        <p:nvSpPr>
          <p:cNvPr id="106517" name="Text Box 22"/>
          <p:cNvSpPr txBox="1">
            <a:spLocks noChangeAspect="1" noChangeArrowheads="1"/>
          </p:cNvSpPr>
          <p:nvPr/>
        </p:nvSpPr>
        <p:spPr bwMode="auto">
          <a:xfrm>
            <a:off x="1846263" y="3844925"/>
            <a:ext cx="825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r">
              <a:lnSpc>
                <a:spcPct val="100000"/>
              </a:lnSpc>
            </a:pPr>
            <a:r>
              <a:rPr lang="en-US" sz="1200">
                <a:solidFill>
                  <a:srgbClr val="000066"/>
                </a:solidFill>
                <a:latin typeface="Courier New" charset="0"/>
              </a:rPr>
              <a:t>pid=20</a:t>
            </a:r>
          </a:p>
          <a:p>
            <a:pPr algn="r">
              <a:lnSpc>
                <a:spcPct val="100000"/>
              </a:lnSpc>
            </a:pPr>
            <a:r>
              <a:rPr lang="en-US" sz="1200">
                <a:solidFill>
                  <a:srgbClr val="000066"/>
                </a:solidFill>
                <a:latin typeface="Courier New" charset="0"/>
              </a:rPr>
              <a:t>pgid=20</a:t>
            </a:r>
          </a:p>
        </p:txBody>
      </p:sp>
      <p:sp>
        <p:nvSpPr>
          <p:cNvPr id="106518" name="Text Box 23"/>
          <p:cNvSpPr txBox="1">
            <a:spLocks noChangeAspect="1" noChangeArrowheads="1"/>
          </p:cNvSpPr>
          <p:nvPr/>
        </p:nvSpPr>
        <p:spPr bwMode="auto">
          <a:xfrm>
            <a:off x="5257800" y="3886200"/>
            <a:ext cx="823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200">
                <a:solidFill>
                  <a:srgbClr val="000066"/>
                </a:solidFill>
                <a:latin typeface="Courier New" charset="0"/>
              </a:rPr>
              <a:t>pid=32</a:t>
            </a:r>
          </a:p>
          <a:p>
            <a:pPr algn="l">
              <a:lnSpc>
                <a:spcPct val="100000"/>
              </a:lnSpc>
            </a:pPr>
            <a:r>
              <a:rPr lang="en-US" sz="1200">
                <a:solidFill>
                  <a:srgbClr val="000066"/>
                </a:solidFill>
                <a:latin typeface="Courier New" charset="0"/>
              </a:rPr>
              <a:t>pgid=32</a:t>
            </a:r>
          </a:p>
        </p:txBody>
      </p:sp>
      <p:sp>
        <p:nvSpPr>
          <p:cNvPr id="106519" name="Text Box 24"/>
          <p:cNvSpPr txBox="1">
            <a:spLocks noChangeAspect="1" noChangeArrowheads="1"/>
          </p:cNvSpPr>
          <p:nvPr/>
        </p:nvSpPr>
        <p:spPr bwMode="auto">
          <a:xfrm>
            <a:off x="6948488" y="3906838"/>
            <a:ext cx="823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200">
                <a:solidFill>
                  <a:srgbClr val="000066"/>
                </a:solidFill>
                <a:latin typeface="Courier New" charset="0"/>
              </a:rPr>
              <a:t>pid=40</a:t>
            </a:r>
          </a:p>
          <a:p>
            <a:pPr algn="l">
              <a:lnSpc>
                <a:spcPct val="100000"/>
              </a:lnSpc>
            </a:pPr>
            <a:r>
              <a:rPr lang="en-US" sz="1200">
                <a:solidFill>
                  <a:srgbClr val="000066"/>
                </a:solidFill>
                <a:latin typeface="Courier New" charset="0"/>
              </a:rPr>
              <a:t>pgid=40</a:t>
            </a:r>
          </a:p>
        </p:txBody>
      </p:sp>
      <p:sp>
        <p:nvSpPr>
          <p:cNvPr id="106520" name="Text Box 25"/>
          <p:cNvSpPr txBox="1">
            <a:spLocks noChangeAspect="1" noChangeArrowheads="1"/>
          </p:cNvSpPr>
          <p:nvPr/>
        </p:nvSpPr>
        <p:spPr bwMode="auto">
          <a:xfrm>
            <a:off x="2085975" y="5330825"/>
            <a:ext cx="825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r">
              <a:lnSpc>
                <a:spcPct val="100000"/>
              </a:lnSpc>
            </a:pPr>
            <a:r>
              <a:rPr lang="en-US" sz="1200">
                <a:solidFill>
                  <a:srgbClr val="000066"/>
                </a:solidFill>
                <a:latin typeface="Courier New" charset="0"/>
              </a:rPr>
              <a:t>pid=21</a:t>
            </a:r>
          </a:p>
          <a:p>
            <a:pPr algn="r">
              <a:lnSpc>
                <a:spcPct val="100000"/>
              </a:lnSpc>
            </a:pPr>
            <a:r>
              <a:rPr lang="en-US" sz="1200">
                <a:solidFill>
                  <a:srgbClr val="000066"/>
                </a:solidFill>
                <a:latin typeface="Courier New" charset="0"/>
              </a:rPr>
              <a:t>pgid=20</a:t>
            </a:r>
          </a:p>
        </p:txBody>
      </p:sp>
      <p:sp>
        <p:nvSpPr>
          <p:cNvPr id="106521" name="Text Box 26"/>
          <p:cNvSpPr txBox="1">
            <a:spLocks noChangeAspect="1" noChangeArrowheads="1"/>
          </p:cNvSpPr>
          <p:nvPr/>
        </p:nvSpPr>
        <p:spPr bwMode="auto">
          <a:xfrm>
            <a:off x="3001963" y="5338763"/>
            <a:ext cx="825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r">
              <a:lnSpc>
                <a:spcPct val="100000"/>
              </a:lnSpc>
            </a:pPr>
            <a:r>
              <a:rPr lang="en-US" sz="1200">
                <a:solidFill>
                  <a:srgbClr val="000066"/>
                </a:solidFill>
                <a:latin typeface="Courier New" charset="0"/>
              </a:rPr>
              <a:t>pid=22</a:t>
            </a:r>
          </a:p>
          <a:p>
            <a:pPr algn="r">
              <a:lnSpc>
                <a:spcPct val="100000"/>
              </a:lnSpc>
            </a:pPr>
            <a:r>
              <a:rPr lang="en-US" sz="1200">
                <a:solidFill>
                  <a:srgbClr val="000066"/>
                </a:solidFill>
                <a:latin typeface="Courier New" charset="0"/>
              </a:rPr>
              <a:t>pgid=20</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pPr eaLnBrk="1" hangingPunct="1">
              <a:defRPr/>
            </a:pPr>
            <a:r>
              <a:rPr lang="en-US"/>
              <a:t>Example of </a:t>
            </a:r>
            <a:r>
              <a:rPr lang="en-US">
                <a:latin typeface="Courier New" pitchFamily="-1" charset="0"/>
              </a:rPr>
              <a:t>ctrl-c</a:t>
            </a:r>
            <a:r>
              <a:rPr lang="en-US"/>
              <a:t> and </a:t>
            </a:r>
            <a:r>
              <a:rPr lang="en-US">
                <a:latin typeface="Courier New" pitchFamily="-1" charset="0"/>
              </a:rPr>
              <a:t>ctrl-z</a:t>
            </a:r>
          </a:p>
        </p:txBody>
      </p:sp>
      <p:sp>
        <p:nvSpPr>
          <p:cNvPr id="107522" name="Text Box 7"/>
          <p:cNvSpPr txBox="1">
            <a:spLocks noChangeArrowheads="1"/>
          </p:cNvSpPr>
          <p:nvPr/>
        </p:nvSpPr>
        <p:spPr bwMode="auto">
          <a:xfrm>
            <a:off x="1247775" y="1450975"/>
            <a:ext cx="6281738" cy="4492625"/>
          </a:xfrm>
          <a:prstGeom prst="rect">
            <a:avLst/>
          </a:prstGeom>
          <a:solidFill>
            <a:srgbClr val="FFFF99"/>
          </a:solidFill>
          <a:ln>
            <a:noFill/>
          </a:ln>
          <a:extLs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linux&gt; ./forks 17 </a:t>
            </a:r>
          </a:p>
          <a:p>
            <a:pPr algn="l">
              <a:lnSpc>
                <a:spcPct val="100000"/>
              </a:lnSpc>
            </a:pPr>
            <a:r>
              <a:rPr lang="en-US" sz="1600">
                <a:solidFill>
                  <a:srgbClr val="000066"/>
                </a:solidFill>
                <a:latin typeface="Courier New" charset="0"/>
              </a:rPr>
              <a:t>Child: pid=24868 pgrp=24867 </a:t>
            </a:r>
          </a:p>
          <a:p>
            <a:pPr algn="l">
              <a:lnSpc>
                <a:spcPct val="100000"/>
              </a:lnSpc>
            </a:pPr>
            <a:r>
              <a:rPr lang="en-US" sz="1600">
                <a:solidFill>
                  <a:srgbClr val="000066"/>
                </a:solidFill>
                <a:latin typeface="Courier New" charset="0"/>
              </a:rPr>
              <a:t>Parent: pid=24867 pgrp=24867 </a:t>
            </a:r>
          </a:p>
          <a:p>
            <a:pPr algn="l">
              <a:lnSpc>
                <a:spcPct val="100000"/>
              </a:lnSpc>
            </a:pPr>
            <a:r>
              <a:rPr lang="en-US" sz="1600">
                <a:solidFill>
                  <a:srgbClr val="000066"/>
                </a:solidFill>
                <a:latin typeface="Courier New" charset="0"/>
              </a:rPr>
              <a:t> &lt;typed ctrl-z&gt;</a:t>
            </a:r>
          </a:p>
          <a:p>
            <a:pPr algn="l">
              <a:lnSpc>
                <a:spcPct val="100000"/>
              </a:lnSpc>
            </a:pPr>
            <a:r>
              <a:rPr lang="en-US" sz="1600">
                <a:solidFill>
                  <a:srgbClr val="000066"/>
                </a:solidFill>
                <a:latin typeface="Courier New" charset="0"/>
              </a:rPr>
              <a:t>Suspended </a:t>
            </a:r>
          </a:p>
          <a:p>
            <a:pPr algn="l">
              <a:lnSpc>
                <a:spcPct val="100000"/>
              </a:lnSpc>
            </a:pPr>
            <a:r>
              <a:rPr lang="en-US" sz="1600">
                <a:solidFill>
                  <a:srgbClr val="000066"/>
                </a:solidFill>
                <a:latin typeface="Courier New" charset="0"/>
              </a:rPr>
              <a:t>linux&gt; ps a </a:t>
            </a:r>
          </a:p>
          <a:p>
            <a:pPr algn="l">
              <a:lnSpc>
                <a:spcPct val="100000"/>
              </a:lnSpc>
            </a:pPr>
            <a:r>
              <a:rPr lang="en-US" sz="1600">
                <a:solidFill>
                  <a:srgbClr val="000066"/>
                </a:solidFill>
                <a:latin typeface="Courier New" charset="0"/>
              </a:rPr>
              <a:t>  PID TTY      STAT   TIME COMMAND </a:t>
            </a:r>
          </a:p>
          <a:p>
            <a:pPr algn="l">
              <a:lnSpc>
                <a:spcPct val="100000"/>
              </a:lnSpc>
            </a:pPr>
            <a:r>
              <a:rPr lang="en-US" sz="1600">
                <a:solidFill>
                  <a:srgbClr val="000066"/>
                </a:solidFill>
                <a:latin typeface="Courier New" charset="0"/>
              </a:rPr>
              <a:t>24788 pts/2    S      0:00 -usr/local/bin/tcsh -i </a:t>
            </a:r>
          </a:p>
          <a:p>
            <a:pPr algn="l">
              <a:lnSpc>
                <a:spcPct val="100000"/>
              </a:lnSpc>
            </a:pPr>
            <a:r>
              <a:rPr lang="en-US" sz="1600">
                <a:solidFill>
                  <a:srgbClr val="000066"/>
                </a:solidFill>
                <a:latin typeface="Courier New" charset="0"/>
              </a:rPr>
              <a:t>24867 pts/2    T      0:01 ./forks 17 </a:t>
            </a:r>
          </a:p>
          <a:p>
            <a:pPr algn="l">
              <a:lnSpc>
                <a:spcPct val="100000"/>
              </a:lnSpc>
            </a:pPr>
            <a:r>
              <a:rPr lang="en-US" sz="1600">
                <a:solidFill>
                  <a:srgbClr val="000066"/>
                </a:solidFill>
                <a:latin typeface="Courier New" charset="0"/>
              </a:rPr>
              <a:t>24868 pts/2    T      0:01 ./forks 17 </a:t>
            </a:r>
          </a:p>
          <a:p>
            <a:pPr algn="l">
              <a:lnSpc>
                <a:spcPct val="100000"/>
              </a:lnSpc>
            </a:pPr>
            <a:r>
              <a:rPr lang="en-US" sz="1600">
                <a:solidFill>
                  <a:srgbClr val="000066"/>
                </a:solidFill>
                <a:latin typeface="Courier New" charset="0"/>
              </a:rPr>
              <a:t>24869 pts/2    R      0:00 ps a </a:t>
            </a:r>
          </a:p>
          <a:p>
            <a:pPr algn="l">
              <a:lnSpc>
                <a:spcPct val="100000"/>
              </a:lnSpc>
            </a:pPr>
            <a:r>
              <a:rPr lang="en-US" sz="1600">
                <a:solidFill>
                  <a:srgbClr val="000066"/>
                </a:solidFill>
                <a:latin typeface="Courier New" charset="0"/>
              </a:rPr>
              <a:t>bass&gt; fg </a:t>
            </a:r>
          </a:p>
          <a:p>
            <a:pPr algn="l">
              <a:lnSpc>
                <a:spcPct val="100000"/>
              </a:lnSpc>
            </a:pPr>
            <a:r>
              <a:rPr lang="en-US" sz="1600">
                <a:solidFill>
                  <a:srgbClr val="000066"/>
                </a:solidFill>
                <a:latin typeface="Courier New" charset="0"/>
              </a:rPr>
              <a:t>./forks 17 </a:t>
            </a:r>
          </a:p>
          <a:p>
            <a:pPr algn="l">
              <a:lnSpc>
                <a:spcPct val="100000"/>
              </a:lnSpc>
            </a:pPr>
            <a:r>
              <a:rPr lang="en-US" sz="1600">
                <a:solidFill>
                  <a:srgbClr val="000066"/>
                </a:solidFill>
                <a:latin typeface="Courier New" charset="0"/>
              </a:rPr>
              <a:t>&lt;typed ctrl-c&gt; </a:t>
            </a:r>
          </a:p>
          <a:p>
            <a:pPr algn="l">
              <a:lnSpc>
                <a:spcPct val="100000"/>
              </a:lnSpc>
            </a:pPr>
            <a:r>
              <a:rPr lang="en-US" sz="1600">
                <a:solidFill>
                  <a:srgbClr val="000066"/>
                </a:solidFill>
                <a:latin typeface="Courier New" charset="0"/>
              </a:rPr>
              <a:t>linux&gt; ps a </a:t>
            </a:r>
          </a:p>
          <a:p>
            <a:pPr algn="l">
              <a:lnSpc>
                <a:spcPct val="100000"/>
              </a:lnSpc>
            </a:pPr>
            <a:r>
              <a:rPr lang="en-US" sz="1600">
                <a:solidFill>
                  <a:srgbClr val="000066"/>
                </a:solidFill>
                <a:latin typeface="Courier New" charset="0"/>
              </a:rPr>
              <a:t>  PID TTY      STAT   TIME COMMAND </a:t>
            </a:r>
          </a:p>
          <a:p>
            <a:pPr algn="l">
              <a:lnSpc>
                <a:spcPct val="100000"/>
              </a:lnSpc>
            </a:pPr>
            <a:r>
              <a:rPr lang="en-US" sz="1600">
                <a:solidFill>
                  <a:srgbClr val="000066"/>
                </a:solidFill>
                <a:latin typeface="Courier New" charset="0"/>
              </a:rPr>
              <a:t>24788 pts/2    S      0:00 -usr/local/bin/tcsh -i </a:t>
            </a:r>
          </a:p>
          <a:p>
            <a:pPr algn="l">
              <a:lnSpc>
                <a:spcPct val="100000"/>
              </a:lnSpc>
            </a:pPr>
            <a:r>
              <a:rPr lang="en-US" sz="1600">
                <a:solidFill>
                  <a:srgbClr val="000066"/>
                </a:solidFill>
                <a:latin typeface="Courier New" charset="0"/>
              </a:rPr>
              <a:t>24870 pts/2    R      0:00 ps a </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pPr eaLnBrk="1" hangingPunct="1">
              <a:defRPr/>
            </a:pPr>
            <a:r>
              <a:rPr lang="en-US"/>
              <a:t>Sending Signals with </a:t>
            </a:r>
            <a:r>
              <a:rPr lang="en-US">
                <a:latin typeface="Courier New" pitchFamily="-1" charset="0"/>
              </a:rPr>
              <a:t>kill</a:t>
            </a:r>
            <a:r>
              <a:rPr lang="en-US"/>
              <a:t> Function</a:t>
            </a:r>
          </a:p>
        </p:txBody>
      </p:sp>
      <p:sp>
        <p:nvSpPr>
          <p:cNvPr id="109570" name="Text Box 4"/>
          <p:cNvSpPr txBox="1">
            <a:spLocks noChangeArrowheads="1"/>
          </p:cNvSpPr>
          <p:nvPr/>
        </p:nvSpPr>
        <p:spPr bwMode="auto">
          <a:xfrm>
            <a:off x="609600" y="1066800"/>
            <a:ext cx="7696200" cy="5262563"/>
          </a:xfrm>
          <a:prstGeom prst="rect">
            <a:avLst/>
          </a:prstGeom>
          <a:solidFill>
            <a:srgbClr val="CCFFFF"/>
          </a:solidFill>
          <a:ln>
            <a:noFill/>
          </a:ln>
          <a:extLs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400">
                <a:solidFill>
                  <a:srgbClr val="000066"/>
                </a:solidFill>
                <a:latin typeface="Courier New" charset="0"/>
              </a:rPr>
              <a:t>void fork12()</a:t>
            </a:r>
          </a:p>
          <a:p>
            <a:pPr algn="l">
              <a:lnSpc>
                <a:spcPct val="100000"/>
              </a:lnSpc>
            </a:pPr>
            <a:r>
              <a:rPr lang="en-US" sz="1400">
                <a:solidFill>
                  <a:srgbClr val="000066"/>
                </a:solidFill>
                <a:latin typeface="Courier New" charset="0"/>
              </a:rPr>
              <a:t>{</a:t>
            </a:r>
          </a:p>
          <a:p>
            <a:pPr algn="l">
              <a:lnSpc>
                <a:spcPct val="100000"/>
              </a:lnSpc>
            </a:pPr>
            <a:r>
              <a:rPr lang="en-US" sz="1400">
                <a:solidFill>
                  <a:srgbClr val="000066"/>
                </a:solidFill>
                <a:latin typeface="Courier New" charset="0"/>
              </a:rPr>
              <a:t>    pid_t pid[N];</a:t>
            </a:r>
          </a:p>
          <a:p>
            <a:pPr algn="l">
              <a:lnSpc>
                <a:spcPct val="100000"/>
              </a:lnSpc>
            </a:pPr>
            <a:r>
              <a:rPr lang="en-US" sz="1400">
                <a:solidFill>
                  <a:srgbClr val="000066"/>
                </a:solidFill>
                <a:latin typeface="Courier New" charset="0"/>
              </a:rPr>
              <a:t>    int i, child_status;</a:t>
            </a:r>
          </a:p>
          <a:p>
            <a:pPr algn="l">
              <a:lnSpc>
                <a:spcPct val="100000"/>
              </a:lnSpc>
            </a:pPr>
            <a:r>
              <a:rPr lang="en-US" sz="1400">
                <a:solidFill>
                  <a:srgbClr val="000066"/>
                </a:solidFill>
                <a:latin typeface="Courier New" charset="0"/>
              </a:rPr>
              <a:t>    for (i = 0; i &lt; N; i++)</a:t>
            </a:r>
          </a:p>
          <a:p>
            <a:pPr algn="l">
              <a:lnSpc>
                <a:spcPct val="100000"/>
              </a:lnSpc>
            </a:pPr>
            <a:r>
              <a:rPr lang="en-US" sz="1400">
                <a:solidFill>
                  <a:srgbClr val="000066"/>
                </a:solidFill>
                <a:latin typeface="Courier New" charset="0"/>
              </a:rPr>
              <a:t>	if (</a:t>
            </a:r>
            <a:r>
              <a:rPr lang="en-US" sz="1400">
                <a:solidFill>
                  <a:srgbClr val="FF0000"/>
                </a:solidFill>
                <a:latin typeface="Courier New" charset="0"/>
              </a:rPr>
              <a:t>(pid[i] = fork()</a:t>
            </a:r>
            <a:r>
              <a:rPr lang="en-US" sz="1400">
                <a:solidFill>
                  <a:srgbClr val="000066"/>
                </a:solidFill>
                <a:latin typeface="Courier New" charset="0"/>
              </a:rPr>
              <a:t>) == 0)</a:t>
            </a:r>
          </a:p>
          <a:p>
            <a:pPr algn="l">
              <a:lnSpc>
                <a:spcPct val="100000"/>
              </a:lnSpc>
            </a:pPr>
            <a:r>
              <a:rPr lang="en-US" sz="1400">
                <a:solidFill>
                  <a:srgbClr val="000066"/>
                </a:solidFill>
                <a:latin typeface="Courier New" charset="0"/>
              </a:rPr>
              <a:t>	    while(1); /* Child infinite loop */</a:t>
            </a:r>
          </a:p>
          <a:p>
            <a:pPr algn="l">
              <a:lnSpc>
                <a:spcPct val="100000"/>
              </a:lnSpc>
            </a:pPr>
            <a:endParaRPr lang="en-US" sz="1400">
              <a:solidFill>
                <a:srgbClr val="000066"/>
              </a:solidFill>
              <a:latin typeface="Courier New" charset="0"/>
            </a:endParaRPr>
          </a:p>
          <a:p>
            <a:pPr algn="l">
              <a:lnSpc>
                <a:spcPct val="100000"/>
              </a:lnSpc>
            </a:pPr>
            <a:r>
              <a:rPr lang="en-US" sz="1400">
                <a:solidFill>
                  <a:srgbClr val="000066"/>
                </a:solidFill>
                <a:latin typeface="Courier New" charset="0"/>
              </a:rPr>
              <a:t>    /* Parent terminates the child processes */</a:t>
            </a:r>
          </a:p>
          <a:p>
            <a:pPr algn="l">
              <a:lnSpc>
                <a:spcPct val="100000"/>
              </a:lnSpc>
            </a:pPr>
            <a:r>
              <a:rPr lang="en-US" sz="1400">
                <a:solidFill>
                  <a:srgbClr val="000066"/>
                </a:solidFill>
                <a:latin typeface="Courier New" charset="0"/>
              </a:rPr>
              <a:t>    for (i = 0; i &lt; N; i++) {</a:t>
            </a:r>
          </a:p>
          <a:p>
            <a:pPr algn="l">
              <a:lnSpc>
                <a:spcPct val="100000"/>
              </a:lnSpc>
            </a:pPr>
            <a:r>
              <a:rPr lang="en-US" sz="1400">
                <a:solidFill>
                  <a:srgbClr val="000066"/>
                </a:solidFill>
                <a:latin typeface="Courier New" charset="0"/>
              </a:rPr>
              <a:t>	printf("Killing process %d\n", pid[i]);</a:t>
            </a:r>
          </a:p>
          <a:p>
            <a:pPr algn="l">
              <a:lnSpc>
                <a:spcPct val="100000"/>
              </a:lnSpc>
            </a:pPr>
            <a:r>
              <a:rPr lang="en-US" sz="1400">
                <a:solidFill>
                  <a:srgbClr val="000066"/>
                </a:solidFill>
                <a:latin typeface="Courier New" charset="0"/>
              </a:rPr>
              <a:t>	</a:t>
            </a:r>
            <a:r>
              <a:rPr lang="en-US" sz="1400">
                <a:solidFill>
                  <a:srgbClr val="FF0000"/>
                </a:solidFill>
                <a:latin typeface="Courier New" charset="0"/>
              </a:rPr>
              <a:t>kill(pid[i], SIGINT);</a:t>
            </a:r>
          </a:p>
          <a:p>
            <a:pPr algn="l">
              <a:lnSpc>
                <a:spcPct val="100000"/>
              </a:lnSpc>
            </a:pPr>
            <a:r>
              <a:rPr lang="en-US" sz="1400">
                <a:solidFill>
                  <a:srgbClr val="000066"/>
                </a:solidFill>
                <a:latin typeface="Courier New" charset="0"/>
              </a:rPr>
              <a:t>    }</a:t>
            </a:r>
          </a:p>
          <a:p>
            <a:pPr algn="l">
              <a:lnSpc>
                <a:spcPct val="100000"/>
              </a:lnSpc>
            </a:pPr>
            <a:endParaRPr lang="en-US" sz="1400">
              <a:solidFill>
                <a:srgbClr val="000066"/>
              </a:solidFill>
              <a:latin typeface="Courier New" charset="0"/>
            </a:endParaRPr>
          </a:p>
          <a:p>
            <a:pPr algn="l">
              <a:lnSpc>
                <a:spcPct val="100000"/>
              </a:lnSpc>
            </a:pPr>
            <a:r>
              <a:rPr lang="en-US" sz="1400">
                <a:solidFill>
                  <a:srgbClr val="000066"/>
                </a:solidFill>
                <a:latin typeface="Courier New" charset="0"/>
              </a:rPr>
              <a:t>    /* Parent reaps terminated children */</a:t>
            </a:r>
          </a:p>
          <a:p>
            <a:pPr algn="l">
              <a:lnSpc>
                <a:spcPct val="100000"/>
              </a:lnSpc>
            </a:pPr>
            <a:r>
              <a:rPr lang="en-US" sz="1400">
                <a:solidFill>
                  <a:srgbClr val="000066"/>
                </a:solidFill>
                <a:latin typeface="Courier New" charset="0"/>
              </a:rPr>
              <a:t>    for (i = 0; i &lt; N; i++) {</a:t>
            </a:r>
          </a:p>
          <a:p>
            <a:pPr algn="l">
              <a:lnSpc>
                <a:spcPct val="100000"/>
              </a:lnSpc>
            </a:pPr>
            <a:r>
              <a:rPr lang="en-US" sz="1400">
                <a:solidFill>
                  <a:srgbClr val="000066"/>
                </a:solidFill>
                <a:latin typeface="Courier New" charset="0"/>
              </a:rPr>
              <a:t>	</a:t>
            </a:r>
            <a:r>
              <a:rPr lang="en-US" sz="1400">
                <a:solidFill>
                  <a:srgbClr val="FF0000"/>
                </a:solidFill>
                <a:latin typeface="Courier New" charset="0"/>
              </a:rPr>
              <a:t>pid_t wpid = wait(&amp;child_status);</a:t>
            </a:r>
          </a:p>
          <a:p>
            <a:pPr algn="l">
              <a:lnSpc>
                <a:spcPct val="100000"/>
              </a:lnSpc>
            </a:pPr>
            <a:r>
              <a:rPr lang="en-US" sz="1400">
                <a:solidFill>
                  <a:srgbClr val="000066"/>
                </a:solidFill>
                <a:latin typeface="Courier New" charset="0"/>
              </a:rPr>
              <a:t>	if (WIFEXITED(child_status))</a:t>
            </a:r>
          </a:p>
          <a:p>
            <a:pPr algn="l">
              <a:lnSpc>
                <a:spcPct val="100000"/>
              </a:lnSpc>
            </a:pPr>
            <a:r>
              <a:rPr lang="en-US" sz="1400">
                <a:solidFill>
                  <a:srgbClr val="000066"/>
                </a:solidFill>
                <a:latin typeface="Courier New" charset="0"/>
              </a:rPr>
              <a:t>	    printf("Child %d terminated with exit status %d\n",</a:t>
            </a:r>
          </a:p>
          <a:p>
            <a:pPr algn="l">
              <a:lnSpc>
                <a:spcPct val="100000"/>
              </a:lnSpc>
            </a:pPr>
            <a:r>
              <a:rPr lang="en-US" sz="1400">
                <a:solidFill>
                  <a:srgbClr val="000066"/>
                </a:solidFill>
                <a:latin typeface="Courier New" charset="0"/>
              </a:rPr>
              <a:t>		   wpid, WEXITSTATUS(child_status));</a:t>
            </a:r>
          </a:p>
          <a:p>
            <a:pPr algn="l">
              <a:lnSpc>
                <a:spcPct val="100000"/>
              </a:lnSpc>
            </a:pPr>
            <a:r>
              <a:rPr lang="en-US" sz="1400">
                <a:solidFill>
                  <a:srgbClr val="000066"/>
                </a:solidFill>
                <a:latin typeface="Courier New" charset="0"/>
              </a:rPr>
              <a:t>	else</a:t>
            </a:r>
          </a:p>
          <a:p>
            <a:pPr algn="l">
              <a:lnSpc>
                <a:spcPct val="100000"/>
              </a:lnSpc>
            </a:pPr>
            <a:r>
              <a:rPr lang="en-US" sz="1400">
                <a:solidFill>
                  <a:srgbClr val="000066"/>
                </a:solidFill>
                <a:latin typeface="Courier New" charset="0"/>
              </a:rPr>
              <a:t>	    printf("Child %d terminated abnormally\n", wpid);</a:t>
            </a:r>
          </a:p>
          <a:p>
            <a:pPr algn="l">
              <a:lnSpc>
                <a:spcPct val="100000"/>
              </a:lnSpc>
            </a:pPr>
            <a:r>
              <a:rPr lang="en-US" sz="1400">
                <a:solidFill>
                  <a:srgbClr val="000066"/>
                </a:solidFill>
                <a:latin typeface="Courier New" charset="0"/>
              </a:rPr>
              <a:t>    }</a:t>
            </a:r>
          </a:p>
          <a:p>
            <a:pPr algn="l">
              <a:lnSpc>
                <a:spcPct val="100000"/>
              </a:lnSpc>
            </a:pPr>
            <a:r>
              <a:rPr lang="en-US" sz="1400">
                <a:solidFill>
                  <a:srgbClr val="000066"/>
                </a:solidFill>
                <a:latin typeface="Courier New" charset="0"/>
              </a:rPr>
              <a:t>}</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pPr eaLnBrk="1" hangingPunct="1">
              <a:defRPr/>
            </a:pPr>
            <a:r>
              <a:rPr lang="en-US"/>
              <a:t>Receiving Signals</a:t>
            </a:r>
          </a:p>
        </p:txBody>
      </p:sp>
      <p:sp>
        <p:nvSpPr>
          <p:cNvPr id="558083" name="Rectangle 3"/>
          <p:cNvSpPr>
            <a:spLocks noGrp="1" noChangeArrowheads="1"/>
          </p:cNvSpPr>
          <p:nvPr>
            <p:ph type="body" idx="1"/>
          </p:nvPr>
        </p:nvSpPr>
        <p:spPr/>
        <p:txBody>
          <a:bodyPr/>
          <a:lstStyle/>
          <a:p>
            <a:pPr eaLnBrk="1" hangingPunct="1">
              <a:buFont typeface="Wingdings" charset="0"/>
              <a:buNone/>
              <a:defRPr/>
            </a:pPr>
            <a:r>
              <a:rPr lang="en-US" dirty="0">
                <a:latin typeface="Helvetica" charset="0"/>
                <a:ea typeface="ＭＳ Ｐゴシック" charset="0"/>
                <a:cs typeface="ＭＳ Ｐゴシック" charset="0"/>
              </a:rPr>
              <a:t>Suppose </a:t>
            </a:r>
            <a:r>
              <a:rPr lang="en-US" dirty="0" smtClean="0">
                <a:latin typeface="Helvetica" charset="0"/>
                <a:ea typeface="ＭＳ Ｐゴシック" charset="0"/>
                <a:cs typeface="ＭＳ Ｐゴシック" charset="0"/>
              </a:rPr>
              <a:t>the OS kernel </a:t>
            </a:r>
            <a:r>
              <a:rPr lang="en-US" dirty="0">
                <a:latin typeface="Helvetica" charset="0"/>
                <a:ea typeface="ＭＳ Ｐゴシック" charset="0"/>
                <a:cs typeface="ＭＳ Ｐゴシック" charset="0"/>
              </a:rPr>
              <a:t>is returning from </a:t>
            </a:r>
            <a:r>
              <a:rPr lang="en-US" dirty="0" smtClean="0">
                <a:latin typeface="Helvetica" charset="0"/>
                <a:ea typeface="ＭＳ Ｐゴシック" charset="0"/>
                <a:cs typeface="ＭＳ Ｐゴシック" charset="0"/>
              </a:rPr>
              <a:t>an exception </a:t>
            </a:r>
            <a:r>
              <a:rPr lang="en-US" dirty="0">
                <a:latin typeface="Helvetica" charset="0"/>
                <a:ea typeface="ＭＳ Ｐゴシック" charset="0"/>
                <a:cs typeface="ＭＳ Ｐゴシック" charset="0"/>
              </a:rPr>
              <a:t>handler and is ready to pass control to process </a:t>
            </a:r>
            <a:r>
              <a:rPr lang="en-US" i="1" dirty="0">
                <a:latin typeface="Helvetica" charset="0"/>
                <a:ea typeface="ＭＳ Ｐゴシック" charset="0"/>
                <a:cs typeface="ＭＳ Ｐゴシック" charset="0"/>
              </a:rPr>
              <a:t>p</a:t>
            </a:r>
            <a:r>
              <a:rPr lang="en-US" dirty="0">
                <a:latin typeface="Helvetica" charset="0"/>
                <a:ea typeface="ＭＳ Ｐゴシック" charset="0"/>
                <a:cs typeface="ＭＳ Ｐゴシック" charset="0"/>
              </a:rPr>
              <a:t>.</a:t>
            </a:r>
          </a:p>
          <a:p>
            <a:pPr eaLnBrk="1" hangingPunct="1">
              <a:buFont typeface="Wingdings" charset="0"/>
              <a:buNone/>
              <a:defRPr/>
            </a:pPr>
            <a:r>
              <a:rPr lang="en-US" dirty="0">
                <a:latin typeface="Helvetica" charset="0"/>
                <a:ea typeface="ＭＳ Ｐゴシック" charset="0"/>
                <a:cs typeface="ＭＳ Ｐゴシック" charset="0"/>
              </a:rPr>
              <a:t>Kernel computes</a:t>
            </a:r>
            <a:r>
              <a:rPr lang="en-US" dirty="0">
                <a:latin typeface="Courier New" charset="0"/>
                <a:ea typeface="ＭＳ Ｐゴシック" charset="0"/>
                <a:cs typeface="ＭＳ Ｐゴシック" charset="0"/>
              </a:rPr>
              <a:t> </a:t>
            </a:r>
            <a:r>
              <a:rPr lang="en-US" dirty="0" err="1">
                <a:latin typeface="Courier New" charset="0"/>
                <a:ea typeface="ＭＳ Ｐゴシック" charset="0"/>
                <a:cs typeface="ＭＳ Ｐゴシック" charset="0"/>
              </a:rPr>
              <a:t>pnb</a:t>
            </a:r>
            <a:r>
              <a:rPr lang="en-US" dirty="0">
                <a:latin typeface="Courier New" charset="0"/>
                <a:ea typeface="ＭＳ Ｐゴシック" charset="0"/>
                <a:cs typeface="ＭＳ Ｐゴシック" charset="0"/>
              </a:rPr>
              <a:t> = pending &amp; ~blocked</a:t>
            </a:r>
          </a:p>
          <a:p>
            <a:pPr lvl="1" eaLnBrk="1" hangingPunct="1">
              <a:defRPr/>
            </a:pPr>
            <a:r>
              <a:rPr lang="en-US" dirty="0">
                <a:latin typeface="Helvetica" charset="0"/>
                <a:ea typeface="ＭＳ Ｐゴシック" charset="0"/>
              </a:rPr>
              <a:t>The set of pending </a:t>
            </a:r>
            <a:r>
              <a:rPr lang="en-US" dirty="0" err="1">
                <a:latin typeface="Helvetica" charset="0"/>
                <a:ea typeface="ＭＳ Ｐゴシック" charset="0"/>
              </a:rPr>
              <a:t>nonblocked</a:t>
            </a:r>
            <a:r>
              <a:rPr lang="en-US" dirty="0">
                <a:latin typeface="Helvetica" charset="0"/>
                <a:ea typeface="ＭＳ Ｐゴシック" charset="0"/>
              </a:rPr>
              <a:t> signals for process </a:t>
            </a:r>
            <a:r>
              <a:rPr lang="en-US" i="1" dirty="0">
                <a:latin typeface="Helvetica" charset="0"/>
                <a:ea typeface="ＭＳ Ｐゴシック" charset="0"/>
              </a:rPr>
              <a:t>p</a:t>
            </a:r>
            <a:r>
              <a:rPr lang="en-US" dirty="0">
                <a:latin typeface="Courier New" charset="0"/>
                <a:ea typeface="ＭＳ Ｐゴシック" charset="0"/>
              </a:rPr>
              <a:t> </a:t>
            </a:r>
          </a:p>
          <a:p>
            <a:pPr eaLnBrk="1" hangingPunct="1">
              <a:buFont typeface="Wingdings" charset="0"/>
              <a:buNone/>
              <a:defRPr/>
            </a:pPr>
            <a:r>
              <a:rPr lang="en-US" dirty="0">
                <a:latin typeface="Helvetica" charset="0"/>
                <a:ea typeface="ＭＳ Ｐゴシック" charset="0"/>
                <a:cs typeface="ＭＳ Ｐゴシック" charset="0"/>
              </a:rPr>
              <a:t>If  (</a:t>
            </a:r>
            <a:r>
              <a:rPr lang="en-US" dirty="0" err="1">
                <a:latin typeface="Courier New" charset="0"/>
                <a:ea typeface="ＭＳ Ｐゴシック" charset="0"/>
                <a:cs typeface="ＭＳ Ｐゴシック" charset="0"/>
              </a:rPr>
              <a:t>pnb</a:t>
            </a:r>
            <a:r>
              <a:rPr lang="en-US" dirty="0">
                <a:latin typeface="Courier New" charset="0"/>
                <a:ea typeface="ＭＳ Ｐゴシック" charset="0"/>
                <a:cs typeface="ＭＳ Ｐゴシック" charset="0"/>
              </a:rPr>
              <a:t> == 0</a:t>
            </a:r>
            <a:r>
              <a:rPr lang="en-US" dirty="0">
                <a:latin typeface="Helvetica" charset="0"/>
                <a:ea typeface="ＭＳ Ｐゴシック" charset="0"/>
                <a:cs typeface="ＭＳ Ｐゴシック" charset="0"/>
              </a:rPr>
              <a:t>) </a:t>
            </a:r>
          </a:p>
          <a:p>
            <a:pPr lvl="1" eaLnBrk="1" hangingPunct="1">
              <a:defRPr/>
            </a:pPr>
            <a:r>
              <a:rPr lang="en-US" dirty="0">
                <a:latin typeface="Helvetica" charset="0"/>
                <a:ea typeface="ＭＳ Ｐゴシック" charset="0"/>
              </a:rPr>
              <a:t>Pass control to next instruction in the logical flow for </a:t>
            </a:r>
            <a:r>
              <a:rPr lang="en-US" i="1" dirty="0">
                <a:latin typeface="Helvetica" charset="0"/>
                <a:ea typeface="ＭＳ Ｐゴシック" charset="0"/>
              </a:rPr>
              <a:t>p</a:t>
            </a:r>
            <a:r>
              <a:rPr lang="en-US" dirty="0">
                <a:latin typeface="Helvetica" charset="0"/>
                <a:ea typeface="ＭＳ Ｐゴシック" charset="0"/>
              </a:rPr>
              <a:t>.</a:t>
            </a:r>
          </a:p>
          <a:p>
            <a:pPr eaLnBrk="1" hangingPunct="1">
              <a:buFont typeface="Wingdings" charset="0"/>
              <a:buNone/>
              <a:defRPr/>
            </a:pPr>
            <a:r>
              <a:rPr lang="en-US" dirty="0">
                <a:latin typeface="Helvetica" charset="0"/>
                <a:ea typeface="ＭＳ Ｐゴシック" charset="0"/>
                <a:cs typeface="ＭＳ Ｐゴシック" charset="0"/>
              </a:rPr>
              <a:t>Else</a:t>
            </a:r>
          </a:p>
          <a:p>
            <a:pPr lvl="1" eaLnBrk="1" hangingPunct="1">
              <a:defRPr/>
            </a:pPr>
            <a:r>
              <a:rPr lang="en-US" dirty="0">
                <a:latin typeface="Helvetica" charset="0"/>
                <a:ea typeface="ＭＳ Ｐゴシック" charset="0"/>
              </a:rPr>
              <a:t>Choose least nonzero bit </a:t>
            </a:r>
            <a:r>
              <a:rPr lang="en-US" i="1" dirty="0">
                <a:latin typeface="Helvetica" charset="0"/>
                <a:ea typeface="ＭＳ Ｐゴシック" charset="0"/>
              </a:rPr>
              <a:t>k</a:t>
            </a:r>
            <a:r>
              <a:rPr lang="en-US" dirty="0">
                <a:latin typeface="Helvetica" charset="0"/>
                <a:ea typeface="ＭＳ Ｐゴシック" charset="0"/>
              </a:rPr>
              <a:t> in </a:t>
            </a:r>
            <a:r>
              <a:rPr lang="en-US" dirty="0" err="1">
                <a:latin typeface="Courier New" charset="0"/>
                <a:ea typeface="ＭＳ Ｐゴシック" charset="0"/>
              </a:rPr>
              <a:t>pnb</a:t>
            </a:r>
            <a:r>
              <a:rPr lang="en-US" dirty="0">
                <a:latin typeface="Courier New" charset="0"/>
                <a:ea typeface="ＭＳ Ｐゴシック" charset="0"/>
              </a:rPr>
              <a:t> </a:t>
            </a:r>
            <a:r>
              <a:rPr lang="en-US" dirty="0">
                <a:latin typeface="Helvetica" charset="0"/>
                <a:ea typeface="ＭＳ Ｐゴシック" charset="0"/>
              </a:rPr>
              <a:t>and force process </a:t>
            </a:r>
            <a:r>
              <a:rPr lang="en-US" i="1" dirty="0">
                <a:latin typeface="Helvetica" charset="0"/>
                <a:ea typeface="ＭＳ Ｐゴシック" charset="0"/>
              </a:rPr>
              <a:t>p</a:t>
            </a:r>
            <a:r>
              <a:rPr lang="en-US" dirty="0">
                <a:latin typeface="Helvetica" charset="0"/>
                <a:ea typeface="ＭＳ Ｐゴシック" charset="0"/>
              </a:rPr>
              <a:t> to </a:t>
            </a:r>
            <a:r>
              <a:rPr lang="en-US" dirty="0">
                <a:solidFill>
                  <a:srgbClr val="FF3300"/>
                </a:solidFill>
                <a:latin typeface="Helvetica" charset="0"/>
                <a:ea typeface="ＭＳ Ｐゴシック" charset="0"/>
              </a:rPr>
              <a:t>receive</a:t>
            </a:r>
            <a:r>
              <a:rPr lang="en-US" dirty="0">
                <a:latin typeface="Helvetica" charset="0"/>
                <a:ea typeface="ＭＳ Ｐゴシック" charset="0"/>
              </a:rPr>
              <a:t> signal </a:t>
            </a:r>
            <a:r>
              <a:rPr lang="en-US" i="1" dirty="0">
                <a:latin typeface="Helvetica" charset="0"/>
                <a:ea typeface="ＭＳ Ｐゴシック" charset="0"/>
              </a:rPr>
              <a:t>k.</a:t>
            </a:r>
          </a:p>
          <a:p>
            <a:pPr lvl="1" eaLnBrk="1" hangingPunct="1">
              <a:defRPr/>
            </a:pPr>
            <a:r>
              <a:rPr lang="en-US" dirty="0">
                <a:latin typeface="Helvetica" charset="0"/>
                <a:ea typeface="ＭＳ Ｐゴシック" charset="0"/>
              </a:rPr>
              <a:t>The receipt of the signal triggers some </a:t>
            </a:r>
            <a:r>
              <a:rPr lang="en-US" i="1" dirty="0">
                <a:solidFill>
                  <a:srgbClr val="FF3300"/>
                </a:solidFill>
                <a:latin typeface="Helvetica" charset="0"/>
                <a:ea typeface="ＭＳ Ｐゴシック" charset="0"/>
              </a:rPr>
              <a:t>action</a:t>
            </a:r>
            <a:r>
              <a:rPr lang="en-US" dirty="0">
                <a:latin typeface="Helvetica" charset="0"/>
                <a:ea typeface="ＭＳ Ｐゴシック" charset="0"/>
              </a:rPr>
              <a:t> by </a:t>
            </a:r>
            <a:r>
              <a:rPr lang="en-US" i="1" dirty="0">
                <a:latin typeface="Helvetica" charset="0"/>
                <a:ea typeface="ＭＳ Ｐゴシック" charset="0"/>
              </a:rPr>
              <a:t>p</a:t>
            </a:r>
          </a:p>
          <a:p>
            <a:pPr lvl="1" eaLnBrk="1" hangingPunct="1">
              <a:defRPr/>
            </a:pPr>
            <a:r>
              <a:rPr lang="en-US" dirty="0">
                <a:latin typeface="Helvetica" charset="0"/>
                <a:ea typeface="ＭＳ Ｐゴシック" charset="0"/>
              </a:rPr>
              <a:t>Repeat for all nonzero </a:t>
            </a:r>
            <a:r>
              <a:rPr lang="en-US" i="1" dirty="0">
                <a:latin typeface="Helvetica" charset="0"/>
                <a:ea typeface="ＭＳ Ｐゴシック" charset="0"/>
              </a:rPr>
              <a:t>k</a:t>
            </a:r>
            <a:r>
              <a:rPr lang="en-US" dirty="0">
                <a:latin typeface="Helvetica" charset="0"/>
                <a:ea typeface="ＭＳ Ｐゴシック" charset="0"/>
              </a:rPr>
              <a:t> in </a:t>
            </a:r>
            <a:r>
              <a:rPr lang="en-US" dirty="0" err="1">
                <a:latin typeface="Courier New" charset="0"/>
                <a:ea typeface="ＭＳ Ｐゴシック" charset="0"/>
              </a:rPr>
              <a:t>pnb</a:t>
            </a:r>
            <a:r>
              <a:rPr lang="en-US" dirty="0">
                <a:latin typeface="Courier New" charset="0"/>
                <a:ea typeface="ＭＳ Ｐゴシック" charset="0"/>
              </a:rPr>
              <a:t>.</a:t>
            </a:r>
          </a:p>
          <a:p>
            <a:pPr lvl="1" eaLnBrk="1" hangingPunct="1">
              <a:defRPr/>
            </a:pPr>
            <a:r>
              <a:rPr lang="en-US" dirty="0">
                <a:latin typeface="Helvetica" charset="0"/>
                <a:ea typeface="ＭＳ Ｐゴシック" charset="0"/>
              </a:rPr>
              <a:t>Pass control to next instruction in logical flow for </a:t>
            </a:r>
            <a:r>
              <a:rPr lang="en-US" i="1" dirty="0">
                <a:latin typeface="Helvetica" charset="0"/>
                <a:ea typeface="ＭＳ Ｐゴシック" charset="0"/>
              </a:rPr>
              <a:t>p</a:t>
            </a:r>
            <a:r>
              <a:rPr lang="en-US" dirty="0">
                <a:latin typeface="Helvetica" charset="0"/>
                <a:ea typeface="ＭＳ Ｐゴシック" charset="0"/>
              </a:rPr>
              <a:t>.</a:t>
            </a:r>
          </a:p>
          <a:p>
            <a:pPr lvl="1" eaLnBrk="1" hangingPunct="1">
              <a:defRPr/>
            </a:pPr>
            <a:endParaRPr lang="en-US" dirty="0">
              <a:latin typeface="Courier New" charset="0"/>
              <a:ea typeface="ＭＳ Ｐゴシック"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58083">
                                            <p:txEl>
                                              <p:pRg st="0" end="0"/>
                                            </p:txEl>
                                          </p:spTgt>
                                        </p:tgtEl>
                                        <p:attrNameLst>
                                          <p:attrName>style.visibility</p:attrName>
                                        </p:attrNameLst>
                                      </p:cBhvr>
                                      <p:to>
                                        <p:strVal val="visible"/>
                                      </p:to>
                                    </p:set>
                                    <p:animEffect transition="in" filter="dissolve">
                                      <p:cBhvr>
                                        <p:cTn id="7" dur="500"/>
                                        <p:tgtEl>
                                          <p:spTgt spid="558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58083">
                                            <p:txEl>
                                              <p:pRg st="1" end="1"/>
                                            </p:txEl>
                                          </p:spTgt>
                                        </p:tgtEl>
                                        <p:attrNameLst>
                                          <p:attrName>style.visibility</p:attrName>
                                        </p:attrNameLst>
                                      </p:cBhvr>
                                      <p:to>
                                        <p:strVal val="visible"/>
                                      </p:to>
                                    </p:set>
                                    <p:animEffect transition="in" filter="dissolve">
                                      <p:cBhvr>
                                        <p:cTn id="12" dur="500"/>
                                        <p:tgtEl>
                                          <p:spTgt spid="55808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58083">
                                            <p:txEl>
                                              <p:pRg st="2" end="2"/>
                                            </p:txEl>
                                          </p:spTgt>
                                        </p:tgtEl>
                                        <p:attrNameLst>
                                          <p:attrName>style.visibility</p:attrName>
                                        </p:attrNameLst>
                                      </p:cBhvr>
                                      <p:to>
                                        <p:strVal val="visible"/>
                                      </p:to>
                                    </p:set>
                                    <p:animEffect transition="in" filter="dissolve">
                                      <p:cBhvr>
                                        <p:cTn id="15" dur="500"/>
                                        <p:tgtEl>
                                          <p:spTgt spid="55808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58083">
                                            <p:txEl>
                                              <p:pRg st="3" end="3"/>
                                            </p:txEl>
                                          </p:spTgt>
                                        </p:tgtEl>
                                        <p:attrNameLst>
                                          <p:attrName>style.visibility</p:attrName>
                                        </p:attrNameLst>
                                      </p:cBhvr>
                                      <p:to>
                                        <p:strVal val="visible"/>
                                      </p:to>
                                    </p:set>
                                    <p:animEffect transition="in" filter="dissolve">
                                      <p:cBhvr>
                                        <p:cTn id="20" dur="500"/>
                                        <p:tgtEl>
                                          <p:spTgt spid="558083">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558083">
                                            <p:txEl>
                                              <p:pRg st="4" end="4"/>
                                            </p:txEl>
                                          </p:spTgt>
                                        </p:tgtEl>
                                        <p:attrNameLst>
                                          <p:attrName>style.visibility</p:attrName>
                                        </p:attrNameLst>
                                      </p:cBhvr>
                                      <p:to>
                                        <p:strVal val="visible"/>
                                      </p:to>
                                    </p:set>
                                    <p:animEffect transition="in" filter="dissolve">
                                      <p:cBhvr>
                                        <p:cTn id="23" dur="500"/>
                                        <p:tgtEl>
                                          <p:spTgt spid="558083">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558083">
                                            <p:txEl>
                                              <p:pRg st="5" end="5"/>
                                            </p:txEl>
                                          </p:spTgt>
                                        </p:tgtEl>
                                        <p:attrNameLst>
                                          <p:attrName>style.visibility</p:attrName>
                                        </p:attrNameLst>
                                      </p:cBhvr>
                                      <p:to>
                                        <p:strVal val="visible"/>
                                      </p:to>
                                    </p:set>
                                    <p:animEffect transition="in" filter="dissolve">
                                      <p:cBhvr>
                                        <p:cTn id="28" dur="500"/>
                                        <p:tgtEl>
                                          <p:spTgt spid="558083">
                                            <p:txEl>
                                              <p:pRg st="5" end="5"/>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558083">
                                            <p:txEl>
                                              <p:pRg st="6" end="6"/>
                                            </p:txEl>
                                          </p:spTgt>
                                        </p:tgtEl>
                                        <p:attrNameLst>
                                          <p:attrName>style.visibility</p:attrName>
                                        </p:attrNameLst>
                                      </p:cBhvr>
                                      <p:to>
                                        <p:strVal val="visible"/>
                                      </p:to>
                                    </p:set>
                                    <p:animEffect transition="in" filter="dissolve">
                                      <p:cBhvr>
                                        <p:cTn id="31" dur="500"/>
                                        <p:tgtEl>
                                          <p:spTgt spid="558083">
                                            <p:txEl>
                                              <p:pRg st="6" end="6"/>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558083">
                                            <p:txEl>
                                              <p:pRg st="7" end="7"/>
                                            </p:txEl>
                                          </p:spTgt>
                                        </p:tgtEl>
                                        <p:attrNameLst>
                                          <p:attrName>style.visibility</p:attrName>
                                        </p:attrNameLst>
                                      </p:cBhvr>
                                      <p:to>
                                        <p:strVal val="visible"/>
                                      </p:to>
                                    </p:set>
                                    <p:animEffect transition="in" filter="dissolve">
                                      <p:cBhvr>
                                        <p:cTn id="34" dur="500"/>
                                        <p:tgtEl>
                                          <p:spTgt spid="558083">
                                            <p:txEl>
                                              <p:pRg st="7" end="7"/>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558083">
                                            <p:txEl>
                                              <p:pRg st="8" end="8"/>
                                            </p:txEl>
                                          </p:spTgt>
                                        </p:tgtEl>
                                        <p:attrNameLst>
                                          <p:attrName>style.visibility</p:attrName>
                                        </p:attrNameLst>
                                      </p:cBhvr>
                                      <p:to>
                                        <p:strVal val="visible"/>
                                      </p:to>
                                    </p:set>
                                    <p:animEffect transition="in" filter="dissolve">
                                      <p:cBhvr>
                                        <p:cTn id="37" dur="500"/>
                                        <p:tgtEl>
                                          <p:spTgt spid="558083">
                                            <p:txEl>
                                              <p:pRg st="8" end="8"/>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558083">
                                            <p:txEl>
                                              <p:pRg st="9" end="9"/>
                                            </p:txEl>
                                          </p:spTgt>
                                        </p:tgtEl>
                                        <p:attrNameLst>
                                          <p:attrName>style.visibility</p:attrName>
                                        </p:attrNameLst>
                                      </p:cBhvr>
                                      <p:to>
                                        <p:strVal val="visible"/>
                                      </p:to>
                                    </p:set>
                                    <p:animEffect transition="in" filter="dissolve">
                                      <p:cBhvr>
                                        <p:cTn id="40" dur="500"/>
                                        <p:tgtEl>
                                          <p:spTgt spid="55808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pPr eaLnBrk="1" hangingPunct="1">
              <a:defRPr/>
            </a:pPr>
            <a:r>
              <a:rPr lang="en-US"/>
              <a:t>Default Actions</a:t>
            </a:r>
          </a:p>
        </p:txBody>
      </p:sp>
      <p:sp>
        <p:nvSpPr>
          <p:cNvPr id="559107" name="Rectangle 3"/>
          <p:cNvSpPr>
            <a:spLocks noGrp="1" noChangeArrowheads="1"/>
          </p:cNvSpPr>
          <p:nvPr>
            <p:ph type="body" idx="1"/>
          </p:nvPr>
        </p:nvSpPr>
        <p:spPr/>
        <p:txBody>
          <a:bodyPr/>
          <a:lstStyle/>
          <a:p>
            <a:pPr eaLnBrk="1" hangingPunct="1">
              <a:buFont typeface="Wingdings" charset="0"/>
              <a:buNone/>
              <a:defRPr/>
            </a:pPr>
            <a:r>
              <a:rPr lang="en-US">
                <a:latin typeface="Helvetica" charset="0"/>
                <a:ea typeface="ＭＳ Ｐゴシック" charset="0"/>
                <a:cs typeface="ＭＳ Ｐゴシック" charset="0"/>
              </a:rPr>
              <a:t>Each signal type has a predefined </a:t>
            </a:r>
            <a:r>
              <a:rPr lang="en-US" i="1">
                <a:solidFill>
                  <a:srgbClr val="FF3300"/>
                </a:solidFill>
                <a:latin typeface="Helvetica" charset="0"/>
                <a:ea typeface="ＭＳ Ｐゴシック" charset="0"/>
                <a:cs typeface="ＭＳ Ｐゴシック" charset="0"/>
              </a:rPr>
              <a:t>default action</a:t>
            </a:r>
            <a:r>
              <a:rPr lang="en-US">
                <a:latin typeface="Helvetica" charset="0"/>
                <a:ea typeface="ＭＳ Ｐゴシック" charset="0"/>
                <a:cs typeface="ＭＳ Ｐゴシック" charset="0"/>
              </a:rPr>
              <a:t>, which is one of:</a:t>
            </a:r>
          </a:p>
          <a:p>
            <a:pPr lvl="1" eaLnBrk="1" hangingPunct="1">
              <a:defRPr/>
            </a:pPr>
            <a:r>
              <a:rPr lang="en-US">
                <a:latin typeface="Helvetica" charset="0"/>
                <a:ea typeface="ＭＳ Ｐゴシック" charset="0"/>
              </a:rPr>
              <a:t>The process terminates</a:t>
            </a:r>
          </a:p>
          <a:p>
            <a:pPr lvl="1" eaLnBrk="1" hangingPunct="1">
              <a:defRPr/>
            </a:pPr>
            <a:r>
              <a:rPr lang="en-US">
                <a:latin typeface="Helvetica" charset="0"/>
                <a:ea typeface="ＭＳ Ｐゴシック" charset="0"/>
              </a:rPr>
              <a:t>The process terminates and dumps core.</a:t>
            </a:r>
          </a:p>
          <a:p>
            <a:pPr lvl="1" eaLnBrk="1" hangingPunct="1">
              <a:defRPr/>
            </a:pPr>
            <a:r>
              <a:rPr lang="en-US">
                <a:latin typeface="Helvetica" charset="0"/>
                <a:ea typeface="ＭＳ Ｐゴシック" charset="0"/>
              </a:rPr>
              <a:t>The process stops until restarted by a SIGCONT signal.</a:t>
            </a:r>
          </a:p>
          <a:p>
            <a:pPr lvl="1" eaLnBrk="1" hangingPunct="1">
              <a:defRPr/>
            </a:pPr>
            <a:r>
              <a:rPr lang="en-US">
                <a:latin typeface="Helvetica" charset="0"/>
                <a:ea typeface="ＭＳ Ｐゴシック" charset="0"/>
              </a:rPr>
              <a:t>The process ignores the signal.</a:t>
            </a:r>
          </a:p>
          <a:p>
            <a:pPr eaLnBrk="1" hangingPunct="1">
              <a:buFont typeface="Wingdings" charset="0"/>
              <a:buNone/>
              <a:defRPr/>
            </a:pPr>
            <a:endParaRPr lang="en-US">
              <a:latin typeface="Helvetica" charset="0"/>
              <a:ea typeface="ＭＳ Ｐゴシック" charset="0"/>
              <a:cs typeface="ＭＳ Ｐゴシック" charset="0"/>
            </a:endParaRPr>
          </a:p>
          <a:p>
            <a:pPr eaLnBrk="1" hangingPunct="1">
              <a:buFont typeface="Wingdings" charset="0"/>
              <a:buNone/>
              <a:defRPr/>
            </a:pPr>
            <a:endParaRPr lang="en-US">
              <a:latin typeface="Helvetica" charset="0"/>
              <a:ea typeface="ＭＳ Ｐゴシック" charset="0"/>
              <a:cs typeface="ＭＳ Ｐゴシック"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pPr eaLnBrk="1" hangingPunct="1">
              <a:defRPr/>
            </a:pPr>
            <a:r>
              <a:rPr lang="en-US"/>
              <a:t>Installing Signal Handlers</a:t>
            </a:r>
          </a:p>
        </p:txBody>
      </p:sp>
      <p:sp>
        <p:nvSpPr>
          <p:cNvPr id="560131" name="Rectangle 3"/>
          <p:cNvSpPr>
            <a:spLocks noGrp="1" noChangeArrowheads="1"/>
          </p:cNvSpPr>
          <p:nvPr>
            <p:ph type="body" idx="1"/>
          </p:nvPr>
        </p:nvSpPr>
        <p:spPr>
          <a:xfrm>
            <a:off x="290513" y="1220788"/>
            <a:ext cx="8701087" cy="5224462"/>
          </a:xfrm>
        </p:spPr>
        <p:txBody>
          <a:bodyPr/>
          <a:lstStyle/>
          <a:p>
            <a:pPr eaLnBrk="1" hangingPunct="1">
              <a:buFont typeface="Wingdings" pitchFamily="-1" charset="2"/>
              <a:buNone/>
              <a:defRPr/>
            </a:pPr>
            <a:r>
              <a:rPr lang="en-US" dirty="0"/>
              <a:t>The </a:t>
            </a:r>
            <a:r>
              <a:rPr lang="en-US" dirty="0">
                <a:latin typeface="Courier New" pitchFamily="-1" charset="0"/>
              </a:rPr>
              <a:t>signal</a:t>
            </a:r>
            <a:r>
              <a:rPr lang="en-US" dirty="0"/>
              <a:t> function modifies the default action associated with the receipt of signal </a:t>
            </a:r>
            <a:r>
              <a:rPr lang="en-US" dirty="0" err="1">
                <a:latin typeface="Courier New" pitchFamily="-1" charset="0"/>
              </a:rPr>
              <a:t>signum</a:t>
            </a:r>
            <a:r>
              <a:rPr lang="en-US" dirty="0"/>
              <a:t>:</a:t>
            </a:r>
          </a:p>
          <a:p>
            <a:pPr lvl="1" eaLnBrk="1" hangingPunct="1">
              <a:buFont typeface="Wingdings" pitchFamily="-1" charset="2"/>
              <a:buChar char="n"/>
              <a:defRPr/>
            </a:pPr>
            <a:r>
              <a:rPr lang="en-US" dirty="0" err="1">
                <a:latin typeface="Courier New" pitchFamily="-1" charset="0"/>
                <a:ea typeface="ＭＳ Ｐゴシック" pitchFamily="-1" charset="-128"/>
              </a:rPr>
              <a:t>handler_t</a:t>
            </a:r>
            <a:r>
              <a:rPr lang="en-US" dirty="0">
                <a:latin typeface="Courier New" pitchFamily="-1" charset="0"/>
                <a:ea typeface="ＭＳ Ｐゴシック" pitchFamily="-1" charset="-128"/>
              </a:rPr>
              <a:t> *</a:t>
            </a:r>
            <a:r>
              <a:rPr lang="en-US" dirty="0">
                <a:solidFill>
                  <a:srgbClr val="FF0000"/>
                </a:solidFill>
                <a:latin typeface="Courier New" pitchFamily="-1" charset="0"/>
                <a:ea typeface="ＭＳ Ｐゴシック" pitchFamily="-1" charset="-128"/>
              </a:rPr>
              <a:t>signal</a:t>
            </a:r>
            <a:r>
              <a:rPr lang="en-US" dirty="0">
                <a:latin typeface="Courier New" pitchFamily="-1" charset="0"/>
                <a:ea typeface="ＭＳ Ｐゴシック" pitchFamily="-1" charset="-128"/>
              </a:rPr>
              <a:t>(</a:t>
            </a:r>
            <a:r>
              <a:rPr lang="en-US" dirty="0" err="1">
                <a:latin typeface="Courier New" pitchFamily="-1" charset="0"/>
                <a:ea typeface="ＭＳ Ｐゴシック" pitchFamily="-1" charset="-128"/>
              </a:rPr>
              <a:t>int</a:t>
            </a:r>
            <a:r>
              <a:rPr lang="en-US" dirty="0">
                <a:latin typeface="Courier New" pitchFamily="-1" charset="0"/>
                <a:ea typeface="ＭＳ Ｐゴシック" pitchFamily="-1" charset="-128"/>
              </a:rPr>
              <a:t> </a:t>
            </a:r>
            <a:r>
              <a:rPr lang="en-US" dirty="0" err="1">
                <a:latin typeface="Courier New" pitchFamily="-1" charset="0"/>
                <a:ea typeface="ＭＳ Ｐゴシック" pitchFamily="-1" charset="-128"/>
              </a:rPr>
              <a:t>signum</a:t>
            </a:r>
            <a:r>
              <a:rPr lang="en-US" dirty="0">
                <a:latin typeface="Courier New" pitchFamily="-1" charset="0"/>
                <a:ea typeface="ＭＳ Ｐゴシック" pitchFamily="-1" charset="-128"/>
              </a:rPr>
              <a:t>, </a:t>
            </a:r>
            <a:r>
              <a:rPr lang="en-US" dirty="0" err="1">
                <a:latin typeface="Courier New" pitchFamily="-1" charset="0"/>
                <a:ea typeface="ＭＳ Ｐゴシック" pitchFamily="-1" charset="-128"/>
              </a:rPr>
              <a:t>handler_t</a:t>
            </a:r>
            <a:r>
              <a:rPr lang="en-US" dirty="0">
                <a:latin typeface="Courier New" pitchFamily="-1" charset="0"/>
                <a:ea typeface="ＭＳ Ｐゴシック" pitchFamily="-1" charset="-128"/>
              </a:rPr>
              <a:t> *</a:t>
            </a:r>
            <a:r>
              <a:rPr lang="en-US" dirty="0">
                <a:solidFill>
                  <a:srgbClr val="FF0000"/>
                </a:solidFill>
                <a:latin typeface="Courier New" pitchFamily="-1" charset="0"/>
                <a:ea typeface="ＭＳ Ｐゴシック" pitchFamily="-1" charset="-128"/>
              </a:rPr>
              <a:t>handler</a:t>
            </a:r>
            <a:r>
              <a:rPr lang="en-US" dirty="0">
                <a:latin typeface="Courier New" pitchFamily="-1" charset="0"/>
                <a:ea typeface="ＭＳ Ｐゴシック" pitchFamily="-1" charset="-128"/>
              </a:rPr>
              <a:t>)</a:t>
            </a:r>
          </a:p>
          <a:p>
            <a:pPr eaLnBrk="1" hangingPunct="1">
              <a:buFont typeface="Wingdings" pitchFamily="-1" charset="2"/>
              <a:buNone/>
              <a:defRPr/>
            </a:pPr>
            <a:r>
              <a:rPr lang="en-US" dirty="0"/>
              <a:t>Different values for </a:t>
            </a:r>
            <a:r>
              <a:rPr lang="en-US" dirty="0">
                <a:latin typeface="Courier New" pitchFamily="-1" charset="0"/>
              </a:rPr>
              <a:t>handler</a:t>
            </a:r>
            <a:r>
              <a:rPr lang="en-US" dirty="0"/>
              <a:t>:</a:t>
            </a:r>
          </a:p>
          <a:p>
            <a:pPr lvl="1" eaLnBrk="1" hangingPunct="1">
              <a:buFont typeface="Wingdings" pitchFamily="-1" charset="2"/>
              <a:buChar char="n"/>
              <a:defRPr/>
            </a:pPr>
            <a:r>
              <a:rPr lang="en-US" dirty="0">
                <a:ea typeface="ＭＳ Ｐゴシック" pitchFamily="-1" charset="-128"/>
              </a:rPr>
              <a:t>SIG_IGN: ignore signals of type </a:t>
            </a:r>
            <a:r>
              <a:rPr lang="en-US" dirty="0" err="1">
                <a:latin typeface="Courier New" pitchFamily="-1" charset="0"/>
                <a:ea typeface="ＭＳ Ｐゴシック" pitchFamily="-1" charset="-128"/>
              </a:rPr>
              <a:t>signum</a:t>
            </a:r>
            <a:endParaRPr lang="en-US" dirty="0">
              <a:latin typeface="Courier New" pitchFamily="-1" charset="0"/>
              <a:ea typeface="ＭＳ Ｐゴシック" pitchFamily="-1" charset="-128"/>
            </a:endParaRPr>
          </a:p>
          <a:p>
            <a:pPr lvl="1" eaLnBrk="1" hangingPunct="1">
              <a:buFont typeface="Wingdings" pitchFamily="-1" charset="2"/>
              <a:buChar char="n"/>
              <a:defRPr/>
            </a:pPr>
            <a:r>
              <a:rPr lang="en-US" dirty="0">
                <a:ea typeface="ＭＳ Ｐゴシック" pitchFamily="-1" charset="-128"/>
              </a:rPr>
              <a:t>SIG_DFL: revert to the default action on receipt of signals of type </a:t>
            </a:r>
            <a:r>
              <a:rPr lang="en-US" dirty="0" err="1">
                <a:latin typeface="Courier New" pitchFamily="-1" charset="0"/>
                <a:ea typeface="ＭＳ Ｐゴシック" pitchFamily="-1" charset="-128"/>
              </a:rPr>
              <a:t>signum</a:t>
            </a:r>
            <a:r>
              <a:rPr lang="en-US" dirty="0">
                <a:ea typeface="ＭＳ Ｐゴシック" pitchFamily="-1" charset="-128"/>
              </a:rPr>
              <a:t>.</a:t>
            </a:r>
          </a:p>
          <a:p>
            <a:pPr lvl="1" eaLnBrk="1" hangingPunct="1">
              <a:buFont typeface="Wingdings" pitchFamily="-1" charset="2"/>
              <a:buChar char="n"/>
              <a:defRPr/>
            </a:pPr>
            <a:r>
              <a:rPr lang="en-US" dirty="0">
                <a:ea typeface="ＭＳ Ｐゴシック" pitchFamily="-1" charset="-128"/>
              </a:rPr>
              <a:t>Otherwise, handler is the address of a </a:t>
            </a:r>
            <a:r>
              <a:rPr lang="en-US" i="1" dirty="0">
                <a:solidFill>
                  <a:srgbClr val="FF3300"/>
                </a:solidFill>
                <a:ea typeface="ＭＳ Ｐゴシック" pitchFamily="-1" charset="-128"/>
              </a:rPr>
              <a:t>signal handler</a:t>
            </a:r>
          </a:p>
          <a:p>
            <a:pPr lvl="2" eaLnBrk="1" hangingPunct="1">
              <a:buFont typeface="Wingdings" pitchFamily="-1" charset="2"/>
              <a:buChar char="l"/>
              <a:defRPr/>
            </a:pPr>
            <a:r>
              <a:rPr lang="en-US" sz="1800" dirty="0">
                <a:solidFill>
                  <a:schemeClr val="tx1"/>
                </a:solidFill>
                <a:ea typeface="ＭＳ Ｐゴシック" pitchFamily="-1" charset="-128"/>
              </a:rPr>
              <a:t>Called when process receives signal of type </a:t>
            </a:r>
            <a:r>
              <a:rPr lang="en-US" sz="1800" dirty="0" err="1">
                <a:solidFill>
                  <a:schemeClr val="tx1"/>
                </a:solidFill>
                <a:latin typeface="Courier New" pitchFamily="-1" charset="0"/>
                <a:ea typeface="ＭＳ Ｐゴシック" pitchFamily="-1" charset="-128"/>
              </a:rPr>
              <a:t>signum</a:t>
            </a:r>
            <a:endParaRPr lang="en-US" sz="1800" dirty="0">
              <a:solidFill>
                <a:schemeClr val="tx1"/>
              </a:solidFill>
              <a:latin typeface="Courier New" pitchFamily="-1" charset="0"/>
              <a:ea typeface="ＭＳ Ｐゴシック" pitchFamily="-1" charset="-128"/>
            </a:endParaRPr>
          </a:p>
          <a:p>
            <a:pPr lvl="2" eaLnBrk="1" hangingPunct="1">
              <a:buFont typeface="Wingdings" pitchFamily="-1" charset="2"/>
              <a:buChar char="l"/>
              <a:defRPr/>
            </a:pPr>
            <a:r>
              <a:rPr lang="en-US" sz="1800" dirty="0">
                <a:solidFill>
                  <a:schemeClr val="tx1"/>
                </a:solidFill>
                <a:ea typeface="ＭＳ Ｐゴシック" pitchFamily="-1" charset="-128"/>
              </a:rPr>
              <a:t>Referred to as “</a:t>
            </a:r>
            <a:r>
              <a:rPr lang="en-US" sz="1800" i="1" dirty="0">
                <a:solidFill>
                  <a:srgbClr val="FF3300"/>
                </a:solidFill>
                <a:ea typeface="ＭＳ Ｐゴシック" pitchFamily="-1" charset="-128"/>
              </a:rPr>
              <a:t>installing</a:t>
            </a:r>
            <a:r>
              <a:rPr lang="en-US" sz="1800" dirty="0">
                <a:solidFill>
                  <a:schemeClr val="tx1"/>
                </a:solidFill>
                <a:ea typeface="ＭＳ Ｐゴシック" pitchFamily="-1" charset="-128"/>
              </a:rPr>
              <a:t>” the handler.</a:t>
            </a:r>
          </a:p>
          <a:p>
            <a:pPr lvl="2" eaLnBrk="1" hangingPunct="1">
              <a:buFont typeface="Wingdings" pitchFamily="-1" charset="2"/>
              <a:buChar char="l"/>
              <a:defRPr/>
            </a:pPr>
            <a:r>
              <a:rPr lang="en-US" sz="1800" dirty="0">
                <a:solidFill>
                  <a:schemeClr val="tx1"/>
                </a:solidFill>
                <a:ea typeface="ＭＳ Ｐゴシック" pitchFamily="-1" charset="-128"/>
              </a:rPr>
              <a:t>Executing handler is called “</a:t>
            </a:r>
            <a:r>
              <a:rPr lang="en-US" sz="1800" i="1" dirty="0">
                <a:solidFill>
                  <a:srgbClr val="FF3300"/>
                </a:solidFill>
                <a:ea typeface="ＭＳ Ｐゴシック" pitchFamily="-1" charset="-128"/>
              </a:rPr>
              <a:t>catching</a:t>
            </a:r>
            <a:r>
              <a:rPr lang="en-US" sz="1800" dirty="0">
                <a:solidFill>
                  <a:schemeClr val="tx1"/>
                </a:solidFill>
                <a:ea typeface="ＭＳ Ｐゴシック" pitchFamily="-1" charset="-128"/>
              </a:rPr>
              <a:t>” or “</a:t>
            </a:r>
            <a:r>
              <a:rPr lang="en-US" sz="1800" i="1" dirty="0">
                <a:solidFill>
                  <a:srgbClr val="FF3300"/>
                </a:solidFill>
                <a:ea typeface="ＭＳ Ｐゴシック" pitchFamily="-1" charset="-128"/>
              </a:rPr>
              <a:t>handling</a:t>
            </a:r>
            <a:r>
              <a:rPr lang="en-US" sz="1800" dirty="0">
                <a:solidFill>
                  <a:schemeClr val="tx1"/>
                </a:solidFill>
                <a:ea typeface="ＭＳ Ｐゴシック" pitchFamily="-1" charset="-128"/>
              </a:rPr>
              <a:t>” the signal.</a:t>
            </a:r>
          </a:p>
          <a:p>
            <a:pPr lvl="2" eaLnBrk="1" hangingPunct="1">
              <a:buFont typeface="Wingdings" pitchFamily="-1" charset="2"/>
              <a:buChar char="l"/>
              <a:defRPr/>
            </a:pPr>
            <a:r>
              <a:rPr lang="en-US" sz="1800" dirty="0">
                <a:solidFill>
                  <a:schemeClr val="tx1"/>
                </a:solidFill>
                <a:ea typeface="ＭＳ Ｐゴシック" pitchFamily="-1" charset="-128"/>
              </a:rPr>
              <a:t>When the handler executes its return statement, control passes back to instruction in the control flow of the process that was interrupted by receipt of the signal.</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60131">
                                            <p:txEl>
                                              <p:pRg st="0" end="0"/>
                                            </p:txEl>
                                          </p:spTgt>
                                        </p:tgtEl>
                                        <p:attrNameLst>
                                          <p:attrName>style.visibility</p:attrName>
                                        </p:attrNameLst>
                                      </p:cBhvr>
                                      <p:to>
                                        <p:strVal val="visible"/>
                                      </p:to>
                                    </p:set>
                                    <p:animEffect transition="in" filter="dissolve">
                                      <p:cBhvr>
                                        <p:cTn id="7" dur="500"/>
                                        <p:tgtEl>
                                          <p:spTgt spid="560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60131">
                                            <p:txEl>
                                              <p:pRg st="1" end="1"/>
                                            </p:txEl>
                                          </p:spTgt>
                                        </p:tgtEl>
                                        <p:attrNameLst>
                                          <p:attrName>style.visibility</p:attrName>
                                        </p:attrNameLst>
                                      </p:cBhvr>
                                      <p:to>
                                        <p:strVal val="visible"/>
                                      </p:to>
                                    </p:set>
                                    <p:animEffect transition="in" filter="dissolve">
                                      <p:cBhvr>
                                        <p:cTn id="12" dur="500"/>
                                        <p:tgtEl>
                                          <p:spTgt spid="5601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60131">
                                            <p:txEl>
                                              <p:pRg st="2" end="2"/>
                                            </p:txEl>
                                          </p:spTgt>
                                        </p:tgtEl>
                                        <p:attrNameLst>
                                          <p:attrName>style.visibility</p:attrName>
                                        </p:attrNameLst>
                                      </p:cBhvr>
                                      <p:to>
                                        <p:strVal val="visible"/>
                                      </p:to>
                                    </p:set>
                                    <p:animEffect transition="in" filter="dissolve">
                                      <p:cBhvr>
                                        <p:cTn id="17" dur="500"/>
                                        <p:tgtEl>
                                          <p:spTgt spid="5601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60131">
                                            <p:txEl>
                                              <p:pRg st="3" end="3"/>
                                            </p:txEl>
                                          </p:spTgt>
                                        </p:tgtEl>
                                        <p:attrNameLst>
                                          <p:attrName>style.visibility</p:attrName>
                                        </p:attrNameLst>
                                      </p:cBhvr>
                                      <p:to>
                                        <p:strVal val="visible"/>
                                      </p:to>
                                    </p:set>
                                    <p:animEffect transition="in" filter="dissolve">
                                      <p:cBhvr>
                                        <p:cTn id="22" dur="500"/>
                                        <p:tgtEl>
                                          <p:spTgt spid="5601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60131">
                                            <p:txEl>
                                              <p:pRg st="4" end="4"/>
                                            </p:txEl>
                                          </p:spTgt>
                                        </p:tgtEl>
                                        <p:attrNameLst>
                                          <p:attrName>style.visibility</p:attrName>
                                        </p:attrNameLst>
                                      </p:cBhvr>
                                      <p:to>
                                        <p:strVal val="visible"/>
                                      </p:to>
                                    </p:set>
                                    <p:animEffect transition="in" filter="dissolve">
                                      <p:cBhvr>
                                        <p:cTn id="27" dur="500"/>
                                        <p:tgtEl>
                                          <p:spTgt spid="56013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60131">
                                            <p:txEl>
                                              <p:pRg st="5" end="5"/>
                                            </p:txEl>
                                          </p:spTgt>
                                        </p:tgtEl>
                                        <p:attrNameLst>
                                          <p:attrName>style.visibility</p:attrName>
                                        </p:attrNameLst>
                                      </p:cBhvr>
                                      <p:to>
                                        <p:strVal val="visible"/>
                                      </p:to>
                                    </p:set>
                                    <p:animEffect transition="in" filter="dissolve">
                                      <p:cBhvr>
                                        <p:cTn id="32" dur="500"/>
                                        <p:tgtEl>
                                          <p:spTgt spid="56013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60131">
                                            <p:txEl>
                                              <p:pRg st="6" end="6"/>
                                            </p:txEl>
                                          </p:spTgt>
                                        </p:tgtEl>
                                        <p:attrNameLst>
                                          <p:attrName>style.visibility</p:attrName>
                                        </p:attrNameLst>
                                      </p:cBhvr>
                                      <p:to>
                                        <p:strVal val="visible"/>
                                      </p:to>
                                    </p:set>
                                    <p:animEffect transition="in" filter="dissolve">
                                      <p:cBhvr>
                                        <p:cTn id="37" dur="500"/>
                                        <p:tgtEl>
                                          <p:spTgt spid="56013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60131">
                                            <p:txEl>
                                              <p:pRg st="7" end="7"/>
                                            </p:txEl>
                                          </p:spTgt>
                                        </p:tgtEl>
                                        <p:attrNameLst>
                                          <p:attrName>style.visibility</p:attrName>
                                        </p:attrNameLst>
                                      </p:cBhvr>
                                      <p:to>
                                        <p:strVal val="visible"/>
                                      </p:to>
                                    </p:set>
                                    <p:animEffect transition="in" filter="dissolve">
                                      <p:cBhvr>
                                        <p:cTn id="42" dur="500"/>
                                        <p:tgtEl>
                                          <p:spTgt spid="56013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60131">
                                            <p:txEl>
                                              <p:pRg st="8" end="8"/>
                                            </p:txEl>
                                          </p:spTgt>
                                        </p:tgtEl>
                                        <p:attrNameLst>
                                          <p:attrName>style.visibility</p:attrName>
                                        </p:attrNameLst>
                                      </p:cBhvr>
                                      <p:to>
                                        <p:strVal val="visible"/>
                                      </p:to>
                                    </p:set>
                                    <p:animEffect transition="in" filter="dissolve">
                                      <p:cBhvr>
                                        <p:cTn id="47" dur="500"/>
                                        <p:tgtEl>
                                          <p:spTgt spid="56013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560131">
                                            <p:txEl>
                                              <p:pRg st="9" end="9"/>
                                            </p:txEl>
                                          </p:spTgt>
                                        </p:tgtEl>
                                        <p:attrNameLst>
                                          <p:attrName>style.visibility</p:attrName>
                                        </p:attrNameLst>
                                      </p:cBhvr>
                                      <p:to>
                                        <p:strVal val="visible"/>
                                      </p:to>
                                    </p:set>
                                    <p:animEffect transition="in" filter="dissolve">
                                      <p:cBhvr>
                                        <p:cTn id="52" dur="500"/>
                                        <p:tgtEl>
                                          <p:spTgt spid="5601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1" grpId="0" build="p" bldLvl="3"/>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pPr eaLnBrk="1" hangingPunct="1">
              <a:defRPr/>
            </a:pPr>
            <a:r>
              <a:rPr lang="en-US"/>
              <a:t>Installing Signal Handlers (2)</a:t>
            </a:r>
          </a:p>
        </p:txBody>
      </p:sp>
      <p:sp>
        <p:nvSpPr>
          <p:cNvPr id="115714" name="Text Box 4"/>
          <p:cNvSpPr txBox="1">
            <a:spLocks noChangeArrowheads="1"/>
          </p:cNvSpPr>
          <p:nvPr/>
        </p:nvSpPr>
        <p:spPr bwMode="auto">
          <a:xfrm>
            <a:off x="990600" y="1000125"/>
            <a:ext cx="7391400" cy="5414963"/>
          </a:xfrm>
          <a:prstGeom prst="rect">
            <a:avLst/>
          </a:prstGeom>
          <a:solidFill>
            <a:srgbClr val="FFFF99"/>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r>
              <a:rPr lang="en-US" sz="1600">
                <a:solidFill>
                  <a:srgbClr val="FF1A1A"/>
                </a:solidFill>
                <a:latin typeface="Courier New" charset="0"/>
              </a:rPr>
              <a:t>void handler1(int sig_num) {</a:t>
            </a:r>
          </a:p>
          <a:p>
            <a:pPr algn="l"/>
            <a:r>
              <a:rPr lang="en-US" sz="1600">
                <a:solidFill>
                  <a:srgbClr val="000066"/>
                </a:solidFill>
                <a:latin typeface="Courier New" charset="0"/>
              </a:rPr>
              <a:t>    /* handle SIGINT */</a:t>
            </a:r>
          </a:p>
          <a:p>
            <a:pPr algn="l"/>
            <a:r>
              <a:rPr lang="en-US" sz="1600">
                <a:solidFill>
                  <a:srgbClr val="000066"/>
                </a:solidFill>
                <a:latin typeface="Courier New" charset="0"/>
              </a:rPr>
              <a:t>    ...</a:t>
            </a:r>
          </a:p>
          <a:p>
            <a:pPr algn="l"/>
            <a:r>
              <a:rPr lang="en-US" sz="1600">
                <a:solidFill>
                  <a:srgbClr val="000066"/>
                </a:solidFill>
                <a:latin typeface="Courier New" charset="0"/>
              </a:rPr>
              <a:t>}</a:t>
            </a:r>
          </a:p>
          <a:p>
            <a:pPr algn="l"/>
            <a:endParaRPr lang="en-US" sz="1600">
              <a:solidFill>
                <a:srgbClr val="000066"/>
              </a:solidFill>
              <a:latin typeface="Courier New" charset="0"/>
            </a:endParaRPr>
          </a:p>
          <a:p>
            <a:pPr algn="l"/>
            <a:r>
              <a:rPr lang="en-US" sz="1600">
                <a:solidFill>
                  <a:srgbClr val="FF1A1A"/>
                </a:solidFill>
                <a:latin typeface="Courier New" charset="0"/>
              </a:rPr>
              <a:t>void handler2(int sig_num) {</a:t>
            </a:r>
          </a:p>
          <a:p>
            <a:pPr algn="l"/>
            <a:r>
              <a:rPr lang="en-US" sz="1600">
                <a:solidFill>
                  <a:srgbClr val="000066"/>
                </a:solidFill>
                <a:latin typeface="Courier New" charset="0"/>
              </a:rPr>
              <a:t>    /* handle SIGALRM */</a:t>
            </a:r>
          </a:p>
          <a:p>
            <a:pPr algn="l"/>
            <a:r>
              <a:rPr lang="en-US" sz="1600">
                <a:solidFill>
                  <a:srgbClr val="000066"/>
                </a:solidFill>
                <a:latin typeface="Courier New" charset="0"/>
              </a:rPr>
              <a:t>    ...</a:t>
            </a:r>
          </a:p>
          <a:p>
            <a:pPr algn="l"/>
            <a:r>
              <a:rPr lang="en-US" sz="1600">
                <a:solidFill>
                  <a:srgbClr val="000066"/>
                </a:solidFill>
                <a:latin typeface="Courier New" charset="0"/>
              </a:rPr>
              <a:t>}</a:t>
            </a:r>
          </a:p>
          <a:p>
            <a:pPr algn="l"/>
            <a:endParaRPr lang="en-US" sz="1600">
              <a:solidFill>
                <a:srgbClr val="000066"/>
              </a:solidFill>
              <a:latin typeface="Courier New" charset="0"/>
            </a:endParaRPr>
          </a:p>
          <a:p>
            <a:pPr algn="l"/>
            <a:r>
              <a:rPr lang="en-US" sz="1600">
                <a:solidFill>
                  <a:srgbClr val="000066"/>
                </a:solidFill>
                <a:latin typeface="Courier New" charset="0"/>
              </a:rPr>
              <a:t>int main() {</a:t>
            </a:r>
          </a:p>
          <a:p>
            <a:pPr algn="l"/>
            <a:r>
              <a:rPr lang="en-US" sz="1600">
                <a:solidFill>
                  <a:srgbClr val="000066"/>
                </a:solidFill>
                <a:latin typeface="Courier New" charset="0"/>
              </a:rPr>
              <a:t>    ...</a:t>
            </a:r>
          </a:p>
          <a:p>
            <a:pPr algn="l"/>
            <a:r>
              <a:rPr lang="en-US" sz="1600">
                <a:solidFill>
                  <a:srgbClr val="000066"/>
                </a:solidFill>
                <a:latin typeface="Courier New" charset="0"/>
              </a:rPr>
              <a:t>    </a:t>
            </a:r>
            <a:r>
              <a:rPr lang="en-US" sz="1600">
                <a:solidFill>
                  <a:srgbClr val="FF1A1A"/>
                </a:solidFill>
                <a:latin typeface="Courier New" charset="0"/>
              </a:rPr>
              <a:t>signal(SIGINT, handler1);  // register handler1 to</a:t>
            </a:r>
          </a:p>
          <a:p>
            <a:pPr algn="l"/>
            <a:r>
              <a:rPr lang="en-US" sz="1600">
                <a:solidFill>
                  <a:srgbClr val="FF1A1A"/>
                </a:solidFill>
                <a:latin typeface="Courier New" charset="0"/>
              </a:rPr>
              <a:t>                                  catch SIGINT signals</a:t>
            </a:r>
          </a:p>
          <a:p>
            <a:pPr algn="l"/>
            <a:r>
              <a:rPr lang="en-US" sz="1600">
                <a:solidFill>
                  <a:srgbClr val="FF1A1A"/>
                </a:solidFill>
                <a:latin typeface="Courier New" charset="0"/>
              </a:rPr>
              <a:t>    signal(SIGALRM, handler2); // register handler2 to</a:t>
            </a:r>
          </a:p>
          <a:p>
            <a:pPr algn="l"/>
            <a:r>
              <a:rPr lang="en-US" sz="1600">
                <a:solidFill>
                  <a:srgbClr val="FF1A1A"/>
                </a:solidFill>
                <a:latin typeface="Courier New" charset="0"/>
              </a:rPr>
              <a:t>                                  catch SIGALRM signals</a:t>
            </a:r>
          </a:p>
          <a:p>
            <a:pPr algn="l"/>
            <a:r>
              <a:rPr lang="en-US" sz="1600">
                <a:solidFill>
                  <a:srgbClr val="FF1A1A"/>
                </a:solidFill>
                <a:latin typeface="Courier New" charset="0"/>
              </a:rPr>
              <a:t>    ....</a:t>
            </a:r>
          </a:p>
          <a:p>
            <a:pPr algn="l"/>
            <a:endParaRPr lang="en-US" sz="1600">
              <a:solidFill>
                <a:srgbClr val="000066"/>
              </a:solidFill>
              <a:latin typeface="Courier New" charset="0"/>
            </a:endParaRPr>
          </a:p>
          <a:p>
            <a:pPr algn="l"/>
            <a:r>
              <a:rPr lang="en-US" sz="1600">
                <a:solidFill>
                  <a:srgbClr val="000066"/>
                </a:solidFill>
                <a:latin typeface="Courier New" charset="0"/>
              </a:rPr>
              <a:t>    while (1) {</a:t>
            </a:r>
          </a:p>
          <a:p>
            <a:pPr algn="l"/>
            <a:r>
              <a:rPr lang="en-US" sz="1600">
                <a:solidFill>
                  <a:srgbClr val="000066"/>
                </a:solidFill>
                <a:latin typeface="Courier New" charset="0"/>
              </a:rPr>
              <a:t>	/* main loop's processing can be interrupted by</a:t>
            </a:r>
          </a:p>
          <a:p>
            <a:pPr algn="l"/>
            <a:r>
              <a:rPr lang="en-US" sz="1600">
                <a:solidFill>
                  <a:srgbClr val="000066"/>
                </a:solidFill>
                <a:latin typeface="Courier New" charset="0"/>
              </a:rPr>
              <a:t>          handlers above */</a:t>
            </a:r>
          </a:p>
          <a:p>
            <a:pPr algn="l"/>
            <a:r>
              <a:rPr lang="en-US" sz="1600">
                <a:solidFill>
                  <a:srgbClr val="000066"/>
                </a:solidFill>
                <a:latin typeface="Courier New" charset="0"/>
              </a:rPr>
              <a:t>	DoSomething();</a:t>
            </a:r>
          </a:p>
          <a:p>
            <a:pPr algn="l"/>
            <a:r>
              <a:rPr lang="en-US" sz="1600">
                <a:solidFill>
                  <a:srgbClr val="000066"/>
                </a:solidFill>
                <a:latin typeface="Courier New" charset="0"/>
              </a:rPr>
              <a:t>    } </a:t>
            </a:r>
          </a:p>
          <a:p>
            <a:pPr algn="l"/>
            <a:r>
              <a:rPr lang="en-US" sz="1600">
                <a:solidFill>
                  <a:srgbClr val="000066"/>
                </a:solidFill>
                <a:latin typeface="Courier New" charset="0"/>
              </a:rPr>
              <a:t>}</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ext Box 4"/>
          <p:cNvSpPr txBox="1">
            <a:spLocks noChangeArrowheads="1"/>
          </p:cNvSpPr>
          <p:nvPr/>
        </p:nvSpPr>
        <p:spPr bwMode="auto">
          <a:xfrm>
            <a:off x="152400" y="762000"/>
            <a:ext cx="5257800" cy="6083300"/>
          </a:xfrm>
          <a:prstGeom prst="rect">
            <a:avLst/>
          </a:prstGeom>
          <a:solidFill>
            <a:srgbClr val="CCFFFF"/>
          </a:solidFill>
          <a:ln w="3175">
            <a:solidFill>
              <a:schemeClr val="tx1"/>
            </a:solidFill>
            <a:miter lim="800000"/>
            <a:headEnd/>
            <a:tailEnd/>
          </a:ln>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400" dirty="0">
                <a:solidFill>
                  <a:srgbClr val="FF0000"/>
                </a:solidFill>
                <a:latin typeface="Courier New" charset="0"/>
              </a:rPr>
              <a:t>void </a:t>
            </a:r>
            <a:r>
              <a:rPr lang="en-US" sz="1400" dirty="0" err="1">
                <a:solidFill>
                  <a:srgbClr val="FF0000"/>
                </a:solidFill>
                <a:latin typeface="Courier New" charset="0"/>
              </a:rPr>
              <a:t>int_handler</a:t>
            </a:r>
            <a:r>
              <a:rPr lang="en-US" sz="1400" dirty="0">
                <a:solidFill>
                  <a:srgbClr val="FF0000"/>
                </a:solidFill>
                <a:latin typeface="Courier New" charset="0"/>
              </a:rPr>
              <a:t>(</a:t>
            </a:r>
            <a:r>
              <a:rPr lang="en-US" sz="1400" dirty="0" err="1">
                <a:solidFill>
                  <a:srgbClr val="FF0000"/>
                </a:solidFill>
                <a:latin typeface="Courier New" charset="0"/>
              </a:rPr>
              <a:t>int</a:t>
            </a:r>
            <a:r>
              <a:rPr lang="en-US" sz="1400" dirty="0">
                <a:solidFill>
                  <a:srgbClr val="FF0000"/>
                </a:solidFill>
                <a:latin typeface="Courier New" charset="0"/>
              </a:rPr>
              <a:t> sig)</a:t>
            </a:r>
          </a:p>
          <a:p>
            <a:pPr algn="l">
              <a:lnSpc>
                <a:spcPct val="100000"/>
              </a:lnSpc>
            </a:pPr>
            <a:r>
              <a:rPr lang="en-US" sz="1400" dirty="0">
                <a:solidFill>
                  <a:srgbClr val="000066"/>
                </a:solidFill>
                <a:latin typeface="Courier New" charset="0"/>
              </a:rPr>
              <a:t>{</a:t>
            </a:r>
          </a:p>
          <a:p>
            <a:pPr algn="l">
              <a:lnSpc>
                <a:spcPct val="100000"/>
              </a:lnSpc>
            </a:pPr>
            <a:r>
              <a:rPr lang="en-US" sz="1400" dirty="0">
                <a:solidFill>
                  <a:srgbClr val="000066"/>
                </a:solidFill>
                <a:latin typeface="Courier New" charset="0"/>
              </a:rPr>
              <a:t>    </a:t>
            </a:r>
            <a:r>
              <a:rPr lang="en-US" sz="1400" dirty="0" err="1">
                <a:solidFill>
                  <a:srgbClr val="000066"/>
                </a:solidFill>
                <a:latin typeface="Courier New" charset="0"/>
              </a:rPr>
              <a:t>printf</a:t>
            </a:r>
            <a:r>
              <a:rPr lang="en-US" sz="1400" dirty="0">
                <a:solidFill>
                  <a:srgbClr val="000066"/>
                </a:solidFill>
                <a:latin typeface="Courier New" charset="0"/>
              </a:rPr>
              <a:t>("Process %d received signal %d\n", </a:t>
            </a:r>
          </a:p>
          <a:p>
            <a:pPr algn="l">
              <a:lnSpc>
                <a:spcPct val="100000"/>
              </a:lnSpc>
            </a:pPr>
            <a:r>
              <a:rPr lang="en-US" sz="1400" dirty="0">
                <a:solidFill>
                  <a:srgbClr val="000066"/>
                </a:solidFill>
                <a:latin typeface="Courier New" charset="0"/>
              </a:rPr>
              <a:t>            </a:t>
            </a:r>
            <a:r>
              <a:rPr lang="en-US" sz="1400" dirty="0" err="1">
                <a:solidFill>
                  <a:srgbClr val="000066"/>
                </a:solidFill>
                <a:latin typeface="Courier New" charset="0"/>
              </a:rPr>
              <a:t>getpid</a:t>
            </a:r>
            <a:r>
              <a:rPr lang="en-US" sz="1400" dirty="0">
                <a:solidFill>
                  <a:srgbClr val="000066"/>
                </a:solidFill>
                <a:latin typeface="Courier New" charset="0"/>
              </a:rPr>
              <a:t>(), sig);</a:t>
            </a:r>
          </a:p>
          <a:p>
            <a:pPr algn="l">
              <a:lnSpc>
                <a:spcPct val="100000"/>
              </a:lnSpc>
            </a:pPr>
            <a:r>
              <a:rPr lang="en-US" sz="1400" dirty="0">
                <a:solidFill>
                  <a:srgbClr val="000066"/>
                </a:solidFill>
                <a:latin typeface="Courier New" charset="0"/>
              </a:rPr>
              <a:t>    exit(0);</a:t>
            </a:r>
          </a:p>
          <a:p>
            <a:pPr algn="l">
              <a:lnSpc>
                <a:spcPct val="100000"/>
              </a:lnSpc>
            </a:pPr>
            <a:r>
              <a:rPr lang="en-US" sz="1400" dirty="0">
                <a:solidFill>
                  <a:srgbClr val="000066"/>
                </a:solidFill>
                <a:latin typeface="Courier New" charset="0"/>
              </a:rPr>
              <a:t>}</a:t>
            </a:r>
          </a:p>
          <a:p>
            <a:pPr algn="l">
              <a:lnSpc>
                <a:spcPct val="100000"/>
              </a:lnSpc>
            </a:pPr>
            <a:endParaRPr lang="en-US" sz="1400" dirty="0">
              <a:solidFill>
                <a:srgbClr val="000066"/>
              </a:solidFill>
              <a:latin typeface="Courier New" charset="0"/>
            </a:endParaRPr>
          </a:p>
          <a:p>
            <a:pPr algn="l">
              <a:lnSpc>
                <a:spcPct val="100000"/>
              </a:lnSpc>
            </a:pPr>
            <a:r>
              <a:rPr lang="en-US" sz="1400" dirty="0">
                <a:solidFill>
                  <a:srgbClr val="000066"/>
                </a:solidFill>
                <a:latin typeface="Courier New" charset="0"/>
              </a:rPr>
              <a:t>void fork13()  // similar to fork12()</a:t>
            </a:r>
          </a:p>
          <a:p>
            <a:pPr algn="l">
              <a:lnSpc>
                <a:spcPct val="100000"/>
              </a:lnSpc>
            </a:pPr>
            <a:r>
              <a:rPr lang="en-US" sz="1400" dirty="0">
                <a:solidFill>
                  <a:srgbClr val="000066"/>
                </a:solidFill>
                <a:latin typeface="Courier New" charset="0"/>
              </a:rPr>
              <a:t>{</a:t>
            </a:r>
          </a:p>
          <a:p>
            <a:pPr algn="l">
              <a:lnSpc>
                <a:spcPct val="100000"/>
              </a:lnSpc>
            </a:pPr>
            <a:r>
              <a:rPr lang="en-US" sz="1400" dirty="0">
                <a:solidFill>
                  <a:srgbClr val="000066"/>
                </a:solidFill>
                <a:latin typeface="Courier New" charset="0"/>
              </a:rPr>
              <a:t>    </a:t>
            </a:r>
            <a:r>
              <a:rPr lang="en-US" sz="1400" dirty="0" err="1">
                <a:solidFill>
                  <a:srgbClr val="000066"/>
                </a:solidFill>
                <a:latin typeface="Courier New" charset="0"/>
              </a:rPr>
              <a:t>pid_t</a:t>
            </a:r>
            <a:r>
              <a:rPr lang="en-US" sz="1400" dirty="0">
                <a:solidFill>
                  <a:srgbClr val="000066"/>
                </a:solidFill>
                <a:latin typeface="Courier New" charset="0"/>
              </a:rPr>
              <a:t> </a:t>
            </a:r>
            <a:r>
              <a:rPr lang="en-US" sz="1400" dirty="0" err="1">
                <a:solidFill>
                  <a:srgbClr val="000066"/>
                </a:solidFill>
                <a:latin typeface="Courier New" charset="0"/>
              </a:rPr>
              <a:t>pid</a:t>
            </a:r>
            <a:r>
              <a:rPr lang="en-US" sz="1400" dirty="0">
                <a:solidFill>
                  <a:srgbClr val="000066"/>
                </a:solidFill>
                <a:latin typeface="Courier New" charset="0"/>
              </a:rPr>
              <a:t>[N];</a:t>
            </a:r>
          </a:p>
          <a:p>
            <a:pPr algn="l">
              <a:lnSpc>
                <a:spcPct val="100000"/>
              </a:lnSpc>
            </a:pPr>
            <a:r>
              <a:rPr lang="en-US" sz="1400" dirty="0">
                <a:solidFill>
                  <a:srgbClr val="000066"/>
                </a:solidFill>
                <a:latin typeface="Courier New" charset="0"/>
              </a:rPr>
              <a:t>    </a:t>
            </a:r>
            <a:r>
              <a:rPr lang="en-US" sz="1400" dirty="0" err="1">
                <a:solidFill>
                  <a:srgbClr val="000066"/>
                </a:solidFill>
                <a:latin typeface="Courier New" charset="0"/>
              </a:rPr>
              <a:t>int</a:t>
            </a:r>
            <a:r>
              <a:rPr lang="en-US" sz="1400" dirty="0">
                <a:solidFill>
                  <a:srgbClr val="000066"/>
                </a:solidFill>
                <a:latin typeface="Courier New" charset="0"/>
              </a:rPr>
              <a:t> </a:t>
            </a:r>
            <a:r>
              <a:rPr lang="en-US" sz="1400" dirty="0" err="1">
                <a:solidFill>
                  <a:srgbClr val="000066"/>
                </a:solidFill>
                <a:latin typeface="Courier New" charset="0"/>
              </a:rPr>
              <a:t>i</a:t>
            </a:r>
            <a:r>
              <a:rPr lang="en-US" sz="1400" dirty="0">
                <a:solidFill>
                  <a:srgbClr val="000066"/>
                </a:solidFill>
                <a:latin typeface="Courier New" charset="0"/>
              </a:rPr>
              <a:t>, </a:t>
            </a:r>
            <a:r>
              <a:rPr lang="en-US" sz="1400" dirty="0" err="1">
                <a:solidFill>
                  <a:srgbClr val="000066"/>
                </a:solidFill>
                <a:latin typeface="Courier New" charset="0"/>
              </a:rPr>
              <a:t>child_status</a:t>
            </a:r>
            <a:r>
              <a:rPr lang="en-US" sz="1400" dirty="0">
                <a:solidFill>
                  <a:srgbClr val="000066"/>
                </a:solidFill>
                <a:latin typeface="Courier New" charset="0"/>
              </a:rPr>
              <a:t>;</a:t>
            </a:r>
          </a:p>
          <a:p>
            <a:pPr algn="l">
              <a:lnSpc>
                <a:spcPct val="100000"/>
              </a:lnSpc>
            </a:pPr>
            <a:r>
              <a:rPr lang="en-US" sz="1400" dirty="0">
                <a:solidFill>
                  <a:srgbClr val="000066"/>
                </a:solidFill>
                <a:latin typeface="Courier New" charset="0"/>
              </a:rPr>
              <a:t>    </a:t>
            </a:r>
            <a:r>
              <a:rPr lang="en-US" sz="1400" dirty="0">
                <a:solidFill>
                  <a:srgbClr val="FF0000"/>
                </a:solidFill>
                <a:latin typeface="Courier New" charset="0"/>
              </a:rPr>
              <a:t>signal(SIGINT, </a:t>
            </a:r>
            <a:r>
              <a:rPr lang="en-US" sz="1400" dirty="0" err="1">
                <a:solidFill>
                  <a:srgbClr val="FF0000"/>
                </a:solidFill>
                <a:latin typeface="Courier New" charset="0"/>
              </a:rPr>
              <a:t>int_handler</a:t>
            </a:r>
            <a:r>
              <a:rPr lang="en-US" sz="1400" dirty="0">
                <a:solidFill>
                  <a:srgbClr val="FF0000"/>
                </a:solidFill>
                <a:latin typeface="Courier New" charset="0"/>
              </a:rPr>
              <a:t>);</a:t>
            </a:r>
          </a:p>
          <a:p>
            <a:pPr algn="l">
              <a:lnSpc>
                <a:spcPct val="100000"/>
              </a:lnSpc>
            </a:pPr>
            <a:endParaRPr lang="en-US" sz="1400" dirty="0">
              <a:solidFill>
                <a:srgbClr val="000066"/>
              </a:solidFill>
              <a:latin typeface="Courier New" charset="0"/>
            </a:endParaRPr>
          </a:p>
          <a:p>
            <a:pPr algn="l">
              <a:lnSpc>
                <a:spcPct val="100000"/>
              </a:lnSpc>
            </a:pPr>
            <a:r>
              <a:rPr lang="en-US" sz="1400" dirty="0">
                <a:solidFill>
                  <a:srgbClr val="000066"/>
                </a:solidFill>
                <a:latin typeface="Courier New" charset="0"/>
              </a:rPr>
              <a:t>    for (</a:t>
            </a:r>
            <a:r>
              <a:rPr lang="en-US" sz="1400" dirty="0" err="1">
                <a:solidFill>
                  <a:srgbClr val="000066"/>
                </a:solidFill>
                <a:latin typeface="Courier New" charset="0"/>
              </a:rPr>
              <a:t>i</a:t>
            </a:r>
            <a:r>
              <a:rPr lang="en-US" sz="1400" dirty="0">
                <a:solidFill>
                  <a:srgbClr val="000066"/>
                </a:solidFill>
                <a:latin typeface="Courier New" charset="0"/>
              </a:rPr>
              <a:t> = 0; </a:t>
            </a:r>
            <a:r>
              <a:rPr lang="en-US" sz="1400" dirty="0" err="1">
                <a:solidFill>
                  <a:srgbClr val="000066"/>
                </a:solidFill>
                <a:latin typeface="Courier New" charset="0"/>
              </a:rPr>
              <a:t>i</a:t>
            </a:r>
            <a:r>
              <a:rPr lang="en-US" sz="1400" dirty="0">
                <a:solidFill>
                  <a:srgbClr val="000066"/>
                </a:solidFill>
                <a:latin typeface="Courier New" charset="0"/>
              </a:rPr>
              <a:t> &lt; 5; </a:t>
            </a:r>
            <a:r>
              <a:rPr lang="en-US" sz="1400" dirty="0" err="1">
                <a:solidFill>
                  <a:srgbClr val="000066"/>
                </a:solidFill>
                <a:latin typeface="Courier New" charset="0"/>
              </a:rPr>
              <a:t>i</a:t>
            </a:r>
            <a:r>
              <a:rPr lang="en-US" sz="1400" dirty="0">
                <a:solidFill>
                  <a:srgbClr val="000066"/>
                </a:solidFill>
                <a:latin typeface="Courier New" charset="0"/>
              </a:rPr>
              <a:t>++)</a:t>
            </a:r>
          </a:p>
          <a:p>
            <a:pPr algn="l">
              <a:lnSpc>
                <a:spcPct val="100000"/>
              </a:lnSpc>
            </a:pPr>
            <a:r>
              <a:rPr lang="en-US" sz="1400" dirty="0">
                <a:solidFill>
                  <a:srgbClr val="000066"/>
                </a:solidFill>
                <a:latin typeface="Courier New" charset="0"/>
              </a:rPr>
              <a:t>	if ((</a:t>
            </a:r>
            <a:r>
              <a:rPr lang="en-US" sz="1400" dirty="0" err="1">
                <a:solidFill>
                  <a:srgbClr val="000066"/>
                </a:solidFill>
                <a:latin typeface="Courier New" charset="0"/>
              </a:rPr>
              <a:t>pid</a:t>
            </a:r>
            <a:r>
              <a:rPr lang="en-US" sz="1400" dirty="0">
                <a:solidFill>
                  <a:srgbClr val="000066"/>
                </a:solidFill>
                <a:latin typeface="Courier New" charset="0"/>
              </a:rPr>
              <a:t>[</a:t>
            </a:r>
            <a:r>
              <a:rPr lang="en-US" sz="1400" dirty="0" err="1">
                <a:solidFill>
                  <a:srgbClr val="000066"/>
                </a:solidFill>
                <a:latin typeface="Courier New" charset="0"/>
              </a:rPr>
              <a:t>i</a:t>
            </a:r>
            <a:r>
              <a:rPr lang="en-US" sz="1400" dirty="0">
                <a:solidFill>
                  <a:srgbClr val="000066"/>
                </a:solidFill>
                <a:latin typeface="Courier New" charset="0"/>
              </a:rPr>
              <a:t>] = fork()) == 0)</a:t>
            </a:r>
          </a:p>
          <a:p>
            <a:pPr algn="l">
              <a:lnSpc>
                <a:spcPct val="100000"/>
              </a:lnSpc>
            </a:pPr>
            <a:r>
              <a:rPr lang="en-US" sz="1400" dirty="0">
                <a:solidFill>
                  <a:srgbClr val="000066"/>
                </a:solidFill>
                <a:latin typeface="Courier New" charset="0"/>
              </a:rPr>
              <a:t>	    while(1); /* Child infinite loop */</a:t>
            </a:r>
          </a:p>
          <a:p>
            <a:pPr algn="l">
              <a:lnSpc>
                <a:spcPct val="100000"/>
              </a:lnSpc>
            </a:pPr>
            <a:endParaRPr lang="en-US" sz="1400" dirty="0">
              <a:solidFill>
                <a:srgbClr val="000066"/>
              </a:solidFill>
              <a:latin typeface="Courier New" charset="0"/>
            </a:endParaRPr>
          </a:p>
          <a:p>
            <a:pPr algn="l">
              <a:lnSpc>
                <a:spcPct val="100000"/>
              </a:lnSpc>
            </a:pPr>
            <a:r>
              <a:rPr lang="en-US" sz="1400" dirty="0">
                <a:solidFill>
                  <a:srgbClr val="000066"/>
                </a:solidFill>
                <a:latin typeface="Courier New" charset="0"/>
              </a:rPr>
              <a:t>    /* Parent: send SIGINT (signal 2)</a:t>
            </a:r>
          </a:p>
          <a:p>
            <a:pPr algn="l">
              <a:lnSpc>
                <a:spcPct val="100000"/>
              </a:lnSpc>
            </a:pPr>
            <a:r>
              <a:rPr lang="en-US" sz="1400" dirty="0">
                <a:solidFill>
                  <a:srgbClr val="000066"/>
                </a:solidFill>
                <a:latin typeface="Courier New" charset="0"/>
              </a:rPr>
              <a:t>       to each child */</a:t>
            </a:r>
          </a:p>
          <a:p>
            <a:pPr algn="l">
              <a:lnSpc>
                <a:spcPct val="100000"/>
              </a:lnSpc>
            </a:pPr>
            <a:r>
              <a:rPr lang="en-US" sz="1400" dirty="0">
                <a:solidFill>
                  <a:srgbClr val="000066"/>
                </a:solidFill>
                <a:latin typeface="Courier New" charset="0"/>
              </a:rPr>
              <a:t>    for(</a:t>
            </a:r>
            <a:r>
              <a:rPr lang="en-US" sz="1400" dirty="0" err="1">
                <a:solidFill>
                  <a:srgbClr val="000066"/>
                </a:solidFill>
                <a:latin typeface="Courier New" charset="0"/>
              </a:rPr>
              <a:t>i</a:t>
            </a:r>
            <a:r>
              <a:rPr lang="en-US" sz="1400" dirty="0">
                <a:solidFill>
                  <a:srgbClr val="000066"/>
                </a:solidFill>
                <a:latin typeface="Courier New" charset="0"/>
              </a:rPr>
              <a:t>=0; </a:t>
            </a:r>
            <a:r>
              <a:rPr lang="en-US" sz="1400" dirty="0" err="1">
                <a:solidFill>
                  <a:srgbClr val="000066"/>
                </a:solidFill>
                <a:latin typeface="Courier New" charset="0"/>
              </a:rPr>
              <a:t>i</a:t>
            </a:r>
            <a:r>
              <a:rPr lang="en-US" sz="1400" dirty="0">
                <a:solidFill>
                  <a:srgbClr val="000066"/>
                </a:solidFill>
                <a:latin typeface="Courier New" charset="0"/>
              </a:rPr>
              <a:t>&lt;5; </a:t>
            </a:r>
            <a:r>
              <a:rPr lang="en-US" sz="1400" dirty="0" err="1">
                <a:solidFill>
                  <a:srgbClr val="000066"/>
                </a:solidFill>
                <a:latin typeface="Courier New" charset="0"/>
              </a:rPr>
              <a:t>i</a:t>
            </a:r>
            <a:r>
              <a:rPr lang="en-US" sz="1400" dirty="0">
                <a:solidFill>
                  <a:srgbClr val="000066"/>
                </a:solidFill>
                <a:latin typeface="Courier New" charset="0"/>
              </a:rPr>
              <a:t>++) {</a:t>
            </a:r>
          </a:p>
          <a:p>
            <a:pPr algn="l">
              <a:lnSpc>
                <a:spcPct val="100000"/>
              </a:lnSpc>
            </a:pPr>
            <a:r>
              <a:rPr lang="en-US" sz="1400" dirty="0">
                <a:solidFill>
                  <a:srgbClr val="000066"/>
                </a:solidFill>
                <a:latin typeface="Courier New" charset="0"/>
              </a:rPr>
              <a:t>        </a:t>
            </a:r>
            <a:r>
              <a:rPr lang="en-US" sz="1400" dirty="0" err="1">
                <a:solidFill>
                  <a:srgbClr val="000066"/>
                </a:solidFill>
                <a:latin typeface="Courier New" charset="0"/>
              </a:rPr>
              <a:t>printf</a:t>
            </a:r>
            <a:r>
              <a:rPr lang="en-US" sz="1400" dirty="0">
                <a:solidFill>
                  <a:srgbClr val="000066"/>
                </a:solidFill>
                <a:latin typeface="Courier New" charset="0"/>
              </a:rPr>
              <a:t>("Sending SIGINT to...");</a:t>
            </a:r>
          </a:p>
          <a:p>
            <a:pPr algn="l">
              <a:lnSpc>
                <a:spcPct val="100000"/>
              </a:lnSpc>
            </a:pPr>
            <a:r>
              <a:rPr lang="en-US" sz="1400" dirty="0">
                <a:solidFill>
                  <a:srgbClr val="000066"/>
                </a:solidFill>
                <a:latin typeface="Courier New" charset="0"/>
              </a:rPr>
              <a:t>        kill(</a:t>
            </a:r>
            <a:r>
              <a:rPr lang="en-US" sz="1400" dirty="0" err="1">
                <a:solidFill>
                  <a:srgbClr val="000066"/>
                </a:solidFill>
                <a:latin typeface="Courier New" charset="0"/>
              </a:rPr>
              <a:t>pid</a:t>
            </a:r>
            <a:r>
              <a:rPr lang="en-US" sz="1400" dirty="0">
                <a:solidFill>
                  <a:srgbClr val="000066"/>
                </a:solidFill>
                <a:latin typeface="Courier New" charset="0"/>
              </a:rPr>
              <a:t>[5-i-1],SIGINT);</a:t>
            </a:r>
          </a:p>
          <a:p>
            <a:pPr algn="l">
              <a:lnSpc>
                <a:spcPct val="100000"/>
              </a:lnSpc>
            </a:pPr>
            <a:r>
              <a:rPr lang="en-US" sz="1400" dirty="0">
                <a:solidFill>
                  <a:srgbClr val="000066"/>
                </a:solidFill>
                <a:latin typeface="Courier New" charset="0"/>
              </a:rPr>
              <a:t>    }</a:t>
            </a:r>
          </a:p>
          <a:p>
            <a:pPr algn="l">
              <a:lnSpc>
                <a:spcPct val="100000"/>
              </a:lnSpc>
            </a:pPr>
            <a:r>
              <a:rPr lang="en-US" sz="1400" dirty="0">
                <a:solidFill>
                  <a:srgbClr val="000066"/>
                </a:solidFill>
                <a:latin typeface="Courier New" charset="0"/>
              </a:rPr>
              <a:t>    </a:t>
            </a:r>
          </a:p>
          <a:p>
            <a:pPr algn="l">
              <a:lnSpc>
                <a:spcPct val="100000"/>
              </a:lnSpc>
            </a:pPr>
            <a:r>
              <a:rPr lang="en-US" sz="1400" dirty="0">
                <a:solidFill>
                  <a:srgbClr val="000066"/>
                </a:solidFill>
                <a:latin typeface="Courier New" charset="0"/>
              </a:rPr>
              <a:t>    /* wait on 5 children and </a:t>
            </a:r>
            <a:r>
              <a:rPr lang="en-US" sz="1400" dirty="0" err="1">
                <a:solidFill>
                  <a:srgbClr val="000066"/>
                </a:solidFill>
                <a:latin typeface="Courier New" charset="0"/>
              </a:rPr>
              <a:t>printf</a:t>
            </a:r>
            <a:endParaRPr lang="en-US" sz="1400" dirty="0">
              <a:solidFill>
                <a:srgbClr val="000066"/>
              </a:solidFill>
              <a:latin typeface="Courier New" charset="0"/>
            </a:endParaRPr>
          </a:p>
          <a:p>
            <a:pPr algn="l">
              <a:lnSpc>
                <a:spcPct val="100000"/>
              </a:lnSpc>
            </a:pPr>
            <a:r>
              <a:rPr lang="en-US" sz="1400" dirty="0">
                <a:solidFill>
                  <a:srgbClr val="000066"/>
                </a:solidFill>
                <a:latin typeface="Courier New" charset="0"/>
              </a:rPr>
              <a:t>      "Child ... terminated with exit status </a:t>
            </a:r>
          </a:p>
          <a:p>
            <a:pPr algn="l">
              <a:lnSpc>
                <a:spcPct val="100000"/>
              </a:lnSpc>
            </a:pPr>
            <a:r>
              <a:rPr lang="en-US" sz="1400" dirty="0">
                <a:solidFill>
                  <a:srgbClr val="000066"/>
                </a:solidFill>
                <a:latin typeface="Courier New" charset="0"/>
              </a:rPr>
              <a:t>      ..." when each child exits */    </a:t>
            </a:r>
          </a:p>
          <a:p>
            <a:pPr algn="l">
              <a:lnSpc>
                <a:spcPct val="100000"/>
              </a:lnSpc>
            </a:pPr>
            <a:r>
              <a:rPr lang="en-US" sz="1400" dirty="0">
                <a:solidFill>
                  <a:srgbClr val="000066"/>
                </a:solidFill>
                <a:latin typeface="Courier New" charset="0"/>
              </a:rPr>
              <a:t>}</a:t>
            </a:r>
          </a:p>
        </p:txBody>
      </p:sp>
      <p:sp>
        <p:nvSpPr>
          <p:cNvPr id="524290" name="Rectangle 2"/>
          <p:cNvSpPr>
            <a:spLocks noGrp="1" noChangeArrowheads="1"/>
          </p:cNvSpPr>
          <p:nvPr>
            <p:ph type="title"/>
          </p:nvPr>
        </p:nvSpPr>
        <p:spPr>
          <a:xfrm>
            <a:off x="381000" y="228600"/>
            <a:ext cx="7239000" cy="573088"/>
          </a:xfrm>
        </p:spPr>
        <p:txBody>
          <a:bodyPr/>
          <a:lstStyle/>
          <a:p>
            <a:pPr eaLnBrk="1" hangingPunct="1">
              <a:defRPr/>
            </a:pPr>
            <a:r>
              <a:rPr lang="en-US"/>
              <a:t>Signal Handling Example</a:t>
            </a:r>
          </a:p>
        </p:txBody>
      </p:sp>
      <p:sp>
        <p:nvSpPr>
          <p:cNvPr id="27652" name="Text Box 7"/>
          <p:cNvSpPr txBox="1">
            <a:spLocks noChangeArrowheads="1"/>
          </p:cNvSpPr>
          <p:nvPr/>
        </p:nvSpPr>
        <p:spPr bwMode="auto">
          <a:xfrm>
            <a:off x="4343400" y="2057400"/>
            <a:ext cx="4724400" cy="3754438"/>
          </a:xfrm>
          <a:prstGeom prst="rect">
            <a:avLst/>
          </a:prstGeom>
          <a:solidFill>
            <a:srgbClr val="FFFF99"/>
          </a:solidFill>
          <a:ln>
            <a:noFill/>
          </a:ln>
          <a:extLs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400">
                <a:solidFill>
                  <a:srgbClr val="000066"/>
                </a:solidFill>
                <a:latin typeface="Courier New" charset="0"/>
              </a:rPr>
              <a:t>linux&gt; ./forks 13 </a:t>
            </a:r>
          </a:p>
          <a:p>
            <a:pPr algn="l">
              <a:lnSpc>
                <a:spcPct val="100000"/>
              </a:lnSpc>
            </a:pPr>
            <a:r>
              <a:rPr lang="en-US" sz="1400">
                <a:solidFill>
                  <a:srgbClr val="000066"/>
                </a:solidFill>
                <a:latin typeface="Courier New" charset="0"/>
              </a:rPr>
              <a:t>Sending SIGINT to process 24973</a:t>
            </a:r>
          </a:p>
          <a:p>
            <a:pPr algn="l">
              <a:lnSpc>
                <a:spcPct val="100000"/>
              </a:lnSpc>
            </a:pPr>
            <a:r>
              <a:rPr lang="en-US" sz="1400">
                <a:solidFill>
                  <a:srgbClr val="000066"/>
                </a:solidFill>
                <a:latin typeface="Courier New" charset="0"/>
              </a:rPr>
              <a:t>Sending SIGINT to 24974 </a:t>
            </a:r>
          </a:p>
          <a:p>
            <a:pPr algn="l">
              <a:lnSpc>
                <a:spcPct val="100000"/>
              </a:lnSpc>
            </a:pPr>
            <a:r>
              <a:rPr lang="en-US" sz="1400">
                <a:solidFill>
                  <a:srgbClr val="000066"/>
                </a:solidFill>
                <a:latin typeface="Courier New" charset="0"/>
              </a:rPr>
              <a:t>Sending SIGINT to 24975 </a:t>
            </a:r>
          </a:p>
          <a:p>
            <a:pPr algn="l">
              <a:lnSpc>
                <a:spcPct val="100000"/>
              </a:lnSpc>
            </a:pPr>
            <a:r>
              <a:rPr lang="en-US" sz="1400">
                <a:solidFill>
                  <a:srgbClr val="000066"/>
                </a:solidFill>
                <a:latin typeface="Courier New" charset="0"/>
              </a:rPr>
              <a:t>Sending SIGINT to 24976 </a:t>
            </a:r>
          </a:p>
          <a:p>
            <a:pPr algn="l">
              <a:lnSpc>
                <a:spcPct val="100000"/>
              </a:lnSpc>
            </a:pPr>
            <a:r>
              <a:rPr lang="en-US" sz="1400">
                <a:solidFill>
                  <a:srgbClr val="000066"/>
                </a:solidFill>
                <a:latin typeface="Courier New" charset="0"/>
              </a:rPr>
              <a:t>Sending SIGINT to 24977 </a:t>
            </a:r>
          </a:p>
          <a:p>
            <a:pPr algn="l">
              <a:lnSpc>
                <a:spcPct val="100000"/>
              </a:lnSpc>
            </a:pPr>
            <a:r>
              <a:rPr lang="en-US" sz="1400">
                <a:solidFill>
                  <a:srgbClr val="000066"/>
                </a:solidFill>
                <a:latin typeface="Courier New" charset="0"/>
              </a:rPr>
              <a:t>Process 24977 received signal 2 </a:t>
            </a:r>
          </a:p>
          <a:p>
            <a:pPr algn="l">
              <a:lnSpc>
                <a:spcPct val="100000"/>
              </a:lnSpc>
            </a:pPr>
            <a:r>
              <a:rPr lang="en-US" sz="1400">
                <a:solidFill>
                  <a:srgbClr val="000066"/>
                </a:solidFill>
                <a:latin typeface="Courier New" charset="0"/>
              </a:rPr>
              <a:t>Child 24977 terminated with exit status 0 </a:t>
            </a:r>
          </a:p>
          <a:p>
            <a:pPr algn="l">
              <a:lnSpc>
                <a:spcPct val="100000"/>
              </a:lnSpc>
            </a:pPr>
            <a:r>
              <a:rPr lang="en-US" sz="1400">
                <a:solidFill>
                  <a:srgbClr val="000066"/>
                </a:solidFill>
                <a:latin typeface="Courier New" charset="0"/>
              </a:rPr>
              <a:t>Process 24976 received signal 2 </a:t>
            </a:r>
          </a:p>
          <a:p>
            <a:pPr algn="l">
              <a:lnSpc>
                <a:spcPct val="100000"/>
              </a:lnSpc>
            </a:pPr>
            <a:r>
              <a:rPr lang="en-US" sz="1400">
                <a:solidFill>
                  <a:srgbClr val="000066"/>
                </a:solidFill>
                <a:latin typeface="Courier New" charset="0"/>
              </a:rPr>
              <a:t>Child 24976 terminated with exit status 0 </a:t>
            </a:r>
          </a:p>
          <a:p>
            <a:pPr algn="l">
              <a:lnSpc>
                <a:spcPct val="100000"/>
              </a:lnSpc>
            </a:pPr>
            <a:r>
              <a:rPr lang="en-US" sz="1400">
                <a:solidFill>
                  <a:srgbClr val="000066"/>
                </a:solidFill>
                <a:latin typeface="Courier New" charset="0"/>
              </a:rPr>
              <a:t>Process 24975 received signal 2 </a:t>
            </a:r>
          </a:p>
          <a:p>
            <a:pPr algn="l">
              <a:lnSpc>
                <a:spcPct val="100000"/>
              </a:lnSpc>
            </a:pPr>
            <a:r>
              <a:rPr lang="en-US" sz="1400">
                <a:solidFill>
                  <a:srgbClr val="000066"/>
                </a:solidFill>
                <a:latin typeface="Courier New" charset="0"/>
              </a:rPr>
              <a:t>Child 24975 terminated with exit status 0 </a:t>
            </a:r>
          </a:p>
          <a:p>
            <a:pPr algn="l">
              <a:lnSpc>
                <a:spcPct val="100000"/>
              </a:lnSpc>
            </a:pPr>
            <a:r>
              <a:rPr lang="en-US" sz="1400">
                <a:solidFill>
                  <a:srgbClr val="000066"/>
                </a:solidFill>
                <a:latin typeface="Courier New" charset="0"/>
              </a:rPr>
              <a:t>Process 24974 received signal 2 </a:t>
            </a:r>
          </a:p>
          <a:p>
            <a:pPr algn="l">
              <a:lnSpc>
                <a:spcPct val="100000"/>
              </a:lnSpc>
            </a:pPr>
            <a:r>
              <a:rPr lang="en-US" sz="1400">
                <a:solidFill>
                  <a:srgbClr val="000066"/>
                </a:solidFill>
                <a:latin typeface="Courier New" charset="0"/>
              </a:rPr>
              <a:t>Child 24974 terminated with exit status 0 </a:t>
            </a:r>
          </a:p>
          <a:p>
            <a:pPr algn="l">
              <a:lnSpc>
                <a:spcPct val="100000"/>
              </a:lnSpc>
            </a:pPr>
            <a:r>
              <a:rPr lang="en-US" sz="1400">
                <a:solidFill>
                  <a:srgbClr val="000066"/>
                </a:solidFill>
                <a:latin typeface="Courier New" charset="0"/>
              </a:rPr>
              <a:t>Process 24973 received signal 2 </a:t>
            </a:r>
          </a:p>
          <a:p>
            <a:pPr algn="l">
              <a:lnSpc>
                <a:spcPct val="100000"/>
              </a:lnSpc>
            </a:pPr>
            <a:r>
              <a:rPr lang="en-US" sz="1400">
                <a:solidFill>
                  <a:srgbClr val="000066"/>
                </a:solidFill>
                <a:latin typeface="Courier New" charset="0"/>
              </a:rPr>
              <a:t>Child 24973 terminated with exit status 0 </a:t>
            </a:r>
          </a:p>
          <a:p>
            <a:pPr algn="l">
              <a:lnSpc>
                <a:spcPct val="100000"/>
              </a:lnSpc>
            </a:pPr>
            <a:r>
              <a:rPr lang="en-US" sz="1400">
                <a:solidFill>
                  <a:srgbClr val="000066"/>
                </a:solidFill>
                <a:latin typeface="Courier New" charset="0"/>
              </a:rPr>
              <a:t>linux&gt;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652"/>
                                        </p:tgtEl>
                                        <p:attrNameLst>
                                          <p:attrName>style.visibility</p:attrName>
                                        </p:attrNameLst>
                                      </p:cBhvr>
                                      <p:to>
                                        <p:strVal val="visible"/>
                                      </p:to>
                                    </p:set>
                                    <p:animEffect transition="in" filter="dissolve">
                                      <p:cBhvr>
                                        <p:cTn id="7" dur="500"/>
                                        <p:tgtEl>
                                          <p:spTgt spid="27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a:xfrm>
            <a:off x="838200" y="228600"/>
            <a:ext cx="6619875" cy="573088"/>
          </a:xfrm>
        </p:spPr>
        <p:txBody>
          <a:bodyPr/>
          <a:lstStyle/>
          <a:p>
            <a:pPr eaLnBrk="1" hangingPunct="1">
              <a:defRPr/>
            </a:pPr>
            <a:r>
              <a:rPr lang="en-US" dirty="0">
                <a:latin typeface="Courier New" charset="0"/>
              </a:rPr>
              <a:t>exit</a:t>
            </a:r>
            <a:r>
              <a:rPr lang="en-US" dirty="0"/>
              <a:t>: </a:t>
            </a:r>
            <a:r>
              <a:rPr lang="en-US" dirty="0" smtClean="0"/>
              <a:t>Ending a Process</a:t>
            </a:r>
            <a:endParaRPr lang="en-US" dirty="0"/>
          </a:p>
        </p:txBody>
      </p:sp>
      <p:sp>
        <p:nvSpPr>
          <p:cNvPr id="495619" name="Rectangle 3"/>
          <p:cNvSpPr>
            <a:spLocks noGrp="1" noChangeArrowheads="1"/>
          </p:cNvSpPr>
          <p:nvPr>
            <p:ph type="body" idx="1"/>
          </p:nvPr>
        </p:nvSpPr>
        <p:spPr>
          <a:xfrm>
            <a:off x="444500" y="1066800"/>
            <a:ext cx="8255000" cy="2057400"/>
          </a:xfrm>
        </p:spPr>
        <p:txBody>
          <a:bodyPr/>
          <a:lstStyle/>
          <a:p>
            <a:pPr eaLnBrk="1" hangingPunct="1">
              <a:buFont typeface="Wingdings" charset="0"/>
              <a:buNone/>
              <a:defRPr/>
            </a:pPr>
            <a:r>
              <a:rPr lang="en-US" dirty="0">
                <a:latin typeface="Courier New" charset="0"/>
              </a:rPr>
              <a:t>void exit(</a:t>
            </a:r>
            <a:r>
              <a:rPr lang="en-US" dirty="0" err="1">
                <a:latin typeface="Courier New" charset="0"/>
              </a:rPr>
              <a:t>int</a:t>
            </a:r>
            <a:r>
              <a:rPr lang="en-US" dirty="0">
                <a:latin typeface="Courier New" charset="0"/>
              </a:rPr>
              <a:t> status)</a:t>
            </a:r>
            <a:endParaRPr lang="en-US" dirty="0"/>
          </a:p>
          <a:p>
            <a:pPr lvl="1" eaLnBrk="1" hangingPunct="1">
              <a:defRPr/>
            </a:pPr>
            <a:r>
              <a:rPr lang="en-US" dirty="0">
                <a:ea typeface="ＭＳ Ｐゴシック" charset="0"/>
              </a:rPr>
              <a:t>exits a process</a:t>
            </a:r>
          </a:p>
          <a:p>
            <a:pPr lvl="2" eaLnBrk="1" hangingPunct="1">
              <a:defRPr/>
            </a:pPr>
            <a:r>
              <a:rPr lang="en-US" sz="1800" dirty="0">
                <a:ea typeface="ＭＳ Ｐゴシック" charset="0"/>
              </a:rPr>
              <a:t>Normally return with status </a:t>
            </a:r>
            <a:r>
              <a:rPr lang="en-US" sz="1800" dirty="0" smtClean="0">
                <a:ea typeface="ＭＳ Ｐゴシック" charset="0"/>
              </a:rPr>
              <a:t>0</a:t>
            </a:r>
          </a:p>
          <a:p>
            <a:pPr lvl="2" eaLnBrk="1" hangingPunct="1">
              <a:defRPr/>
            </a:pPr>
            <a:r>
              <a:rPr lang="en-US" sz="1800" dirty="0" smtClean="0">
                <a:ea typeface="ＭＳ Ｐゴシック" charset="0"/>
              </a:rPr>
              <a:t>A non-zero return status can be passed to the wait() statement to identify the exiting process to the waiting process (see later slides)</a:t>
            </a:r>
            <a:endParaRPr lang="en-US" dirty="0">
              <a:ea typeface="ＭＳ Ｐゴシック" charset="0"/>
            </a:endParaRPr>
          </a:p>
        </p:txBody>
      </p:sp>
      <p:sp>
        <p:nvSpPr>
          <p:cNvPr id="35843" name="Text Box 4"/>
          <p:cNvSpPr txBox="1">
            <a:spLocks noChangeArrowheads="1"/>
          </p:cNvSpPr>
          <p:nvPr/>
        </p:nvSpPr>
        <p:spPr bwMode="auto">
          <a:xfrm>
            <a:off x="2133600" y="3224213"/>
            <a:ext cx="3873500" cy="2566987"/>
          </a:xfrm>
          <a:prstGeom prst="rect">
            <a:avLst/>
          </a:prstGeom>
          <a:solidFill>
            <a:srgbClr val="FFFF99"/>
          </a:solidFill>
          <a:ln w="3175">
            <a:solidFill>
              <a:schemeClr val="tx1"/>
            </a:solidFill>
            <a:miter lim="800000"/>
            <a:headEnd/>
            <a:tailEnd/>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void cleanup(void) {</a:t>
            </a:r>
          </a:p>
          <a:p>
            <a:pPr algn="l">
              <a:lnSpc>
                <a:spcPct val="100000"/>
              </a:lnSpc>
            </a:pPr>
            <a:r>
              <a:rPr lang="en-US" sz="1800">
                <a:solidFill>
                  <a:srgbClr val="000066"/>
                </a:solidFill>
                <a:latin typeface="Courier New" charset="0"/>
              </a:rPr>
              <a:t>   printf("cleaning up\n");</a:t>
            </a:r>
          </a:p>
          <a:p>
            <a:pPr algn="l">
              <a:lnSpc>
                <a:spcPct val="100000"/>
              </a:lnSpc>
            </a:pPr>
            <a:r>
              <a:rPr lang="en-US" sz="1800">
                <a:solidFill>
                  <a:srgbClr val="000066"/>
                </a:solidFill>
                <a:latin typeface="Courier New" charset="0"/>
              </a:rPr>
              <a:t>}</a:t>
            </a:r>
          </a:p>
          <a:p>
            <a:pPr algn="l">
              <a:lnSpc>
                <a:spcPct val="100000"/>
              </a:lnSpc>
            </a:pPr>
            <a:endParaRPr lang="en-US" sz="1800">
              <a:solidFill>
                <a:srgbClr val="000066"/>
              </a:solidFill>
              <a:latin typeface="Courier New" charset="0"/>
            </a:endParaRPr>
          </a:p>
          <a:p>
            <a:pPr algn="l">
              <a:lnSpc>
                <a:spcPct val="100000"/>
              </a:lnSpc>
            </a:pPr>
            <a:r>
              <a:rPr lang="en-US" sz="1800">
                <a:solidFill>
                  <a:srgbClr val="000066"/>
                </a:solidFill>
                <a:latin typeface="Courier New" charset="0"/>
              </a:rPr>
              <a:t>void fork6() {</a:t>
            </a:r>
          </a:p>
          <a:p>
            <a:pPr algn="l">
              <a:lnSpc>
                <a:spcPct val="100000"/>
              </a:lnSpc>
            </a:pPr>
            <a:r>
              <a:rPr lang="en-US" sz="1800">
                <a:solidFill>
                  <a:srgbClr val="000066"/>
                </a:solidFill>
                <a:latin typeface="Courier New" charset="0"/>
              </a:rPr>
              <a:t>   atexit(cleanup);</a:t>
            </a:r>
          </a:p>
          <a:p>
            <a:pPr algn="l">
              <a:lnSpc>
                <a:spcPct val="100000"/>
              </a:lnSpc>
            </a:pPr>
            <a:r>
              <a:rPr lang="en-US" sz="1800">
                <a:solidFill>
                  <a:srgbClr val="000066"/>
                </a:solidFill>
                <a:latin typeface="Courier New" charset="0"/>
              </a:rPr>
              <a:t>   fork();</a:t>
            </a:r>
          </a:p>
          <a:p>
            <a:pPr algn="l">
              <a:lnSpc>
                <a:spcPct val="100000"/>
              </a:lnSpc>
            </a:pPr>
            <a:r>
              <a:rPr lang="en-US" sz="1800">
                <a:solidFill>
                  <a:srgbClr val="000066"/>
                </a:solidFill>
                <a:latin typeface="Courier New" charset="0"/>
              </a:rPr>
              <a:t>   exit(0);</a:t>
            </a:r>
          </a:p>
          <a:p>
            <a:pPr algn="l">
              <a:lnSpc>
                <a:spcPct val="100000"/>
              </a:lnSpc>
            </a:pPr>
            <a:r>
              <a:rPr lang="en-US" sz="1800">
                <a:solidFill>
                  <a:srgbClr val="000066"/>
                </a:solidFill>
                <a:latin typeface="Courier New" charset="0"/>
              </a:rPr>
              <a:t>}</a:t>
            </a:r>
          </a:p>
        </p:txBody>
      </p:sp>
      <p:sp>
        <p:nvSpPr>
          <p:cNvPr id="5" name="Rectangle 3"/>
          <p:cNvSpPr txBox="1">
            <a:spLocks noChangeArrowheads="1"/>
          </p:cNvSpPr>
          <p:nvPr/>
        </p:nvSpPr>
        <p:spPr bwMode="auto">
          <a:xfrm>
            <a:off x="596900" y="5791200"/>
            <a:ext cx="8255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9" tIns="44446" rIns="90479" bIns="44446"/>
          <a:lstStyle>
            <a:lvl1pPr marL="342900" indent="-342900">
              <a:defRPr sz="2400" b="1">
                <a:solidFill>
                  <a:schemeClr val="tx1"/>
                </a:solidFill>
                <a:latin typeface="Helvetica" charset="0"/>
                <a:ea typeface="ＭＳ Ｐゴシック" charset="0"/>
                <a:cs typeface="ＭＳ Ｐゴシック" charset="0"/>
              </a:defRPr>
            </a:lvl1pPr>
            <a:lvl2pPr marL="744538" indent="-246063">
              <a:defRPr sz="2400" b="1">
                <a:solidFill>
                  <a:schemeClr val="tx1"/>
                </a:solidFill>
                <a:latin typeface="Helvetica" charset="0"/>
                <a:ea typeface="ＭＳ Ｐゴシック" charset="0"/>
              </a:defRPr>
            </a:lvl2pPr>
            <a:lvl3pPr marL="1146175" indent="-238125">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lvl="2" algn="l" eaLnBrk="1" hangingPunct="1">
              <a:lnSpc>
                <a:spcPct val="107000"/>
              </a:lnSpc>
              <a:spcBef>
                <a:spcPct val="10000"/>
              </a:spcBef>
              <a:buClr>
                <a:srgbClr val="005400"/>
              </a:buClr>
              <a:buSzPct val="90000"/>
              <a:buFont typeface="Wingdings" charset="0"/>
              <a:buChar char="l"/>
            </a:pPr>
            <a:endParaRPr lang="en-US" sz="1800">
              <a:solidFill>
                <a:srgbClr val="000099"/>
              </a:solidFill>
            </a:endParaRPr>
          </a:p>
          <a:p>
            <a:pPr lvl="1" algn="l" eaLnBrk="1" hangingPunct="1">
              <a:spcBef>
                <a:spcPct val="25000"/>
              </a:spcBef>
              <a:buClr>
                <a:srgbClr val="660033"/>
              </a:buClr>
              <a:buSzPct val="75000"/>
              <a:buFont typeface="Wingdings" charset="0"/>
              <a:buChar char="n"/>
            </a:pPr>
            <a:r>
              <a:rPr lang="en-US" sz="2000">
                <a:solidFill>
                  <a:srgbClr val="000066"/>
                </a:solidFill>
                <a:latin typeface="Courier New" charset="0"/>
              </a:rPr>
              <a:t>atexit()</a:t>
            </a:r>
            <a:r>
              <a:rPr lang="en-US" sz="2000">
                <a:solidFill>
                  <a:srgbClr val="000066"/>
                </a:solidFill>
              </a:rPr>
              <a:t> registers functions to be executed upon exit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dissolve">
                                      <p:cBhvr>
                                        <p:cTn id="7" dur="500"/>
                                        <p:tgtEl>
                                          <p:spTgt spid="358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animBg="1"/>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t>Portable Signal Handling</a:t>
            </a:r>
          </a:p>
        </p:txBody>
      </p:sp>
      <p:sp>
        <p:nvSpPr>
          <p:cNvPr id="3" name="Content Placeholder 2"/>
          <p:cNvSpPr>
            <a:spLocks noGrp="1"/>
          </p:cNvSpPr>
          <p:nvPr>
            <p:ph idx="1"/>
          </p:nvPr>
        </p:nvSpPr>
        <p:spPr/>
        <p:txBody>
          <a:bodyPr/>
          <a:lstStyle/>
          <a:p>
            <a:pPr eaLnBrk="1" hangingPunct="1">
              <a:buFont typeface="Wingdings" pitchFamily="-1" charset="2"/>
              <a:buNone/>
              <a:defRPr/>
            </a:pPr>
            <a:r>
              <a:rPr lang="en-US" dirty="0"/>
              <a:t>The </a:t>
            </a:r>
            <a:r>
              <a:rPr lang="en-US" dirty="0" err="1">
                <a:latin typeface="Courier New" pitchFamily="-1" charset="0"/>
              </a:rPr>
              <a:t>sigaction</a:t>
            </a:r>
            <a:r>
              <a:rPr lang="en-US" dirty="0"/>
              <a:t> function portably modifies the default action associated with the receipt of signal </a:t>
            </a:r>
            <a:r>
              <a:rPr lang="en-US" dirty="0" err="1">
                <a:latin typeface="Courier New" pitchFamily="-1" charset="0"/>
              </a:rPr>
              <a:t>signum</a:t>
            </a:r>
            <a:r>
              <a:rPr lang="en-US" dirty="0"/>
              <a:t>:</a:t>
            </a:r>
          </a:p>
          <a:p>
            <a:pPr lvl="1" eaLnBrk="1" hangingPunct="1">
              <a:buFont typeface="Wingdings" pitchFamily="-1" charset="2"/>
              <a:buChar char="n"/>
              <a:defRPr/>
            </a:pPr>
            <a:r>
              <a:rPr lang="en-US" dirty="0" err="1">
                <a:latin typeface="Courier New" pitchFamily="-1" charset="0"/>
                <a:ea typeface="ＭＳ Ｐゴシック" pitchFamily="-1" charset="-128"/>
              </a:rPr>
              <a:t>int</a:t>
            </a:r>
            <a:r>
              <a:rPr lang="en-US" dirty="0">
                <a:latin typeface="Courier New" pitchFamily="-1" charset="0"/>
                <a:ea typeface="ＭＳ Ｐゴシック" pitchFamily="-1" charset="-128"/>
              </a:rPr>
              <a:t> </a:t>
            </a:r>
            <a:r>
              <a:rPr lang="en-US" dirty="0" err="1">
                <a:latin typeface="Courier New" pitchFamily="-1" charset="0"/>
                <a:ea typeface="ＭＳ Ｐゴシック" pitchFamily="-1" charset="-128"/>
              </a:rPr>
              <a:t>sigaction</a:t>
            </a:r>
            <a:r>
              <a:rPr lang="en-US" dirty="0">
                <a:latin typeface="Courier New" pitchFamily="-1" charset="0"/>
                <a:ea typeface="ＭＳ Ｐゴシック" pitchFamily="-1" charset="-128"/>
              </a:rPr>
              <a:t>(</a:t>
            </a:r>
            <a:r>
              <a:rPr lang="en-US" dirty="0" err="1">
                <a:latin typeface="Courier New" pitchFamily="-1" charset="0"/>
                <a:ea typeface="ＭＳ Ｐゴシック" pitchFamily="-1" charset="-128"/>
              </a:rPr>
              <a:t>int</a:t>
            </a:r>
            <a:r>
              <a:rPr lang="en-US" dirty="0">
                <a:latin typeface="Courier New" pitchFamily="-1" charset="0"/>
                <a:ea typeface="ＭＳ Ｐゴシック" pitchFamily="-1" charset="-128"/>
              </a:rPr>
              <a:t> </a:t>
            </a:r>
            <a:r>
              <a:rPr lang="en-US" dirty="0" err="1">
                <a:latin typeface="Courier New" pitchFamily="-1" charset="0"/>
                <a:ea typeface="ＭＳ Ｐゴシック" pitchFamily="-1" charset="-128"/>
              </a:rPr>
              <a:t>signum</a:t>
            </a:r>
            <a:r>
              <a:rPr lang="en-US" dirty="0">
                <a:latin typeface="Courier New" pitchFamily="-1" charset="0"/>
                <a:ea typeface="ＭＳ Ｐゴシック" pitchFamily="-1" charset="-128"/>
              </a:rPr>
              <a:t>, </a:t>
            </a:r>
            <a:r>
              <a:rPr lang="en-US" dirty="0" err="1">
                <a:latin typeface="Courier New" pitchFamily="-1" charset="0"/>
                <a:ea typeface="ＭＳ Ｐゴシック" pitchFamily="-1" charset="-128"/>
              </a:rPr>
              <a:t>struct</a:t>
            </a:r>
            <a:r>
              <a:rPr lang="en-US" dirty="0">
                <a:latin typeface="Courier New" pitchFamily="-1" charset="0"/>
                <a:ea typeface="ＭＳ Ｐゴシック" pitchFamily="-1" charset="-128"/>
              </a:rPr>
              <a:t> </a:t>
            </a:r>
            <a:r>
              <a:rPr lang="en-US" dirty="0" err="1">
                <a:latin typeface="Courier New" pitchFamily="-1" charset="0"/>
                <a:ea typeface="ＭＳ Ｐゴシック" pitchFamily="-1" charset="-128"/>
              </a:rPr>
              <a:t>sigaction</a:t>
            </a:r>
            <a:r>
              <a:rPr lang="en-US" dirty="0">
                <a:latin typeface="Courier New" pitchFamily="-1" charset="0"/>
                <a:ea typeface="ＭＳ Ｐゴシック" pitchFamily="-1" charset="-128"/>
              </a:rPr>
              <a:t> *act, </a:t>
            </a:r>
            <a:r>
              <a:rPr lang="en-US" dirty="0" err="1">
                <a:latin typeface="Courier New" pitchFamily="-1" charset="0"/>
                <a:ea typeface="ＭＳ Ｐゴシック" pitchFamily="-1" charset="-128"/>
              </a:rPr>
              <a:t>struct</a:t>
            </a:r>
            <a:r>
              <a:rPr lang="en-US" dirty="0">
                <a:latin typeface="Courier New" pitchFamily="-1" charset="0"/>
                <a:ea typeface="ＭＳ Ｐゴシック" pitchFamily="-1" charset="-128"/>
              </a:rPr>
              <a:t> </a:t>
            </a:r>
            <a:r>
              <a:rPr lang="en-US" dirty="0" err="1">
                <a:latin typeface="Courier New" pitchFamily="-1" charset="0"/>
                <a:ea typeface="ＭＳ Ｐゴシック" pitchFamily="-1" charset="-128"/>
              </a:rPr>
              <a:t>sigaction</a:t>
            </a:r>
            <a:r>
              <a:rPr lang="en-US" dirty="0">
                <a:latin typeface="Courier New" pitchFamily="-1" charset="0"/>
                <a:ea typeface="ＭＳ Ｐゴシック" pitchFamily="-1" charset="-128"/>
              </a:rPr>
              <a:t> *</a:t>
            </a:r>
            <a:r>
              <a:rPr lang="en-US" dirty="0" err="1">
                <a:latin typeface="Courier New" pitchFamily="-1" charset="0"/>
                <a:ea typeface="ＭＳ Ｐゴシック" pitchFamily="-1" charset="-128"/>
              </a:rPr>
              <a:t>oldact</a:t>
            </a:r>
            <a:r>
              <a:rPr lang="en-US" dirty="0">
                <a:latin typeface="Courier New" pitchFamily="-1" charset="0"/>
                <a:ea typeface="ＭＳ Ｐゴシック" pitchFamily="-1" charset="-128"/>
              </a:rPr>
              <a:t>)</a:t>
            </a:r>
          </a:p>
          <a:p>
            <a:pPr eaLnBrk="1" hangingPunct="1">
              <a:buFont typeface="Wingdings" pitchFamily="-1" charset="2"/>
              <a:buNone/>
              <a:defRPr/>
            </a:pPr>
            <a:r>
              <a:rPr lang="en-US" dirty="0"/>
              <a:t>Usage:</a:t>
            </a:r>
          </a:p>
          <a:p>
            <a:pPr lvl="1" eaLnBrk="1" hangingPunct="1">
              <a:buFont typeface="Wingdings" pitchFamily="-1" charset="2"/>
              <a:buChar char="n"/>
              <a:defRPr/>
            </a:pPr>
            <a:r>
              <a:rPr lang="en-US" dirty="0">
                <a:ea typeface="ＭＳ Ｐゴシック" pitchFamily="-1" charset="-128"/>
              </a:rPr>
              <a:t>to set the handler, declare a </a:t>
            </a:r>
            <a:r>
              <a:rPr lang="en-US" dirty="0" err="1">
                <a:ea typeface="ＭＳ Ｐゴシック" pitchFamily="-1" charset="-128"/>
              </a:rPr>
              <a:t>struct</a:t>
            </a:r>
            <a:r>
              <a:rPr lang="en-US" dirty="0">
                <a:ea typeface="ＭＳ Ｐゴシック" pitchFamily="-1" charset="-128"/>
              </a:rPr>
              <a:t> </a:t>
            </a:r>
            <a:r>
              <a:rPr lang="en-US" dirty="0" err="1">
                <a:ea typeface="ＭＳ Ｐゴシック" pitchFamily="-1" charset="-128"/>
              </a:rPr>
              <a:t>sigaction</a:t>
            </a:r>
            <a:r>
              <a:rPr lang="en-US" dirty="0">
                <a:ea typeface="ＭＳ Ｐゴシック" pitchFamily="-1" charset="-128"/>
              </a:rPr>
              <a:t> action, and set </a:t>
            </a:r>
            <a:r>
              <a:rPr lang="en-US" dirty="0" err="1">
                <a:ea typeface="ＭＳ Ｐゴシック" pitchFamily="-1" charset="-128"/>
              </a:rPr>
              <a:t>action.sa_handler</a:t>
            </a:r>
            <a:r>
              <a:rPr lang="en-US" dirty="0">
                <a:ea typeface="ＭＳ Ｐゴシック" pitchFamily="-1" charset="-128"/>
              </a:rPr>
              <a:t> = handler;</a:t>
            </a:r>
          </a:p>
          <a:p>
            <a:pPr lvl="1" eaLnBrk="1" hangingPunct="1">
              <a:buFont typeface="Wingdings" pitchFamily="-1" charset="2"/>
              <a:buChar char="n"/>
              <a:defRPr/>
            </a:pPr>
            <a:r>
              <a:rPr lang="en-US" dirty="0">
                <a:ea typeface="ＭＳ Ｐゴシック" pitchFamily="-1" charset="-128"/>
              </a:rPr>
              <a:t>same behavior as </a:t>
            </a:r>
            <a:r>
              <a:rPr lang="en-US" b="0" dirty="0">
                <a:latin typeface="Courier"/>
                <a:ea typeface="ＭＳ Ｐゴシック" pitchFamily="-1" charset="-128"/>
                <a:cs typeface="Courier"/>
              </a:rPr>
              <a:t>signal </a:t>
            </a:r>
            <a:r>
              <a:rPr lang="en-US" dirty="0">
                <a:ea typeface="ＭＳ Ｐゴシック" pitchFamily="-1" charset="-128"/>
              </a:rPr>
              <a:t>for SIG_IGN and SIG_DFL: ignore or revert to the default action on receipt of signals of type </a:t>
            </a:r>
            <a:r>
              <a:rPr lang="en-US" dirty="0" err="1">
                <a:latin typeface="Courier New" pitchFamily="-1" charset="0"/>
                <a:ea typeface="ＭＳ Ｐゴシック" pitchFamily="-1" charset="-128"/>
              </a:rPr>
              <a:t>signum</a:t>
            </a:r>
            <a:r>
              <a:rPr lang="en-US" dirty="0">
                <a:ea typeface="ＭＳ Ｐゴシック" pitchFamily="-1" charset="-128"/>
              </a:rPr>
              <a:t>.</a:t>
            </a:r>
          </a:p>
          <a:p>
            <a:pPr lvl="1" eaLnBrk="1" hangingPunct="1">
              <a:buFont typeface="Wingdings" pitchFamily="-1" charset="2"/>
              <a:buChar char="n"/>
              <a:defRPr/>
            </a:pPr>
            <a:r>
              <a:rPr lang="en-US" sz="1800" dirty="0">
                <a:ea typeface="ＭＳ Ｐゴシック" pitchFamily="-1" charset="-128"/>
              </a:rPr>
              <a:t>More portable than </a:t>
            </a:r>
            <a:r>
              <a:rPr lang="en-US" sz="1800" b="0" dirty="0">
                <a:latin typeface="Courier"/>
                <a:ea typeface="ＭＳ Ｐゴシック" pitchFamily="-1" charset="-128"/>
                <a:cs typeface="Courier"/>
              </a:rPr>
              <a:t>signal </a:t>
            </a:r>
            <a:r>
              <a:rPr lang="en-US" sz="1800" dirty="0">
                <a:ea typeface="ＭＳ Ｐゴシック" pitchFamily="-1" charset="-128"/>
              </a:rPr>
              <a:t>in handling interrupted slow system calls</a:t>
            </a:r>
          </a:p>
          <a:p>
            <a:pPr lvl="2" eaLnBrk="1" hangingPunct="1">
              <a:buFont typeface="Wingdings" pitchFamily="-1" charset="2"/>
              <a:buChar char="l"/>
              <a:defRPr/>
            </a:pPr>
            <a:r>
              <a:rPr lang="en-US" sz="1800" dirty="0">
                <a:solidFill>
                  <a:schemeClr val="tx1"/>
                </a:solidFill>
                <a:ea typeface="ＭＳ Ｐゴシック" pitchFamily="-1" charset="-128"/>
              </a:rPr>
              <a:t>users specify how to handle interrupted slow system calls, either restarting them or aborting them by setting for example </a:t>
            </a:r>
            <a:r>
              <a:rPr lang="en-US" sz="1800" dirty="0" err="1">
                <a:solidFill>
                  <a:schemeClr val="tx1"/>
                </a:solidFill>
                <a:ea typeface="ＭＳ Ｐゴシック" pitchFamily="-1" charset="-128"/>
              </a:rPr>
              <a:t>action.sa_flags</a:t>
            </a:r>
            <a:r>
              <a:rPr lang="en-US" sz="1800" dirty="0">
                <a:solidFill>
                  <a:schemeClr val="tx1"/>
                </a:solidFill>
                <a:ea typeface="ＭＳ Ｐゴシック" pitchFamily="-1" charset="-128"/>
              </a:rPr>
              <a:t> = SA_RESTART to restart system calls</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dissolv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a:xfrm>
            <a:off x="381000" y="228600"/>
            <a:ext cx="7048500" cy="573088"/>
          </a:xfrm>
        </p:spPr>
        <p:txBody>
          <a:bodyPr/>
          <a:lstStyle/>
          <a:p>
            <a:pPr eaLnBrk="1" hangingPunct="1">
              <a:defRPr/>
            </a:pPr>
            <a:r>
              <a:rPr lang="en-US"/>
              <a:t>Signal Handler Funkiness</a:t>
            </a:r>
          </a:p>
        </p:txBody>
      </p:sp>
      <p:sp>
        <p:nvSpPr>
          <p:cNvPr id="525315" name="Rectangle 3"/>
          <p:cNvSpPr>
            <a:spLocks noGrp="1" noChangeArrowheads="1"/>
          </p:cNvSpPr>
          <p:nvPr>
            <p:ph type="body" idx="1"/>
          </p:nvPr>
        </p:nvSpPr>
        <p:spPr>
          <a:xfrm>
            <a:off x="5486400" y="685800"/>
            <a:ext cx="3657600" cy="5410200"/>
          </a:xfrm>
        </p:spPr>
        <p:txBody>
          <a:bodyPr/>
          <a:lstStyle/>
          <a:p>
            <a:pPr eaLnBrk="1" hangingPunct="1">
              <a:buFont typeface="Wingdings" pitchFamily="-1" charset="2"/>
              <a:buNone/>
              <a:defRPr/>
            </a:pPr>
            <a:r>
              <a:rPr lang="en-US"/>
              <a:t>Pending signals are not queued</a:t>
            </a:r>
          </a:p>
          <a:p>
            <a:pPr lvl="1" eaLnBrk="1" hangingPunct="1">
              <a:buFont typeface="Wingdings" pitchFamily="-1" charset="2"/>
              <a:buChar char="n"/>
              <a:defRPr/>
            </a:pPr>
            <a:r>
              <a:rPr lang="en-US">
                <a:ea typeface="ＭＳ Ｐゴシック" pitchFamily="-1" charset="-128"/>
              </a:rPr>
              <a:t>For each signal type, just have single bit indicating whether or not signal is pending</a:t>
            </a:r>
          </a:p>
          <a:p>
            <a:pPr lvl="1" eaLnBrk="1" hangingPunct="1">
              <a:buFont typeface="Wingdings" pitchFamily="-1" charset="2"/>
              <a:buChar char="n"/>
              <a:defRPr/>
            </a:pPr>
            <a:r>
              <a:rPr lang="en-US">
                <a:ea typeface="ＭＳ Ｐゴシック" pitchFamily="-1" charset="-128"/>
              </a:rPr>
              <a:t>Even if multiple processes have sent this signal</a:t>
            </a:r>
          </a:p>
          <a:p>
            <a:pPr lvl="1" eaLnBrk="1" hangingPunct="1">
              <a:buFont typeface="Wingdings" pitchFamily="-1" charset="2"/>
              <a:buChar char="n"/>
              <a:defRPr/>
            </a:pPr>
            <a:r>
              <a:rPr lang="en-US">
                <a:ea typeface="ＭＳ Ｐゴシック" pitchFamily="-1" charset="-128"/>
              </a:rPr>
              <a:t>Suppose N=3, then 3 child processes are forked, but if all 3 call exit(0) in close succession, then only 2 of 3 SIGCHLD signals are caught - 1 is handled, 1 is pending &amp; the last is lost!</a:t>
            </a:r>
          </a:p>
        </p:txBody>
      </p:sp>
      <p:sp>
        <p:nvSpPr>
          <p:cNvPr id="118787" name="Text Box 4"/>
          <p:cNvSpPr txBox="1">
            <a:spLocks noChangeArrowheads="1"/>
          </p:cNvSpPr>
          <p:nvPr/>
        </p:nvSpPr>
        <p:spPr bwMode="auto">
          <a:xfrm>
            <a:off x="228600" y="1352550"/>
            <a:ext cx="5562600" cy="5262563"/>
          </a:xfrm>
          <a:prstGeom prst="rect">
            <a:avLst/>
          </a:prstGeom>
          <a:solidFill>
            <a:srgbClr val="CCFFFF"/>
          </a:solidFill>
          <a:ln w="3175">
            <a:solidFill>
              <a:schemeClr val="tx1"/>
            </a:solidFill>
            <a:miter lim="800000"/>
            <a:headEnd/>
            <a:tailEnd/>
          </a:ln>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400">
                <a:solidFill>
                  <a:srgbClr val="000066"/>
                </a:solidFill>
                <a:latin typeface="Courier New" charset="0"/>
              </a:rPr>
              <a:t>int ccount = 0;</a:t>
            </a:r>
          </a:p>
          <a:p>
            <a:pPr algn="l">
              <a:lnSpc>
                <a:spcPct val="100000"/>
              </a:lnSpc>
            </a:pPr>
            <a:r>
              <a:rPr lang="en-US" sz="1400">
                <a:solidFill>
                  <a:srgbClr val="FF1A1A"/>
                </a:solidFill>
                <a:latin typeface="Courier New" charset="0"/>
              </a:rPr>
              <a:t>void child_handler(int sig)</a:t>
            </a:r>
          </a:p>
          <a:p>
            <a:pPr algn="l">
              <a:lnSpc>
                <a:spcPct val="100000"/>
              </a:lnSpc>
            </a:pPr>
            <a:r>
              <a:rPr lang="en-US" sz="1400">
                <a:solidFill>
                  <a:srgbClr val="000066"/>
                </a:solidFill>
                <a:latin typeface="Courier New" charset="0"/>
              </a:rPr>
              <a:t>{</a:t>
            </a:r>
          </a:p>
          <a:p>
            <a:pPr algn="l">
              <a:lnSpc>
                <a:spcPct val="100000"/>
              </a:lnSpc>
            </a:pPr>
            <a:r>
              <a:rPr lang="en-US" sz="1400">
                <a:solidFill>
                  <a:srgbClr val="000066"/>
                </a:solidFill>
                <a:latin typeface="Courier New" charset="0"/>
              </a:rPr>
              <a:t>    int child_status;</a:t>
            </a:r>
          </a:p>
          <a:p>
            <a:pPr algn="l">
              <a:lnSpc>
                <a:spcPct val="100000"/>
              </a:lnSpc>
            </a:pPr>
            <a:r>
              <a:rPr lang="en-US" sz="1400">
                <a:solidFill>
                  <a:srgbClr val="000066"/>
                </a:solidFill>
                <a:latin typeface="Courier New" charset="0"/>
              </a:rPr>
              <a:t>    pid_t pid = wait(&amp;child_status);</a:t>
            </a:r>
          </a:p>
          <a:p>
            <a:pPr algn="l">
              <a:lnSpc>
                <a:spcPct val="100000"/>
              </a:lnSpc>
            </a:pPr>
            <a:r>
              <a:rPr lang="en-US" sz="1400">
                <a:solidFill>
                  <a:srgbClr val="000066"/>
                </a:solidFill>
                <a:latin typeface="Courier New" charset="0"/>
              </a:rPr>
              <a:t>    ccount--;</a:t>
            </a:r>
          </a:p>
          <a:p>
            <a:pPr algn="l">
              <a:lnSpc>
                <a:spcPct val="100000"/>
              </a:lnSpc>
            </a:pPr>
            <a:r>
              <a:rPr lang="en-US" sz="1400">
                <a:solidFill>
                  <a:srgbClr val="000066"/>
                </a:solidFill>
                <a:latin typeface="Courier New" charset="0"/>
              </a:rPr>
              <a:t>    printf("Received signal %d from process %d\n", </a:t>
            </a:r>
          </a:p>
          <a:p>
            <a:pPr algn="l">
              <a:lnSpc>
                <a:spcPct val="100000"/>
              </a:lnSpc>
            </a:pPr>
            <a:r>
              <a:rPr lang="en-US" sz="1400">
                <a:solidFill>
                  <a:srgbClr val="000066"/>
                </a:solidFill>
                <a:latin typeface="Courier New" charset="0"/>
              </a:rPr>
              <a:t>           sig, pid);</a:t>
            </a:r>
          </a:p>
          <a:p>
            <a:pPr algn="l">
              <a:lnSpc>
                <a:spcPct val="100000"/>
              </a:lnSpc>
            </a:pPr>
            <a:r>
              <a:rPr lang="en-US" sz="1400">
                <a:solidFill>
                  <a:srgbClr val="000066"/>
                </a:solidFill>
                <a:latin typeface="Courier New" charset="0"/>
              </a:rPr>
              <a:t>}</a:t>
            </a:r>
          </a:p>
          <a:p>
            <a:pPr algn="l">
              <a:lnSpc>
                <a:spcPct val="100000"/>
              </a:lnSpc>
            </a:pPr>
            <a:endParaRPr lang="en-US" sz="1400">
              <a:solidFill>
                <a:srgbClr val="000066"/>
              </a:solidFill>
              <a:latin typeface="Courier New" charset="0"/>
            </a:endParaRPr>
          </a:p>
          <a:p>
            <a:pPr algn="l">
              <a:lnSpc>
                <a:spcPct val="100000"/>
              </a:lnSpc>
            </a:pPr>
            <a:r>
              <a:rPr lang="en-US" sz="1400">
                <a:solidFill>
                  <a:srgbClr val="000066"/>
                </a:solidFill>
                <a:latin typeface="Courier New" charset="0"/>
              </a:rPr>
              <a:t>void fork14()</a:t>
            </a:r>
          </a:p>
          <a:p>
            <a:pPr algn="l">
              <a:lnSpc>
                <a:spcPct val="100000"/>
              </a:lnSpc>
            </a:pPr>
            <a:r>
              <a:rPr lang="en-US" sz="1400">
                <a:solidFill>
                  <a:srgbClr val="000066"/>
                </a:solidFill>
                <a:latin typeface="Courier New" charset="0"/>
              </a:rPr>
              <a:t>{</a:t>
            </a:r>
          </a:p>
          <a:p>
            <a:pPr algn="l">
              <a:lnSpc>
                <a:spcPct val="100000"/>
              </a:lnSpc>
            </a:pPr>
            <a:r>
              <a:rPr lang="en-US" sz="1400">
                <a:solidFill>
                  <a:srgbClr val="000066"/>
                </a:solidFill>
                <a:latin typeface="Courier New" charset="0"/>
              </a:rPr>
              <a:t>    pid_t pid[N];</a:t>
            </a:r>
          </a:p>
          <a:p>
            <a:pPr algn="l">
              <a:lnSpc>
                <a:spcPct val="100000"/>
              </a:lnSpc>
            </a:pPr>
            <a:r>
              <a:rPr lang="en-US" sz="1400">
                <a:solidFill>
                  <a:srgbClr val="000066"/>
                </a:solidFill>
                <a:latin typeface="Courier New" charset="0"/>
              </a:rPr>
              <a:t>    int i, child_status;</a:t>
            </a:r>
          </a:p>
          <a:p>
            <a:pPr algn="l">
              <a:lnSpc>
                <a:spcPct val="100000"/>
              </a:lnSpc>
            </a:pPr>
            <a:r>
              <a:rPr lang="en-US" sz="1400">
                <a:solidFill>
                  <a:srgbClr val="000066"/>
                </a:solidFill>
                <a:latin typeface="Courier New" charset="0"/>
              </a:rPr>
              <a:t>    ccount = N;</a:t>
            </a:r>
          </a:p>
          <a:p>
            <a:pPr algn="l">
              <a:lnSpc>
                <a:spcPct val="100000"/>
              </a:lnSpc>
            </a:pPr>
            <a:r>
              <a:rPr lang="en-US" sz="1400">
                <a:solidFill>
                  <a:srgbClr val="000066"/>
                </a:solidFill>
                <a:latin typeface="Courier New" charset="0"/>
              </a:rPr>
              <a:t>    </a:t>
            </a:r>
            <a:r>
              <a:rPr lang="en-US" sz="1400">
                <a:solidFill>
                  <a:srgbClr val="FF1A1A"/>
                </a:solidFill>
                <a:latin typeface="Courier New" charset="0"/>
              </a:rPr>
              <a:t>signal(SIGCHLD, child_handler);</a:t>
            </a:r>
          </a:p>
          <a:p>
            <a:pPr algn="l">
              <a:lnSpc>
                <a:spcPct val="100000"/>
              </a:lnSpc>
            </a:pPr>
            <a:r>
              <a:rPr lang="en-US" sz="1400">
                <a:solidFill>
                  <a:srgbClr val="000066"/>
                </a:solidFill>
                <a:latin typeface="Courier New" charset="0"/>
              </a:rPr>
              <a:t>    for (i = 0; i &lt; N; i++)</a:t>
            </a:r>
          </a:p>
          <a:p>
            <a:pPr algn="l">
              <a:lnSpc>
                <a:spcPct val="100000"/>
              </a:lnSpc>
            </a:pPr>
            <a:r>
              <a:rPr lang="en-US" sz="1400">
                <a:solidFill>
                  <a:srgbClr val="000066"/>
                </a:solidFill>
                <a:latin typeface="Courier New" charset="0"/>
              </a:rPr>
              <a:t>	if ((pid[i] = fork()) == 0) {</a:t>
            </a:r>
          </a:p>
          <a:p>
            <a:pPr algn="l">
              <a:lnSpc>
                <a:spcPct val="100000"/>
              </a:lnSpc>
            </a:pPr>
            <a:r>
              <a:rPr lang="en-US" sz="1400">
                <a:solidFill>
                  <a:srgbClr val="000066"/>
                </a:solidFill>
                <a:latin typeface="Courier New" charset="0"/>
              </a:rPr>
              <a:t>	    /* Child: Exit */</a:t>
            </a:r>
          </a:p>
          <a:p>
            <a:pPr algn="l">
              <a:lnSpc>
                <a:spcPct val="100000"/>
              </a:lnSpc>
            </a:pPr>
            <a:r>
              <a:rPr lang="en-US" sz="1400">
                <a:solidFill>
                  <a:srgbClr val="000066"/>
                </a:solidFill>
                <a:latin typeface="Courier New" charset="0"/>
              </a:rPr>
              <a:t>	    </a:t>
            </a:r>
            <a:r>
              <a:rPr lang="en-US" sz="1400">
                <a:solidFill>
                  <a:srgbClr val="FF0000"/>
                </a:solidFill>
                <a:latin typeface="Courier New" charset="0"/>
              </a:rPr>
              <a:t>exit(0);  </a:t>
            </a:r>
            <a:r>
              <a:rPr lang="en-US" sz="1400">
                <a:solidFill>
                  <a:srgbClr val="FF1A1A"/>
                </a:solidFill>
                <a:latin typeface="Courier New" charset="0"/>
              </a:rPr>
              <a:t>/* send SIGCHLD to parent */</a:t>
            </a:r>
          </a:p>
          <a:p>
            <a:pPr algn="l">
              <a:lnSpc>
                <a:spcPct val="100000"/>
              </a:lnSpc>
            </a:pPr>
            <a:r>
              <a:rPr lang="en-US" sz="1400">
                <a:solidFill>
                  <a:srgbClr val="000066"/>
                </a:solidFill>
                <a:latin typeface="Courier New" charset="0"/>
              </a:rPr>
              <a:t>	}</a:t>
            </a:r>
          </a:p>
          <a:p>
            <a:pPr algn="l">
              <a:lnSpc>
                <a:spcPct val="100000"/>
              </a:lnSpc>
            </a:pPr>
            <a:r>
              <a:rPr lang="en-US" sz="1400">
                <a:solidFill>
                  <a:srgbClr val="000066"/>
                </a:solidFill>
                <a:latin typeface="Courier New" charset="0"/>
              </a:rPr>
              <a:t>    while (ccount &gt; 0)</a:t>
            </a:r>
          </a:p>
          <a:p>
            <a:pPr algn="l">
              <a:lnSpc>
                <a:spcPct val="100000"/>
              </a:lnSpc>
            </a:pPr>
            <a:r>
              <a:rPr lang="en-US" sz="1400">
                <a:solidFill>
                  <a:srgbClr val="000066"/>
                </a:solidFill>
                <a:latin typeface="Courier New" charset="0"/>
              </a:rPr>
              <a:t>	pause();/* Suspend until signal occurs */</a:t>
            </a:r>
          </a:p>
          <a:p>
            <a:pPr algn="l">
              <a:lnSpc>
                <a:spcPct val="100000"/>
              </a:lnSpc>
            </a:pPr>
            <a:r>
              <a:rPr lang="en-US" sz="1400">
                <a:solidFill>
                  <a:srgbClr val="000066"/>
                </a:solidFill>
                <a:latin typeface="Courier Ne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5315">
                                            <p:txEl>
                                              <p:pRg st="0" end="0"/>
                                            </p:txEl>
                                          </p:spTgt>
                                        </p:tgtEl>
                                        <p:attrNameLst>
                                          <p:attrName>style.visibility</p:attrName>
                                        </p:attrNameLst>
                                      </p:cBhvr>
                                      <p:to>
                                        <p:strVal val="visible"/>
                                      </p:to>
                                    </p:set>
                                    <p:animEffect transition="in" filter="fade">
                                      <p:cBhvr>
                                        <p:cTn id="7" dur="500"/>
                                        <p:tgtEl>
                                          <p:spTgt spid="525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5315">
                                            <p:txEl>
                                              <p:pRg st="1" end="1"/>
                                            </p:txEl>
                                          </p:spTgt>
                                        </p:tgtEl>
                                        <p:attrNameLst>
                                          <p:attrName>style.visibility</p:attrName>
                                        </p:attrNameLst>
                                      </p:cBhvr>
                                      <p:to>
                                        <p:strVal val="visible"/>
                                      </p:to>
                                    </p:set>
                                    <p:animEffect transition="in" filter="fade">
                                      <p:cBhvr>
                                        <p:cTn id="12" dur="500"/>
                                        <p:tgtEl>
                                          <p:spTgt spid="525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5315">
                                            <p:txEl>
                                              <p:pRg st="2" end="2"/>
                                            </p:txEl>
                                          </p:spTgt>
                                        </p:tgtEl>
                                        <p:attrNameLst>
                                          <p:attrName>style.visibility</p:attrName>
                                        </p:attrNameLst>
                                      </p:cBhvr>
                                      <p:to>
                                        <p:strVal val="visible"/>
                                      </p:to>
                                    </p:set>
                                    <p:animEffect transition="in" filter="fade">
                                      <p:cBhvr>
                                        <p:cTn id="17" dur="500"/>
                                        <p:tgtEl>
                                          <p:spTgt spid="5253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25315">
                                            <p:txEl>
                                              <p:pRg st="3" end="3"/>
                                            </p:txEl>
                                          </p:spTgt>
                                        </p:tgtEl>
                                        <p:attrNameLst>
                                          <p:attrName>style.visibility</p:attrName>
                                        </p:attrNameLst>
                                      </p:cBhvr>
                                      <p:to>
                                        <p:strVal val="visible"/>
                                      </p:to>
                                    </p:set>
                                    <p:animEffect transition="in" filter="fade">
                                      <p:cBhvr>
                                        <p:cTn id="22" dur="500"/>
                                        <p:tgtEl>
                                          <p:spTgt spid="5253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5" grpId="0" build="p" bldLvl="2"/>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a:xfrm>
            <a:off x="457200" y="228600"/>
            <a:ext cx="8407400" cy="573088"/>
          </a:xfrm>
        </p:spPr>
        <p:txBody>
          <a:bodyPr/>
          <a:lstStyle/>
          <a:p>
            <a:pPr eaLnBrk="1" hangingPunct="1">
              <a:defRPr/>
            </a:pPr>
            <a:r>
              <a:rPr lang="en-US"/>
              <a:t>Living With Nonqueuing Signals</a:t>
            </a:r>
          </a:p>
        </p:txBody>
      </p:sp>
      <p:sp>
        <p:nvSpPr>
          <p:cNvPr id="526339" name="Rectangle 3"/>
          <p:cNvSpPr>
            <a:spLocks noGrp="1" noChangeArrowheads="1"/>
          </p:cNvSpPr>
          <p:nvPr>
            <p:ph type="body" idx="1"/>
          </p:nvPr>
        </p:nvSpPr>
        <p:spPr>
          <a:xfrm>
            <a:off x="762000" y="914400"/>
            <a:ext cx="8382000" cy="5410200"/>
          </a:xfrm>
        </p:spPr>
        <p:txBody>
          <a:bodyPr/>
          <a:lstStyle/>
          <a:p>
            <a:pPr eaLnBrk="1" hangingPunct="1">
              <a:buFont typeface="Wingdings" pitchFamily="-1" charset="2"/>
              <a:buNone/>
              <a:defRPr/>
            </a:pPr>
            <a:r>
              <a:rPr lang="en-US"/>
              <a:t>Must check for all terminated jobs</a:t>
            </a:r>
          </a:p>
          <a:p>
            <a:pPr lvl="1" eaLnBrk="1" hangingPunct="1">
              <a:buFont typeface="Wingdings" pitchFamily="-1" charset="2"/>
              <a:buChar char="n"/>
              <a:defRPr/>
            </a:pPr>
            <a:r>
              <a:rPr lang="en-US">
                <a:ea typeface="ＭＳ Ｐゴシック" pitchFamily="-1" charset="-128"/>
              </a:rPr>
              <a:t>Typically loop with </a:t>
            </a:r>
            <a:r>
              <a:rPr lang="en-US">
                <a:latin typeface="Courier New" pitchFamily="-1" charset="0"/>
                <a:ea typeface="ＭＳ Ｐゴシック" pitchFamily="-1" charset="-128"/>
              </a:rPr>
              <a:t>wait</a:t>
            </a:r>
          </a:p>
        </p:txBody>
      </p:sp>
      <p:sp>
        <p:nvSpPr>
          <p:cNvPr id="119811" name="Text Box 4"/>
          <p:cNvSpPr txBox="1">
            <a:spLocks noChangeArrowheads="1"/>
          </p:cNvSpPr>
          <p:nvPr/>
        </p:nvSpPr>
        <p:spPr bwMode="auto">
          <a:xfrm>
            <a:off x="533400" y="1905000"/>
            <a:ext cx="7696200" cy="4251325"/>
          </a:xfrm>
          <a:prstGeom prst="rect">
            <a:avLst/>
          </a:prstGeom>
          <a:solidFill>
            <a:srgbClr val="CCFFFF"/>
          </a:solidFill>
          <a:ln w="3175">
            <a:solidFill>
              <a:schemeClr val="tx1"/>
            </a:solidFill>
            <a:miter lim="800000"/>
            <a:headEnd/>
            <a:tailEnd/>
          </a:ln>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FF1A1A"/>
                </a:solidFill>
                <a:latin typeface="Courier New" charset="0"/>
              </a:rPr>
              <a:t>void child_handler2(int sig)</a:t>
            </a:r>
          </a:p>
          <a:p>
            <a:pPr algn="l">
              <a:lnSpc>
                <a:spcPct val="100000"/>
              </a:lnSpc>
            </a:pPr>
            <a:r>
              <a:rPr lang="en-US" sz="1600">
                <a:solidFill>
                  <a:srgbClr val="000066"/>
                </a:solidFill>
                <a:latin typeface="Courier New" charset="0"/>
              </a:rPr>
              <a:t>{</a:t>
            </a:r>
          </a:p>
          <a:p>
            <a:pPr algn="l">
              <a:lnSpc>
                <a:spcPct val="100000"/>
              </a:lnSpc>
            </a:pPr>
            <a:r>
              <a:rPr lang="en-US" sz="1600">
                <a:solidFill>
                  <a:srgbClr val="000066"/>
                </a:solidFill>
                <a:latin typeface="Courier New" charset="0"/>
              </a:rPr>
              <a:t>    int child_status;</a:t>
            </a:r>
          </a:p>
          <a:p>
            <a:pPr algn="l">
              <a:lnSpc>
                <a:spcPct val="100000"/>
              </a:lnSpc>
            </a:pPr>
            <a:r>
              <a:rPr lang="en-US" sz="1600">
                <a:solidFill>
                  <a:srgbClr val="000066"/>
                </a:solidFill>
                <a:latin typeface="Courier New" charset="0"/>
              </a:rPr>
              <a:t>    pid_t pid;</a:t>
            </a:r>
          </a:p>
          <a:p>
            <a:pPr algn="l">
              <a:lnSpc>
                <a:spcPct val="100000"/>
              </a:lnSpc>
            </a:pPr>
            <a:r>
              <a:rPr lang="en-US" sz="1600">
                <a:solidFill>
                  <a:srgbClr val="000066"/>
                </a:solidFill>
                <a:latin typeface="Courier New" charset="0"/>
              </a:rPr>
              <a:t>    </a:t>
            </a:r>
            <a:r>
              <a:rPr lang="en-US" sz="1600">
                <a:solidFill>
                  <a:srgbClr val="FF1A1A"/>
                </a:solidFill>
                <a:latin typeface="Courier New" charset="0"/>
              </a:rPr>
              <a:t>while </a:t>
            </a:r>
            <a:r>
              <a:rPr lang="en-US" sz="1600">
                <a:solidFill>
                  <a:srgbClr val="000066"/>
                </a:solidFill>
                <a:latin typeface="Courier New" charset="0"/>
              </a:rPr>
              <a:t>((pid = wait(&amp;child_status)) &gt; 0) {</a:t>
            </a:r>
          </a:p>
          <a:p>
            <a:pPr algn="l">
              <a:lnSpc>
                <a:spcPct val="100000"/>
              </a:lnSpc>
            </a:pPr>
            <a:r>
              <a:rPr lang="en-US" sz="1600">
                <a:solidFill>
                  <a:srgbClr val="000066"/>
                </a:solidFill>
                <a:latin typeface="Courier New" charset="0"/>
              </a:rPr>
              <a:t>	ccount--;</a:t>
            </a:r>
          </a:p>
          <a:p>
            <a:pPr algn="l">
              <a:lnSpc>
                <a:spcPct val="100000"/>
              </a:lnSpc>
            </a:pPr>
            <a:r>
              <a:rPr lang="en-US" sz="1600">
                <a:solidFill>
                  <a:srgbClr val="000066"/>
                </a:solidFill>
                <a:latin typeface="Courier New" charset="0"/>
              </a:rPr>
              <a:t>	printf("Received signal %d from process %d\n", sig, pid);</a:t>
            </a:r>
          </a:p>
          <a:p>
            <a:pPr algn="l">
              <a:lnSpc>
                <a:spcPct val="100000"/>
              </a:lnSpc>
            </a:pPr>
            <a:r>
              <a:rPr lang="en-US" sz="1600">
                <a:solidFill>
                  <a:srgbClr val="000066"/>
                </a:solidFill>
                <a:latin typeface="Courier New" charset="0"/>
              </a:rPr>
              <a:t>    }</a:t>
            </a:r>
          </a:p>
          <a:p>
            <a:pPr algn="l">
              <a:lnSpc>
                <a:spcPct val="100000"/>
              </a:lnSpc>
            </a:pPr>
            <a:r>
              <a:rPr lang="en-US" sz="1600">
                <a:solidFill>
                  <a:srgbClr val="000066"/>
                </a:solidFill>
                <a:latin typeface="Courier New" charset="0"/>
              </a:rPr>
              <a:t>}</a:t>
            </a:r>
          </a:p>
          <a:p>
            <a:pPr algn="l">
              <a:lnSpc>
                <a:spcPct val="100000"/>
              </a:lnSpc>
            </a:pPr>
            <a:endParaRPr lang="en-US" sz="1600">
              <a:solidFill>
                <a:srgbClr val="000066"/>
              </a:solidFill>
              <a:latin typeface="Courier New" charset="0"/>
            </a:endParaRPr>
          </a:p>
          <a:p>
            <a:pPr algn="l">
              <a:lnSpc>
                <a:spcPct val="100000"/>
              </a:lnSpc>
            </a:pPr>
            <a:r>
              <a:rPr lang="en-US" sz="1600">
                <a:solidFill>
                  <a:srgbClr val="000066"/>
                </a:solidFill>
                <a:latin typeface="Courier New" charset="0"/>
              </a:rPr>
              <a:t>void fork15()</a:t>
            </a:r>
          </a:p>
          <a:p>
            <a:pPr algn="l">
              <a:lnSpc>
                <a:spcPct val="100000"/>
              </a:lnSpc>
            </a:pPr>
            <a:r>
              <a:rPr lang="en-US" sz="1600">
                <a:solidFill>
                  <a:srgbClr val="000066"/>
                </a:solidFill>
                <a:latin typeface="Courier New" charset="0"/>
              </a:rPr>
              <a:t>{</a:t>
            </a:r>
          </a:p>
          <a:p>
            <a:pPr algn="l">
              <a:lnSpc>
                <a:spcPct val="100000"/>
              </a:lnSpc>
            </a:pPr>
            <a:r>
              <a:rPr lang="en-US" sz="1600">
                <a:solidFill>
                  <a:srgbClr val="000066"/>
                </a:solidFill>
                <a:latin typeface="Courier New" charset="0"/>
              </a:rPr>
              <a:t>    . . .</a:t>
            </a:r>
          </a:p>
          <a:p>
            <a:pPr algn="l">
              <a:lnSpc>
                <a:spcPct val="100000"/>
              </a:lnSpc>
            </a:pPr>
            <a:r>
              <a:rPr lang="en-US" sz="1600">
                <a:solidFill>
                  <a:srgbClr val="000066"/>
                </a:solidFill>
                <a:latin typeface="Courier New" charset="0"/>
              </a:rPr>
              <a:t>    </a:t>
            </a:r>
            <a:r>
              <a:rPr lang="en-US" sz="1600">
                <a:solidFill>
                  <a:srgbClr val="FF1A1A"/>
                </a:solidFill>
                <a:latin typeface="Courier New" charset="0"/>
              </a:rPr>
              <a:t>signal(SIGCHLD, child_handler2);</a:t>
            </a:r>
          </a:p>
          <a:p>
            <a:pPr algn="l">
              <a:lnSpc>
                <a:spcPct val="100000"/>
              </a:lnSpc>
            </a:pPr>
            <a:r>
              <a:rPr lang="en-US" sz="1600">
                <a:solidFill>
                  <a:srgbClr val="000066"/>
                </a:solidFill>
                <a:latin typeface="Courier New" charset="0"/>
              </a:rPr>
              <a:t>    . . .</a:t>
            </a:r>
          </a:p>
          <a:p>
            <a:pPr algn="l">
              <a:lnSpc>
                <a:spcPct val="100000"/>
              </a:lnSpc>
            </a:pPr>
            <a:r>
              <a:rPr lang="en-US" sz="1600">
                <a:solidFill>
                  <a:srgbClr val="000066"/>
                </a:solidFill>
                <a:latin typeface="Courier New" charset="0"/>
              </a:rPr>
              <a:t>}</a:t>
            </a: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a:xfrm>
            <a:off x="381000" y="123825"/>
            <a:ext cx="8382000" cy="1095375"/>
          </a:xfrm>
        </p:spPr>
        <p:txBody>
          <a:bodyPr/>
          <a:lstStyle/>
          <a:p>
            <a:pPr eaLnBrk="1" hangingPunct="1">
              <a:defRPr/>
            </a:pPr>
            <a:r>
              <a:rPr lang="en-US"/>
              <a:t>A Program That Reacts to</a:t>
            </a:r>
            <a:br>
              <a:rPr lang="en-US"/>
            </a:br>
            <a:r>
              <a:rPr lang="en-US"/>
              <a:t>Externally Generated Events (ctrl-c)</a:t>
            </a:r>
          </a:p>
        </p:txBody>
      </p:sp>
      <p:sp>
        <p:nvSpPr>
          <p:cNvPr id="120834" name="Rectangle 3"/>
          <p:cNvSpPr>
            <a:spLocks noChangeArrowheads="1"/>
          </p:cNvSpPr>
          <p:nvPr/>
        </p:nvSpPr>
        <p:spPr bwMode="auto">
          <a:xfrm>
            <a:off x="762000" y="1600200"/>
            <a:ext cx="7504113" cy="4740275"/>
          </a:xfrm>
          <a:prstGeom prst="rect">
            <a:avLst/>
          </a:prstGeom>
          <a:solidFill>
            <a:srgbClr val="CCFFFF"/>
          </a:solidFill>
          <a:ln w="3175">
            <a:solidFill>
              <a:schemeClr val="tx1"/>
            </a:solidFill>
            <a:miter lim="800000"/>
            <a:headEnd/>
            <a:tailEnd/>
          </a:ln>
        </p:spPr>
        <p:txBody>
          <a:bodyPr wrap="none">
            <a:spAutoFit/>
          </a:bodyPr>
          <a:lstStyle/>
          <a:p>
            <a:pPr algn="l">
              <a:lnSpc>
                <a:spcPct val="100000"/>
              </a:lnSpc>
            </a:pPr>
            <a:r>
              <a:rPr lang="en-US" sz="1600">
                <a:solidFill>
                  <a:srgbClr val="000066"/>
                </a:solidFill>
                <a:latin typeface="Courier New" charset="0"/>
              </a:rPr>
              <a:t>#include &lt;stdlib.h&gt; </a:t>
            </a:r>
          </a:p>
          <a:p>
            <a:pPr algn="l">
              <a:lnSpc>
                <a:spcPct val="100000"/>
              </a:lnSpc>
            </a:pPr>
            <a:r>
              <a:rPr lang="en-US" sz="1600">
                <a:solidFill>
                  <a:srgbClr val="000066"/>
                </a:solidFill>
                <a:latin typeface="Courier New" charset="0"/>
              </a:rPr>
              <a:t>#include &lt;stdio.h&gt; </a:t>
            </a:r>
          </a:p>
          <a:p>
            <a:pPr algn="l">
              <a:lnSpc>
                <a:spcPct val="100000"/>
              </a:lnSpc>
            </a:pPr>
            <a:r>
              <a:rPr lang="en-US" sz="1600">
                <a:solidFill>
                  <a:srgbClr val="000066"/>
                </a:solidFill>
                <a:latin typeface="Courier New" charset="0"/>
              </a:rPr>
              <a:t>#include &lt;signal.h&gt; </a:t>
            </a:r>
          </a:p>
          <a:p>
            <a:pPr algn="l">
              <a:lnSpc>
                <a:spcPct val="100000"/>
              </a:lnSpc>
            </a:pPr>
            <a:endParaRPr lang="en-US" sz="1600">
              <a:solidFill>
                <a:srgbClr val="000066"/>
              </a:solidFill>
              <a:latin typeface="Courier New" charset="0"/>
            </a:endParaRPr>
          </a:p>
          <a:p>
            <a:pPr algn="l">
              <a:lnSpc>
                <a:spcPct val="100000"/>
              </a:lnSpc>
            </a:pPr>
            <a:r>
              <a:rPr lang="en-US" sz="1600">
                <a:solidFill>
                  <a:srgbClr val="FF1A1A"/>
                </a:solidFill>
                <a:latin typeface="Courier New" charset="0"/>
              </a:rPr>
              <a:t>void handler(int sig)</a:t>
            </a:r>
            <a:r>
              <a:rPr lang="en-US" sz="1600">
                <a:solidFill>
                  <a:srgbClr val="000066"/>
                </a:solidFill>
                <a:latin typeface="Courier New" charset="0"/>
              </a:rPr>
              <a:t> { </a:t>
            </a:r>
          </a:p>
          <a:p>
            <a:pPr algn="l">
              <a:lnSpc>
                <a:spcPct val="100000"/>
              </a:lnSpc>
            </a:pPr>
            <a:r>
              <a:rPr lang="en-US" sz="1600">
                <a:solidFill>
                  <a:srgbClr val="000066"/>
                </a:solidFill>
                <a:latin typeface="Courier New" charset="0"/>
              </a:rPr>
              <a:t>  printf("You think hitting ctrl-c will stop the bomb?\n"); </a:t>
            </a:r>
          </a:p>
          <a:p>
            <a:pPr algn="l">
              <a:lnSpc>
                <a:spcPct val="100000"/>
              </a:lnSpc>
            </a:pPr>
            <a:r>
              <a:rPr lang="en-US" sz="1600">
                <a:solidFill>
                  <a:srgbClr val="000066"/>
                </a:solidFill>
                <a:latin typeface="Courier New" charset="0"/>
              </a:rPr>
              <a:t>  sleep(2); </a:t>
            </a:r>
          </a:p>
          <a:p>
            <a:pPr algn="l">
              <a:lnSpc>
                <a:spcPct val="100000"/>
              </a:lnSpc>
            </a:pPr>
            <a:r>
              <a:rPr lang="en-US" sz="1600">
                <a:solidFill>
                  <a:srgbClr val="000066"/>
                </a:solidFill>
                <a:latin typeface="Courier New" charset="0"/>
              </a:rPr>
              <a:t>  printf("Well..."); </a:t>
            </a:r>
          </a:p>
          <a:p>
            <a:pPr algn="l">
              <a:lnSpc>
                <a:spcPct val="100000"/>
              </a:lnSpc>
            </a:pPr>
            <a:r>
              <a:rPr lang="en-US" sz="1600">
                <a:solidFill>
                  <a:srgbClr val="000066"/>
                </a:solidFill>
                <a:latin typeface="Courier New" charset="0"/>
              </a:rPr>
              <a:t>  fflush(stdout); </a:t>
            </a:r>
          </a:p>
          <a:p>
            <a:pPr algn="l">
              <a:lnSpc>
                <a:spcPct val="100000"/>
              </a:lnSpc>
            </a:pPr>
            <a:r>
              <a:rPr lang="en-US" sz="1600">
                <a:solidFill>
                  <a:srgbClr val="000066"/>
                </a:solidFill>
                <a:latin typeface="Courier New" charset="0"/>
              </a:rPr>
              <a:t>  sleep(1); </a:t>
            </a:r>
          </a:p>
          <a:p>
            <a:pPr algn="l">
              <a:lnSpc>
                <a:spcPct val="100000"/>
              </a:lnSpc>
            </a:pPr>
            <a:r>
              <a:rPr lang="en-US" sz="1600">
                <a:solidFill>
                  <a:srgbClr val="000066"/>
                </a:solidFill>
                <a:latin typeface="Courier New" charset="0"/>
              </a:rPr>
              <a:t>  printf("OK\n"); </a:t>
            </a:r>
          </a:p>
          <a:p>
            <a:pPr algn="l">
              <a:lnSpc>
                <a:spcPct val="100000"/>
              </a:lnSpc>
            </a:pPr>
            <a:r>
              <a:rPr lang="en-US" sz="1600">
                <a:solidFill>
                  <a:srgbClr val="000066"/>
                </a:solidFill>
                <a:latin typeface="Courier New" charset="0"/>
              </a:rPr>
              <a:t>  exit(0); </a:t>
            </a:r>
          </a:p>
          <a:p>
            <a:pPr algn="l">
              <a:lnSpc>
                <a:spcPct val="100000"/>
              </a:lnSpc>
            </a:pPr>
            <a:r>
              <a:rPr lang="en-US" sz="1600">
                <a:solidFill>
                  <a:srgbClr val="000066"/>
                </a:solidFill>
                <a:latin typeface="Courier New" charset="0"/>
              </a:rPr>
              <a:t>} </a:t>
            </a:r>
          </a:p>
          <a:p>
            <a:pPr algn="l">
              <a:lnSpc>
                <a:spcPct val="100000"/>
              </a:lnSpc>
            </a:pPr>
            <a:r>
              <a:rPr lang="en-US" sz="1600">
                <a:solidFill>
                  <a:srgbClr val="000066"/>
                </a:solidFill>
                <a:latin typeface="Courier New" charset="0"/>
              </a:rPr>
              <a:t> </a:t>
            </a:r>
          </a:p>
          <a:p>
            <a:pPr algn="l">
              <a:lnSpc>
                <a:spcPct val="100000"/>
              </a:lnSpc>
            </a:pPr>
            <a:r>
              <a:rPr lang="en-US" sz="1600">
                <a:solidFill>
                  <a:srgbClr val="000066"/>
                </a:solidFill>
                <a:latin typeface="Courier New" charset="0"/>
              </a:rPr>
              <a:t>main() { </a:t>
            </a:r>
          </a:p>
          <a:p>
            <a:pPr algn="l">
              <a:lnSpc>
                <a:spcPct val="100000"/>
              </a:lnSpc>
            </a:pPr>
            <a:r>
              <a:rPr lang="en-US" sz="1600">
                <a:solidFill>
                  <a:srgbClr val="000066"/>
                </a:solidFill>
                <a:latin typeface="Courier New" charset="0"/>
              </a:rPr>
              <a:t>  </a:t>
            </a:r>
            <a:r>
              <a:rPr lang="en-US" sz="1600">
                <a:solidFill>
                  <a:srgbClr val="FF1A1A"/>
                </a:solidFill>
                <a:latin typeface="Courier New" charset="0"/>
              </a:rPr>
              <a:t>signal(SIGINT, handler); /* installs ctl-c handler */</a:t>
            </a:r>
          </a:p>
          <a:p>
            <a:pPr algn="l">
              <a:lnSpc>
                <a:spcPct val="100000"/>
              </a:lnSpc>
            </a:pPr>
            <a:r>
              <a:rPr lang="en-US" sz="1600">
                <a:solidFill>
                  <a:srgbClr val="000066"/>
                </a:solidFill>
                <a:latin typeface="Courier New" charset="0"/>
              </a:rPr>
              <a:t>  while(1) { </a:t>
            </a:r>
          </a:p>
          <a:p>
            <a:pPr algn="l">
              <a:lnSpc>
                <a:spcPct val="100000"/>
              </a:lnSpc>
            </a:pPr>
            <a:r>
              <a:rPr lang="en-US" sz="1600">
                <a:solidFill>
                  <a:srgbClr val="000066"/>
                </a:solidFill>
                <a:latin typeface="Courier New" charset="0"/>
              </a:rPr>
              <a:t>  } </a:t>
            </a:r>
          </a:p>
          <a:p>
            <a:pPr algn="l">
              <a:lnSpc>
                <a:spcPct val="100000"/>
              </a:lnSpc>
            </a:pPr>
            <a:r>
              <a:rPr lang="en-US" sz="1600">
                <a:solidFill>
                  <a:srgbClr val="000066"/>
                </a:solidFill>
                <a:latin typeface="Courier New" charset="0"/>
              </a:rPr>
              <a:t>} </a:t>
            </a:r>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xfrm>
            <a:off x="381000" y="228600"/>
            <a:ext cx="8458200" cy="1095375"/>
          </a:xfrm>
        </p:spPr>
        <p:txBody>
          <a:bodyPr/>
          <a:lstStyle/>
          <a:p>
            <a:pPr eaLnBrk="1" hangingPunct="1">
              <a:defRPr/>
            </a:pPr>
            <a:r>
              <a:rPr lang="en-US"/>
              <a:t>A Program That Reacts to Internally Generated Events</a:t>
            </a:r>
          </a:p>
        </p:txBody>
      </p:sp>
      <p:sp>
        <p:nvSpPr>
          <p:cNvPr id="121858" name="Rectangle 3"/>
          <p:cNvSpPr>
            <a:spLocks noChangeArrowheads="1"/>
          </p:cNvSpPr>
          <p:nvPr/>
        </p:nvSpPr>
        <p:spPr bwMode="auto">
          <a:xfrm>
            <a:off x="304800" y="1600200"/>
            <a:ext cx="3114675" cy="4251325"/>
          </a:xfrm>
          <a:prstGeom prst="rect">
            <a:avLst/>
          </a:prstGeom>
          <a:solidFill>
            <a:srgbClr val="CCFFFF"/>
          </a:solidFill>
          <a:ln w="3175">
            <a:solidFill>
              <a:schemeClr val="tx1"/>
            </a:solidFill>
            <a:miter lim="800000"/>
            <a:headEnd/>
            <a:tailEnd/>
          </a:ln>
        </p:spPr>
        <p:txBody>
          <a:bodyPr wrap="none">
            <a:spAutoFit/>
          </a:bodyPr>
          <a:lstStyle/>
          <a:p>
            <a:pPr algn="l">
              <a:lnSpc>
                <a:spcPct val="100000"/>
              </a:lnSpc>
            </a:pPr>
            <a:r>
              <a:rPr lang="en-US" sz="1600">
                <a:solidFill>
                  <a:srgbClr val="000066"/>
                </a:solidFill>
                <a:latin typeface="Courier New" charset="0"/>
              </a:rPr>
              <a:t>#include &lt;stdio.h&gt; </a:t>
            </a:r>
          </a:p>
          <a:p>
            <a:pPr algn="l">
              <a:lnSpc>
                <a:spcPct val="100000"/>
              </a:lnSpc>
            </a:pPr>
            <a:r>
              <a:rPr lang="en-US" sz="1600">
                <a:solidFill>
                  <a:srgbClr val="000066"/>
                </a:solidFill>
                <a:latin typeface="Courier New" charset="0"/>
              </a:rPr>
              <a:t>#include &lt;signal.h&gt; </a:t>
            </a:r>
          </a:p>
          <a:p>
            <a:pPr algn="l">
              <a:lnSpc>
                <a:spcPct val="100000"/>
              </a:lnSpc>
            </a:pPr>
            <a:r>
              <a:rPr lang="en-US" sz="1600">
                <a:solidFill>
                  <a:srgbClr val="000066"/>
                </a:solidFill>
                <a:latin typeface="Courier New" charset="0"/>
              </a:rPr>
              <a:t> </a:t>
            </a:r>
          </a:p>
          <a:p>
            <a:pPr algn="l">
              <a:lnSpc>
                <a:spcPct val="100000"/>
              </a:lnSpc>
            </a:pPr>
            <a:r>
              <a:rPr lang="en-US" sz="1600">
                <a:solidFill>
                  <a:srgbClr val="000066"/>
                </a:solidFill>
                <a:latin typeface="Courier New" charset="0"/>
              </a:rPr>
              <a:t>int beeps = 0; </a:t>
            </a:r>
          </a:p>
          <a:p>
            <a:pPr algn="l">
              <a:lnSpc>
                <a:spcPct val="100000"/>
              </a:lnSpc>
            </a:pPr>
            <a:r>
              <a:rPr lang="en-US" sz="1600">
                <a:solidFill>
                  <a:srgbClr val="000066"/>
                </a:solidFill>
                <a:latin typeface="Courier New" charset="0"/>
              </a:rPr>
              <a:t> </a:t>
            </a:r>
          </a:p>
          <a:p>
            <a:pPr algn="l">
              <a:lnSpc>
                <a:spcPct val="100000"/>
              </a:lnSpc>
            </a:pPr>
            <a:r>
              <a:rPr lang="en-US" sz="1600">
                <a:solidFill>
                  <a:srgbClr val="000066"/>
                </a:solidFill>
                <a:latin typeface="Courier New" charset="0"/>
              </a:rPr>
              <a:t>/* SIGALRM handler */</a:t>
            </a:r>
          </a:p>
          <a:p>
            <a:pPr algn="l">
              <a:lnSpc>
                <a:spcPct val="100000"/>
              </a:lnSpc>
            </a:pPr>
            <a:r>
              <a:rPr lang="en-US" sz="1600">
                <a:solidFill>
                  <a:srgbClr val="FF1A1A"/>
                </a:solidFill>
                <a:latin typeface="Courier New" charset="0"/>
              </a:rPr>
              <a:t>void handler(int sig)</a:t>
            </a:r>
            <a:r>
              <a:rPr lang="en-US" sz="1600">
                <a:solidFill>
                  <a:srgbClr val="000066"/>
                </a:solidFill>
                <a:latin typeface="Courier New" charset="0"/>
              </a:rPr>
              <a:t> { </a:t>
            </a:r>
          </a:p>
          <a:p>
            <a:pPr algn="l">
              <a:lnSpc>
                <a:spcPct val="100000"/>
              </a:lnSpc>
            </a:pPr>
            <a:r>
              <a:rPr lang="en-US" sz="1600">
                <a:solidFill>
                  <a:srgbClr val="000066"/>
                </a:solidFill>
                <a:latin typeface="Courier New" charset="0"/>
              </a:rPr>
              <a:t>  printf("BEEP\n"); </a:t>
            </a:r>
          </a:p>
          <a:p>
            <a:pPr algn="l">
              <a:lnSpc>
                <a:spcPct val="100000"/>
              </a:lnSpc>
            </a:pPr>
            <a:r>
              <a:rPr lang="en-US" sz="1600">
                <a:solidFill>
                  <a:srgbClr val="000066"/>
                </a:solidFill>
                <a:latin typeface="Courier New" charset="0"/>
              </a:rPr>
              <a:t>  fflush(stdout); </a:t>
            </a:r>
          </a:p>
          <a:p>
            <a:pPr algn="l">
              <a:lnSpc>
                <a:spcPct val="100000"/>
              </a:lnSpc>
            </a:pPr>
            <a:r>
              <a:rPr lang="en-US" sz="1600">
                <a:solidFill>
                  <a:srgbClr val="000066"/>
                </a:solidFill>
                <a:latin typeface="Courier New" charset="0"/>
              </a:rPr>
              <a:t> </a:t>
            </a:r>
          </a:p>
          <a:p>
            <a:pPr algn="l">
              <a:lnSpc>
                <a:spcPct val="100000"/>
              </a:lnSpc>
            </a:pPr>
            <a:r>
              <a:rPr lang="en-US" sz="1600">
                <a:solidFill>
                  <a:srgbClr val="000066"/>
                </a:solidFill>
                <a:latin typeface="Courier New" charset="0"/>
              </a:rPr>
              <a:t>  if (++beeps &lt; 5)   </a:t>
            </a:r>
          </a:p>
          <a:p>
            <a:pPr algn="l">
              <a:lnSpc>
                <a:spcPct val="100000"/>
              </a:lnSpc>
            </a:pPr>
            <a:r>
              <a:rPr lang="en-US" sz="1600">
                <a:solidFill>
                  <a:srgbClr val="000066"/>
                </a:solidFill>
                <a:latin typeface="Courier New" charset="0"/>
              </a:rPr>
              <a:t>    alarm(1); </a:t>
            </a:r>
          </a:p>
          <a:p>
            <a:pPr algn="l">
              <a:lnSpc>
                <a:spcPct val="100000"/>
              </a:lnSpc>
            </a:pPr>
            <a:r>
              <a:rPr lang="en-US" sz="1600">
                <a:solidFill>
                  <a:srgbClr val="000066"/>
                </a:solidFill>
                <a:latin typeface="Courier New" charset="0"/>
              </a:rPr>
              <a:t>  else { </a:t>
            </a:r>
          </a:p>
          <a:p>
            <a:pPr algn="l">
              <a:lnSpc>
                <a:spcPct val="100000"/>
              </a:lnSpc>
            </a:pPr>
            <a:r>
              <a:rPr lang="en-US" sz="1600">
                <a:solidFill>
                  <a:srgbClr val="000066"/>
                </a:solidFill>
                <a:latin typeface="Courier New" charset="0"/>
              </a:rPr>
              <a:t>    printf("BOOM!\n"); </a:t>
            </a:r>
          </a:p>
          <a:p>
            <a:pPr algn="l">
              <a:lnSpc>
                <a:spcPct val="100000"/>
              </a:lnSpc>
            </a:pPr>
            <a:r>
              <a:rPr lang="en-US" sz="1600">
                <a:solidFill>
                  <a:srgbClr val="000066"/>
                </a:solidFill>
                <a:latin typeface="Courier New" charset="0"/>
              </a:rPr>
              <a:t>    exit(0); </a:t>
            </a:r>
          </a:p>
          <a:p>
            <a:pPr algn="l">
              <a:lnSpc>
                <a:spcPct val="100000"/>
              </a:lnSpc>
            </a:pPr>
            <a:r>
              <a:rPr lang="en-US" sz="1600">
                <a:solidFill>
                  <a:srgbClr val="000066"/>
                </a:solidFill>
                <a:latin typeface="Courier New" charset="0"/>
              </a:rPr>
              <a:t>  } </a:t>
            </a:r>
          </a:p>
          <a:p>
            <a:pPr algn="l">
              <a:lnSpc>
                <a:spcPct val="100000"/>
              </a:lnSpc>
            </a:pPr>
            <a:r>
              <a:rPr lang="en-US" sz="1600">
                <a:solidFill>
                  <a:srgbClr val="000066"/>
                </a:solidFill>
                <a:latin typeface="Courier New" charset="0"/>
              </a:rPr>
              <a:t>} </a:t>
            </a:r>
          </a:p>
        </p:txBody>
      </p:sp>
      <p:sp>
        <p:nvSpPr>
          <p:cNvPr id="121859" name="Rectangle 4"/>
          <p:cNvSpPr>
            <a:spLocks noChangeArrowheads="1"/>
          </p:cNvSpPr>
          <p:nvPr/>
        </p:nvSpPr>
        <p:spPr bwMode="auto">
          <a:xfrm>
            <a:off x="4648200" y="1606550"/>
            <a:ext cx="3967163" cy="2295525"/>
          </a:xfrm>
          <a:prstGeom prst="rect">
            <a:avLst/>
          </a:prstGeom>
          <a:solidFill>
            <a:srgbClr val="CCFFFF"/>
          </a:solidFill>
          <a:ln w="3175">
            <a:solidFill>
              <a:schemeClr val="tx1"/>
            </a:solidFill>
            <a:miter lim="800000"/>
            <a:headEnd/>
            <a:tailEnd/>
          </a:ln>
        </p:spPr>
        <p:txBody>
          <a:bodyPr wrap="none">
            <a:spAutoFit/>
          </a:bodyPr>
          <a:lstStyle/>
          <a:p>
            <a:pPr algn="l">
              <a:lnSpc>
                <a:spcPct val="100000"/>
              </a:lnSpc>
            </a:pPr>
            <a:r>
              <a:rPr lang="en-US" sz="1600">
                <a:solidFill>
                  <a:srgbClr val="000066"/>
                </a:solidFill>
                <a:latin typeface="Courier New" charset="0"/>
              </a:rPr>
              <a:t>main() { </a:t>
            </a:r>
          </a:p>
          <a:p>
            <a:pPr algn="l">
              <a:lnSpc>
                <a:spcPct val="100000"/>
              </a:lnSpc>
            </a:pPr>
            <a:r>
              <a:rPr lang="en-US" sz="1600">
                <a:solidFill>
                  <a:srgbClr val="000066"/>
                </a:solidFill>
                <a:latin typeface="Courier New" charset="0"/>
              </a:rPr>
              <a:t>  </a:t>
            </a:r>
            <a:r>
              <a:rPr lang="en-US" sz="1600">
                <a:solidFill>
                  <a:srgbClr val="FF1A1A"/>
                </a:solidFill>
                <a:latin typeface="Courier New" charset="0"/>
              </a:rPr>
              <a:t>signal(SIGALRM, handler);  </a:t>
            </a:r>
          </a:p>
          <a:p>
            <a:pPr algn="l">
              <a:lnSpc>
                <a:spcPct val="100000"/>
              </a:lnSpc>
            </a:pPr>
            <a:r>
              <a:rPr lang="en-US" sz="1600">
                <a:solidFill>
                  <a:srgbClr val="000066"/>
                </a:solidFill>
                <a:latin typeface="Courier New" charset="0"/>
              </a:rPr>
              <a:t>  alarm(1); /* send SIGALRM in</a:t>
            </a:r>
          </a:p>
          <a:p>
            <a:pPr algn="l">
              <a:lnSpc>
                <a:spcPct val="100000"/>
              </a:lnSpc>
            </a:pPr>
            <a:r>
              <a:rPr lang="en-US" sz="1600">
                <a:solidFill>
                  <a:srgbClr val="000066"/>
                </a:solidFill>
                <a:latin typeface="Courier New" charset="0"/>
              </a:rPr>
              <a:t>               1 second */</a:t>
            </a:r>
          </a:p>
          <a:p>
            <a:pPr algn="l">
              <a:lnSpc>
                <a:spcPct val="100000"/>
              </a:lnSpc>
            </a:pPr>
            <a:r>
              <a:rPr lang="en-US" sz="1600">
                <a:solidFill>
                  <a:srgbClr val="000066"/>
                </a:solidFill>
                <a:latin typeface="Courier New" charset="0"/>
              </a:rPr>
              <a:t> </a:t>
            </a:r>
          </a:p>
          <a:p>
            <a:pPr algn="l">
              <a:lnSpc>
                <a:spcPct val="100000"/>
              </a:lnSpc>
            </a:pPr>
            <a:r>
              <a:rPr lang="en-US" sz="1600">
                <a:solidFill>
                  <a:srgbClr val="000066"/>
                </a:solidFill>
                <a:latin typeface="Courier New" charset="0"/>
              </a:rPr>
              <a:t>  while (1) { </a:t>
            </a:r>
          </a:p>
          <a:p>
            <a:pPr algn="l">
              <a:lnSpc>
                <a:spcPct val="100000"/>
              </a:lnSpc>
            </a:pPr>
            <a:r>
              <a:rPr lang="en-US" sz="1600">
                <a:solidFill>
                  <a:srgbClr val="000066"/>
                </a:solidFill>
                <a:latin typeface="Courier New" charset="0"/>
              </a:rPr>
              <a:t>    /* handler returns here */ </a:t>
            </a:r>
          </a:p>
          <a:p>
            <a:pPr algn="l">
              <a:lnSpc>
                <a:spcPct val="100000"/>
              </a:lnSpc>
            </a:pPr>
            <a:r>
              <a:rPr lang="en-US" sz="1600">
                <a:solidFill>
                  <a:srgbClr val="000066"/>
                </a:solidFill>
                <a:latin typeface="Courier New" charset="0"/>
              </a:rPr>
              <a:t>  } </a:t>
            </a:r>
          </a:p>
          <a:p>
            <a:pPr algn="l">
              <a:lnSpc>
                <a:spcPct val="100000"/>
              </a:lnSpc>
            </a:pPr>
            <a:r>
              <a:rPr lang="en-US" sz="1600">
                <a:solidFill>
                  <a:srgbClr val="000066"/>
                </a:solidFill>
                <a:latin typeface="Courier New" charset="0"/>
              </a:rPr>
              <a:t>} </a:t>
            </a:r>
          </a:p>
        </p:txBody>
      </p:sp>
      <p:sp>
        <p:nvSpPr>
          <p:cNvPr id="121860" name="Rectangle 5"/>
          <p:cNvSpPr>
            <a:spLocks noChangeArrowheads="1"/>
          </p:cNvSpPr>
          <p:nvPr/>
        </p:nvSpPr>
        <p:spPr bwMode="auto">
          <a:xfrm>
            <a:off x="4733925" y="4200525"/>
            <a:ext cx="1890713" cy="2047875"/>
          </a:xfrm>
          <a:prstGeom prst="rect">
            <a:avLst/>
          </a:prstGeom>
          <a:solidFill>
            <a:srgbClr val="FFFF99"/>
          </a:solidFill>
          <a:ln>
            <a:noFill/>
          </a:ln>
          <a:extLs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p>
            <a:pPr algn="l">
              <a:lnSpc>
                <a:spcPct val="100000"/>
              </a:lnSpc>
            </a:pPr>
            <a:r>
              <a:rPr lang="en-US" sz="1600">
                <a:solidFill>
                  <a:srgbClr val="000066"/>
                </a:solidFill>
                <a:latin typeface="Courier New" charset="0"/>
              </a:rPr>
              <a:t>linux&gt; a.out  </a:t>
            </a:r>
          </a:p>
          <a:p>
            <a:pPr algn="l">
              <a:lnSpc>
                <a:spcPct val="100000"/>
              </a:lnSpc>
            </a:pPr>
            <a:r>
              <a:rPr lang="en-US" sz="1600">
                <a:solidFill>
                  <a:srgbClr val="000066"/>
                </a:solidFill>
                <a:latin typeface="Courier New" charset="0"/>
              </a:rPr>
              <a:t>BEEP </a:t>
            </a:r>
          </a:p>
          <a:p>
            <a:pPr algn="l">
              <a:lnSpc>
                <a:spcPct val="100000"/>
              </a:lnSpc>
            </a:pPr>
            <a:r>
              <a:rPr lang="en-US" sz="1600">
                <a:solidFill>
                  <a:srgbClr val="000066"/>
                </a:solidFill>
                <a:latin typeface="Courier New" charset="0"/>
              </a:rPr>
              <a:t>BEEP </a:t>
            </a:r>
          </a:p>
          <a:p>
            <a:pPr algn="l">
              <a:lnSpc>
                <a:spcPct val="100000"/>
              </a:lnSpc>
            </a:pPr>
            <a:r>
              <a:rPr lang="en-US" sz="1600">
                <a:solidFill>
                  <a:srgbClr val="000066"/>
                </a:solidFill>
                <a:latin typeface="Courier New" charset="0"/>
              </a:rPr>
              <a:t>BEEP </a:t>
            </a:r>
          </a:p>
          <a:p>
            <a:pPr algn="l">
              <a:lnSpc>
                <a:spcPct val="100000"/>
              </a:lnSpc>
            </a:pPr>
            <a:r>
              <a:rPr lang="en-US" sz="1600">
                <a:solidFill>
                  <a:srgbClr val="000066"/>
                </a:solidFill>
                <a:latin typeface="Courier New" charset="0"/>
              </a:rPr>
              <a:t>BEEP </a:t>
            </a:r>
          </a:p>
          <a:p>
            <a:pPr algn="l">
              <a:lnSpc>
                <a:spcPct val="100000"/>
              </a:lnSpc>
            </a:pPr>
            <a:r>
              <a:rPr lang="en-US" sz="1600">
                <a:solidFill>
                  <a:srgbClr val="000066"/>
                </a:solidFill>
                <a:latin typeface="Courier New" charset="0"/>
              </a:rPr>
              <a:t>BEEP </a:t>
            </a:r>
          </a:p>
          <a:p>
            <a:pPr algn="l">
              <a:lnSpc>
                <a:spcPct val="100000"/>
              </a:lnSpc>
            </a:pPr>
            <a:r>
              <a:rPr lang="en-US" sz="1600">
                <a:solidFill>
                  <a:srgbClr val="000066"/>
                </a:solidFill>
                <a:latin typeface="Courier New" charset="0"/>
              </a:rPr>
              <a:t>BOOM! </a:t>
            </a:r>
          </a:p>
          <a:p>
            <a:pPr algn="l">
              <a:lnSpc>
                <a:spcPct val="100000"/>
              </a:lnSpc>
            </a:pPr>
            <a:r>
              <a:rPr lang="en-US" sz="1600">
                <a:solidFill>
                  <a:srgbClr val="000066"/>
                </a:solidFill>
                <a:latin typeface="Courier New" charset="0"/>
              </a:rPr>
              <a:t>bass&gt; </a:t>
            </a: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pPr eaLnBrk="1" hangingPunct="1">
              <a:defRPr/>
            </a:pPr>
            <a:r>
              <a:rPr lang="en-US"/>
              <a:t>A General Signal Handler</a:t>
            </a:r>
          </a:p>
        </p:txBody>
      </p:sp>
      <p:sp>
        <p:nvSpPr>
          <p:cNvPr id="122882" name="Text Box 4"/>
          <p:cNvSpPr txBox="1">
            <a:spLocks noChangeArrowheads="1"/>
          </p:cNvSpPr>
          <p:nvPr/>
        </p:nvSpPr>
        <p:spPr bwMode="auto">
          <a:xfrm>
            <a:off x="762000" y="914400"/>
            <a:ext cx="8001000" cy="5857875"/>
          </a:xfrm>
          <a:prstGeom prst="rect">
            <a:avLst/>
          </a:prstGeom>
          <a:solidFill>
            <a:srgbClr val="FFFF99"/>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r>
              <a:rPr lang="en-US" sz="1600">
                <a:solidFill>
                  <a:srgbClr val="FF1A1A"/>
                </a:solidFill>
                <a:latin typeface="Courier New" charset="0"/>
              </a:rPr>
              <a:t>void handler(int sig_num) {</a:t>
            </a:r>
          </a:p>
          <a:p>
            <a:pPr algn="l"/>
            <a:r>
              <a:rPr lang="en-US" sz="1600">
                <a:solidFill>
                  <a:srgbClr val="FF1A1A"/>
                </a:solidFill>
                <a:latin typeface="Courier New" charset="0"/>
              </a:rPr>
              <a:t>    switch(sig_num) {</a:t>
            </a:r>
          </a:p>
          <a:p>
            <a:pPr algn="l"/>
            <a:r>
              <a:rPr lang="en-US" sz="1600">
                <a:solidFill>
                  <a:srgbClr val="FF1A1A"/>
                </a:solidFill>
                <a:latin typeface="Courier New" charset="0"/>
              </a:rPr>
              <a:t>        </a:t>
            </a:r>
            <a:r>
              <a:rPr lang="en-US" sz="1600">
                <a:solidFill>
                  <a:srgbClr val="00004D"/>
                </a:solidFill>
                <a:latin typeface="Courier New" charset="0"/>
              </a:rPr>
              <a:t>case SIGINT:</a:t>
            </a:r>
          </a:p>
          <a:p>
            <a:pPr algn="l"/>
            <a:r>
              <a:rPr lang="en-US" sz="1600">
                <a:solidFill>
                  <a:srgbClr val="000066"/>
                </a:solidFill>
                <a:latin typeface="Courier New" charset="0"/>
              </a:rPr>
              <a:t>            /* handle SIGINT */</a:t>
            </a:r>
          </a:p>
          <a:p>
            <a:pPr algn="l"/>
            <a:r>
              <a:rPr lang="en-US" sz="1600">
                <a:solidFill>
                  <a:srgbClr val="000066"/>
                </a:solidFill>
                <a:latin typeface="Courier New" charset="0"/>
              </a:rPr>
              <a:t>            ...</a:t>
            </a:r>
          </a:p>
          <a:p>
            <a:pPr algn="l"/>
            <a:r>
              <a:rPr lang="en-US" sz="1600">
                <a:solidFill>
                  <a:srgbClr val="000066"/>
                </a:solidFill>
                <a:latin typeface="Courier New" charset="0"/>
              </a:rPr>
              <a:t>            break;</a:t>
            </a:r>
          </a:p>
          <a:p>
            <a:pPr algn="l"/>
            <a:r>
              <a:rPr lang="en-US" sz="1600">
                <a:solidFill>
                  <a:srgbClr val="000066"/>
                </a:solidFill>
                <a:latin typeface="Courier New" charset="0"/>
              </a:rPr>
              <a:t>        case SIGALRM:</a:t>
            </a:r>
            <a:endParaRPr lang="en-US" sz="1600">
              <a:solidFill>
                <a:srgbClr val="FF1A1A"/>
              </a:solidFill>
              <a:latin typeface="Courier New" charset="0"/>
            </a:endParaRPr>
          </a:p>
          <a:p>
            <a:pPr algn="l"/>
            <a:r>
              <a:rPr lang="en-US" sz="1600">
                <a:solidFill>
                  <a:srgbClr val="000066"/>
                </a:solidFill>
                <a:latin typeface="Courier New" charset="0"/>
              </a:rPr>
              <a:t>            /* handle SIGALRM */</a:t>
            </a:r>
          </a:p>
          <a:p>
            <a:pPr algn="l"/>
            <a:r>
              <a:rPr lang="en-US" sz="1600">
                <a:solidFill>
                  <a:srgbClr val="000066"/>
                </a:solidFill>
                <a:latin typeface="Courier New" charset="0"/>
              </a:rPr>
              <a:t>            ...</a:t>
            </a:r>
          </a:p>
          <a:p>
            <a:pPr algn="l"/>
            <a:r>
              <a:rPr lang="en-US" sz="1600">
                <a:solidFill>
                  <a:srgbClr val="000066"/>
                </a:solidFill>
                <a:latin typeface="Courier New" charset="0"/>
              </a:rPr>
              <a:t>            break;</a:t>
            </a:r>
          </a:p>
          <a:p>
            <a:pPr algn="l"/>
            <a:r>
              <a:rPr lang="en-US" sz="1600">
                <a:solidFill>
                  <a:srgbClr val="000066"/>
                </a:solidFill>
                <a:latin typeface="Courier New" charset="0"/>
              </a:rPr>
              <a:t>        case SIGCHLD:</a:t>
            </a:r>
          </a:p>
          <a:p>
            <a:pPr algn="l"/>
            <a:r>
              <a:rPr lang="en-US" sz="1600">
                <a:solidFill>
                  <a:srgbClr val="000066"/>
                </a:solidFill>
                <a:latin typeface="Courier New" charset="0"/>
              </a:rPr>
              <a:t>            /* handle SIGCHLD */</a:t>
            </a:r>
          </a:p>
          <a:p>
            <a:pPr algn="l"/>
            <a:r>
              <a:rPr lang="en-US" sz="1600">
                <a:solidFill>
                  <a:srgbClr val="000066"/>
                </a:solidFill>
                <a:latin typeface="Courier New" charset="0"/>
              </a:rPr>
              <a:t>            ...</a:t>
            </a:r>
          </a:p>
          <a:p>
            <a:pPr algn="l"/>
            <a:r>
              <a:rPr lang="en-US" sz="1600">
                <a:solidFill>
                  <a:srgbClr val="000066"/>
                </a:solidFill>
                <a:latin typeface="Courier New" charset="0"/>
              </a:rPr>
              <a:t>            break;</a:t>
            </a:r>
          </a:p>
          <a:p>
            <a:pPr algn="l"/>
            <a:r>
              <a:rPr lang="en-US" sz="1600">
                <a:solidFill>
                  <a:srgbClr val="FF0000"/>
                </a:solidFill>
                <a:latin typeface="Courier New" charset="0"/>
              </a:rPr>
              <a:t>    }</a:t>
            </a:r>
          </a:p>
          <a:p>
            <a:pPr algn="l"/>
            <a:r>
              <a:rPr lang="en-US" sz="1600">
                <a:solidFill>
                  <a:srgbClr val="000066"/>
                </a:solidFill>
                <a:latin typeface="Courier New" charset="0"/>
              </a:rPr>
              <a:t>}</a:t>
            </a:r>
          </a:p>
          <a:p>
            <a:pPr algn="l"/>
            <a:endParaRPr lang="en-US" sz="1600">
              <a:solidFill>
                <a:srgbClr val="000066"/>
              </a:solidFill>
              <a:latin typeface="Courier New" charset="0"/>
            </a:endParaRPr>
          </a:p>
          <a:p>
            <a:pPr algn="l"/>
            <a:r>
              <a:rPr lang="en-US" sz="1600">
                <a:solidFill>
                  <a:srgbClr val="000066"/>
                </a:solidFill>
                <a:latin typeface="Courier New" charset="0"/>
              </a:rPr>
              <a:t>int main() {</a:t>
            </a:r>
          </a:p>
          <a:p>
            <a:pPr algn="l"/>
            <a:r>
              <a:rPr lang="en-US" sz="1600">
                <a:solidFill>
                  <a:srgbClr val="000066"/>
                </a:solidFill>
                <a:latin typeface="Courier New" charset="0"/>
              </a:rPr>
              <a:t>    ...</a:t>
            </a:r>
          </a:p>
          <a:p>
            <a:pPr algn="l"/>
            <a:r>
              <a:rPr lang="en-US" sz="1600">
                <a:solidFill>
                  <a:srgbClr val="000066"/>
                </a:solidFill>
                <a:latin typeface="Courier New" charset="0"/>
              </a:rPr>
              <a:t>    </a:t>
            </a:r>
            <a:r>
              <a:rPr lang="en-US" sz="1600">
                <a:solidFill>
                  <a:srgbClr val="FF1A1A"/>
                </a:solidFill>
                <a:latin typeface="Courier New" charset="0"/>
              </a:rPr>
              <a:t>signal(SIGINT, handler);  // register handler for SIGINT</a:t>
            </a:r>
          </a:p>
          <a:p>
            <a:pPr algn="l"/>
            <a:r>
              <a:rPr lang="en-US" sz="1600">
                <a:solidFill>
                  <a:srgbClr val="FF1A1A"/>
                </a:solidFill>
                <a:latin typeface="Courier New" charset="0"/>
              </a:rPr>
              <a:t>    signal(SIGALRM, handler); // register handler for SIGALRM</a:t>
            </a:r>
          </a:p>
          <a:p>
            <a:pPr algn="l"/>
            <a:r>
              <a:rPr lang="en-US" sz="1600">
                <a:solidFill>
                  <a:srgbClr val="FF1A1A"/>
                </a:solidFill>
                <a:latin typeface="Courier New" charset="0"/>
              </a:rPr>
              <a:t>    signal(SIGCHLD, handler); // register handler for SIGCHLD</a:t>
            </a:r>
            <a:endParaRPr lang="en-US" sz="1600">
              <a:solidFill>
                <a:srgbClr val="000066"/>
              </a:solidFill>
              <a:latin typeface="Courier New" charset="0"/>
            </a:endParaRPr>
          </a:p>
          <a:p>
            <a:pPr algn="l"/>
            <a:r>
              <a:rPr lang="en-US" sz="1600">
                <a:solidFill>
                  <a:srgbClr val="000066"/>
                </a:solidFill>
                <a:latin typeface="Courier New" charset="0"/>
              </a:rPr>
              <a:t>    while (1) {</a:t>
            </a:r>
          </a:p>
          <a:p>
            <a:pPr algn="l"/>
            <a:r>
              <a:rPr lang="en-US" sz="1600">
                <a:solidFill>
                  <a:srgbClr val="000066"/>
                </a:solidFill>
                <a:latin typeface="Courier New" charset="0"/>
              </a:rPr>
              <a:t>	DoSomething();</a:t>
            </a:r>
          </a:p>
          <a:p>
            <a:pPr algn="l"/>
            <a:r>
              <a:rPr lang="en-US" sz="1600">
                <a:solidFill>
                  <a:srgbClr val="000066"/>
                </a:solidFill>
                <a:latin typeface="Courier New" charset="0"/>
              </a:rPr>
              <a:t>    } </a:t>
            </a:r>
          </a:p>
          <a:p>
            <a:pPr algn="l"/>
            <a:r>
              <a:rPr lang="en-US" sz="1600">
                <a:solidFill>
                  <a:srgbClr val="000066"/>
                </a:solidFill>
                <a:latin typeface="Courier New" charset="0"/>
              </a:rPr>
              <a:t>}</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t>Designing Asynchronous Programs</a:t>
            </a:r>
          </a:p>
        </p:txBody>
      </p:sp>
      <p:sp>
        <p:nvSpPr>
          <p:cNvPr id="3" name="Content Placeholder 2"/>
          <p:cNvSpPr>
            <a:spLocks noGrp="1"/>
          </p:cNvSpPr>
          <p:nvPr>
            <p:ph idx="1"/>
          </p:nvPr>
        </p:nvSpPr>
        <p:spPr/>
        <p:txBody>
          <a:bodyPr/>
          <a:lstStyle/>
          <a:p>
            <a:pPr>
              <a:buFont typeface="Wingdings" pitchFamily="-1" charset="2"/>
              <a:buChar char="•"/>
              <a:defRPr/>
            </a:pPr>
            <a:r>
              <a:rPr lang="en-US"/>
              <a:t>Normally, we have control flow that modifies program state</a:t>
            </a:r>
          </a:p>
          <a:p>
            <a:pPr>
              <a:buFont typeface="Wingdings" pitchFamily="-1" charset="2"/>
              <a:buChar char="•"/>
              <a:defRPr/>
            </a:pPr>
            <a:r>
              <a:rPr lang="en-US"/>
              <a:t>Asynchronous interruptions like signals can also modify program state outside of the normal control flow – program becomes event-driven</a:t>
            </a:r>
          </a:p>
          <a:p>
            <a:pPr>
              <a:buFont typeface="Wingdings" pitchFamily="-1" charset="2"/>
              <a:buChar char="•"/>
              <a:defRPr/>
            </a:pPr>
            <a:r>
              <a:rPr lang="en-US"/>
              <a:t>Must be aware that global variables/state can change outside the normal control flow and that an executing program can be interrupted anywhere in its control flow</a:t>
            </a:r>
          </a:p>
          <a:p>
            <a:pPr lvl="1">
              <a:buFont typeface="Wingdings" pitchFamily="-1" charset="2"/>
              <a:buChar char="n"/>
              <a:defRPr/>
            </a:pPr>
            <a:r>
              <a:rPr lang="en-US"/>
              <a:t>a </a:t>
            </a:r>
            <a:r>
              <a:rPr lang="en-US" i="1"/>
              <a:t>race condition </a:t>
            </a:r>
            <a:r>
              <a:rPr lang="en-US"/>
              <a:t>may occur in which normal control flow </a:t>
            </a:r>
            <a:r>
              <a:rPr lang="en-US" i="1"/>
              <a:t>races </a:t>
            </a:r>
            <a:r>
              <a:rPr lang="en-US"/>
              <a:t>with exceptional control flow to modify state, leading to unpredictable results</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Text Box 4"/>
          <p:cNvSpPr txBox="1">
            <a:spLocks noChangeArrowheads="1"/>
          </p:cNvSpPr>
          <p:nvPr/>
        </p:nvSpPr>
        <p:spPr bwMode="auto">
          <a:xfrm>
            <a:off x="609600" y="1109663"/>
            <a:ext cx="8001000" cy="4529137"/>
          </a:xfrm>
          <a:prstGeom prst="rect">
            <a:avLst/>
          </a:prstGeom>
          <a:solidFill>
            <a:srgbClr val="FFFF99"/>
          </a:solidFill>
          <a:ln>
            <a:noFill/>
          </a:ln>
          <a:extLst>
            <a:ext uri="{91240B29-F687-4f45-9708-019B960494DF}">
              <a14:hiddenLine xmlns:a14="http://schemas.microsoft.com/office/drawing/2010/main" w="19050">
                <a:solidFill>
                  <a:srgbClr val="000000"/>
                </a:solidFill>
                <a:miter lim="800000"/>
                <a:headEnd/>
                <a:tailEnd type="none" w="sm" len="sm"/>
              </a14:hiddenLine>
            </a:ext>
          </a:extLst>
        </p:spPr>
        <p:txBody>
          <a:bodyPr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r>
              <a:rPr lang="en-US" sz="1600">
                <a:solidFill>
                  <a:srgbClr val="FF0000"/>
                </a:solidFill>
                <a:latin typeface="Courier New" charset="0"/>
              </a:rPr>
              <a:t>int gv=0; // Declare global variable</a:t>
            </a:r>
          </a:p>
          <a:p>
            <a:pPr algn="l"/>
            <a:endParaRPr lang="en-US" sz="1600">
              <a:solidFill>
                <a:srgbClr val="000066"/>
              </a:solidFill>
              <a:latin typeface="Courier New" charset="0"/>
            </a:endParaRPr>
          </a:p>
          <a:p>
            <a:pPr algn="l"/>
            <a:endParaRPr lang="en-US" sz="1600">
              <a:solidFill>
                <a:srgbClr val="000066"/>
              </a:solidFill>
              <a:latin typeface="Courier New" charset="0"/>
            </a:endParaRPr>
          </a:p>
          <a:p>
            <a:pPr algn="l"/>
            <a:r>
              <a:rPr lang="en-US" sz="1600">
                <a:solidFill>
                  <a:srgbClr val="000066"/>
                </a:solidFill>
                <a:latin typeface="Courier New" charset="0"/>
              </a:rPr>
              <a:t>void handler(int sig_num) {</a:t>
            </a:r>
          </a:p>
          <a:p>
            <a:pPr algn="l"/>
            <a:r>
              <a:rPr lang="en-US" sz="1600">
                <a:solidFill>
                  <a:srgbClr val="000066"/>
                </a:solidFill>
                <a:latin typeface="Courier New" charset="0"/>
              </a:rPr>
              <a:t>/* handle SIGINT */</a:t>
            </a:r>
          </a:p>
          <a:p>
            <a:pPr algn="l"/>
            <a:r>
              <a:rPr lang="en-US" sz="1600">
                <a:solidFill>
                  <a:srgbClr val="000066"/>
                </a:solidFill>
                <a:latin typeface="Courier New" charset="0"/>
              </a:rPr>
              <a:t>       ...</a:t>
            </a:r>
          </a:p>
          <a:p>
            <a:pPr algn="l"/>
            <a:r>
              <a:rPr lang="en-US" sz="1600">
                <a:solidFill>
                  <a:srgbClr val="FF0000"/>
                </a:solidFill>
                <a:latin typeface="Courier New" charset="0"/>
              </a:rPr>
              <a:t>       Change2(gv); // Change value of gv in a different way,</a:t>
            </a:r>
          </a:p>
          <a:p>
            <a:pPr algn="l"/>
            <a:r>
              <a:rPr lang="en-US" sz="1600">
                <a:solidFill>
                  <a:srgbClr val="FF0000"/>
                </a:solidFill>
                <a:latin typeface="Courier New" charset="0"/>
              </a:rPr>
              <a:t>                          e.g. gv = gv * 2</a:t>
            </a:r>
            <a:endParaRPr lang="en-US" sz="1600">
              <a:solidFill>
                <a:srgbClr val="000066"/>
              </a:solidFill>
              <a:latin typeface="Courier New" charset="0"/>
            </a:endParaRPr>
          </a:p>
          <a:p>
            <a:pPr algn="l"/>
            <a:r>
              <a:rPr lang="en-US" sz="1600">
                <a:solidFill>
                  <a:srgbClr val="000066"/>
                </a:solidFill>
                <a:latin typeface="Courier New" charset="0"/>
              </a:rPr>
              <a:t>}</a:t>
            </a:r>
          </a:p>
          <a:p>
            <a:pPr algn="l"/>
            <a:endParaRPr lang="en-US" sz="1600">
              <a:solidFill>
                <a:srgbClr val="000066"/>
              </a:solidFill>
              <a:latin typeface="Courier New" charset="0"/>
            </a:endParaRPr>
          </a:p>
          <a:p>
            <a:pPr algn="l"/>
            <a:r>
              <a:rPr lang="en-US" sz="1600">
                <a:solidFill>
                  <a:srgbClr val="000066"/>
                </a:solidFill>
                <a:latin typeface="Courier New" charset="0"/>
              </a:rPr>
              <a:t>int main() {</a:t>
            </a:r>
          </a:p>
          <a:p>
            <a:pPr algn="l"/>
            <a:r>
              <a:rPr lang="en-US" sz="1600">
                <a:solidFill>
                  <a:srgbClr val="000066"/>
                </a:solidFill>
                <a:latin typeface="Courier New" charset="0"/>
              </a:rPr>
              <a:t>    ...</a:t>
            </a:r>
          </a:p>
          <a:p>
            <a:pPr algn="l"/>
            <a:r>
              <a:rPr lang="en-US" sz="1600">
                <a:solidFill>
                  <a:srgbClr val="000066"/>
                </a:solidFill>
                <a:latin typeface="Courier New" charset="0"/>
              </a:rPr>
              <a:t>    signal(SIGINT, handler);  // register handler for SIGINT</a:t>
            </a:r>
          </a:p>
          <a:p>
            <a:pPr algn="l"/>
            <a:endParaRPr lang="en-US" sz="1600">
              <a:solidFill>
                <a:srgbClr val="000066"/>
              </a:solidFill>
              <a:latin typeface="Courier New" charset="0"/>
            </a:endParaRPr>
          </a:p>
          <a:p>
            <a:pPr algn="l"/>
            <a:r>
              <a:rPr lang="en-US" sz="1600">
                <a:solidFill>
                  <a:srgbClr val="000066"/>
                </a:solidFill>
                <a:latin typeface="Courier New" charset="0"/>
              </a:rPr>
              <a:t>    while (1) {</a:t>
            </a:r>
          </a:p>
          <a:p>
            <a:pPr algn="l"/>
            <a:r>
              <a:rPr lang="en-US" sz="1600">
                <a:solidFill>
                  <a:srgbClr val="000066"/>
                </a:solidFill>
                <a:latin typeface="Courier New" charset="0"/>
              </a:rPr>
              <a:t>	...</a:t>
            </a:r>
          </a:p>
          <a:p>
            <a:pPr algn="l"/>
            <a:r>
              <a:rPr lang="en-US" sz="1600">
                <a:solidFill>
                  <a:srgbClr val="000066"/>
                </a:solidFill>
                <a:latin typeface="Courier New" charset="0"/>
              </a:rPr>
              <a:t>        </a:t>
            </a:r>
            <a:r>
              <a:rPr lang="en-US" sz="1600">
                <a:solidFill>
                  <a:srgbClr val="FF0000"/>
                </a:solidFill>
                <a:latin typeface="Courier New" charset="0"/>
              </a:rPr>
              <a:t>Change(gv);  // Change value of global variable, </a:t>
            </a:r>
          </a:p>
          <a:p>
            <a:pPr algn="l"/>
            <a:r>
              <a:rPr lang="en-US" sz="1600">
                <a:solidFill>
                  <a:srgbClr val="FF0000"/>
                </a:solidFill>
                <a:latin typeface="Courier New" charset="0"/>
              </a:rPr>
              <a:t>        </a:t>
            </a:r>
            <a:r>
              <a:rPr lang="en-US" sz="1600">
                <a:solidFill>
                  <a:srgbClr val="000066"/>
                </a:solidFill>
                <a:latin typeface="Courier New" charset="0"/>
              </a:rPr>
              <a:t>...</a:t>
            </a:r>
            <a:r>
              <a:rPr lang="en-US" sz="1600">
                <a:solidFill>
                  <a:srgbClr val="FF0000"/>
                </a:solidFill>
                <a:latin typeface="Courier New" charset="0"/>
              </a:rPr>
              <a:t>                e.g. gv++</a:t>
            </a:r>
            <a:endParaRPr lang="en-US" sz="1600">
              <a:solidFill>
                <a:srgbClr val="000066"/>
              </a:solidFill>
              <a:latin typeface="Courier New" charset="0"/>
            </a:endParaRPr>
          </a:p>
          <a:p>
            <a:pPr algn="l"/>
            <a:r>
              <a:rPr lang="en-US" sz="1600">
                <a:solidFill>
                  <a:srgbClr val="000066"/>
                </a:solidFill>
                <a:latin typeface="Courier New" charset="0"/>
              </a:rPr>
              <a:t>    } </a:t>
            </a:r>
          </a:p>
          <a:p>
            <a:pPr algn="l"/>
            <a:r>
              <a:rPr lang="en-US" sz="1600">
                <a:solidFill>
                  <a:srgbClr val="000066"/>
                </a:solidFill>
                <a:latin typeface="Courier New" charset="0"/>
              </a:rPr>
              <a:t>}</a:t>
            </a:r>
          </a:p>
        </p:txBody>
      </p:sp>
      <p:sp>
        <p:nvSpPr>
          <p:cNvPr id="2" name="Title 1"/>
          <p:cNvSpPr>
            <a:spLocks noGrp="1"/>
          </p:cNvSpPr>
          <p:nvPr>
            <p:ph type="title"/>
          </p:nvPr>
        </p:nvSpPr>
        <p:spPr/>
        <p:txBody>
          <a:bodyPr/>
          <a:lstStyle/>
          <a:p>
            <a:pPr>
              <a:defRPr/>
            </a:pPr>
            <a:r>
              <a:rPr lang="en-US"/>
              <a:t>Designing Asynchronous Programs</a:t>
            </a:r>
          </a:p>
        </p:txBody>
      </p:sp>
      <p:sp>
        <p:nvSpPr>
          <p:cNvPr id="3" name="Content Placeholder 2"/>
          <p:cNvSpPr>
            <a:spLocks noGrp="1"/>
          </p:cNvSpPr>
          <p:nvPr>
            <p:ph idx="1"/>
          </p:nvPr>
        </p:nvSpPr>
        <p:spPr>
          <a:xfrm>
            <a:off x="304800" y="5791200"/>
            <a:ext cx="8307388" cy="760413"/>
          </a:xfrm>
        </p:spPr>
        <p:txBody>
          <a:bodyPr/>
          <a:lstStyle/>
          <a:p>
            <a:pPr lvl="1">
              <a:buFont typeface="Wingdings" charset="0"/>
              <a:buChar char="•"/>
            </a:pPr>
            <a:r>
              <a:rPr lang="en-US">
                <a:latin typeface="Helvetica" charset="0"/>
                <a:ea typeface="ＭＳ Ｐゴシック" charset="0"/>
              </a:rPr>
              <a:t>As a programmer, you must be aware that normal control flow can be interrupted at </a:t>
            </a:r>
            <a:r>
              <a:rPr lang="en-US" i="1">
                <a:latin typeface="Helvetica" charset="0"/>
                <a:ea typeface="ＭＳ Ｐゴシック" charset="0"/>
              </a:rPr>
              <a:t>any instruction</a:t>
            </a:r>
            <a:r>
              <a:rPr lang="en-US">
                <a:latin typeface="Helvetica" charset="0"/>
                <a:ea typeface="ＭＳ Ｐゴシック" charset="0"/>
              </a:rPr>
              <a:t>, and global variable state may be changed </a:t>
            </a:r>
            <a:r>
              <a:rPr lang="en-US" i="1">
                <a:latin typeface="Helvetica" charset="0"/>
                <a:ea typeface="ＭＳ Ｐゴシック" charset="0"/>
              </a:rPr>
              <a:t>at any time </a:t>
            </a:r>
            <a:r>
              <a:rPr lang="en-US">
                <a:latin typeface="Helvetica" charset="0"/>
                <a:ea typeface="ＭＳ Ｐゴシック" charset="0"/>
              </a:rPr>
              <a:t>by signal handlers</a:t>
            </a:r>
          </a:p>
        </p:txBody>
      </p:sp>
      <p:grpSp>
        <p:nvGrpSpPr>
          <p:cNvPr id="8" name="Group 7"/>
          <p:cNvGrpSpPr>
            <a:grpSpLocks/>
          </p:cNvGrpSpPr>
          <p:nvPr/>
        </p:nvGrpSpPr>
        <p:grpSpPr bwMode="auto">
          <a:xfrm>
            <a:off x="-31750" y="1282700"/>
            <a:ext cx="1147763" cy="3722688"/>
            <a:chOff x="-32418" y="1282700"/>
            <a:chExt cx="1148431" cy="3722688"/>
          </a:xfrm>
        </p:grpSpPr>
        <p:sp>
          <p:nvSpPr>
            <p:cNvPr id="6" name="Curved Right Arrow 5"/>
            <p:cNvSpPr/>
            <p:nvPr/>
          </p:nvSpPr>
          <p:spPr bwMode="auto">
            <a:xfrm rot="20745384" flipV="1">
              <a:off x="137544" y="1282700"/>
              <a:ext cx="978469" cy="3722688"/>
            </a:xfrm>
            <a:prstGeom prst="curvedRightArrow">
              <a:avLst/>
            </a:prstGeom>
            <a:solidFill>
              <a:schemeClr val="accent4">
                <a:lumMod val="50000"/>
                <a:lumOff val="50000"/>
              </a:schemeClr>
            </a:solidFill>
            <a:ln w="19050" cap="flat" cmpd="sng" algn="ctr">
              <a:solidFill>
                <a:schemeClr val="tx1">
                  <a:lumMod val="50000"/>
                </a:schemeClr>
              </a:solidFill>
              <a:prstDash val="solid"/>
              <a:round/>
              <a:headEnd type="none" w="med" len="med"/>
              <a:tailEnd type="none" w="med" len="med"/>
            </a:ln>
            <a:effectLst/>
          </p:spPr>
          <p:txBody>
            <a:bodyPr wrap="none" lIns="45720" rIns="45720"/>
            <a:lstStyle/>
            <a:p>
              <a:pPr>
                <a:defRPr/>
              </a:pPr>
              <a:endParaRPr lang="en-US" b="0" dirty="0">
                <a:solidFill>
                  <a:srgbClr val="000066"/>
                </a:solidFill>
                <a:latin typeface="Helvetica" pitchFamily="-111" charset="0"/>
              </a:endParaRPr>
            </a:p>
          </p:txBody>
        </p:sp>
        <p:sp>
          <p:nvSpPr>
            <p:cNvPr id="124937" name="TextBox 3"/>
            <p:cNvSpPr txBox="1">
              <a:spLocks noChangeArrowheads="1"/>
            </p:cNvSpPr>
            <p:nvPr/>
          </p:nvSpPr>
          <p:spPr bwMode="auto">
            <a:xfrm>
              <a:off x="-32418" y="3429000"/>
              <a:ext cx="1005203" cy="844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Normal</a:t>
              </a:r>
            </a:p>
            <a:p>
              <a:r>
                <a:rPr lang="en-US" sz="1800">
                  <a:solidFill>
                    <a:srgbClr val="000066"/>
                  </a:solidFill>
                </a:rPr>
                <a:t>Control</a:t>
              </a:r>
            </a:p>
            <a:p>
              <a:r>
                <a:rPr lang="en-US" sz="1800">
                  <a:solidFill>
                    <a:srgbClr val="000066"/>
                  </a:solidFill>
                </a:rPr>
                <a:t>Flow</a:t>
              </a:r>
            </a:p>
          </p:txBody>
        </p:sp>
      </p:grpSp>
      <p:grpSp>
        <p:nvGrpSpPr>
          <p:cNvPr id="10" name="Group 9"/>
          <p:cNvGrpSpPr>
            <a:grpSpLocks/>
          </p:cNvGrpSpPr>
          <p:nvPr/>
        </p:nvGrpSpPr>
        <p:grpSpPr bwMode="auto">
          <a:xfrm>
            <a:off x="1762125" y="942975"/>
            <a:ext cx="1595438" cy="1585913"/>
            <a:chOff x="1762349" y="942975"/>
            <a:chExt cx="1595309" cy="1585913"/>
          </a:xfrm>
        </p:grpSpPr>
        <p:sp>
          <p:nvSpPr>
            <p:cNvPr id="7" name="Curved Right Arrow 6"/>
            <p:cNvSpPr/>
            <p:nvPr/>
          </p:nvSpPr>
          <p:spPr bwMode="auto">
            <a:xfrm rot="19837947" flipH="1" flipV="1">
              <a:off x="2030615" y="942975"/>
              <a:ext cx="533357" cy="1585913"/>
            </a:xfrm>
            <a:prstGeom prst="curvedRightArrow">
              <a:avLst/>
            </a:prstGeom>
            <a:solidFill>
              <a:schemeClr val="accent4">
                <a:lumMod val="50000"/>
                <a:lumOff val="50000"/>
              </a:schemeClr>
            </a:solidFill>
            <a:ln w="19050" cap="flat" cmpd="sng" algn="ctr">
              <a:solidFill>
                <a:schemeClr val="tx1">
                  <a:lumMod val="50000"/>
                </a:schemeClr>
              </a:solidFill>
              <a:prstDash val="solid"/>
              <a:round/>
              <a:headEnd type="none" w="med" len="med"/>
              <a:tailEnd type="none" w="med" len="med"/>
            </a:ln>
            <a:effectLst/>
          </p:spPr>
          <p:txBody>
            <a:bodyPr wrap="none" lIns="45720" rIns="45720"/>
            <a:lstStyle/>
            <a:p>
              <a:pPr>
                <a:defRPr/>
              </a:pPr>
              <a:endParaRPr lang="en-US" b="0">
                <a:solidFill>
                  <a:srgbClr val="000066"/>
                </a:solidFill>
                <a:latin typeface="Helvetica" pitchFamily="-111" charset="0"/>
              </a:endParaRPr>
            </a:p>
          </p:txBody>
        </p:sp>
        <p:sp>
          <p:nvSpPr>
            <p:cNvPr id="124935" name="TextBox 8"/>
            <p:cNvSpPr txBox="1">
              <a:spLocks noChangeArrowheads="1"/>
            </p:cNvSpPr>
            <p:nvPr/>
          </p:nvSpPr>
          <p:spPr bwMode="auto">
            <a:xfrm>
              <a:off x="1762349" y="1295400"/>
              <a:ext cx="1595309" cy="59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Exceptional</a:t>
              </a:r>
            </a:p>
            <a:p>
              <a:r>
                <a:rPr lang="en-US" sz="1800">
                  <a:solidFill>
                    <a:srgbClr val="000066"/>
                  </a:solidFill>
                </a:rPr>
                <a:t>Control Flow</a:t>
              </a:r>
            </a:p>
          </p:txBody>
        </p:sp>
      </p:gr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a:xfrm>
            <a:off x="381000" y="228600"/>
            <a:ext cx="7048500" cy="573088"/>
          </a:xfrm>
        </p:spPr>
        <p:txBody>
          <a:bodyPr/>
          <a:lstStyle/>
          <a:p>
            <a:pPr eaLnBrk="1" hangingPunct="1">
              <a:defRPr/>
            </a:pPr>
            <a:r>
              <a:rPr lang="en-US"/>
              <a:t>Race Condition Example</a:t>
            </a:r>
          </a:p>
        </p:txBody>
      </p:sp>
      <p:sp>
        <p:nvSpPr>
          <p:cNvPr id="525315" name="Rectangle 3"/>
          <p:cNvSpPr>
            <a:spLocks noGrp="1" noChangeArrowheads="1"/>
          </p:cNvSpPr>
          <p:nvPr>
            <p:ph type="body" idx="1"/>
          </p:nvPr>
        </p:nvSpPr>
        <p:spPr>
          <a:xfrm>
            <a:off x="5334000" y="609600"/>
            <a:ext cx="3810000" cy="6324600"/>
          </a:xfrm>
        </p:spPr>
        <p:txBody>
          <a:bodyPr/>
          <a:lstStyle/>
          <a:p>
            <a:pPr lvl="1" eaLnBrk="1" hangingPunct="1"/>
            <a:r>
              <a:rPr lang="en-US" sz="1800" b="0" dirty="0">
                <a:latin typeface="Helvetica" charset="0"/>
                <a:ea typeface="ＭＳ Ｐゴシック" charset="0"/>
              </a:rPr>
              <a:t>Both the parent's main() and the parent's signal handler modify the global variable </a:t>
            </a:r>
            <a:r>
              <a:rPr lang="en-US" sz="1800" b="0" dirty="0" err="1">
                <a:latin typeface="Helvetica" charset="0"/>
                <a:ea typeface="ＭＳ Ｐゴシック" charset="0"/>
              </a:rPr>
              <a:t>ccount</a:t>
            </a:r>
            <a:endParaRPr lang="en-US" sz="1800" b="0" dirty="0">
              <a:latin typeface="Helvetica" charset="0"/>
              <a:ea typeface="ＭＳ Ｐゴシック" charset="0"/>
            </a:endParaRPr>
          </a:p>
          <a:p>
            <a:pPr lvl="1" eaLnBrk="1" hangingPunct="1"/>
            <a:r>
              <a:rPr lang="en-US" sz="1800" b="0" dirty="0">
                <a:latin typeface="Helvetica" charset="0"/>
                <a:ea typeface="ＭＳ Ｐゴシック" charset="0"/>
              </a:rPr>
              <a:t>expect </a:t>
            </a:r>
            <a:r>
              <a:rPr lang="en-US" sz="1800" b="0" dirty="0" err="1">
                <a:latin typeface="Helvetica" charset="0"/>
                <a:ea typeface="ＭＳ Ｐゴシック" charset="0"/>
              </a:rPr>
              <a:t>ccount</a:t>
            </a:r>
            <a:r>
              <a:rPr lang="en-US" sz="1800" b="0" dirty="0">
                <a:latin typeface="Helvetica" charset="0"/>
                <a:ea typeface="ＭＳ Ｐゴシック" charset="0"/>
              </a:rPr>
              <a:t> = 2 after both children have completed</a:t>
            </a:r>
          </a:p>
          <a:p>
            <a:pPr lvl="1" eaLnBrk="1" hangingPunct="1"/>
            <a:r>
              <a:rPr lang="en-US" sz="1800" b="0" dirty="0">
                <a:latin typeface="Helvetica" charset="0"/>
                <a:ea typeface="ＭＳ Ｐゴシック" charset="0"/>
              </a:rPr>
              <a:t>Let parent fork 2 children.  Parent executes 1</a:t>
            </a:r>
            <a:r>
              <a:rPr lang="en-US" sz="1800" b="0" baseline="30000" dirty="0">
                <a:latin typeface="Helvetica" charset="0"/>
                <a:ea typeface="ＭＳ Ｐゴシック" charset="0"/>
              </a:rPr>
              <a:t>st</a:t>
            </a:r>
            <a:r>
              <a:rPr lang="en-US" sz="1800" b="0" dirty="0">
                <a:latin typeface="Helvetica" charset="0"/>
                <a:ea typeface="ＭＳ Ｐゴシック" charset="0"/>
              </a:rPr>
              <a:t> &amp; sets temp = </a:t>
            </a:r>
            <a:r>
              <a:rPr lang="en-US" sz="1800" b="0" dirty="0" err="1">
                <a:latin typeface="Helvetica" charset="0"/>
                <a:ea typeface="ＭＳ Ｐゴシック" charset="0"/>
              </a:rPr>
              <a:t>ccount</a:t>
            </a:r>
            <a:r>
              <a:rPr lang="en-US" sz="1800" b="0" dirty="0">
                <a:latin typeface="Helvetica" charset="0"/>
                <a:ea typeface="ＭＳ Ｐゴシック" charset="0"/>
              </a:rPr>
              <a:t> (= 2)</a:t>
            </a:r>
          </a:p>
          <a:p>
            <a:pPr lvl="1" eaLnBrk="1" hangingPunct="1"/>
            <a:r>
              <a:rPr lang="en-US" sz="1800" b="0" dirty="0">
                <a:latin typeface="Helvetica" charset="0"/>
                <a:ea typeface="ＭＳ Ｐゴシック" charset="0"/>
              </a:rPr>
              <a:t>1</a:t>
            </a:r>
            <a:r>
              <a:rPr lang="en-US" sz="1800" b="0" baseline="30000" dirty="0">
                <a:latin typeface="Helvetica" charset="0"/>
                <a:ea typeface="ＭＳ Ｐゴシック" charset="0"/>
              </a:rPr>
              <a:t>st</a:t>
            </a:r>
            <a:r>
              <a:rPr lang="en-US" sz="1800" b="0" dirty="0">
                <a:latin typeface="Helvetica" charset="0"/>
                <a:ea typeface="ＭＳ Ｐゴシック" charset="0"/>
              </a:rPr>
              <a:t>  child exit() interrupts parent's control flow, calling </a:t>
            </a:r>
            <a:r>
              <a:rPr lang="en-US" sz="1800" b="0" dirty="0" err="1">
                <a:latin typeface="Helvetica" charset="0"/>
                <a:ea typeface="ＭＳ Ｐゴシック" charset="0"/>
              </a:rPr>
              <a:t>child_handler</a:t>
            </a:r>
            <a:r>
              <a:rPr lang="en-US" sz="1800" b="0" dirty="0">
                <a:latin typeface="Helvetica" charset="0"/>
                <a:ea typeface="ＭＳ Ｐゴシック" charset="0"/>
              </a:rPr>
              <a:t>(), which decrements </a:t>
            </a:r>
            <a:r>
              <a:rPr lang="en-US" sz="1800" b="0" dirty="0" err="1">
                <a:latin typeface="Helvetica" charset="0"/>
                <a:ea typeface="ＭＳ Ｐゴシック" charset="0"/>
              </a:rPr>
              <a:t>ccount</a:t>
            </a:r>
            <a:r>
              <a:rPr lang="en-US" sz="1800" b="0" dirty="0">
                <a:latin typeface="Helvetica" charset="0"/>
                <a:ea typeface="ＭＳ Ｐゴシック" charset="0"/>
              </a:rPr>
              <a:t> to 1</a:t>
            </a:r>
          </a:p>
          <a:p>
            <a:pPr lvl="1" eaLnBrk="1" hangingPunct="1"/>
            <a:r>
              <a:rPr lang="en-US" sz="1800" b="0" dirty="0">
                <a:latin typeface="Helvetica" charset="0"/>
                <a:ea typeface="ＭＳ Ｐゴシック" charset="0"/>
              </a:rPr>
              <a:t>then parent resumes &amp; set </a:t>
            </a:r>
            <a:r>
              <a:rPr lang="en-US" sz="1800" b="0" dirty="0" err="1">
                <a:latin typeface="Helvetica" charset="0"/>
                <a:ea typeface="ＭＳ Ｐゴシック" charset="0"/>
              </a:rPr>
              <a:t>ccount</a:t>
            </a:r>
            <a:r>
              <a:rPr lang="en-US" sz="1800" b="0" dirty="0">
                <a:latin typeface="Helvetica" charset="0"/>
                <a:ea typeface="ＭＳ Ｐゴシック" charset="0"/>
              </a:rPr>
              <a:t> to 3!</a:t>
            </a:r>
          </a:p>
          <a:p>
            <a:pPr lvl="1" eaLnBrk="1" hangingPunct="1"/>
            <a:r>
              <a:rPr lang="en-US" sz="1800" b="0" dirty="0">
                <a:latin typeface="Helvetica" charset="0"/>
                <a:ea typeface="ＭＳ Ｐゴシック" charset="0"/>
              </a:rPr>
              <a:t>then 2</a:t>
            </a:r>
            <a:r>
              <a:rPr lang="en-US" sz="1800" b="0" baseline="30000" dirty="0">
                <a:latin typeface="Helvetica" charset="0"/>
                <a:ea typeface="ＭＳ Ｐゴシック" charset="0"/>
              </a:rPr>
              <a:t>nd</a:t>
            </a:r>
            <a:r>
              <a:rPr lang="en-US" sz="1800" b="0" dirty="0">
                <a:latin typeface="Helvetica" charset="0"/>
                <a:ea typeface="ＭＳ Ｐゴシック" charset="0"/>
              </a:rPr>
              <a:t> child exits(), which decrements </a:t>
            </a:r>
            <a:r>
              <a:rPr lang="en-US" sz="1800" b="0" dirty="0" err="1">
                <a:latin typeface="Helvetica" charset="0"/>
                <a:ea typeface="ＭＳ Ｐゴシック" charset="0"/>
              </a:rPr>
              <a:t>ccount</a:t>
            </a:r>
            <a:r>
              <a:rPr lang="en-US" sz="1800" b="0" dirty="0">
                <a:latin typeface="Helvetica" charset="0"/>
                <a:ea typeface="ＭＳ Ｐゴシック" charset="0"/>
              </a:rPr>
              <a:t> back to 2.</a:t>
            </a:r>
          </a:p>
          <a:p>
            <a:pPr lvl="1" eaLnBrk="1" hangingPunct="1"/>
            <a:r>
              <a:rPr lang="en-US" sz="1800" b="0" dirty="0">
                <a:latin typeface="Helvetica" charset="0"/>
                <a:ea typeface="ＭＳ Ｐゴシック" charset="0"/>
              </a:rPr>
              <a:t>in last step of for loop, parent increments </a:t>
            </a:r>
            <a:r>
              <a:rPr lang="en-US" sz="1800" b="0" dirty="0" err="1">
                <a:latin typeface="Helvetica" charset="0"/>
                <a:ea typeface="ＭＳ Ｐゴシック" charset="0"/>
              </a:rPr>
              <a:t>ccount</a:t>
            </a:r>
            <a:r>
              <a:rPr lang="en-US" sz="1800" b="0" dirty="0">
                <a:latin typeface="Helvetica" charset="0"/>
                <a:ea typeface="ＭＳ Ｐゴシック" charset="0"/>
              </a:rPr>
              <a:t> back to 3!</a:t>
            </a:r>
            <a:endParaRPr lang="en-US" sz="1800" dirty="0">
              <a:latin typeface="Helvetica" charset="0"/>
              <a:ea typeface="ＭＳ Ｐゴシック" charset="0"/>
            </a:endParaRPr>
          </a:p>
        </p:txBody>
      </p:sp>
      <p:sp>
        <p:nvSpPr>
          <p:cNvPr id="126979" name="Text Box 4"/>
          <p:cNvSpPr txBox="1">
            <a:spLocks noChangeArrowheads="1"/>
          </p:cNvSpPr>
          <p:nvPr/>
        </p:nvSpPr>
        <p:spPr bwMode="auto">
          <a:xfrm>
            <a:off x="228600" y="873125"/>
            <a:ext cx="5562600" cy="5478422"/>
          </a:xfrm>
          <a:prstGeom prst="rect">
            <a:avLst/>
          </a:prstGeom>
          <a:solidFill>
            <a:srgbClr val="CCFFFF"/>
          </a:solidFill>
          <a:ln w="3175">
            <a:solidFill>
              <a:schemeClr val="tx1"/>
            </a:solidFill>
            <a:miter lim="800000"/>
            <a:headEnd/>
            <a:tailEnd/>
          </a:ln>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400" dirty="0" err="1">
                <a:solidFill>
                  <a:srgbClr val="FF1A1A"/>
                </a:solidFill>
                <a:latin typeface="Courier New" charset="0"/>
              </a:rPr>
              <a:t>int</a:t>
            </a:r>
            <a:r>
              <a:rPr lang="en-US" sz="1400" dirty="0">
                <a:solidFill>
                  <a:srgbClr val="FF1A1A"/>
                </a:solidFill>
                <a:latin typeface="Courier New" charset="0"/>
              </a:rPr>
              <a:t> </a:t>
            </a:r>
            <a:r>
              <a:rPr lang="en-US" sz="1400" dirty="0" err="1">
                <a:solidFill>
                  <a:srgbClr val="FF1A1A"/>
                </a:solidFill>
                <a:latin typeface="Courier New" charset="0"/>
              </a:rPr>
              <a:t>ccount</a:t>
            </a:r>
            <a:r>
              <a:rPr lang="en-US" sz="1400" dirty="0">
                <a:solidFill>
                  <a:srgbClr val="FF1A1A"/>
                </a:solidFill>
                <a:latin typeface="Courier New" charset="0"/>
              </a:rPr>
              <a:t> = 2;  /* global variable */</a:t>
            </a:r>
          </a:p>
          <a:p>
            <a:pPr algn="l">
              <a:lnSpc>
                <a:spcPct val="100000"/>
              </a:lnSpc>
            </a:pPr>
            <a:endParaRPr lang="en-US" sz="1400" dirty="0">
              <a:solidFill>
                <a:srgbClr val="FF1A1A"/>
              </a:solidFill>
              <a:latin typeface="Courier New" charset="0"/>
            </a:endParaRPr>
          </a:p>
          <a:p>
            <a:pPr algn="l">
              <a:lnSpc>
                <a:spcPct val="100000"/>
              </a:lnSpc>
            </a:pPr>
            <a:r>
              <a:rPr lang="en-US" sz="1400" dirty="0">
                <a:solidFill>
                  <a:srgbClr val="00004D"/>
                </a:solidFill>
                <a:latin typeface="Courier New" charset="0"/>
              </a:rPr>
              <a:t>void </a:t>
            </a:r>
            <a:r>
              <a:rPr lang="en-US" sz="1400" dirty="0" err="1">
                <a:solidFill>
                  <a:srgbClr val="00004D"/>
                </a:solidFill>
                <a:latin typeface="Courier New" charset="0"/>
              </a:rPr>
              <a:t>child_handler</a:t>
            </a:r>
            <a:r>
              <a:rPr lang="en-US" sz="1400" dirty="0">
                <a:solidFill>
                  <a:srgbClr val="00004D"/>
                </a:solidFill>
                <a:latin typeface="Courier New" charset="0"/>
              </a:rPr>
              <a:t>(</a:t>
            </a:r>
            <a:r>
              <a:rPr lang="en-US" sz="1400" dirty="0" err="1">
                <a:solidFill>
                  <a:srgbClr val="00004D"/>
                </a:solidFill>
                <a:latin typeface="Courier New" charset="0"/>
              </a:rPr>
              <a:t>int</a:t>
            </a:r>
            <a:r>
              <a:rPr lang="en-US" sz="1400" dirty="0">
                <a:solidFill>
                  <a:srgbClr val="00004D"/>
                </a:solidFill>
                <a:latin typeface="Courier New" charset="0"/>
              </a:rPr>
              <a:t> sig) {</a:t>
            </a:r>
          </a:p>
          <a:p>
            <a:pPr algn="l">
              <a:lnSpc>
                <a:spcPct val="100000"/>
              </a:lnSpc>
            </a:pPr>
            <a:r>
              <a:rPr lang="en-US" sz="1400" dirty="0">
                <a:solidFill>
                  <a:srgbClr val="00004D"/>
                </a:solidFill>
                <a:latin typeface="Courier New" charset="0"/>
              </a:rPr>
              <a:t>    </a:t>
            </a:r>
            <a:r>
              <a:rPr lang="en-US" sz="1400" dirty="0" err="1">
                <a:solidFill>
                  <a:srgbClr val="00004D"/>
                </a:solidFill>
                <a:latin typeface="Courier New" charset="0"/>
              </a:rPr>
              <a:t>int</a:t>
            </a:r>
            <a:r>
              <a:rPr lang="en-US" sz="1400" dirty="0">
                <a:solidFill>
                  <a:srgbClr val="00004D"/>
                </a:solidFill>
                <a:latin typeface="Courier New" charset="0"/>
              </a:rPr>
              <a:t> temp2;</a:t>
            </a:r>
          </a:p>
          <a:p>
            <a:pPr algn="l">
              <a:lnSpc>
                <a:spcPct val="100000"/>
              </a:lnSpc>
            </a:pPr>
            <a:r>
              <a:rPr lang="en-US" sz="1400" dirty="0">
                <a:solidFill>
                  <a:srgbClr val="00004D"/>
                </a:solidFill>
                <a:latin typeface="Courier New" charset="0"/>
              </a:rPr>
              <a:t>    </a:t>
            </a:r>
            <a:r>
              <a:rPr lang="en-US" sz="1400" dirty="0">
                <a:solidFill>
                  <a:srgbClr val="FF1A1A"/>
                </a:solidFill>
                <a:latin typeface="Courier New" charset="0"/>
              </a:rPr>
              <a:t>/* </a:t>
            </a:r>
            <a:r>
              <a:rPr lang="en-US" sz="1400" dirty="0" err="1">
                <a:solidFill>
                  <a:srgbClr val="FF1A1A"/>
                </a:solidFill>
                <a:latin typeface="Courier New" charset="0"/>
              </a:rPr>
              <a:t>ccount</a:t>
            </a:r>
            <a:r>
              <a:rPr lang="en-US" sz="1400" dirty="0">
                <a:solidFill>
                  <a:srgbClr val="FF1A1A"/>
                </a:solidFill>
                <a:latin typeface="Courier New" charset="0"/>
              </a:rPr>
              <a:t>-- */</a:t>
            </a:r>
          </a:p>
          <a:p>
            <a:pPr algn="l">
              <a:lnSpc>
                <a:spcPct val="100000"/>
              </a:lnSpc>
            </a:pPr>
            <a:r>
              <a:rPr lang="en-US" sz="1400" dirty="0">
                <a:solidFill>
                  <a:srgbClr val="FF1A1A"/>
                </a:solidFill>
                <a:latin typeface="Courier New" charset="0"/>
              </a:rPr>
              <a:t>    temp2 = </a:t>
            </a:r>
            <a:r>
              <a:rPr lang="en-US" sz="1400" dirty="0" err="1">
                <a:solidFill>
                  <a:srgbClr val="FF1A1A"/>
                </a:solidFill>
                <a:latin typeface="Courier New" charset="0"/>
              </a:rPr>
              <a:t>ccount</a:t>
            </a:r>
            <a:r>
              <a:rPr lang="en-US" sz="1400" dirty="0">
                <a:solidFill>
                  <a:srgbClr val="FF1A1A"/>
                </a:solidFill>
                <a:latin typeface="Courier New" charset="0"/>
              </a:rPr>
              <a:t>; temp2--; </a:t>
            </a:r>
            <a:r>
              <a:rPr lang="en-US" sz="1400" dirty="0" err="1">
                <a:solidFill>
                  <a:srgbClr val="FF1A1A"/>
                </a:solidFill>
                <a:latin typeface="Courier New" charset="0"/>
              </a:rPr>
              <a:t>ccount</a:t>
            </a:r>
            <a:r>
              <a:rPr lang="en-US" sz="1400" dirty="0">
                <a:solidFill>
                  <a:srgbClr val="FF1A1A"/>
                </a:solidFill>
                <a:latin typeface="Courier New" charset="0"/>
              </a:rPr>
              <a:t> = temp2; </a:t>
            </a:r>
          </a:p>
          <a:p>
            <a:pPr algn="l">
              <a:lnSpc>
                <a:spcPct val="100000"/>
              </a:lnSpc>
            </a:pPr>
            <a:r>
              <a:rPr lang="en-US" sz="1400" dirty="0">
                <a:solidFill>
                  <a:srgbClr val="000066"/>
                </a:solidFill>
                <a:latin typeface="Courier New" charset="0"/>
              </a:rPr>
              <a:t>    ...</a:t>
            </a:r>
          </a:p>
          <a:p>
            <a:pPr algn="l">
              <a:lnSpc>
                <a:spcPct val="100000"/>
              </a:lnSpc>
            </a:pPr>
            <a:r>
              <a:rPr lang="en-US" sz="1400" dirty="0">
                <a:solidFill>
                  <a:srgbClr val="000066"/>
                </a:solidFill>
                <a:latin typeface="Courier New" charset="0"/>
              </a:rPr>
              <a:t>}</a:t>
            </a:r>
          </a:p>
          <a:p>
            <a:pPr algn="l">
              <a:lnSpc>
                <a:spcPct val="100000"/>
              </a:lnSpc>
            </a:pPr>
            <a:endParaRPr lang="en-US" sz="1400" dirty="0">
              <a:solidFill>
                <a:srgbClr val="000066"/>
              </a:solidFill>
              <a:latin typeface="Courier New" charset="0"/>
            </a:endParaRPr>
          </a:p>
          <a:p>
            <a:pPr algn="l">
              <a:lnSpc>
                <a:spcPct val="100000"/>
              </a:lnSpc>
            </a:pPr>
            <a:r>
              <a:rPr lang="en-US" sz="1400" dirty="0">
                <a:solidFill>
                  <a:srgbClr val="000066"/>
                </a:solidFill>
                <a:latin typeface="Courier New" charset="0"/>
              </a:rPr>
              <a:t>void main() {</a:t>
            </a:r>
          </a:p>
          <a:p>
            <a:pPr algn="l">
              <a:lnSpc>
                <a:spcPct val="100000"/>
              </a:lnSpc>
            </a:pPr>
            <a:r>
              <a:rPr lang="en-US" sz="1400" dirty="0">
                <a:solidFill>
                  <a:srgbClr val="000066"/>
                </a:solidFill>
                <a:latin typeface="Courier New" charset="0"/>
              </a:rPr>
              <a:t>    </a:t>
            </a:r>
            <a:r>
              <a:rPr lang="en-US" sz="1400" dirty="0" err="1">
                <a:solidFill>
                  <a:srgbClr val="000066"/>
                </a:solidFill>
                <a:latin typeface="Courier New" charset="0"/>
              </a:rPr>
              <a:t>pid_t</a:t>
            </a:r>
            <a:r>
              <a:rPr lang="en-US" sz="1400" dirty="0">
                <a:solidFill>
                  <a:srgbClr val="000066"/>
                </a:solidFill>
                <a:latin typeface="Courier New" charset="0"/>
              </a:rPr>
              <a:t> </a:t>
            </a:r>
            <a:r>
              <a:rPr lang="en-US" sz="1400" dirty="0" err="1">
                <a:solidFill>
                  <a:srgbClr val="000066"/>
                </a:solidFill>
                <a:latin typeface="Courier New" charset="0"/>
              </a:rPr>
              <a:t>pid</a:t>
            </a:r>
            <a:r>
              <a:rPr lang="en-US" sz="1400" dirty="0">
                <a:solidFill>
                  <a:srgbClr val="000066"/>
                </a:solidFill>
                <a:latin typeface="Courier New" charset="0"/>
              </a:rPr>
              <a:t>[2];</a:t>
            </a:r>
          </a:p>
          <a:p>
            <a:pPr algn="l">
              <a:lnSpc>
                <a:spcPct val="100000"/>
              </a:lnSpc>
            </a:pPr>
            <a:r>
              <a:rPr lang="en-US" sz="1400" dirty="0">
                <a:solidFill>
                  <a:srgbClr val="000066"/>
                </a:solidFill>
                <a:latin typeface="Courier New" charset="0"/>
              </a:rPr>
              <a:t>    </a:t>
            </a:r>
            <a:r>
              <a:rPr lang="en-US" sz="1400" dirty="0" err="1">
                <a:solidFill>
                  <a:srgbClr val="000066"/>
                </a:solidFill>
                <a:latin typeface="Courier New" charset="0"/>
              </a:rPr>
              <a:t>int</a:t>
            </a:r>
            <a:r>
              <a:rPr lang="en-US" sz="1400" dirty="0">
                <a:solidFill>
                  <a:srgbClr val="000066"/>
                </a:solidFill>
                <a:latin typeface="Courier New" charset="0"/>
              </a:rPr>
              <a:t> </a:t>
            </a:r>
            <a:r>
              <a:rPr lang="en-US" sz="1400" dirty="0" err="1">
                <a:solidFill>
                  <a:srgbClr val="000066"/>
                </a:solidFill>
                <a:latin typeface="Courier New" charset="0"/>
              </a:rPr>
              <a:t>i</a:t>
            </a:r>
            <a:r>
              <a:rPr lang="en-US" sz="1400" dirty="0">
                <a:solidFill>
                  <a:srgbClr val="000066"/>
                </a:solidFill>
                <a:latin typeface="Courier New" charset="0"/>
              </a:rPr>
              <a:t>, temp;</a:t>
            </a:r>
          </a:p>
          <a:p>
            <a:pPr algn="l">
              <a:lnSpc>
                <a:spcPct val="100000"/>
              </a:lnSpc>
            </a:pPr>
            <a:r>
              <a:rPr lang="en-US" sz="1400" dirty="0">
                <a:solidFill>
                  <a:srgbClr val="00004D"/>
                </a:solidFill>
                <a:latin typeface="Courier New" charset="0"/>
              </a:rPr>
              <a:t>    signal(SIGCHLD, </a:t>
            </a:r>
            <a:r>
              <a:rPr lang="en-US" sz="1400" dirty="0" err="1">
                <a:solidFill>
                  <a:srgbClr val="00004D"/>
                </a:solidFill>
                <a:latin typeface="Courier New" charset="0"/>
              </a:rPr>
              <a:t>child_handler</a:t>
            </a:r>
            <a:r>
              <a:rPr lang="en-US" sz="1400" dirty="0">
                <a:solidFill>
                  <a:srgbClr val="00004D"/>
                </a:solidFill>
                <a:latin typeface="Courier New" charset="0"/>
              </a:rPr>
              <a:t>);</a:t>
            </a:r>
          </a:p>
          <a:p>
            <a:pPr algn="l">
              <a:lnSpc>
                <a:spcPct val="100000"/>
              </a:lnSpc>
            </a:pPr>
            <a:endParaRPr lang="en-US" sz="1400" dirty="0">
              <a:solidFill>
                <a:srgbClr val="00004D"/>
              </a:solidFill>
              <a:latin typeface="Courier New" charset="0"/>
            </a:endParaRPr>
          </a:p>
          <a:p>
            <a:pPr algn="l">
              <a:lnSpc>
                <a:spcPct val="100000"/>
              </a:lnSpc>
            </a:pPr>
            <a:r>
              <a:rPr lang="en-US" sz="1400" dirty="0">
                <a:solidFill>
                  <a:srgbClr val="000066"/>
                </a:solidFill>
                <a:latin typeface="Courier New" charset="0"/>
              </a:rPr>
              <a:t>    for (</a:t>
            </a:r>
            <a:r>
              <a:rPr lang="en-US" sz="1400" dirty="0" err="1">
                <a:solidFill>
                  <a:srgbClr val="000066"/>
                </a:solidFill>
                <a:latin typeface="Courier New" charset="0"/>
              </a:rPr>
              <a:t>i</a:t>
            </a:r>
            <a:r>
              <a:rPr lang="en-US" sz="1400" dirty="0">
                <a:solidFill>
                  <a:srgbClr val="000066"/>
                </a:solidFill>
                <a:latin typeface="Courier New" charset="0"/>
              </a:rPr>
              <a:t> = 0; </a:t>
            </a:r>
            <a:r>
              <a:rPr lang="en-US" sz="1400" dirty="0" err="1">
                <a:solidFill>
                  <a:srgbClr val="000066"/>
                </a:solidFill>
                <a:latin typeface="Courier New" charset="0"/>
              </a:rPr>
              <a:t>i</a:t>
            </a:r>
            <a:r>
              <a:rPr lang="en-US" sz="1400" dirty="0">
                <a:solidFill>
                  <a:srgbClr val="000066"/>
                </a:solidFill>
                <a:latin typeface="Courier New" charset="0"/>
              </a:rPr>
              <a:t> &lt; 2; </a:t>
            </a:r>
            <a:r>
              <a:rPr lang="en-US" sz="1400" dirty="0" err="1">
                <a:solidFill>
                  <a:srgbClr val="000066"/>
                </a:solidFill>
                <a:latin typeface="Courier New" charset="0"/>
              </a:rPr>
              <a:t>i</a:t>
            </a:r>
            <a:r>
              <a:rPr lang="en-US" sz="1400" dirty="0">
                <a:solidFill>
                  <a:srgbClr val="000066"/>
                </a:solidFill>
                <a:latin typeface="Courier New" charset="0"/>
              </a:rPr>
              <a:t>++)</a:t>
            </a:r>
          </a:p>
          <a:p>
            <a:pPr algn="l">
              <a:lnSpc>
                <a:spcPct val="100000"/>
              </a:lnSpc>
            </a:pPr>
            <a:r>
              <a:rPr lang="en-US" sz="1400" dirty="0">
                <a:solidFill>
                  <a:srgbClr val="000066"/>
                </a:solidFill>
                <a:latin typeface="Courier New" charset="0"/>
              </a:rPr>
              <a:t>	if ((</a:t>
            </a:r>
            <a:r>
              <a:rPr lang="en-US" sz="1400" dirty="0" err="1">
                <a:solidFill>
                  <a:srgbClr val="000066"/>
                </a:solidFill>
                <a:latin typeface="Courier New" charset="0"/>
              </a:rPr>
              <a:t>pid</a:t>
            </a:r>
            <a:r>
              <a:rPr lang="en-US" sz="1400" dirty="0">
                <a:solidFill>
                  <a:srgbClr val="000066"/>
                </a:solidFill>
                <a:latin typeface="Courier New" charset="0"/>
              </a:rPr>
              <a:t>[</a:t>
            </a:r>
            <a:r>
              <a:rPr lang="en-US" sz="1400" dirty="0" err="1">
                <a:solidFill>
                  <a:srgbClr val="000066"/>
                </a:solidFill>
                <a:latin typeface="Courier New" charset="0"/>
              </a:rPr>
              <a:t>i</a:t>
            </a:r>
            <a:r>
              <a:rPr lang="en-US" sz="1400" dirty="0">
                <a:solidFill>
                  <a:srgbClr val="000066"/>
                </a:solidFill>
                <a:latin typeface="Courier New" charset="0"/>
              </a:rPr>
              <a:t>] = fork()) == 0) {</a:t>
            </a:r>
          </a:p>
          <a:p>
            <a:pPr algn="l">
              <a:lnSpc>
                <a:spcPct val="100000"/>
              </a:lnSpc>
            </a:pPr>
            <a:r>
              <a:rPr lang="en-US" sz="1400" dirty="0">
                <a:solidFill>
                  <a:srgbClr val="000066"/>
                </a:solidFill>
                <a:latin typeface="Courier New" charset="0"/>
              </a:rPr>
              <a:t>	    /* Child */</a:t>
            </a:r>
          </a:p>
          <a:p>
            <a:pPr algn="l">
              <a:lnSpc>
                <a:spcPct val="100000"/>
              </a:lnSpc>
            </a:pPr>
            <a:r>
              <a:rPr lang="en-US" sz="1400" dirty="0">
                <a:solidFill>
                  <a:srgbClr val="000066"/>
                </a:solidFill>
                <a:latin typeface="Courier New" charset="0"/>
              </a:rPr>
              <a:t>	    exit(0);  /* send SIGCHLD to parent */</a:t>
            </a:r>
            <a:endParaRPr lang="en-US" sz="1400" dirty="0">
              <a:solidFill>
                <a:srgbClr val="00004D"/>
              </a:solidFill>
              <a:latin typeface="Courier New" charset="0"/>
            </a:endParaRPr>
          </a:p>
          <a:p>
            <a:pPr algn="l">
              <a:lnSpc>
                <a:spcPct val="100000"/>
              </a:lnSpc>
            </a:pPr>
            <a:r>
              <a:rPr lang="en-US" sz="1400" dirty="0">
                <a:solidFill>
                  <a:srgbClr val="000066"/>
                </a:solidFill>
                <a:latin typeface="Courier New" charset="0"/>
              </a:rPr>
              <a:t>	}</a:t>
            </a:r>
          </a:p>
          <a:p>
            <a:pPr algn="l">
              <a:lnSpc>
                <a:spcPct val="100000"/>
              </a:lnSpc>
            </a:pPr>
            <a:r>
              <a:rPr lang="en-US" sz="1400" dirty="0">
                <a:solidFill>
                  <a:srgbClr val="000066"/>
                </a:solidFill>
                <a:latin typeface="Courier New" charset="0"/>
              </a:rPr>
              <a:t>    for (</a:t>
            </a:r>
            <a:r>
              <a:rPr lang="en-US" sz="1400" dirty="0" err="1">
                <a:solidFill>
                  <a:srgbClr val="000066"/>
                </a:solidFill>
                <a:latin typeface="Courier New" charset="0"/>
              </a:rPr>
              <a:t>i</a:t>
            </a:r>
            <a:r>
              <a:rPr lang="en-US" sz="1400" dirty="0">
                <a:solidFill>
                  <a:srgbClr val="000066"/>
                </a:solidFill>
                <a:latin typeface="Courier New" charset="0"/>
              </a:rPr>
              <a:t> = 0; </a:t>
            </a:r>
            <a:r>
              <a:rPr lang="en-US" sz="1400" dirty="0" err="1">
                <a:solidFill>
                  <a:srgbClr val="000066"/>
                </a:solidFill>
                <a:latin typeface="Courier New" charset="0"/>
              </a:rPr>
              <a:t>i</a:t>
            </a:r>
            <a:r>
              <a:rPr lang="en-US" sz="1400" dirty="0">
                <a:solidFill>
                  <a:srgbClr val="000066"/>
                </a:solidFill>
                <a:latin typeface="Courier New" charset="0"/>
              </a:rPr>
              <a:t> &lt; 2; </a:t>
            </a:r>
            <a:r>
              <a:rPr lang="en-US" sz="1400" dirty="0" err="1">
                <a:solidFill>
                  <a:srgbClr val="000066"/>
                </a:solidFill>
                <a:latin typeface="Courier New" charset="0"/>
              </a:rPr>
              <a:t>i</a:t>
            </a:r>
            <a:r>
              <a:rPr lang="en-US" sz="1400" dirty="0">
                <a:solidFill>
                  <a:srgbClr val="000066"/>
                </a:solidFill>
                <a:latin typeface="Courier New" charset="0"/>
              </a:rPr>
              <a:t>++) {</a:t>
            </a:r>
          </a:p>
          <a:p>
            <a:pPr algn="l">
              <a:lnSpc>
                <a:spcPct val="100000"/>
              </a:lnSpc>
            </a:pPr>
            <a:r>
              <a:rPr lang="en-US" sz="1400" dirty="0">
                <a:solidFill>
                  <a:srgbClr val="FF1A1A"/>
                </a:solidFill>
                <a:latin typeface="Courier New" charset="0"/>
              </a:rPr>
              <a:t>        /* </a:t>
            </a:r>
            <a:r>
              <a:rPr lang="en-US" sz="1400" dirty="0" err="1">
                <a:solidFill>
                  <a:srgbClr val="FF1A1A"/>
                </a:solidFill>
                <a:latin typeface="Courier New" charset="0"/>
              </a:rPr>
              <a:t>ccount</a:t>
            </a:r>
            <a:r>
              <a:rPr lang="en-US" sz="1400" dirty="0">
                <a:solidFill>
                  <a:srgbClr val="FF1A1A"/>
                </a:solidFill>
                <a:latin typeface="Courier New" charset="0"/>
              </a:rPr>
              <a:t>++ */</a:t>
            </a:r>
          </a:p>
          <a:p>
            <a:pPr algn="l">
              <a:lnSpc>
                <a:spcPct val="100000"/>
              </a:lnSpc>
            </a:pPr>
            <a:r>
              <a:rPr lang="en-US" sz="1400" dirty="0">
                <a:solidFill>
                  <a:srgbClr val="000066"/>
                </a:solidFill>
                <a:latin typeface="Courier New" charset="0"/>
              </a:rPr>
              <a:t>        </a:t>
            </a:r>
            <a:r>
              <a:rPr lang="en-US" sz="1400" dirty="0">
                <a:solidFill>
                  <a:srgbClr val="FF1A1A"/>
                </a:solidFill>
                <a:latin typeface="Courier New" charset="0"/>
              </a:rPr>
              <a:t>temp = </a:t>
            </a:r>
            <a:r>
              <a:rPr lang="en-US" sz="1400" dirty="0" err="1">
                <a:solidFill>
                  <a:srgbClr val="FF1A1A"/>
                </a:solidFill>
                <a:latin typeface="Courier New" charset="0"/>
              </a:rPr>
              <a:t>ccount</a:t>
            </a:r>
            <a:r>
              <a:rPr lang="en-US" sz="1400" dirty="0">
                <a:solidFill>
                  <a:srgbClr val="FF1A1A"/>
                </a:solidFill>
                <a:latin typeface="Courier New" charset="0"/>
              </a:rPr>
              <a:t>; temp++; </a:t>
            </a:r>
            <a:r>
              <a:rPr lang="en-US" sz="1400" dirty="0" err="1">
                <a:solidFill>
                  <a:srgbClr val="FF1A1A"/>
                </a:solidFill>
                <a:latin typeface="Courier New" charset="0"/>
              </a:rPr>
              <a:t>ccount</a:t>
            </a:r>
            <a:r>
              <a:rPr lang="en-US" sz="1400" dirty="0">
                <a:solidFill>
                  <a:srgbClr val="FF1A1A"/>
                </a:solidFill>
                <a:latin typeface="Courier New" charset="0"/>
              </a:rPr>
              <a:t> = temp;</a:t>
            </a:r>
          </a:p>
          <a:p>
            <a:pPr algn="l">
              <a:lnSpc>
                <a:spcPct val="100000"/>
              </a:lnSpc>
            </a:pPr>
            <a:r>
              <a:rPr lang="en-US" sz="1400" dirty="0">
                <a:solidFill>
                  <a:srgbClr val="000066"/>
                </a:solidFill>
                <a:latin typeface="Courier New" charset="0"/>
              </a:rPr>
              <a:t>    </a:t>
            </a:r>
            <a:r>
              <a:rPr lang="en-US" sz="1400" dirty="0" smtClean="0">
                <a:solidFill>
                  <a:srgbClr val="000066"/>
                </a:solidFill>
                <a:latin typeface="Courier New" charset="0"/>
              </a:rPr>
              <a:t>}</a:t>
            </a:r>
          </a:p>
          <a:p>
            <a:pPr algn="l">
              <a:lnSpc>
                <a:spcPct val="100000"/>
              </a:lnSpc>
            </a:pPr>
            <a:r>
              <a:rPr lang="en-US" sz="1400" dirty="0">
                <a:solidFill>
                  <a:srgbClr val="000066"/>
                </a:solidFill>
                <a:latin typeface="Courier New" charset="0"/>
              </a:rPr>
              <a:t> </a:t>
            </a:r>
            <a:r>
              <a:rPr lang="en-US" sz="1400" dirty="0" smtClean="0">
                <a:solidFill>
                  <a:srgbClr val="000066"/>
                </a:solidFill>
                <a:latin typeface="Courier New" charset="0"/>
              </a:rPr>
              <a:t>   while (1) {...}</a:t>
            </a:r>
            <a:endParaRPr lang="en-US" sz="1400" dirty="0">
              <a:solidFill>
                <a:srgbClr val="000066"/>
              </a:solidFill>
              <a:latin typeface="Courier New" charset="0"/>
            </a:endParaRPr>
          </a:p>
          <a:p>
            <a:pPr algn="l">
              <a:lnSpc>
                <a:spcPct val="100000"/>
              </a:lnSpc>
            </a:pPr>
            <a:r>
              <a:rPr lang="en-US" sz="1400" dirty="0">
                <a:solidFill>
                  <a:srgbClr val="000066"/>
                </a:solidFill>
                <a:latin typeface="Courier Ne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5315">
                                            <p:txEl>
                                              <p:pRg st="0" end="0"/>
                                            </p:txEl>
                                          </p:spTgt>
                                        </p:tgtEl>
                                        <p:attrNameLst>
                                          <p:attrName>style.visibility</p:attrName>
                                        </p:attrNameLst>
                                      </p:cBhvr>
                                      <p:to>
                                        <p:strVal val="visible"/>
                                      </p:to>
                                    </p:set>
                                    <p:animEffect transition="in" filter="fade">
                                      <p:cBhvr>
                                        <p:cTn id="7" dur="500"/>
                                        <p:tgtEl>
                                          <p:spTgt spid="525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5315">
                                            <p:txEl>
                                              <p:pRg st="1" end="1"/>
                                            </p:txEl>
                                          </p:spTgt>
                                        </p:tgtEl>
                                        <p:attrNameLst>
                                          <p:attrName>style.visibility</p:attrName>
                                        </p:attrNameLst>
                                      </p:cBhvr>
                                      <p:to>
                                        <p:strVal val="visible"/>
                                      </p:to>
                                    </p:set>
                                    <p:animEffect transition="in" filter="fade">
                                      <p:cBhvr>
                                        <p:cTn id="12" dur="500"/>
                                        <p:tgtEl>
                                          <p:spTgt spid="525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5315">
                                            <p:txEl>
                                              <p:pRg st="2" end="2"/>
                                            </p:txEl>
                                          </p:spTgt>
                                        </p:tgtEl>
                                        <p:attrNameLst>
                                          <p:attrName>style.visibility</p:attrName>
                                        </p:attrNameLst>
                                      </p:cBhvr>
                                      <p:to>
                                        <p:strVal val="visible"/>
                                      </p:to>
                                    </p:set>
                                    <p:animEffect transition="in" filter="fade">
                                      <p:cBhvr>
                                        <p:cTn id="17" dur="500"/>
                                        <p:tgtEl>
                                          <p:spTgt spid="5253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25315">
                                            <p:txEl>
                                              <p:pRg st="3" end="3"/>
                                            </p:txEl>
                                          </p:spTgt>
                                        </p:tgtEl>
                                        <p:attrNameLst>
                                          <p:attrName>style.visibility</p:attrName>
                                        </p:attrNameLst>
                                      </p:cBhvr>
                                      <p:to>
                                        <p:strVal val="visible"/>
                                      </p:to>
                                    </p:set>
                                    <p:animEffect transition="in" filter="fade">
                                      <p:cBhvr>
                                        <p:cTn id="22" dur="500"/>
                                        <p:tgtEl>
                                          <p:spTgt spid="5253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25315">
                                            <p:txEl>
                                              <p:pRg st="4" end="4"/>
                                            </p:txEl>
                                          </p:spTgt>
                                        </p:tgtEl>
                                        <p:attrNameLst>
                                          <p:attrName>style.visibility</p:attrName>
                                        </p:attrNameLst>
                                      </p:cBhvr>
                                      <p:to>
                                        <p:strVal val="visible"/>
                                      </p:to>
                                    </p:set>
                                    <p:animEffect transition="in" filter="fade">
                                      <p:cBhvr>
                                        <p:cTn id="27" dur="500"/>
                                        <p:tgtEl>
                                          <p:spTgt spid="5253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25315">
                                            <p:txEl>
                                              <p:pRg st="5" end="5"/>
                                            </p:txEl>
                                          </p:spTgt>
                                        </p:tgtEl>
                                        <p:attrNameLst>
                                          <p:attrName>style.visibility</p:attrName>
                                        </p:attrNameLst>
                                      </p:cBhvr>
                                      <p:to>
                                        <p:strVal val="visible"/>
                                      </p:to>
                                    </p:set>
                                    <p:animEffect transition="in" filter="fade">
                                      <p:cBhvr>
                                        <p:cTn id="32" dur="500"/>
                                        <p:tgtEl>
                                          <p:spTgt spid="52531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25315">
                                            <p:txEl>
                                              <p:pRg st="6" end="6"/>
                                            </p:txEl>
                                          </p:spTgt>
                                        </p:tgtEl>
                                        <p:attrNameLst>
                                          <p:attrName>style.visibility</p:attrName>
                                        </p:attrNameLst>
                                      </p:cBhvr>
                                      <p:to>
                                        <p:strVal val="visible"/>
                                      </p:to>
                                    </p:set>
                                    <p:animEffect transition="in" filter="fade">
                                      <p:cBhvr>
                                        <p:cTn id="37" dur="500"/>
                                        <p:tgtEl>
                                          <p:spTgt spid="5253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5" grpId="0" build="p" bldLvl="2"/>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t>Designing Asynchronous Programs</a:t>
            </a:r>
          </a:p>
        </p:txBody>
      </p:sp>
      <p:sp>
        <p:nvSpPr>
          <p:cNvPr id="3" name="Content Placeholder 2"/>
          <p:cNvSpPr>
            <a:spLocks noGrp="1"/>
          </p:cNvSpPr>
          <p:nvPr>
            <p:ph idx="1"/>
          </p:nvPr>
        </p:nvSpPr>
        <p:spPr/>
        <p:txBody>
          <a:bodyPr/>
          <a:lstStyle/>
          <a:p>
            <a:pPr>
              <a:buFont typeface="Wingdings" pitchFamily="-1" charset="2"/>
              <a:buChar char="•"/>
              <a:defRPr/>
            </a:pPr>
            <a:r>
              <a:rPr lang="en-US" dirty="0"/>
              <a:t>To avoid race conditions of the previous slide, use synchronization primitives – see Operating Systems course</a:t>
            </a:r>
          </a:p>
          <a:p>
            <a:pPr>
              <a:buFont typeface="Wingdings" pitchFamily="-1" charset="2"/>
              <a:buChar char="•"/>
              <a:defRPr/>
            </a:pPr>
            <a:r>
              <a:rPr lang="en-US" dirty="0"/>
              <a:t>Another race condition can occur inside a general signal handler</a:t>
            </a:r>
          </a:p>
          <a:p>
            <a:pPr lvl="1">
              <a:buFont typeface="Wingdings" pitchFamily="-1" charset="2"/>
              <a:buChar char="n"/>
              <a:defRPr/>
            </a:pPr>
            <a:r>
              <a:rPr lang="en-US" dirty="0"/>
              <a:t>For a particular signal type, only one flow of execution at a time inside a signal handler, but...</a:t>
            </a:r>
          </a:p>
          <a:p>
            <a:pPr lvl="1">
              <a:buFont typeface="Wingdings" pitchFamily="-1" charset="2"/>
              <a:buChar char="n"/>
              <a:defRPr/>
            </a:pPr>
            <a:r>
              <a:rPr lang="en-US" dirty="0"/>
              <a:t>If there are two different types of signals, then while execution is inside of the general signal handler handling signal1, it may be interrupted to handle a different signal2, which brings </a:t>
            </a:r>
          </a:p>
          <a:p>
            <a:pPr lvl="1">
              <a:buFont typeface="Wingdings" pitchFamily="-1" charset="2"/>
              <a:buChar char="n"/>
              <a:defRPr/>
            </a:pPr>
            <a:r>
              <a:rPr lang="en-US" dirty="0"/>
              <a:t>If the case statements are both modifying the same variable, e.g. </a:t>
            </a:r>
            <a:r>
              <a:rPr lang="en-US" dirty="0" err="1"/>
              <a:t>ccount</a:t>
            </a:r>
            <a:r>
              <a:rPr lang="en-US" dirty="0"/>
              <a:t>++ and </a:t>
            </a:r>
            <a:r>
              <a:rPr lang="en-US" dirty="0" err="1"/>
              <a:t>ccount</a:t>
            </a:r>
            <a:r>
              <a:rPr lang="en-US" dirty="0"/>
              <a:t>--, then can have a race condition</a:t>
            </a:r>
          </a:p>
          <a:p>
            <a:pPr lvl="1">
              <a:buFont typeface="Wingdings" pitchFamily="-1" charset="2"/>
              <a:buChar char="n"/>
              <a:defRPr/>
            </a:pPr>
            <a:r>
              <a:rPr lang="en-US" i="1" dirty="0"/>
              <a:t>good practice is to mask out or block all other signals before handling a signal</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a:xfrm>
            <a:off x="3568700" y="228600"/>
            <a:ext cx="2006600" cy="573088"/>
          </a:xfrm>
        </p:spPr>
        <p:txBody>
          <a:bodyPr/>
          <a:lstStyle/>
          <a:p>
            <a:pPr eaLnBrk="1" hangingPunct="1">
              <a:defRPr/>
            </a:pPr>
            <a:r>
              <a:rPr lang="en-US"/>
              <a:t>Zombies</a:t>
            </a:r>
          </a:p>
        </p:txBody>
      </p:sp>
      <p:sp>
        <p:nvSpPr>
          <p:cNvPr id="496643" name="Rectangle 3"/>
          <p:cNvSpPr>
            <a:spLocks noGrp="1" noChangeArrowheads="1"/>
          </p:cNvSpPr>
          <p:nvPr>
            <p:ph type="body" idx="1"/>
          </p:nvPr>
        </p:nvSpPr>
        <p:spPr>
          <a:xfrm>
            <a:off x="290513" y="990600"/>
            <a:ext cx="8307387" cy="5454650"/>
          </a:xfrm>
        </p:spPr>
        <p:txBody>
          <a:bodyPr/>
          <a:lstStyle/>
          <a:p>
            <a:pPr eaLnBrk="1" hangingPunct="1">
              <a:buFont typeface="Wingdings" charset="0"/>
              <a:buNone/>
              <a:defRPr/>
            </a:pPr>
            <a:r>
              <a:rPr lang="en-US" dirty="0"/>
              <a:t>Idea</a:t>
            </a:r>
          </a:p>
          <a:p>
            <a:pPr lvl="1" eaLnBrk="1" hangingPunct="1">
              <a:defRPr/>
            </a:pPr>
            <a:r>
              <a:rPr lang="en-US" dirty="0">
                <a:ea typeface="ＭＳ Ｐゴシック" charset="0"/>
              </a:rPr>
              <a:t>When process terminates, still consumes system resources</a:t>
            </a:r>
          </a:p>
          <a:p>
            <a:pPr lvl="2" eaLnBrk="1" hangingPunct="1">
              <a:defRPr/>
            </a:pPr>
            <a:r>
              <a:rPr lang="en-US" sz="1800" dirty="0">
                <a:ea typeface="ＭＳ Ｐゴシック" charset="0"/>
              </a:rPr>
              <a:t>Various tables maintained by OS</a:t>
            </a:r>
          </a:p>
          <a:p>
            <a:pPr lvl="1" eaLnBrk="1" hangingPunct="1">
              <a:defRPr/>
            </a:pPr>
            <a:r>
              <a:rPr lang="en-US" dirty="0">
                <a:ea typeface="ＭＳ Ｐゴシック" charset="0"/>
              </a:rPr>
              <a:t>Called a </a:t>
            </a:r>
            <a:r>
              <a:rPr lang="ja-JP" altLang="en-US" dirty="0">
                <a:ea typeface="ＭＳ Ｐゴシック" charset="0"/>
              </a:rPr>
              <a:t>“</a:t>
            </a:r>
            <a:r>
              <a:rPr lang="en-US" dirty="0">
                <a:ea typeface="ＭＳ Ｐゴシック" charset="0"/>
              </a:rPr>
              <a:t>zombie</a:t>
            </a:r>
            <a:r>
              <a:rPr lang="ja-JP" altLang="en-US" dirty="0">
                <a:ea typeface="ＭＳ Ｐゴシック" charset="0"/>
              </a:rPr>
              <a:t>”</a:t>
            </a:r>
            <a:endParaRPr lang="en-US" dirty="0">
              <a:ea typeface="ＭＳ Ｐゴシック" charset="0"/>
            </a:endParaRPr>
          </a:p>
          <a:p>
            <a:pPr lvl="2" eaLnBrk="1" hangingPunct="1">
              <a:defRPr/>
            </a:pPr>
            <a:r>
              <a:rPr lang="en-US" sz="1800" dirty="0">
                <a:ea typeface="ＭＳ Ｐゴシック" charset="0"/>
              </a:rPr>
              <a:t>Living corpse, half alive and half dead</a:t>
            </a:r>
          </a:p>
          <a:p>
            <a:pPr eaLnBrk="1" hangingPunct="1">
              <a:buFont typeface="Wingdings" charset="0"/>
              <a:buNone/>
              <a:defRPr/>
            </a:pPr>
            <a:r>
              <a:rPr lang="en-US" dirty="0"/>
              <a:t>Reaping</a:t>
            </a:r>
          </a:p>
          <a:p>
            <a:pPr lvl="1" eaLnBrk="1" hangingPunct="1">
              <a:defRPr/>
            </a:pPr>
            <a:r>
              <a:rPr lang="en-US" dirty="0">
                <a:ea typeface="ＭＳ Ｐゴシック" charset="0"/>
              </a:rPr>
              <a:t>Performed by parent on terminated child</a:t>
            </a:r>
          </a:p>
          <a:p>
            <a:pPr lvl="1" eaLnBrk="1" hangingPunct="1">
              <a:defRPr/>
            </a:pPr>
            <a:r>
              <a:rPr lang="en-US" dirty="0">
                <a:ea typeface="ＭＳ Ｐゴシック" charset="0"/>
              </a:rPr>
              <a:t>Parent is given exit status information</a:t>
            </a:r>
          </a:p>
          <a:p>
            <a:pPr lvl="1" eaLnBrk="1" hangingPunct="1">
              <a:defRPr/>
            </a:pPr>
            <a:r>
              <a:rPr lang="en-US" dirty="0">
                <a:ea typeface="ＭＳ Ｐゴシック" charset="0"/>
              </a:rPr>
              <a:t>Kernel discards process</a:t>
            </a:r>
          </a:p>
          <a:p>
            <a:pPr eaLnBrk="1" hangingPunct="1">
              <a:buFont typeface="Wingdings" charset="0"/>
              <a:buNone/>
              <a:defRPr/>
            </a:pPr>
            <a:r>
              <a:rPr lang="en-US" dirty="0"/>
              <a:t>What if Parent </a:t>
            </a:r>
            <a:r>
              <a:rPr lang="en-US" dirty="0" smtClean="0"/>
              <a:t>doesn’t reap resources of exited child?</a:t>
            </a:r>
            <a:endParaRPr lang="en-US" dirty="0"/>
          </a:p>
          <a:p>
            <a:pPr lvl="1" eaLnBrk="1" hangingPunct="1">
              <a:defRPr/>
            </a:pPr>
            <a:r>
              <a:rPr lang="en-US" dirty="0">
                <a:ea typeface="ＭＳ Ｐゴシック" charset="0"/>
              </a:rPr>
              <a:t>If any parent terminates without reaping a </a:t>
            </a:r>
            <a:r>
              <a:rPr lang="en-US" dirty="0" smtClean="0">
                <a:ea typeface="ＭＳ Ｐゴシック" charset="0"/>
              </a:rPr>
              <a:t>child’s resources, </a:t>
            </a:r>
            <a:r>
              <a:rPr lang="en-US" dirty="0">
                <a:ea typeface="ＭＳ Ｐゴシック" charset="0"/>
              </a:rPr>
              <a:t>then </a:t>
            </a:r>
            <a:r>
              <a:rPr lang="en-US" dirty="0" smtClean="0">
                <a:ea typeface="ＭＳ Ｐゴシック" charset="0"/>
              </a:rPr>
              <a:t>if child later terminates, its resources will </a:t>
            </a:r>
            <a:r>
              <a:rPr lang="en-US" dirty="0">
                <a:ea typeface="ＭＳ Ｐゴシック" charset="0"/>
              </a:rPr>
              <a:t>be reaped </a:t>
            </a:r>
            <a:r>
              <a:rPr lang="en-US" dirty="0" smtClean="0">
                <a:ea typeface="ＭＳ Ｐゴシック" charset="0"/>
              </a:rPr>
              <a:t>by the </a:t>
            </a:r>
            <a:r>
              <a:rPr lang="en-US" dirty="0" err="1">
                <a:latin typeface="Courier New" charset="0"/>
                <a:ea typeface="ＭＳ Ｐゴシック" charset="0"/>
              </a:rPr>
              <a:t>init</a:t>
            </a:r>
            <a:r>
              <a:rPr lang="en-US" dirty="0">
                <a:ea typeface="ＭＳ Ｐゴシック" charset="0"/>
              </a:rPr>
              <a:t> process</a:t>
            </a:r>
          </a:p>
          <a:p>
            <a:pPr lvl="1" eaLnBrk="1" hangingPunct="1">
              <a:defRPr/>
            </a:pPr>
            <a:r>
              <a:rPr lang="en-US" dirty="0" smtClean="0">
                <a:ea typeface="ＭＳ Ｐゴシック" charset="0"/>
              </a:rPr>
              <a:t>If a child is a long</a:t>
            </a:r>
            <a:r>
              <a:rPr lang="en-US" dirty="0">
                <a:ea typeface="ＭＳ Ｐゴシック" charset="0"/>
              </a:rPr>
              <a:t>-running </a:t>
            </a:r>
            <a:r>
              <a:rPr lang="en-US" dirty="0" smtClean="0">
                <a:ea typeface="ＭＳ Ｐゴシック" charset="0"/>
              </a:rPr>
              <a:t>process, its resources can be freed only by explicitly terminating it, e.g. shells &amp; servers</a:t>
            </a:r>
            <a:endParaRPr lang="en-US" sz="1800" dirty="0">
              <a:ea typeface="ＭＳ Ｐゴシック"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6643">
                                            <p:txEl>
                                              <p:pRg st="0" end="0"/>
                                            </p:txEl>
                                          </p:spTgt>
                                        </p:tgtEl>
                                        <p:attrNameLst>
                                          <p:attrName>style.visibility</p:attrName>
                                        </p:attrNameLst>
                                      </p:cBhvr>
                                      <p:to>
                                        <p:strVal val="visible"/>
                                      </p:to>
                                    </p:set>
                                    <p:animEffect transition="in" filter="dissolve">
                                      <p:cBhvr>
                                        <p:cTn id="7" dur="500"/>
                                        <p:tgtEl>
                                          <p:spTgt spid="49664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96643">
                                            <p:txEl>
                                              <p:pRg st="1" end="1"/>
                                            </p:txEl>
                                          </p:spTgt>
                                        </p:tgtEl>
                                        <p:attrNameLst>
                                          <p:attrName>style.visibility</p:attrName>
                                        </p:attrNameLst>
                                      </p:cBhvr>
                                      <p:to>
                                        <p:strVal val="visible"/>
                                      </p:to>
                                    </p:set>
                                    <p:animEffect transition="in" filter="dissolve">
                                      <p:cBhvr>
                                        <p:cTn id="10" dur="500"/>
                                        <p:tgtEl>
                                          <p:spTgt spid="49664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96643">
                                            <p:txEl>
                                              <p:pRg st="2" end="2"/>
                                            </p:txEl>
                                          </p:spTgt>
                                        </p:tgtEl>
                                        <p:attrNameLst>
                                          <p:attrName>style.visibility</p:attrName>
                                        </p:attrNameLst>
                                      </p:cBhvr>
                                      <p:to>
                                        <p:strVal val="visible"/>
                                      </p:to>
                                    </p:set>
                                    <p:animEffect transition="in" filter="dissolve">
                                      <p:cBhvr>
                                        <p:cTn id="13" dur="500"/>
                                        <p:tgtEl>
                                          <p:spTgt spid="49664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96643">
                                            <p:txEl>
                                              <p:pRg st="3" end="3"/>
                                            </p:txEl>
                                          </p:spTgt>
                                        </p:tgtEl>
                                        <p:attrNameLst>
                                          <p:attrName>style.visibility</p:attrName>
                                        </p:attrNameLst>
                                      </p:cBhvr>
                                      <p:to>
                                        <p:strVal val="visible"/>
                                      </p:to>
                                    </p:set>
                                    <p:animEffect transition="in" filter="dissolve">
                                      <p:cBhvr>
                                        <p:cTn id="16" dur="500"/>
                                        <p:tgtEl>
                                          <p:spTgt spid="496643">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96643">
                                            <p:txEl>
                                              <p:pRg st="4" end="4"/>
                                            </p:txEl>
                                          </p:spTgt>
                                        </p:tgtEl>
                                        <p:attrNameLst>
                                          <p:attrName>style.visibility</p:attrName>
                                        </p:attrNameLst>
                                      </p:cBhvr>
                                      <p:to>
                                        <p:strVal val="visible"/>
                                      </p:to>
                                    </p:set>
                                    <p:animEffect transition="in" filter="dissolve">
                                      <p:cBhvr>
                                        <p:cTn id="19" dur="500"/>
                                        <p:tgtEl>
                                          <p:spTgt spid="496643">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496643">
                                            <p:txEl>
                                              <p:pRg st="5" end="5"/>
                                            </p:txEl>
                                          </p:spTgt>
                                        </p:tgtEl>
                                        <p:attrNameLst>
                                          <p:attrName>style.visibility</p:attrName>
                                        </p:attrNameLst>
                                      </p:cBhvr>
                                      <p:to>
                                        <p:strVal val="visible"/>
                                      </p:to>
                                    </p:set>
                                    <p:animEffect transition="in" filter="dissolve">
                                      <p:cBhvr>
                                        <p:cTn id="24" dur="500"/>
                                        <p:tgtEl>
                                          <p:spTgt spid="496643">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496643">
                                            <p:txEl>
                                              <p:pRg st="6" end="6"/>
                                            </p:txEl>
                                          </p:spTgt>
                                        </p:tgtEl>
                                        <p:attrNameLst>
                                          <p:attrName>style.visibility</p:attrName>
                                        </p:attrNameLst>
                                      </p:cBhvr>
                                      <p:to>
                                        <p:strVal val="visible"/>
                                      </p:to>
                                    </p:set>
                                    <p:animEffect transition="in" filter="dissolve">
                                      <p:cBhvr>
                                        <p:cTn id="27" dur="500"/>
                                        <p:tgtEl>
                                          <p:spTgt spid="496643">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496643">
                                            <p:txEl>
                                              <p:pRg st="7" end="7"/>
                                            </p:txEl>
                                          </p:spTgt>
                                        </p:tgtEl>
                                        <p:attrNameLst>
                                          <p:attrName>style.visibility</p:attrName>
                                        </p:attrNameLst>
                                      </p:cBhvr>
                                      <p:to>
                                        <p:strVal val="visible"/>
                                      </p:to>
                                    </p:set>
                                    <p:animEffect transition="in" filter="dissolve">
                                      <p:cBhvr>
                                        <p:cTn id="30" dur="500"/>
                                        <p:tgtEl>
                                          <p:spTgt spid="496643">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496643">
                                            <p:txEl>
                                              <p:pRg st="8" end="8"/>
                                            </p:txEl>
                                          </p:spTgt>
                                        </p:tgtEl>
                                        <p:attrNameLst>
                                          <p:attrName>style.visibility</p:attrName>
                                        </p:attrNameLst>
                                      </p:cBhvr>
                                      <p:to>
                                        <p:strVal val="visible"/>
                                      </p:to>
                                    </p:set>
                                    <p:animEffect transition="in" filter="dissolve">
                                      <p:cBhvr>
                                        <p:cTn id="33" dur="500"/>
                                        <p:tgtEl>
                                          <p:spTgt spid="496643">
                                            <p:txEl>
                                              <p:pRg st="8" end="8"/>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496643">
                                            <p:txEl>
                                              <p:pRg st="9" end="9"/>
                                            </p:txEl>
                                          </p:spTgt>
                                        </p:tgtEl>
                                        <p:attrNameLst>
                                          <p:attrName>style.visibility</p:attrName>
                                        </p:attrNameLst>
                                      </p:cBhvr>
                                      <p:to>
                                        <p:strVal val="visible"/>
                                      </p:to>
                                    </p:set>
                                    <p:animEffect transition="in" filter="dissolve">
                                      <p:cBhvr>
                                        <p:cTn id="38" dur="500"/>
                                        <p:tgtEl>
                                          <p:spTgt spid="496643">
                                            <p:txEl>
                                              <p:pRg st="9" end="9"/>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496643">
                                            <p:txEl>
                                              <p:pRg st="10" end="10"/>
                                            </p:txEl>
                                          </p:spTgt>
                                        </p:tgtEl>
                                        <p:attrNameLst>
                                          <p:attrName>style.visibility</p:attrName>
                                        </p:attrNameLst>
                                      </p:cBhvr>
                                      <p:to>
                                        <p:strVal val="visible"/>
                                      </p:to>
                                    </p:set>
                                    <p:animEffect transition="in" filter="dissolve">
                                      <p:cBhvr>
                                        <p:cTn id="41" dur="500"/>
                                        <p:tgtEl>
                                          <p:spTgt spid="496643">
                                            <p:txEl>
                                              <p:pRg st="10" end="10"/>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496643">
                                            <p:txEl>
                                              <p:pRg st="11" end="11"/>
                                            </p:txEl>
                                          </p:spTgt>
                                        </p:tgtEl>
                                        <p:attrNameLst>
                                          <p:attrName>style.visibility</p:attrName>
                                        </p:attrNameLst>
                                      </p:cBhvr>
                                      <p:to>
                                        <p:strVal val="visible"/>
                                      </p:to>
                                    </p:set>
                                    <p:animEffect transition="in" filter="dissolve">
                                      <p:cBhvr>
                                        <p:cTn id="44" dur="500"/>
                                        <p:tgtEl>
                                          <p:spTgt spid="49664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a:xfrm>
            <a:off x="381000" y="228600"/>
            <a:ext cx="7048500" cy="573088"/>
          </a:xfrm>
        </p:spPr>
        <p:txBody>
          <a:bodyPr/>
          <a:lstStyle/>
          <a:p>
            <a:pPr eaLnBrk="1" hangingPunct="1">
              <a:defRPr/>
            </a:pPr>
            <a:r>
              <a:rPr lang="en-US"/>
              <a:t>Race Condition Example 2</a:t>
            </a:r>
          </a:p>
        </p:txBody>
      </p:sp>
      <p:sp>
        <p:nvSpPr>
          <p:cNvPr id="525315" name="Rectangle 3"/>
          <p:cNvSpPr>
            <a:spLocks noGrp="1" noChangeArrowheads="1"/>
          </p:cNvSpPr>
          <p:nvPr>
            <p:ph type="body" idx="1"/>
          </p:nvPr>
        </p:nvSpPr>
        <p:spPr>
          <a:xfrm>
            <a:off x="5334000" y="914400"/>
            <a:ext cx="3810000" cy="5257800"/>
          </a:xfrm>
        </p:spPr>
        <p:txBody>
          <a:bodyPr/>
          <a:lstStyle/>
          <a:p>
            <a:pPr lvl="1" eaLnBrk="1" hangingPunct="1"/>
            <a:r>
              <a:rPr lang="en-US" sz="1800" b="0">
                <a:latin typeface="Helvetica" charset="0"/>
                <a:ea typeface="ＭＳ Ｐゴシック" charset="0"/>
              </a:rPr>
              <a:t>expect deletejob() to occur after addjob()</a:t>
            </a:r>
          </a:p>
          <a:p>
            <a:pPr lvl="1" eaLnBrk="1" hangingPunct="1"/>
            <a:r>
              <a:rPr lang="en-US" sz="1800" b="0">
                <a:latin typeface="Helvetica" charset="0"/>
                <a:ea typeface="ＭＳ Ｐゴシック" charset="0"/>
              </a:rPr>
              <a:t>But, could have the following sequence:</a:t>
            </a:r>
          </a:p>
          <a:p>
            <a:pPr lvl="1" eaLnBrk="1" hangingPunct="1"/>
            <a:r>
              <a:rPr lang="en-US" sz="1800" b="0">
                <a:latin typeface="Helvetica" charset="0"/>
                <a:ea typeface="ＭＳ Ｐゴシック" charset="0"/>
              </a:rPr>
              <a:t>parent executes fork(), but child runs first</a:t>
            </a:r>
          </a:p>
          <a:p>
            <a:pPr lvl="1" eaLnBrk="1" hangingPunct="1"/>
            <a:r>
              <a:rPr lang="en-US" sz="1800" b="0">
                <a:latin typeface="Helvetica" charset="0"/>
                <a:ea typeface="ＭＳ Ｐゴシック" charset="0"/>
              </a:rPr>
              <a:t>child completes "/bin/date" causing SIGCHLD to be sent to parent</a:t>
            </a:r>
          </a:p>
          <a:p>
            <a:pPr lvl="1" eaLnBrk="1" hangingPunct="1"/>
            <a:r>
              <a:rPr lang="en-US" sz="1800" b="0">
                <a:latin typeface="Helvetica" charset="0"/>
                <a:ea typeface="ＭＳ Ｐゴシック" charset="0"/>
              </a:rPr>
              <a:t>parent handles SIGCHLD first, calling deletejob() first</a:t>
            </a:r>
          </a:p>
          <a:p>
            <a:pPr lvl="1" eaLnBrk="1" hangingPunct="1"/>
            <a:r>
              <a:rPr lang="en-US" sz="1800" b="0">
                <a:latin typeface="Helvetica" charset="0"/>
                <a:ea typeface="ＭＳ Ｐゴシック" charset="0"/>
              </a:rPr>
              <a:t>then parent resumes normal control flow, calling addjob() last!</a:t>
            </a:r>
          </a:p>
          <a:p>
            <a:pPr lvl="1" eaLnBrk="1" hangingPunct="1"/>
            <a:r>
              <a:rPr lang="en-US" sz="1800" b="0">
                <a:latin typeface="Helvetica" charset="0"/>
                <a:ea typeface="ＭＳ Ｐゴシック" charset="0"/>
              </a:rPr>
              <a:t>system now thinks that there is a job, though the child no longer exists!</a:t>
            </a:r>
          </a:p>
        </p:txBody>
      </p:sp>
      <p:sp>
        <p:nvSpPr>
          <p:cNvPr id="129027" name="Text Box 4"/>
          <p:cNvSpPr txBox="1">
            <a:spLocks noChangeArrowheads="1"/>
          </p:cNvSpPr>
          <p:nvPr/>
        </p:nvSpPr>
        <p:spPr bwMode="auto">
          <a:xfrm>
            <a:off x="228600" y="1035050"/>
            <a:ext cx="5562600" cy="5048250"/>
          </a:xfrm>
          <a:prstGeom prst="rect">
            <a:avLst/>
          </a:prstGeom>
          <a:solidFill>
            <a:srgbClr val="CCFFFF"/>
          </a:solidFill>
          <a:ln w="3175">
            <a:solidFill>
              <a:schemeClr val="tx1"/>
            </a:solidFill>
            <a:miter lim="800000"/>
            <a:headEnd/>
            <a:tailEnd/>
          </a:ln>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endParaRPr lang="en-US" sz="1400">
              <a:solidFill>
                <a:srgbClr val="FF1A1A"/>
              </a:solidFill>
              <a:latin typeface="Courier New" charset="0"/>
            </a:endParaRPr>
          </a:p>
          <a:p>
            <a:pPr algn="l">
              <a:lnSpc>
                <a:spcPct val="100000"/>
              </a:lnSpc>
            </a:pPr>
            <a:r>
              <a:rPr lang="en-US" sz="1400">
                <a:solidFill>
                  <a:srgbClr val="00004D"/>
                </a:solidFill>
                <a:latin typeface="Courier New" charset="0"/>
              </a:rPr>
              <a:t>void child_handler(int sig) {</a:t>
            </a:r>
          </a:p>
          <a:p>
            <a:pPr algn="l">
              <a:lnSpc>
                <a:spcPct val="100000"/>
              </a:lnSpc>
            </a:pPr>
            <a:r>
              <a:rPr lang="en-US" sz="1400">
                <a:solidFill>
                  <a:srgbClr val="00004D"/>
                </a:solidFill>
                <a:latin typeface="Courier New" charset="0"/>
              </a:rPr>
              <a:t>    pid_t pid;</a:t>
            </a:r>
          </a:p>
          <a:p>
            <a:pPr algn="l">
              <a:lnSpc>
                <a:spcPct val="100000"/>
              </a:lnSpc>
            </a:pPr>
            <a:r>
              <a:rPr lang="en-US" sz="1400">
                <a:solidFill>
                  <a:srgbClr val="00004D"/>
                </a:solidFill>
                <a:latin typeface="Courier New" charset="0"/>
              </a:rPr>
              <a:t>    while ((pid = waitpid(...)) &gt; 0) /* reap</a:t>
            </a:r>
          </a:p>
          <a:p>
            <a:pPr algn="l">
              <a:lnSpc>
                <a:spcPct val="100000"/>
              </a:lnSpc>
            </a:pPr>
            <a:r>
              <a:rPr lang="en-US" sz="1400">
                <a:solidFill>
                  <a:srgbClr val="00004D"/>
                </a:solidFill>
                <a:latin typeface="Courier New" charset="0"/>
              </a:rPr>
              <a:t>                                   zombie child */</a:t>
            </a:r>
          </a:p>
          <a:p>
            <a:pPr algn="l">
              <a:lnSpc>
                <a:spcPct val="100000"/>
              </a:lnSpc>
            </a:pPr>
            <a:r>
              <a:rPr lang="en-US" sz="1400">
                <a:solidFill>
                  <a:srgbClr val="00004D"/>
                </a:solidFill>
                <a:latin typeface="Courier New" charset="0"/>
              </a:rPr>
              <a:t>        </a:t>
            </a:r>
            <a:r>
              <a:rPr lang="en-US" sz="1400">
                <a:solidFill>
                  <a:srgbClr val="FF1A1A"/>
                </a:solidFill>
                <a:latin typeface="Courier New" charset="0"/>
              </a:rPr>
              <a:t>deletejob(pid);</a:t>
            </a:r>
          </a:p>
          <a:p>
            <a:pPr algn="l">
              <a:lnSpc>
                <a:spcPct val="100000"/>
              </a:lnSpc>
            </a:pPr>
            <a:r>
              <a:rPr lang="en-US" sz="1400">
                <a:solidFill>
                  <a:srgbClr val="00004D"/>
                </a:solidFill>
                <a:latin typeface="Courier New" charset="0"/>
              </a:rPr>
              <a:t>    ...</a:t>
            </a:r>
          </a:p>
          <a:p>
            <a:pPr algn="l">
              <a:lnSpc>
                <a:spcPct val="100000"/>
              </a:lnSpc>
            </a:pPr>
            <a:r>
              <a:rPr lang="en-US" sz="1400">
                <a:solidFill>
                  <a:srgbClr val="00004D"/>
                </a:solidFill>
                <a:latin typeface="Courier New" charset="0"/>
              </a:rPr>
              <a:t>}</a:t>
            </a:r>
          </a:p>
          <a:p>
            <a:pPr algn="l">
              <a:lnSpc>
                <a:spcPct val="100000"/>
              </a:lnSpc>
            </a:pPr>
            <a:endParaRPr lang="en-US" sz="1400">
              <a:solidFill>
                <a:srgbClr val="000066"/>
              </a:solidFill>
              <a:latin typeface="Courier New" charset="0"/>
            </a:endParaRPr>
          </a:p>
          <a:p>
            <a:pPr algn="l">
              <a:lnSpc>
                <a:spcPct val="100000"/>
              </a:lnSpc>
            </a:pPr>
            <a:r>
              <a:rPr lang="en-US" sz="1400">
                <a:solidFill>
                  <a:srgbClr val="000066"/>
                </a:solidFill>
                <a:latin typeface="Courier New" charset="0"/>
              </a:rPr>
              <a:t>void main() {</a:t>
            </a:r>
          </a:p>
          <a:p>
            <a:pPr algn="l">
              <a:lnSpc>
                <a:spcPct val="100000"/>
              </a:lnSpc>
            </a:pPr>
            <a:r>
              <a:rPr lang="en-US" sz="1400">
                <a:solidFill>
                  <a:srgbClr val="000066"/>
                </a:solidFill>
                <a:latin typeface="Courier New" charset="0"/>
              </a:rPr>
              <a:t>    ...</a:t>
            </a:r>
          </a:p>
          <a:p>
            <a:pPr algn="l">
              <a:lnSpc>
                <a:spcPct val="100000"/>
              </a:lnSpc>
            </a:pPr>
            <a:r>
              <a:rPr lang="en-US" sz="1400">
                <a:solidFill>
                  <a:srgbClr val="00004D"/>
                </a:solidFill>
                <a:latin typeface="Courier New" charset="0"/>
              </a:rPr>
              <a:t>    signal(SIGCHLD, child_handler);</a:t>
            </a:r>
          </a:p>
          <a:p>
            <a:pPr algn="l">
              <a:lnSpc>
                <a:spcPct val="100000"/>
              </a:lnSpc>
            </a:pPr>
            <a:endParaRPr lang="en-US" sz="1400">
              <a:solidFill>
                <a:srgbClr val="00004D"/>
              </a:solidFill>
              <a:latin typeface="Courier New" charset="0"/>
            </a:endParaRPr>
          </a:p>
          <a:p>
            <a:pPr algn="l">
              <a:lnSpc>
                <a:spcPct val="100000"/>
              </a:lnSpc>
            </a:pPr>
            <a:r>
              <a:rPr lang="en-US" sz="1400">
                <a:solidFill>
                  <a:srgbClr val="000066"/>
                </a:solidFill>
                <a:latin typeface="Courier New" charset="0"/>
              </a:rPr>
              <a:t>    while (1) {</a:t>
            </a:r>
          </a:p>
          <a:p>
            <a:pPr algn="l">
              <a:lnSpc>
                <a:spcPct val="100000"/>
              </a:lnSpc>
            </a:pPr>
            <a:r>
              <a:rPr lang="en-US" sz="1400">
                <a:solidFill>
                  <a:srgbClr val="000066"/>
                </a:solidFill>
                <a:latin typeface="Courier New" charset="0"/>
              </a:rPr>
              <a:t>	if ((pid = fork()) == 0) {</a:t>
            </a:r>
          </a:p>
          <a:p>
            <a:pPr algn="l">
              <a:lnSpc>
                <a:spcPct val="100000"/>
              </a:lnSpc>
            </a:pPr>
            <a:r>
              <a:rPr lang="en-US" sz="1400">
                <a:solidFill>
                  <a:srgbClr val="000066"/>
                </a:solidFill>
                <a:latin typeface="Courier New" charset="0"/>
              </a:rPr>
              <a:t>	    /* Child */</a:t>
            </a:r>
          </a:p>
          <a:p>
            <a:pPr algn="l">
              <a:lnSpc>
                <a:spcPct val="100000"/>
              </a:lnSpc>
            </a:pPr>
            <a:r>
              <a:rPr lang="en-US" sz="1400">
                <a:solidFill>
                  <a:srgbClr val="000066"/>
                </a:solidFill>
                <a:latin typeface="Courier New" charset="0"/>
              </a:rPr>
              <a:t>	    execve("/bin/date", argv, NULL);</a:t>
            </a:r>
            <a:endParaRPr lang="en-US" sz="1400">
              <a:solidFill>
                <a:srgbClr val="00004D"/>
              </a:solidFill>
              <a:latin typeface="Courier New" charset="0"/>
            </a:endParaRPr>
          </a:p>
          <a:p>
            <a:pPr algn="l">
              <a:lnSpc>
                <a:spcPct val="100000"/>
              </a:lnSpc>
            </a:pPr>
            <a:r>
              <a:rPr lang="en-US" sz="1400">
                <a:solidFill>
                  <a:srgbClr val="000066"/>
                </a:solidFill>
                <a:latin typeface="Courier New" charset="0"/>
              </a:rPr>
              <a:t>	}</a:t>
            </a:r>
          </a:p>
          <a:p>
            <a:pPr algn="l">
              <a:lnSpc>
                <a:spcPct val="100000"/>
              </a:lnSpc>
            </a:pPr>
            <a:endParaRPr lang="en-US" sz="1400">
              <a:solidFill>
                <a:srgbClr val="000066"/>
              </a:solidFill>
              <a:latin typeface="Courier New" charset="0"/>
            </a:endParaRPr>
          </a:p>
          <a:p>
            <a:pPr algn="l">
              <a:lnSpc>
                <a:spcPct val="100000"/>
              </a:lnSpc>
            </a:pPr>
            <a:r>
              <a:rPr lang="en-US" sz="1400">
                <a:solidFill>
                  <a:srgbClr val="000066"/>
                </a:solidFill>
                <a:latin typeface="Courier New" charset="0"/>
              </a:rPr>
              <a:t>         /* Parent */</a:t>
            </a:r>
          </a:p>
          <a:p>
            <a:pPr algn="l">
              <a:lnSpc>
                <a:spcPct val="100000"/>
              </a:lnSpc>
            </a:pPr>
            <a:r>
              <a:rPr lang="en-US" sz="1400">
                <a:solidFill>
                  <a:srgbClr val="000066"/>
                </a:solidFill>
                <a:latin typeface="Courier New" charset="0"/>
              </a:rPr>
              <a:t>         </a:t>
            </a:r>
            <a:r>
              <a:rPr lang="en-US" sz="1400">
                <a:solidFill>
                  <a:srgbClr val="FF1A1A"/>
                </a:solidFill>
                <a:latin typeface="Courier New" charset="0"/>
              </a:rPr>
              <a:t>addjob(pid);</a:t>
            </a:r>
          </a:p>
          <a:p>
            <a:pPr algn="l">
              <a:lnSpc>
                <a:spcPct val="100000"/>
              </a:lnSpc>
            </a:pPr>
            <a:r>
              <a:rPr lang="en-US" sz="1400">
                <a:solidFill>
                  <a:srgbClr val="000066"/>
                </a:solidFill>
                <a:latin typeface="Courier New" charset="0"/>
              </a:rPr>
              <a:t>    }</a:t>
            </a:r>
          </a:p>
          <a:p>
            <a:pPr algn="l">
              <a:lnSpc>
                <a:spcPct val="100000"/>
              </a:lnSpc>
            </a:pPr>
            <a:r>
              <a:rPr lang="en-US" sz="1400">
                <a:solidFill>
                  <a:srgbClr val="000066"/>
                </a:solidFill>
                <a:latin typeface="Courier Ne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5315">
                                            <p:txEl>
                                              <p:pRg st="0" end="0"/>
                                            </p:txEl>
                                          </p:spTgt>
                                        </p:tgtEl>
                                        <p:attrNameLst>
                                          <p:attrName>style.visibility</p:attrName>
                                        </p:attrNameLst>
                                      </p:cBhvr>
                                      <p:to>
                                        <p:strVal val="visible"/>
                                      </p:to>
                                    </p:set>
                                    <p:animEffect transition="in" filter="fade">
                                      <p:cBhvr>
                                        <p:cTn id="7" dur="500"/>
                                        <p:tgtEl>
                                          <p:spTgt spid="525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5315">
                                            <p:txEl>
                                              <p:pRg st="1" end="1"/>
                                            </p:txEl>
                                          </p:spTgt>
                                        </p:tgtEl>
                                        <p:attrNameLst>
                                          <p:attrName>style.visibility</p:attrName>
                                        </p:attrNameLst>
                                      </p:cBhvr>
                                      <p:to>
                                        <p:strVal val="visible"/>
                                      </p:to>
                                    </p:set>
                                    <p:animEffect transition="in" filter="fade">
                                      <p:cBhvr>
                                        <p:cTn id="12" dur="500"/>
                                        <p:tgtEl>
                                          <p:spTgt spid="525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5315">
                                            <p:txEl>
                                              <p:pRg st="2" end="2"/>
                                            </p:txEl>
                                          </p:spTgt>
                                        </p:tgtEl>
                                        <p:attrNameLst>
                                          <p:attrName>style.visibility</p:attrName>
                                        </p:attrNameLst>
                                      </p:cBhvr>
                                      <p:to>
                                        <p:strVal val="visible"/>
                                      </p:to>
                                    </p:set>
                                    <p:animEffect transition="in" filter="fade">
                                      <p:cBhvr>
                                        <p:cTn id="17" dur="500"/>
                                        <p:tgtEl>
                                          <p:spTgt spid="5253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25315">
                                            <p:txEl>
                                              <p:pRg st="3" end="3"/>
                                            </p:txEl>
                                          </p:spTgt>
                                        </p:tgtEl>
                                        <p:attrNameLst>
                                          <p:attrName>style.visibility</p:attrName>
                                        </p:attrNameLst>
                                      </p:cBhvr>
                                      <p:to>
                                        <p:strVal val="visible"/>
                                      </p:to>
                                    </p:set>
                                    <p:animEffect transition="in" filter="fade">
                                      <p:cBhvr>
                                        <p:cTn id="22" dur="500"/>
                                        <p:tgtEl>
                                          <p:spTgt spid="5253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25315">
                                            <p:txEl>
                                              <p:pRg st="4" end="4"/>
                                            </p:txEl>
                                          </p:spTgt>
                                        </p:tgtEl>
                                        <p:attrNameLst>
                                          <p:attrName>style.visibility</p:attrName>
                                        </p:attrNameLst>
                                      </p:cBhvr>
                                      <p:to>
                                        <p:strVal val="visible"/>
                                      </p:to>
                                    </p:set>
                                    <p:animEffect transition="in" filter="fade">
                                      <p:cBhvr>
                                        <p:cTn id="27" dur="500"/>
                                        <p:tgtEl>
                                          <p:spTgt spid="5253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25315">
                                            <p:txEl>
                                              <p:pRg st="5" end="5"/>
                                            </p:txEl>
                                          </p:spTgt>
                                        </p:tgtEl>
                                        <p:attrNameLst>
                                          <p:attrName>style.visibility</p:attrName>
                                        </p:attrNameLst>
                                      </p:cBhvr>
                                      <p:to>
                                        <p:strVal val="visible"/>
                                      </p:to>
                                    </p:set>
                                    <p:animEffect transition="in" filter="fade">
                                      <p:cBhvr>
                                        <p:cTn id="32" dur="500"/>
                                        <p:tgtEl>
                                          <p:spTgt spid="52531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25315">
                                            <p:txEl>
                                              <p:pRg st="6" end="6"/>
                                            </p:txEl>
                                          </p:spTgt>
                                        </p:tgtEl>
                                        <p:attrNameLst>
                                          <p:attrName>style.visibility</p:attrName>
                                        </p:attrNameLst>
                                      </p:cBhvr>
                                      <p:to>
                                        <p:strVal val="visible"/>
                                      </p:to>
                                    </p:set>
                                    <p:animEffect transition="in" filter="fade">
                                      <p:cBhvr>
                                        <p:cTn id="37" dur="500"/>
                                        <p:tgtEl>
                                          <p:spTgt spid="5253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5" grpId="0" build="p" bldLvl="2"/>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a:xfrm>
            <a:off x="381000" y="228600"/>
            <a:ext cx="8534400" cy="573088"/>
          </a:xfrm>
        </p:spPr>
        <p:txBody>
          <a:bodyPr/>
          <a:lstStyle/>
          <a:p>
            <a:pPr eaLnBrk="1" hangingPunct="1">
              <a:defRPr/>
            </a:pPr>
            <a:r>
              <a:rPr lang="en-US"/>
              <a:t>Race Condition Example 2 (cont.)</a:t>
            </a:r>
          </a:p>
        </p:txBody>
      </p:sp>
      <p:sp>
        <p:nvSpPr>
          <p:cNvPr id="525315" name="Rectangle 3"/>
          <p:cNvSpPr>
            <a:spLocks noGrp="1" noChangeArrowheads="1"/>
          </p:cNvSpPr>
          <p:nvPr>
            <p:ph type="body" idx="1"/>
          </p:nvPr>
        </p:nvSpPr>
        <p:spPr>
          <a:xfrm>
            <a:off x="5334000" y="914400"/>
            <a:ext cx="3810000" cy="5257800"/>
          </a:xfrm>
        </p:spPr>
        <p:txBody>
          <a:bodyPr/>
          <a:lstStyle/>
          <a:p>
            <a:pPr lvl="1" eaLnBrk="1" hangingPunct="1">
              <a:buFont typeface="Wingdings" pitchFamily="-1" charset="2"/>
              <a:buChar char="n"/>
              <a:defRPr/>
            </a:pPr>
            <a:r>
              <a:rPr lang="en-US" sz="1800" b="0" dirty="0">
                <a:ea typeface="ＭＳ Ｐゴシック" pitchFamily="-1" charset="-128"/>
              </a:rPr>
              <a:t>Solution: want parent to execute first and call </a:t>
            </a:r>
            <a:r>
              <a:rPr lang="en-US" sz="1800" b="0" dirty="0" err="1">
                <a:ea typeface="ＭＳ Ｐゴシック" pitchFamily="-1" charset="-128"/>
              </a:rPr>
              <a:t>addjob</a:t>
            </a:r>
            <a:r>
              <a:rPr lang="en-US" sz="1800" b="0" dirty="0">
                <a:ea typeface="ＭＳ Ｐゴシック" pitchFamily="-1" charset="-128"/>
              </a:rPr>
              <a:t>() first, </a:t>
            </a:r>
            <a:r>
              <a:rPr lang="en-US" sz="1800" b="0" dirty="0">
                <a:solidFill>
                  <a:schemeClr val="accent1">
                    <a:lumMod val="60000"/>
                    <a:lumOff val="40000"/>
                  </a:schemeClr>
                </a:solidFill>
                <a:ea typeface="ＭＳ Ｐゴシック" pitchFamily="-1" charset="-128"/>
              </a:rPr>
              <a:t>so before forking make sure to block SIGCHLD signals</a:t>
            </a:r>
          </a:p>
          <a:p>
            <a:pPr lvl="1" eaLnBrk="1" hangingPunct="1">
              <a:buFont typeface="Wingdings" pitchFamily="-1" charset="2"/>
              <a:buChar char="n"/>
              <a:defRPr/>
            </a:pPr>
            <a:r>
              <a:rPr lang="en-US" sz="1800" b="0" dirty="0">
                <a:solidFill>
                  <a:srgbClr val="FF1A1A"/>
                </a:solidFill>
                <a:ea typeface="ＭＳ Ｐゴシック" pitchFamily="-1" charset="-128"/>
              </a:rPr>
              <a:t>After calling </a:t>
            </a:r>
            <a:r>
              <a:rPr lang="en-US" sz="1800" b="0" dirty="0" err="1">
                <a:solidFill>
                  <a:srgbClr val="FF1A1A"/>
                </a:solidFill>
                <a:ea typeface="ＭＳ Ｐゴシック" pitchFamily="-1" charset="-128"/>
              </a:rPr>
              <a:t>addjob</a:t>
            </a:r>
            <a:r>
              <a:rPr lang="en-US" sz="1800" b="0" dirty="0">
                <a:solidFill>
                  <a:srgbClr val="FF1A1A"/>
                </a:solidFill>
                <a:ea typeface="ＭＳ Ｐゴシック" pitchFamily="-1" charset="-128"/>
              </a:rPr>
              <a:t>(), unblock SIGCHLD signals</a:t>
            </a:r>
          </a:p>
          <a:p>
            <a:pPr lvl="1" eaLnBrk="1" hangingPunct="1">
              <a:buFont typeface="Wingdings" pitchFamily="-1" charset="2"/>
              <a:buChar char="n"/>
              <a:defRPr/>
            </a:pPr>
            <a:r>
              <a:rPr lang="en-US" sz="1800" b="0" dirty="0">
                <a:ea typeface="ＭＳ Ｐゴシック" pitchFamily="-1" charset="-128"/>
              </a:rPr>
              <a:t>Therefore, </a:t>
            </a:r>
            <a:r>
              <a:rPr lang="en-US" sz="1800" b="0" dirty="0" err="1">
                <a:ea typeface="ＭＳ Ｐゴシック" pitchFamily="-1" charset="-128"/>
              </a:rPr>
              <a:t>deletejob</a:t>
            </a:r>
            <a:r>
              <a:rPr lang="en-US" sz="1800" b="0" dirty="0">
                <a:ea typeface="ＭＳ Ｐゴシック" pitchFamily="-1" charset="-128"/>
              </a:rPr>
              <a:t>() always occurs after </a:t>
            </a:r>
            <a:r>
              <a:rPr lang="en-US" sz="1800" b="0" dirty="0" err="1">
                <a:ea typeface="ＭＳ Ｐゴシック" pitchFamily="-1" charset="-128"/>
              </a:rPr>
              <a:t>addjob</a:t>
            </a:r>
            <a:r>
              <a:rPr lang="en-US" sz="1800" b="0" dirty="0">
                <a:ea typeface="ＭＳ Ｐゴシック" pitchFamily="-1" charset="-128"/>
              </a:rPr>
              <a:t>()</a:t>
            </a:r>
          </a:p>
          <a:p>
            <a:pPr lvl="1" eaLnBrk="1" hangingPunct="1">
              <a:buFont typeface="Wingdings" pitchFamily="-1" charset="2"/>
              <a:buChar char="n"/>
              <a:defRPr/>
            </a:pPr>
            <a:r>
              <a:rPr lang="en-US" sz="1800" b="0" dirty="0">
                <a:ea typeface="ＭＳ Ｐゴシック" pitchFamily="-1" charset="-128"/>
              </a:rPr>
              <a:t>There is no longer any race condition</a:t>
            </a:r>
          </a:p>
          <a:p>
            <a:pPr lvl="1" eaLnBrk="1" hangingPunct="1">
              <a:buFont typeface="Wingdings" pitchFamily="-1" charset="2"/>
              <a:buChar char="n"/>
              <a:defRPr/>
            </a:pPr>
            <a:r>
              <a:rPr lang="en-US" sz="1800" b="0" dirty="0">
                <a:solidFill>
                  <a:schemeClr val="tx2">
                    <a:lumMod val="75000"/>
                    <a:lumOff val="25000"/>
                  </a:schemeClr>
                </a:solidFill>
                <a:ea typeface="ＭＳ Ｐゴシック" pitchFamily="-1" charset="-128"/>
              </a:rPr>
              <a:t>Note, we also should unblock SIGCHLD signals in the children, which inherit the set of blocked signals from the parent, but don't really need to block any of those signals.</a:t>
            </a:r>
          </a:p>
        </p:txBody>
      </p:sp>
      <p:sp>
        <p:nvSpPr>
          <p:cNvPr id="131075" name="Text Box 4"/>
          <p:cNvSpPr txBox="1">
            <a:spLocks noChangeArrowheads="1"/>
          </p:cNvSpPr>
          <p:nvPr/>
        </p:nvSpPr>
        <p:spPr bwMode="auto">
          <a:xfrm>
            <a:off x="228600" y="838200"/>
            <a:ext cx="5562600" cy="5908675"/>
          </a:xfrm>
          <a:prstGeom prst="rect">
            <a:avLst/>
          </a:prstGeom>
          <a:solidFill>
            <a:srgbClr val="CCFFFF"/>
          </a:solidFill>
          <a:ln w="3175">
            <a:solidFill>
              <a:schemeClr val="tx1"/>
            </a:solidFill>
            <a:miter lim="800000"/>
            <a:headEnd/>
            <a:tailEnd/>
          </a:ln>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400">
                <a:solidFill>
                  <a:srgbClr val="00004D"/>
                </a:solidFill>
                <a:latin typeface="Courier New" charset="0"/>
              </a:rPr>
              <a:t>void child_handler(int sig) {</a:t>
            </a:r>
          </a:p>
          <a:p>
            <a:pPr algn="l">
              <a:lnSpc>
                <a:spcPct val="100000"/>
              </a:lnSpc>
            </a:pPr>
            <a:r>
              <a:rPr lang="en-US" sz="1400">
                <a:solidFill>
                  <a:srgbClr val="00004D"/>
                </a:solidFill>
                <a:latin typeface="Courier New" charset="0"/>
              </a:rPr>
              <a:t>    pid_t pid;</a:t>
            </a:r>
          </a:p>
          <a:p>
            <a:pPr algn="l">
              <a:lnSpc>
                <a:spcPct val="100000"/>
              </a:lnSpc>
            </a:pPr>
            <a:r>
              <a:rPr lang="en-US" sz="1400">
                <a:solidFill>
                  <a:srgbClr val="00004D"/>
                </a:solidFill>
                <a:latin typeface="Courier New" charset="0"/>
              </a:rPr>
              <a:t>    while ((pid = waitpid(...)) &gt; 0) /* reap</a:t>
            </a:r>
          </a:p>
          <a:p>
            <a:pPr algn="l">
              <a:lnSpc>
                <a:spcPct val="100000"/>
              </a:lnSpc>
            </a:pPr>
            <a:r>
              <a:rPr lang="en-US" sz="1400">
                <a:solidFill>
                  <a:srgbClr val="00004D"/>
                </a:solidFill>
                <a:latin typeface="Courier New" charset="0"/>
              </a:rPr>
              <a:t>                                   zombie child */</a:t>
            </a:r>
          </a:p>
          <a:p>
            <a:pPr algn="l">
              <a:lnSpc>
                <a:spcPct val="100000"/>
              </a:lnSpc>
            </a:pPr>
            <a:r>
              <a:rPr lang="en-US" sz="1400">
                <a:solidFill>
                  <a:srgbClr val="00004D"/>
                </a:solidFill>
                <a:latin typeface="Courier New" charset="0"/>
              </a:rPr>
              <a:t>        </a:t>
            </a:r>
            <a:r>
              <a:rPr lang="en-US" sz="1400">
                <a:solidFill>
                  <a:srgbClr val="FF1A1A"/>
                </a:solidFill>
                <a:latin typeface="Courier New" charset="0"/>
              </a:rPr>
              <a:t>deletejob(pid);</a:t>
            </a:r>
          </a:p>
          <a:p>
            <a:pPr algn="l">
              <a:lnSpc>
                <a:spcPct val="100000"/>
              </a:lnSpc>
            </a:pPr>
            <a:r>
              <a:rPr lang="en-US" sz="1400">
                <a:solidFill>
                  <a:srgbClr val="00004D"/>
                </a:solidFill>
                <a:latin typeface="Courier New" charset="0"/>
              </a:rPr>
              <a:t>    ...</a:t>
            </a:r>
          </a:p>
          <a:p>
            <a:pPr algn="l">
              <a:lnSpc>
                <a:spcPct val="100000"/>
              </a:lnSpc>
            </a:pPr>
            <a:r>
              <a:rPr lang="en-US" sz="1400">
                <a:solidFill>
                  <a:srgbClr val="00004D"/>
                </a:solidFill>
                <a:latin typeface="Courier New" charset="0"/>
              </a:rPr>
              <a:t>}</a:t>
            </a:r>
          </a:p>
          <a:p>
            <a:pPr algn="l">
              <a:lnSpc>
                <a:spcPct val="100000"/>
              </a:lnSpc>
            </a:pPr>
            <a:endParaRPr lang="en-US" sz="1400">
              <a:solidFill>
                <a:srgbClr val="000066"/>
              </a:solidFill>
              <a:latin typeface="Courier New" charset="0"/>
            </a:endParaRPr>
          </a:p>
          <a:p>
            <a:pPr algn="l">
              <a:lnSpc>
                <a:spcPct val="100000"/>
              </a:lnSpc>
            </a:pPr>
            <a:r>
              <a:rPr lang="en-US" sz="1400">
                <a:solidFill>
                  <a:srgbClr val="000066"/>
                </a:solidFill>
                <a:latin typeface="Courier New" charset="0"/>
              </a:rPr>
              <a:t>void main() {</a:t>
            </a:r>
          </a:p>
          <a:p>
            <a:pPr algn="l">
              <a:lnSpc>
                <a:spcPct val="100000"/>
              </a:lnSpc>
            </a:pPr>
            <a:r>
              <a:rPr lang="en-US" sz="1400">
                <a:solidFill>
                  <a:srgbClr val="000066"/>
                </a:solidFill>
                <a:latin typeface="Courier New" charset="0"/>
              </a:rPr>
              <a:t>    ...</a:t>
            </a:r>
          </a:p>
          <a:p>
            <a:pPr algn="l">
              <a:lnSpc>
                <a:spcPct val="100000"/>
              </a:lnSpc>
            </a:pPr>
            <a:r>
              <a:rPr lang="en-US" sz="1400">
                <a:solidFill>
                  <a:srgbClr val="00004D"/>
                </a:solidFill>
                <a:latin typeface="Courier New" charset="0"/>
              </a:rPr>
              <a:t>    signal(SIGCHLD, child_handler);</a:t>
            </a:r>
          </a:p>
          <a:p>
            <a:pPr algn="l">
              <a:lnSpc>
                <a:spcPct val="100000"/>
              </a:lnSpc>
            </a:pPr>
            <a:endParaRPr lang="en-US" sz="1400">
              <a:solidFill>
                <a:srgbClr val="00004D"/>
              </a:solidFill>
              <a:latin typeface="Courier New" charset="0"/>
            </a:endParaRPr>
          </a:p>
          <a:p>
            <a:pPr algn="l">
              <a:lnSpc>
                <a:spcPct val="100000"/>
              </a:lnSpc>
            </a:pPr>
            <a:r>
              <a:rPr lang="en-US" sz="1400">
                <a:solidFill>
                  <a:srgbClr val="000066"/>
                </a:solidFill>
                <a:latin typeface="Courier New" charset="0"/>
              </a:rPr>
              <a:t>    while (1) {</a:t>
            </a:r>
          </a:p>
          <a:p>
            <a:pPr algn="l">
              <a:lnSpc>
                <a:spcPct val="100000"/>
              </a:lnSpc>
            </a:pPr>
            <a:r>
              <a:rPr lang="en-US" sz="1400">
                <a:solidFill>
                  <a:srgbClr val="000066"/>
                </a:solidFill>
                <a:latin typeface="Courier New" charset="0"/>
              </a:rPr>
              <a:t>         ...</a:t>
            </a:r>
          </a:p>
          <a:p>
            <a:pPr algn="l">
              <a:lnSpc>
                <a:spcPct val="100000"/>
              </a:lnSpc>
            </a:pPr>
            <a:r>
              <a:rPr lang="en-US" sz="1400">
                <a:solidFill>
                  <a:srgbClr val="000066"/>
                </a:solidFill>
                <a:latin typeface="Courier New" charset="0"/>
              </a:rPr>
              <a:t>         </a:t>
            </a:r>
            <a:r>
              <a:rPr lang="en-US" sz="1400">
                <a:solidFill>
                  <a:srgbClr val="FF1A1A"/>
                </a:solidFill>
                <a:latin typeface="Courier New" charset="0"/>
              </a:rPr>
              <a:t>sigaddset(&amp;mask, SIGCHLD);</a:t>
            </a:r>
          </a:p>
          <a:p>
            <a:pPr algn="l">
              <a:lnSpc>
                <a:spcPct val="100000"/>
              </a:lnSpc>
            </a:pPr>
            <a:r>
              <a:rPr lang="en-US" sz="1400">
                <a:solidFill>
                  <a:srgbClr val="FF1A1A"/>
                </a:solidFill>
                <a:latin typeface="Courier New" charset="0"/>
              </a:rPr>
              <a:t>         sigprocmask(SIG_BLOCK, &amp;mask, NULL); </a:t>
            </a:r>
          </a:p>
          <a:p>
            <a:pPr algn="l">
              <a:lnSpc>
                <a:spcPct val="100000"/>
              </a:lnSpc>
            </a:pPr>
            <a:r>
              <a:rPr lang="en-US" sz="1400">
                <a:solidFill>
                  <a:srgbClr val="000066"/>
                </a:solidFill>
                <a:latin typeface="Courier New" charset="0"/>
              </a:rPr>
              <a:t>	if ((pid = fork()) == 0) {</a:t>
            </a:r>
          </a:p>
          <a:p>
            <a:pPr algn="l">
              <a:lnSpc>
                <a:spcPct val="100000"/>
              </a:lnSpc>
            </a:pPr>
            <a:r>
              <a:rPr lang="en-US" sz="1400">
                <a:solidFill>
                  <a:srgbClr val="000066"/>
                </a:solidFill>
                <a:latin typeface="Courier New" charset="0"/>
              </a:rPr>
              <a:t>	    /* Child */</a:t>
            </a:r>
          </a:p>
          <a:p>
            <a:pPr algn="l">
              <a:lnSpc>
                <a:spcPct val="100000"/>
              </a:lnSpc>
            </a:pPr>
            <a:r>
              <a:rPr lang="en-US" sz="1400">
                <a:solidFill>
                  <a:srgbClr val="000066"/>
                </a:solidFill>
                <a:latin typeface="Courier New" charset="0"/>
              </a:rPr>
              <a:t>            </a:t>
            </a:r>
            <a:r>
              <a:rPr lang="en-US" sz="1400">
                <a:solidFill>
                  <a:srgbClr val="00A600"/>
                </a:solidFill>
                <a:latin typeface="Courier New" charset="0"/>
              </a:rPr>
              <a:t>sigprocmask(SIG_UNBLOCK, &amp;mask, NULL);</a:t>
            </a:r>
          </a:p>
          <a:p>
            <a:pPr algn="l">
              <a:lnSpc>
                <a:spcPct val="100000"/>
              </a:lnSpc>
            </a:pPr>
            <a:r>
              <a:rPr lang="en-US" sz="1400">
                <a:solidFill>
                  <a:srgbClr val="000066"/>
                </a:solidFill>
                <a:latin typeface="Courier New" charset="0"/>
              </a:rPr>
              <a:t>	    execve("/bin/date", argv, NULL);</a:t>
            </a:r>
            <a:endParaRPr lang="en-US" sz="1400">
              <a:solidFill>
                <a:srgbClr val="00004D"/>
              </a:solidFill>
              <a:latin typeface="Courier New" charset="0"/>
            </a:endParaRPr>
          </a:p>
          <a:p>
            <a:pPr algn="l">
              <a:lnSpc>
                <a:spcPct val="100000"/>
              </a:lnSpc>
            </a:pPr>
            <a:r>
              <a:rPr lang="en-US" sz="1400">
                <a:solidFill>
                  <a:srgbClr val="000066"/>
                </a:solidFill>
                <a:latin typeface="Courier New" charset="0"/>
              </a:rPr>
              <a:t>	}</a:t>
            </a:r>
          </a:p>
          <a:p>
            <a:pPr algn="l">
              <a:lnSpc>
                <a:spcPct val="100000"/>
              </a:lnSpc>
            </a:pPr>
            <a:endParaRPr lang="en-US" sz="1400">
              <a:solidFill>
                <a:srgbClr val="000066"/>
              </a:solidFill>
              <a:latin typeface="Courier New" charset="0"/>
            </a:endParaRPr>
          </a:p>
          <a:p>
            <a:pPr algn="l">
              <a:lnSpc>
                <a:spcPct val="100000"/>
              </a:lnSpc>
            </a:pPr>
            <a:r>
              <a:rPr lang="en-US" sz="1400">
                <a:solidFill>
                  <a:srgbClr val="000066"/>
                </a:solidFill>
                <a:latin typeface="Courier New" charset="0"/>
              </a:rPr>
              <a:t>         /* Parent */</a:t>
            </a:r>
          </a:p>
          <a:p>
            <a:pPr algn="l">
              <a:lnSpc>
                <a:spcPct val="100000"/>
              </a:lnSpc>
            </a:pPr>
            <a:r>
              <a:rPr lang="en-US" sz="1400">
                <a:solidFill>
                  <a:srgbClr val="000066"/>
                </a:solidFill>
                <a:latin typeface="Courier New" charset="0"/>
              </a:rPr>
              <a:t>         </a:t>
            </a:r>
            <a:r>
              <a:rPr lang="en-US" sz="1400">
                <a:solidFill>
                  <a:srgbClr val="FF1A1A"/>
                </a:solidFill>
                <a:latin typeface="Courier New" charset="0"/>
              </a:rPr>
              <a:t>addjob(pid);</a:t>
            </a:r>
          </a:p>
          <a:p>
            <a:pPr algn="l">
              <a:lnSpc>
                <a:spcPct val="100000"/>
              </a:lnSpc>
            </a:pPr>
            <a:r>
              <a:rPr lang="en-US" sz="1400">
                <a:solidFill>
                  <a:srgbClr val="FF1A1A"/>
                </a:solidFill>
                <a:latin typeface="Courier New" charset="0"/>
              </a:rPr>
              <a:t>         sigprocmask(SIG_UNBLOCK, &amp;mask, NULL);</a:t>
            </a:r>
          </a:p>
          <a:p>
            <a:pPr algn="l">
              <a:lnSpc>
                <a:spcPct val="100000"/>
              </a:lnSpc>
            </a:pPr>
            <a:r>
              <a:rPr lang="en-US" sz="1400">
                <a:solidFill>
                  <a:srgbClr val="000066"/>
                </a:solidFill>
                <a:latin typeface="Courier New" charset="0"/>
              </a:rPr>
              <a:t>    }</a:t>
            </a:r>
          </a:p>
          <a:p>
            <a:pPr algn="l">
              <a:lnSpc>
                <a:spcPct val="100000"/>
              </a:lnSpc>
            </a:pPr>
            <a:r>
              <a:rPr lang="en-US" sz="1400">
                <a:solidFill>
                  <a:srgbClr val="000066"/>
                </a:solidFill>
                <a:latin typeface="Courier Ne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5315">
                                            <p:txEl>
                                              <p:pRg st="0" end="0"/>
                                            </p:txEl>
                                          </p:spTgt>
                                        </p:tgtEl>
                                        <p:attrNameLst>
                                          <p:attrName>style.visibility</p:attrName>
                                        </p:attrNameLst>
                                      </p:cBhvr>
                                      <p:to>
                                        <p:strVal val="visible"/>
                                      </p:to>
                                    </p:set>
                                    <p:animEffect transition="in" filter="fade">
                                      <p:cBhvr>
                                        <p:cTn id="7" dur="500"/>
                                        <p:tgtEl>
                                          <p:spTgt spid="525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5315">
                                            <p:txEl>
                                              <p:pRg st="1" end="1"/>
                                            </p:txEl>
                                          </p:spTgt>
                                        </p:tgtEl>
                                        <p:attrNameLst>
                                          <p:attrName>style.visibility</p:attrName>
                                        </p:attrNameLst>
                                      </p:cBhvr>
                                      <p:to>
                                        <p:strVal val="visible"/>
                                      </p:to>
                                    </p:set>
                                    <p:animEffect transition="in" filter="fade">
                                      <p:cBhvr>
                                        <p:cTn id="12" dur="500"/>
                                        <p:tgtEl>
                                          <p:spTgt spid="525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5315">
                                            <p:txEl>
                                              <p:pRg st="2" end="2"/>
                                            </p:txEl>
                                          </p:spTgt>
                                        </p:tgtEl>
                                        <p:attrNameLst>
                                          <p:attrName>style.visibility</p:attrName>
                                        </p:attrNameLst>
                                      </p:cBhvr>
                                      <p:to>
                                        <p:strVal val="visible"/>
                                      </p:to>
                                    </p:set>
                                    <p:animEffect transition="in" filter="fade">
                                      <p:cBhvr>
                                        <p:cTn id="17" dur="500"/>
                                        <p:tgtEl>
                                          <p:spTgt spid="5253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25315">
                                            <p:txEl>
                                              <p:pRg st="3" end="3"/>
                                            </p:txEl>
                                          </p:spTgt>
                                        </p:tgtEl>
                                        <p:attrNameLst>
                                          <p:attrName>style.visibility</p:attrName>
                                        </p:attrNameLst>
                                      </p:cBhvr>
                                      <p:to>
                                        <p:strVal val="visible"/>
                                      </p:to>
                                    </p:set>
                                    <p:animEffect transition="in" filter="fade">
                                      <p:cBhvr>
                                        <p:cTn id="22" dur="500"/>
                                        <p:tgtEl>
                                          <p:spTgt spid="5253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25315">
                                            <p:txEl>
                                              <p:pRg st="4" end="4"/>
                                            </p:txEl>
                                          </p:spTgt>
                                        </p:tgtEl>
                                        <p:attrNameLst>
                                          <p:attrName>style.visibility</p:attrName>
                                        </p:attrNameLst>
                                      </p:cBhvr>
                                      <p:to>
                                        <p:strVal val="visible"/>
                                      </p:to>
                                    </p:set>
                                    <p:animEffect transition="in" filter="fade">
                                      <p:cBhvr>
                                        <p:cTn id="27" dur="500"/>
                                        <p:tgtEl>
                                          <p:spTgt spid="5253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5" grpId="0" build="p" bldLvl="2"/>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t>Processes and File descriptors</a:t>
            </a:r>
          </a:p>
        </p:txBody>
      </p:sp>
      <p:sp>
        <p:nvSpPr>
          <p:cNvPr id="3" name="Content Placeholder 2"/>
          <p:cNvSpPr>
            <a:spLocks noGrp="1"/>
          </p:cNvSpPr>
          <p:nvPr>
            <p:ph idx="1"/>
          </p:nvPr>
        </p:nvSpPr>
        <p:spPr>
          <a:xfrm>
            <a:off x="290513" y="1143000"/>
            <a:ext cx="5424487" cy="3275013"/>
          </a:xfrm>
        </p:spPr>
        <p:txBody>
          <a:bodyPr/>
          <a:lstStyle/>
          <a:p>
            <a:pPr>
              <a:buFont typeface="Wingdings" pitchFamily="-1" charset="2"/>
              <a:buChar char="•"/>
              <a:defRPr/>
            </a:pPr>
            <a:r>
              <a:rPr lang="en-US" dirty="0"/>
              <a:t>A process typically has a set of default file descriptors assigned to it:</a:t>
            </a:r>
          </a:p>
          <a:p>
            <a:pPr lvl="1">
              <a:buFont typeface="Wingdings" pitchFamily="-1" charset="2"/>
              <a:buChar char="n"/>
              <a:defRPr/>
            </a:pPr>
            <a:r>
              <a:rPr lang="en-US" dirty="0" err="1"/>
              <a:t>stdin</a:t>
            </a:r>
            <a:r>
              <a:rPr lang="en-US" dirty="0"/>
              <a:t> = standard input (e.g. keyboard) = file descriptor 0</a:t>
            </a:r>
          </a:p>
          <a:p>
            <a:pPr lvl="1">
              <a:buFont typeface="Wingdings" pitchFamily="-1" charset="2"/>
              <a:buChar char="n"/>
              <a:defRPr/>
            </a:pPr>
            <a:r>
              <a:rPr lang="en-US" dirty="0" err="1"/>
              <a:t>stdout</a:t>
            </a:r>
            <a:r>
              <a:rPr lang="en-US" dirty="0"/>
              <a:t> = standard output (e.g. display) = file descriptor 1</a:t>
            </a:r>
          </a:p>
          <a:p>
            <a:pPr lvl="1">
              <a:buFont typeface="Wingdings" pitchFamily="-1" charset="2"/>
              <a:buChar char="n"/>
              <a:defRPr/>
            </a:pPr>
            <a:r>
              <a:rPr lang="en-US" dirty="0" err="1"/>
              <a:t>stderr</a:t>
            </a:r>
            <a:r>
              <a:rPr lang="en-US" dirty="0"/>
              <a:t> = standard error (e.g. display) = file descriptor 2</a:t>
            </a:r>
          </a:p>
          <a:p>
            <a:pPr lvl="1">
              <a:buFont typeface="Wingdings" pitchFamily="-1" charset="2"/>
              <a:buChar char="n"/>
              <a:defRPr/>
            </a:pPr>
            <a:r>
              <a:rPr lang="en-US" dirty="0"/>
              <a:t>Usage: e.g. </a:t>
            </a:r>
            <a:r>
              <a:rPr lang="en-US" dirty="0" err="1" smtClean="0"/>
              <a:t>fgets</a:t>
            </a:r>
            <a:r>
              <a:rPr lang="en-US" dirty="0"/>
              <a:t>(</a:t>
            </a:r>
            <a:r>
              <a:rPr lang="en-US" dirty="0" err="1"/>
              <a:t>stdin</a:t>
            </a:r>
            <a:r>
              <a:rPr lang="en-US" dirty="0"/>
              <a:t>, ...), </a:t>
            </a:r>
            <a:r>
              <a:rPr lang="en-US" dirty="0" err="1"/>
              <a:t>fprintf</a:t>
            </a:r>
            <a:r>
              <a:rPr lang="en-US" dirty="0"/>
              <a:t>(</a:t>
            </a:r>
            <a:r>
              <a:rPr lang="en-US" dirty="0" err="1"/>
              <a:t>stdout</a:t>
            </a:r>
            <a:r>
              <a:rPr lang="en-US" dirty="0"/>
              <a:t>, ...)</a:t>
            </a:r>
          </a:p>
        </p:txBody>
      </p:sp>
      <p:pic>
        <p:nvPicPr>
          <p:cNvPr id="132099"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22925" y="1981200"/>
            <a:ext cx="3521075"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
          <p:cNvSpPr txBox="1">
            <a:spLocks/>
          </p:cNvSpPr>
          <p:nvPr/>
        </p:nvSpPr>
        <p:spPr bwMode="auto">
          <a:xfrm>
            <a:off x="457200" y="5029200"/>
            <a:ext cx="8153400" cy="1141413"/>
          </a:xfrm>
          <a:prstGeom prst="rect">
            <a:avLst/>
          </a:prstGeom>
          <a:noFill/>
          <a:ln w="9525">
            <a:noFill/>
            <a:miter lim="800000"/>
            <a:headEnd/>
            <a:tailEnd/>
          </a:ln>
          <a:effectLst/>
        </p:spPr>
        <p:txBody>
          <a:bodyPr lIns="90479" tIns="44446" rIns="90479" bIns="44446"/>
          <a:lstStyle/>
          <a:p>
            <a:pPr marL="385763" indent="-385763" algn="l">
              <a:lnSpc>
                <a:spcPct val="95000"/>
              </a:lnSpc>
              <a:spcBef>
                <a:spcPct val="50000"/>
              </a:spcBef>
              <a:buClr>
                <a:srgbClr val="660033"/>
              </a:buClr>
              <a:buFont typeface="Wingdings" pitchFamily="-1" charset="2"/>
              <a:buChar char="•"/>
              <a:defRPr/>
            </a:pPr>
            <a:r>
              <a:rPr lang="en-US" sz="2400" kern="0">
                <a:solidFill>
                  <a:srgbClr val="003300"/>
                </a:solidFill>
                <a:effectLst>
                  <a:outerShdw blurRad="38100" dist="38100" dir="2700000" algn="tl">
                    <a:srgbClr val="DDDDDD"/>
                  </a:outerShdw>
                </a:effectLst>
                <a:latin typeface="Helvetica"/>
                <a:ea typeface="ＭＳ Ｐゴシック" pitchFamily="-1" charset="-128"/>
                <a:cs typeface="ＭＳ Ｐゴシック" pitchFamily="-1" charset="-128"/>
              </a:rPr>
              <a:t>Can redirect stderr to stdout using </a:t>
            </a:r>
            <a:r>
              <a:rPr lang="en-US" sz="2400" b="0" kern="0">
                <a:solidFill>
                  <a:srgbClr val="003300"/>
                </a:solidFill>
                <a:effectLst>
                  <a:outerShdw blurRad="38100" dist="38100" dir="2700000" algn="tl">
                    <a:srgbClr val="DDDDDD"/>
                  </a:outerShdw>
                </a:effectLst>
                <a:latin typeface="Courier"/>
                <a:ea typeface="ＭＳ Ｐゴシック" pitchFamily="-1" charset="-128"/>
                <a:cs typeface="Courier"/>
              </a:rPr>
              <a:t>dup2(oldfd, newfd)</a:t>
            </a:r>
            <a:r>
              <a:rPr lang="en-US" sz="2400" kern="0">
                <a:solidFill>
                  <a:srgbClr val="003300"/>
                </a:solidFill>
                <a:effectLst>
                  <a:outerShdw blurRad="38100" dist="38100" dir="2700000" algn="tl">
                    <a:srgbClr val="DDDDDD"/>
                  </a:outerShdw>
                </a:effectLst>
                <a:latin typeface="Helvetica"/>
                <a:ea typeface="ＭＳ Ｐゴシック" pitchFamily="-1" charset="-128"/>
                <a:cs typeface="ＭＳ Ｐゴシック" pitchFamily="-1" charset="-128"/>
              </a:rPr>
              <a:t>, which makes newfd be the copy of oldfd, closing newfd first if necessary:</a:t>
            </a:r>
          </a:p>
          <a:p>
            <a:pPr marL="744538" lvl="1" indent="-246063" algn="l">
              <a:lnSpc>
                <a:spcPct val="100000"/>
              </a:lnSpc>
              <a:spcBef>
                <a:spcPct val="25000"/>
              </a:spcBef>
              <a:buClr>
                <a:srgbClr val="660033"/>
              </a:buClr>
              <a:buSzPct val="75000"/>
              <a:buFont typeface="Wingdings" pitchFamily="-1" charset="2"/>
              <a:buChar char="n"/>
              <a:defRPr/>
            </a:pPr>
            <a:r>
              <a:rPr lang="en-US" sz="2000" kern="0">
                <a:solidFill>
                  <a:srgbClr val="000066"/>
                </a:solidFill>
                <a:latin typeface="Helvetica"/>
                <a:ea typeface="ＭＳ Ｐゴシック" pitchFamily="-111" charset="-128"/>
              </a:rPr>
              <a:t>dup2(1,2) duplicates stdout into stderr – helpful for shell lab</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8" y="2743200"/>
            <a:ext cx="8716962" cy="781050"/>
          </a:xfrm>
        </p:spPr>
        <p:txBody>
          <a:bodyPr/>
          <a:lstStyle/>
          <a:p>
            <a:pPr algn="ctr" defTabSz="912440">
              <a:defRPr/>
            </a:pPr>
            <a:r>
              <a:rPr lang="en-US" dirty="0" smtClean="0"/>
              <a:t>Supplementary Slides</a:t>
            </a:r>
            <a:endParaRPr lang="en-US" dirty="0"/>
          </a:p>
        </p:txBody>
      </p:sp>
    </p:spTree>
    <p:extLst>
      <p:ext uri="{BB962C8B-B14F-4D97-AF65-F5344CB8AC3E}">
        <p14:creationId xmlns:p14="http://schemas.microsoft.com/office/powerpoint/2010/main" val="418841706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8" y="2743200"/>
            <a:ext cx="8716962" cy="781050"/>
          </a:xfrm>
        </p:spPr>
        <p:txBody>
          <a:bodyPr/>
          <a:lstStyle/>
          <a:p>
            <a:pPr algn="ctr" defTabSz="912440">
              <a:defRPr/>
            </a:pPr>
            <a:r>
              <a:rPr lang="en-US" dirty="0" smtClean="0"/>
              <a:t>Lectures 19, 20, 21 – see </a:t>
            </a:r>
            <a:r>
              <a:rPr lang="en-US" dirty="0" smtClean="0">
                <a:solidFill>
                  <a:srgbClr val="FF0000"/>
                </a:solidFill>
              </a:rPr>
              <a:t>3</a:t>
            </a:r>
            <a:r>
              <a:rPr lang="en-US" baseline="30000" dirty="0" smtClean="0">
                <a:solidFill>
                  <a:srgbClr val="FF0000"/>
                </a:solidFill>
              </a:rPr>
              <a:t>rd</a:t>
            </a:r>
            <a:r>
              <a:rPr lang="en-US" dirty="0" smtClean="0"/>
              <a:t> </a:t>
            </a:r>
            <a:r>
              <a:rPr lang="en-US" dirty="0" err="1" smtClean="0"/>
              <a:t>ed</a:t>
            </a:r>
            <a:r>
              <a:rPr lang="en-US" dirty="0" smtClean="0"/>
              <a:t> slides</a:t>
            </a:r>
            <a:endParaRPr lang="en-US"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96" name="Rectangle 20"/>
          <p:cNvSpPr>
            <a:spLocks noGrp="1" noChangeArrowheads="1"/>
          </p:cNvSpPr>
          <p:nvPr>
            <p:ph type="title"/>
          </p:nvPr>
        </p:nvSpPr>
        <p:spPr/>
        <p:txBody>
          <a:bodyPr/>
          <a:lstStyle/>
          <a:p>
            <a:pPr eaLnBrk="1" hangingPunct="1">
              <a:defRPr/>
            </a:pPr>
            <a:r>
              <a:rPr lang="en-US"/>
              <a:t>Unix Process Hierarchy</a:t>
            </a:r>
          </a:p>
        </p:txBody>
      </p:sp>
      <p:sp>
        <p:nvSpPr>
          <p:cNvPr id="147458" name="Oval 3"/>
          <p:cNvSpPr>
            <a:spLocks noChangeArrowheads="1"/>
          </p:cNvSpPr>
          <p:nvPr/>
        </p:nvSpPr>
        <p:spPr bwMode="auto">
          <a:xfrm>
            <a:off x="3657600" y="3429000"/>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solidFill>
                  <a:srgbClr val="000066"/>
                </a:solidFill>
              </a:rPr>
              <a:t>Login shell</a:t>
            </a:r>
          </a:p>
        </p:txBody>
      </p:sp>
      <p:sp>
        <p:nvSpPr>
          <p:cNvPr id="147459" name="Oval 4"/>
          <p:cNvSpPr>
            <a:spLocks noChangeArrowheads="1"/>
          </p:cNvSpPr>
          <p:nvPr/>
        </p:nvSpPr>
        <p:spPr bwMode="auto">
          <a:xfrm>
            <a:off x="5715000" y="4419600"/>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solidFill>
                  <a:srgbClr val="000066"/>
                </a:solidFill>
              </a:rPr>
              <a:t>Child</a:t>
            </a:r>
          </a:p>
        </p:txBody>
      </p:sp>
      <p:sp>
        <p:nvSpPr>
          <p:cNvPr id="147460" name="Oval 5"/>
          <p:cNvSpPr>
            <a:spLocks noChangeArrowheads="1"/>
          </p:cNvSpPr>
          <p:nvPr/>
        </p:nvSpPr>
        <p:spPr bwMode="auto">
          <a:xfrm>
            <a:off x="3657600" y="4419600"/>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solidFill>
                  <a:srgbClr val="000066"/>
                </a:solidFill>
              </a:rPr>
              <a:t>Child</a:t>
            </a:r>
          </a:p>
        </p:txBody>
      </p:sp>
      <p:sp>
        <p:nvSpPr>
          <p:cNvPr id="147461" name="Oval 6"/>
          <p:cNvSpPr>
            <a:spLocks noChangeArrowheads="1"/>
          </p:cNvSpPr>
          <p:nvPr/>
        </p:nvSpPr>
        <p:spPr bwMode="auto">
          <a:xfrm>
            <a:off x="1600200" y="4419600"/>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solidFill>
                  <a:srgbClr val="000066"/>
                </a:solidFill>
              </a:rPr>
              <a:t>Child</a:t>
            </a:r>
          </a:p>
        </p:txBody>
      </p:sp>
      <p:sp>
        <p:nvSpPr>
          <p:cNvPr id="147462" name="Oval 7"/>
          <p:cNvSpPr>
            <a:spLocks noChangeArrowheads="1"/>
          </p:cNvSpPr>
          <p:nvPr/>
        </p:nvSpPr>
        <p:spPr bwMode="auto">
          <a:xfrm>
            <a:off x="4724400" y="5562600"/>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solidFill>
                  <a:srgbClr val="000066"/>
                </a:solidFill>
              </a:rPr>
              <a:t>Grandchild</a:t>
            </a:r>
          </a:p>
        </p:txBody>
      </p:sp>
      <p:sp>
        <p:nvSpPr>
          <p:cNvPr id="147463" name="Oval 8"/>
          <p:cNvSpPr>
            <a:spLocks noChangeArrowheads="1"/>
          </p:cNvSpPr>
          <p:nvPr/>
        </p:nvSpPr>
        <p:spPr bwMode="auto">
          <a:xfrm>
            <a:off x="2514600" y="5562600"/>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solidFill>
                  <a:srgbClr val="000066"/>
                </a:solidFill>
              </a:rPr>
              <a:t>Grandchild</a:t>
            </a:r>
          </a:p>
        </p:txBody>
      </p:sp>
      <p:sp>
        <p:nvSpPr>
          <p:cNvPr id="147464" name="Line 9"/>
          <p:cNvSpPr>
            <a:spLocks noChangeShapeType="1"/>
          </p:cNvSpPr>
          <p:nvPr/>
        </p:nvSpPr>
        <p:spPr bwMode="auto">
          <a:xfrm flipH="1">
            <a:off x="2971800" y="3886200"/>
            <a:ext cx="9906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7465" name="Line 10"/>
          <p:cNvSpPr>
            <a:spLocks noChangeShapeType="1"/>
          </p:cNvSpPr>
          <p:nvPr/>
        </p:nvSpPr>
        <p:spPr bwMode="auto">
          <a:xfrm>
            <a:off x="5029200" y="3886200"/>
            <a:ext cx="9144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7466" name="Oval 12"/>
          <p:cNvSpPr>
            <a:spLocks noChangeArrowheads="1"/>
          </p:cNvSpPr>
          <p:nvPr/>
        </p:nvSpPr>
        <p:spPr bwMode="auto">
          <a:xfrm>
            <a:off x="3657600" y="1447800"/>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solidFill>
                  <a:srgbClr val="000066"/>
                </a:solidFill>
                <a:latin typeface="Courier New" charset="0"/>
              </a:rPr>
              <a:t>[0]</a:t>
            </a:r>
          </a:p>
        </p:txBody>
      </p:sp>
      <p:sp>
        <p:nvSpPr>
          <p:cNvPr id="147467" name="Line 13"/>
          <p:cNvSpPr>
            <a:spLocks noChangeShapeType="1"/>
          </p:cNvSpPr>
          <p:nvPr/>
        </p:nvSpPr>
        <p:spPr bwMode="auto">
          <a:xfrm flipH="1">
            <a:off x="4495800" y="1981200"/>
            <a:ext cx="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7468" name="Line 14"/>
          <p:cNvSpPr>
            <a:spLocks noChangeShapeType="1"/>
          </p:cNvSpPr>
          <p:nvPr/>
        </p:nvSpPr>
        <p:spPr bwMode="auto">
          <a:xfrm flipH="1">
            <a:off x="4495800" y="2971800"/>
            <a:ext cx="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7469" name="Line 15"/>
          <p:cNvSpPr>
            <a:spLocks noChangeShapeType="1"/>
          </p:cNvSpPr>
          <p:nvPr/>
        </p:nvSpPr>
        <p:spPr bwMode="auto">
          <a:xfrm flipH="1">
            <a:off x="4495800" y="3962400"/>
            <a:ext cx="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7470" name="Line 16"/>
          <p:cNvSpPr>
            <a:spLocks noChangeShapeType="1"/>
          </p:cNvSpPr>
          <p:nvPr/>
        </p:nvSpPr>
        <p:spPr bwMode="auto">
          <a:xfrm>
            <a:off x="4648200" y="4953000"/>
            <a:ext cx="9144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7471" name="Line 17"/>
          <p:cNvSpPr>
            <a:spLocks noChangeShapeType="1"/>
          </p:cNvSpPr>
          <p:nvPr/>
        </p:nvSpPr>
        <p:spPr bwMode="auto">
          <a:xfrm flipH="1">
            <a:off x="3429000" y="4953000"/>
            <a:ext cx="8382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7472" name="Line 18"/>
          <p:cNvSpPr>
            <a:spLocks noChangeShapeType="1"/>
          </p:cNvSpPr>
          <p:nvPr/>
        </p:nvSpPr>
        <p:spPr bwMode="auto">
          <a:xfrm flipH="1">
            <a:off x="2971800" y="2895600"/>
            <a:ext cx="9906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7473" name="Oval 19"/>
          <p:cNvSpPr>
            <a:spLocks noChangeArrowheads="1"/>
          </p:cNvSpPr>
          <p:nvPr/>
        </p:nvSpPr>
        <p:spPr bwMode="auto">
          <a:xfrm>
            <a:off x="1066800" y="3429000"/>
            <a:ext cx="2133600" cy="609600"/>
          </a:xfrm>
          <a:prstGeom prst="ellipse">
            <a:avLst/>
          </a:prstGeom>
          <a:solidFill>
            <a:schemeClr val="bg1"/>
          </a:solidFill>
          <a:ln w="25400">
            <a:solidFill>
              <a:schemeClr val="tx1"/>
            </a:solidFill>
            <a:prstDash val="sysDot"/>
            <a:round/>
            <a:headEnd/>
            <a:tailEnd/>
          </a:ln>
        </p:spPr>
        <p:txBody>
          <a:bodyPr wrap="none" anchor="ctr"/>
          <a:lstStyle/>
          <a:p>
            <a:pPr>
              <a:lnSpc>
                <a:spcPct val="100000"/>
              </a:lnSpc>
            </a:pPr>
            <a:r>
              <a:rPr lang="en-US">
                <a:solidFill>
                  <a:srgbClr val="000066"/>
                </a:solidFill>
              </a:rPr>
              <a:t>Daemon</a:t>
            </a:r>
          </a:p>
          <a:p>
            <a:pPr>
              <a:lnSpc>
                <a:spcPct val="100000"/>
              </a:lnSpc>
            </a:pPr>
            <a:r>
              <a:rPr lang="en-US">
                <a:solidFill>
                  <a:srgbClr val="000066"/>
                </a:solidFill>
              </a:rPr>
              <a:t>e.g. </a:t>
            </a:r>
            <a:r>
              <a:rPr lang="en-US">
                <a:solidFill>
                  <a:srgbClr val="000066"/>
                </a:solidFill>
                <a:latin typeface="Courier New" charset="0"/>
              </a:rPr>
              <a:t>httpd</a:t>
            </a:r>
          </a:p>
        </p:txBody>
      </p:sp>
      <p:sp>
        <p:nvSpPr>
          <p:cNvPr id="147474" name="Oval 11"/>
          <p:cNvSpPr>
            <a:spLocks noChangeArrowheads="1"/>
          </p:cNvSpPr>
          <p:nvPr/>
        </p:nvSpPr>
        <p:spPr bwMode="auto">
          <a:xfrm>
            <a:off x="3657600" y="2438400"/>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solidFill>
                  <a:srgbClr val="000066"/>
                </a:solidFill>
                <a:latin typeface="Courier New" charset="0"/>
              </a:rPr>
              <a:t>init [1]</a:t>
            </a:r>
          </a:p>
        </p:txBody>
      </p:sp>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9" name="Rectangle 9"/>
          <p:cNvSpPr>
            <a:spLocks noGrp="1" noChangeArrowheads="1"/>
          </p:cNvSpPr>
          <p:nvPr>
            <p:ph type="title"/>
          </p:nvPr>
        </p:nvSpPr>
        <p:spPr/>
        <p:txBody>
          <a:bodyPr/>
          <a:lstStyle/>
          <a:p>
            <a:pPr eaLnBrk="1" hangingPunct="1">
              <a:defRPr/>
            </a:pPr>
            <a:r>
              <a:rPr lang="en-US"/>
              <a:t>Unix Startup: Step 1</a:t>
            </a:r>
          </a:p>
        </p:txBody>
      </p:sp>
      <p:sp>
        <p:nvSpPr>
          <p:cNvPr id="148482" name="Oval 3"/>
          <p:cNvSpPr>
            <a:spLocks noChangeArrowheads="1"/>
          </p:cNvSpPr>
          <p:nvPr/>
        </p:nvSpPr>
        <p:spPr bwMode="auto">
          <a:xfrm>
            <a:off x="2362200" y="5629275"/>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solidFill>
                  <a:srgbClr val="000066"/>
                </a:solidFill>
                <a:latin typeface="Courier New" charset="0"/>
              </a:rPr>
              <a:t>init [1]</a:t>
            </a:r>
          </a:p>
        </p:txBody>
      </p:sp>
      <p:sp>
        <p:nvSpPr>
          <p:cNvPr id="148483" name="Oval 4"/>
          <p:cNvSpPr>
            <a:spLocks noChangeArrowheads="1"/>
          </p:cNvSpPr>
          <p:nvPr/>
        </p:nvSpPr>
        <p:spPr bwMode="auto">
          <a:xfrm>
            <a:off x="2362200" y="3648075"/>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solidFill>
                  <a:srgbClr val="000066"/>
                </a:solidFill>
                <a:latin typeface="Courier New" charset="0"/>
              </a:rPr>
              <a:t>[0]</a:t>
            </a:r>
          </a:p>
        </p:txBody>
      </p:sp>
      <p:sp>
        <p:nvSpPr>
          <p:cNvPr id="148484" name="Line 5"/>
          <p:cNvSpPr>
            <a:spLocks noChangeShapeType="1"/>
          </p:cNvSpPr>
          <p:nvPr/>
        </p:nvSpPr>
        <p:spPr bwMode="auto">
          <a:xfrm flipH="1">
            <a:off x="3200400" y="4191000"/>
            <a:ext cx="0" cy="14382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8485" name="Text Box 6"/>
          <p:cNvSpPr txBox="1">
            <a:spLocks noChangeArrowheads="1"/>
          </p:cNvSpPr>
          <p:nvPr/>
        </p:nvSpPr>
        <p:spPr bwMode="auto">
          <a:xfrm>
            <a:off x="4419600" y="3695700"/>
            <a:ext cx="43894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Process 0: handcrafted kernel process</a:t>
            </a:r>
          </a:p>
        </p:txBody>
      </p:sp>
      <p:sp>
        <p:nvSpPr>
          <p:cNvPr id="148486" name="Text Box 7"/>
          <p:cNvSpPr txBox="1">
            <a:spLocks noChangeArrowheads="1"/>
          </p:cNvSpPr>
          <p:nvPr/>
        </p:nvSpPr>
        <p:spPr bwMode="auto">
          <a:xfrm>
            <a:off x="4419600" y="5715000"/>
            <a:ext cx="4021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Child process 1 execs </a:t>
            </a:r>
            <a:r>
              <a:rPr lang="en-US" sz="1800">
                <a:solidFill>
                  <a:srgbClr val="000066"/>
                </a:solidFill>
                <a:latin typeface="Courier New" charset="0"/>
              </a:rPr>
              <a:t>/sbin/init</a:t>
            </a:r>
            <a:endParaRPr lang="en-US" sz="1800">
              <a:solidFill>
                <a:srgbClr val="000066"/>
              </a:solidFill>
            </a:endParaRPr>
          </a:p>
        </p:txBody>
      </p:sp>
      <p:sp>
        <p:nvSpPr>
          <p:cNvPr id="148487" name="Text Box 8"/>
          <p:cNvSpPr txBox="1">
            <a:spLocks noChangeArrowheads="1"/>
          </p:cNvSpPr>
          <p:nvPr/>
        </p:nvSpPr>
        <p:spPr bwMode="auto">
          <a:xfrm>
            <a:off x="1050925" y="1204913"/>
            <a:ext cx="7277100"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1. Pushing reset button loads the </a:t>
            </a:r>
            <a:r>
              <a:rPr lang="en-US" sz="1800">
                <a:solidFill>
                  <a:srgbClr val="000066"/>
                </a:solidFill>
                <a:latin typeface="Courier New" charset="0"/>
              </a:rPr>
              <a:t>PC</a:t>
            </a:r>
            <a:r>
              <a:rPr lang="en-US" sz="1800">
                <a:solidFill>
                  <a:srgbClr val="000066"/>
                </a:solidFill>
              </a:rPr>
              <a:t> with the address of a small </a:t>
            </a:r>
          </a:p>
          <a:p>
            <a:pPr algn="l">
              <a:lnSpc>
                <a:spcPct val="100000"/>
              </a:lnSpc>
            </a:pPr>
            <a:r>
              <a:rPr lang="en-US" sz="1800">
                <a:solidFill>
                  <a:srgbClr val="000066"/>
                </a:solidFill>
              </a:rPr>
              <a:t>    bootstrap program.</a:t>
            </a:r>
          </a:p>
          <a:p>
            <a:pPr algn="l">
              <a:lnSpc>
                <a:spcPct val="100000"/>
              </a:lnSpc>
            </a:pPr>
            <a:r>
              <a:rPr lang="en-US" sz="1800">
                <a:solidFill>
                  <a:srgbClr val="000066"/>
                </a:solidFill>
              </a:rPr>
              <a:t>2. Bootstrap program loads the boot block (disk block 0).</a:t>
            </a:r>
          </a:p>
          <a:p>
            <a:pPr algn="l">
              <a:lnSpc>
                <a:spcPct val="100000"/>
              </a:lnSpc>
            </a:pPr>
            <a:r>
              <a:rPr lang="en-US" sz="1800">
                <a:solidFill>
                  <a:srgbClr val="000066"/>
                </a:solidFill>
              </a:rPr>
              <a:t>3. Boot block program loads kernel binary (e.g., </a:t>
            </a:r>
            <a:r>
              <a:rPr lang="en-US" sz="1800">
                <a:solidFill>
                  <a:srgbClr val="000066"/>
                </a:solidFill>
                <a:latin typeface="Courier New" charset="0"/>
              </a:rPr>
              <a:t>/boot/vmlinux</a:t>
            </a:r>
            <a:r>
              <a:rPr lang="en-US" sz="1800">
                <a:solidFill>
                  <a:srgbClr val="000066"/>
                </a:solidFill>
              </a:rPr>
              <a:t>)</a:t>
            </a:r>
          </a:p>
          <a:p>
            <a:pPr algn="l">
              <a:lnSpc>
                <a:spcPct val="100000"/>
              </a:lnSpc>
            </a:pPr>
            <a:r>
              <a:rPr lang="en-US" sz="1800">
                <a:solidFill>
                  <a:srgbClr val="000066"/>
                </a:solidFill>
              </a:rPr>
              <a:t>4. Boot block program passes control to kernel.</a:t>
            </a:r>
          </a:p>
          <a:p>
            <a:pPr algn="l">
              <a:lnSpc>
                <a:spcPct val="100000"/>
              </a:lnSpc>
            </a:pPr>
            <a:r>
              <a:rPr lang="en-US" sz="1800">
                <a:solidFill>
                  <a:srgbClr val="000066"/>
                </a:solidFill>
              </a:rPr>
              <a:t>5. Kernel handcrafts the data structures for process 0.</a:t>
            </a:r>
          </a:p>
          <a:p>
            <a:pPr algn="l">
              <a:lnSpc>
                <a:spcPct val="100000"/>
              </a:lnSpc>
            </a:pPr>
            <a:endParaRPr lang="en-US" sz="1800">
              <a:solidFill>
                <a:srgbClr val="000066"/>
              </a:solidFill>
            </a:endParaRPr>
          </a:p>
        </p:txBody>
      </p:sp>
      <p:sp>
        <p:nvSpPr>
          <p:cNvPr id="148488" name="AutoShape 11"/>
          <p:cNvSpPr>
            <a:spLocks/>
          </p:cNvSpPr>
          <p:nvPr/>
        </p:nvSpPr>
        <p:spPr bwMode="auto">
          <a:xfrm>
            <a:off x="4114800" y="4267200"/>
            <a:ext cx="228600" cy="1295400"/>
          </a:xfrm>
          <a:prstGeom prst="rightBrace">
            <a:avLst>
              <a:gd name="adj1" fmla="val 47222"/>
              <a:gd name="adj2" fmla="val 500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b="0">
              <a:solidFill>
                <a:srgbClr val="000066"/>
              </a:solidFill>
            </a:endParaRPr>
          </a:p>
        </p:txBody>
      </p:sp>
      <p:sp>
        <p:nvSpPr>
          <p:cNvPr id="148489" name="Text Box 12"/>
          <p:cNvSpPr txBox="1">
            <a:spLocks noChangeArrowheads="1"/>
          </p:cNvSpPr>
          <p:nvPr/>
        </p:nvSpPr>
        <p:spPr bwMode="auto">
          <a:xfrm>
            <a:off x="4419600" y="4706938"/>
            <a:ext cx="35226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wrap="none"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Process 0 forks child process 1</a:t>
            </a:r>
          </a:p>
        </p:txBody>
      </p:sp>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38" name="Rectangle 14"/>
          <p:cNvSpPr>
            <a:spLocks noGrp="1" noChangeArrowheads="1"/>
          </p:cNvSpPr>
          <p:nvPr>
            <p:ph type="title"/>
          </p:nvPr>
        </p:nvSpPr>
        <p:spPr/>
        <p:txBody>
          <a:bodyPr/>
          <a:lstStyle/>
          <a:p>
            <a:pPr eaLnBrk="1" hangingPunct="1">
              <a:defRPr/>
            </a:pPr>
            <a:r>
              <a:rPr lang="en-US"/>
              <a:t>Unix Startup: Step 2</a:t>
            </a:r>
          </a:p>
        </p:txBody>
      </p:sp>
      <p:sp>
        <p:nvSpPr>
          <p:cNvPr id="149506" name="Oval 3"/>
          <p:cNvSpPr>
            <a:spLocks noChangeArrowheads="1"/>
          </p:cNvSpPr>
          <p:nvPr/>
        </p:nvSpPr>
        <p:spPr bwMode="auto">
          <a:xfrm>
            <a:off x="3119438" y="2581275"/>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solidFill>
                  <a:srgbClr val="000066"/>
                </a:solidFill>
                <a:latin typeface="Courier New" charset="0"/>
              </a:rPr>
              <a:t>init [1]</a:t>
            </a:r>
          </a:p>
        </p:txBody>
      </p:sp>
      <p:sp>
        <p:nvSpPr>
          <p:cNvPr id="149507" name="Oval 4"/>
          <p:cNvSpPr>
            <a:spLocks noChangeArrowheads="1"/>
          </p:cNvSpPr>
          <p:nvPr/>
        </p:nvSpPr>
        <p:spPr bwMode="auto">
          <a:xfrm>
            <a:off x="3119438" y="1590675"/>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solidFill>
                  <a:srgbClr val="000066"/>
                </a:solidFill>
                <a:latin typeface="Courier New" charset="0"/>
              </a:rPr>
              <a:t>[0]</a:t>
            </a:r>
          </a:p>
        </p:txBody>
      </p:sp>
      <p:sp>
        <p:nvSpPr>
          <p:cNvPr id="149508" name="Line 5"/>
          <p:cNvSpPr>
            <a:spLocks noChangeShapeType="1"/>
          </p:cNvSpPr>
          <p:nvPr/>
        </p:nvSpPr>
        <p:spPr bwMode="auto">
          <a:xfrm flipH="1">
            <a:off x="3957638" y="2124075"/>
            <a:ext cx="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9509" name="Oval 7"/>
          <p:cNvSpPr>
            <a:spLocks noChangeArrowheads="1"/>
          </p:cNvSpPr>
          <p:nvPr/>
        </p:nvSpPr>
        <p:spPr bwMode="auto">
          <a:xfrm>
            <a:off x="3119438" y="3571875"/>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solidFill>
                  <a:srgbClr val="000066"/>
                </a:solidFill>
                <a:latin typeface="Courier New" charset="0"/>
              </a:rPr>
              <a:t>getty</a:t>
            </a:r>
          </a:p>
        </p:txBody>
      </p:sp>
      <p:sp>
        <p:nvSpPr>
          <p:cNvPr id="149510" name="Line 8"/>
          <p:cNvSpPr>
            <a:spLocks noChangeShapeType="1"/>
          </p:cNvSpPr>
          <p:nvPr/>
        </p:nvSpPr>
        <p:spPr bwMode="auto">
          <a:xfrm flipH="1">
            <a:off x="3957638" y="3114675"/>
            <a:ext cx="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9511" name="Line 9"/>
          <p:cNvSpPr>
            <a:spLocks noChangeShapeType="1"/>
          </p:cNvSpPr>
          <p:nvPr/>
        </p:nvSpPr>
        <p:spPr bwMode="auto">
          <a:xfrm flipH="1">
            <a:off x="2433638" y="3038475"/>
            <a:ext cx="9906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9512" name="Oval 10"/>
          <p:cNvSpPr>
            <a:spLocks noChangeArrowheads="1"/>
          </p:cNvSpPr>
          <p:nvPr/>
        </p:nvSpPr>
        <p:spPr bwMode="auto">
          <a:xfrm>
            <a:off x="228600" y="3505200"/>
            <a:ext cx="2433638" cy="914400"/>
          </a:xfrm>
          <a:prstGeom prst="ellipse">
            <a:avLst/>
          </a:prstGeom>
          <a:solidFill>
            <a:schemeClr val="bg1"/>
          </a:solidFill>
          <a:ln w="25400">
            <a:solidFill>
              <a:schemeClr val="tx1"/>
            </a:solidFill>
            <a:prstDash val="sysDot"/>
            <a:round/>
            <a:headEnd/>
            <a:tailEnd/>
          </a:ln>
        </p:spPr>
        <p:txBody>
          <a:bodyPr wrap="none" anchor="ctr"/>
          <a:lstStyle/>
          <a:p>
            <a:pPr>
              <a:lnSpc>
                <a:spcPct val="100000"/>
              </a:lnSpc>
            </a:pPr>
            <a:r>
              <a:rPr lang="en-US">
                <a:solidFill>
                  <a:srgbClr val="000066"/>
                </a:solidFill>
              </a:rPr>
              <a:t>Daemons</a:t>
            </a:r>
          </a:p>
          <a:p>
            <a:pPr>
              <a:lnSpc>
                <a:spcPct val="100000"/>
              </a:lnSpc>
            </a:pPr>
            <a:r>
              <a:rPr lang="en-US">
                <a:solidFill>
                  <a:srgbClr val="000066"/>
                </a:solidFill>
              </a:rPr>
              <a:t>e.g. </a:t>
            </a:r>
            <a:r>
              <a:rPr lang="en-US">
                <a:solidFill>
                  <a:srgbClr val="000066"/>
                </a:solidFill>
                <a:latin typeface="Courier New" charset="0"/>
              </a:rPr>
              <a:t>ftpd, httpd</a:t>
            </a:r>
            <a:endParaRPr lang="en-US">
              <a:solidFill>
                <a:srgbClr val="000066"/>
              </a:solidFill>
            </a:endParaRPr>
          </a:p>
        </p:txBody>
      </p:sp>
      <p:sp>
        <p:nvSpPr>
          <p:cNvPr id="149513" name="Text Box 11"/>
          <p:cNvSpPr txBox="1">
            <a:spLocks noChangeArrowheads="1"/>
          </p:cNvSpPr>
          <p:nvPr/>
        </p:nvSpPr>
        <p:spPr bwMode="auto">
          <a:xfrm>
            <a:off x="609600" y="2597150"/>
            <a:ext cx="1833563"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/etc/inittab</a:t>
            </a:r>
          </a:p>
        </p:txBody>
      </p:sp>
      <p:sp>
        <p:nvSpPr>
          <p:cNvPr id="149514" name="Line 12"/>
          <p:cNvSpPr>
            <a:spLocks noChangeShapeType="1"/>
          </p:cNvSpPr>
          <p:nvPr/>
        </p:nvSpPr>
        <p:spPr bwMode="auto">
          <a:xfrm>
            <a:off x="2457450" y="2820988"/>
            <a:ext cx="6096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9515" name="Text Box 16"/>
          <p:cNvSpPr txBox="1">
            <a:spLocks noChangeArrowheads="1"/>
          </p:cNvSpPr>
          <p:nvPr/>
        </p:nvSpPr>
        <p:spPr bwMode="auto">
          <a:xfrm>
            <a:off x="5662613" y="2803525"/>
            <a:ext cx="3176587"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20" rIns="45720"/>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r>
              <a:rPr lang="en-US" sz="1800">
                <a:solidFill>
                  <a:srgbClr val="000066"/>
                </a:solidFill>
                <a:latin typeface="Courier New" charset="0"/>
              </a:rPr>
              <a:t>init</a:t>
            </a:r>
            <a:r>
              <a:rPr lang="en-US" sz="1800">
                <a:solidFill>
                  <a:srgbClr val="000066"/>
                </a:solidFill>
              </a:rPr>
              <a:t> forks and execs daemons per </a:t>
            </a:r>
            <a:r>
              <a:rPr lang="en-US" sz="1800">
                <a:solidFill>
                  <a:srgbClr val="000066"/>
                </a:solidFill>
                <a:latin typeface="Courier New" charset="0"/>
              </a:rPr>
              <a:t>/etc/inittab</a:t>
            </a:r>
            <a:r>
              <a:rPr lang="en-US" sz="1800">
                <a:solidFill>
                  <a:srgbClr val="000066"/>
                </a:solidFill>
              </a:rPr>
              <a:t>, and forks and execs a </a:t>
            </a:r>
            <a:r>
              <a:rPr lang="en-US" sz="1800">
                <a:solidFill>
                  <a:srgbClr val="000066"/>
                </a:solidFill>
                <a:latin typeface="Courier New" charset="0"/>
              </a:rPr>
              <a:t>getty</a:t>
            </a:r>
            <a:r>
              <a:rPr lang="en-US" sz="1800">
                <a:solidFill>
                  <a:srgbClr val="000066"/>
                </a:solidFill>
              </a:rPr>
              <a:t> program for the console</a:t>
            </a:r>
          </a:p>
        </p:txBody>
      </p:sp>
      <p:sp>
        <p:nvSpPr>
          <p:cNvPr id="149516" name="AutoShape 17"/>
          <p:cNvSpPr>
            <a:spLocks/>
          </p:cNvSpPr>
          <p:nvPr/>
        </p:nvSpPr>
        <p:spPr bwMode="auto">
          <a:xfrm>
            <a:off x="4800600" y="3048000"/>
            <a:ext cx="228600" cy="609600"/>
          </a:xfrm>
          <a:prstGeom prst="rightBrace">
            <a:avLst>
              <a:gd name="adj1" fmla="val 22222"/>
              <a:gd name="adj2" fmla="val 500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b="0">
              <a:solidFill>
                <a:srgbClr val="000066"/>
              </a:solidFill>
            </a:endParaRPr>
          </a:p>
        </p:txBody>
      </p:sp>
    </p:spTree>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7" name="Rectangle 9"/>
          <p:cNvSpPr>
            <a:spLocks noGrp="1" noChangeArrowheads="1"/>
          </p:cNvSpPr>
          <p:nvPr>
            <p:ph type="title"/>
          </p:nvPr>
        </p:nvSpPr>
        <p:spPr/>
        <p:txBody>
          <a:bodyPr/>
          <a:lstStyle/>
          <a:p>
            <a:pPr eaLnBrk="1" hangingPunct="1">
              <a:defRPr/>
            </a:pPr>
            <a:r>
              <a:rPr lang="en-US"/>
              <a:t>Unix Startup: Step 3</a:t>
            </a:r>
          </a:p>
        </p:txBody>
      </p:sp>
      <p:sp>
        <p:nvSpPr>
          <p:cNvPr id="150530" name="Oval 3"/>
          <p:cNvSpPr>
            <a:spLocks noChangeArrowheads="1"/>
          </p:cNvSpPr>
          <p:nvPr/>
        </p:nvSpPr>
        <p:spPr bwMode="auto">
          <a:xfrm>
            <a:off x="3119438" y="2581275"/>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solidFill>
                  <a:srgbClr val="000066"/>
                </a:solidFill>
                <a:latin typeface="Courier New" charset="0"/>
              </a:rPr>
              <a:t>init [1]</a:t>
            </a:r>
          </a:p>
        </p:txBody>
      </p:sp>
      <p:sp>
        <p:nvSpPr>
          <p:cNvPr id="150531" name="Oval 4"/>
          <p:cNvSpPr>
            <a:spLocks noChangeArrowheads="1"/>
          </p:cNvSpPr>
          <p:nvPr/>
        </p:nvSpPr>
        <p:spPr bwMode="auto">
          <a:xfrm>
            <a:off x="3119438" y="1590675"/>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solidFill>
                  <a:srgbClr val="000066"/>
                </a:solidFill>
                <a:latin typeface="Courier New" charset="0"/>
              </a:rPr>
              <a:t>[0]</a:t>
            </a:r>
          </a:p>
        </p:txBody>
      </p:sp>
      <p:sp>
        <p:nvSpPr>
          <p:cNvPr id="150532" name="Line 5"/>
          <p:cNvSpPr>
            <a:spLocks noChangeShapeType="1"/>
          </p:cNvSpPr>
          <p:nvPr/>
        </p:nvSpPr>
        <p:spPr bwMode="auto">
          <a:xfrm flipH="1">
            <a:off x="3957638" y="2124075"/>
            <a:ext cx="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0533" name="Text Box 6"/>
          <p:cNvSpPr txBox="1">
            <a:spLocks noChangeArrowheads="1"/>
          </p:cNvSpPr>
          <p:nvPr/>
        </p:nvSpPr>
        <p:spPr bwMode="auto">
          <a:xfrm>
            <a:off x="5257800" y="3351213"/>
            <a:ext cx="23622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rPr>
              <a:t>The </a:t>
            </a:r>
            <a:r>
              <a:rPr lang="en-US" sz="1800">
                <a:solidFill>
                  <a:srgbClr val="000066"/>
                </a:solidFill>
                <a:latin typeface="Courier New" charset="0"/>
              </a:rPr>
              <a:t>getty</a:t>
            </a:r>
            <a:r>
              <a:rPr lang="en-US" sz="1800">
                <a:solidFill>
                  <a:srgbClr val="000066"/>
                </a:solidFill>
              </a:rPr>
              <a:t> process execs a </a:t>
            </a:r>
            <a:r>
              <a:rPr lang="en-US" sz="1800">
                <a:solidFill>
                  <a:srgbClr val="000066"/>
                </a:solidFill>
                <a:latin typeface="Courier New" charset="0"/>
              </a:rPr>
              <a:t>login</a:t>
            </a:r>
            <a:r>
              <a:rPr lang="en-US" sz="1800">
                <a:solidFill>
                  <a:srgbClr val="000066"/>
                </a:solidFill>
              </a:rPr>
              <a:t> program</a:t>
            </a:r>
            <a:endParaRPr lang="en-US" sz="1600">
              <a:solidFill>
                <a:srgbClr val="000066"/>
              </a:solidFill>
            </a:endParaRPr>
          </a:p>
        </p:txBody>
      </p:sp>
      <p:sp>
        <p:nvSpPr>
          <p:cNvPr id="150534" name="Oval 7"/>
          <p:cNvSpPr>
            <a:spLocks noChangeArrowheads="1"/>
          </p:cNvSpPr>
          <p:nvPr/>
        </p:nvSpPr>
        <p:spPr bwMode="auto">
          <a:xfrm>
            <a:off x="3119438" y="3571875"/>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solidFill>
                  <a:srgbClr val="000066"/>
                </a:solidFill>
                <a:latin typeface="Courier New" charset="0"/>
              </a:rPr>
              <a:t>login</a:t>
            </a:r>
          </a:p>
        </p:txBody>
      </p:sp>
      <p:sp>
        <p:nvSpPr>
          <p:cNvPr id="150535" name="Line 8"/>
          <p:cNvSpPr>
            <a:spLocks noChangeShapeType="1"/>
          </p:cNvSpPr>
          <p:nvPr/>
        </p:nvSpPr>
        <p:spPr bwMode="auto">
          <a:xfrm flipH="1">
            <a:off x="3957638" y="3114675"/>
            <a:ext cx="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81" name="Rectangle 9"/>
          <p:cNvSpPr>
            <a:spLocks noGrp="1" noChangeArrowheads="1"/>
          </p:cNvSpPr>
          <p:nvPr>
            <p:ph type="title"/>
          </p:nvPr>
        </p:nvSpPr>
        <p:spPr/>
        <p:txBody>
          <a:bodyPr/>
          <a:lstStyle/>
          <a:p>
            <a:pPr eaLnBrk="1" hangingPunct="1">
              <a:defRPr/>
            </a:pPr>
            <a:r>
              <a:rPr lang="en-US"/>
              <a:t>Unix Startup: Step 4</a:t>
            </a:r>
          </a:p>
        </p:txBody>
      </p:sp>
      <p:sp>
        <p:nvSpPr>
          <p:cNvPr id="151554" name="Oval 3"/>
          <p:cNvSpPr>
            <a:spLocks noChangeArrowheads="1"/>
          </p:cNvSpPr>
          <p:nvPr/>
        </p:nvSpPr>
        <p:spPr bwMode="auto">
          <a:xfrm>
            <a:off x="3119438" y="2581275"/>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solidFill>
                  <a:srgbClr val="000066"/>
                </a:solidFill>
                <a:latin typeface="Courier New" charset="0"/>
              </a:rPr>
              <a:t>init [1]</a:t>
            </a:r>
          </a:p>
        </p:txBody>
      </p:sp>
      <p:sp>
        <p:nvSpPr>
          <p:cNvPr id="151555" name="Oval 4"/>
          <p:cNvSpPr>
            <a:spLocks noChangeArrowheads="1"/>
          </p:cNvSpPr>
          <p:nvPr/>
        </p:nvSpPr>
        <p:spPr bwMode="auto">
          <a:xfrm>
            <a:off x="3119438" y="1590675"/>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solidFill>
                  <a:srgbClr val="000066"/>
                </a:solidFill>
                <a:latin typeface="Courier New" charset="0"/>
              </a:rPr>
              <a:t>[0]</a:t>
            </a:r>
          </a:p>
        </p:txBody>
      </p:sp>
      <p:sp>
        <p:nvSpPr>
          <p:cNvPr id="151556" name="Line 5"/>
          <p:cNvSpPr>
            <a:spLocks noChangeShapeType="1"/>
          </p:cNvSpPr>
          <p:nvPr/>
        </p:nvSpPr>
        <p:spPr bwMode="auto">
          <a:xfrm flipH="1">
            <a:off x="3957638" y="2124075"/>
            <a:ext cx="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1557" name="Text Box 6"/>
          <p:cNvSpPr txBox="1">
            <a:spLocks noChangeArrowheads="1"/>
          </p:cNvSpPr>
          <p:nvPr/>
        </p:nvSpPr>
        <p:spPr bwMode="auto">
          <a:xfrm>
            <a:off x="5181600" y="3276600"/>
            <a:ext cx="3962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ourier New" charset="0"/>
              </a:rPr>
              <a:t>login</a:t>
            </a:r>
            <a:r>
              <a:rPr lang="en-US" sz="1800">
                <a:solidFill>
                  <a:srgbClr val="000066"/>
                </a:solidFill>
              </a:rPr>
              <a:t> reads login and passwd.</a:t>
            </a:r>
          </a:p>
          <a:p>
            <a:pPr algn="l">
              <a:lnSpc>
                <a:spcPct val="100000"/>
              </a:lnSpc>
            </a:pPr>
            <a:r>
              <a:rPr lang="en-US" sz="1800">
                <a:solidFill>
                  <a:srgbClr val="000066"/>
                </a:solidFill>
              </a:rPr>
              <a:t>if OK, it execs a </a:t>
            </a:r>
            <a:r>
              <a:rPr lang="en-US" sz="1800" i="1">
                <a:solidFill>
                  <a:srgbClr val="000066"/>
                </a:solidFill>
              </a:rPr>
              <a:t>shell.</a:t>
            </a:r>
          </a:p>
          <a:p>
            <a:pPr algn="l">
              <a:lnSpc>
                <a:spcPct val="100000"/>
              </a:lnSpc>
            </a:pPr>
            <a:r>
              <a:rPr lang="en-US" sz="1800">
                <a:solidFill>
                  <a:srgbClr val="000066"/>
                </a:solidFill>
              </a:rPr>
              <a:t>if not OK, it execs another </a:t>
            </a:r>
            <a:r>
              <a:rPr lang="en-US" sz="1800">
                <a:solidFill>
                  <a:srgbClr val="000066"/>
                </a:solidFill>
                <a:latin typeface="Courier New" charset="0"/>
              </a:rPr>
              <a:t>getty</a:t>
            </a:r>
            <a:endParaRPr lang="en-US" sz="1600">
              <a:solidFill>
                <a:srgbClr val="000066"/>
              </a:solidFill>
              <a:latin typeface="Courier New" charset="0"/>
            </a:endParaRPr>
          </a:p>
        </p:txBody>
      </p:sp>
      <p:sp>
        <p:nvSpPr>
          <p:cNvPr id="151558" name="Oval 7"/>
          <p:cNvSpPr>
            <a:spLocks noChangeArrowheads="1"/>
          </p:cNvSpPr>
          <p:nvPr/>
        </p:nvSpPr>
        <p:spPr bwMode="auto">
          <a:xfrm>
            <a:off x="3119438" y="3571875"/>
            <a:ext cx="1676400" cy="533400"/>
          </a:xfrm>
          <a:prstGeom prst="ellipse">
            <a:avLst/>
          </a:prstGeom>
          <a:solidFill>
            <a:schemeClr val="bg1"/>
          </a:solidFill>
          <a:ln w="25400">
            <a:solidFill>
              <a:schemeClr val="tx1"/>
            </a:solidFill>
            <a:round/>
            <a:headEnd/>
            <a:tailEnd/>
          </a:ln>
        </p:spPr>
        <p:txBody>
          <a:bodyPr wrap="none" anchor="ctr"/>
          <a:lstStyle/>
          <a:p>
            <a:pPr>
              <a:lnSpc>
                <a:spcPct val="100000"/>
              </a:lnSpc>
            </a:pPr>
            <a:r>
              <a:rPr lang="en-US">
                <a:solidFill>
                  <a:srgbClr val="000066"/>
                </a:solidFill>
                <a:latin typeface="Courier New" charset="0"/>
              </a:rPr>
              <a:t>tcsh</a:t>
            </a:r>
          </a:p>
        </p:txBody>
      </p:sp>
      <p:sp>
        <p:nvSpPr>
          <p:cNvPr id="151559" name="Line 8"/>
          <p:cNvSpPr>
            <a:spLocks noChangeShapeType="1"/>
          </p:cNvSpPr>
          <p:nvPr/>
        </p:nvSpPr>
        <p:spPr bwMode="auto">
          <a:xfrm flipH="1">
            <a:off x="3957638" y="3114675"/>
            <a:ext cx="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152400" y="2438400"/>
            <a:ext cx="4951413" cy="4003675"/>
          </a:xfrm>
          <a:prstGeom prst="rect">
            <a:avLst/>
          </a:prstGeom>
          <a:solidFill>
            <a:srgbClr val="DDDDDD"/>
          </a:solidFill>
          <a:ln>
            <a:noFill/>
          </a:ln>
          <a:extLs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linux&gt; </a:t>
            </a:r>
            <a:r>
              <a:rPr lang="en-US" sz="1600" i="1">
                <a:solidFill>
                  <a:srgbClr val="000066"/>
                </a:solidFill>
                <a:latin typeface="Courier New" charset="0"/>
              </a:rPr>
              <a:t>./forks 7 &amp;</a:t>
            </a:r>
          </a:p>
          <a:p>
            <a:pPr algn="l">
              <a:lnSpc>
                <a:spcPct val="100000"/>
              </a:lnSpc>
            </a:pPr>
            <a:r>
              <a:rPr lang="en-US" sz="1600">
                <a:solidFill>
                  <a:srgbClr val="000066"/>
                </a:solidFill>
                <a:latin typeface="Courier New" charset="0"/>
              </a:rPr>
              <a:t>[1] 6639</a:t>
            </a:r>
          </a:p>
          <a:p>
            <a:pPr algn="l">
              <a:lnSpc>
                <a:spcPct val="100000"/>
              </a:lnSpc>
            </a:pPr>
            <a:r>
              <a:rPr lang="en-US" sz="1600">
                <a:solidFill>
                  <a:srgbClr val="000066"/>
                </a:solidFill>
                <a:latin typeface="Courier New" charset="0"/>
              </a:rPr>
              <a:t>Running Parent, PID = 6639</a:t>
            </a:r>
          </a:p>
          <a:p>
            <a:pPr algn="l">
              <a:lnSpc>
                <a:spcPct val="100000"/>
              </a:lnSpc>
            </a:pPr>
            <a:r>
              <a:rPr lang="en-US" sz="1600">
                <a:solidFill>
                  <a:srgbClr val="000066"/>
                </a:solidFill>
                <a:latin typeface="Courier New" charset="0"/>
              </a:rPr>
              <a:t>Terminating Child, PID = 6640</a:t>
            </a:r>
          </a:p>
          <a:p>
            <a:pPr algn="l">
              <a:lnSpc>
                <a:spcPct val="100000"/>
              </a:lnSpc>
            </a:pPr>
            <a:r>
              <a:rPr lang="en-US" sz="1600">
                <a:solidFill>
                  <a:srgbClr val="000066"/>
                </a:solidFill>
                <a:latin typeface="Courier New" charset="0"/>
              </a:rPr>
              <a:t>linux&gt; </a:t>
            </a:r>
            <a:r>
              <a:rPr lang="en-US" sz="1600" i="1">
                <a:solidFill>
                  <a:srgbClr val="000066"/>
                </a:solidFill>
                <a:latin typeface="Courier New" charset="0"/>
              </a:rPr>
              <a:t>ps</a:t>
            </a:r>
          </a:p>
          <a:p>
            <a:pPr algn="l">
              <a:lnSpc>
                <a:spcPct val="100000"/>
              </a:lnSpc>
            </a:pPr>
            <a:r>
              <a:rPr lang="en-US" sz="1600">
                <a:solidFill>
                  <a:srgbClr val="000066"/>
                </a:solidFill>
                <a:latin typeface="Courier New" charset="0"/>
              </a:rPr>
              <a:t>  PID TTY          TIME CMD</a:t>
            </a:r>
          </a:p>
          <a:p>
            <a:pPr algn="l">
              <a:lnSpc>
                <a:spcPct val="100000"/>
              </a:lnSpc>
            </a:pPr>
            <a:r>
              <a:rPr lang="en-US" sz="1600">
                <a:solidFill>
                  <a:srgbClr val="000066"/>
                </a:solidFill>
                <a:latin typeface="Courier New" charset="0"/>
              </a:rPr>
              <a:t> 6585 ttyp9    00:00:00 tcsh</a:t>
            </a:r>
          </a:p>
          <a:p>
            <a:pPr algn="l">
              <a:lnSpc>
                <a:spcPct val="100000"/>
              </a:lnSpc>
            </a:pPr>
            <a:r>
              <a:rPr lang="en-US" sz="1600">
                <a:solidFill>
                  <a:srgbClr val="000066"/>
                </a:solidFill>
                <a:latin typeface="Courier New" charset="0"/>
              </a:rPr>
              <a:t> 6639 ttyp9    00:00:03 forks</a:t>
            </a:r>
          </a:p>
          <a:p>
            <a:pPr algn="l">
              <a:lnSpc>
                <a:spcPct val="100000"/>
              </a:lnSpc>
            </a:pPr>
            <a:r>
              <a:rPr lang="en-US" sz="1600">
                <a:solidFill>
                  <a:srgbClr val="000066"/>
                </a:solidFill>
                <a:latin typeface="Courier New" charset="0"/>
              </a:rPr>
              <a:t> 6640 ttyp9    00:00:00 forks &lt;defunct&gt;</a:t>
            </a:r>
          </a:p>
          <a:p>
            <a:pPr algn="l">
              <a:lnSpc>
                <a:spcPct val="100000"/>
              </a:lnSpc>
            </a:pPr>
            <a:r>
              <a:rPr lang="en-US" sz="1600">
                <a:solidFill>
                  <a:srgbClr val="000066"/>
                </a:solidFill>
                <a:latin typeface="Courier New" charset="0"/>
              </a:rPr>
              <a:t> 6641 ttyp9    00:00:00 ps</a:t>
            </a:r>
          </a:p>
          <a:p>
            <a:pPr algn="l">
              <a:lnSpc>
                <a:spcPct val="100000"/>
              </a:lnSpc>
            </a:pPr>
            <a:r>
              <a:rPr lang="en-US" sz="1600">
                <a:solidFill>
                  <a:srgbClr val="000066"/>
                </a:solidFill>
                <a:latin typeface="Courier New" charset="0"/>
              </a:rPr>
              <a:t>linux&gt;</a:t>
            </a:r>
            <a:r>
              <a:rPr lang="en-US" sz="1600" i="1">
                <a:solidFill>
                  <a:srgbClr val="000066"/>
                </a:solidFill>
                <a:latin typeface="Courier New" charset="0"/>
              </a:rPr>
              <a:t> kill 6639</a:t>
            </a:r>
          </a:p>
          <a:p>
            <a:pPr algn="l">
              <a:lnSpc>
                <a:spcPct val="100000"/>
              </a:lnSpc>
            </a:pPr>
            <a:r>
              <a:rPr lang="en-US" sz="1600">
                <a:solidFill>
                  <a:srgbClr val="000066"/>
                </a:solidFill>
                <a:latin typeface="Courier New" charset="0"/>
              </a:rPr>
              <a:t>[1]    Terminated</a:t>
            </a:r>
          </a:p>
          <a:p>
            <a:pPr algn="l">
              <a:lnSpc>
                <a:spcPct val="100000"/>
              </a:lnSpc>
            </a:pPr>
            <a:r>
              <a:rPr lang="en-US" sz="1600">
                <a:solidFill>
                  <a:srgbClr val="000066"/>
                </a:solidFill>
                <a:latin typeface="Courier New" charset="0"/>
              </a:rPr>
              <a:t>linux&gt; </a:t>
            </a:r>
            <a:r>
              <a:rPr lang="en-US" sz="1600" i="1">
                <a:solidFill>
                  <a:srgbClr val="000066"/>
                </a:solidFill>
                <a:latin typeface="Courier New" charset="0"/>
              </a:rPr>
              <a:t>ps</a:t>
            </a:r>
          </a:p>
          <a:p>
            <a:pPr algn="l">
              <a:lnSpc>
                <a:spcPct val="100000"/>
              </a:lnSpc>
            </a:pPr>
            <a:r>
              <a:rPr lang="en-US" sz="1600">
                <a:solidFill>
                  <a:srgbClr val="000066"/>
                </a:solidFill>
                <a:latin typeface="Courier New" charset="0"/>
              </a:rPr>
              <a:t>  PID TTY          TIME CMD</a:t>
            </a:r>
          </a:p>
          <a:p>
            <a:pPr algn="l">
              <a:lnSpc>
                <a:spcPct val="100000"/>
              </a:lnSpc>
            </a:pPr>
            <a:r>
              <a:rPr lang="en-US" sz="1600">
                <a:solidFill>
                  <a:srgbClr val="000066"/>
                </a:solidFill>
                <a:latin typeface="Courier New" charset="0"/>
              </a:rPr>
              <a:t> 6585 ttyp9    00:00:00 tcsh</a:t>
            </a:r>
          </a:p>
          <a:p>
            <a:pPr algn="l">
              <a:lnSpc>
                <a:spcPct val="100000"/>
              </a:lnSpc>
            </a:pPr>
            <a:r>
              <a:rPr lang="en-US" sz="1600">
                <a:solidFill>
                  <a:srgbClr val="000066"/>
                </a:solidFill>
                <a:latin typeface="Courier New" charset="0"/>
              </a:rPr>
              <a:t> 6642 ttyp9    00:00:00 ps</a:t>
            </a:r>
          </a:p>
        </p:txBody>
      </p:sp>
      <p:sp>
        <p:nvSpPr>
          <p:cNvPr id="497667" name="Rectangle 3"/>
          <p:cNvSpPr>
            <a:spLocks noGrp="1" noChangeArrowheads="1"/>
          </p:cNvSpPr>
          <p:nvPr>
            <p:ph type="title"/>
          </p:nvPr>
        </p:nvSpPr>
        <p:spPr>
          <a:xfrm>
            <a:off x="838200" y="381000"/>
            <a:ext cx="2006600" cy="1095375"/>
          </a:xfrm>
        </p:spPr>
        <p:txBody>
          <a:bodyPr/>
          <a:lstStyle/>
          <a:p>
            <a:pPr eaLnBrk="1" hangingPunct="1">
              <a:defRPr/>
            </a:pPr>
            <a:r>
              <a:rPr lang="en-US"/>
              <a:t>Zombie</a:t>
            </a:r>
            <a:br>
              <a:rPr lang="en-US"/>
            </a:br>
            <a:r>
              <a:rPr lang="en-US"/>
              <a:t>Example</a:t>
            </a:r>
          </a:p>
        </p:txBody>
      </p:sp>
      <p:sp>
        <p:nvSpPr>
          <p:cNvPr id="41988" name="Rectangle 4"/>
          <p:cNvSpPr>
            <a:spLocks noGrp="1" noChangeArrowheads="1"/>
          </p:cNvSpPr>
          <p:nvPr>
            <p:ph type="body" idx="1"/>
          </p:nvPr>
        </p:nvSpPr>
        <p:spPr>
          <a:xfrm>
            <a:off x="4953000" y="3810000"/>
            <a:ext cx="3644900" cy="2635250"/>
          </a:xfrm>
        </p:spPr>
        <p:txBody>
          <a:bodyPr/>
          <a:lstStyle/>
          <a:p>
            <a:pPr lvl="1" eaLnBrk="1" hangingPunct="1"/>
            <a:r>
              <a:rPr lang="en-US">
                <a:latin typeface="Courier New" charset="0"/>
                <a:ea typeface="ＭＳ Ｐゴシック" charset="0"/>
              </a:rPr>
              <a:t>ps</a:t>
            </a:r>
            <a:r>
              <a:rPr lang="en-US">
                <a:latin typeface="Helvetica" charset="0"/>
                <a:ea typeface="ＭＳ Ｐゴシック" charset="0"/>
              </a:rPr>
              <a:t> shows child process as </a:t>
            </a:r>
            <a:r>
              <a:rPr lang="ja-JP" altLang="en-US">
                <a:latin typeface="Helvetica" charset="0"/>
                <a:ea typeface="ＭＳ Ｐゴシック" charset="0"/>
              </a:rPr>
              <a:t>“</a:t>
            </a:r>
            <a:r>
              <a:rPr lang="en-US" altLang="ja-JP">
                <a:latin typeface="Helvetica" charset="0"/>
                <a:ea typeface="ＭＳ Ｐゴシック" charset="0"/>
              </a:rPr>
              <a:t>defunct</a:t>
            </a:r>
            <a:r>
              <a:rPr lang="ja-JP" altLang="en-US">
                <a:latin typeface="Helvetica" charset="0"/>
                <a:ea typeface="ＭＳ Ｐゴシック" charset="0"/>
              </a:rPr>
              <a:t>”</a:t>
            </a:r>
            <a:endParaRPr lang="en-US" altLang="ja-JP">
              <a:latin typeface="Helvetica" charset="0"/>
              <a:ea typeface="ＭＳ Ｐゴシック" charset="0"/>
            </a:endParaRPr>
          </a:p>
          <a:p>
            <a:pPr lvl="1" eaLnBrk="1" hangingPunct="1"/>
            <a:r>
              <a:rPr lang="en-US">
                <a:latin typeface="Helvetica" charset="0"/>
                <a:ea typeface="ＭＳ Ｐゴシック" charset="0"/>
              </a:rPr>
              <a:t>Killing the parent allows the child’s resources to be reaped</a:t>
            </a:r>
          </a:p>
        </p:txBody>
      </p:sp>
      <p:sp>
        <p:nvSpPr>
          <p:cNvPr id="77828" name="Text Box 5"/>
          <p:cNvSpPr txBox="1">
            <a:spLocks noChangeArrowheads="1"/>
          </p:cNvSpPr>
          <p:nvPr/>
        </p:nvSpPr>
        <p:spPr bwMode="auto">
          <a:xfrm>
            <a:off x="3817938" y="431800"/>
            <a:ext cx="5249862" cy="3073400"/>
          </a:xfrm>
          <a:prstGeom prst="rect">
            <a:avLst/>
          </a:prstGeom>
          <a:solidFill>
            <a:srgbClr val="FFFF99"/>
          </a:solidFill>
          <a:ln w="3175">
            <a:solidFill>
              <a:schemeClr val="tx1"/>
            </a:solidFill>
            <a:miter lim="800000"/>
            <a:headEnd/>
            <a:tailEnd/>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400">
                <a:solidFill>
                  <a:srgbClr val="000066"/>
                </a:solidFill>
                <a:latin typeface="Courier New" charset="0"/>
              </a:rPr>
              <a:t>void fork7()</a:t>
            </a:r>
          </a:p>
          <a:p>
            <a:pPr algn="l">
              <a:lnSpc>
                <a:spcPct val="100000"/>
              </a:lnSpc>
            </a:pPr>
            <a:r>
              <a:rPr lang="en-US" sz="1400">
                <a:solidFill>
                  <a:srgbClr val="000066"/>
                </a:solidFill>
                <a:latin typeface="Courier New" charset="0"/>
              </a:rPr>
              <a:t>{</a:t>
            </a:r>
          </a:p>
          <a:p>
            <a:pPr algn="l">
              <a:lnSpc>
                <a:spcPct val="100000"/>
              </a:lnSpc>
            </a:pPr>
            <a:r>
              <a:rPr lang="en-US" sz="1400">
                <a:solidFill>
                  <a:srgbClr val="000066"/>
                </a:solidFill>
                <a:latin typeface="Courier New" charset="0"/>
              </a:rPr>
              <a:t>    if (fork() == 0) {</a:t>
            </a:r>
          </a:p>
          <a:p>
            <a:pPr algn="l">
              <a:lnSpc>
                <a:spcPct val="100000"/>
              </a:lnSpc>
            </a:pPr>
            <a:r>
              <a:rPr lang="en-US" sz="1400">
                <a:solidFill>
                  <a:srgbClr val="000066"/>
                </a:solidFill>
                <a:latin typeface="Courier New" charset="0"/>
              </a:rPr>
              <a:t>	/* Child */</a:t>
            </a:r>
          </a:p>
          <a:p>
            <a:pPr algn="l">
              <a:lnSpc>
                <a:spcPct val="100000"/>
              </a:lnSpc>
            </a:pPr>
            <a:r>
              <a:rPr lang="en-US" sz="1400">
                <a:solidFill>
                  <a:srgbClr val="000066"/>
                </a:solidFill>
                <a:latin typeface="Courier New" charset="0"/>
              </a:rPr>
              <a:t>	printf("Terminating Child, PID = %d\n",</a:t>
            </a:r>
          </a:p>
          <a:p>
            <a:pPr algn="l">
              <a:lnSpc>
                <a:spcPct val="100000"/>
              </a:lnSpc>
            </a:pPr>
            <a:r>
              <a:rPr lang="en-US" sz="1400">
                <a:solidFill>
                  <a:srgbClr val="000066"/>
                </a:solidFill>
                <a:latin typeface="Courier New" charset="0"/>
              </a:rPr>
              <a:t>	       getpid());</a:t>
            </a:r>
          </a:p>
          <a:p>
            <a:pPr algn="l">
              <a:lnSpc>
                <a:spcPct val="100000"/>
              </a:lnSpc>
            </a:pPr>
            <a:r>
              <a:rPr lang="en-US" sz="1400">
                <a:solidFill>
                  <a:srgbClr val="000066"/>
                </a:solidFill>
                <a:latin typeface="Courier New" charset="0"/>
              </a:rPr>
              <a:t>	exit(0);</a:t>
            </a:r>
          </a:p>
          <a:p>
            <a:pPr algn="l">
              <a:lnSpc>
                <a:spcPct val="100000"/>
              </a:lnSpc>
            </a:pPr>
            <a:r>
              <a:rPr lang="en-US" sz="1400">
                <a:solidFill>
                  <a:srgbClr val="000066"/>
                </a:solidFill>
                <a:latin typeface="Courier New" charset="0"/>
              </a:rPr>
              <a:t>    } else {</a:t>
            </a:r>
          </a:p>
          <a:p>
            <a:pPr algn="l">
              <a:lnSpc>
                <a:spcPct val="100000"/>
              </a:lnSpc>
            </a:pPr>
            <a:r>
              <a:rPr lang="en-US" sz="1400">
                <a:solidFill>
                  <a:srgbClr val="000066"/>
                </a:solidFill>
                <a:latin typeface="Courier New" charset="0"/>
              </a:rPr>
              <a:t>	printf("Running Parent, PID = %d\n",</a:t>
            </a:r>
          </a:p>
          <a:p>
            <a:pPr algn="l">
              <a:lnSpc>
                <a:spcPct val="100000"/>
              </a:lnSpc>
            </a:pPr>
            <a:r>
              <a:rPr lang="en-US" sz="1400">
                <a:solidFill>
                  <a:srgbClr val="000066"/>
                </a:solidFill>
                <a:latin typeface="Courier New" charset="0"/>
              </a:rPr>
              <a:t>	       getpid());</a:t>
            </a:r>
          </a:p>
          <a:p>
            <a:pPr algn="l">
              <a:lnSpc>
                <a:spcPct val="100000"/>
              </a:lnSpc>
            </a:pPr>
            <a:r>
              <a:rPr lang="en-US" sz="1400">
                <a:solidFill>
                  <a:srgbClr val="000066"/>
                </a:solidFill>
                <a:latin typeface="Courier New" charset="0"/>
              </a:rPr>
              <a:t>	while (1)</a:t>
            </a:r>
          </a:p>
          <a:p>
            <a:pPr algn="l">
              <a:lnSpc>
                <a:spcPct val="100000"/>
              </a:lnSpc>
            </a:pPr>
            <a:r>
              <a:rPr lang="en-US" sz="1400">
                <a:solidFill>
                  <a:srgbClr val="000066"/>
                </a:solidFill>
                <a:latin typeface="Courier New" charset="0"/>
              </a:rPr>
              <a:t>	    ; /* Infinite loop */</a:t>
            </a:r>
          </a:p>
          <a:p>
            <a:pPr algn="l">
              <a:lnSpc>
                <a:spcPct val="100000"/>
              </a:lnSpc>
            </a:pPr>
            <a:r>
              <a:rPr lang="en-US" sz="1400">
                <a:solidFill>
                  <a:srgbClr val="000066"/>
                </a:solidFill>
                <a:latin typeface="Courier New" charset="0"/>
              </a:rPr>
              <a:t>    }</a:t>
            </a:r>
          </a:p>
          <a:p>
            <a:pPr algn="l">
              <a:lnSpc>
                <a:spcPct val="100000"/>
              </a:lnSpc>
            </a:pPr>
            <a:r>
              <a:rPr lang="en-US" sz="1400">
                <a:solidFill>
                  <a:srgbClr val="000066"/>
                </a:solidFill>
                <a:latin typeface="Courier Ne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986"/>
                                        </p:tgtEl>
                                        <p:attrNameLst>
                                          <p:attrName>style.visibility</p:attrName>
                                        </p:attrNameLst>
                                      </p:cBhvr>
                                      <p:to>
                                        <p:strVal val="visible"/>
                                      </p:to>
                                    </p:set>
                                    <p:animEffect transition="in" filter="dissolve">
                                      <p:cBhvr>
                                        <p:cTn id="7" dur="500"/>
                                        <p:tgtEl>
                                          <p:spTgt spid="419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988">
                                            <p:txEl>
                                              <p:pRg st="0" end="0"/>
                                            </p:txEl>
                                          </p:spTgt>
                                        </p:tgtEl>
                                        <p:attrNameLst>
                                          <p:attrName>style.visibility</p:attrName>
                                        </p:attrNameLst>
                                      </p:cBhvr>
                                      <p:to>
                                        <p:strVal val="visible"/>
                                      </p:to>
                                    </p:set>
                                    <p:animEffect transition="in" filter="dissolve">
                                      <p:cBhvr>
                                        <p:cTn id="12" dur="500"/>
                                        <p:tgtEl>
                                          <p:spTgt spid="41988">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1988">
                                            <p:txEl>
                                              <p:pRg st="1" end="1"/>
                                            </p:txEl>
                                          </p:spTgt>
                                        </p:tgtEl>
                                        <p:attrNameLst>
                                          <p:attrName>style.visibility</p:attrName>
                                        </p:attrNameLst>
                                      </p:cBhvr>
                                      <p:to>
                                        <p:strVal val="visible"/>
                                      </p:to>
                                    </p:set>
                                    <p:animEffect transition="in" filter="dissolve">
                                      <p:cBhvr>
                                        <p:cTn id="15" dur="500"/>
                                        <p:tgtEl>
                                          <p:spTgt spid="4198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nimBg="1"/>
      <p:bldP spid="41988"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a:xfrm>
            <a:off x="457200" y="228600"/>
            <a:ext cx="8534400" cy="914400"/>
          </a:xfrm>
        </p:spPr>
        <p:txBody>
          <a:bodyPr/>
          <a:lstStyle/>
          <a:p>
            <a:pPr eaLnBrk="1" hangingPunct="1">
              <a:defRPr/>
            </a:pPr>
            <a:r>
              <a:rPr lang="en-US"/>
              <a:t>Nonlocal Jumps: </a:t>
            </a:r>
            <a:r>
              <a:rPr lang="en-US">
                <a:latin typeface="Courier New" pitchFamily="-1" charset="0"/>
              </a:rPr>
              <a:t>setjmp/longjmp</a:t>
            </a:r>
          </a:p>
        </p:txBody>
      </p:sp>
      <p:sp>
        <p:nvSpPr>
          <p:cNvPr id="529411" name="Rectangle 3"/>
          <p:cNvSpPr>
            <a:spLocks noGrp="1" noChangeArrowheads="1"/>
          </p:cNvSpPr>
          <p:nvPr>
            <p:ph type="body" idx="1"/>
          </p:nvPr>
        </p:nvSpPr>
        <p:spPr>
          <a:xfrm>
            <a:off x="290513" y="1295400"/>
            <a:ext cx="8307387" cy="4498975"/>
          </a:xfrm>
        </p:spPr>
        <p:txBody>
          <a:bodyPr/>
          <a:lstStyle/>
          <a:p>
            <a:pPr eaLnBrk="1" hangingPunct="1">
              <a:lnSpc>
                <a:spcPct val="85000"/>
              </a:lnSpc>
              <a:buFont typeface="Wingdings" pitchFamily="-1" charset="2"/>
              <a:buNone/>
              <a:defRPr/>
            </a:pPr>
            <a:r>
              <a:rPr lang="en-US" sz="2000" dirty="0"/>
              <a:t>Powerful (but dangerous) user-level mechanism for transferring control to an arbitrary location.</a:t>
            </a:r>
          </a:p>
          <a:p>
            <a:pPr lvl="1" eaLnBrk="1" hangingPunct="1">
              <a:lnSpc>
                <a:spcPct val="90000"/>
              </a:lnSpc>
              <a:buFont typeface="Wingdings" pitchFamily="-1" charset="2"/>
              <a:buChar char="n"/>
              <a:defRPr/>
            </a:pPr>
            <a:r>
              <a:rPr lang="en-US" sz="1800" dirty="0">
                <a:ea typeface="ＭＳ Ｐゴシック" pitchFamily="-1" charset="-128"/>
              </a:rPr>
              <a:t>Controlled to way to break the procedure call/return discipline</a:t>
            </a:r>
          </a:p>
          <a:p>
            <a:pPr lvl="1" eaLnBrk="1" hangingPunct="1">
              <a:lnSpc>
                <a:spcPct val="90000"/>
              </a:lnSpc>
              <a:buFont typeface="Wingdings" pitchFamily="-1" charset="2"/>
              <a:buChar char="n"/>
              <a:defRPr/>
            </a:pPr>
            <a:r>
              <a:rPr lang="en-US" sz="1800" dirty="0">
                <a:ea typeface="ＭＳ Ｐゴシック" pitchFamily="-1" charset="-128"/>
              </a:rPr>
              <a:t>Useful for error recovery and signal handling</a:t>
            </a:r>
          </a:p>
          <a:p>
            <a:pPr eaLnBrk="1" hangingPunct="1">
              <a:lnSpc>
                <a:spcPct val="85000"/>
              </a:lnSpc>
              <a:buFont typeface="Wingdings" pitchFamily="-1" charset="2"/>
              <a:buNone/>
              <a:defRPr/>
            </a:pPr>
            <a:endParaRPr lang="en-US" sz="2000" dirty="0"/>
          </a:p>
          <a:p>
            <a:pPr eaLnBrk="1" hangingPunct="1">
              <a:lnSpc>
                <a:spcPct val="85000"/>
              </a:lnSpc>
              <a:buFont typeface="Wingdings" pitchFamily="-1" charset="2"/>
              <a:buNone/>
              <a:defRPr/>
            </a:pPr>
            <a:r>
              <a:rPr lang="en-US" sz="2000" dirty="0" err="1">
                <a:latin typeface="Courier New" pitchFamily="-1" charset="0"/>
              </a:rPr>
              <a:t>int</a:t>
            </a:r>
            <a:r>
              <a:rPr lang="en-US" sz="2000" dirty="0">
                <a:latin typeface="Courier New" pitchFamily="-1" charset="0"/>
              </a:rPr>
              <a:t> </a:t>
            </a:r>
            <a:r>
              <a:rPr lang="en-US" sz="2000" dirty="0" err="1">
                <a:latin typeface="Courier New" pitchFamily="-1" charset="0"/>
              </a:rPr>
              <a:t>setjmp</a:t>
            </a:r>
            <a:r>
              <a:rPr lang="en-US" sz="2000" dirty="0">
                <a:latin typeface="Courier New" pitchFamily="-1" charset="0"/>
              </a:rPr>
              <a:t>(</a:t>
            </a:r>
            <a:r>
              <a:rPr lang="en-US" sz="2000" dirty="0" err="1">
                <a:latin typeface="Courier New" pitchFamily="-1" charset="0"/>
              </a:rPr>
              <a:t>jmp_buf</a:t>
            </a:r>
            <a:r>
              <a:rPr lang="en-US" sz="2000" dirty="0">
                <a:latin typeface="Courier New" pitchFamily="-1" charset="0"/>
              </a:rPr>
              <a:t> j)</a:t>
            </a:r>
          </a:p>
          <a:p>
            <a:pPr lvl="1" eaLnBrk="1" hangingPunct="1">
              <a:lnSpc>
                <a:spcPct val="90000"/>
              </a:lnSpc>
              <a:buFont typeface="Wingdings" pitchFamily="-1" charset="2"/>
              <a:buChar char="n"/>
              <a:defRPr/>
            </a:pPr>
            <a:r>
              <a:rPr lang="en-US" sz="1800" dirty="0">
                <a:ea typeface="ＭＳ Ｐゴシック" pitchFamily="-1" charset="-128"/>
              </a:rPr>
              <a:t>Must be called before </a:t>
            </a:r>
            <a:r>
              <a:rPr lang="en-US" sz="1800" dirty="0" err="1">
                <a:ea typeface="ＭＳ Ｐゴシック" pitchFamily="-1" charset="-128"/>
              </a:rPr>
              <a:t>longjmp</a:t>
            </a:r>
            <a:endParaRPr lang="en-US" sz="1800" dirty="0">
              <a:ea typeface="ＭＳ Ｐゴシック" pitchFamily="-1" charset="-128"/>
            </a:endParaRPr>
          </a:p>
          <a:p>
            <a:pPr lvl="1" eaLnBrk="1" hangingPunct="1">
              <a:lnSpc>
                <a:spcPct val="90000"/>
              </a:lnSpc>
              <a:buFont typeface="Wingdings" pitchFamily="-1" charset="2"/>
              <a:buChar char="n"/>
              <a:defRPr/>
            </a:pPr>
            <a:r>
              <a:rPr lang="en-US" sz="1800" dirty="0">
                <a:ea typeface="ＭＳ Ｐゴシック" pitchFamily="-1" charset="-128"/>
              </a:rPr>
              <a:t>Identifies a return site for a subsequent </a:t>
            </a:r>
            <a:r>
              <a:rPr lang="en-US" sz="1800" dirty="0" err="1">
                <a:ea typeface="ＭＳ Ｐゴシック" pitchFamily="-1" charset="-128"/>
              </a:rPr>
              <a:t>longjmp</a:t>
            </a:r>
            <a:r>
              <a:rPr lang="en-US" sz="1800" dirty="0">
                <a:ea typeface="ＭＳ Ｐゴシック" pitchFamily="-1" charset="-128"/>
              </a:rPr>
              <a:t>.</a:t>
            </a:r>
          </a:p>
          <a:p>
            <a:pPr lvl="1" eaLnBrk="1" hangingPunct="1">
              <a:lnSpc>
                <a:spcPct val="90000"/>
              </a:lnSpc>
              <a:buFont typeface="Wingdings" pitchFamily="-1" charset="2"/>
              <a:buChar char="n"/>
              <a:defRPr/>
            </a:pPr>
            <a:r>
              <a:rPr lang="en-US" sz="1800" dirty="0">
                <a:ea typeface="ＭＳ Ｐゴシック" pitchFamily="-1" charset="-128"/>
              </a:rPr>
              <a:t>Called once, returns one or more times</a:t>
            </a:r>
          </a:p>
          <a:p>
            <a:pPr eaLnBrk="1" hangingPunct="1">
              <a:lnSpc>
                <a:spcPct val="85000"/>
              </a:lnSpc>
              <a:buFont typeface="Wingdings" pitchFamily="-1" charset="2"/>
              <a:buNone/>
              <a:defRPr/>
            </a:pPr>
            <a:r>
              <a:rPr lang="en-US" sz="2000" dirty="0"/>
              <a:t>Implementation:</a:t>
            </a:r>
          </a:p>
          <a:p>
            <a:pPr lvl="1" eaLnBrk="1" hangingPunct="1">
              <a:lnSpc>
                <a:spcPct val="90000"/>
              </a:lnSpc>
              <a:buFont typeface="Wingdings" pitchFamily="-1" charset="2"/>
              <a:buChar char="n"/>
              <a:defRPr/>
            </a:pPr>
            <a:r>
              <a:rPr lang="en-US" sz="1800" dirty="0">
                <a:ea typeface="ＭＳ Ｐゴシック" pitchFamily="-1" charset="-128"/>
              </a:rPr>
              <a:t>Remember where you are by storing  the current register context, stack pointer,  and PC value in </a:t>
            </a:r>
            <a:r>
              <a:rPr lang="en-US" sz="1800" dirty="0" err="1">
                <a:ea typeface="ＭＳ Ｐゴシック" pitchFamily="-1" charset="-128"/>
              </a:rPr>
              <a:t>jmp_buf</a:t>
            </a:r>
            <a:r>
              <a:rPr lang="en-US" sz="1800" dirty="0">
                <a:ea typeface="ＭＳ Ｐゴシック" pitchFamily="-1" charset="-128"/>
              </a:rPr>
              <a:t>.</a:t>
            </a:r>
          </a:p>
          <a:p>
            <a:pPr lvl="1" eaLnBrk="1" hangingPunct="1">
              <a:lnSpc>
                <a:spcPct val="90000"/>
              </a:lnSpc>
              <a:buFont typeface="Wingdings" pitchFamily="-1" charset="2"/>
              <a:buChar char="n"/>
              <a:defRPr/>
            </a:pPr>
            <a:r>
              <a:rPr lang="en-US" sz="1800" dirty="0">
                <a:ea typeface="ＭＳ Ｐゴシック" pitchFamily="-1" charset="-128"/>
              </a:rPr>
              <a:t>Return 0</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9411">
                                            <p:txEl>
                                              <p:pRg st="0" end="0"/>
                                            </p:txEl>
                                          </p:spTgt>
                                        </p:tgtEl>
                                        <p:attrNameLst>
                                          <p:attrName>style.visibility</p:attrName>
                                        </p:attrNameLst>
                                      </p:cBhvr>
                                      <p:to>
                                        <p:strVal val="visible"/>
                                      </p:to>
                                    </p:set>
                                    <p:animEffect transition="in" filter="dissolve">
                                      <p:cBhvr>
                                        <p:cTn id="7" dur="500"/>
                                        <p:tgtEl>
                                          <p:spTgt spid="52941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29411">
                                            <p:txEl>
                                              <p:pRg st="1" end="1"/>
                                            </p:txEl>
                                          </p:spTgt>
                                        </p:tgtEl>
                                        <p:attrNameLst>
                                          <p:attrName>style.visibility</p:attrName>
                                        </p:attrNameLst>
                                      </p:cBhvr>
                                      <p:to>
                                        <p:strVal val="visible"/>
                                      </p:to>
                                    </p:set>
                                    <p:animEffect transition="in" filter="dissolve">
                                      <p:cBhvr>
                                        <p:cTn id="10" dur="500"/>
                                        <p:tgtEl>
                                          <p:spTgt spid="529411">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29411">
                                            <p:txEl>
                                              <p:pRg st="2" end="2"/>
                                            </p:txEl>
                                          </p:spTgt>
                                        </p:tgtEl>
                                        <p:attrNameLst>
                                          <p:attrName>style.visibility</p:attrName>
                                        </p:attrNameLst>
                                      </p:cBhvr>
                                      <p:to>
                                        <p:strVal val="visible"/>
                                      </p:to>
                                    </p:set>
                                    <p:animEffect transition="in" filter="dissolve">
                                      <p:cBhvr>
                                        <p:cTn id="13" dur="500"/>
                                        <p:tgtEl>
                                          <p:spTgt spid="529411">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29411">
                                            <p:txEl>
                                              <p:pRg st="4" end="4"/>
                                            </p:txEl>
                                          </p:spTgt>
                                        </p:tgtEl>
                                        <p:attrNameLst>
                                          <p:attrName>style.visibility</p:attrName>
                                        </p:attrNameLst>
                                      </p:cBhvr>
                                      <p:to>
                                        <p:strVal val="visible"/>
                                      </p:to>
                                    </p:set>
                                    <p:animEffect transition="in" filter="dissolve">
                                      <p:cBhvr>
                                        <p:cTn id="18" dur="500"/>
                                        <p:tgtEl>
                                          <p:spTgt spid="529411">
                                            <p:txEl>
                                              <p:pRg st="4" end="4"/>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529411">
                                            <p:txEl>
                                              <p:pRg st="5" end="5"/>
                                            </p:txEl>
                                          </p:spTgt>
                                        </p:tgtEl>
                                        <p:attrNameLst>
                                          <p:attrName>style.visibility</p:attrName>
                                        </p:attrNameLst>
                                      </p:cBhvr>
                                      <p:to>
                                        <p:strVal val="visible"/>
                                      </p:to>
                                    </p:set>
                                    <p:animEffect transition="in" filter="dissolve">
                                      <p:cBhvr>
                                        <p:cTn id="21" dur="500"/>
                                        <p:tgtEl>
                                          <p:spTgt spid="529411">
                                            <p:txEl>
                                              <p:pRg st="5" end="5"/>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29411">
                                            <p:txEl>
                                              <p:pRg st="6" end="6"/>
                                            </p:txEl>
                                          </p:spTgt>
                                        </p:tgtEl>
                                        <p:attrNameLst>
                                          <p:attrName>style.visibility</p:attrName>
                                        </p:attrNameLst>
                                      </p:cBhvr>
                                      <p:to>
                                        <p:strVal val="visible"/>
                                      </p:to>
                                    </p:set>
                                    <p:animEffect transition="in" filter="dissolve">
                                      <p:cBhvr>
                                        <p:cTn id="24" dur="500"/>
                                        <p:tgtEl>
                                          <p:spTgt spid="529411">
                                            <p:txEl>
                                              <p:pRg st="6" end="6"/>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529411">
                                            <p:txEl>
                                              <p:pRg st="7" end="7"/>
                                            </p:txEl>
                                          </p:spTgt>
                                        </p:tgtEl>
                                        <p:attrNameLst>
                                          <p:attrName>style.visibility</p:attrName>
                                        </p:attrNameLst>
                                      </p:cBhvr>
                                      <p:to>
                                        <p:strVal val="visible"/>
                                      </p:to>
                                    </p:set>
                                    <p:animEffect transition="in" filter="dissolve">
                                      <p:cBhvr>
                                        <p:cTn id="27" dur="500"/>
                                        <p:tgtEl>
                                          <p:spTgt spid="529411">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29411">
                                            <p:txEl>
                                              <p:pRg st="8" end="8"/>
                                            </p:txEl>
                                          </p:spTgt>
                                        </p:tgtEl>
                                        <p:attrNameLst>
                                          <p:attrName>style.visibility</p:attrName>
                                        </p:attrNameLst>
                                      </p:cBhvr>
                                      <p:to>
                                        <p:strVal val="visible"/>
                                      </p:to>
                                    </p:set>
                                    <p:animEffect transition="in" filter="dissolve">
                                      <p:cBhvr>
                                        <p:cTn id="32" dur="500"/>
                                        <p:tgtEl>
                                          <p:spTgt spid="529411">
                                            <p:txEl>
                                              <p:pRg st="8" end="8"/>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529411">
                                            <p:txEl>
                                              <p:pRg st="9" end="9"/>
                                            </p:txEl>
                                          </p:spTgt>
                                        </p:tgtEl>
                                        <p:attrNameLst>
                                          <p:attrName>style.visibility</p:attrName>
                                        </p:attrNameLst>
                                      </p:cBhvr>
                                      <p:to>
                                        <p:strVal val="visible"/>
                                      </p:to>
                                    </p:set>
                                    <p:animEffect transition="in" filter="dissolve">
                                      <p:cBhvr>
                                        <p:cTn id="35" dur="500"/>
                                        <p:tgtEl>
                                          <p:spTgt spid="529411">
                                            <p:txEl>
                                              <p:pRg st="9" end="9"/>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529411">
                                            <p:txEl>
                                              <p:pRg st="10" end="10"/>
                                            </p:txEl>
                                          </p:spTgt>
                                        </p:tgtEl>
                                        <p:attrNameLst>
                                          <p:attrName>style.visibility</p:attrName>
                                        </p:attrNameLst>
                                      </p:cBhvr>
                                      <p:to>
                                        <p:strVal val="visible"/>
                                      </p:to>
                                    </p:set>
                                    <p:animEffect transition="in" filter="dissolve">
                                      <p:cBhvr>
                                        <p:cTn id="38" dur="500"/>
                                        <p:tgtEl>
                                          <p:spTgt spid="5294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1"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a:xfrm>
            <a:off x="381000" y="341313"/>
            <a:ext cx="6642100" cy="573087"/>
          </a:xfrm>
        </p:spPr>
        <p:txBody>
          <a:bodyPr/>
          <a:lstStyle/>
          <a:p>
            <a:pPr eaLnBrk="1" hangingPunct="1">
              <a:defRPr/>
            </a:pPr>
            <a:r>
              <a:rPr lang="en-US">
                <a:latin typeface="Courier New" pitchFamily="-1" charset="0"/>
              </a:rPr>
              <a:t>setjmp/longjmp</a:t>
            </a:r>
            <a:r>
              <a:rPr lang="en-US"/>
              <a:t> (cont)</a:t>
            </a:r>
          </a:p>
        </p:txBody>
      </p:sp>
      <p:sp>
        <p:nvSpPr>
          <p:cNvPr id="530435" name="Rectangle 3"/>
          <p:cNvSpPr>
            <a:spLocks noGrp="1" noChangeArrowheads="1"/>
          </p:cNvSpPr>
          <p:nvPr>
            <p:ph type="body" idx="1"/>
          </p:nvPr>
        </p:nvSpPr>
        <p:spPr>
          <a:xfrm>
            <a:off x="381000" y="1371600"/>
            <a:ext cx="8534400" cy="4425950"/>
          </a:xfrm>
        </p:spPr>
        <p:txBody>
          <a:bodyPr/>
          <a:lstStyle/>
          <a:p>
            <a:pPr eaLnBrk="1" hangingPunct="1">
              <a:buFont typeface="Wingdings" charset="0"/>
              <a:buNone/>
              <a:defRPr/>
            </a:pPr>
            <a:r>
              <a:rPr lang="en-US">
                <a:latin typeface="Courier New" charset="0"/>
                <a:ea typeface="ＭＳ Ｐゴシック" charset="0"/>
                <a:cs typeface="ＭＳ Ｐゴシック" charset="0"/>
              </a:rPr>
              <a:t>void longjmp(jmp_buf j, int i)</a:t>
            </a:r>
            <a:endParaRPr lang="en-US">
              <a:latin typeface="Helvetica" charset="0"/>
              <a:ea typeface="ＭＳ Ｐゴシック" charset="0"/>
              <a:cs typeface="ＭＳ Ｐゴシック" charset="0"/>
            </a:endParaRPr>
          </a:p>
          <a:p>
            <a:pPr lvl="1" eaLnBrk="1" hangingPunct="1">
              <a:defRPr/>
            </a:pPr>
            <a:r>
              <a:rPr lang="en-US">
                <a:latin typeface="Helvetica" charset="0"/>
                <a:ea typeface="ＭＳ Ｐゴシック" charset="0"/>
              </a:rPr>
              <a:t>Meaning:</a:t>
            </a:r>
          </a:p>
          <a:p>
            <a:pPr lvl="2" eaLnBrk="1" hangingPunct="1">
              <a:defRPr/>
            </a:pPr>
            <a:r>
              <a:rPr lang="en-US" sz="1800">
                <a:latin typeface="Helvetica" charset="0"/>
                <a:ea typeface="ＭＳ Ｐゴシック" charset="0"/>
              </a:rPr>
              <a:t>return from the </a:t>
            </a:r>
            <a:r>
              <a:rPr lang="en-US" sz="1800">
                <a:latin typeface="Courier New" charset="0"/>
                <a:ea typeface="ＭＳ Ｐゴシック" charset="0"/>
              </a:rPr>
              <a:t>setjmp</a:t>
            </a:r>
            <a:r>
              <a:rPr lang="en-US" sz="1800">
                <a:latin typeface="Helvetica" charset="0"/>
                <a:ea typeface="ＭＳ Ｐゴシック" charset="0"/>
              </a:rPr>
              <a:t> remembered by jump buffer </a:t>
            </a:r>
            <a:r>
              <a:rPr lang="en-US" sz="1800">
                <a:latin typeface="Courier New" charset="0"/>
                <a:ea typeface="ＭＳ Ｐゴシック" charset="0"/>
              </a:rPr>
              <a:t>j</a:t>
            </a:r>
            <a:r>
              <a:rPr lang="en-US" sz="1800">
                <a:latin typeface="Helvetica" charset="0"/>
                <a:ea typeface="ＭＳ Ｐゴシック" charset="0"/>
              </a:rPr>
              <a:t> again... </a:t>
            </a:r>
          </a:p>
          <a:p>
            <a:pPr lvl="2" eaLnBrk="1" hangingPunct="1">
              <a:defRPr/>
            </a:pPr>
            <a:r>
              <a:rPr lang="en-US" sz="1800">
                <a:latin typeface="Helvetica" charset="0"/>
                <a:ea typeface="ＭＳ Ｐゴシック" charset="0"/>
              </a:rPr>
              <a:t>…this time returning</a:t>
            </a:r>
            <a:r>
              <a:rPr lang="en-US" sz="1800">
                <a:latin typeface="Courier New" charset="0"/>
                <a:ea typeface="ＭＳ Ｐゴシック" charset="0"/>
              </a:rPr>
              <a:t> i</a:t>
            </a:r>
            <a:r>
              <a:rPr lang="en-US" sz="1800">
                <a:latin typeface="Helvetica" charset="0"/>
                <a:ea typeface="ＭＳ Ｐゴシック" charset="0"/>
              </a:rPr>
              <a:t> instead of 0</a:t>
            </a:r>
          </a:p>
          <a:p>
            <a:pPr lvl="1" eaLnBrk="1" hangingPunct="1">
              <a:defRPr/>
            </a:pPr>
            <a:r>
              <a:rPr lang="en-US">
                <a:latin typeface="Helvetica" charset="0"/>
                <a:ea typeface="ＭＳ Ｐゴシック" charset="0"/>
              </a:rPr>
              <a:t>Called after </a:t>
            </a:r>
            <a:r>
              <a:rPr lang="en-US">
                <a:latin typeface="Courier New" charset="0"/>
                <a:ea typeface="ＭＳ Ｐゴシック" charset="0"/>
              </a:rPr>
              <a:t>setjmp</a:t>
            </a:r>
          </a:p>
          <a:p>
            <a:pPr lvl="1" eaLnBrk="1" hangingPunct="1">
              <a:defRPr/>
            </a:pPr>
            <a:r>
              <a:rPr lang="en-US">
                <a:latin typeface="Helvetica" charset="0"/>
                <a:ea typeface="ＭＳ Ｐゴシック" charset="0"/>
              </a:rPr>
              <a:t>Called once, but never returns</a:t>
            </a:r>
          </a:p>
          <a:p>
            <a:pPr eaLnBrk="1" hangingPunct="1">
              <a:buFont typeface="Wingdings" charset="0"/>
              <a:buNone/>
              <a:defRPr/>
            </a:pPr>
            <a:r>
              <a:rPr lang="en-US">
                <a:latin typeface="Courier New" charset="0"/>
                <a:ea typeface="ＭＳ Ｐゴシック" charset="0"/>
                <a:cs typeface="ＭＳ Ｐゴシック" charset="0"/>
              </a:rPr>
              <a:t>longjmp</a:t>
            </a:r>
            <a:r>
              <a:rPr lang="en-US">
                <a:latin typeface="Helvetica" charset="0"/>
                <a:ea typeface="ＭＳ Ｐゴシック" charset="0"/>
                <a:cs typeface="ＭＳ Ｐゴシック" charset="0"/>
              </a:rPr>
              <a:t> Implementation:</a:t>
            </a:r>
          </a:p>
          <a:p>
            <a:pPr lvl="1" eaLnBrk="1" hangingPunct="1">
              <a:defRPr/>
            </a:pPr>
            <a:r>
              <a:rPr lang="en-US">
                <a:latin typeface="Helvetica" charset="0"/>
                <a:ea typeface="ＭＳ Ｐゴシック" charset="0"/>
              </a:rPr>
              <a:t>Restore register context from jump buffer </a:t>
            </a:r>
            <a:r>
              <a:rPr lang="en-US">
                <a:latin typeface="Courier New" charset="0"/>
                <a:ea typeface="ＭＳ Ｐゴシック" charset="0"/>
              </a:rPr>
              <a:t>j</a:t>
            </a:r>
          </a:p>
          <a:p>
            <a:pPr lvl="1" eaLnBrk="1" hangingPunct="1">
              <a:defRPr/>
            </a:pPr>
            <a:r>
              <a:rPr lang="en-US">
                <a:latin typeface="Helvetica" charset="0"/>
                <a:ea typeface="ＭＳ Ｐゴシック" charset="0"/>
              </a:rPr>
              <a:t>Set </a:t>
            </a:r>
            <a:r>
              <a:rPr lang="en-US">
                <a:latin typeface="Courier New" charset="0"/>
                <a:ea typeface="ＭＳ Ｐゴシック" charset="0"/>
              </a:rPr>
              <a:t>%eax</a:t>
            </a:r>
            <a:r>
              <a:rPr lang="en-US">
                <a:latin typeface="Helvetica" charset="0"/>
                <a:ea typeface="ＭＳ Ｐゴシック" charset="0"/>
              </a:rPr>
              <a:t> (the return value) to </a:t>
            </a:r>
            <a:r>
              <a:rPr lang="en-US">
                <a:latin typeface="Courier New" charset="0"/>
                <a:ea typeface="ＭＳ Ｐゴシック" charset="0"/>
              </a:rPr>
              <a:t>i</a:t>
            </a:r>
          </a:p>
          <a:p>
            <a:pPr lvl="1" eaLnBrk="1" hangingPunct="1">
              <a:defRPr/>
            </a:pPr>
            <a:r>
              <a:rPr lang="en-US">
                <a:latin typeface="Helvetica" charset="0"/>
                <a:ea typeface="ＭＳ Ｐゴシック" charset="0"/>
              </a:rPr>
              <a:t>Jump to the location indicated by the PC stored in jump buf </a:t>
            </a:r>
            <a:r>
              <a:rPr lang="en-US">
                <a:latin typeface="Courier New" charset="0"/>
                <a:ea typeface="ＭＳ Ｐゴシック" charset="0"/>
              </a:rPr>
              <a:t>j</a:t>
            </a:r>
            <a:r>
              <a:rPr lang="en-US">
                <a:latin typeface="Helvetica" charset="0"/>
                <a:ea typeface="ＭＳ Ｐゴシック" charset="0"/>
              </a:rPr>
              <a:t>. </a:t>
            </a:r>
          </a:p>
          <a:p>
            <a:pPr lvl="1" eaLnBrk="1" hangingPunct="1">
              <a:defRPr/>
            </a:pPr>
            <a:endParaRPr lang="en-US">
              <a:latin typeface="Helvetica" charset="0"/>
              <a:ea typeface="ＭＳ Ｐゴシック" charset="0"/>
            </a:endParaRPr>
          </a:p>
          <a:p>
            <a:pPr eaLnBrk="1" hangingPunct="1">
              <a:buFont typeface="Wingdings" charset="0"/>
              <a:buNone/>
              <a:defRPr/>
            </a:pPr>
            <a:r>
              <a:rPr lang="en-US">
                <a:latin typeface="Courier" charset="0"/>
                <a:ea typeface="ＭＳ Ｐゴシック" charset="0"/>
                <a:cs typeface="Courier" charset="0"/>
              </a:rPr>
              <a:t>sigsetjmp()</a:t>
            </a:r>
            <a:r>
              <a:rPr lang="en-US">
                <a:latin typeface="Helvetica" charset="0"/>
                <a:ea typeface="ＭＳ Ｐゴシック" charset="0"/>
                <a:cs typeface="ＭＳ Ｐゴシック" charset="0"/>
              </a:rPr>
              <a:t> and </a:t>
            </a:r>
            <a:r>
              <a:rPr lang="en-US">
                <a:latin typeface="Courier" charset="0"/>
                <a:ea typeface="ＭＳ Ｐゴシック" charset="0"/>
                <a:cs typeface="Courier" charset="0"/>
              </a:rPr>
              <a:t>siglongjmp()</a:t>
            </a:r>
            <a:r>
              <a:rPr lang="en-US" b="0">
                <a:latin typeface="Courier" charset="0"/>
                <a:ea typeface="ＭＳ Ｐゴシック" charset="0"/>
                <a:cs typeface="Courier" charset="0"/>
              </a:rPr>
              <a:t> </a:t>
            </a:r>
            <a:r>
              <a:rPr lang="en-US">
                <a:latin typeface="Helvetica" charset="0"/>
                <a:ea typeface="ＭＳ Ｐゴシック" charset="0"/>
                <a:cs typeface="ＭＳ Ｐゴシック" charset="0"/>
              </a:rPr>
              <a:t>are similar versions that can be used with signals</a:t>
            </a:r>
          </a:p>
          <a:p>
            <a:pPr eaLnBrk="1" hangingPunct="1">
              <a:buFont typeface="Wingdings" charset="0"/>
              <a:buNone/>
              <a:defRPr/>
            </a:pPr>
            <a:endParaRPr lang="en-US">
              <a:latin typeface="Helvetica" charset="0"/>
              <a:ea typeface="ＭＳ Ｐゴシック" charset="0"/>
              <a:cs typeface="ＭＳ Ｐゴシック" charset="0"/>
            </a:endParaRPr>
          </a:p>
        </p:txBody>
      </p:sp>
    </p:spTree>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a:xfrm>
            <a:off x="381000" y="341313"/>
            <a:ext cx="6692900" cy="573087"/>
          </a:xfrm>
        </p:spPr>
        <p:txBody>
          <a:bodyPr/>
          <a:lstStyle/>
          <a:p>
            <a:pPr eaLnBrk="1" hangingPunct="1">
              <a:defRPr/>
            </a:pPr>
            <a:r>
              <a:rPr lang="en-US">
                <a:latin typeface="Courier New" pitchFamily="-1" charset="0"/>
              </a:rPr>
              <a:t>setjmp</a:t>
            </a:r>
            <a:r>
              <a:rPr lang="en-US"/>
              <a:t>/</a:t>
            </a:r>
            <a:r>
              <a:rPr lang="en-US">
                <a:latin typeface="Courier New" pitchFamily="-1" charset="0"/>
              </a:rPr>
              <a:t>longjmp</a:t>
            </a:r>
            <a:r>
              <a:rPr lang="en-US"/>
              <a:t> Example</a:t>
            </a:r>
          </a:p>
        </p:txBody>
      </p:sp>
      <p:sp>
        <p:nvSpPr>
          <p:cNvPr id="154626" name="Text Box 3"/>
          <p:cNvSpPr txBox="1">
            <a:spLocks noChangeArrowheads="1"/>
          </p:cNvSpPr>
          <p:nvPr/>
        </p:nvSpPr>
        <p:spPr bwMode="auto">
          <a:xfrm>
            <a:off x="1660525" y="2432050"/>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endParaRPr lang="en-US" sz="1600">
              <a:solidFill>
                <a:srgbClr val="000066"/>
              </a:solidFill>
            </a:endParaRPr>
          </a:p>
        </p:txBody>
      </p:sp>
      <p:sp>
        <p:nvSpPr>
          <p:cNvPr id="154627" name="Text Box 4"/>
          <p:cNvSpPr txBox="1">
            <a:spLocks noChangeArrowheads="1"/>
          </p:cNvSpPr>
          <p:nvPr/>
        </p:nvSpPr>
        <p:spPr bwMode="auto">
          <a:xfrm>
            <a:off x="1371600" y="1524000"/>
            <a:ext cx="6400800" cy="5016500"/>
          </a:xfrm>
          <a:prstGeom prst="rect">
            <a:avLst/>
          </a:prstGeom>
          <a:solidFill>
            <a:srgbClr val="CCFFFF"/>
          </a:solidFill>
          <a:ln w="3175">
            <a:solidFill>
              <a:schemeClr val="tx1"/>
            </a:solidFill>
            <a:miter lim="800000"/>
            <a:headEnd/>
            <a:tailEnd/>
          </a:ln>
        </p:spPr>
        <p:txBody>
          <a:bodyPr>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#include &lt;setjmp.h&gt;</a:t>
            </a:r>
          </a:p>
          <a:p>
            <a:pPr algn="l">
              <a:lnSpc>
                <a:spcPct val="100000"/>
              </a:lnSpc>
            </a:pPr>
            <a:r>
              <a:rPr lang="en-US" sz="1600">
                <a:solidFill>
                  <a:srgbClr val="000066"/>
                </a:solidFill>
                <a:latin typeface="Courier New" charset="0"/>
              </a:rPr>
              <a:t>jmp_buf buf;</a:t>
            </a:r>
          </a:p>
          <a:p>
            <a:pPr algn="l">
              <a:lnSpc>
                <a:spcPct val="100000"/>
              </a:lnSpc>
            </a:pPr>
            <a:endParaRPr lang="en-US" sz="1600">
              <a:solidFill>
                <a:srgbClr val="000066"/>
              </a:solidFill>
              <a:latin typeface="Courier New" charset="0"/>
            </a:endParaRPr>
          </a:p>
          <a:p>
            <a:pPr algn="l">
              <a:lnSpc>
                <a:spcPct val="100000"/>
              </a:lnSpc>
            </a:pPr>
            <a:r>
              <a:rPr lang="en-US" sz="1600">
                <a:solidFill>
                  <a:srgbClr val="000066"/>
                </a:solidFill>
                <a:latin typeface="Courier New" charset="0"/>
              </a:rPr>
              <a:t>main() {</a:t>
            </a:r>
          </a:p>
          <a:p>
            <a:pPr algn="l">
              <a:lnSpc>
                <a:spcPct val="100000"/>
              </a:lnSpc>
            </a:pPr>
            <a:r>
              <a:rPr lang="en-US" sz="1600">
                <a:solidFill>
                  <a:srgbClr val="000066"/>
                </a:solidFill>
                <a:latin typeface="Courier New" charset="0"/>
              </a:rPr>
              <a:t>   if (</a:t>
            </a:r>
            <a:r>
              <a:rPr lang="en-US" sz="1600">
                <a:solidFill>
                  <a:srgbClr val="FF1A1A"/>
                </a:solidFill>
                <a:latin typeface="Courier New" charset="0"/>
              </a:rPr>
              <a:t>setjmp(buf) </a:t>
            </a:r>
            <a:r>
              <a:rPr lang="en-US" sz="1600">
                <a:solidFill>
                  <a:srgbClr val="000066"/>
                </a:solidFill>
                <a:latin typeface="Courier New" charset="0"/>
              </a:rPr>
              <a:t>!= 0) {</a:t>
            </a:r>
          </a:p>
          <a:p>
            <a:pPr algn="l">
              <a:lnSpc>
                <a:spcPct val="100000"/>
              </a:lnSpc>
            </a:pPr>
            <a:r>
              <a:rPr lang="en-US" sz="1600">
                <a:solidFill>
                  <a:srgbClr val="000066"/>
                </a:solidFill>
                <a:latin typeface="Courier New" charset="0"/>
              </a:rPr>
              <a:t>      printf("back in main due to an error\n");</a:t>
            </a:r>
          </a:p>
          <a:p>
            <a:pPr algn="l">
              <a:lnSpc>
                <a:spcPct val="100000"/>
              </a:lnSpc>
            </a:pPr>
            <a:r>
              <a:rPr lang="en-US" sz="1600">
                <a:solidFill>
                  <a:srgbClr val="000066"/>
                </a:solidFill>
                <a:latin typeface="Courier New" charset="0"/>
              </a:rPr>
              <a:t>   else</a:t>
            </a:r>
          </a:p>
          <a:p>
            <a:pPr algn="l">
              <a:lnSpc>
                <a:spcPct val="100000"/>
              </a:lnSpc>
            </a:pPr>
            <a:r>
              <a:rPr lang="en-US" sz="1600">
                <a:solidFill>
                  <a:srgbClr val="000066"/>
                </a:solidFill>
                <a:latin typeface="Courier New" charset="0"/>
              </a:rPr>
              <a:t>      printf("first time through\n");</a:t>
            </a:r>
          </a:p>
          <a:p>
            <a:pPr algn="l">
              <a:lnSpc>
                <a:spcPct val="100000"/>
              </a:lnSpc>
            </a:pPr>
            <a:r>
              <a:rPr lang="en-US" sz="1600">
                <a:solidFill>
                  <a:srgbClr val="000066"/>
                </a:solidFill>
                <a:latin typeface="Courier New" charset="0"/>
              </a:rPr>
              <a:t>   p1(); /* p1 calls p2, which calls p3 */</a:t>
            </a:r>
          </a:p>
          <a:p>
            <a:pPr algn="l">
              <a:lnSpc>
                <a:spcPct val="100000"/>
              </a:lnSpc>
            </a:pPr>
            <a:r>
              <a:rPr lang="en-US" sz="1600">
                <a:solidFill>
                  <a:srgbClr val="000066"/>
                </a:solidFill>
                <a:latin typeface="Courier New" charset="0"/>
              </a:rPr>
              <a:t>} </a:t>
            </a:r>
          </a:p>
          <a:p>
            <a:pPr algn="l">
              <a:lnSpc>
                <a:spcPct val="100000"/>
              </a:lnSpc>
            </a:pPr>
            <a:endParaRPr lang="en-US" sz="1600">
              <a:solidFill>
                <a:srgbClr val="000066"/>
              </a:solidFill>
              <a:latin typeface="Courier New" charset="0"/>
            </a:endParaRPr>
          </a:p>
          <a:p>
            <a:pPr algn="l">
              <a:lnSpc>
                <a:spcPct val="100000"/>
              </a:lnSpc>
            </a:pPr>
            <a:r>
              <a:rPr lang="en-US" sz="1600">
                <a:solidFill>
                  <a:srgbClr val="000066"/>
                </a:solidFill>
                <a:latin typeface="Courier New" charset="0"/>
              </a:rPr>
              <a:t>p1() {... p2(); ...}</a:t>
            </a:r>
          </a:p>
          <a:p>
            <a:pPr algn="l">
              <a:lnSpc>
                <a:spcPct val="100000"/>
              </a:lnSpc>
            </a:pPr>
            <a:endParaRPr lang="en-US" sz="1600">
              <a:solidFill>
                <a:srgbClr val="000066"/>
              </a:solidFill>
              <a:latin typeface="Courier New" charset="0"/>
            </a:endParaRPr>
          </a:p>
          <a:p>
            <a:pPr algn="l">
              <a:lnSpc>
                <a:spcPct val="100000"/>
              </a:lnSpc>
            </a:pPr>
            <a:r>
              <a:rPr lang="en-US" sz="1600">
                <a:solidFill>
                  <a:srgbClr val="000066"/>
                </a:solidFill>
                <a:latin typeface="Courier New" charset="0"/>
              </a:rPr>
              <a:t>p2() {... p3(); ...}</a:t>
            </a:r>
          </a:p>
          <a:p>
            <a:pPr algn="l">
              <a:lnSpc>
                <a:spcPct val="100000"/>
              </a:lnSpc>
            </a:pPr>
            <a:endParaRPr lang="en-US" sz="1600">
              <a:solidFill>
                <a:srgbClr val="000066"/>
              </a:solidFill>
              <a:latin typeface="Courier New" charset="0"/>
            </a:endParaRPr>
          </a:p>
          <a:p>
            <a:pPr algn="l">
              <a:lnSpc>
                <a:spcPct val="100000"/>
              </a:lnSpc>
            </a:pPr>
            <a:r>
              <a:rPr lang="en-US" sz="1600">
                <a:solidFill>
                  <a:srgbClr val="000066"/>
                </a:solidFill>
                <a:latin typeface="Courier New" charset="0"/>
              </a:rPr>
              <a:t>p3() {</a:t>
            </a:r>
          </a:p>
          <a:p>
            <a:pPr algn="l">
              <a:lnSpc>
                <a:spcPct val="100000"/>
              </a:lnSpc>
            </a:pPr>
            <a:r>
              <a:rPr lang="en-US" sz="1600">
                <a:solidFill>
                  <a:srgbClr val="000066"/>
                </a:solidFill>
                <a:latin typeface="Courier New" charset="0"/>
              </a:rPr>
              <a:t>   </a:t>
            </a:r>
            <a:r>
              <a:rPr lang="en-US" sz="1600">
                <a:solidFill>
                  <a:srgbClr val="FF1A1A"/>
                </a:solidFill>
                <a:latin typeface="Courier New" charset="0"/>
              </a:rPr>
              <a:t>&lt;error checking code&gt;</a:t>
            </a:r>
          </a:p>
          <a:p>
            <a:pPr algn="l">
              <a:lnSpc>
                <a:spcPct val="100000"/>
              </a:lnSpc>
            </a:pPr>
            <a:r>
              <a:rPr lang="en-US" sz="1600">
                <a:solidFill>
                  <a:srgbClr val="000066"/>
                </a:solidFill>
                <a:latin typeface="Courier New" charset="0"/>
              </a:rPr>
              <a:t>   if (error)</a:t>
            </a:r>
          </a:p>
          <a:p>
            <a:pPr algn="l">
              <a:lnSpc>
                <a:spcPct val="100000"/>
              </a:lnSpc>
            </a:pPr>
            <a:r>
              <a:rPr lang="en-US" sz="1600">
                <a:solidFill>
                  <a:srgbClr val="000066"/>
                </a:solidFill>
                <a:latin typeface="Courier New" charset="0"/>
              </a:rPr>
              <a:t>      </a:t>
            </a:r>
            <a:r>
              <a:rPr lang="en-US" sz="1600">
                <a:solidFill>
                  <a:srgbClr val="FF1A1A"/>
                </a:solidFill>
                <a:latin typeface="Courier New" charset="0"/>
              </a:rPr>
              <a:t>longjmp(buf, 1)</a:t>
            </a:r>
          </a:p>
          <a:p>
            <a:pPr algn="l">
              <a:lnSpc>
                <a:spcPct val="100000"/>
              </a:lnSpc>
            </a:pPr>
            <a:r>
              <a:rPr lang="en-US" sz="1600">
                <a:solidFill>
                  <a:srgbClr val="000066"/>
                </a:solidFill>
                <a:latin typeface="Courier New" charset="0"/>
              </a:rPr>
              <a:t>}   </a:t>
            </a:r>
          </a:p>
        </p:txBody>
      </p:sp>
      <p:sp>
        <p:nvSpPr>
          <p:cNvPr id="5" name="Curved Right Arrow 4"/>
          <p:cNvSpPr/>
          <p:nvPr/>
        </p:nvSpPr>
        <p:spPr bwMode="auto">
          <a:xfrm flipV="1">
            <a:off x="457200" y="2438400"/>
            <a:ext cx="1219200" cy="3810000"/>
          </a:xfrm>
          <a:prstGeom prst="curvedRightArrow">
            <a:avLst/>
          </a:prstGeom>
          <a:solidFill>
            <a:schemeClr val="accent4">
              <a:lumMod val="50000"/>
              <a:lumOff val="50000"/>
            </a:schemeClr>
          </a:solidFill>
          <a:ln w="19050" cap="flat" cmpd="sng" algn="ctr">
            <a:solidFill>
              <a:schemeClr val="tx1">
                <a:lumMod val="50000"/>
              </a:schemeClr>
            </a:solidFill>
            <a:prstDash val="solid"/>
            <a:round/>
            <a:headEnd type="none" w="med" len="med"/>
            <a:tailEnd type="none" w="med" len="med"/>
          </a:ln>
          <a:effectLst/>
        </p:spPr>
        <p:txBody>
          <a:bodyPr wrap="none" lIns="45720" rIns="45720"/>
          <a:lstStyle/>
          <a:p>
            <a:pPr>
              <a:defRPr/>
            </a:pPr>
            <a:endParaRPr lang="en-US" b="0">
              <a:solidFill>
                <a:srgbClr val="000066"/>
              </a:solidFill>
              <a:latin typeface="Helvetica" pitchFamily="-111" charset="0"/>
            </a:endParaRPr>
          </a:p>
        </p:txBody>
      </p:sp>
    </p:spTree>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a:xfrm>
            <a:off x="381000" y="341313"/>
            <a:ext cx="8458200" cy="1095375"/>
          </a:xfrm>
        </p:spPr>
        <p:txBody>
          <a:bodyPr/>
          <a:lstStyle/>
          <a:p>
            <a:pPr eaLnBrk="1" hangingPunct="1">
              <a:defRPr/>
            </a:pPr>
            <a:r>
              <a:rPr lang="en-US"/>
              <a:t>Putting It All Together: A Program </a:t>
            </a:r>
            <a:br>
              <a:rPr lang="en-US"/>
            </a:br>
            <a:r>
              <a:rPr lang="en-US"/>
              <a:t>That Restarts Itself When </a:t>
            </a:r>
            <a:r>
              <a:rPr lang="en-US">
                <a:latin typeface="Courier New" pitchFamily="-1" charset="0"/>
              </a:rPr>
              <a:t>ctrl-c</a:t>
            </a:r>
            <a:r>
              <a:rPr lang="en-US"/>
              <a:t>’d</a:t>
            </a:r>
          </a:p>
        </p:txBody>
      </p:sp>
      <p:sp>
        <p:nvSpPr>
          <p:cNvPr id="155650" name="Rectangle 3"/>
          <p:cNvSpPr>
            <a:spLocks noChangeArrowheads="1"/>
          </p:cNvSpPr>
          <p:nvPr/>
        </p:nvSpPr>
        <p:spPr bwMode="auto">
          <a:xfrm>
            <a:off x="381000" y="1600200"/>
            <a:ext cx="3602038" cy="4740275"/>
          </a:xfrm>
          <a:prstGeom prst="rect">
            <a:avLst/>
          </a:prstGeom>
          <a:solidFill>
            <a:srgbClr val="CCFFFF"/>
          </a:solidFill>
          <a:ln w="3175">
            <a:solidFill>
              <a:schemeClr val="tx1"/>
            </a:solidFill>
            <a:miter lim="800000"/>
            <a:headEnd/>
            <a:tailEnd/>
          </a:ln>
        </p:spPr>
        <p:txBody>
          <a:bodyPr wrap="none">
            <a:spAutoFit/>
          </a:bodyPr>
          <a:lstStyle/>
          <a:p>
            <a:pPr algn="l">
              <a:lnSpc>
                <a:spcPct val="100000"/>
              </a:lnSpc>
            </a:pPr>
            <a:r>
              <a:rPr lang="en-US" sz="1600">
                <a:solidFill>
                  <a:srgbClr val="000066"/>
                </a:solidFill>
                <a:latin typeface="Courier New" charset="0"/>
              </a:rPr>
              <a:t>#include &lt;stdio.h&gt; </a:t>
            </a:r>
          </a:p>
          <a:p>
            <a:pPr algn="l">
              <a:lnSpc>
                <a:spcPct val="100000"/>
              </a:lnSpc>
            </a:pPr>
            <a:r>
              <a:rPr lang="en-US" sz="1600">
                <a:solidFill>
                  <a:srgbClr val="000066"/>
                </a:solidFill>
                <a:latin typeface="Courier New" charset="0"/>
              </a:rPr>
              <a:t>#include &lt;signal.h&gt; </a:t>
            </a:r>
          </a:p>
          <a:p>
            <a:pPr algn="l">
              <a:lnSpc>
                <a:spcPct val="100000"/>
              </a:lnSpc>
            </a:pPr>
            <a:r>
              <a:rPr lang="en-US" sz="1600">
                <a:solidFill>
                  <a:srgbClr val="000066"/>
                </a:solidFill>
                <a:latin typeface="Courier New" charset="0"/>
              </a:rPr>
              <a:t>#include &lt;setjmp.h&gt; </a:t>
            </a:r>
          </a:p>
          <a:p>
            <a:pPr algn="l">
              <a:lnSpc>
                <a:spcPct val="100000"/>
              </a:lnSpc>
            </a:pPr>
            <a:endParaRPr lang="en-US" sz="1600">
              <a:solidFill>
                <a:srgbClr val="000066"/>
              </a:solidFill>
              <a:latin typeface="Courier New" charset="0"/>
            </a:endParaRPr>
          </a:p>
          <a:p>
            <a:pPr algn="l">
              <a:lnSpc>
                <a:spcPct val="100000"/>
              </a:lnSpc>
            </a:pPr>
            <a:r>
              <a:rPr lang="en-US" sz="1600">
                <a:solidFill>
                  <a:srgbClr val="000066"/>
                </a:solidFill>
                <a:latin typeface="Courier New" charset="0"/>
              </a:rPr>
              <a:t>sigjmp_buf buf; </a:t>
            </a:r>
          </a:p>
          <a:p>
            <a:pPr algn="l">
              <a:lnSpc>
                <a:spcPct val="100000"/>
              </a:lnSpc>
            </a:pPr>
            <a:r>
              <a:rPr lang="en-US" sz="1600">
                <a:solidFill>
                  <a:srgbClr val="000066"/>
                </a:solidFill>
                <a:latin typeface="Courier New" charset="0"/>
              </a:rPr>
              <a:t> </a:t>
            </a:r>
          </a:p>
          <a:p>
            <a:pPr algn="l">
              <a:lnSpc>
                <a:spcPct val="100000"/>
              </a:lnSpc>
            </a:pPr>
            <a:r>
              <a:rPr lang="en-US" sz="1600">
                <a:solidFill>
                  <a:srgbClr val="000066"/>
                </a:solidFill>
                <a:latin typeface="Courier New" charset="0"/>
              </a:rPr>
              <a:t>void handler(int sig) { </a:t>
            </a:r>
          </a:p>
          <a:p>
            <a:pPr algn="l">
              <a:lnSpc>
                <a:spcPct val="100000"/>
              </a:lnSpc>
            </a:pPr>
            <a:r>
              <a:rPr lang="en-US" sz="1600">
                <a:solidFill>
                  <a:srgbClr val="000066"/>
                </a:solidFill>
                <a:latin typeface="Courier New" charset="0"/>
              </a:rPr>
              <a:t>  </a:t>
            </a:r>
            <a:r>
              <a:rPr lang="en-US" sz="1600">
                <a:solidFill>
                  <a:srgbClr val="FF1A1A"/>
                </a:solidFill>
                <a:latin typeface="Courier New" charset="0"/>
              </a:rPr>
              <a:t>siglongjmp(buf, 1);</a:t>
            </a:r>
            <a:r>
              <a:rPr lang="en-US" sz="1600">
                <a:solidFill>
                  <a:srgbClr val="000066"/>
                </a:solidFill>
                <a:latin typeface="Courier New" charset="0"/>
              </a:rPr>
              <a:t> </a:t>
            </a:r>
          </a:p>
          <a:p>
            <a:pPr algn="l">
              <a:lnSpc>
                <a:spcPct val="100000"/>
              </a:lnSpc>
            </a:pPr>
            <a:r>
              <a:rPr lang="en-US" sz="1600">
                <a:solidFill>
                  <a:srgbClr val="000066"/>
                </a:solidFill>
                <a:latin typeface="Courier New" charset="0"/>
              </a:rPr>
              <a:t>} </a:t>
            </a:r>
          </a:p>
          <a:p>
            <a:pPr algn="l">
              <a:lnSpc>
                <a:spcPct val="100000"/>
              </a:lnSpc>
            </a:pPr>
            <a:r>
              <a:rPr lang="en-US" sz="1600">
                <a:solidFill>
                  <a:srgbClr val="000066"/>
                </a:solidFill>
                <a:latin typeface="Courier New" charset="0"/>
              </a:rPr>
              <a:t> </a:t>
            </a:r>
          </a:p>
          <a:p>
            <a:pPr algn="l">
              <a:lnSpc>
                <a:spcPct val="100000"/>
              </a:lnSpc>
            </a:pPr>
            <a:r>
              <a:rPr lang="en-US" sz="1600">
                <a:solidFill>
                  <a:srgbClr val="000066"/>
                </a:solidFill>
                <a:latin typeface="Courier New" charset="0"/>
              </a:rPr>
              <a:t>main() { </a:t>
            </a:r>
          </a:p>
          <a:p>
            <a:pPr algn="l">
              <a:lnSpc>
                <a:spcPct val="100000"/>
              </a:lnSpc>
            </a:pPr>
            <a:r>
              <a:rPr lang="en-US" sz="1600">
                <a:solidFill>
                  <a:srgbClr val="000066"/>
                </a:solidFill>
                <a:latin typeface="Courier New" charset="0"/>
              </a:rPr>
              <a:t>  signal(SIGINT, handler); </a:t>
            </a:r>
          </a:p>
          <a:p>
            <a:pPr algn="l">
              <a:lnSpc>
                <a:spcPct val="100000"/>
              </a:lnSpc>
            </a:pPr>
            <a:r>
              <a:rPr lang="en-US" sz="1600">
                <a:solidFill>
                  <a:srgbClr val="000066"/>
                </a:solidFill>
                <a:latin typeface="Courier New" charset="0"/>
              </a:rPr>
              <a:t>  </a:t>
            </a:r>
          </a:p>
          <a:p>
            <a:pPr algn="l">
              <a:lnSpc>
                <a:spcPct val="100000"/>
              </a:lnSpc>
            </a:pPr>
            <a:r>
              <a:rPr lang="en-US" sz="1600">
                <a:solidFill>
                  <a:srgbClr val="000066"/>
                </a:solidFill>
                <a:latin typeface="Courier New" charset="0"/>
              </a:rPr>
              <a:t>  </a:t>
            </a:r>
            <a:r>
              <a:rPr lang="en-US" sz="1600">
                <a:solidFill>
                  <a:srgbClr val="FF1A1A"/>
                </a:solidFill>
                <a:latin typeface="Courier New" charset="0"/>
              </a:rPr>
              <a:t>if (!sigsetjmp(buf, 1))  </a:t>
            </a:r>
          </a:p>
          <a:p>
            <a:pPr algn="l">
              <a:lnSpc>
                <a:spcPct val="100000"/>
              </a:lnSpc>
            </a:pPr>
            <a:r>
              <a:rPr lang="en-US" sz="1600">
                <a:solidFill>
                  <a:srgbClr val="000066"/>
                </a:solidFill>
                <a:latin typeface="Courier New" charset="0"/>
              </a:rPr>
              <a:t>    printf("starting\n"); </a:t>
            </a:r>
          </a:p>
          <a:p>
            <a:pPr algn="l">
              <a:lnSpc>
                <a:spcPct val="100000"/>
              </a:lnSpc>
            </a:pPr>
            <a:r>
              <a:rPr lang="en-US" sz="1600">
                <a:solidFill>
                  <a:srgbClr val="000066"/>
                </a:solidFill>
                <a:latin typeface="Courier New" charset="0"/>
              </a:rPr>
              <a:t>  else  </a:t>
            </a:r>
          </a:p>
          <a:p>
            <a:pPr algn="l">
              <a:lnSpc>
                <a:spcPct val="100000"/>
              </a:lnSpc>
            </a:pPr>
            <a:r>
              <a:rPr lang="en-US" sz="1600">
                <a:solidFill>
                  <a:srgbClr val="000066"/>
                </a:solidFill>
                <a:latin typeface="Courier New" charset="0"/>
              </a:rPr>
              <a:t>    </a:t>
            </a:r>
            <a:r>
              <a:rPr lang="en-US" sz="1600">
                <a:solidFill>
                  <a:srgbClr val="FF1A1A"/>
                </a:solidFill>
                <a:latin typeface="Courier New" charset="0"/>
              </a:rPr>
              <a:t>printf("restarting\n"); </a:t>
            </a:r>
          </a:p>
          <a:p>
            <a:pPr algn="l">
              <a:lnSpc>
                <a:spcPct val="100000"/>
              </a:lnSpc>
            </a:pPr>
            <a:r>
              <a:rPr lang="en-US" sz="1600">
                <a:solidFill>
                  <a:srgbClr val="FF1A1A"/>
                </a:solidFill>
                <a:latin typeface="Courier New" charset="0"/>
              </a:rPr>
              <a:t> </a:t>
            </a:r>
          </a:p>
          <a:p>
            <a:pPr algn="l">
              <a:lnSpc>
                <a:spcPct val="100000"/>
              </a:lnSpc>
            </a:pPr>
            <a:r>
              <a:rPr lang="en-US" sz="1600">
                <a:solidFill>
                  <a:srgbClr val="000066"/>
                </a:solidFill>
                <a:latin typeface="Courier New" charset="0"/>
              </a:rPr>
              <a:t>  </a:t>
            </a:r>
          </a:p>
        </p:txBody>
      </p:sp>
      <p:sp>
        <p:nvSpPr>
          <p:cNvPr id="155651" name="Rectangle 4"/>
          <p:cNvSpPr>
            <a:spLocks noChangeArrowheads="1"/>
          </p:cNvSpPr>
          <p:nvPr/>
        </p:nvSpPr>
        <p:spPr bwMode="auto">
          <a:xfrm>
            <a:off x="4419600" y="1600200"/>
            <a:ext cx="3967163" cy="1317625"/>
          </a:xfrm>
          <a:prstGeom prst="rect">
            <a:avLst/>
          </a:prstGeom>
          <a:solidFill>
            <a:srgbClr val="CCFFFF"/>
          </a:solidFill>
          <a:ln w="3175">
            <a:solidFill>
              <a:schemeClr val="tx1"/>
            </a:solidFill>
            <a:miter lim="800000"/>
            <a:headEnd/>
            <a:tailEnd/>
          </a:ln>
        </p:spPr>
        <p:txBody>
          <a:bodyPr wrap="none">
            <a:spAutoFit/>
          </a:bodyPr>
          <a:lstStyle/>
          <a:p>
            <a:pPr algn="l">
              <a:lnSpc>
                <a:spcPct val="100000"/>
              </a:lnSpc>
            </a:pPr>
            <a:r>
              <a:rPr lang="en-US" sz="1600">
                <a:solidFill>
                  <a:srgbClr val="000066"/>
                </a:solidFill>
                <a:latin typeface="Courier New" charset="0"/>
              </a:rPr>
              <a:t>while(1) { </a:t>
            </a:r>
          </a:p>
          <a:p>
            <a:pPr algn="l">
              <a:lnSpc>
                <a:spcPct val="100000"/>
              </a:lnSpc>
            </a:pPr>
            <a:r>
              <a:rPr lang="en-US" sz="1600">
                <a:solidFill>
                  <a:srgbClr val="000066"/>
                </a:solidFill>
                <a:latin typeface="Courier New" charset="0"/>
              </a:rPr>
              <a:t>    sleep(1); </a:t>
            </a:r>
          </a:p>
          <a:p>
            <a:pPr algn="l">
              <a:lnSpc>
                <a:spcPct val="100000"/>
              </a:lnSpc>
            </a:pPr>
            <a:r>
              <a:rPr lang="en-US" sz="1600">
                <a:solidFill>
                  <a:srgbClr val="000066"/>
                </a:solidFill>
                <a:latin typeface="Courier New" charset="0"/>
              </a:rPr>
              <a:t>    printf("processing...\n"); </a:t>
            </a:r>
          </a:p>
          <a:p>
            <a:pPr algn="l">
              <a:lnSpc>
                <a:spcPct val="100000"/>
              </a:lnSpc>
            </a:pPr>
            <a:r>
              <a:rPr lang="en-US" sz="1600">
                <a:solidFill>
                  <a:srgbClr val="000066"/>
                </a:solidFill>
                <a:latin typeface="Courier New" charset="0"/>
              </a:rPr>
              <a:t>  } </a:t>
            </a:r>
          </a:p>
          <a:p>
            <a:pPr algn="l">
              <a:lnSpc>
                <a:spcPct val="100000"/>
              </a:lnSpc>
            </a:pPr>
            <a:r>
              <a:rPr lang="en-US" sz="1600">
                <a:solidFill>
                  <a:srgbClr val="000066"/>
                </a:solidFill>
                <a:latin typeface="Courier New" charset="0"/>
              </a:rPr>
              <a:t>} </a:t>
            </a:r>
          </a:p>
        </p:txBody>
      </p:sp>
      <p:sp>
        <p:nvSpPr>
          <p:cNvPr id="155652" name="Rectangle 5"/>
          <p:cNvSpPr>
            <a:spLocks noChangeArrowheads="1"/>
          </p:cNvSpPr>
          <p:nvPr/>
        </p:nvSpPr>
        <p:spPr bwMode="auto">
          <a:xfrm>
            <a:off x="4419600" y="3124200"/>
            <a:ext cx="1770063" cy="3270250"/>
          </a:xfrm>
          <a:prstGeom prst="rect">
            <a:avLst/>
          </a:prstGeom>
          <a:solidFill>
            <a:srgbClr val="FFFF99"/>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1600">
                <a:solidFill>
                  <a:srgbClr val="000066"/>
                </a:solidFill>
                <a:latin typeface="Courier New" charset="0"/>
              </a:rPr>
              <a:t>bass&gt; a.out</a:t>
            </a:r>
          </a:p>
          <a:p>
            <a:pPr algn="l">
              <a:lnSpc>
                <a:spcPct val="100000"/>
              </a:lnSpc>
            </a:pPr>
            <a:r>
              <a:rPr lang="en-US" sz="1600">
                <a:solidFill>
                  <a:srgbClr val="000066"/>
                </a:solidFill>
                <a:latin typeface="Courier New" charset="0"/>
              </a:rPr>
              <a:t>starting</a:t>
            </a:r>
          </a:p>
          <a:p>
            <a:pPr algn="l">
              <a:lnSpc>
                <a:spcPct val="100000"/>
              </a:lnSpc>
            </a:pPr>
            <a:r>
              <a:rPr lang="en-US" sz="1600">
                <a:solidFill>
                  <a:srgbClr val="000066"/>
                </a:solidFill>
                <a:latin typeface="Courier New" charset="0"/>
              </a:rPr>
              <a:t>processing...</a:t>
            </a:r>
          </a:p>
          <a:p>
            <a:pPr algn="l">
              <a:lnSpc>
                <a:spcPct val="100000"/>
              </a:lnSpc>
            </a:pPr>
            <a:r>
              <a:rPr lang="en-US" sz="1600">
                <a:solidFill>
                  <a:srgbClr val="000066"/>
                </a:solidFill>
                <a:latin typeface="Courier New" charset="0"/>
              </a:rPr>
              <a:t>processing...</a:t>
            </a:r>
          </a:p>
          <a:p>
            <a:pPr algn="l">
              <a:lnSpc>
                <a:spcPct val="100000"/>
              </a:lnSpc>
            </a:pPr>
            <a:r>
              <a:rPr lang="en-US" sz="1600">
                <a:solidFill>
                  <a:srgbClr val="000066"/>
                </a:solidFill>
                <a:latin typeface="Courier New" charset="0"/>
              </a:rPr>
              <a:t>restarting</a:t>
            </a:r>
          </a:p>
          <a:p>
            <a:pPr algn="l">
              <a:lnSpc>
                <a:spcPct val="100000"/>
              </a:lnSpc>
            </a:pPr>
            <a:r>
              <a:rPr lang="en-US" sz="1600">
                <a:solidFill>
                  <a:srgbClr val="000066"/>
                </a:solidFill>
                <a:latin typeface="Courier New" charset="0"/>
              </a:rPr>
              <a:t>processing...</a:t>
            </a:r>
          </a:p>
          <a:p>
            <a:pPr algn="l">
              <a:lnSpc>
                <a:spcPct val="100000"/>
              </a:lnSpc>
            </a:pPr>
            <a:r>
              <a:rPr lang="en-US" sz="1600">
                <a:solidFill>
                  <a:srgbClr val="000066"/>
                </a:solidFill>
                <a:latin typeface="Courier New" charset="0"/>
              </a:rPr>
              <a:t>processing...</a:t>
            </a:r>
          </a:p>
          <a:p>
            <a:pPr algn="l">
              <a:lnSpc>
                <a:spcPct val="100000"/>
              </a:lnSpc>
            </a:pPr>
            <a:r>
              <a:rPr lang="en-US" sz="1600">
                <a:solidFill>
                  <a:srgbClr val="000066"/>
                </a:solidFill>
                <a:latin typeface="Courier New" charset="0"/>
              </a:rPr>
              <a:t>processing...</a:t>
            </a:r>
          </a:p>
          <a:p>
            <a:pPr algn="l">
              <a:lnSpc>
                <a:spcPct val="100000"/>
              </a:lnSpc>
            </a:pPr>
            <a:r>
              <a:rPr lang="en-US" sz="1600">
                <a:solidFill>
                  <a:srgbClr val="000066"/>
                </a:solidFill>
                <a:latin typeface="Courier New" charset="0"/>
              </a:rPr>
              <a:t>restarting</a:t>
            </a:r>
          </a:p>
          <a:p>
            <a:pPr algn="l">
              <a:lnSpc>
                <a:spcPct val="100000"/>
              </a:lnSpc>
            </a:pPr>
            <a:r>
              <a:rPr lang="en-US" sz="1600">
                <a:solidFill>
                  <a:srgbClr val="000066"/>
                </a:solidFill>
                <a:latin typeface="Courier New" charset="0"/>
              </a:rPr>
              <a:t>processing...</a:t>
            </a:r>
          </a:p>
          <a:p>
            <a:pPr algn="l">
              <a:lnSpc>
                <a:spcPct val="100000"/>
              </a:lnSpc>
            </a:pPr>
            <a:r>
              <a:rPr lang="en-US" sz="1600">
                <a:solidFill>
                  <a:srgbClr val="000066"/>
                </a:solidFill>
                <a:latin typeface="Courier New" charset="0"/>
              </a:rPr>
              <a:t>restarting</a:t>
            </a:r>
          </a:p>
          <a:p>
            <a:pPr algn="l">
              <a:lnSpc>
                <a:spcPct val="100000"/>
              </a:lnSpc>
            </a:pPr>
            <a:r>
              <a:rPr lang="en-US" sz="1600">
                <a:solidFill>
                  <a:srgbClr val="000066"/>
                </a:solidFill>
                <a:latin typeface="Courier New" charset="0"/>
              </a:rPr>
              <a:t>processing...</a:t>
            </a:r>
          </a:p>
          <a:p>
            <a:pPr algn="l">
              <a:lnSpc>
                <a:spcPct val="100000"/>
              </a:lnSpc>
            </a:pPr>
            <a:r>
              <a:rPr lang="en-US" sz="1600">
                <a:solidFill>
                  <a:srgbClr val="000066"/>
                </a:solidFill>
                <a:latin typeface="Courier New" charset="0"/>
              </a:rPr>
              <a:t>processing...</a:t>
            </a:r>
          </a:p>
        </p:txBody>
      </p:sp>
      <p:sp>
        <p:nvSpPr>
          <p:cNvPr id="155653" name="Text Box 6"/>
          <p:cNvSpPr txBox="1">
            <a:spLocks noChangeArrowheads="1"/>
          </p:cNvSpPr>
          <p:nvPr/>
        </p:nvSpPr>
        <p:spPr bwMode="auto">
          <a:xfrm>
            <a:off x="6934200" y="4006850"/>
            <a:ext cx="714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Ctrl-c</a:t>
            </a:r>
          </a:p>
        </p:txBody>
      </p:sp>
      <p:sp>
        <p:nvSpPr>
          <p:cNvPr id="155654" name="Line 7"/>
          <p:cNvSpPr>
            <a:spLocks noChangeShapeType="1"/>
          </p:cNvSpPr>
          <p:nvPr/>
        </p:nvSpPr>
        <p:spPr bwMode="auto">
          <a:xfrm>
            <a:off x="6248400" y="4175125"/>
            <a:ext cx="762000"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55655" name="Text Box 8"/>
          <p:cNvSpPr txBox="1">
            <a:spLocks noChangeArrowheads="1"/>
          </p:cNvSpPr>
          <p:nvPr/>
        </p:nvSpPr>
        <p:spPr bwMode="auto">
          <a:xfrm>
            <a:off x="6934200" y="4997450"/>
            <a:ext cx="714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Ctrl-c</a:t>
            </a:r>
          </a:p>
        </p:txBody>
      </p:sp>
      <p:sp>
        <p:nvSpPr>
          <p:cNvPr id="155656" name="Line 9"/>
          <p:cNvSpPr>
            <a:spLocks noChangeShapeType="1"/>
          </p:cNvSpPr>
          <p:nvPr/>
        </p:nvSpPr>
        <p:spPr bwMode="auto">
          <a:xfrm>
            <a:off x="6248400" y="5165725"/>
            <a:ext cx="762000"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55657" name="Text Box 10"/>
          <p:cNvSpPr txBox="1">
            <a:spLocks noChangeArrowheads="1"/>
          </p:cNvSpPr>
          <p:nvPr/>
        </p:nvSpPr>
        <p:spPr bwMode="auto">
          <a:xfrm>
            <a:off x="6934200" y="5454650"/>
            <a:ext cx="714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Ctrl-c</a:t>
            </a:r>
          </a:p>
        </p:txBody>
      </p:sp>
      <p:sp>
        <p:nvSpPr>
          <p:cNvPr id="155658" name="Line 11"/>
          <p:cNvSpPr>
            <a:spLocks noChangeShapeType="1"/>
          </p:cNvSpPr>
          <p:nvPr/>
        </p:nvSpPr>
        <p:spPr bwMode="auto">
          <a:xfrm>
            <a:off x="6248400" y="5622925"/>
            <a:ext cx="762000" cy="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Curved Right Arrow 11"/>
          <p:cNvSpPr/>
          <p:nvPr/>
        </p:nvSpPr>
        <p:spPr bwMode="auto">
          <a:xfrm>
            <a:off x="152400" y="3352800"/>
            <a:ext cx="533400" cy="1752600"/>
          </a:xfrm>
          <a:prstGeom prst="curvedRightArrow">
            <a:avLst/>
          </a:prstGeom>
          <a:solidFill>
            <a:schemeClr val="accent4">
              <a:lumMod val="50000"/>
              <a:lumOff val="50000"/>
            </a:schemeClr>
          </a:solidFill>
          <a:ln w="19050" cap="flat" cmpd="sng" algn="ctr">
            <a:solidFill>
              <a:schemeClr val="tx1">
                <a:lumMod val="50000"/>
              </a:schemeClr>
            </a:solidFill>
            <a:prstDash val="solid"/>
            <a:round/>
            <a:headEnd type="none" w="med" len="med"/>
            <a:tailEnd type="none" w="med" len="med"/>
          </a:ln>
          <a:effectLst/>
        </p:spPr>
        <p:txBody>
          <a:bodyPr wrap="none" lIns="45720" rIns="45720"/>
          <a:lstStyle/>
          <a:p>
            <a:pPr>
              <a:defRPr/>
            </a:pPr>
            <a:endParaRPr lang="en-US" b="0">
              <a:solidFill>
                <a:srgbClr val="000066"/>
              </a:solidFill>
              <a:latin typeface="Helvetica" pitchFamily="-111" charset="0"/>
            </a:endParaRPr>
          </a:p>
        </p:txBody>
      </p:sp>
    </p:spTree>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a:xfrm>
            <a:off x="381000" y="228600"/>
            <a:ext cx="7175500" cy="573088"/>
          </a:xfrm>
        </p:spPr>
        <p:txBody>
          <a:bodyPr/>
          <a:lstStyle/>
          <a:p>
            <a:pPr eaLnBrk="1" hangingPunct="1">
              <a:defRPr/>
            </a:pPr>
            <a:r>
              <a:rPr lang="en-US"/>
              <a:t>Limitations of Nonlocal Jumps</a:t>
            </a:r>
          </a:p>
        </p:txBody>
      </p:sp>
      <p:sp>
        <p:nvSpPr>
          <p:cNvPr id="533507" name="Rectangle 3"/>
          <p:cNvSpPr>
            <a:spLocks noGrp="1" noChangeArrowheads="1"/>
          </p:cNvSpPr>
          <p:nvPr>
            <p:ph type="body" idx="1"/>
          </p:nvPr>
        </p:nvSpPr>
        <p:spPr>
          <a:xfrm>
            <a:off x="290513" y="1143000"/>
            <a:ext cx="8307387" cy="1160463"/>
          </a:xfrm>
        </p:spPr>
        <p:txBody>
          <a:bodyPr/>
          <a:lstStyle/>
          <a:p>
            <a:pPr eaLnBrk="1" hangingPunct="1">
              <a:buFont typeface="Wingdings" pitchFamily="-1" charset="2"/>
              <a:buNone/>
              <a:defRPr/>
            </a:pPr>
            <a:r>
              <a:rPr lang="en-US"/>
              <a:t>Works within stack discipline</a:t>
            </a:r>
          </a:p>
          <a:p>
            <a:pPr lvl="1" eaLnBrk="1" hangingPunct="1">
              <a:buFont typeface="Wingdings" pitchFamily="-1" charset="2"/>
              <a:buChar char="n"/>
              <a:defRPr/>
            </a:pPr>
            <a:r>
              <a:rPr lang="en-US">
                <a:ea typeface="ＭＳ Ｐゴシック" pitchFamily="-1" charset="-128"/>
              </a:rPr>
              <a:t>Can only long jump to environment of function that has been called but not yet completed</a:t>
            </a:r>
          </a:p>
        </p:txBody>
      </p:sp>
      <p:sp>
        <p:nvSpPr>
          <p:cNvPr id="156675" name="Rectangle 4"/>
          <p:cNvSpPr>
            <a:spLocks noChangeArrowheads="1"/>
          </p:cNvSpPr>
          <p:nvPr/>
        </p:nvSpPr>
        <p:spPr bwMode="auto">
          <a:xfrm>
            <a:off x="228600" y="2286000"/>
            <a:ext cx="3657600" cy="4524375"/>
          </a:xfrm>
          <a:prstGeom prst="rect">
            <a:avLst/>
          </a:prstGeom>
          <a:solidFill>
            <a:srgbClr val="CCFFFF"/>
          </a:solidFill>
          <a:ln w="3175">
            <a:solidFill>
              <a:schemeClr val="tx1"/>
            </a:solidFill>
            <a:miter lim="800000"/>
            <a:headEnd/>
            <a:tailEnd/>
          </a:ln>
        </p:spPr>
        <p:txBody>
          <a:bodyPr>
            <a:spAutoFit/>
          </a:bodyPr>
          <a:lstStyle/>
          <a:p>
            <a:pPr algn="l">
              <a:lnSpc>
                <a:spcPct val="100000"/>
              </a:lnSpc>
            </a:pPr>
            <a:r>
              <a:rPr lang="en-US" sz="1600">
                <a:solidFill>
                  <a:srgbClr val="000066"/>
                </a:solidFill>
                <a:latin typeface="Courier New" charset="0"/>
              </a:rPr>
              <a:t>jmp_buf env;</a:t>
            </a:r>
          </a:p>
          <a:p>
            <a:pPr algn="l">
              <a:lnSpc>
                <a:spcPct val="100000"/>
              </a:lnSpc>
            </a:pPr>
            <a:endParaRPr lang="en-US" sz="1600">
              <a:solidFill>
                <a:srgbClr val="000066"/>
              </a:solidFill>
              <a:latin typeface="Courier New" charset="0"/>
            </a:endParaRPr>
          </a:p>
          <a:p>
            <a:pPr algn="l">
              <a:lnSpc>
                <a:spcPct val="100000"/>
              </a:lnSpc>
            </a:pPr>
            <a:r>
              <a:rPr lang="en-US" sz="1600">
                <a:solidFill>
                  <a:srgbClr val="000066"/>
                </a:solidFill>
                <a:latin typeface="Courier New" charset="0"/>
              </a:rPr>
              <a:t>P1()</a:t>
            </a:r>
          </a:p>
          <a:p>
            <a:pPr algn="l">
              <a:lnSpc>
                <a:spcPct val="100000"/>
              </a:lnSpc>
            </a:pPr>
            <a:r>
              <a:rPr lang="en-US" sz="1600">
                <a:solidFill>
                  <a:srgbClr val="000066"/>
                </a:solidFill>
                <a:latin typeface="Courier New" charset="0"/>
              </a:rPr>
              <a:t>{</a:t>
            </a:r>
          </a:p>
          <a:p>
            <a:pPr algn="l">
              <a:lnSpc>
                <a:spcPct val="100000"/>
              </a:lnSpc>
            </a:pPr>
            <a:r>
              <a:rPr lang="en-US" sz="1600">
                <a:solidFill>
                  <a:srgbClr val="000066"/>
                </a:solidFill>
                <a:latin typeface="Courier New" charset="0"/>
              </a:rPr>
              <a:t>  if (</a:t>
            </a:r>
            <a:r>
              <a:rPr lang="en-US" sz="1600">
                <a:solidFill>
                  <a:srgbClr val="FF1A1A"/>
                </a:solidFill>
                <a:latin typeface="Courier New" charset="0"/>
              </a:rPr>
              <a:t>setjmp(env)</a:t>
            </a:r>
            <a:r>
              <a:rPr lang="en-US" sz="1600">
                <a:solidFill>
                  <a:srgbClr val="000066"/>
                </a:solidFill>
                <a:latin typeface="Courier New" charset="0"/>
              </a:rPr>
              <a:t>) {</a:t>
            </a:r>
          </a:p>
          <a:p>
            <a:pPr algn="l">
              <a:lnSpc>
                <a:spcPct val="100000"/>
              </a:lnSpc>
            </a:pPr>
            <a:r>
              <a:rPr lang="en-US" sz="1600">
                <a:solidFill>
                  <a:srgbClr val="000066"/>
                </a:solidFill>
                <a:latin typeface="Courier New" charset="0"/>
              </a:rPr>
              <a:t>    /* Long Jump to here */</a:t>
            </a:r>
          </a:p>
          <a:p>
            <a:pPr algn="l">
              <a:lnSpc>
                <a:spcPct val="100000"/>
              </a:lnSpc>
            </a:pPr>
            <a:r>
              <a:rPr lang="en-US" sz="1600">
                <a:solidFill>
                  <a:srgbClr val="000066"/>
                </a:solidFill>
                <a:latin typeface="Courier New" charset="0"/>
              </a:rPr>
              <a:t>  } else {</a:t>
            </a:r>
          </a:p>
          <a:p>
            <a:pPr algn="l">
              <a:lnSpc>
                <a:spcPct val="100000"/>
              </a:lnSpc>
            </a:pPr>
            <a:r>
              <a:rPr lang="en-US" sz="1600">
                <a:solidFill>
                  <a:srgbClr val="000066"/>
                </a:solidFill>
                <a:latin typeface="Courier New" charset="0"/>
              </a:rPr>
              <a:t>    P2();</a:t>
            </a:r>
          </a:p>
          <a:p>
            <a:pPr algn="l">
              <a:lnSpc>
                <a:spcPct val="100000"/>
              </a:lnSpc>
            </a:pPr>
            <a:r>
              <a:rPr lang="en-US" sz="1600">
                <a:solidFill>
                  <a:srgbClr val="000066"/>
                </a:solidFill>
                <a:latin typeface="Courier New" charset="0"/>
              </a:rPr>
              <a:t>  }</a:t>
            </a:r>
          </a:p>
          <a:p>
            <a:pPr algn="l">
              <a:lnSpc>
                <a:spcPct val="100000"/>
              </a:lnSpc>
            </a:pPr>
            <a:r>
              <a:rPr lang="en-US" sz="1600">
                <a:solidFill>
                  <a:srgbClr val="000066"/>
                </a:solidFill>
                <a:latin typeface="Courier New" charset="0"/>
              </a:rPr>
              <a:t>}</a:t>
            </a:r>
          </a:p>
          <a:p>
            <a:pPr algn="l">
              <a:lnSpc>
                <a:spcPct val="100000"/>
              </a:lnSpc>
            </a:pPr>
            <a:endParaRPr lang="en-US" sz="1600">
              <a:solidFill>
                <a:srgbClr val="000066"/>
              </a:solidFill>
              <a:latin typeface="Courier New" charset="0"/>
            </a:endParaRPr>
          </a:p>
          <a:p>
            <a:pPr algn="l">
              <a:lnSpc>
                <a:spcPct val="100000"/>
              </a:lnSpc>
            </a:pPr>
            <a:r>
              <a:rPr lang="en-US" sz="1600">
                <a:solidFill>
                  <a:srgbClr val="000066"/>
                </a:solidFill>
                <a:latin typeface="Courier New" charset="0"/>
              </a:rPr>
              <a:t>P2()</a:t>
            </a:r>
          </a:p>
          <a:p>
            <a:pPr algn="l">
              <a:lnSpc>
                <a:spcPct val="100000"/>
              </a:lnSpc>
            </a:pPr>
            <a:r>
              <a:rPr lang="en-US" sz="1600">
                <a:solidFill>
                  <a:srgbClr val="000066"/>
                </a:solidFill>
                <a:latin typeface="Courier New" charset="0"/>
              </a:rPr>
              <a:t>{  . . . P2(); . . . P3(); }</a:t>
            </a:r>
          </a:p>
          <a:p>
            <a:pPr algn="l">
              <a:lnSpc>
                <a:spcPct val="100000"/>
              </a:lnSpc>
            </a:pPr>
            <a:endParaRPr lang="en-US" sz="1600">
              <a:solidFill>
                <a:srgbClr val="000066"/>
              </a:solidFill>
              <a:latin typeface="Courier New" charset="0"/>
            </a:endParaRPr>
          </a:p>
          <a:p>
            <a:pPr algn="l">
              <a:lnSpc>
                <a:spcPct val="100000"/>
              </a:lnSpc>
            </a:pPr>
            <a:r>
              <a:rPr lang="en-US" sz="1600">
                <a:solidFill>
                  <a:srgbClr val="000066"/>
                </a:solidFill>
                <a:latin typeface="Courier New" charset="0"/>
              </a:rPr>
              <a:t>P3()</a:t>
            </a:r>
          </a:p>
          <a:p>
            <a:pPr algn="l">
              <a:lnSpc>
                <a:spcPct val="100000"/>
              </a:lnSpc>
            </a:pPr>
            <a:r>
              <a:rPr lang="en-US" sz="1600">
                <a:solidFill>
                  <a:srgbClr val="000066"/>
                </a:solidFill>
                <a:latin typeface="Courier New" charset="0"/>
              </a:rPr>
              <a:t>{</a:t>
            </a:r>
          </a:p>
          <a:p>
            <a:pPr algn="l">
              <a:lnSpc>
                <a:spcPct val="100000"/>
              </a:lnSpc>
            </a:pPr>
            <a:r>
              <a:rPr lang="en-US" sz="1600">
                <a:solidFill>
                  <a:srgbClr val="000066"/>
                </a:solidFill>
                <a:latin typeface="Courier New" charset="0"/>
              </a:rPr>
              <a:t>  </a:t>
            </a:r>
            <a:r>
              <a:rPr lang="en-US" sz="1600">
                <a:solidFill>
                  <a:srgbClr val="FF1A1A"/>
                </a:solidFill>
                <a:latin typeface="Courier New" charset="0"/>
              </a:rPr>
              <a:t>longjmp(env, 1);</a:t>
            </a:r>
          </a:p>
          <a:p>
            <a:pPr algn="l">
              <a:lnSpc>
                <a:spcPct val="100000"/>
              </a:lnSpc>
            </a:pPr>
            <a:r>
              <a:rPr lang="en-US" sz="1600">
                <a:solidFill>
                  <a:srgbClr val="000066"/>
                </a:solidFill>
                <a:latin typeface="Courier New" charset="0"/>
              </a:rPr>
              <a:t>}</a:t>
            </a:r>
          </a:p>
        </p:txBody>
      </p:sp>
      <p:sp>
        <p:nvSpPr>
          <p:cNvPr id="156676" name="Rectangle 5"/>
          <p:cNvSpPr>
            <a:spLocks noChangeArrowheads="1"/>
          </p:cNvSpPr>
          <p:nvPr/>
        </p:nvSpPr>
        <p:spPr bwMode="auto">
          <a:xfrm>
            <a:off x="5334000" y="2590800"/>
            <a:ext cx="1143000" cy="685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2000">
                <a:solidFill>
                  <a:srgbClr val="000033"/>
                </a:solidFill>
                <a:latin typeface="Courier New" charset="0"/>
              </a:rPr>
              <a:t>P1</a:t>
            </a:r>
          </a:p>
        </p:txBody>
      </p:sp>
      <p:sp>
        <p:nvSpPr>
          <p:cNvPr id="156677" name="Line 10"/>
          <p:cNvSpPr>
            <a:spLocks noChangeShapeType="1"/>
          </p:cNvSpPr>
          <p:nvPr/>
        </p:nvSpPr>
        <p:spPr bwMode="auto">
          <a:xfrm>
            <a:off x="4800600" y="3073400"/>
            <a:ext cx="533400" cy="0"/>
          </a:xfrm>
          <a:prstGeom prst="line">
            <a:avLst/>
          </a:prstGeom>
          <a:noFill/>
          <a:ln w="254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6678" name="Rectangle 11"/>
          <p:cNvSpPr>
            <a:spLocks noChangeArrowheads="1"/>
          </p:cNvSpPr>
          <p:nvPr/>
        </p:nvSpPr>
        <p:spPr bwMode="auto">
          <a:xfrm>
            <a:off x="3886200" y="2743200"/>
            <a:ext cx="549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1600">
                <a:solidFill>
                  <a:srgbClr val="000066"/>
                </a:solidFill>
                <a:latin typeface="Courier New" charset="0"/>
              </a:rPr>
              <a:t>env</a:t>
            </a:r>
          </a:p>
        </p:txBody>
      </p:sp>
      <p:sp>
        <p:nvSpPr>
          <p:cNvPr id="156679" name="Text Box 13"/>
          <p:cNvSpPr txBox="1">
            <a:spLocks noChangeArrowheads="1"/>
          </p:cNvSpPr>
          <p:nvPr/>
        </p:nvSpPr>
        <p:spPr bwMode="auto">
          <a:xfrm>
            <a:off x="5029200" y="6096000"/>
            <a:ext cx="1674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FF1A1A"/>
                </a:solidFill>
              </a:rPr>
              <a:t>Before longjmp</a:t>
            </a:r>
          </a:p>
        </p:txBody>
      </p:sp>
      <p:sp>
        <p:nvSpPr>
          <p:cNvPr id="156680" name="TextBox 14"/>
          <p:cNvSpPr txBox="1">
            <a:spLocks noChangeArrowheads="1"/>
          </p:cNvSpPr>
          <p:nvPr/>
        </p:nvSpPr>
        <p:spPr bwMode="auto">
          <a:xfrm>
            <a:off x="5334000" y="2057400"/>
            <a:ext cx="12239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Call Stack</a:t>
            </a:r>
          </a:p>
        </p:txBody>
      </p:sp>
      <p:sp>
        <p:nvSpPr>
          <p:cNvPr id="156681" name="Line 10"/>
          <p:cNvSpPr>
            <a:spLocks noChangeShapeType="1"/>
          </p:cNvSpPr>
          <p:nvPr/>
        </p:nvSpPr>
        <p:spPr bwMode="auto">
          <a:xfrm>
            <a:off x="4800600" y="2590800"/>
            <a:ext cx="533400" cy="0"/>
          </a:xfrm>
          <a:prstGeom prst="line">
            <a:avLst/>
          </a:prstGeom>
          <a:noFill/>
          <a:ln w="254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6682" name="Rectangle 11"/>
          <p:cNvSpPr>
            <a:spLocks noChangeArrowheads="1"/>
          </p:cNvSpPr>
          <p:nvPr/>
        </p:nvSpPr>
        <p:spPr bwMode="auto">
          <a:xfrm>
            <a:off x="4495800" y="2768600"/>
            <a:ext cx="800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1600">
                <a:solidFill>
                  <a:srgbClr val="000066"/>
                </a:solidFill>
                <a:latin typeface="Courier New" charset="0"/>
              </a:rPr>
              <a:t>saved</a:t>
            </a:r>
          </a:p>
          <a:p>
            <a:pPr algn="l">
              <a:lnSpc>
                <a:spcPct val="100000"/>
              </a:lnSpc>
            </a:pPr>
            <a:r>
              <a:rPr lang="en-US" sz="1600">
                <a:solidFill>
                  <a:srgbClr val="000066"/>
                </a:solidFill>
                <a:latin typeface="Courier New" charset="0"/>
              </a:rPr>
              <a:t>%eip</a:t>
            </a:r>
          </a:p>
        </p:txBody>
      </p:sp>
      <p:sp>
        <p:nvSpPr>
          <p:cNvPr id="156683" name="Rectangle 11"/>
          <p:cNvSpPr>
            <a:spLocks noChangeArrowheads="1"/>
          </p:cNvSpPr>
          <p:nvPr/>
        </p:nvSpPr>
        <p:spPr bwMode="auto">
          <a:xfrm>
            <a:off x="4533900" y="2286000"/>
            <a:ext cx="800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1600">
                <a:solidFill>
                  <a:srgbClr val="000066"/>
                </a:solidFill>
                <a:latin typeface="Courier New" charset="0"/>
              </a:rPr>
              <a:t>saved</a:t>
            </a:r>
          </a:p>
          <a:p>
            <a:pPr algn="l">
              <a:lnSpc>
                <a:spcPct val="100000"/>
              </a:lnSpc>
            </a:pPr>
            <a:r>
              <a:rPr lang="en-US" sz="1600">
                <a:solidFill>
                  <a:srgbClr val="000066"/>
                </a:solidFill>
                <a:latin typeface="Courier New" charset="0"/>
              </a:rPr>
              <a:t>%ebp</a:t>
            </a:r>
          </a:p>
        </p:txBody>
      </p:sp>
      <p:sp>
        <p:nvSpPr>
          <p:cNvPr id="156684" name="Left Brace 18"/>
          <p:cNvSpPr>
            <a:spLocks/>
          </p:cNvSpPr>
          <p:nvPr/>
        </p:nvSpPr>
        <p:spPr bwMode="auto">
          <a:xfrm>
            <a:off x="4419600" y="2590800"/>
            <a:ext cx="152400" cy="762000"/>
          </a:xfrm>
          <a:prstGeom prst="leftBrace">
            <a:avLst>
              <a:gd name="adj1" fmla="val 8333"/>
              <a:gd name="adj2" fmla="val 50000"/>
            </a:avLst>
          </a:prstGeom>
          <a:noFill/>
          <a:ln w="19050">
            <a:solidFill>
              <a:srgbClr val="000033"/>
            </a:solidFill>
            <a:round/>
            <a:headEnd/>
            <a:tailEnd/>
          </a:ln>
          <a:extLst>
            <a:ext uri="{909E8E84-426E-40dd-AFC4-6F175D3DCCD1}">
              <a14:hiddenFill xmlns:a14="http://schemas.microsoft.com/office/drawing/2010/main">
                <a:solidFill>
                  <a:srgbClr val="FFFFFF"/>
                </a:solidFill>
              </a14:hiddenFill>
            </a:ext>
          </a:extLst>
        </p:spPr>
        <p:txBody>
          <a:bodyPr wrap="none" lIns="45720" rIns="45720"/>
          <a:lstStyle/>
          <a:p>
            <a:endParaRPr lang="en-US" b="0">
              <a:solidFill>
                <a:srgbClr val="000066"/>
              </a:solidFill>
            </a:endParaRPr>
          </a:p>
        </p:txBody>
      </p:sp>
      <p:sp>
        <p:nvSpPr>
          <p:cNvPr id="156685" name="Line 10"/>
          <p:cNvSpPr>
            <a:spLocks noChangeShapeType="1"/>
          </p:cNvSpPr>
          <p:nvPr/>
        </p:nvSpPr>
        <p:spPr bwMode="auto">
          <a:xfrm flipH="1" flipV="1">
            <a:off x="6477000" y="3276600"/>
            <a:ext cx="381000" cy="0"/>
          </a:xfrm>
          <a:prstGeom prst="line">
            <a:avLst/>
          </a:prstGeom>
          <a:noFill/>
          <a:ln w="254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6686" name="Rectangle 11"/>
          <p:cNvSpPr>
            <a:spLocks noChangeArrowheads="1"/>
          </p:cNvSpPr>
          <p:nvPr/>
        </p:nvSpPr>
        <p:spPr bwMode="auto">
          <a:xfrm>
            <a:off x="6438900" y="2971800"/>
            <a:ext cx="800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1600">
                <a:solidFill>
                  <a:srgbClr val="000066"/>
                </a:solidFill>
                <a:latin typeface="Courier New" charset="0"/>
              </a:rPr>
              <a:t>saved</a:t>
            </a:r>
          </a:p>
          <a:p>
            <a:pPr algn="l">
              <a:lnSpc>
                <a:spcPct val="100000"/>
              </a:lnSpc>
            </a:pPr>
            <a:r>
              <a:rPr lang="en-US" sz="1600">
                <a:solidFill>
                  <a:srgbClr val="000066"/>
                </a:solidFill>
                <a:latin typeface="Courier New" charset="0"/>
              </a:rPr>
              <a:t>%esp</a:t>
            </a:r>
          </a:p>
        </p:txBody>
      </p:sp>
      <p:sp>
        <p:nvSpPr>
          <p:cNvPr id="156687" name="Line 10"/>
          <p:cNvSpPr>
            <a:spLocks noChangeShapeType="1"/>
          </p:cNvSpPr>
          <p:nvPr/>
        </p:nvSpPr>
        <p:spPr bwMode="auto">
          <a:xfrm flipH="1" flipV="1">
            <a:off x="6515100" y="6019800"/>
            <a:ext cx="381000" cy="0"/>
          </a:xfrm>
          <a:prstGeom prst="line">
            <a:avLst/>
          </a:prstGeom>
          <a:noFill/>
          <a:ln w="254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6688" name="Rectangle 11"/>
          <p:cNvSpPr>
            <a:spLocks noChangeArrowheads="1"/>
          </p:cNvSpPr>
          <p:nvPr/>
        </p:nvSpPr>
        <p:spPr bwMode="auto">
          <a:xfrm>
            <a:off x="6477000" y="5715000"/>
            <a:ext cx="10461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1600">
                <a:solidFill>
                  <a:srgbClr val="000066"/>
                </a:solidFill>
                <a:latin typeface="Courier New" charset="0"/>
              </a:rPr>
              <a:t>current</a:t>
            </a:r>
          </a:p>
          <a:p>
            <a:pPr algn="l">
              <a:lnSpc>
                <a:spcPct val="100000"/>
              </a:lnSpc>
            </a:pPr>
            <a:r>
              <a:rPr lang="en-US" sz="1600">
                <a:solidFill>
                  <a:srgbClr val="000066"/>
                </a:solidFill>
                <a:latin typeface="Courier New" charset="0"/>
              </a:rPr>
              <a:t>%esp</a:t>
            </a:r>
          </a:p>
        </p:txBody>
      </p:sp>
      <p:sp>
        <p:nvSpPr>
          <p:cNvPr id="156689" name="Line 10"/>
          <p:cNvSpPr>
            <a:spLocks noChangeShapeType="1"/>
          </p:cNvSpPr>
          <p:nvPr/>
        </p:nvSpPr>
        <p:spPr bwMode="auto">
          <a:xfrm>
            <a:off x="4800600" y="5816600"/>
            <a:ext cx="533400" cy="0"/>
          </a:xfrm>
          <a:prstGeom prst="line">
            <a:avLst/>
          </a:prstGeom>
          <a:noFill/>
          <a:ln w="254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6690" name="Line 10"/>
          <p:cNvSpPr>
            <a:spLocks noChangeShapeType="1"/>
          </p:cNvSpPr>
          <p:nvPr/>
        </p:nvSpPr>
        <p:spPr bwMode="auto">
          <a:xfrm>
            <a:off x="4800600" y="5334000"/>
            <a:ext cx="533400" cy="0"/>
          </a:xfrm>
          <a:prstGeom prst="line">
            <a:avLst/>
          </a:prstGeom>
          <a:noFill/>
          <a:ln w="254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6691" name="Rectangle 11"/>
          <p:cNvSpPr>
            <a:spLocks noChangeArrowheads="1"/>
          </p:cNvSpPr>
          <p:nvPr/>
        </p:nvSpPr>
        <p:spPr bwMode="auto">
          <a:xfrm>
            <a:off x="4343400" y="5511800"/>
            <a:ext cx="10461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1600">
                <a:solidFill>
                  <a:srgbClr val="000066"/>
                </a:solidFill>
                <a:latin typeface="Courier New" charset="0"/>
              </a:rPr>
              <a:t>current</a:t>
            </a:r>
          </a:p>
          <a:p>
            <a:pPr algn="l">
              <a:lnSpc>
                <a:spcPct val="100000"/>
              </a:lnSpc>
            </a:pPr>
            <a:r>
              <a:rPr lang="en-US" sz="1600">
                <a:solidFill>
                  <a:srgbClr val="000066"/>
                </a:solidFill>
                <a:latin typeface="Courier New" charset="0"/>
              </a:rPr>
              <a:t>%eip</a:t>
            </a:r>
          </a:p>
        </p:txBody>
      </p:sp>
      <p:sp>
        <p:nvSpPr>
          <p:cNvPr id="156692" name="Rectangle 11"/>
          <p:cNvSpPr>
            <a:spLocks noChangeArrowheads="1"/>
          </p:cNvSpPr>
          <p:nvPr/>
        </p:nvSpPr>
        <p:spPr bwMode="auto">
          <a:xfrm>
            <a:off x="4343400" y="4978400"/>
            <a:ext cx="10461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1600">
                <a:solidFill>
                  <a:srgbClr val="000066"/>
                </a:solidFill>
                <a:latin typeface="Courier New" charset="0"/>
              </a:rPr>
              <a:t>current</a:t>
            </a:r>
          </a:p>
          <a:p>
            <a:pPr algn="l">
              <a:lnSpc>
                <a:spcPct val="100000"/>
              </a:lnSpc>
            </a:pPr>
            <a:r>
              <a:rPr lang="en-US" sz="1600">
                <a:solidFill>
                  <a:srgbClr val="000066"/>
                </a:solidFill>
                <a:latin typeface="Courier New" charset="0"/>
              </a:rPr>
              <a:t>%ebp</a:t>
            </a:r>
          </a:p>
        </p:txBody>
      </p:sp>
      <p:sp>
        <p:nvSpPr>
          <p:cNvPr id="156693" name="Rectangle 5"/>
          <p:cNvSpPr>
            <a:spLocks noChangeArrowheads="1"/>
          </p:cNvSpPr>
          <p:nvPr/>
        </p:nvSpPr>
        <p:spPr bwMode="auto">
          <a:xfrm>
            <a:off x="5334000" y="3276600"/>
            <a:ext cx="1143000" cy="685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2000">
                <a:solidFill>
                  <a:srgbClr val="000033"/>
                </a:solidFill>
                <a:latin typeface="Courier New" charset="0"/>
              </a:rPr>
              <a:t>P2</a:t>
            </a:r>
          </a:p>
        </p:txBody>
      </p:sp>
      <p:sp>
        <p:nvSpPr>
          <p:cNvPr id="156694" name="Rectangle 5"/>
          <p:cNvSpPr>
            <a:spLocks noChangeArrowheads="1"/>
          </p:cNvSpPr>
          <p:nvPr/>
        </p:nvSpPr>
        <p:spPr bwMode="auto">
          <a:xfrm>
            <a:off x="5334000" y="3962400"/>
            <a:ext cx="1143000" cy="685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2000">
                <a:solidFill>
                  <a:srgbClr val="000033"/>
                </a:solidFill>
                <a:latin typeface="Courier New" charset="0"/>
              </a:rPr>
              <a:t>P2</a:t>
            </a:r>
          </a:p>
        </p:txBody>
      </p:sp>
      <p:sp>
        <p:nvSpPr>
          <p:cNvPr id="156695" name="Rectangle 5"/>
          <p:cNvSpPr>
            <a:spLocks noChangeArrowheads="1"/>
          </p:cNvSpPr>
          <p:nvPr/>
        </p:nvSpPr>
        <p:spPr bwMode="auto">
          <a:xfrm>
            <a:off x="5334000" y="4648200"/>
            <a:ext cx="1143000" cy="685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2000">
                <a:solidFill>
                  <a:srgbClr val="000033"/>
                </a:solidFill>
                <a:latin typeface="Courier New" charset="0"/>
              </a:rPr>
              <a:t>P2</a:t>
            </a:r>
          </a:p>
        </p:txBody>
      </p:sp>
      <p:sp>
        <p:nvSpPr>
          <p:cNvPr id="156696" name="Rectangle 5"/>
          <p:cNvSpPr>
            <a:spLocks noChangeArrowheads="1"/>
          </p:cNvSpPr>
          <p:nvPr/>
        </p:nvSpPr>
        <p:spPr bwMode="auto">
          <a:xfrm>
            <a:off x="5334000" y="5334000"/>
            <a:ext cx="1143000" cy="685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2000">
                <a:solidFill>
                  <a:srgbClr val="000033"/>
                </a:solidFill>
                <a:latin typeface="Courier New" charset="0"/>
              </a:rPr>
              <a:t>P3</a:t>
            </a:r>
          </a:p>
        </p:txBody>
      </p:sp>
      <p:sp>
        <p:nvSpPr>
          <p:cNvPr id="156697" name="Line 10"/>
          <p:cNvSpPr>
            <a:spLocks noChangeShapeType="1"/>
          </p:cNvSpPr>
          <p:nvPr/>
        </p:nvSpPr>
        <p:spPr bwMode="auto">
          <a:xfrm flipH="1" flipV="1">
            <a:off x="6477000" y="3962400"/>
            <a:ext cx="381000" cy="0"/>
          </a:xfrm>
          <a:prstGeom prst="line">
            <a:avLst/>
          </a:prstGeom>
          <a:noFill/>
          <a:ln w="254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 name="Group 41"/>
          <p:cNvGrpSpPr>
            <a:grpSpLocks/>
          </p:cNvGrpSpPr>
          <p:nvPr/>
        </p:nvGrpSpPr>
        <p:grpSpPr bwMode="auto">
          <a:xfrm>
            <a:off x="6781800" y="2286000"/>
            <a:ext cx="2362200" cy="2286000"/>
            <a:chOff x="6781800" y="2286000"/>
            <a:chExt cx="2362200" cy="2286000"/>
          </a:xfrm>
        </p:grpSpPr>
        <p:sp>
          <p:nvSpPr>
            <p:cNvPr id="156699" name="Text Box 14"/>
            <p:cNvSpPr txBox="1">
              <a:spLocks noChangeArrowheads="1"/>
            </p:cNvSpPr>
            <p:nvPr/>
          </p:nvSpPr>
          <p:spPr bwMode="auto">
            <a:xfrm>
              <a:off x="7639050" y="4235450"/>
              <a:ext cx="1504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FF1A1A"/>
                  </a:solidFill>
                </a:rPr>
                <a:t>After longjmp</a:t>
              </a:r>
            </a:p>
          </p:txBody>
        </p:sp>
        <p:sp>
          <p:nvSpPr>
            <p:cNvPr id="156700" name="Rectangle 5"/>
            <p:cNvSpPr>
              <a:spLocks noChangeArrowheads="1"/>
            </p:cNvSpPr>
            <p:nvPr/>
          </p:nvSpPr>
          <p:spPr bwMode="auto">
            <a:xfrm>
              <a:off x="7924800" y="2590800"/>
              <a:ext cx="1143000" cy="685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nSpc>
                  <a:spcPct val="100000"/>
                </a:lnSpc>
              </a:pPr>
              <a:r>
                <a:rPr lang="en-US" sz="2000">
                  <a:solidFill>
                    <a:srgbClr val="000033"/>
                  </a:solidFill>
                  <a:latin typeface="Courier New" charset="0"/>
                </a:rPr>
                <a:t>P1</a:t>
              </a:r>
            </a:p>
          </p:txBody>
        </p:sp>
        <p:sp>
          <p:nvSpPr>
            <p:cNvPr id="156701" name="Line 10"/>
            <p:cNvSpPr>
              <a:spLocks noChangeShapeType="1"/>
            </p:cNvSpPr>
            <p:nvPr/>
          </p:nvSpPr>
          <p:spPr bwMode="auto">
            <a:xfrm>
              <a:off x="7391400" y="3072824"/>
              <a:ext cx="533400" cy="0"/>
            </a:xfrm>
            <a:prstGeom prst="line">
              <a:avLst/>
            </a:prstGeom>
            <a:noFill/>
            <a:ln w="254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6702" name="Line 10"/>
            <p:cNvSpPr>
              <a:spLocks noChangeShapeType="1"/>
            </p:cNvSpPr>
            <p:nvPr/>
          </p:nvSpPr>
          <p:spPr bwMode="auto">
            <a:xfrm>
              <a:off x="7391400" y="2590800"/>
              <a:ext cx="533400" cy="0"/>
            </a:xfrm>
            <a:prstGeom prst="line">
              <a:avLst/>
            </a:prstGeom>
            <a:noFill/>
            <a:ln w="254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6703" name="Rectangle 11"/>
            <p:cNvSpPr>
              <a:spLocks noChangeArrowheads="1"/>
            </p:cNvSpPr>
            <p:nvPr/>
          </p:nvSpPr>
          <p:spPr bwMode="auto">
            <a:xfrm>
              <a:off x="6781800" y="2768024"/>
              <a:ext cx="1169711"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a:lnSpc>
                  <a:spcPct val="100000"/>
                </a:lnSpc>
              </a:pPr>
              <a:r>
                <a:rPr lang="en-US" sz="1600">
                  <a:solidFill>
                    <a:srgbClr val="000066"/>
                  </a:solidFill>
                  <a:latin typeface="Courier New" charset="0"/>
                </a:rPr>
                <a:t>restored</a:t>
              </a:r>
            </a:p>
            <a:p>
              <a:pPr algn="r">
                <a:lnSpc>
                  <a:spcPct val="100000"/>
                </a:lnSpc>
              </a:pPr>
              <a:r>
                <a:rPr lang="en-US" sz="1600">
                  <a:solidFill>
                    <a:srgbClr val="000066"/>
                  </a:solidFill>
                  <a:latin typeface="Courier New" charset="0"/>
                </a:rPr>
                <a:t>%eip</a:t>
              </a:r>
            </a:p>
          </p:txBody>
        </p:sp>
        <p:sp>
          <p:nvSpPr>
            <p:cNvPr id="156704" name="Rectangle 11"/>
            <p:cNvSpPr>
              <a:spLocks noChangeArrowheads="1"/>
            </p:cNvSpPr>
            <p:nvPr/>
          </p:nvSpPr>
          <p:spPr bwMode="auto">
            <a:xfrm>
              <a:off x="6781800" y="2286000"/>
              <a:ext cx="1169711"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a:lnSpc>
                  <a:spcPct val="100000"/>
                </a:lnSpc>
              </a:pPr>
              <a:r>
                <a:rPr lang="en-US" sz="1600">
                  <a:solidFill>
                    <a:srgbClr val="000066"/>
                  </a:solidFill>
                  <a:latin typeface="Courier New" charset="0"/>
                </a:rPr>
                <a:t>restored</a:t>
              </a:r>
            </a:p>
            <a:p>
              <a:pPr algn="r">
                <a:lnSpc>
                  <a:spcPct val="100000"/>
                </a:lnSpc>
              </a:pPr>
              <a:r>
                <a:rPr lang="en-US" sz="1600">
                  <a:solidFill>
                    <a:srgbClr val="000066"/>
                  </a:solidFill>
                  <a:latin typeface="Courier New" charset="0"/>
                </a:rPr>
                <a:t>%ebp</a:t>
              </a:r>
            </a:p>
          </p:txBody>
        </p:sp>
        <p:sp>
          <p:nvSpPr>
            <p:cNvPr id="156705" name="Line 10"/>
            <p:cNvSpPr>
              <a:spLocks noChangeShapeType="1"/>
            </p:cNvSpPr>
            <p:nvPr/>
          </p:nvSpPr>
          <p:spPr bwMode="auto">
            <a:xfrm flipV="1">
              <a:off x="7391400" y="3276600"/>
              <a:ext cx="533400" cy="482024"/>
            </a:xfrm>
            <a:prstGeom prst="line">
              <a:avLst/>
            </a:prstGeom>
            <a:noFill/>
            <a:ln w="254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6706" name="Rectangle 11"/>
            <p:cNvSpPr>
              <a:spLocks noChangeArrowheads="1"/>
            </p:cNvSpPr>
            <p:nvPr/>
          </p:nvSpPr>
          <p:spPr bwMode="auto">
            <a:xfrm>
              <a:off x="6781800" y="3453824"/>
              <a:ext cx="1169711"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a:lnSpc>
                  <a:spcPct val="100000"/>
                </a:lnSpc>
              </a:pPr>
              <a:r>
                <a:rPr lang="en-US" sz="1600">
                  <a:solidFill>
                    <a:srgbClr val="000066"/>
                  </a:solidFill>
                  <a:latin typeface="Courier New" charset="0"/>
                </a:rPr>
                <a:t>restored</a:t>
              </a:r>
            </a:p>
            <a:p>
              <a:pPr algn="r">
                <a:lnSpc>
                  <a:spcPct val="100000"/>
                </a:lnSpc>
              </a:pPr>
              <a:r>
                <a:rPr lang="en-US" sz="1600">
                  <a:solidFill>
                    <a:srgbClr val="000066"/>
                  </a:solidFill>
                  <a:latin typeface="Courier New" charset="0"/>
                </a:rPr>
                <a:t>%esp</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381000" y="228600"/>
            <a:ext cx="7937500" cy="573088"/>
          </a:xfrm>
        </p:spPr>
        <p:txBody>
          <a:bodyPr/>
          <a:lstStyle/>
          <a:p>
            <a:pPr eaLnBrk="1" hangingPunct="1">
              <a:defRPr/>
            </a:pPr>
            <a:r>
              <a:rPr lang="en-US"/>
              <a:t>Limitations of Long Jumps (cont.)</a:t>
            </a:r>
          </a:p>
        </p:txBody>
      </p:sp>
      <p:sp>
        <p:nvSpPr>
          <p:cNvPr id="534531" name="Rectangle 3"/>
          <p:cNvSpPr>
            <a:spLocks noGrp="1" noChangeArrowheads="1"/>
          </p:cNvSpPr>
          <p:nvPr>
            <p:ph type="body" idx="1"/>
          </p:nvPr>
        </p:nvSpPr>
        <p:spPr>
          <a:xfrm>
            <a:off x="290513" y="685800"/>
            <a:ext cx="8307387" cy="1160463"/>
          </a:xfrm>
        </p:spPr>
        <p:txBody>
          <a:bodyPr/>
          <a:lstStyle/>
          <a:p>
            <a:pPr eaLnBrk="1" hangingPunct="1">
              <a:buFont typeface="Wingdings" pitchFamily="-1" charset="2"/>
              <a:buNone/>
              <a:defRPr/>
            </a:pPr>
            <a:r>
              <a:rPr lang="en-US"/>
              <a:t>Works within stack discipline</a:t>
            </a:r>
          </a:p>
          <a:p>
            <a:pPr lvl="1" eaLnBrk="1" hangingPunct="1">
              <a:buFont typeface="Wingdings" pitchFamily="-1" charset="2"/>
              <a:buChar char="n"/>
              <a:defRPr/>
            </a:pPr>
            <a:r>
              <a:rPr lang="en-US">
                <a:ea typeface="ＭＳ Ｐゴシック" pitchFamily="-1" charset="-128"/>
              </a:rPr>
              <a:t>Can only long jump to environment of function that has been called but not yet completed</a:t>
            </a:r>
          </a:p>
        </p:txBody>
      </p:sp>
      <p:sp>
        <p:nvSpPr>
          <p:cNvPr id="157699" name="Rectangle 4"/>
          <p:cNvSpPr>
            <a:spLocks noChangeArrowheads="1"/>
          </p:cNvSpPr>
          <p:nvPr/>
        </p:nvSpPr>
        <p:spPr bwMode="auto">
          <a:xfrm>
            <a:off x="990600" y="2057400"/>
            <a:ext cx="4114800" cy="4495800"/>
          </a:xfrm>
          <a:prstGeom prst="rect">
            <a:avLst/>
          </a:prstGeom>
          <a:solidFill>
            <a:srgbClr val="CCFFFF"/>
          </a:solidFill>
          <a:ln w="3175">
            <a:solidFill>
              <a:schemeClr val="tx1"/>
            </a:solidFill>
            <a:miter lim="800000"/>
            <a:headEnd/>
            <a:tailEnd/>
          </a:ln>
        </p:spPr>
        <p:txBody>
          <a:bodyPr>
            <a:spAutoFit/>
          </a:bodyPr>
          <a:lstStyle/>
          <a:p>
            <a:pPr algn="l">
              <a:lnSpc>
                <a:spcPct val="100000"/>
              </a:lnSpc>
            </a:pPr>
            <a:r>
              <a:rPr lang="en-US" sz="1600">
                <a:solidFill>
                  <a:srgbClr val="000066"/>
                </a:solidFill>
                <a:latin typeface="Courier New" charset="0"/>
              </a:rPr>
              <a:t>jmp_buf env;</a:t>
            </a:r>
          </a:p>
          <a:p>
            <a:pPr algn="l">
              <a:lnSpc>
                <a:spcPct val="100000"/>
              </a:lnSpc>
            </a:pPr>
            <a:endParaRPr lang="en-US" sz="1600">
              <a:solidFill>
                <a:srgbClr val="000066"/>
              </a:solidFill>
              <a:latin typeface="Courier New" charset="0"/>
            </a:endParaRPr>
          </a:p>
          <a:p>
            <a:pPr algn="l">
              <a:lnSpc>
                <a:spcPct val="100000"/>
              </a:lnSpc>
            </a:pPr>
            <a:r>
              <a:rPr lang="en-US" sz="1600">
                <a:solidFill>
                  <a:srgbClr val="000066"/>
                </a:solidFill>
                <a:latin typeface="Courier New" charset="0"/>
              </a:rPr>
              <a:t>P1()</a:t>
            </a:r>
          </a:p>
          <a:p>
            <a:pPr algn="l">
              <a:lnSpc>
                <a:spcPct val="100000"/>
              </a:lnSpc>
            </a:pPr>
            <a:r>
              <a:rPr lang="en-US" sz="1600">
                <a:solidFill>
                  <a:srgbClr val="000066"/>
                </a:solidFill>
                <a:latin typeface="Courier New" charset="0"/>
              </a:rPr>
              <a:t>{</a:t>
            </a:r>
          </a:p>
          <a:p>
            <a:pPr algn="l">
              <a:lnSpc>
                <a:spcPct val="100000"/>
              </a:lnSpc>
            </a:pPr>
            <a:r>
              <a:rPr lang="en-US" sz="1600">
                <a:solidFill>
                  <a:srgbClr val="000066"/>
                </a:solidFill>
                <a:latin typeface="Courier New" charset="0"/>
              </a:rPr>
              <a:t>  </a:t>
            </a:r>
            <a:r>
              <a:rPr lang="en-US" sz="1600">
                <a:solidFill>
                  <a:srgbClr val="FF1A1A"/>
                </a:solidFill>
                <a:latin typeface="Courier New" charset="0"/>
              </a:rPr>
              <a:t>P2(); P3();</a:t>
            </a:r>
          </a:p>
          <a:p>
            <a:pPr algn="l">
              <a:lnSpc>
                <a:spcPct val="100000"/>
              </a:lnSpc>
            </a:pPr>
            <a:r>
              <a:rPr lang="en-US" sz="1600">
                <a:solidFill>
                  <a:srgbClr val="000066"/>
                </a:solidFill>
                <a:latin typeface="Courier New" charset="0"/>
              </a:rPr>
              <a:t>}</a:t>
            </a:r>
          </a:p>
          <a:p>
            <a:pPr algn="l">
              <a:lnSpc>
                <a:spcPct val="100000"/>
              </a:lnSpc>
            </a:pPr>
            <a:endParaRPr lang="en-US" sz="1600">
              <a:solidFill>
                <a:srgbClr val="000066"/>
              </a:solidFill>
              <a:latin typeface="Courier New" charset="0"/>
            </a:endParaRPr>
          </a:p>
          <a:p>
            <a:pPr algn="l">
              <a:lnSpc>
                <a:spcPct val="100000"/>
              </a:lnSpc>
            </a:pPr>
            <a:r>
              <a:rPr lang="en-US" sz="1600">
                <a:solidFill>
                  <a:srgbClr val="000066"/>
                </a:solidFill>
                <a:latin typeface="Courier New" charset="0"/>
              </a:rPr>
              <a:t>P2()</a:t>
            </a:r>
          </a:p>
          <a:p>
            <a:pPr algn="l">
              <a:lnSpc>
                <a:spcPct val="100000"/>
              </a:lnSpc>
            </a:pPr>
            <a:r>
              <a:rPr lang="en-US" sz="1600">
                <a:solidFill>
                  <a:srgbClr val="000066"/>
                </a:solidFill>
                <a:latin typeface="Courier New" charset="0"/>
              </a:rPr>
              <a:t>{</a:t>
            </a:r>
          </a:p>
          <a:p>
            <a:pPr algn="l">
              <a:lnSpc>
                <a:spcPct val="100000"/>
              </a:lnSpc>
            </a:pPr>
            <a:r>
              <a:rPr lang="en-US" sz="1600">
                <a:solidFill>
                  <a:srgbClr val="000066"/>
                </a:solidFill>
                <a:latin typeface="Courier New" charset="0"/>
              </a:rPr>
              <a:t>   if (setjmp(env)) {</a:t>
            </a:r>
          </a:p>
          <a:p>
            <a:pPr algn="l">
              <a:lnSpc>
                <a:spcPct val="100000"/>
              </a:lnSpc>
            </a:pPr>
            <a:r>
              <a:rPr lang="en-US" sz="1600">
                <a:solidFill>
                  <a:srgbClr val="000066"/>
                </a:solidFill>
                <a:latin typeface="Courier New" charset="0"/>
              </a:rPr>
              <a:t>    /* Long Jump to here */</a:t>
            </a:r>
          </a:p>
          <a:p>
            <a:pPr algn="l">
              <a:lnSpc>
                <a:spcPct val="100000"/>
              </a:lnSpc>
            </a:pPr>
            <a:r>
              <a:rPr lang="en-US" sz="1600">
                <a:solidFill>
                  <a:srgbClr val="000066"/>
                </a:solidFill>
                <a:latin typeface="Courier New" charset="0"/>
              </a:rPr>
              <a:t>  }</a:t>
            </a:r>
          </a:p>
          <a:p>
            <a:pPr algn="l">
              <a:lnSpc>
                <a:spcPct val="100000"/>
              </a:lnSpc>
            </a:pPr>
            <a:r>
              <a:rPr lang="en-US" sz="1600">
                <a:solidFill>
                  <a:srgbClr val="000066"/>
                </a:solidFill>
                <a:latin typeface="Courier New" charset="0"/>
              </a:rPr>
              <a:t>}</a:t>
            </a:r>
          </a:p>
          <a:p>
            <a:pPr algn="l">
              <a:lnSpc>
                <a:spcPct val="100000"/>
              </a:lnSpc>
            </a:pPr>
            <a:endParaRPr lang="en-US" sz="1600">
              <a:solidFill>
                <a:srgbClr val="000066"/>
              </a:solidFill>
              <a:latin typeface="Courier New" charset="0"/>
            </a:endParaRPr>
          </a:p>
          <a:p>
            <a:pPr algn="l">
              <a:lnSpc>
                <a:spcPct val="100000"/>
              </a:lnSpc>
            </a:pPr>
            <a:r>
              <a:rPr lang="en-US" sz="1600">
                <a:solidFill>
                  <a:srgbClr val="000066"/>
                </a:solidFill>
                <a:latin typeface="Courier New" charset="0"/>
              </a:rPr>
              <a:t>P3()</a:t>
            </a:r>
          </a:p>
          <a:p>
            <a:pPr algn="l">
              <a:lnSpc>
                <a:spcPct val="100000"/>
              </a:lnSpc>
            </a:pPr>
            <a:r>
              <a:rPr lang="en-US" sz="1600">
                <a:solidFill>
                  <a:srgbClr val="000066"/>
                </a:solidFill>
                <a:latin typeface="Courier New" charset="0"/>
              </a:rPr>
              <a:t>{</a:t>
            </a:r>
          </a:p>
          <a:p>
            <a:pPr algn="l">
              <a:lnSpc>
                <a:spcPct val="100000"/>
              </a:lnSpc>
            </a:pPr>
            <a:r>
              <a:rPr lang="en-US" sz="1600">
                <a:solidFill>
                  <a:srgbClr val="000066"/>
                </a:solidFill>
                <a:latin typeface="Courier New" charset="0"/>
              </a:rPr>
              <a:t>  longjmp(env, 1);</a:t>
            </a:r>
          </a:p>
          <a:p>
            <a:pPr algn="l">
              <a:lnSpc>
                <a:spcPct val="100000"/>
              </a:lnSpc>
            </a:pPr>
            <a:r>
              <a:rPr lang="en-US" sz="1600">
                <a:solidFill>
                  <a:srgbClr val="000066"/>
                </a:solidFill>
                <a:latin typeface="Courier New" charset="0"/>
              </a:rPr>
              <a:t>}</a:t>
            </a:r>
          </a:p>
        </p:txBody>
      </p:sp>
      <p:grpSp>
        <p:nvGrpSpPr>
          <p:cNvPr id="157700" name="Group 5"/>
          <p:cNvGrpSpPr>
            <a:grpSpLocks/>
          </p:cNvGrpSpPr>
          <p:nvPr/>
        </p:nvGrpSpPr>
        <p:grpSpPr bwMode="auto">
          <a:xfrm>
            <a:off x="5181600" y="1676400"/>
            <a:ext cx="1981200" cy="1784350"/>
            <a:chOff x="3264" y="1056"/>
            <a:chExt cx="1248" cy="1124"/>
          </a:xfrm>
        </p:grpSpPr>
        <p:sp>
          <p:nvSpPr>
            <p:cNvPr id="157715" name="Rectangle 6"/>
            <p:cNvSpPr>
              <a:spLocks noChangeArrowheads="1"/>
            </p:cNvSpPr>
            <p:nvPr/>
          </p:nvSpPr>
          <p:spPr bwMode="auto">
            <a:xfrm>
              <a:off x="3264" y="1728"/>
              <a:ext cx="34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1600">
                  <a:solidFill>
                    <a:srgbClr val="000066"/>
                  </a:solidFill>
                  <a:latin typeface="Courier New" charset="0"/>
                </a:rPr>
                <a:t>env</a:t>
              </a:r>
            </a:p>
          </p:txBody>
        </p:sp>
        <p:grpSp>
          <p:nvGrpSpPr>
            <p:cNvPr id="157716" name="Group 7"/>
            <p:cNvGrpSpPr>
              <a:grpSpLocks/>
            </p:cNvGrpSpPr>
            <p:nvPr/>
          </p:nvGrpSpPr>
          <p:grpSpPr bwMode="auto">
            <a:xfrm>
              <a:off x="3456" y="1056"/>
              <a:ext cx="1056" cy="1124"/>
              <a:chOff x="3408" y="1056"/>
              <a:chExt cx="1056" cy="1124"/>
            </a:xfrm>
          </p:grpSpPr>
          <p:sp>
            <p:nvSpPr>
              <p:cNvPr id="157717" name="Rectangle 8"/>
              <p:cNvSpPr>
                <a:spLocks noChangeArrowheads="1"/>
              </p:cNvSpPr>
              <p:nvPr/>
            </p:nvSpPr>
            <p:spPr bwMode="auto">
              <a:xfrm>
                <a:off x="3744" y="1056"/>
                <a:ext cx="720" cy="432"/>
              </a:xfrm>
              <a:prstGeom prst="rect">
                <a:avLst/>
              </a:prstGeom>
              <a:solidFill>
                <a:schemeClr val="folHlink"/>
              </a:solidFill>
              <a:ln w="25400">
                <a:solidFill>
                  <a:schemeClr val="tx1"/>
                </a:solidFill>
                <a:miter lim="800000"/>
                <a:headEnd/>
                <a:tailEnd/>
              </a:ln>
            </p:spPr>
            <p:txBody>
              <a:bodyPr wrap="none" anchor="ctr"/>
              <a:lstStyle/>
              <a:p>
                <a:pPr>
                  <a:lnSpc>
                    <a:spcPct val="100000"/>
                  </a:lnSpc>
                </a:pPr>
                <a:r>
                  <a:rPr lang="en-US" sz="2000">
                    <a:solidFill>
                      <a:srgbClr val="EAEAEA"/>
                    </a:solidFill>
                    <a:latin typeface="Courier New" charset="0"/>
                  </a:rPr>
                  <a:t>P1</a:t>
                </a:r>
              </a:p>
            </p:txBody>
          </p:sp>
          <p:sp>
            <p:nvSpPr>
              <p:cNvPr id="157718" name="Rectangle 9"/>
              <p:cNvSpPr>
                <a:spLocks noChangeArrowheads="1"/>
              </p:cNvSpPr>
              <p:nvPr/>
            </p:nvSpPr>
            <p:spPr bwMode="auto">
              <a:xfrm>
                <a:off x="3744" y="1488"/>
                <a:ext cx="720" cy="432"/>
              </a:xfrm>
              <a:prstGeom prst="rect">
                <a:avLst/>
              </a:prstGeom>
              <a:solidFill>
                <a:schemeClr val="folHlink"/>
              </a:solidFill>
              <a:ln w="25400">
                <a:solidFill>
                  <a:schemeClr val="tx1"/>
                </a:solidFill>
                <a:miter lim="800000"/>
                <a:headEnd/>
                <a:tailEnd/>
              </a:ln>
            </p:spPr>
            <p:txBody>
              <a:bodyPr wrap="none" anchor="ctr"/>
              <a:lstStyle/>
              <a:p>
                <a:pPr>
                  <a:lnSpc>
                    <a:spcPct val="100000"/>
                  </a:lnSpc>
                </a:pPr>
                <a:r>
                  <a:rPr lang="en-US" sz="2000">
                    <a:solidFill>
                      <a:srgbClr val="EAEAEA"/>
                    </a:solidFill>
                    <a:latin typeface="Courier New" charset="0"/>
                  </a:rPr>
                  <a:t>P2</a:t>
                </a:r>
              </a:p>
            </p:txBody>
          </p:sp>
          <p:sp>
            <p:nvSpPr>
              <p:cNvPr id="157719" name="Line 10"/>
              <p:cNvSpPr>
                <a:spLocks noChangeShapeType="1"/>
              </p:cNvSpPr>
              <p:nvPr/>
            </p:nvSpPr>
            <p:spPr bwMode="auto">
              <a:xfrm>
                <a:off x="3408" y="1728"/>
                <a:ext cx="336" cy="0"/>
              </a:xfrm>
              <a:prstGeom prst="line">
                <a:avLst/>
              </a:prstGeom>
              <a:noFill/>
              <a:ln w="254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7720" name="Text Box 11"/>
              <p:cNvSpPr txBox="1">
                <a:spLocks noChangeArrowheads="1"/>
              </p:cNvSpPr>
              <p:nvPr/>
            </p:nvSpPr>
            <p:spPr bwMode="auto">
              <a:xfrm>
                <a:off x="3732" y="1968"/>
                <a:ext cx="6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At setjmp</a:t>
                </a:r>
              </a:p>
            </p:txBody>
          </p:sp>
        </p:grpSp>
      </p:grpSp>
      <p:grpSp>
        <p:nvGrpSpPr>
          <p:cNvPr id="157701" name="Group 12"/>
          <p:cNvGrpSpPr>
            <a:grpSpLocks/>
          </p:cNvGrpSpPr>
          <p:nvPr/>
        </p:nvGrpSpPr>
        <p:grpSpPr bwMode="auto">
          <a:xfrm>
            <a:off x="6934200" y="4724400"/>
            <a:ext cx="1995488" cy="1784350"/>
            <a:chOff x="3264" y="2976"/>
            <a:chExt cx="1257" cy="1124"/>
          </a:xfrm>
        </p:grpSpPr>
        <p:sp>
          <p:nvSpPr>
            <p:cNvPr id="157709" name="Rectangle 13"/>
            <p:cNvSpPr>
              <a:spLocks noChangeArrowheads="1"/>
            </p:cNvSpPr>
            <p:nvPr/>
          </p:nvSpPr>
          <p:spPr bwMode="auto">
            <a:xfrm>
              <a:off x="3792" y="2976"/>
              <a:ext cx="720" cy="432"/>
            </a:xfrm>
            <a:prstGeom prst="rect">
              <a:avLst/>
            </a:prstGeom>
            <a:solidFill>
              <a:schemeClr val="folHlink"/>
            </a:solidFill>
            <a:ln w="25400">
              <a:solidFill>
                <a:schemeClr val="tx1"/>
              </a:solidFill>
              <a:miter lim="800000"/>
              <a:headEnd/>
              <a:tailEnd/>
            </a:ln>
          </p:spPr>
          <p:txBody>
            <a:bodyPr wrap="none" anchor="ctr"/>
            <a:lstStyle/>
            <a:p>
              <a:pPr>
                <a:lnSpc>
                  <a:spcPct val="100000"/>
                </a:lnSpc>
              </a:pPr>
              <a:r>
                <a:rPr lang="en-US" sz="2000">
                  <a:solidFill>
                    <a:srgbClr val="EAEAEA"/>
                  </a:solidFill>
                  <a:latin typeface="Courier New" charset="0"/>
                </a:rPr>
                <a:t>P1</a:t>
              </a:r>
            </a:p>
          </p:txBody>
        </p:sp>
        <p:sp>
          <p:nvSpPr>
            <p:cNvPr id="157710" name="Rectangle 14"/>
            <p:cNvSpPr>
              <a:spLocks noChangeArrowheads="1"/>
            </p:cNvSpPr>
            <p:nvPr/>
          </p:nvSpPr>
          <p:spPr bwMode="auto">
            <a:xfrm>
              <a:off x="3792" y="3408"/>
              <a:ext cx="720" cy="432"/>
            </a:xfrm>
            <a:prstGeom prst="rect">
              <a:avLst/>
            </a:prstGeom>
            <a:solidFill>
              <a:schemeClr val="folHlink"/>
            </a:solidFill>
            <a:ln w="25400">
              <a:solidFill>
                <a:schemeClr val="tx1"/>
              </a:solidFill>
              <a:miter lim="800000"/>
              <a:headEnd/>
              <a:tailEnd/>
            </a:ln>
          </p:spPr>
          <p:txBody>
            <a:bodyPr wrap="none" anchor="ctr"/>
            <a:lstStyle/>
            <a:p>
              <a:pPr>
                <a:lnSpc>
                  <a:spcPct val="100000"/>
                </a:lnSpc>
              </a:pPr>
              <a:r>
                <a:rPr lang="en-US" sz="2000">
                  <a:solidFill>
                    <a:srgbClr val="EAEAEA"/>
                  </a:solidFill>
                  <a:latin typeface="Courier New" charset="0"/>
                </a:rPr>
                <a:t>P3</a:t>
              </a:r>
            </a:p>
          </p:txBody>
        </p:sp>
        <p:sp>
          <p:nvSpPr>
            <p:cNvPr id="157711" name="Line 15"/>
            <p:cNvSpPr>
              <a:spLocks noChangeShapeType="1"/>
            </p:cNvSpPr>
            <p:nvPr/>
          </p:nvSpPr>
          <p:spPr bwMode="auto">
            <a:xfrm>
              <a:off x="3456" y="3648"/>
              <a:ext cx="336" cy="0"/>
            </a:xfrm>
            <a:prstGeom prst="line">
              <a:avLst/>
            </a:prstGeom>
            <a:noFill/>
            <a:ln w="254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7712" name="Rectangle 16"/>
            <p:cNvSpPr>
              <a:spLocks noChangeArrowheads="1"/>
            </p:cNvSpPr>
            <p:nvPr/>
          </p:nvSpPr>
          <p:spPr bwMode="auto">
            <a:xfrm>
              <a:off x="3264" y="3408"/>
              <a:ext cx="34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1600">
                  <a:solidFill>
                    <a:srgbClr val="000066"/>
                  </a:solidFill>
                  <a:latin typeface="Courier New" charset="0"/>
                </a:rPr>
                <a:t>env</a:t>
              </a:r>
            </a:p>
          </p:txBody>
        </p:sp>
        <p:sp>
          <p:nvSpPr>
            <p:cNvPr id="157713" name="Text Box 17"/>
            <p:cNvSpPr txBox="1">
              <a:spLocks noChangeArrowheads="1"/>
            </p:cNvSpPr>
            <p:nvPr/>
          </p:nvSpPr>
          <p:spPr bwMode="auto">
            <a:xfrm>
              <a:off x="3737" y="3888"/>
              <a:ext cx="7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At longjmp</a:t>
              </a:r>
            </a:p>
          </p:txBody>
        </p:sp>
        <p:sp>
          <p:nvSpPr>
            <p:cNvPr id="157714" name="Text Box 18"/>
            <p:cNvSpPr txBox="1">
              <a:spLocks noChangeArrowheads="1"/>
            </p:cNvSpPr>
            <p:nvPr/>
          </p:nvSpPr>
          <p:spPr bwMode="auto">
            <a:xfrm>
              <a:off x="3504" y="3552"/>
              <a:ext cx="20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X</a:t>
              </a:r>
            </a:p>
          </p:txBody>
        </p:sp>
      </p:grpSp>
      <p:grpSp>
        <p:nvGrpSpPr>
          <p:cNvPr id="157702" name="Group 19"/>
          <p:cNvGrpSpPr>
            <a:grpSpLocks/>
          </p:cNvGrpSpPr>
          <p:nvPr/>
        </p:nvGrpSpPr>
        <p:grpSpPr bwMode="auto">
          <a:xfrm>
            <a:off x="5334000" y="3505200"/>
            <a:ext cx="1828800" cy="1784350"/>
            <a:chOff x="4608" y="1440"/>
            <a:chExt cx="1152" cy="1124"/>
          </a:xfrm>
        </p:grpSpPr>
        <p:sp>
          <p:nvSpPr>
            <p:cNvPr id="157703" name="Rectangle 20"/>
            <p:cNvSpPr>
              <a:spLocks noChangeArrowheads="1"/>
            </p:cNvSpPr>
            <p:nvPr/>
          </p:nvSpPr>
          <p:spPr bwMode="auto">
            <a:xfrm>
              <a:off x="5040" y="1440"/>
              <a:ext cx="720" cy="432"/>
            </a:xfrm>
            <a:prstGeom prst="rect">
              <a:avLst/>
            </a:prstGeom>
            <a:solidFill>
              <a:schemeClr val="folHlink"/>
            </a:solidFill>
            <a:ln w="25400">
              <a:solidFill>
                <a:schemeClr val="tx1"/>
              </a:solidFill>
              <a:miter lim="800000"/>
              <a:headEnd/>
              <a:tailEnd/>
            </a:ln>
          </p:spPr>
          <p:txBody>
            <a:bodyPr wrap="none" anchor="ctr"/>
            <a:lstStyle/>
            <a:p>
              <a:pPr>
                <a:lnSpc>
                  <a:spcPct val="100000"/>
                </a:lnSpc>
              </a:pPr>
              <a:r>
                <a:rPr lang="en-US" sz="2000">
                  <a:solidFill>
                    <a:srgbClr val="EAEAEA"/>
                  </a:solidFill>
                  <a:latin typeface="Courier New" charset="0"/>
                </a:rPr>
                <a:t>P1</a:t>
              </a:r>
            </a:p>
          </p:txBody>
        </p:sp>
        <p:sp>
          <p:nvSpPr>
            <p:cNvPr id="157704" name="Rectangle 21"/>
            <p:cNvSpPr>
              <a:spLocks noChangeArrowheads="1"/>
            </p:cNvSpPr>
            <p:nvPr/>
          </p:nvSpPr>
          <p:spPr bwMode="auto">
            <a:xfrm>
              <a:off x="5040" y="1872"/>
              <a:ext cx="720" cy="432"/>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2000">
                  <a:solidFill>
                    <a:srgbClr val="EAEAEA"/>
                  </a:solidFill>
                  <a:latin typeface="Courier New" charset="0"/>
                </a:rPr>
                <a:t>P2</a:t>
              </a:r>
            </a:p>
          </p:txBody>
        </p:sp>
        <p:sp>
          <p:nvSpPr>
            <p:cNvPr id="157705" name="Line 22"/>
            <p:cNvSpPr>
              <a:spLocks noChangeShapeType="1"/>
            </p:cNvSpPr>
            <p:nvPr/>
          </p:nvSpPr>
          <p:spPr bwMode="auto">
            <a:xfrm>
              <a:off x="4704" y="2112"/>
              <a:ext cx="336" cy="0"/>
            </a:xfrm>
            <a:prstGeom prst="line">
              <a:avLst/>
            </a:prstGeom>
            <a:noFill/>
            <a:ln w="254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7706" name="Text Box 23"/>
            <p:cNvSpPr txBox="1">
              <a:spLocks noChangeArrowheads="1"/>
            </p:cNvSpPr>
            <p:nvPr/>
          </p:nvSpPr>
          <p:spPr bwMode="auto">
            <a:xfrm>
              <a:off x="5004" y="2352"/>
              <a:ext cx="7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nSpc>
                  <a:spcPct val="100000"/>
                </a:lnSpc>
              </a:pPr>
              <a:r>
                <a:rPr lang="en-US" sz="1600">
                  <a:solidFill>
                    <a:srgbClr val="000066"/>
                  </a:solidFill>
                </a:rPr>
                <a:t>P2 returns</a:t>
              </a:r>
            </a:p>
          </p:txBody>
        </p:sp>
        <p:sp>
          <p:nvSpPr>
            <p:cNvPr id="157707" name="Rectangle 24"/>
            <p:cNvSpPr>
              <a:spLocks noChangeArrowheads="1"/>
            </p:cNvSpPr>
            <p:nvPr/>
          </p:nvSpPr>
          <p:spPr bwMode="auto">
            <a:xfrm>
              <a:off x="4608" y="1872"/>
              <a:ext cx="34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1600">
                  <a:solidFill>
                    <a:srgbClr val="000066"/>
                  </a:solidFill>
                  <a:latin typeface="Courier New" charset="0"/>
                </a:rPr>
                <a:t>env</a:t>
              </a:r>
            </a:p>
          </p:txBody>
        </p:sp>
        <p:sp>
          <p:nvSpPr>
            <p:cNvPr id="157708" name="Text Box 25"/>
            <p:cNvSpPr txBox="1">
              <a:spLocks noChangeArrowheads="1"/>
            </p:cNvSpPr>
            <p:nvPr/>
          </p:nvSpPr>
          <p:spPr bwMode="auto">
            <a:xfrm>
              <a:off x="4752" y="2016"/>
              <a:ext cx="20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rPr>
                <a:t>X</a:t>
              </a:r>
            </a:p>
          </p:txBody>
        </p:sp>
      </p:grpSp>
    </p:spTree>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a:xfrm>
            <a:off x="381000" y="265113"/>
            <a:ext cx="2209800" cy="573087"/>
          </a:xfrm>
        </p:spPr>
        <p:txBody>
          <a:bodyPr/>
          <a:lstStyle/>
          <a:p>
            <a:pPr eaLnBrk="1" hangingPunct="1">
              <a:defRPr/>
            </a:pPr>
            <a:r>
              <a:rPr lang="en-US"/>
              <a:t>Summary</a:t>
            </a:r>
          </a:p>
        </p:txBody>
      </p:sp>
      <p:sp>
        <p:nvSpPr>
          <p:cNvPr id="535555" name="Rectangle 3"/>
          <p:cNvSpPr>
            <a:spLocks noGrp="1" noChangeArrowheads="1"/>
          </p:cNvSpPr>
          <p:nvPr>
            <p:ph type="body" idx="1"/>
          </p:nvPr>
        </p:nvSpPr>
        <p:spPr/>
        <p:txBody>
          <a:bodyPr/>
          <a:lstStyle/>
          <a:p>
            <a:pPr eaLnBrk="1" hangingPunct="1">
              <a:buFont typeface="Wingdings" pitchFamily="-1" charset="2"/>
              <a:buNone/>
              <a:defRPr/>
            </a:pPr>
            <a:r>
              <a:rPr lang="en-US"/>
              <a:t>Signals provide process-level exception handling</a:t>
            </a:r>
          </a:p>
          <a:p>
            <a:pPr lvl="1" eaLnBrk="1" hangingPunct="1">
              <a:buFont typeface="Wingdings" pitchFamily="-1" charset="2"/>
              <a:buChar char="n"/>
              <a:defRPr/>
            </a:pPr>
            <a:r>
              <a:rPr lang="en-US">
                <a:ea typeface="ＭＳ Ｐゴシック" pitchFamily="-1" charset="-128"/>
              </a:rPr>
              <a:t>Can generate from user programs</a:t>
            </a:r>
            <a:endParaRPr lang="en-US">
              <a:latin typeface="Courier New" pitchFamily="-1" charset="0"/>
              <a:ea typeface="ＭＳ Ｐゴシック" pitchFamily="-1" charset="-128"/>
            </a:endParaRPr>
          </a:p>
          <a:p>
            <a:pPr lvl="1" eaLnBrk="1" hangingPunct="1">
              <a:buFont typeface="Wingdings" pitchFamily="-1" charset="2"/>
              <a:buChar char="n"/>
              <a:defRPr/>
            </a:pPr>
            <a:r>
              <a:rPr lang="en-US">
                <a:ea typeface="ＭＳ Ｐゴシック" pitchFamily="-1" charset="-128"/>
              </a:rPr>
              <a:t>Can define effect by declaring signal handler</a:t>
            </a:r>
          </a:p>
          <a:p>
            <a:pPr eaLnBrk="1" hangingPunct="1">
              <a:buFont typeface="Wingdings" pitchFamily="-1" charset="2"/>
              <a:buNone/>
              <a:defRPr/>
            </a:pPr>
            <a:r>
              <a:rPr lang="en-US"/>
              <a:t>Some caveats</a:t>
            </a:r>
          </a:p>
          <a:p>
            <a:pPr lvl="1" eaLnBrk="1" hangingPunct="1">
              <a:buFont typeface="Wingdings" pitchFamily="-1" charset="2"/>
              <a:buChar char="n"/>
              <a:defRPr/>
            </a:pPr>
            <a:r>
              <a:rPr lang="en-US">
                <a:ea typeface="ＭＳ Ｐゴシック" pitchFamily="-1" charset="-128"/>
              </a:rPr>
              <a:t>Very high overhead</a:t>
            </a:r>
          </a:p>
          <a:p>
            <a:pPr lvl="2" eaLnBrk="1" hangingPunct="1">
              <a:buFont typeface="Wingdings" pitchFamily="-1" charset="2"/>
              <a:buChar char="l"/>
              <a:defRPr/>
            </a:pPr>
            <a:r>
              <a:rPr lang="en-US" sz="1800">
                <a:ea typeface="ＭＳ Ｐゴシック" pitchFamily="-1" charset="-128"/>
              </a:rPr>
              <a:t>    &gt;10,000 clock cycles</a:t>
            </a:r>
          </a:p>
          <a:p>
            <a:pPr lvl="2" eaLnBrk="1" hangingPunct="1">
              <a:buFont typeface="Wingdings" pitchFamily="-1" charset="2"/>
              <a:buChar char="l"/>
              <a:defRPr/>
            </a:pPr>
            <a:r>
              <a:rPr lang="en-US" sz="1800">
                <a:ea typeface="ＭＳ Ｐゴシック" pitchFamily="-1" charset="-128"/>
              </a:rPr>
              <a:t>Only use for exceptional conditions</a:t>
            </a:r>
          </a:p>
          <a:p>
            <a:pPr lvl="1" eaLnBrk="1" hangingPunct="1">
              <a:buFont typeface="Wingdings" pitchFamily="-1" charset="2"/>
              <a:buChar char="n"/>
              <a:defRPr/>
            </a:pPr>
            <a:r>
              <a:rPr lang="en-US">
                <a:ea typeface="ＭＳ Ｐゴシック" pitchFamily="-1" charset="-128"/>
              </a:rPr>
              <a:t>Don’t have queues</a:t>
            </a:r>
          </a:p>
          <a:p>
            <a:pPr lvl="2" eaLnBrk="1" hangingPunct="1">
              <a:buFont typeface="Wingdings" pitchFamily="-1" charset="2"/>
              <a:buChar char="l"/>
              <a:defRPr/>
            </a:pPr>
            <a:r>
              <a:rPr lang="en-US" sz="1800">
                <a:ea typeface="ＭＳ Ｐゴシック" pitchFamily="-1" charset="-128"/>
              </a:rPr>
              <a:t>Just one bit for each pending signal type</a:t>
            </a:r>
          </a:p>
          <a:p>
            <a:pPr eaLnBrk="1" hangingPunct="1">
              <a:buFont typeface="Wingdings" pitchFamily="-1" charset="2"/>
              <a:buNone/>
              <a:defRPr/>
            </a:pPr>
            <a:r>
              <a:rPr lang="en-US"/>
              <a:t>Nonlocal jumps provide exceptional  control flow within process</a:t>
            </a:r>
          </a:p>
          <a:p>
            <a:pPr lvl="1" eaLnBrk="1" hangingPunct="1">
              <a:buFont typeface="Wingdings" pitchFamily="-1" charset="2"/>
              <a:buChar char="n"/>
              <a:defRPr/>
            </a:pPr>
            <a:r>
              <a:rPr lang="en-US">
                <a:ea typeface="ＭＳ Ｐゴシック" pitchFamily="-1" charset="-128"/>
              </a:rPr>
              <a:t>Within constraints of stack discipline </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0" y="2667000"/>
            <a:ext cx="3851275" cy="3270250"/>
          </a:xfrm>
          <a:prstGeom prst="rect">
            <a:avLst/>
          </a:prstGeom>
          <a:solidFill>
            <a:srgbClr val="DDDDDD"/>
          </a:solidFill>
          <a:ln>
            <a:noFill/>
          </a:ln>
          <a:extLs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linux&gt; </a:t>
            </a:r>
            <a:r>
              <a:rPr lang="en-US" sz="1600" i="1">
                <a:solidFill>
                  <a:srgbClr val="000066"/>
                </a:solidFill>
                <a:latin typeface="Courier New" charset="0"/>
              </a:rPr>
              <a:t>./forks 8</a:t>
            </a:r>
          </a:p>
          <a:p>
            <a:pPr algn="l">
              <a:lnSpc>
                <a:spcPct val="100000"/>
              </a:lnSpc>
            </a:pPr>
            <a:r>
              <a:rPr lang="en-US" sz="1600">
                <a:solidFill>
                  <a:srgbClr val="000066"/>
                </a:solidFill>
                <a:latin typeface="Courier New" charset="0"/>
              </a:rPr>
              <a:t>Terminating Parent, PID = 6675</a:t>
            </a:r>
          </a:p>
          <a:p>
            <a:pPr algn="l">
              <a:lnSpc>
                <a:spcPct val="100000"/>
              </a:lnSpc>
            </a:pPr>
            <a:r>
              <a:rPr lang="en-US" sz="1600">
                <a:solidFill>
                  <a:srgbClr val="000066"/>
                </a:solidFill>
                <a:latin typeface="Courier New" charset="0"/>
              </a:rPr>
              <a:t>Running Child, PID = 6676</a:t>
            </a:r>
          </a:p>
          <a:p>
            <a:pPr algn="l">
              <a:lnSpc>
                <a:spcPct val="100000"/>
              </a:lnSpc>
            </a:pPr>
            <a:r>
              <a:rPr lang="en-US" sz="1600">
                <a:solidFill>
                  <a:srgbClr val="000066"/>
                </a:solidFill>
                <a:latin typeface="Courier New" charset="0"/>
              </a:rPr>
              <a:t>linux&gt; </a:t>
            </a:r>
            <a:r>
              <a:rPr lang="en-US" sz="1600" i="1">
                <a:solidFill>
                  <a:srgbClr val="000066"/>
                </a:solidFill>
                <a:latin typeface="Courier New" charset="0"/>
              </a:rPr>
              <a:t>ps</a:t>
            </a:r>
          </a:p>
          <a:p>
            <a:pPr algn="l">
              <a:lnSpc>
                <a:spcPct val="100000"/>
              </a:lnSpc>
            </a:pPr>
            <a:r>
              <a:rPr lang="en-US" sz="1600">
                <a:solidFill>
                  <a:srgbClr val="000066"/>
                </a:solidFill>
                <a:latin typeface="Courier New" charset="0"/>
              </a:rPr>
              <a:t>  PID TTY          TIME CMD</a:t>
            </a:r>
          </a:p>
          <a:p>
            <a:pPr algn="l">
              <a:lnSpc>
                <a:spcPct val="100000"/>
              </a:lnSpc>
            </a:pPr>
            <a:r>
              <a:rPr lang="en-US" sz="1600">
                <a:solidFill>
                  <a:srgbClr val="000066"/>
                </a:solidFill>
                <a:latin typeface="Courier New" charset="0"/>
              </a:rPr>
              <a:t> 6585 ttyp9    00:00:00 tcsh</a:t>
            </a:r>
          </a:p>
          <a:p>
            <a:pPr algn="l">
              <a:lnSpc>
                <a:spcPct val="100000"/>
              </a:lnSpc>
            </a:pPr>
            <a:r>
              <a:rPr lang="en-US" sz="1600">
                <a:solidFill>
                  <a:srgbClr val="000066"/>
                </a:solidFill>
                <a:latin typeface="Courier New" charset="0"/>
              </a:rPr>
              <a:t> 6676 ttyp9    00:00:06 forks</a:t>
            </a:r>
          </a:p>
          <a:p>
            <a:pPr algn="l">
              <a:lnSpc>
                <a:spcPct val="100000"/>
              </a:lnSpc>
            </a:pPr>
            <a:r>
              <a:rPr lang="en-US" sz="1600">
                <a:solidFill>
                  <a:srgbClr val="000066"/>
                </a:solidFill>
                <a:latin typeface="Courier New" charset="0"/>
              </a:rPr>
              <a:t> 6677 ttyp9    00:00:00 ps</a:t>
            </a:r>
          </a:p>
          <a:p>
            <a:pPr algn="l">
              <a:lnSpc>
                <a:spcPct val="100000"/>
              </a:lnSpc>
            </a:pPr>
            <a:r>
              <a:rPr lang="en-US" sz="1600" i="1">
                <a:solidFill>
                  <a:srgbClr val="000066"/>
                </a:solidFill>
                <a:latin typeface="Courier New" charset="0"/>
              </a:rPr>
              <a:t>linux&gt;</a:t>
            </a:r>
            <a:r>
              <a:rPr lang="en-US" sz="1600">
                <a:solidFill>
                  <a:srgbClr val="000066"/>
                </a:solidFill>
                <a:latin typeface="Courier New" charset="0"/>
              </a:rPr>
              <a:t> kill 6676</a:t>
            </a:r>
          </a:p>
          <a:p>
            <a:pPr algn="l">
              <a:lnSpc>
                <a:spcPct val="100000"/>
              </a:lnSpc>
            </a:pPr>
            <a:r>
              <a:rPr lang="en-US" sz="1600" i="1">
                <a:solidFill>
                  <a:srgbClr val="000066"/>
                </a:solidFill>
                <a:latin typeface="Courier New" charset="0"/>
              </a:rPr>
              <a:t>linux&gt;</a:t>
            </a:r>
            <a:r>
              <a:rPr lang="en-US" sz="1600">
                <a:solidFill>
                  <a:srgbClr val="000066"/>
                </a:solidFill>
                <a:latin typeface="Courier New" charset="0"/>
              </a:rPr>
              <a:t> ps</a:t>
            </a:r>
          </a:p>
          <a:p>
            <a:pPr algn="l">
              <a:lnSpc>
                <a:spcPct val="100000"/>
              </a:lnSpc>
            </a:pPr>
            <a:r>
              <a:rPr lang="en-US" sz="1600">
                <a:solidFill>
                  <a:srgbClr val="000066"/>
                </a:solidFill>
                <a:latin typeface="Courier New" charset="0"/>
              </a:rPr>
              <a:t>  PID TTY          TIME CMD</a:t>
            </a:r>
          </a:p>
          <a:p>
            <a:pPr algn="l">
              <a:lnSpc>
                <a:spcPct val="100000"/>
              </a:lnSpc>
            </a:pPr>
            <a:r>
              <a:rPr lang="en-US" sz="1600">
                <a:solidFill>
                  <a:srgbClr val="000066"/>
                </a:solidFill>
                <a:latin typeface="Courier New" charset="0"/>
              </a:rPr>
              <a:t> 6585 ttyp9    00:00:00 tcsh</a:t>
            </a:r>
          </a:p>
          <a:p>
            <a:pPr algn="l">
              <a:lnSpc>
                <a:spcPct val="100000"/>
              </a:lnSpc>
            </a:pPr>
            <a:r>
              <a:rPr lang="en-US" sz="1600">
                <a:solidFill>
                  <a:srgbClr val="000066"/>
                </a:solidFill>
                <a:latin typeface="Courier New" charset="0"/>
              </a:rPr>
              <a:t> 6678 ttyp9    00:00:00 ps</a:t>
            </a:r>
          </a:p>
        </p:txBody>
      </p:sp>
      <p:sp>
        <p:nvSpPr>
          <p:cNvPr id="498691" name="Rectangle 3"/>
          <p:cNvSpPr>
            <a:spLocks noGrp="1" noChangeArrowheads="1"/>
          </p:cNvSpPr>
          <p:nvPr>
            <p:ph type="title"/>
          </p:nvPr>
        </p:nvSpPr>
        <p:spPr>
          <a:xfrm>
            <a:off x="152400" y="304800"/>
            <a:ext cx="3657600" cy="1617663"/>
          </a:xfrm>
        </p:spPr>
        <p:txBody>
          <a:bodyPr/>
          <a:lstStyle/>
          <a:p>
            <a:pPr eaLnBrk="1" hangingPunct="1">
              <a:defRPr/>
            </a:pPr>
            <a:r>
              <a:rPr lang="en-US"/>
              <a:t>Nonterminating</a:t>
            </a:r>
            <a:br>
              <a:rPr lang="en-US"/>
            </a:br>
            <a:r>
              <a:rPr lang="en-US"/>
              <a:t>Child</a:t>
            </a:r>
            <a:br>
              <a:rPr lang="en-US"/>
            </a:br>
            <a:r>
              <a:rPr lang="en-US"/>
              <a:t>Example</a:t>
            </a:r>
          </a:p>
        </p:txBody>
      </p:sp>
      <p:sp>
        <p:nvSpPr>
          <p:cNvPr id="43012" name="Rectangle 4"/>
          <p:cNvSpPr>
            <a:spLocks noGrp="1" noChangeArrowheads="1"/>
          </p:cNvSpPr>
          <p:nvPr>
            <p:ph type="body" idx="1"/>
          </p:nvPr>
        </p:nvSpPr>
        <p:spPr>
          <a:xfrm>
            <a:off x="4267200" y="3733800"/>
            <a:ext cx="4330700" cy="2711450"/>
          </a:xfrm>
        </p:spPr>
        <p:txBody>
          <a:bodyPr/>
          <a:lstStyle/>
          <a:p>
            <a:pPr lvl="1" eaLnBrk="1" hangingPunct="1">
              <a:buFont typeface="Wingdings" charset="0"/>
              <a:buNone/>
            </a:pPr>
            <a:endParaRPr lang="en-US">
              <a:latin typeface="Helvetica" charset="0"/>
              <a:ea typeface="ＭＳ Ｐゴシック" charset="0"/>
            </a:endParaRPr>
          </a:p>
          <a:p>
            <a:pPr lvl="1" eaLnBrk="1" hangingPunct="1"/>
            <a:r>
              <a:rPr lang="en-US">
                <a:latin typeface="Helvetica" charset="0"/>
                <a:ea typeface="ＭＳ Ｐゴシック" charset="0"/>
              </a:rPr>
              <a:t>Child process still active even though parent has terminated</a:t>
            </a:r>
          </a:p>
          <a:p>
            <a:pPr lvl="1" eaLnBrk="1" hangingPunct="1"/>
            <a:r>
              <a:rPr lang="en-US">
                <a:latin typeface="Helvetica" charset="0"/>
                <a:ea typeface="ＭＳ Ｐゴシック" charset="0"/>
              </a:rPr>
              <a:t>Must kill explicitly, or else will keep running indefinitely</a:t>
            </a:r>
          </a:p>
        </p:txBody>
      </p:sp>
      <p:sp>
        <p:nvSpPr>
          <p:cNvPr id="79876" name="Text Box 5"/>
          <p:cNvSpPr txBox="1">
            <a:spLocks noChangeArrowheads="1"/>
          </p:cNvSpPr>
          <p:nvPr/>
        </p:nvSpPr>
        <p:spPr bwMode="auto">
          <a:xfrm>
            <a:off x="3787775" y="381000"/>
            <a:ext cx="5356225" cy="3073400"/>
          </a:xfrm>
          <a:prstGeom prst="rect">
            <a:avLst/>
          </a:prstGeom>
          <a:solidFill>
            <a:srgbClr val="FFFF99"/>
          </a:solidFill>
          <a:ln w="3175">
            <a:solidFill>
              <a:schemeClr val="tx1"/>
            </a:solidFill>
            <a:miter lim="800000"/>
            <a:headEnd/>
            <a:tailEnd/>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400">
                <a:solidFill>
                  <a:srgbClr val="000066"/>
                </a:solidFill>
                <a:latin typeface="Courier New" charset="0"/>
              </a:rPr>
              <a:t>void fork8()</a:t>
            </a:r>
          </a:p>
          <a:p>
            <a:pPr algn="l">
              <a:lnSpc>
                <a:spcPct val="100000"/>
              </a:lnSpc>
            </a:pPr>
            <a:r>
              <a:rPr lang="en-US" sz="1400">
                <a:solidFill>
                  <a:srgbClr val="000066"/>
                </a:solidFill>
                <a:latin typeface="Courier New" charset="0"/>
              </a:rPr>
              <a:t>{</a:t>
            </a:r>
          </a:p>
          <a:p>
            <a:pPr algn="l">
              <a:lnSpc>
                <a:spcPct val="100000"/>
              </a:lnSpc>
            </a:pPr>
            <a:r>
              <a:rPr lang="en-US" sz="1400">
                <a:solidFill>
                  <a:srgbClr val="000066"/>
                </a:solidFill>
                <a:latin typeface="Courier New" charset="0"/>
              </a:rPr>
              <a:t>    if (fork() == 0) {</a:t>
            </a:r>
          </a:p>
          <a:p>
            <a:pPr algn="l">
              <a:lnSpc>
                <a:spcPct val="100000"/>
              </a:lnSpc>
            </a:pPr>
            <a:r>
              <a:rPr lang="en-US" sz="1400">
                <a:solidFill>
                  <a:srgbClr val="000066"/>
                </a:solidFill>
                <a:latin typeface="Courier New" charset="0"/>
              </a:rPr>
              <a:t>	/* Child */</a:t>
            </a:r>
          </a:p>
          <a:p>
            <a:pPr algn="l">
              <a:lnSpc>
                <a:spcPct val="100000"/>
              </a:lnSpc>
            </a:pPr>
            <a:r>
              <a:rPr lang="en-US" sz="1400">
                <a:solidFill>
                  <a:srgbClr val="000066"/>
                </a:solidFill>
                <a:latin typeface="Courier New" charset="0"/>
              </a:rPr>
              <a:t>	printf("Running Child, PID = %d\n",</a:t>
            </a:r>
          </a:p>
          <a:p>
            <a:pPr algn="l">
              <a:lnSpc>
                <a:spcPct val="100000"/>
              </a:lnSpc>
            </a:pPr>
            <a:r>
              <a:rPr lang="en-US" sz="1400">
                <a:solidFill>
                  <a:srgbClr val="000066"/>
                </a:solidFill>
                <a:latin typeface="Courier New" charset="0"/>
              </a:rPr>
              <a:t>	       getpid());</a:t>
            </a:r>
          </a:p>
          <a:p>
            <a:pPr algn="l">
              <a:lnSpc>
                <a:spcPct val="100000"/>
              </a:lnSpc>
            </a:pPr>
            <a:r>
              <a:rPr lang="en-US" sz="1400">
                <a:solidFill>
                  <a:srgbClr val="000066"/>
                </a:solidFill>
                <a:latin typeface="Courier New" charset="0"/>
              </a:rPr>
              <a:t>	while (1)</a:t>
            </a:r>
          </a:p>
          <a:p>
            <a:pPr algn="l">
              <a:lnSpc>
                <a:spcPct val="100000"/>
              </a:lnSpc>
            </a:pPr>
            <a:r>
              <a:rPr lang="en-US" sz="1400">
                <a:solidFill>
                  <a:srgbClr val="000066"/>
                </a:solidFill>
                <a:latin typeface="Courier New" charset="0"/>
              </a:rPr>
              <a:t>	    ; /* Infinite loop */</a:t>
            </a:r>
          </a:p>
          <a:p>
            <a:pPr algn="l">
              <a:lnSpc>
                <a:spcPct val="100000"/>
              </a:lnSpc>
            </a:pPr>
            <a:r>
              <a:rPr lang="en-US" sz="1400">
                <a:solidFill>
                  <a:srgbClr val="000066"/>
                </a:solidFill>
                <a:latin typeface="Courier New" charset="0"/>
              </a:rPr>
              <a:t>    } else {</a:t>
            </a:r>
          </a:p>
          <a:p>
            <a:pPr algn="l">
              <a:lnSpc>
                <a:spcPct val="100000"/>
              </a:lnSpc>
            </a:pPr>
            <a:r>
              <a:rPr lang="en-US" sz="1400">
                <a:solidFill>
                  <a:srgbClr val="000066"/>
                </a:solidFill>
                <a:latin typeface="Courier New" charset="0"/>
              </a:rPr>
              <a:t>	printf("Terminating Parent, PID = %d\n",</a:t>
            </a:r>
          </a:p>
          <a:p>
            <a:pPr algn="l">
              <a:lnSpc>
                <a:spcPct val="100000"/>
              </a:lnSpc>
            </a:pPr>
            <a:r>
              <a:rPr lang="en-US" sz="1400">
                <a:solidFill>
                  <a:srgbClr val="000066"/>
                </a:solidFill>
                <a:latin typeface="Courier New" charset="0"/>
              </a:rPr>
              <a:t>	       getpid());</a:t>
            </a:r>
          </a:p>
          <a:p>
            <a:pPr algn="l">
              <a:lnSpc>
                <a:spcPct val="100000"/>
              </a:lnSpc>
            </a:pPr>
            <a:r>
              <a:rPr lang="en-US" sz="1400">
                <a:solidFill>
                  <a:srgbClr val="000066"/>
                </a:solidFill>
                <a:latin typeface="Courier New" charset="0"/>
              </a:rPr>
              <a:t>	exit(0);</a:t>
            </a:r>
          </a:p>
          <a:p>
            <a:pPr algn="l">
              <a:lnSpc>
                <a:spcPct val="100000"/>
              </a:lnSpc>
            </a:pPr>
            <a:r>
              <a:rPr lang="en-US" sz="1400">
                <a:solidFill>
                  <a:srgbClr val="000066"/>
                </a:solidFill>
                <a:latin typeface="Courier New" charset="0"/>
              </a:rPr>
              <a:t>    }</a:t>
            </a:r>
          </a:p>
          <a:p>
            <a:pPr algn="l">
              <a:lnSpc>
                <a:spcPct val="100000"/>
              </a:lnSpc>
            </a:pPr>
            <a:r>
              <a:rPr lang="en-US" sz="1400">
                <a:solidFill>
                  <a:srgbClr val="000066"/>
                </a:solidFill>
                <a:latin typeface="Courier Ne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012">
                                            <p:txEl>
                                              <p:pRg st="1" end="1"/>
                                            </p:txEl>
                                          </p:spTgt>
                                        </p:tgtEl>
                                        <p:attrNameLst>
                                          <p:attrName>style.visibility</p:attrName>
                                        </p:attrNameLst>
                                      </p:cBhvr>
                                      <p:to>
                                        <p:strVal val="visible"/>
                                      </p:to>
                                    </p:set>
                                    <p:animEffect transition="in" filter="dissolve">
                                      <p:cBhvr>
                                        <p:cTn id="7" dur="500"/>
                                        <p:tgtEl>
                                          <p:spTgt spid="43012">
                                            <p:txEl>
                                              <p:pRg st="1" end="1"/>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3012">
                                            <p:txEl>
                                              <p:pRg st="2" end="2"/>
                                            </p:txEl>
                                          </p:spTgt>
                                        </p:tgtEl>
                                        <p:attrNameLst>
                                          <p:attrName>style.visibility</p:attrName>
                                        </p:attrNameLst>
                                      </p:cBhvr>
                                      <p:to>
                                        <p:strVal val="visible"/>
                                      </p:to>
                                    </p:set>
                                    <p:animEffect transition="in" filter="dissolve">
                                      <p:cBhvr>
                                        <p:cTn id="10" dur="500"/>
                                        <p:tgtEl>
                                          <p:spTgt spid="43012">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3010"/>
                                        </p:tgtEl>
                                        <p:attrNameLst>
                                          <p:attrName>style.visibility</p:attrName>
                                        </p:attrNameLst>
                                      </p:cBhvr>
                                      <p:to>
                                        <p:strVal val="visible"/>
                                      </p:to>
                                    </p:set>
                                    <p:animEffect transition="in" filter="dissolve">
                                      <p:cBhvr>
                                        <p:cTn id="15" dur="500"/>
                                        <p:tgtEl>
                                          <p:spTgt spid="43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nimBg="1"/>
      <p:bldP spid="4301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a:xfrm>
            <a:off x="304800" y="228600"/>
            <a:ext cx="8305800" cy="573088"/>
          </a:xfrm>
        </p:spPr>
        <p:txBody>
          <a:bodyPr/>
          <a:lstStyle/>
          <a:p>
            <a:pPr eaLnBrk="1" hangingPunct="1">
              <a:defRPr/>
            </a:pPr>
            <a:r>
              <a:rPr lang="en-US">
                <a:latin typeface="Courier New" charset="0"/>
              </a:rPr>
              <a:t>wait</a:t>
            </a:r>
            <a:r>
              <a:rPr lang="en-US"/>
              <a:t>: Synchronizing with children</a:t>
            </a:r>
          </a:p>
        </p:txBody>
      </p:sp>
      <p:sp>
        <p:nvSpPr>
          <p:cNvPr id="499715" name="Rectangle 3"/>
          <p:cNvSpPr>
            <a:spLocks noGrp="1" noChangeArrowheads="1"/>
          </p:cNvSpPr>
          <p:nvPr>
            <p:ph type="body" idx="1"/>
          </p:nvPr>
        </p:nvSpPr>
        <p:spPr>
          <a:xfrm>
            <a:off x="444500" y="990600"/>
            <a:ext cx="8255000" cy="5486400"/>
          </a:xfrm>
        </p:spPr>
        <p:txBody>
          <a:bodyPr/>
          <a:lstStyle/>
          <a:p>
            <a:pPr eaLnBrk="1" hangingPunct="1">
              <a:buFont typeface="Wingdings" charset="0"/>
              <a:buNone/>
              <a:defRPr/>
            </a:pPr>
            <a:r>
              <a:rPr lang="en-US" dirty="0" err="1">
                <a:latin typeface="Courier New" charset="0"/>
              </a:rPr>
              <a:t>int</a:t>
            </a:r>
            <a:r>
              <a:rPr lang="en-US" dirty="0">
                <a:latin typeface="Courier New" charset="0"/>
              </a:rPr>
              <a:t> wait(</a:t>
            </a:r>
            <a:r>
              <a:rPr lang="en-US" dirty="0" err="1">
                <a:latin typeface="Courier New" charset="0"/>
              </a:rPr>
              <a:t>int</a:t>
            </a:r>
            <a:r>
              <a:rPr lang="en-US" dirty="0">
                <a:latin typeface="Courier New" charset="0"/>
              </a:rPr>
              <a:t> *</a:t>
            </a:r>
            <a:r>
              <a:rPr lang="en-US" dirty="0" err="1">
                <a:latin typeface="Courier New" charset="0"/>
              </a:rPr>
              <a:t>child_status</a:t>
            </a:r>
            <a:r>
              <a:rPr lang="en-US" dirty="0">
                <a:latin typeface="Courier New" charset="0"/>
              </a:rPr>
              <a:t>)</a:t>
            </a:r>
            <a:endParaRPr lang="en-US" dirty="0"/>
          </a:p>
          <a:p>
            <a:pPr lvl="1" eaLnBrk="1" hangingPunct="1">
              <a:defRPr/>
            </a:pPr>
            <a:r>
              <a:rPr lang="en-US" dirty="0">
                <a:ea typeface="ＭＳ Ｐゴシック" charset="0"/>
              </a:rPr>
              <a:t>suspends current process until one of its children terminates</a:t>
            </a:r>
          </a:p>
          <a:p>
            <a:pPr lvl="1" eaLnBrk="1" hangingPunct="1">
              <a:defRPr/>
            </a:pPr>
            <a:r>
              <a:rPr lang="en-US" dirty="0">
                <a:ea typeface="ＭＳ Ｐゴシック" charset="0"/>
              </a:rPr>
              <a:t>return value is the </a:t>
            </a:r>
            <a:r>
              <a:rPr lang="en-US" dirty="0" err="1">
                <a:latin typeface="Courier New" charset="0"/>
                <a:ea typeface="ＭＳ Ｐゴシック" charset="0"/>
              </a:rPr>
              <a:t>pid</a:t>
            </a:r>
            <a:r>
              <a:rPr lang="en-US" dirty="0">
                <a:ea typeface="ＭＳ Ｐゴシック" charset="0"/>
              </a:rPr>
              <a:t> of the child process that terminated</a:t>
            </a:r>
          </a:p>
          <a:p>
            <a:pPr lvl="1" eaLnBrk="1" hangingPunct="1">
              <a:defRPr/>
            </a:pPr>
            <a:r>
              <a:rPr lang="en-US" dirty="0">
                <a:ea typeface="ＭＳ Ｐゴシック" charset="0"/>
              </a:rPr>
              <a:t>if </a:t>
            </a:r>
            <a:r>
              <a:rPr lang="en-US" dirty="0" err="1">
                <a:latin typeface="Courier New" charset="0"/>
                <a:ea typeface="ＭＳ Ｐゴシック" charset="0"/>
              </a:rPr>
              <a:t>child_status</a:t>
            </a:r>
            <a:r>
              <a:rPr lang="en-US" dirty="0">
                <a:ea typeface="ＭＳ Ｐゴシック" charset="0"/>
              </a:rPr>
              <a:t> </a:t>
            </a:r>
            <a:r>
              <a:rPr lang="en-US" dirty="0">
                <a:latin typeface="Courier New" charset="0"/>
                <a:ea typeface="ＭＳ Ｐゴシック" charset="0"/>
              </a:rPr>
              <a:t>!= NULL</a:t>
            </a:r>
            <a:r>
              <a:rPr lang="en-US" dirty="0">
                <a:ea typeface="ＭＳ Ｐゴシック" charset="0"/>
              </a:rPr>
              <a:t>, then the object it points to will be set to  a status indicating why the child process terminated</a:t>
            </a:r>
          </a:p>
          <a:p>
            <a:pPr lvl="1" eaLnBrk="1" hangingPunct="1">
              <a:defRPr/>
            </a:pPr>
            <a:r>
              <a:rPr lang="en-US" dirty="0">
                <a:ea typeface="ＭＳ Ｐゴシック" charset="0"/>
              </a:rPr>
              <a:t>This then triggers the OS to reap/</a:t>
            </a:r>
            <a:r>
              <a:rPr lang="en-US" dirty="0" err="1">
                <a:ea typeface="ＭＳ Ｐゴシック" charset="0"/>
              </a:rPr>
              <a:t>deallocate</a:t>
            </a:r>
            <a:r>
              <a:rPr lang="en-US" dirty="0">
                <a:ea typeface="ＭＳ Ｐゴシック" charset="0"/>
              </a:rPr>
              <a:t> the memory of the child process</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pPr eaLnBrk="1" hangingPunct="1">
              <a:defRPr/>
            </a:pPr>
            <a:r>
              <a:rPr lang="en-US">
                <a:latin typeface="Courier New" charset="0"/>
              </a:rPr>
              <a:t>wait</a:t>
            </a:r>
            <a:r>
              <a:rPr lang="en-US"/>
              <a:t>: Synchronizing with children</a:t>
            </a:r>
          </a:p>
        </p:txBody>
      </p:sp>
      <p:sp>
        <p:nvSpPr>
          <p:cNvPr id="81922" name="Text Box 4"/>
          <p:cNvSpPr txBox="1">
            <a:spLocks noChangeArrowheads="1"/>
          </p:cNvSpPr>
          <p:nvPr/>
        </p:nvSpPr>
        <p:spPr bwMode="auto">
          <a:xfrm>
            <a:off x="381000" y="1219200"/>
            <a:ext cx="6141112" cy="3970318"/>
          </a:xfrm>
          <a:prstGeom prst="rect">
            <a:avLst/>
          </a:prstGeom>
          <a:solidFill>
            <a:srgbClr val="FFFF99"/>
          </a:solidFill>
          <a:ln>
            <a:noFill/>
          </a:ln>
          <a:extLst>
            <a:ext uri="{91240B29-F687-4f45-9708-019B960494DF}">
              <a14:hiddenLine xmlns:a14="http://schemas.microsoft.com/office/drawing/2010/main" w="317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dirty="0">
                <a:solidFill>
                  <a:srgbClr val="000066"/>
                </a:solidFill>
                <a:latin typeface="Courier New" charset="0"/>
              </a:rPr>
              <a:t>void fork9() {</a:t>
            </a:r>
          </a:p>
          <a:p>
            <a:pPr algn="l">
              <a:lnSpc>
                <a:spcPct val="100000"/>
              </a:lnSpc>
            </a:pPr>
            <a:r>
              <a:rPr lang="en-US" sz="1800" dirty="0">
                <a:solidFill>
                  <a:srgbClr val="000066"/>
                </a:solidFill>
                <a:latin typeface="Courier New" charset="0"/>
              </a:rPr>
              <a:t>   </a:t>
            </a:r>
            <a:r>
              <a:rPr lang="en-US" sz="1800" dirty="0" err="1">
                <a:solidFill>
                  <a:srgbClr val="000066"/>
                </a:solidFill>
                <a:latin typeface="Courier New" charset="0"/>
              </a:rPr>
              <a:t>int</a:t>
            </a:r>
            <a:r>
              <a:rPr lang="en-US" sz="1800" dirty="0">
                <a:solidFill>
                  <a:srgbClr val="000066"/>
                </a:solidFill>
                <a:latin typeface="Courier New" charset="0"/>
              </a:rPr>
              <a:t> </a:t>
            </a:r>
            <a:r>
              <a:rPr lang="en-US" sz="1800" dirty="0" err="1">
                <a:solidFill>
                  <a:srgbClr val="000066"/>
                </a:solidFill>
                <a:latin typeface="Courier New" charset="0"/>
              </a:rPr>
              <a:t>child_status</a:t>
            </a:r>
            <a:r>
              <a:rPr lang="en-US" sz="1800" dirty="0">
                <a:solidFill>
                  <a:srgbClr val="000066"/>
                </a:solidFill>
                <a:latin typeface="Courier New" charset="0"/>
              </a:rPr>
              <a:t>;  </a:t>
            </a:r>
          </a:p>
          <a:p>
            <a:pPr algn="l">
              <a:lnSpc>
                <a:spcPct val="100000"/>
              </a:lnSpc>
            </a:pPr>
            <a:endParaRPr lang="en-US" sz="1800" dirty="0">
              <a:solidFill>
                <a:srgbClr val="000066"/>
              </a:solidFill>
              <a:latin typeface="Courier New" charset="0"/>
            </a:endParaRPr>
          </a:p>
          <a:p>
            <a:pPr algn="l">
              <a:lnSpc>
                <a:spcPct val="100000"/>
              </a:lnSpc>
            </a:pPr>
            <a:r>
              <a:rPr lang="en-US" sz="1800" dirty="0">
                <a:solidFill>
                  <a:srgbClr val="000066"/>
                </a:solidFill>
                <a:latin typeface="Courier New" charset="0"/>
              </a:rPr>
              <a:t>   if (fork() == 0) {</a:t>
            </a:r>
          </a:p>
          <a:p>
            <a:pPr algn="l">
              <a:lnSpc>
                <a:spcPct val="100000"/>
              </a:lnSpc>
            </a:pPr>
            <a:r>
              <a:rPr lang="en-US" sz="1800" dirty="0">
                <a:solidFill>
                  <a:srgbClr val="000066"/>
                </a:solidFill>
                <a:latin typeface="Courier New" charset="0"/>
              </a:rPr>
              <a:t>      </a:t>
            </a:r>
            <a:r>
              <a:rPr lang="en-US" sz="1800" dirty="0" err="1">
                <a:solidFill>
                  <a:srgbClr val="000066"/>
                </a:solidFill>
                <a:latin typeface="Courier New" charset="0"/>
              </a:rPr>
              <a:t>printf</a:t>
            </a:r>
            <a:r>
              <a:rPr lang="en-US" sz="1800" dirty="0">
                <a:solidFill>
                  <a:srgbClr val="000066"/>
                </a:solidFill>
                <a:latin typeface="Courier New" charset="0"/>
              </a:rPr>
              <a:t>("HC: hello from child\n");</a:t>
            </a:r>
          </a:p>
          <a:p>
            <a:pPr algn="l">
              <a:lnSpc>
                <a:spcPct val="100000"/>
              </a:lnSpc>
            </a:pPr>
            <a:r>
              <a:rPr lang="en-US" sz="1800" dirty="0">
                <a:solidFill>
                  <a:srgbClr val="000066"/>
                </a:solidFill>
                <a:latin typeface="Courier New" charset="0"/>
              </a:rPr>
              <a:t>   }</a:t>
            </a:r>
          </a:p>
          <a:p>
            <a:pPr algn="l">
              <a:lnSpc>
                <a:spcPct val="100000"/>
              </a:lnSpc>
            </a:pPr>
            <a:r>
              <a:rPr lang="en-US" sz="1800" dirty="0">
                <a:solidFill>
                  <a:srgbClr val="000066"/>
                </a:solidFill>
                <a:latin typeface="Courier New" charset="0"/>
              </a:rPr>
              <a:t>   else {</a:t>
            </a:r>
          </a:p>
          <a:p>
            <a:pPr algn="l">
              <a:lnSpc>
                <a:spcPct val="100000"/>
              </a:lnSpc>
            </a:pPr>
            <a:r>
              <a:rPr lang="en-US" sz="1800" dirty="0">
                <a:solidFill>
                  <a:srgbClr val="000066"/>
                </a:solidFill>
                <a:latin typeface="Courier New" charset="0"/>
              </a:rPr>
              <a:t>      </a:t>
            </a:r>
            <a:r>
              <a:rPr lang="en-US" sz="1800" dirty="0" err="1">
                <a:solidFill>
                  <a:srgbClr val="000066"/>
                </a:solidFill>
                <a:latin typeface="Courier New" charset="0"/>
              </a:rPr>
              <a:t>printf</a:t>
            </a:r>
            <a:r>
              <a:rPr lang="en-US" sz="1800" dirty="0">
                <a:solidFill>
                  <a:srgbClr val="000066"/>
                </a:solidFill>
                <a:latin typeface="Courier New" charset="0"/>
              </a:rPr>
              <a:t>("HP: hello from parent\n");</a:t>
            </a:r>
          </a:p>
          <a:p>
            <a:pPr algn="l">
              <a:lnSpc>
                <a:spcPct val="100000"/>
              </a:lnSpc>
            </a:pPr>
            <a:r>
              <a:rPr lang="en-US" sz="1800" dirty="0">
                <a:solidFill>
                  <a:srgbClr val="000066"/>
                </a:solidFill>
                <a:latin typeface="Courier New" charset="0"/>
              </a:rPr>
              <a:t>      </a:t>
            </a:r>
            <a:r>
              <a:rPr lang="en-US" sz="1800" dirty="0">
                <a:solidFill>
                  <a:srgbClr val="FF0000"/>
                </a:solidFill>
                <a:latin typeface="Courier New" charset="0"/>
              </a:rPr>
              <a:t>wait(&amp;</a:t>
            </a:r>
            <a:r>
              <a:rPr lang="en-US" sz="1800" dirty="0" err="1">
                <a:solidFill>
                  <a:srgbClr val="FF0000"/>
                </a:solidFill>
                <a:latin typeface="Courier New" charset="0"/>
              </a:rPr>
              <a:t>child_status</a:t>
            </a:r>
            <a:r>
              <a:rPr lang="en-US" sz="1800" dirty="0">
                <a:solidFill>
                  <a:srgbClr val="FF0000"/>
                </a:solidFill>
                <a:latin typeface="Courier New" charset="0"/>
              </a:rPr>
              <a:t>);</a:t>
            </a:r>
          </a:p>
          <a:p>
            <a:pPr algn="l">
              <a:lnSpc>
                <a:spcPct val="100000"/>
              </a:lnSpc>
            </a:pPr>
            <a:r>
              <a:rPr lang="en-US" sz="1800" dirty="0">
                <a:solidFill>
                  <a:srgbClr val="000066"/>
                </a:solidFill>
                <a:latin typeface="Courier New" charset="0"/>
              </a:rPr>
              <a:t>      </a:t>
            </a:r>
            <a:r>
              <a:rPr lang="en-US" sz="1800" dirty="0" err="1">
                <a:solidFill>
                  <a:srgbClr val="000066"/>
                </a:solidFill>
                <a:latin typeface="Courier New" charset="0"/>
              </a:rPr>
              <a:t>printf</a:t>
            </a:r>
            <a:r>
              <a:rPr lang="en-US" sz="1800" dirty="0">
                <a:solidFill>
                  <a:srgbClr val="000066"/>
                </a:solidFill>
                <a:latin typeface="Courier New" charset="0"/>
              </a:rPr>
              <a:t>("CT: child has terminated\n");</a:t>
            </a:r>
          </a:p>
          <a:p>
            <a:pPr algn="l">
              <a:lnSpc>
                <a:spcPct val="100000"/>
              </a:lnSpc>
            </a:pPr>
            <a:r>
              <a:rPr lang="en-US" sz="1800" dirty="0">
                <a:solidFill>
                  <a:srgbClr val="000066"/>
                </a:solidFill>
                <a:latin typeface="Courier New" charset="0"/>
              </a:rPr>
              <a:t>   }</a:t>
            </a:r>
          </a:p>
          <a:p>
            <a:pPr algn="l">
              <a:lnSpc>
                <a:spcPct val="100000"/>
              </a:lnSpc>
            </a:pPr>
            <a:r>
              <a:rPr lang="en-US" sz="1800" dirty="0">
                <a:solidFill>
                  <a:srgbClr val="000066"/>
                </a:solidFill>
                <a:latin typeface="Courier New" charset="0"/>
              </a:rPr>
              <a:t>   </a:t>
            </a:r>
            <a:r>
              <a:rPr lang="en-US" sz="1800" dirty="0" err="1">
                <a:solidFill>
                  <a:srgbClr val="000066"/>
                </a:solidFill>
                <a:latin typeface="Courier New" charset="0"/>
              </a:rPr>
              <a:t>printf</a:t>
            </a:r>
            <a:r>
              <a:rPr lang="en-US" sz="1800" dirty="0">
                <a:solidFill>
                  <a:srgbClr val="000066"/>
                </a:solidFill>
                <a:latin typeface="Courier New" charset="0"/>
              </a:rPr>
              <a:t>("Bye\n");</a:t>
            </a:r>
          </a:p>
          <a:p>
            <a:pPr algn="l">
              <a:lnSpc>
                <a:spcPct val="100000"/>
              </a:lnSpc>
            </a:pPr>
            <a:r>
              <a:rPr lang="en-US" sz="1800" dirty="0">
                <a:solidFill>
                  <a:srgbClr val="000066"/>
                </a:solidFill>
                <a:latin typeface="Courier New" charset="0"/>
              </a:rPr>
              <a:t>   exit();</a:t>
            </a:r>
          </a:p>
          <a:p>
            <a:pPr algn="l">
              <a:lnSpc>
                <a:spcPct val="100000"/>
              </a:lnSpc>
            </a:pPr>
            <a:r>
              <a:rPr lang="en-US" sz="1800" dirty="0">
                <a:solidFill>
                  <a:srgbClr val="000066"/>
                </a:solidFill>
                <a:latin typeface="Courier New" charset="0"/>
              </a:rPr>
              <a:t>}</a:t>
            </a:r>
          </a:p>
        </p:txBody>
      </p:sp>
      <p:sp>
        <p:nvSpPr>
          <p:cNvPr id="506887" name="Line 7"/>
          <p:cNvSpPr>
            <a:spLocks noChangeShapeType="1"/>
          </p:cNvSpPr>
          <p:nvPr/>
        </p:nvSpPr>
        <p:spPr bwMode="auto">
          <a:xfrm>
            <a:off x="6324600" y="5257800"/>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 name="Group 22"/>
          <p:cNvGrpSpPr>
            <a:grpSpLocks/>
          </p:cNvGrpSpPr>
          <p:nvPr/>
        </p:nvGrpSpPr>
        <p:grpSpPr bwMode="auto">
          <a:xfrm>
            <a:off x="6705600" y="4267200"/>
            <a:ext cx="428625" cy="1022350"/>
            <a:chOff x="4224" y="2688"/>
            <a:chExt cx="270" cy="644"/>
          </a:xfrm>
        </p:grpSpPr>
        <p:sp>
          <p:nvSpPr>
            <p:cNvPr id="81939" name="Line 6"/>
            <p:cNvSpPr>
              <a:spLocks noChangeShapeType="1"/>
            </p:cNvSpPr>
            <p:nvPr/>
          </p:nvSpPr>
          <p:spPr bwMode="auto">
            <a:xfrm flipV="1">
              <a:off x="4224" y="2880"/>
              <a:ext cx="0" cy="43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40" name="Line 8"/>
            <p:cNvSpPr>
              <a:spLocks noChangeShapeType="1"/>
            </p:cNvSpPr>
            <p:nvPr/>
          </p:nvSpPr>
          <p:spPr bwMode="auto">
            <a:xfrm>
              <a:off x="4224" y="2880"/>
              <a:ext cx="24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41" name="Text Box 9"/>
            <p:cNvSpPr txBox="1">
              <a:spLocks noChangeArrowheads="1"/>
            </p:cNvSpPr>
            <p:nvPr/>
          </p:nvSpPr>
          <p:spPr bwMode="auto">
            <a:xfrm>
              <a:off x="4224" y="3120"/>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HP</a:t>
              </a:r>
            </a:p>
          </p:txBody>
        </p:sp>
        <p:sp>
          <p:nvSpPr>
            <p:cNvPr id="81942" name="Text Box 10"/>
            <p:cNvSpPr txBox="1">
              <a:spLocks noChangeArrowheads="1"/>
            </p:cNvSpPr>
            <p:nvPr/>
          </p:nvSpPr>
          <p:spPr bwMode="auto">
            <a:xfrm>
              <a:off x="4224" y="2688"/>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HC</a:t>
              </a:r>
            </a:p>
          </p:txBody>
        </p:sp>
        <p:sp>
          <p:nvSpPr>
            <p:cNvPr id="81943" name="Line 16"/>
            <p:cNvSpPr>
              <a:spLocks noChangeShapeType="1"/>
            </p:cNvSpPr>
            <p:nvPr/>
          </p:nvSpPr>
          <p:spPr bwMode="auto">
            <a:xfrm>
              <a:off x="4224" y="3312"/>
              <a:ext cx="24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 name="Group 23"/>
          <p:cNvGrpSpPr>
            <a:grpSpLocks/>
          </p:cNvGrpSpPr>
          <p:nvPr/>
        </p:nvGrpSpPr>
        <p:grpSpPr bwMode="auto">
          <a:xfrm>
            <a:off x="7086600" y="4267200"/>
            <a:ext cx="550863" cy="990600"/>
            <a:chOff x="4464" y="2688"/>
            <a:chExt cx="347" cy="624"/>
          </a:xfrm>
        </p:grpSpPr>
        <p:sp>
          <p:nvSpPr>
            <p:cNvPr id="81936" name="Text Box 12"/>
            <p:cNvSpPr txBox="1">
              <a:spLocks noChangeArrowheads="1"/>
            </p:cNvSpPr>
            <p:nvPr/>
          </p:nvSpPr>
          <p:spPr bwMode="auto">
            <a:xfrm>
              <a:off x="4464" y="2688"/>
              <a:ext cx="34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Bye</a:t>
              </a:r>
            </a:p>
          </p:txBody>
        </p:sp>
        <p:sp>
          <p:nvSpPr>
            <p:cNvPr id="81937" name="Line 17"/>
            <p:cNvSpPr>
              <a:spLocks noChangeShapeType="1"/>
            </p:cNvSpPr>
            <p:nvPr/>
          </p:nvSpPr>
          <p:spPr bwMode="auto">
            <a:xfrm>
              <a:off x="4464" y="2880"/>
              <a:ext cx="33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38" name="Line 18"/>
            <p:cNvSpPr>
              <a:spLocks noChangeShapeType="1"/>
            </p:cNvSpPr>
            <p:nvPr/>
          </p:nvSpPr>
          <p:spPr bwMode="auto">
            <a:xfrm>
              <a:off x="4464" y="3312"/>
              <a:ext cx="33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 name="Group 24"/>
          <p:cNvGrpSpPr>
            <a:grpSpLocks/>
          </p:cNvGrpSpPr>
          <p:nvPr/>
        </p:nvGrpSpPr>
        <p:grpSpPr bwMode="auto">
          <a:xfrm>
            <a:off x="7620000" y="4572000"/>
            <a:ext cx="381000" cy="685800"/>
            <a:chOff x="4800" y="2880"/>
            <a:chExt cx="240" cy="432"/>
          </a:xfrm>
        </p:grpSpPr>
        <p:sp>
          <p:nvSpPr>
            <p:cNvPr id="81933" name="Line 13"/>
            <p:cNvSpPr>
              <a:spLocks noChangeShapeType="1"/>
            </p:cNvSpPr>
            <p:nvPr/>
          </p:nvSpPr>
          <p:spPr bwMode="auto">
            <a:xfrm>
              <a:off x="4800" y="2880"/>
              <a:ext cx="240" cy="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1934" name="Line 15"/>
            <p:cNvSpPr>
              <a:spLocks noChangeShapeType="1"/>
            </p:cNvSpPr>
            <p:nvPr/>
          </p:nvSpPr>
          <p:spPr bwMode="auto">
            <a:xfrm>
              <a:off x="5040" y="2880"/>
              <a:ext cx="0" cy="43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35" name="Line 19"/>
            <p:cNvSpPr>
              <a:spLocks noChangeShapeType="1"/>
            </p:cNvSpPr>
            <p:nvPr/>
          </p:nvSpPr>
          <p:spPr bwMode="auto">
            <a:xfrm>
              <a:off x="4800" y="3312"/>
              <a:ext cx="24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 name="Group 25"/>
          <p:cNvGrpSpPr>
            <a:grpSpLocks/>
          </p:cNvGrpSpPr>
          <p:nvPr/>
        </p:nvGrpSpPr>
        <p:grpSpPr bwMode="auto">
          <a:xfrm>
            <a:off x="8001000" y="4953000"/>
            <a:ext cx="428625" cy="336550"/>
            <a:chOff x="5040" y="3120"/>
            <a:chExt cx="270" cy="212"/>
          </a:xfrm>
        </p:grpSpPr>
        <p:sp>
          <p:nvSpPr>
            <p:cNvPr id="81931" name="Text Box 14"/>
            <p:cNvSpPr txBox="1">
              <a:spLocks noChangeArrowheads="1"/>
            </p:cNvSpPr>
            <p:nvPr/>
          </p:nvSpPr>
          <p:spPr bwMode="auto">
            <a:xfrm>
              <a:off x="5040" y="3120"/>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CT</a:t>
              </a:r>
            </a:p>
          </p:txBody>
        </p:sp>
        <p:sp>
          <p:nvSpPr>
            <p:cNvPr id="81932" name="Line 20"/>
            <p:cNvSpPr>
              <a:spLocks noChangeShapeType="1"/>
            </p:cNvSpPr>
            <p:nvPr/>
          </p:nvSpPr>
          <p:spPr bwMode="auto">
            <a:xfrm>
              <a:off x="5040" y="3312"/>
              <a:ext cx="24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 name="Group 26"/>
          <p:cNvGrpSpPr>
            <a:grpSpLocks/>
          </p:cNvGrpSpPr>
          <p:nvPr/>
        </p:nvGrpSpPr>
        <p:grpSpPr bwMode="auto">
          <a:xfrm>
            <a:off x="8382000" y="4953000"/>
            <a:ext cx="550863" cy="336550"/>
            <a:chOff x="5280" y="3120"/>
            <a:chExt cx="347" cy="212"/>
          </a:xfrm>
        </p:grpSpPr>
        <p:sp>
          <p:nvSpPr>
            <p:cNvPr id="81929" name="Text Box 11"/>
            <p:cNvSpPr txBox="1">
              <a:spLocks noChangeArrowheads="1"/>
            </p:cNvSpPr>
            <p:nvPr/>
          </p:nvSpPr>
          <p:spPr bwMode="auto">
            <a:xfrm>
              <a:off x="5280" y="3120"/>
              <a:ext cx="34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600">
                  <a:solidFill>
                    <a:srgbClr val="000066"/>
                  </a:solidFill>
                  <a:latin typeface="Courier New" charset="0"/>
                </a:rPr>
                <a:t>Bye</a:t>
              </a:r>
            </a:p>
          </p:txBody>
        </p:sp>
        <p:sp>
          <p:nvSpPr>
            <p:cNvPr id="81930" name="Line 21"/>
            <p:cNvSpPr>
              <a:spLocks noChangeShapeType="1"/>
            </p:cNvSpPr>
            <p:nvPr/>
          </p:nvSpPr>
          <p:spPr bwMode="auto">
            <a:xfrm>
              <a:off x="5280" y="3312"/>
              <a:ext cx="2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68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7" grpId="0" animBg="1"/>
    </p:bldLst>
  </p:timing>
</p:sld>
</file>

<file path=ppt/theme/theme1.xml><?xml version="1.0" encoding="utf-8"?>
<a:theme xmlns:a="http://schemas.openxmlformats.org/drawingml/2006/main" name="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11"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11"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11"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11"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5_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45720" tIns="45720" rIns="45720" bIns="45720" numCol="1" anchor="t" anchorCtr="0" compatLnSpc="1">
        <a:prstTxWarp prst="textNoShape">
          <a:avLst/>
        </a:prstTxWarp>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Helvetica" pitchFamily="-111" charset="0"/>
          </a:defRPr>
        </a:defPPr>
      </a:lstStyle>
    </a:spDef>
    <a:ln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45720" tIns="45720" rIns="45720" bIns="45720" numCol="1" anchor="t" anchorCtr="0" compatLnSpc="1">
        <a:prstTxWarp prst="textNoShape">
          <a:avLst/>
        </a:prstTxWarp>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Helvetica" pitchFamily="-111"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6_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45720" tIns="45720" rIns="45720" bIns="45720" numCol="1" anchor="t" anchorCtr="0" compatLnSpc="1">
        <a:prstTxWarp prst="textNoShape">
          <a:avLst/>
        </a:prstTxWarp>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Helvetica" pitchFamily="-111" charset="0"/>
          </a:defRPr>
        </a:defPPr>
      </a:lstStyle>
    </a:spDef>
    <a:ln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45720" tIns="45720" rIns="45720" bIns="45720" numCol="1" anchor="t" anchorCtr="0" compatLnSpc="1">
        <a:prstTxWarp prst="textNoShape">
          <a:avLst/>
        </a:prstTxWarp>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Helvetica" pitchFamily="-111"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C:\Shared Files\Classes\CS 213 F'02\Lectures\class02.ppt</Template>
  <TotalTime>74843</TotalTime>
  <Pages>35</Pages>
  <Words>6781</Words>
  <Application>Microsoft Macintosh PowerPoint</Application>
  <PresentationFormat>Letter Paper (8.5x11 in)</PresentationFormat>
  <Paragraphs>1288</Paragraphs>
  <Slides>66</Slides>
  <Notes>17</Notes>
  <HiddenSlides>0</HiddenSlides>
  <MMClips>0</MMClips>
  <ScaleCrop>false</ScaleCrop>
  <HeadingPairs>
    <vt:vector size="4" baseType="variant">
      <vt:variant>
        <vt:lpstr>Theme</vt:lpstr>
      </vt:variant>
      <vt:variant>
        <vt:i4>4</vt:i4>
      </vt:variant>
      <vt:variant>
        <vt:lpstr>Slide Titles</vt:lpstr>
      </vt:variant>
      <vt:variant>
        <vt:i4>66</vt:i4>
      </vt:variant>
    </vt:vector>
  </HeadingPairs>
  <TitlesOfParts>
    <vt:vector size="70" baseType="lpstr">
      <vt:lpstr>class02</vt:lpstr>
      <vt:lpstr>2_class02</vt:lpstr>
      <vt:lpstr>5_class02</vt:lpstr>
      <vt:lpstr>6_class02</vt:lpstr>
      <vt:lpstr>Chapter 8: Exceptional Control Flow and Shell Programs</vt:lpstr>
      <vt:lpstr>Announcements</vt:lpstr>
      <vt:lpstr>Midterm #3 results</vt:lpstr>
      <vt:lpstr>exit: Ending a Process</vt:lpstr>
      <vt:lpstr>Zombies</vt:lpstr>
      <vt:lpstr>Zombie Example</vt:lpstr>
      <vt:lpstr>Nonterminating Child Example</vt:lpstr>
      <vt:lpstr>wait: Synchronizing with children</vt:lpstr>
      <vt:lpstr>wait: Synchronizing with children</vt:lpstr>
      <vt:lpstr>Wait Example with Multiple Children</vt:lpstr>
      <vt:lpstr>Wait Example Outputs</vt:lpstr>
      <vt:lpstr>Waitpid</vt:lpstr>
      <vt:lpstr>Wait/Waitpid Example Outputs</vt:lpstr>
      <vt:lpstr>exec: Running new programs</vt:lpstr>
      <vt:lpstr>Fork()  conceptually...</vt:lpstr>
      <vt:lpstr>PowerPoint Presentation</vt:lpstr>
      <vt:lpstr>Unix Process Hierarchy Example</vt:lpstr>
      <vt:lpstr>Shell Programs</vt:lpstr>
      <vt:lpstr>Shell Programs</vt:lpstr>
      <vt:lpstr>Simple Shell eval Function</vt:lpstr>
      <vt:lpstr>Background vs Foreground Processes</vt:lpstr>
      <vt:lpstr>Keeping Track of Background Processes</vt:lpstr>
      <vt:lpstr>Problem with Simple Shell Example</vt:lpstr>
      <vt:lpstr>Signals</vt:lpstr>
      <vt:lpstr>Signal Concepts  </vt:lpstr>
      <vt:lpstr>Signal Concepts – A Complete View</vt:lpstr>
      <vt:lpstr>Signal Concepts (cont)</vt:lpstr>
      <vt:lpstr>Signal Concepts (cont)</vt:lpstr>
      <vt:lpstr>Signal Concepts </vt:lpstr>
      <vt:lpstr>Signaling Process Groups</vt:lpstr>
      <vt:lpstr>Sending Signals with kill Program</vt:lpstr>
      <vt:lpstr>Sending Signals from the Keyboard</vt:lpstr>
      <vt:lpstr>Example of ctrl-c and ctrl-z</vt:lpstr>
      <vt:lpstr>Sending Signals with kill Function</vt:lpstr>
      <vt:lpstr>Receiving Signals</vt:lpstr>
      <vt:lpstr>Default Actions</vt:lpstr>
      <vt:lpstr>Installing Signal Handlers</vt:lpstr>
      <vt:lpstr>Installing Signal Handlers (2)</vt:lpstr>
      <vt:lpstr>Signal Handling Example</vt:lpstr>
      <vt:lpstr>Portable Signal Handling</vt:lpstr>
      <vt:lpstr>Signal Handler Funkiness</vt:lpstr>
      <vt:lpstr>Living With Nonqueuing Signals</vt:lpstr>
      <vt:lpstr>A Program That Reacts to Externally Generated Events (ctrl-c)</vt:lpstr>
      <vt:lpstr>A Program That Reacts to Internally Generated Events</vt:lpstr>
      <vt:lpstr>A General Signal Handler</vt:lpstr>
      <vt:lpstr>Designing Asynchronous Programs</vt:lpstr>
      <vt:lpstr>Designing Asynchronous Programs</vt:lpstr>
      <vt:lpstr>Race Condition Example</vt:lpstr>
      <vt:lpstr>Designing Asynchronous Programs</vt:lpstr>
      <vt:lpstr>Race Condition Example 2</vt:lpstr>
      <vt:lpstr>Race Condition Example 2 (cont.)</vt:lpstr>
      <vt:lpstr>Processes and File descriptors</vt:lpstr>
      <vt:lpstr>Supplementary Slides</vt:lpstr>
      <vt:lpstr>Lectures 19, 20, 21 – see 3rd ed slides</vt:lpstr>
      <vt:lpstr>Unix Process Hierarchy</vt:lpstr>
      <vt:lpstr>Unix Startup: Step 1</vt:lpstr>
      <vt:lpstr>Unix Startup: Step 2</vt:lpstr>
      <vt:lpstr>Unix Startup: Step 3</vt:lpstr>
      <vt:lpstr>Unix Startup: Step 4</vt:lpstr>
      <vt:lpstr>Nonlocal Jumps: setjmp/longjmp</vt:lpstr>
      <vt:lpstr>setjmp/longjmp (cont)</vt:lpstr>
      <vt:lpstr>setjmp/longjmp Example</vt:lpstr>
      <vt:lpstr>Putting It All Together: A Program  That Restarts Itself When ctrl-c’d</vt:lpstr>
      <vt:lpstr>Limitations of Nonlocal Jumps</vt:lpstr>
      <vt:lpstr>Limitations of Long Jumps (cont.)</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Optimization II</dc:title>
  <dc:subject/>
  <dc:creator>Randal E. Bryant and David R. O'Hallaron</dc:creator>
  <cp:keywords/>
  <dc:description/>
  <cp:lastModifiedBy>Richard Han</cp:lastModifiedBy>
  <cp:revision>577</cp:revision>
  <cp:lastPrinted>1998-08-31T18:34:23Z</cp:lastPrinted>
  <dcterms:created xsi:type="dcterms:W3CDTF">2012-10-24T01:35:06Z</dcterms:created>
  <dcterms:modified xsi:type="dcterms:W3CDTF">2017-12-04T19:33:09Z</dcterms:modified>
</cp:coreProperties>
</file>