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51" r:id="rId2"/>
    <p:sldMasterId id="2147483811" r:id="rId3"/>
    <p:sldMasterId id="2147483823" r:id="rId4"/>
  </p:sldMasterIdLst>
  <p:notesMasterIdLst>
    <p:notesMasterId r:id="rId83"/>
  </p:notesMasterIdLst>
  <p:handoutMasterIdLst>
    <p:handoutMasterId r:id="rId84"/>
  </p:handoutMasterIdLst>
  <p:sldIdLst>
    <p:sldId id="414" r:id="rId5"/>
    <p:sldId id="487" r:id="rId6"/>
    <p:sldId id="454" r:id="rId7"/>
    <p:sldId id="416" r:id="rId8"/>
    <p:sldId id="423" r:id="rId9"/>
    <p:sldId id="424" r:id="rId10"/>
    <p:sldId id="428" r:id="rId11"/>
    <p:sldId id="459" r:id="rId12"/>
    <p:sldId id="449" r:id="rId13"/>
    <p:sldId id="425" r:id="rId14"/>
    <p:sldId id="450" r:id="rId15"/>
    <p:sldId id="388" r:id="rId16"/>
    <p:sldId id="364" r:id="rId17"/>
    <p:sldId id="502" r:id="rId18"/>
    <p:sldId id="461" r:id="rId19"/>
    <p:sldId id="441" r:id="rId20"/>
    <p:sldId id="442" r:id="rId21"/>
    <p:sldId id="443" r:id="rId22"/>
    <p:sldId id="444" r:id="rId23"/>
    <p:sldId id="445" r:id="rId24"/>
    <p:sldId id="452" r:id="rId25"/>
    <p:sldId id="446" r:id="rId26"/>
    <p:sldId id="463" r:id="rId27"/>
    <p:sldId id="462" r:id="rId28"/>
    <p:sldId id="469" r:id="rId29"/>
    <p:sldId id="470" r:id="rId30"/>
    <p:sldId id="471" r:id="rId31"/>
    <p:sldId id="472" r:id="rId32"/>
    <p:sldId id="473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433" r:id="rId56"/>
    <p:sldId id="538" r:id="rId57"/>
    <p:sldId id="488" r:id="rId58"/>
    <p:sldId id="466" r:id="rId59"/>
    <p:sldId id="467" r:id="rId60"/>
    <p:sldId id="429" r:id="rId61"/>
    <p:sldId id="430" r:id="rId62"/>
    <p:sldId id="431" r:id="rId63"/>
    <p:sldId id="432" r:id="rId64"/>
    <p:sldId id="500" r:id="rId65"/>
    <p:sldId id="501" r:id="rId66"/>
    <p:sldId id="503" r:id="rId67"/>
    <p:sldId id="504" r:id="rId68"/>
    <p:sldId id="505" r:id="rId69"/>
    <p:sldId id="506" r:id="rId70"/>
    <p:sldId id="507" r:id="rId71"/>
    <p:sldId id="508" r:id="rId72"/>
    <p:sldId id="434" r:id="rId73"/>
    <p:sldId id="435" r:id="rId74"/>
    <p:sldId id="436" r:id="rId75"/>
    <p:sldId id="437" r:id="rId76"/>
    <p:sldId id="532" r:id="rId77"/>
    <p:sldId id="533" r:id="rId78"/>
    <p:sldId id="534" r:id="rId79"/>
    <p:sldId id="535" r:id="rId80"/>
    <p:sldId id="536" r:id="rId81"/>
    <p:sldId id="537" r:id="rId82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66FFFF"/>
    <a:srgbClr val="FF5050"/>
    <a:srgbClr val="FFBBCB"/>
    <a:srgbClr val="FFB4A2"/>
    <a:srgbClr val="FFB7DA"/>
    <a:srgbClr val="003700"/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80" y="-112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2CB06FBC-8407-0042-9FDA-760F47CBBFE5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330124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12556B5D-7183-1E4D-A1AB-5F091BECFAA2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278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11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" TargetMode="External"/><Relationship Id="rId4" Type="http://schemas.openxmlformats.org/officeDocument/2006/relationships/hyperlink" Target="https://en.wikipedia.org/wiki/Nehalem_(microarchitecture)" TargetMode="External"/><Relationship Id="rId5" Type="http://schemas.openxmlformats.org/officeDocument/2006/relationships/hyperlink" Target="https://en.wikipedia.org/wiki/Translation_lookaside_buffer%23cite_note-8" TargetMode="External"/><Relationship Id="rId6" Type="http://schemas.openxmlformats.org/officeDocument/2006/relationships/hyperlink" Target="https://en.wikipedia.org/wiki/Translation_lookaside_buffer%23cite_note-9" TargetMode="External"/><Relationship Id="rId7" Type="http://schemas.openxmlformats.org/officeDocument/2006/relationships/hyperlink" Target="https://en.wikipedia.org/wiki/Translation_lookaside_buffer%23cite_note-1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entury Gothic" charset="0"/>
              </a:rPr>
              <a:t>Let PMAX = maximum addressable physical memory.</a:t>
            </a:r>
          </a:p>
          <a:p>
            <a:r>
              <a:rPr lang="en-US" sz="1800" dirty="0">
                <a:latin typeface="Century Gothic" charset="0"/>
              </a:rPr>
              <a:t>Caveat: some pages can be specially mapped into address spaces of multiple processes via memory mapping (section 9.8) – outside scope of this year’s </a:t>
            </a:r>
            <a:r>
              <a:rPr lang="en-US" sz="1800" dirty="0" smtClean="0">
                <a:latin typeface="Century Gothic" charset="0"/>
              </a:rPr>
              <a:t>course</a:t>
            </a:r>
          </a:p>
          <a:p>
            <a:r>
              <a:rPr lang="en-US" sz="1800" dirty="0" smtClean="0">
                <a:latin typeface="Century Gothic" charset="0"/>
              </a:rPr>
              <a:t>What are disadvantages</a:t>
            </a:r>
            <a:r>
              <a:rPr lang="en-US" sz="1800" baseline="0" dirty="0" smtClean="0">
                <a:latin typeface="Century Gothic" charset="0"/>
              </a:rPr>
              <a:t> with virtual memory using page tables?  1) it is slow </a:t>
            </a:r>
            <a:r>
              <a:rPr lang="mr-IN" sz="1800" baseline="0" dirty="0" smtClean="0">
                <a:latin typeface="Century Gothic" charset="0"/>
              </a:rPr>
              <a:t>–</a:t>
            </a:r>
            <a:r>
              <a:rPr lang="en-US" sz="1800" baseline="0" dirty="0" smtClean="0">
                <a:latin typeface="Century Gothic" charset="0"/>
              </a:rPr>
              <a:t> have to go to memory to find the page table entry</a:t>
            </a:r>
            <a:endParaRPr lang="en-US" sz="1800" dirty="0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Wikipedia: “For instance, </a:t>
            </a:r>
            <a:r>
              <a:rPr lang="en-US" dirty="0" smtClean="0">
                <a:hlinkClick r:id="rId3" tooltip="Intel"/>
              </a:rPr>
              <a:t>Intel</a:t>
            </a:r>
            <a:r>
              <a:rPr lang="en-US" dirty="0" smtClean="0"/>
              <a:t>'s </a:t>
            </a:r>
            <a:r>
              <a:rPr lang="en-US" dirty="0" smtClean="0">
                <a:hlinkClick r:id="rId4" tooltip="Nehalem (microarchitecture)"/>
              </a:rPr>
              <a:t>Nehalem</a:t>
            </a:r>
            <a:r>
              <a:rPr lang="en-US" dirty="0" smtClean="0"/>
              <a:t> microarchitecture has a four-way set associative L1 DTLB with 64 entries for 4 </a:t>
            </a:r>
            <a:r>
              <a:rPr lang="en-US" dirty="0" err="1" smtClean="0"/>
              <a:t>KiB</a:t>
            </a:r>
            <a:r>
              <a:rPr lang="en-US" dirty="0" smtClean="0"/>
              <a:t> pages and 32 entries for 2/4 </a:t>
            </a:r>
            <a:r>
              <a:rPr lang="en-US" dirty="0" err="1" smtClean="0"/>
              <a:t>MiB</a:t>
            </a:r>
            <a:r>
              <a:rPr lang="en-US" dirty="0" smtClean="0"/>
              <a:t> pages, an L1 ITLB with 128 entries for 4 </a:t>
            </a:r>
            <a:r>
              <a:rPr lang="en-US" dirty="0" err="1" smtClean="0"/>
              <a:t>KiB</a:t>
            </a:r>
            <a:r>
              <a:rPr lang="en-US" dirty="0" smtClean="0"/>
              <a:t> pages using four-way associativity and 14 fully associative entries for 2/4 </a:t>
            </a:r>
            <a:r>
              <a:rPr lang="en-US" dirty="0" err="1" smtClean="0"/>
              <a:t>MiB</a:t>
            </a:r>
            <a:r>
              <a:rPr lang="en-US" dirty="0" smtClean="0"/>
              <a:t> pages (both parts of the ITLB divided statically between two threads)</a:t>
            </a:r>
            <a:r>
              <a:rPr lang="en-US" baseline="30000" dirty="0" smtClean="0">
                <a:hlinkClick r:id="rId5"/>
              </a:rPr>
              <a:t>[8]</a:t>
            </a:r>
            <a:r>
              <a:rPr lang="en-US" dirty="0" smtClean="0"/>
              <a:t> and a unified 512-entry L2 TLB for 4 </a:t>
            </a:r>
            <a:r>
              <a:rPr lang="en-US" dirty="0" err="1" smtClean="0"/>
              <a:t>KiB</a:t>
            </a:r>
            <a:r>
              <a:rPr lang="en-US" dirty="0" smtClean="0"/>
              <a:t> pages,</a:t>
            </a:r>
            <a:r>
              <a:rPr lang="en-US" baseline="30000" dirty="0" smtClean="0">
                <a:hlinkClick r:id="rId6"/>
              </a:rPr>
              <a:t>[9]</a:t>
            </a:r>
            <a:r>
              <a:rPr lang="en-US" dirty="0" smtClean="0"/>
              <a:t> both 4-way associative.</a:t>
            </a:r>
            <a:r>
              <a:rPr lang="en-US" baseline="30000" dirty="0" smtClean="0">
                <a:hlinkClick r:id="rId7"/>
              </a:rPr>
              <a:t>[</a:t>
            </a:r>
            <a:r>
              <a:rPr lang="en-US" baseline="30000" smtClean="0">
                <a:hlinkClick r:id="rId7"/>
              </a:rPr>
              <a:t>10]</a:t>
            </a:r>
            <a:r>
              <a:rPr lang="en-US" baseline="30000" smtClean="0"/>
              <a:t> </a:t>
            </a:r>
            <a:r>
              <a:rPr lang="en-US" baseline="0" smtClean="0"/>
              <a:t>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60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711200"/>
            <a:ext cx="4679950" cy="3509963"/>
          </a:xfrm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64050"/>
            <a:ext cx="5016500" cy="4227513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cs typeface="+mn-cs"/>
              </a:rPr>
              <a:t>size_t</a:t>
            </a:r>
            <a:r>
              <a:rPr lang="en-US" dirty="0" smtClean="0">
                <a:cs typeface="+mn-cs"/>
              </a:rPr>
              <a:t> means the argument to </a:t>
            </a:r>
            <a:r>
              <a:rPr lang="en-US" dirty="0" err="1" smtClean="0">
                <a:cs typeface="+mn-cs"/>
              </a:rPr>
              <a:t>malloc</a:t>
            </a:r>
            <a:r>
              <a:rPr lang="en-US" dirty="0" smtClean="0">
                <a:cs typeface="+mn-cs"/>
              </a:rPr>
              <a:t> should be an unsigned integer.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entury Gothic" charset="0"/>
              </a:rPr>
              <a:t>i.e. maximizing throughput of mallocs/frees may cause low memory utilization.  Conversely, maximizing for highly efficient memory utilization can slow down mallocs and frees, reducing throughput.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entury Gothic" charset="0"/>
              </a:rPr>
              <a:t>We can therefore see the problem that occurs if you call free(p), and p is a pointer that is not pointing to the beginning of an allocated block.  free() will refer to the block preceding p, namely p-1, to extract the header length of the block.  If p is not pointing to the beginning of an allocated block, then p-1 is any random value, which will then be freed, messing up the rest of the heap.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entury Gothic" charset="0"/>
              </a:rPr>
              <a:t>Caveat: shared memory and shared pages (page tables map to same pages) do allow different processes to access the same memory location.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78263" y="8924925"/>
            <a:ext cx="296545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29" tIns="43964" rIns="87929" bIns="43964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38DB367-73E4-204E-B748-48123C386DD8}" type="slidenum">
              <a:rPr lang="en-US" sz="1800"/>
              <a:pPr/>
              <a:t>58</a:t>
            </a:fld>
            <a:endParaRPr lang="en-US"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Century Gothic" charset="0"/>
              </a:rPr>
              <a:t>Null portions of the address space may correspond to parts of the virtual address space that have not yet been allocated, or are outside of existing</a:t>
            </a:r>
            <a:r>
              <a:rPr lang="en-US" baseline="0" dirty="0" smtClean="0">
                <a:latin typeface="Century Gothic" charset="0"/>
              </a:rPr>
              <a:t> segments.</a:t>
            </a:r>
            <a:endParaRPr lang="en-US" dirty="0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78263" y="8924925"/>
            <a:ext cx="296545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29" tIns="43964" rIns="87929" bIns="43964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DAF6627-CCA5-8B44-B17B-1817349D6B38}" type="slidenum">
              <a:rPr lang="en-US" sz="1800"/>
              <a:pPr/>
              <a:t>14</a:t>
            </a:fld>
            <a:endParaRPr 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185863" y="711200"/>
            <a:ext cx="4475162" cy="351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788" tIns="43894" rIns="87788" bIns="43894" anchor="ctr"/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/>
          </p:nvPr>
        </p:nvSpPr>
        <p:spPr>
          <a:xfrm>
            <a:off x="912813" y="4464050"/>
            <a:ext cx="5019675" cy="42306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762449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465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6437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944420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0035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009703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7855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4341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3347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21760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77434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2045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732010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746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464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699906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465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535582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4598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4956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9411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819414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972283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303190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641435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5912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2719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793936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644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642621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6007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9794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01565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7540"/>
      </p:ext>
    </p:extLst>
  </p:cSld>
  <p:clrMapOvr>
    <a:masterClrMapping/>
  </p:clrMapOvr>
  <p:transition xmlns:p14="http://schemas.microsoft.com/office/powerpoint/2010/main"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562593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359274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711930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6073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7958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0688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472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95180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238000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23231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1BBD4728-81D4-1F47-A95E-52A2AEE97CD8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998663" indent="-168275" algn="l" rtl="0" eaLnBrk="0" fontAlgn="base" hangingPunct="0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4558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130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3702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274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CB6A2CFB-23C5-C347-BCF2-ABD4807EE84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285038" y="6391275"/>
            <a:ext cx="16732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sz="1400" b="0">
                <a:solidFill>
                  <a:srgbClr val="660033"/>
                </a:solidFill>
              </a:rPr>
              <a:t>Adapted From CMU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1FFCD982-D58A-094D-B756-9F1F46B56F54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1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998663" indent="-168275" algn="l" rtl="0" eaLnBrk="0" fontAlgn="base" hangingPunct="0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4558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130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3702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274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A6AC51E4-C48B-C747-8BBB-ACAC5B475613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pitchFamily="-1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ＭＳ Ｐゴシック" pitchFamily="-1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1998663" indent="-168275" algn="l" rtl="0" eaLnBrk="0" fontAlgn="base" hangingPunct="0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+mn-ea"/>
        </a:defRPr>
      </a:lvl5pPr>
      <a:lvl6pPr marL="24558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+mn-ea"/>
        </a:defRPr>
      </a:lvl6pPr>
      <a:lvl7pPr marL="29130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+mn-ea"/>
        </a:defRPr>
      </a:lvl7pPr>
      <a:lvl8pPr marL="33702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+mn-ea"/>
        </a:defRPr>
      </a:lvl8pPr>
      <a:lvl9pPr marL="3827463" indent="-168275" algn="l" rtl="0" fontAlgn="base">
        <a:spcBef>
          <a:spcPct val="20000"/>
        </a:spcBef>
        <a:spcAft>
          <a:spcPct val="0"/>
        </a:spcAft>
        <a:buChar char="o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36738"/>
            <a:ext cx="91440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Chapter 9: Virtual </a:t>
            </a:r>
            <a:r>
              <a:rPr lang="en-US" dirty="0" smtClean="0"/>
              <a:t>Memory &amp;</a:t>
            </a:r>
            <a:br>
              <a:rPr lang="en-US" dirty="0" smtClean="0"/>
            </a:br>
            <a:r>
              <a:rPr lang="en-US" dirty="0" smtClean="0"/>
              <a:t>Heap Management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733800"/>
            <a:ext cx="6175375" cy="2233613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/>
              <a:t>Topics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Motivations for </a:t>
            </a:r>
            <a:r>
              <a:rPr lang="en-US" dirty="0" smtClean="0">
                <a:ea typeface="ＭＳ Ｐゴシック" charset="0"/>
              </a:rPr>
              <a:t>virtual memory VM (not to be confused with virtual machines VM)</a:t>
            </a:r>
            <a:endParaRPr lang="en-US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Address </a:t>
            </a:r>
            <a:r>
              <a:rPr lang="en-US" dirty="0" smtClean="0">
                <a:ea typeface="ＭＳ Ｐゴシック" charset="0"/>
              </a:rPr>
              <a:t>translation via Page Tables</a:t>
            </a:r>
            <a:endParaRPr lang="en-US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Accelerating translation with </a:t>
            </a:r>
            <a:r>
              <a:rPr lang="en-US" dirty="0" smtClean="0">
                <a:ea typeface="ＭＳ Ｐゴシック" charset="0"/>
              </a:rPr>
              <a:t>TLBs</a:t>
            </a:r>
            <a:endParaRPr lang="en-US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Heap </a:t>
            </a:r>
            <a:r>
              <a:rPr lang="en-US" dirty="0" smtClean="0">
                <a:ea typeface="ＭＳ Ｐゴシック" charset="0"/>
              </a:rPr>
              <a:t>Management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56388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Page Tables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105400" cy="51482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</a:rPr>
              <a:t>Divide Main Memory into Fixed-size </a:t>
            </a:r>
            <a:r>
              <a:rPr lang="en-US" dirty="0">
                <a:solidFill>
                  <a:srgbClr val="003700"/>
                </a:solidFill>
                <a:latin typeface="Helvetica" charset="0"/>
              </a:rPr>
              <a:t>pages as well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3700"/>
                </a:solidFill>
                <a:latin typeface="Helvetica" charset="0"/>
              </a:rPr>
              <a:t>Must keep track of which virtual pages map to which physical pages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solidFill>
                  <a:srgbClr val="003700"/>
                </a:solidFill>
                <a:latin typeface="Helvetica" charset="0"/>
              </a:rPr>
              <a:t>Introduce </a:t>
            </a:r>
            <a:r>
              <a:rPr lang="en-US" dirty="0">
                <a:solidFill>
                  <a:srgbClr val="003700"/>
                </a:solidFill>
                <a:latin typeface="Helvetica" charset="0"/>
              </a:rPr>
              <a:t>a data structure per process called a </a:t>
            </a:r>
            <a:r>
              <a:rPr lang="en-US" dirty="0">
                <a:solidFill>
                  <a:srgbClr val="FF1A1A"/>
                </a:solidFill>
                <a:latin typeface="Helvetica" charset="0"/>
              </a:rPr>
              <a:t>Page Table </a:t>
            </a:r>
            <a:r>
              <a:rPr lang="en-US" dirty="0">
                <a:solidFill>
                  <a:srgbClr val="003700"/>
                </a:solidFill>
                <a:latin typeface="Helvetica" charset="0"/>
              </a:rPr>
              <a:t>that:</a:t>
            </a:r>
          </a:p>
          <a:p>
            <a:pPr lvl="1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records virtual page -&gt; physical page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mapping</a:t>
            </a:r>
          </a:p>
          <a:p>
            <a:pPr lvl="1" eaLnBrk="1" hangingPunct="1">
              <a:defRPr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The page table differs for different processes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61309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381000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VMAX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5350" y="58674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88150" y="5638800"/>
            <a:ext cx="1676400" cy="990600"/>
          </a:xfrm>
          <a:prstGeom prst="rect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7100" y="38862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88150" y="2971800"/>
            <a:ext cx="1676400" cy="2667000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88150" y="533400"/>
            <a:ext cx="1676400" cy="2438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2988" y="1295400"/>
            <a:ext cx="3762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5350" y="2473325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Heap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64400" y="644525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Stack</a:t>
            </a:r>
          </a:p>
        </p:txBody>
      </p:sp>
      <p:cxnSp>
        <p:nvCxnSpPr>
          <p:cNvPr id="18445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581901" y="2132012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Arrow Connector 16"/>
          <p:cNvCxnSpPr>
            <a:cxnSpLocks noChangeShapeType="1"/>
          </p:cNvCxnSpPr>
          <p:nvPr/>
        </p:nvCxnSpPr>
        <p:spPr bwMode="auto">
          <a:xfrm rot="5400000">
            <a:off x="7162801" y="1255712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6788150" y="6019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88150" y="5410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88150" y="4800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88150" y="4191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88150" y="3581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8150" y="2971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88150" y="2362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88150" y="1752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88150" y="1143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88150" y="533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8457" name="Left Brace 29"/>
          <p:cNvSpPr>
            <a:spLocks/>
          </p:cNvSpPr>
          <p:nvPr/>
        </p:nvSpPr>
        <p:spPr bwMode="auto">
          <a:xfrm>
            <a:off x="6346825" y="1752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eft Brace 31"/>
          <p:cNvSpPr>
            <a:spLocks/>
          </p:cNvSpPr>
          <p:nvPr/>
        </p:nvSpPr>
        <p:spPr bwMode="auto">
          <a:xfrm>
            <a:off x="6330950" y="2362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eft Brace 32"/>
          <p:cNvSpPr>
            <a:spLocks/>
          </p:cNvSpPr>
          <p:nvPr/>
        </p:nvSpPr>
        <p:spPr bwMode="auto">
          <a:xfrm>
            <a:off x="6330950" y="2971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eft Brace 33"/>
          <p:cNvSpPr>
            <a:spLocks/>
          </p:cNvSpPr>
          <p:nvPr/>
        </p:nvSpPr>
        <p:spPr bwMode="auto">
          <a:xfrm>
            <a:off x="6330950" y="3581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eft Brace 34"/>
          <p:cNvSpPr>
            <a:spLocks/>
          </p:cNvSpPr>
          <p:nvPr/>
        </p:nvSpPr>
        <p:spPr bwMode="auto">
          <a:xfrm>
            <a:off x="6330950" y="4191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eft Brace 35"/>
          <p:cNvSpPr>
            <a:spLocks/>
          </p:cNvSpPr>
          <p:nvPr/>
        </p:nvSpPr>
        <p:spPr bwMode="auto">
          <a:xfrm>
            <a:off x="6330950" y="4800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eft Brace 36"/>
          <p:cNvSpPr>
            <a:spLocks/>
          </p:cNvSpPr>
          <p:nvPr/>
        </p:nvSpPr>
        <p:spPr bwMode="auto">
          <a:xfrm>
            <a:off x="6330950" y="5410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eft Brace 37"/>
          <p:cNvSpPr>
            <a:spLocks/>
          </p:cNvSpPr>
          <p:nvPr/>
        </p:nvSpPr>
        <p:spPr bwMode="auto">
          <a:xfrm>
            <a:off x="6330950" y="6019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eft Brace 38"/>
          <p:cNvSpPr>
            <a:spLocks/>
          </p:cNvSpPr>
          <p:nvPr/>
        </p:nvSpPr>
        <p:spPr bwMode="auto">
          <a:xfrm>
            <a:off x="6346825" y="533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eft Brace 39"/>
          <p:cNvSpPr>
            <a:spLocks/>
          </p:cNvSpPr>
          <p:nvPr/>
        </p:nvSpPr>
        <p:spPr bwMode="auto">
          <a:xfrm>
            <a:off x="6330950" y="1143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10600" y="6324600"/>
            <a:ext cx="31273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55626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49117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6400" y="43434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36925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31242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6400" y="24733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19050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6400" y="12541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0" y="6858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9</a:t>
            </a:r>
          </a:p>
        </p:txBody>
      </p:sp>
      <p:sp>
        <p:nvSpPr>
          <p:cNvPr id="18477" name="TextBox 54"/>
          <p:cNvSpPr txBox="1">
            <a:spLocks noChangeArrowheads="1"/>
          </p:cNvSpPr>
          <p:nvPr/>
        </p:nvSpPr>
        <p:spPr bwMode="auto">
          <a:xfrm>
            <a:off x="6172200" y="76200"/>
            <a:ext cx="26225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Virtual Address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819400" y="152400"/>
          <a:ext cx="25908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533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Virtual Page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Physical Page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va-lid?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1981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Page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61309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381000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VMAX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88150" y="5638800"/>
            <a:ext cx="1676400" cy="990600"/>
          </a:xfrm>
          <a:prstGeom prst="rect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7100" y="38862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88150" y="2971800"/>
            <a:ext cx="1676400" cy="2667000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88150" y="533400"/>
            <a:ext cx="1676400" cy="2438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2988" y="1295400"/>
            <a:ext cx="3762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5350" y="2473325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Heap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64400" y="644525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Stack</a:t>
            </a:r>
          </a:p>
        </p:txBody>
      </p:sp>
      <p:cxnSp>
        <p:nvCxnSpPr>
          <p:cNvPr id="19517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581901" y="2132012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Straight Arrow Connector 16"/>
          <p:cNvCxnSpPr>
            <a:cxnSpLocks noChangeShapeType="1"/>
          </p:cNvCxnSpPr>
          <p:nvPr/>
        </p:nvCxnSpPr>
        <p:spPr bwMode="auto">
          <a:xfrm rot="5400000">
            <a:off x="7162801" y="1255712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6788150" y="6019800"/>
            <a:ext cx="1676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88150" y="5410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88150" y="4800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88150" y="4191000"/>
            <a:ext cx="1676400" cy="609600"/>
          </a:xfrm>
          <a:prstGeom prst="rect">
            <a:avLst/>
          </a:prstGeom>
          <a:solidFill>
            <a:srgbClr val="ADADFF"/>
          </a:solidFill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88150" y="3581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8150" y="2971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88150" y="2362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88150" y="1752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88150" y="1143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88150" y="533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9529" name="Left Brace 29"/>
          <p:cNvSpPr>
            <a:spLocks/>
          </p:cNvSpPr>
          <p:nvPr/>
        </p:nvSpPr>
        <p:spPr bwMode="auto">
          <a:xfrm>
            <a:off x="6346825" y="1752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Left Brace 31"/>
          <p:cNvSpPr>
            <a:spLocks/>
          </p:cNvSpPr>
          <p:nvPr/>
        </p:nvSpPr>
        <p:spPr bwMode="auto">
          <a:xfrm>
            <a:off x="6330950" y="2362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Left Brace 32"/>
          <p:cNvSpPr>
            <a:spLocks/>
          </p:cNvSpPr>
          <p:nvPr/>
        </p:nvSpPr>
        <p:spPr bwMode="auto">
          <a:xfrm>
            <a:off x="6330950" y="2971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Left Brace 33"/>
          <p:cNvSpPr>
            <a:spLocks/>
          </p:cNvSpPr>
          <p:nvPr/>
        </p:nvSpPr>
        <p:spPr bwMode="auto">
          <a:xfrm>
            <a:off x="6330950" y="3581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Left Brace 34"/>
          <p:cNvSpPr>
            <a:spLocks/>
          </p:cNvSpPr>
          <p:nvPr/>
        </p:nvSpPr>
        <p:spPr bwMode="auto">
          <a:xfrm>
            <a:off x="6330950" y="4191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Left Brace 35"/>
          <p:cNvSpPr>
            <a:spLocks/>
          </p:cNvSpPr>
          <p:nvPr/>
        </p:nvSpPr>
        <p:spPr bwMode="auto">
          <a:xfrm>
            <a:off x="6330950" y="4800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Left Brace 36"/>
          <p:cNvSpPr>
            <a:spLocks/>
          </p:cNvSpPr>
          <p:nvPr/>
        </p:nvSpPr>
        <p:spPr bwMode="auto">
          <a:xfrm>
            <a:off x="6330950" y="5410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eft Brace 37"/>
          <p:cNvSpPr>
            <a:spLocks/>
          </p:cNvSpPr>
          <p:nvPr/>
        </p:nvSpPr>
        <p:spPr bwMode="auto">
          <a:xfrm>
            <a:off x="6330950" y="6019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Left Brace 38"/>
          <p:cNvSpPr>
            <a:spLocks/>
          </p:cNvSpPr>
          <p:nvPr/>
        </p:nvSpPr>
        <p:spPr bwMode="auto">
          <a:xfrm>
            <a:off x="6346825" y="533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Left Brace 39"/>
          <p:cNvSpPr>
            <a:spLocks/>
          </p:cNvSpPr>
          <p:nvPr/>
        </p:nvSpPr>
        <p:spPr bwMode="auto">
          <a:xfrm>
            <a:off x="6330950" y="1143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10600" y="6324600"/>
            <a:ext cx="31273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55626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49117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6400" y="43434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36925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31242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6400" y="24733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19050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6400" y="12541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0" y="6858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9</a:t>
            </a:r>
          </a:p>
        </p:txBody>
      </p:sp>
      <p:sp>
        <p:nvSpPr>
          <p:cNvPr id="19549" name="TextBox 54"/>
          <p:cNvSpPr txBox="1">
            <a:spLocks noChangeArrowheads="1"/>
          </p:cNvSpPr>
          <p:nvPr/>
        </p:nvSpPr>
        <p:spPr bwMode="auto">
          <a:xfrm>
            <a:off x="6705600" y="0"/>
            <a:ext cx="18526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Virtual</a:t>
            </a:r>
          </a:p>
          <a:p>
            <a:r>
              <a:rPr lang="en-US" sz="1800"/>
              <a:t>Address Space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2833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920750" y="4343400"/>
            <a:ext cx="1676400" cy="2438400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20750" y="6172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20750" y="5562600"/>
            <a:ext cx="1676400" cy="609600"/>
          </a:xfrm>
          <a:prstGeom prst="rect">
            <a:avLst/>
          </a:prstGeom>
          <a:solidFill>
            <a:srgbClr val="ADADFF"/>
          </a:solidFill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20750" y="4953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20750" y="4343400"/>
            <a:ext cx="1676400" cy="609600"/>
          </a:xfrm>
          <a:prstGeom prst="rect">
            <a:avLst/>
          </a:prstGeom>
          <a:solidFill>
            <a:srgbClr val="85E0E0"/>
          </a:solidFill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0" y="57150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50641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0" y="44958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3</a:t>
            </a:r>
          </a:p>
        </p:txBody>
      </p:sp>
      <p:sp>
        <p:nvSpPr>
          <p:cNvPr id="19559" name="TextBox 77"/>
          <p:cNvSpPr txBox="1">
            <a:spLocks noChangeArrowheads="1"/>
          </p:cNvSpPr>
          <p:nvPr/>
        </p:nvSpPr>
        <p:spPr bwMode="auto">
          <a:xfrm>
            <a:off x="1219200" y="3733800"/>
            <a:ext cx="10826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Main</a:t>
            </a:r>
          </a:p>
          <a:p>
            <a:r>
              <a:rPr lang="en-US" sz="1800"/>
              <a:t>Memory</a:t>
            </a:r>
          </a:p>
        </p:txBody>
      </p:sp>
      <p:sp>
        <p:nvSpPr>
          <p:cNvPr id="19560" name="TextBox 78"/>
          <p:cNvSpPr txBox="1">
            <a:spLocks noChangeArrowheads="1"/>
          </p:cNvSpPr>
          <p:nvPr/>
        </p:nvSpPr>
        <p:spPr bwMode="auto">
          <a:xfrm>
            <a:off x="0" y="3733800"/>
            <a:ext cx="11080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physical</a:t>
            </a:r>
          </a:p>
          <a:p>
            <a:r>
              <a:rPr lang="en-US" sz="1800"/>
              <a:t>page #s</a:t>
            </a:r>
          </a:p>
        </p:txBody>
      </p:sp>
      <p:sp>
        <p:nvSpPr>
          <p:cNvPr id="19561" name="TextBox 79"/>
          <p:cNvSpPr txBox="1">
            <a:spLocks noChangeArrowheads="1"/>
          </p:cNvSpPr>
          <p:nvPr/>
        </p:nvSpPr>
        <p:spPr bwMode="auto">
          <a:xfrm>
            <a:off x="5518150" y="0"/>
            <a:ext cx="10445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virtual</a:t>
            </a:r>
          </a:p>
          <a:p>
            <a:r>
              <a:rPr lang="en-US" sz="1800"/>
              <a:t>page #s</a:t>
            </a:r>
          </a:p>
        </p:txBody>
      </p:sp>
      <p:cxnSp>
        <p:nvCxnSpPr>
          <p:cNvPr id="19562" name="Straight Arrow Connector 81"/>
          <p:cNvCxnSpPr>
            <a:cxnSpLocks noChangeShapeType="1"/>
          </p:cNvCxnSpPr>
          <p:nvPr/>
        </p:nvCxnSpPr>
        <p:spPr bwMode="auto">
          <a:xfrm rot="10800000" flipV="1">
            <a:off x="2667000" y="4495800"/>
            <a:ext cx="4114800" cy="13716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3" name="Straight Arrow Connector 83"/>
          <p:cNvCxnSpPr>
            <a:cxnSpLocks noChangeShapeType="1"/>
          </p:cNvCxnSpPr>
          <p:nvPr/>
        </p:nvCxnSpPr>
        <p:spPr bwMode="auto">
          <a:xfrm rot="10800000">
            <a:off x="2667000" y="4724400"/>
            <a:ext cx="4038600" cy="16002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245350" y="58674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61925" y="2071688"/>
            <a:ext cx="24288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valid bit indicates</a:t>
            </a:r>
          </a:p>
          <a:p>
            <a:r>
              <a:rPr lang="en-US" sz="1800"/>
              <a:t>if page is in memory</a:t>
            </a:r>
          </a:p>
          <a:p>
            <a:r>
              <a:rPr lang="en-US" sz="1800"/>
              <a:t>(more on this later)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ＭＳ Ｐゴシック" pitchFamily="-1" charset="-128"/>
                <a:cs typeface="ＭＳ Ｐゴシック" pitchFamily="-1" charset="-128"/>
              </a:rPr>
              <a:t>Address Translation: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7763"/>
            <a:ext cx="8624887" cy="1290637"/>
          </a:xfrm>
        </p:spPr>
        <p:txBody>
          <a:bodyPr/>
          <a:lstStyle/>
          <a:p>
            <a:pPr>
              <a:buFont typeface="Wingdings" pitchFamily="-1" charset="2"/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ea typeface="ＭＳ Ｐゴシック" pitchFamily="-1" charset="-128"/>
                <a:cs typeface="ＭＳ Ｐゴシック" pitchFamily="-1" charset="-128"/>
              </a:rPr>
              <a:t>A </a:t>
            </a:r>
            <a:r>
              <a:rPr lang="en-GB" i="1">
                <a:solidFill>
                  <a:srgbClr val="C00000"/>
                </a:solidFill>
                <a:ea typeface="ＭＳ Ｐゴシック" pitchFamily="-1" charset="-128"/>
                <a:cs typeface="ＭＳ Ｐゴシック" pitchFamily="-1" charset="-128"/>
              </a:rPr>
              <a:t>page table </a:t>
            </a:r>
            <a:r>
              <a:rPr lang="en-GB">
                <a:ea typeface="ＭＳ Ｐゴシック" pitchFamily="-1" charset="-128"/>
                <a:cs typeface="ＭＳ Ｐゴシック" pitchFamily="-1" charset="-128"/>
              </a:rPr>
              <a:t>is an array of page table entries (PTEs) that maps virtual pages to physical pages. Here: 8 VPs</a:t>
            </a:r>
          </a:p>
          <a:p>
            <a:pPr lvl="1">
              <a:buFont typeface="Wingdings" pitchFamily="-1" charset="2"/>
              <a:buChar char="n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275" y="51752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0507" name="Text Box 29"/>
          <p:cNvSpPr txBox="1">
            <a:spLocks noChangeArrowheads="1"/>
          </p:cNvSpPr>
          <p:nvPr/>
        </p:nvSpPr>
        <p:spPr bwMode="auto">
          <a:xfrm>
            <a:off x="1824038" y="3275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0508" name="Text Box 30"/>
          <p:cNvSpPr txBox="1">
            <a:spLocks noChangeArrowheads="1"/>
          </p:cNvSpPr>
          <p:nvPr/>
        </p:nvSpPr>
        <p:spPr bwMode="auto">
          <a:xfrm>
            <a:off x="1825625" y="3508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0509" name="Text Box 31"/>
          <p:cNvSpPr txBox="1">
            <a:spLocks noChangeArrowheads="1"/>
          </p:cNvSpPr>
          <p:nvPr/>
        </p:nvSpPr>
        <p:spPr bwMode="auto">
          <a:xfrm>
            <a:off x="1824038" y="39735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0510" name="Text Box 32"/>
          <p:cNvSpPr txBox="1">
            <a:spLocks noChangeArrowheads="1"/>
          </p:cNvSpPr>
          <p:nvPr/>
        </p:nvSpPr>
        <p:spPr bwMode="auto">
          <a:xfrm>
            <a:off x="1825625" y="41814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0511" name="Text Box 33"/>
          <p:cNvSpPr txBox="1">
            <a:spLocks noChangeArrowheads="1"/>
          </p:cNvSpPr>
          <p:nvPr/>
        </p:nvSpPr>
        <p:spPr bwMode="auto">
          <a:xfrm>
            <a:off x="1824038" y="44196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0512" name="Text Box 34"/>
          <p:cNvSpPr txBox="1">
            <a:spLocks noChangeArrowheads="1"/>
          </p:cNvSpPr>
          <p:nvPr/>
        </p:nvSpPr>
        <p:spPr bwMode="auto">
          <a:xfrm>
            <a:off x="1825625" y="48799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0513" name="Text Box 35"/>
          <p:cNvSpPr txBox="1">
            <a:spLocks noChangeArrowheads="1"/>
          </p:cNvSpPr>
          <p:nvPr/>
        </p:nvSpPr>
        <p:spPr bwMode="auto">
          <a:xfrm>
            <a:off x="1824038" y="46466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0514" name="Text Box 36"/>
          <p:cNvSpPr txBox="1">
            <a:spLocks noChangeArrowheads="1"/>
          </p:cNvSpPr>
          <p:nvPr/>
        </p:nvSpPr>
        <p:spPr bwMode="auto">
          <a:xfrm>
            <a:off x="1825625" y="37401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675" y="32400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500" y="48529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20521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20526" name="Oval 53"/>
          <p:cNvSpPr>
            <a:spLocks noChangeArrowheads="1"/>
          </p:cNvSpPr>
          <p:nvPr/>
        </p:nvSpPr>
        <p:spPr bwMode="auto">
          <a:xfrm>
            <a:off x="2895600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TextBox 58"/>
          <p:cNvSpPr txBox="1">
            <a:spLocks noChangeArrowheads="1"/>
          </p:cNvSpPr>
          <p:nvPr/>
        </p:nvSpPr>
        <p:spPr bwMode="auto">
          <a:xfrm>
            <a:off x="1416050" y="3733800"/>
            <a:ext cx="2492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08300" y="4121150"/>
            <a:ext cx="4559300" cy="2736850"/>
            <a:chOff x="2908300" y="4121150"/>
            <a:chExt cx="4559300" cy="2736850"/>
          </a:xfrm>
        </p:grpSpPr>
        <p:sp>
          <p:nvSpPr>
            <p:cNvPr id="20536" name="Line 15"/>
            <p:cNvSpPr>
              <a:spLocks noChangeShapeType="1"/>
            </p:cNvSpPr>
            <p:nvPr/>
          </p:nvSpPr>
          <p:spPr bwMode="auto">
            <a:xfrm>
              <a:off x="2946400" y="4797425"/>
              <a:ext cx="2527300" cy="1450975"/>
            </a:xfrm>
            <a:prstGeom prst="line">
              <a:avLst/>
            </a:prstGeom>
            <a:noFill/>
            <a:ln w="1908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54"/>
            <p:cNvSpPr>
              <a:spLocks noChangeShapeType="1"/>
            </p:cNvSpPr>
            <p:nvPr/>
          </p:nvSpPr>
          <p:spPr bwMode="auto">
            <a:xfrm>
              <a:off x="2908300" y="4121150"/>
              <a:ext cx="2565400" cy="1511300"/>
            </a:xfrm>
            <a:prstGeom prst="line">
              <a:avLst/>
            </a:prstGeom>
            <a:noFill/>
            <a:ln w="1908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38" name="Group 2"/>
            <p:cNvGrpSpPr>
              <a:grpSpLocks/>
            </p:cNvGrpSpPr>
            <p:nvPr/>
          </p:nvGrpSpPr>
          <p:grpSpPr bwMode="auto">
            <a:xfrm>
              <a:off x="4800600" y="4359275"/>
              <a:ext cx="2667000" cy="2498725"/>
              <a:chOff x="4800600" y="4359275"/>
              <a:chExt cx="2667000" cy="2498725"/>
            </a:xfrm>
          </p:grpSpPr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5400675" y="4359275"/>
                <a:ext cx="1541463" cy="5730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Virtual memory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(disk)</a:t>
                </a:r>
              </a:p>
            </p:txBody>
          </p:sp>
          <p:sp>
            <p:nvSpPr>
              <p:cNvPr id="20540" name="Rectangle 48"/>
              <p:cNvSpPr>
                <a:spLocks noChangeArrowheads="1"/>
              </p:cNvSpPr>
              <p:nvPr/>
            </p:nvSpPr>
            <p:spPr bwMode="auto">
              <a:xfrm>
                <a:off x="5473700" y="4987925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1</a:t>
                </a:r>
              </a:p>
            </p:txBody>
          </p:sp>
          <p:sp>
            <p:nvSpPr>
              <p:cNvPr id="20541" name="Rectangle 49"/>
              <p:cNvSpPr>
                <a:spLocks noChangeArrowheads="1"/>
              </p:cNvSpPr>
              <p:nvPr/>
            </p:nvSpPr>
            <p:spPr bwMode="auto">
              <a:xfrm>
                <a:off x="5473700" y="5299075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2</a:t>
                </a:r>
              </a:p>
            </p:txBody>
          </p:sp>
          <p:sp>
            <p:nvSpPr>
              <p:cNvPr id="20542" name="Rectangle 50"/>
              <p:cNvSpPr>
                <a:spLocks noChangeArrowheads="1"/>
              </p:cNvSpPr>
              <p:nvPr/>
            </p:nvSpPr>
            <p:spPr bwMode="auto">
              <a:xfrm>
                <a:off x="5473700" y="5919788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4</a:t>
                </a:r>
              </a:p>
            </p:txBody>
          </p:sp>
          <p:sp>
            <p:nvSpPr>
              <p:cNvPr id="20543" name="Rectangle 51"/>
              <p:cNvSpPr>
                <a:spLocks noChangeArrowheads="1"/>
              </p:cNvSpPr>
              <p:nvPr/>
            </p:nvSpPr>
            <p:spPr bwMode="auto">
              <a:xfrm>
                <a:off x="5473700" y="6229350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6</a:t>
                </a:r>
              </a:p>
            </p:txBody>
          </p:sp>
          <p:sp>
            <p:nvSpPr>
              <p:cNvPr id="20544" name="Rectangle 52"/>
              <p:cNvSpPr>
                <a:spLocks noChangeArrowheads="1"/>
              </p:cNvSpPr>
              <p:nvPr/>
            </p:nvSpPr>
            <p:spPr bwMode="auto">
              <a:xfrm>
                <a:off x="5473700" y="6540500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7</a:t>
                </a:r>
              </a:p>
            </p:txBody>
          </p:sp>
          <p:sp>
            <p:nvSpPr>
              <p:cNvPr id="20545" name="Rectangle 57"/>
              <p:cNvSpPr>
                <a:spLocks noChangeArrowheads="1"/>
              </p:cNvSpPr>
              <p:nvPr/>
            </p:nvSpPr>
            <p:spPr bwMode="auto">
              <a:xfrm>
                <a:off x="5473700" y="5608638"/>
                <a:ext cx="1379538" cy="22860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>
                    <a:solidFill>
                      <a:srgbClr val="000066"/>
                    </a:solidFill>
                    <a:latin typeface="Calibri" charset="0"/>
                  </a:rPr>
                  <a:t>VP 3</a:t>
                </a:r>
              </a:p>
            </p:txBody>
          </p:sp>
          <p:sp>
            <p:nvSpPr>
              <p:cNvPr id="20546" name="Can 1"/>
              <p:cNvSpPr>
                <a:spLocks noChangeArrowheads="1"/>
              </p:cNvSpPr>
              <p:nvPr/>
            </p:nvSpPr>
            <p:spPr bwMode="auto">
              <a:xfrm>
                <a:off x="4800600" y="4419600"/>
                <a:ext cx="2667000" cy="2438400"/>
              </a:xfrm>
              <a:prstGeom prst="can">
                <a:avLst>
                  <a:gd name="adj" fmla="val 25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0531" name="Rectangle 74"/>
          <p:cNvSpPr>
            <a:spLocks noChangeArrowheads="1"/>
          </p:cNvSpPr>
          <p:nvPr/>
        </p:nvSpPr>
        <p:spPr bwMode="auto">
          <a:xfrm>
            <a:off x="452438" y="3048000"/>
            <a:ext cx="762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Text Box 75"/>
          <p:cNvSpPr txBox="1">
            <a:spLocks noChangeArrowheads="1"/>
          </p:cNvSpPr>
          <p:nvPr/>
        </p:nvSpPr>
        <p:spPr bwMode="auto">
          <a:xfrm>
            <a:off x="152400" y="2384425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Virtual Page</a:t>
            </a:r>
          </a:p>
          <a:p>
            <a:pPr>
              <a:lnSpc>
                <a:spcPct val="100000"/>
              </a:lnSpc>
            </a:pPr>
            <a:r>
              <a:rPr lang="en-US" sz="1800"/>
              <a:t>Number</a:t>
            </a:r>
          </a:p>
        </p:txBody>
      </p:sp>
      <p:grpSp>
        <p:nvGrpSpPr>
          <p:cNvPr id="20533" name="Group 76"/>
          <p:cNvGrpSpPr>
            <a:grpSpLocks/>
          </p:cNvGrpSpPr>
          <p:nvPr/>
        </p:nvGrpSpPr>
        <p:grpSpPr bwMode="auto">
          <a:xfrm>
            <a:off x="833438" y="3276600"/>
            <a:ext cx="990600" cy="1295400"/>
            <a:chOff x="816" y="1152"/>
            <a:chExt cx="624" cy="816"/>
          </a:xfrm>
        </p:grpSpPr>
        <p:sp>
          <p:nvSpPr>
            <p:cNvPr id="20534" name="Line 77"/>
            <p:cNvSpPr>
              <a:spLocks noChangeShapeType="1"/>
            </p:cNvSpPr>
            <p:nvPr/>
          </p:nvSpPr>
          <p:spPr bwMode="auto">
            <a:xfrm>
              <a:off x="816" y="11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78"/>
            <p:cNvSpPr>
              <a:spLocks noChangeShapeType="1"/>
            </p:cNvSpPr>
            <p:nvPr/>
          </p:nvSpPr>
          <p:spPr bwMode="auto">
            <a:xfrm>
              <a:off x="816" y="196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2" grpId="0" animBg="1"/>
      <p:bldP spid="14353" grpId="0" animBg="1"/>
      <p:bldP spid="14354" grpId="0" animBg="1"/>
      <p:bldP spid="14376" grpId="0"/>
      <p:bldP spid="14377" grpId="0" animBg="1"/>
      <p:bldP spid="14378" grpId="0" animBg="1"/>
      <p:bldP spid="14383" grpId="0"/>
      <p:bldP spid="143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630238" y="2924175"/>
            <a:ext cx="3187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b="0"/>
              <a:t>virtual page number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830638" y="2924175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b="0"/>
              <a:t>page offset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121400" y="2895600"/>
            <a:ext cx="180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virtual address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935038" y="5133975"/>
            <a:ext cx="28829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b="0"/>
              <a:t>physical page number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3305175"/>
            <a:ext cx="7319963" cy="2197100"/>
            <a:chOff x="914400" y="3305175"/>
            <a:chExt cx="7319963" cy="2197100"/>
          </a:xfrm>
        </p:grpSpPr>
        <p:sp>
          <p:nvSpPr>
            <p:cNvPr id="22546" name="Line 8"/>
            <p:cNvSpPr>
              <a:spLocks noChangeShapeType="1"/>
            </p:cNvSpPr>
            <p:nvPr/>
          </p:nvSpPr>
          <p:spPr bwMode="auto">
            <a:xfrm>
              <a:off x="5043488" y="3305175"/>
              <a:ext cx="0" cy="166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47" name="Group 2"/>
            <p:cNvGrpSpPr>
              <a:grpSpLocks/>
            </p:cNvGrpSpPr>
            <p:nvPr/>
          </p:nvGrpSpPr>
          <p:grpSpPr bwMode="auto">
            <a:xfrm>
              <a:off x="914400" y="4800600"/>
              <a:ext cx="7319963" cy="701675"/>
              <a:chOff x="914400" y="4800600"/>
              <a:chExt cx="7319963" cy="701675"/>
            </a:xfrm>
          </p:grpSpPr>
          <p:sp>
            <p:nvSpPr>
              <p:cNvPr id="22548" name="Rectangle 6"/>
              <p:cNvSpPr>
                <a:spLocks noChangeArrowheads="1"/>
              </p:cNvSpPr>
              <p:nvPr/>
            </p:nvSpPr>
            <p:spPr bwMode="auto">
              <a:xfrm>
                <a:off x="3830638" y="5133975"/>
                <a:ext cx="2197100" cy="3683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b="0"/>
                  <a:t>page offset</a:t>
                </a:r>
              </a:p>
            </p:txBody>
          </p:sp>
          <p:sp>
            <p:nvSpPr>
              <p:cNvPr id="22549" name="Rectangle 7"/>
              <p:cNvSpPr>
                <a:spLocks noChangeArrowheads="1"/>
              </p:cNvSpPr>
              <p:nvPr/>
            </p:nvSpPr>
            <p:spPr bwMode="auto">
              <a:xfrm>
                <a:off x="6197600" y="5105400"/>
                <a:ext cx="2036763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/>
                  <a:t>physical address</a:t>
                </a:r>
              </a:p>
            </p:txBody>
          </p:sp>
          <p:sp>
            <p:nvSpPr>
              <p:cNvPr id="22550" name="Rectangle 9"/>
              <p:cNvSpPr>
                <a:spLocks noChangeArrowheads="1"/>
              </p:cNvSpPr>
              <p:nvPr/>
            </p:nvSpPr>
            <p:spPr bwMode="auto">
              <a:xfrm>
                <a:off x="5867400" y="4800600"/>
                <a:ext cx="3079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0</a:t>
                </a:r>
              </a:p>
            </p:txBody>
          </p:sp>
          <p:sp>
            <p:nvSpPr>
              <p:cNvPr id="22551" name="Rectangle 10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5619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p–1</a:t>
                </a:r>
              </a:p>
            </p:txBody>
          </p:sp>
          <p:sp>
            <p:nvSpPr>
              <p:cNvPr id="22552" name="Rectangle 12"/>
              <p:cNvSpPr>
                <a:spLocks noChangeArrowheads="1"/>
              </p:cNvSpPr>
              <p:nvPr/>
            </p:nvSpPr>
            <p:spPr bwMode="auto">
              <a:xfrm>
                <a:off x="3505200" y="4800600"/>
                <a:ext cx="3079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p</a:t>
                </a:r>
              </a:p>
            </p:txBody>
          </p:sp>
          <p:sp>
            <p:nvSpPr>
              <p:cNvPr id="22553" name="Rectangle 13"/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6254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/>
                  <a:t>m–1</a:t>
                </a:r>
              </a:p>
            </p:txBody>
          </p:sp>
        </p:grpSp>
      </p:grpSp>
      <p:sp>
        <p:nvSpPr>
          <p:cNvPr id="22534" name="Rectangle 14"/>
          <p:cNvSpPr>
            <a:spLocks noChangeArrowheads="1"/>
          </p:cNvSpPr>
          <p:nvPr/>
        </p:nvSpPr>
        <p:spPr bwMode="auto">
          <a:xfrm>
            <a:off x="609600" y="2590800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n–1</a:t>
            </a:r>
          </a:p>
        </p:txBody>
      </p:sp>
      <p:sp>
        <p:nvSpPr>
          <p:cNvPr id="22535" name="Rectangle 15"/>
          <p:cNvSpPr>
            <a:spLocks noChangeArrowheads="1"/>
          </p:cNvSpPr>
          <p:nvPr/>
        </p:nvSpPr>
        <p:spPr bwMode="auto">
          <a:xfrm>
            <a:off x="5724525" y="25908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22536" name="Rectangle 16"/>
          <p:cNvSpPr>
            <a:spLocks noChangeArrowheads="1"/>
          </p:cNvSpPr>
          <p:nvPr/>
        </p:nvSpPr>
        <p:spPr bwMode="auto">
          <a:xfrm>
            <a:off x="3743325" y="2590800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p–1</a:t>
            </a:r>
          </a:p>
        </p:txBody>
      </p:sp>
      <p:sp>
        <p:nvSpPr>
          <p:cNvPr id="22537" name="Rectangle 17"/>
          <p:cNvSpPr>
            <a:spLocks noChangeArrowheads="1"/>
          </p:cNvSpPr>
          <p:nvPr/>
        </p:nvSpPr>
        <p:spPr bwMode="auto">
          <a:xfrm>
            <a:off x="3429000" y="25908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p</a:t>
            </a: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381000" y="5867400"/>
            <a:ext cx="83200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Page offset bits don</a:t>
            </a:r>
            <a:r>
              <a:rPr lang="ja-JP" altLang="en-US" sz="2000"/>
              <a:t>’</a:t>
            </a:r>
            <a:r>
              <a:rPr lang="en-US" altLang="ja-JP" sz="2000"/>
              <a:t>t change as a result of translation</a:t>
            </a:r>
            <a:endParaRPr lang="en-US" sz="2000"/>
          </a:p>
        </p:txBody>
      </p:sp>
      <p:sp>
        <p:nvSpPr>
          <p:cNvPr id="567317" name="Rectangle 21"/>
          <p:cNvSpPr>
            <a:spLocks noGrp="1" noChangeArrowheads="1"/>
          </p:cNvSpPr>
          <p:nvPr>
            <p:ph type="title"/>
          </p:nvPr>
        </p:nvSpPr>
        <p:spPr>
          <a:xfrm>
            <a:off x="533400" y="334963"/>
            <a:ext cx="6738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VM Address Translation</a:t>
            </a:r>
          </a:p>
        </p:txBody>
      </p:sp>
      <p:sp>
        <p:nvSpPr>
          <p:cNvPr id="56731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/>
              <a:t>Parameters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P = 2</a:t>
            </a:r>
            <a:r>
              <a:rPr lang="en-US" baseline="30000">
                <a:ea typeface="ＭＳ Ｐゴシック" charset="0"/>
              </a:rPr>
              <a:t>p</a:t>
            </a:r>
            <a:r>
              <a:rPr lang="en-US">
                <a:ea typeface="ＭＳ Ｐゴシック" charset="0"/>
              </a:rPr>
              <a:t> = page size (bytes).  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N = 2</a:t>
            </a:r>
            <a:r>
              <a:rPr lang="en-US" baseline="30000">
                <a:ea typeface="ＭＳ Ｐゴシック" charset="0"/>
              </a:rPr>
              <a:t>n</a:t>
            </a:r>
            <a:r>
              <a:rPr lang="en-US">
                <a:ea typeface="ＭＳ Ｐゴシック" charset="0"/>
              </a:rPr>
              <a:t> = Virtual address limit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M = 2</a:t>
            </a:r>
            <a:r>
              <a:rPr lang="en-US" baseline="30000">
                <a:ea typeface="ＭＳ Ｐゴシック" charset="0"/>
              </a:rPr>
              <a:t>m</a:t>
            </a:r>
            <a:r>
              <a:rPr lang="en-US">
                <a:ea typeface="ＭＳ Ｐゴシック" charset="0"/>
              </a:rPr>
              <a:t> = Physical address limit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19800" y="1219200"/>
            <a:ext cx="295433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Example:</a:t>
            </a:r>
          </a:p>
          <a:p>
            <a:r>
              <a:rPr lang="en-US" sz="1800"/>
              <a:t>page size = 4 KB = 2</a:t>
            </a:r>
            <a:r>
              <a:rPr lang="en-US" sz="1800" baseline="30000"/>
              <a:t>12</a:t>
            </a:r>
            <a:r>
              <a:rPr lang="en-US" sz="1800"/>
              <a:t>,</a:t>
            </a:r>
          </a:p>
          <a:p>
            <a:r>
              <a:rPr lang="en-US" sz="1800"/>
              <a:t>for 32-bit addresses</a:t>
            </a:r>
          </a:p>
          <a:p>
            <a:r>
              <a:rPr lang="en-US" sz="1800"/>
              <a:t>then page # = 32-12 </a:t>
            </a:r>
          </a:p>
          <a:p>
            <a:r>
              <a:rPr lang="en-US" sz="1800"/>
              <a:t>= 20 most significant bits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39838" y="3305175"/>
            <a:ext cx="2425700" cy="1739900"/>
            <a:chOff x="1239838" y="3305175"/>
            <a:chExt cx="2425700" cy="1739900"/>
          </a:xfrm>
        </p:grpSpPr>
        <p:sp>
          <p:nvSpPr>
            <p:cNvPr id="22543" name="Oval 11"/>
            <p:cNvSpPr>
              <a:spLocks noChangeArrowheads="1"/>
            </p:cNvSpPr>
            <p:nvPr/>
          </p:nvSpPr>
          <p:spPr bwMode="auto">
            <a:xfrm>
              <a:off x="1239838" y="3886200"/>
              <a:ext cx="2425700" cy="60959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>
                  <a:solidFill>
                    <a:srgbClr val="FF0000"/>
                  </a:solidFill>
                </a:rPr>
                <a:t>address translation</a:t>
              </a:r>
            </a:p>
            <a:p>
              <a:pPr>
                <a:lnSpc>
                  <a:spcPct val="100000"/>
                </a:lnSpc>
              </a:pPr>
              <a:r>
                <a:rPr lang="en-US" b="0">
                  <a:solidFill>
                    <a:srgbClr val="FF0000"/>
                  </a:solidFill>
                </a:rPr>
                <a:t>via page table</a:t>
              </a:r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2452688" y="3305175"/>
              <a:ext cx="0" cy="673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2452688" y="4371975"/>
              <a:ext cx="0" cy="673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7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2850" y="1839913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450" y="1839913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200" dirty="0">
                <a:latin typeface="+mn-lt"/>
              </a:rPr>
              <a:t>Virtual page </a:t>
            </a:r>
            <a:r>
              <a:rPr lang="en-US" sz="1100" dirty="0">
                <a:latin typeface="+mn-lt"/>
              </a:rPr>
              <a:t>offset</a:t>
            </a:r>
            <a:r>
              <a:rPr lang="en-US" sz="1200" dirty="0">
                <a:latin typeface="+mn-lt"/>
              </a:rPr>
              <a:t> (VPO)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4425" y="1458913"/>
            <a:ext cx="162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cxnSp>
        <p:nvCxnSpPr>
          <p:cNvPr id="24" name="Elbow Connector 23"/>
          <p:cNvCxnSpPr>
            <a:cxnSpLocks noChangeShapeType="1"/>
            <a:stCxn id="3" idx="1"/>
            <a:endCxn id="23571" idx="1"/>
          </p:cNvCxnSpPr>
          <p:nvPr/>
        </p:nvCxnSpPr>
        <p:spPr bwMode="auto">
          <a:xfrm rot="10800000" flipV="1">
            <a:off x="3371850" y="1992313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676650" y="2146300"/>
            <a:ext cx="4724400" cy="4254500"/>
            <a:chOff x="3676650" y="2146300"/>
            <a:chExt cx="4724400" cy="4254500"/>
          </a:xfrm>
        </p:grpSpPr>
        <p:sp>
          <p:nvSpPr>
            <p:cNvPr id="23579" name="Rectangle 12"/>
            <p:cNvSpPr>
              <a:spLocks noChangeArrowheads="1"/>
            </p:cNvSpPr>
            <p:nvPr/>
          </p:nvSpPr>
          <p:spPr bwMode="auto">
            <a:xfrm>
              <a:off x="3752850" y="5726113"/>
              <a:ext cx="25146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/>
            <a:lstStyle/>
            <a:p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Physical page number (PPN)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267450" y="5726113"/>
              <a:ext cx="21336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200" dirty="0">
                  <a:latin typeface="+mn-lt"/>
                </a:rPr>
                <a:t>Physical page offset (PPO)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6650" y="6030913"/>
              <a:ext cx="1751013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Physical address</a:t>
              </a:r>
            </a:p>
          </p:txBody>
        </p:sp>
        <p:cxnSp>
          <p:nvCxnSpPr>
            <p:cNvPr id="23582" name="Straight Arrow Connector 26"/>
            <p:cNvCxnSpPr>
              <a:cxnSpLocks noChangeShapeType="1"/>
              <a:stCxn id="4" idx="2"/>
              <a:endCxn id="14" idx="0"/>
            </p:cNvCxnSpPr>
            <p:nvPr/>
          </p:nvCxnSpPr>
          <p:spPr bwMode="auto">
            <a:xfrm rot="5400000">
              <a:off x="5544344" y="3936206"/>
              <a:ext cx="35814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Arrow Connector 28"/>
            <p:cNvCxnSpPr>
              <a:cxnSpLocks noChangeShapeType="1"/>
              <a:stCxn id="23570" idx="2"/>
              <a:endCxn id="23579" idx="0"/>
            </p:cNvCxnSpPr>
            <p:nvPr/>
          </p:nvCxnSpPr>
          <p:spPr bwMode="auto">
            <a:xfrm rot="5400000">
              <a:off x="4058444" y="4774406"/>
              <a:ext cx="19050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4025" y="1633538"/>
            <a:ext cx="6251575" cy="2797175"/>
            <a:chOff x="454025" y="1633538"/>
            <a:chExt cx="6251575" cy="2797175"/>
          </a:xfrm>
        </p:grpSpPr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3271838" y="2640013"/>
              <a:ext cx="3433762" cy="1790700"/>
              <a:chOff x="3271838" y="2640013"/>
              <a:chExt cx="3433762" cy="1790700"/>
            </a:xfrm>
          </p:grpSpPr>
          <p:sp>
            <p:nvSpPr>
              <p:cNvPr id="23568" name="Rectangle 4"/>
              <p:cNvSpPr>
                <a:spLocks noChangeArrowheads="1"/>
              </p:cNvSpPr>
              <p:nvPr/>
            </p:nvSpPr>
            <p:spPr bwMode="auto">
              <a:xfrm>
                <a:off x="3752850" y="3211513"/>
                <a:ext cx="25146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69" name="Rectangle 5"/>
              <p:cNvSpPr>
                <a:spLocks noChangeArrowheads="1"/>
              </p:cNvSpPr>
              <p:nvPr/>
            </p:nvSpPr>
            <p:spPr bwMode="auto">
              <a:xfrm>
                <a:off x="3371850" y="3211513"/>
                <a:ext cx="381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0" name="Rectangle 6"/>
              <p:cNvSpPr>
                <a:spLocks noChangeArrowheads="1"/>
              </p:cNvSpPr>
              <p:nvPr/>
            </p:nvSpPr>
            <p:spPr bwMode="auto">
              <a:xfrm>
                <a:off x="3752850" y="3516313"/>
                <a:ext cx="2514600" cy="30480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1" name="Rectangle 7"/>
              <p:cNvSpPr>
                <a:spLocks noChangeArrowheads="1"/>
              </p:cNvSpPr>
              <p:nvPr/>
            </p:nvSpPr>
            <p:spPr bwMode="auto">
              <a:xfrm>
                <a:off x="3371850" y="3516313"/>
                <a:ext cx="381000" cy="304800"/>
              </a:xfrm>
              <a:prstGeom prst="rect">
                <a:avLst/>
              </a:prstGeom>
              <a:solidFill>
                <a:srgbClr val="8DBA84"/>
              </a:solidFill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2" name="Rectangle 8"/>
              <p:cNvSpPr>
                <a:spLocks noChangeArrowheads="1"/>
              </p:cNvSpPr>
              <p:nvPr/>
            </p:nvSpPr>
            <p:spPr bwMode="auto">
              <a:xfrm>
                <a:off x="3752850" y="3821113"/>
                <a:ext cx="25146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3" name="Rectangle 9"/>
              <p:cNvSpPr>
                <a:spLocks noChangeArrowheads="1"/>
              </p:cNvSpPr>
              <p:nvPr/>
            </p:nvSpPr>
            <p:spPr bwMode="auto">
              <a:xfrm>
                <a:off x="3371850" y="3821113"/>
                <a:ext cx="381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4" name="Rectangle 10"/>
              <p:cNvSpPr>
                <a:spLocks noChangeArrowheads="1"/>
              </p:cNvSpPr>
              <p:nvPr/>
            </p:nvSpPr>
            <p:spPr bwMode="auto">
              <a:xfrm>
                <a:off x="3752850" y="4125913"/>
                <a:ext cx="25146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5" name="Rectangle 11"/>
              <p:cNvSpPr>
                <a:spLocks noChangeArrowheads="1"/>
              </p:cNvSpPr>
              <p:nvPr/>
            </p:nvSpPr>
            <p:spPr bwMode="auto">
              <a:xfrm>
                <a:off x="3371850" y="4125913"/>
                <a:ext cx="3810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6" name="TextBox 20"/>
              <p:cNvSpPr txBox="1">
                <a:spLocks noChangeArrowheads="1"/>
              </p:cNvSpPr>
              <p:nvPr/>
            </p:nvSpPr>
            <p:spPr bwMode="auto">
              <a:xfrm>
                <a:off x="3286125" y="2940050"/>
                <a:ext cx="5540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latin typeface="Calibri" charset="0"/>
                  </a:rPr>
                  <a:t>Valid</a:t>
                </a:r>
              </a:p>
            </p:txBody>
          </p:sp>
          <p:sp>
            <p:nvSpPr>
              <p:cNvPr id="23577" name="TextBox 21"/>
              <p:cNvSpPr txBox="1">
                <a:spLocks noChangeArrowheads="1"/>
              </p:cNvSpPr>
              <p:nvPr/>
            </p:nvSpPr>
            <p:spPr bwMode="auto">
              <a:xfrm>
                <a:off x="3921125" y="2940050"/>
                <a:ext cx="227012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latin typeface="Calibri" charset="0"/>
                  </a:rPr>
                  <a:t>Physical page number (PPN)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271838" y="2640013"/>
                <a:ext cx="3433762" cy="3460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Per-Process Page table (in RAM) </a:t>
                </a:r>
                <a:endPara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564" name="Group 15"/>
            <p:cNvGrpSpPr>
              <a:grpSpLocks/>
            </p:cNvGrpSpPr>
            <p:nvPr/>
          </p:nvGrpSpPr>
          <p:grpSpPr bwMode="auto">
            <a:xfrm>
              <a:off x="454025" y="1633538"/>
              <a:ext cx="2917825" cy="1584325"/>
              <a:chOff x="454025" y="1633538"/>
              <a:chExt cx="2917825" cy="1584325"/>
            </a:xfrm>
          </p:grpSpPr>
          <p:sp>
            <p:nvSpPr>
              <p:cNvPr id="23565" name="Rectangle 35"/>
              <p:cNvSpPr>
                <a:spLocks noChangeArrowheads="1"/>
              </p:cNvSpPr>
              <p:nvPr/>
            </p:nvSpPr>
            <p:spPr bwMode="auto">
              <a:xfrm>
                <a:off x="454025" y="1633538"/>
                <a:ext cx="1524000" cy="719137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anchor="ctr"/>
              <a:lstStyle/>
              <a:p>
                <a:r>
                  <a:rPr lang="en-US" sz="1400">
                    <a:solidFill>
                      <a:srgbClr val="000000"/>
                    </a:solidFill>
                    <a:latin typeface="Calibri" charset="0"/>
                  </a:rPr>
                  <a:t>Page table </a:t>
                </a:r>
                <a:br>
                  <a:rPr lang="en-US" sz="1400">
                    <a:solidFill>
                      <a:srgbClr val="000000"/>
                    </a:solidFill>
                    <a:latin typeface="Calibri" charset="0"/>
                  </a:rPr>
                </a:br>
                <a:r>
                  <a:rPr lang="en-US" sz="1400">
                    <a:solidFill>
                      <a:srgbClr val="000000"/>
                    </a:solidFill>
                    <a:latin typeface="Calibri" charset="0"/>
                  </a:rPr>
                  <a:t>base register</a:t>
                </a:r>
              </a:p>
              <a:p>
                <a:r>
                  <a:rPr lang="en-US" sz="1400">
                    <a:solidFill>
                      <a:srgbClr val="000000"/>
                    </a:solidFill>
                    <a:latin typeface="Calibri" charset="0"/>
                  </a:rPr>
                  <a:t>(PTBR)</a:t>
                </a:r>
              </a:p>
            </p:txBody>
          </p:sp>
          <p:cxnSp>
            <p:nvCxnSpPr>
              <p:cNvPr id="23566" name="Shape 39"/>
              <p:cNvCxnSpPr>
                <a:cxnSpLocks noChangeShapeType="1"/>
                <a:stCxn id="23565" idx="2"/>
              </p:cNvCxnSpPr>
              <p:nvPr/>
            </p:nvCxnSpPr>
            <p:spPr bwMode="auto">
              <a:xfrm rot="16200000" flipH="1">
                <a:off x="1864519" y="1704181"/>
                <a:ext cx="858838" cy="2155825"/>
              </a:xfrm>
              <a:prstGeom prst="bentConnector2">
                <a:avLst/>
              </a:prstGeom>
              <a:noFill/>
              <a:ln w="25400">
                <a:solidFill>
                  <a:srgbClr val="99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67" name="TextBox 41"/>
              <p:cNvSpPr txBox="1">
                <a:spLocks noChangeArrowheads="1"/>
              </p:cNvSpPr>
              <p:nvPr/>
            </p:nvSpPr>
            <p:spPr bwMode="auto">
              <a:xfrm>
                <a:off x="1195388" y="2757488"/>
                <a:ext cx="14128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rgbClr val="990000"/>
                    </a:solidFill>
                    <a:latin typeface="Calibri" charset="0"/>
                  </a:rPr>
                  <a:t>Page table address </a:t>
                </a:r>
              </a:p>
              <a:p>
                <a:r>
                  <a:rPr lang="en-US" sz="1200">
                    <a:solidFill>
                      <a:srgbClr val="990000"/>
                    </a:solidFill>
                    <a:latin typeface="Calibri" charset="0"/>
                  </a:rPr>
                  <a:t>for process</a:t>
                </a: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2400" y="3668713"/>
            <a:ext cx="3409950" cy="1970087"/>
            <a:chOff x="152400" y="3668713"/>
            <a:chExt cx="3409950" cy="1970087"/>
          </a:xfrm>
        </p:grpSpPr>
        <p:cxnSp>
          <p:nvCxnSpPr>
            <p:cNvPr id="23561" name="Shape 37"/>
            <p:cNvCxnSpPr>
              <a:cxnSpLocks noChangeShapeType="1"/>
            </p:cNvCxnSpPr>
            <p:nvPr/>
          </p:nvCxnSpPr>
          <p:spPr bwMode="auto">
            <a:xfrm rot="5400000">
              <a:off x="2286000" y="3459163"/>
              <a:ext cx="1066800" cy="14859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2" name="TextBox 42"/>
            <p:cNvSpPr txBox="1">
              <a:spLocks noChangeArrowheads="1"/>
            </p:cNvSpPr>
            <p:nvPr/>
          </p:nvSpPr>
          <p:spPr bwMode="auto">
            <a:xfrm>
              <a:off x="152400" y="4185582"/>
              <a:ext cx="1946275" cy="145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400">
                  <a:latin typeface="Calibri" charset="0"/>
                </a:rPr>
                <a:t>Valid bit = 0:</a:t>
              </a:r>
            </a:p>
            <a:p>
              <a:pPr algn="r"/>
              <a:r>
                <a:rPr lang="en-US" sz="1400">
                  <a:latin typeface="Calibri" charset="0"/>
                </a:rPr>
                <a:t>page not in memory</a:t>
              </a:r>
            </a:p>
            <a:p>
              <a:pPr algn="r"/>
              <a:r>
                <a:rPr lang="en-US" sz="1400">
                  <a:latin typeface="Calibri" charset="0"/>
                </a:rPr>
                <a:t>(page fault)</a:t>
              </a:r>
            </a:p>
            <a:p>
              <a:pPr algn="r"/>
              <a:endParaRPr lang="en-US" sz="1400">
                <a:latin typeface="Calibri" charset="0"/>
              </a:endParaRPr>
            </a:p>
            <a:p>
              <a:pPr algn="r"/>
              <a:r>
                <a:rPr lang="en-US" sz="1400">
                  <a:latin typeface="Calibri" charset="0"/>
                </a:rPr>
                <a:t>Valid bit = 1: </a:t>
              </a:r>
            </a:p>
            <a:p>
              <a:pPr algn="r"/>
              <a:r>
                <a:rPr lang="en-US" sz="1400">
                  <a:latin typeface="Calibri" charset="0"/>
                </a:rPr>
                <a:t>Substitute PPN for VPN</a:t>
              </a:r>
            </a:p>
            <a:p>
              <a:pPr algn="r"/>
              <a:endParaRPr lang="en-US" sz="1400">
                <a:latin typeface="Calibri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Keep only a subset of pages in memory = 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447800"/>
            <a:ext cx="8307387" cy="499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pages of address space (code, data, etc.) have to be kept in memory</a:t>
            </a:r>
          </a:p>
          <a:p>
            <a:pPr lvl="1">
              <a:defRPr/>
            </a:pPr>
            <a:r>
              <a:rPr lang="en-US" dirty="0" smtClean="0"/>
              <a:t>Exploit locality, e.g. loops, to keep only the pages that were recently accessed (the “</a:t>
            </a:r>
            <a:r>
              <a:rPr lang="en-US" i="1" dirty="0" smtClean="0"/>
              <a:t>working set</a:t>
            </a:r>
            <a:r>
              <a:rPr lang="en-US" dirty="0" smtClean="0"/>
              <a:t>”) in memory</a:t>
            </a:r>
          </a:p>
          <a:p>
            <a:pPr lvl="1">
              <a:defRPr/>
            </a:pPr>
            <a:r>
              <a:rPr lang="en-US" dirty="0" smtClean="0"/>
              <a:t>A small working set is best</a:t>
            </a:r>
          </a:p>
          <a:p>
            <a:pPr lvl="1">
              <a:defRPr/>
            </a:pPr>
            <a:r>
              <a:rPr lang="en-US" dirty="0" smtClean="0"/>
              <a:t>Thrashing (performance meltdown) occurs when working set is too large for allocated memory</a:t>
            </a:r>
          </a:p>
          <a:p>
            <a:pPr lvl="1">
              <a:defRPr/>
            </a:pPr>
            <a:r>
              <a:rPr lang="en-US" dirty="0" smtClean="0"/>
              <a:t>Main memory acts as a cache for disk</a:t>
            </a:r>
          </a:p>
          <a:p>
            <a:pPr>
              <a:defRPr/>
            </a:pPr>
            <a:r>
              <a:rPr lang="en-US" dirty="0" smtClean="0"/>
              <a:t>Demand paging = load pages on demand as needed</a:t>
            </a:r>
          </a:p>
          <a:p>
            <a:pPr lvl="1">
              <a:defRPr/>
            </a:pPr>
            <a:r>
              <a:rPr lang="en-US" dirty="0" smtClean="0"/>
              <a:t>Advantage: can now fit more processes into memory, since only a subset of pages are kept in memory at any one time</a:t>
            </a:r>
          </a:p>
          <a:p>
            <a:pPr>
              <a:defRPr/>
            </a:pPr>
            <a:r>
              <a:rPr lang="en-US" dirty="0" smtClean="0"/>
              <a:t>Valid bit in page table keeps track of whether a page is in memory or on disk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6048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i="1" dirty="0">
                <a:solidFill>
                  <a:srgbClr val="C00000"/>
                </a:solidFill>
                <a:latin typeface="Helvetica" charset="0"/>
              </a:rPr>
              <a:t>Page hit: </a:t>
            </a:r>
            <a:r>
              <a:rPr lang="en-GB" dirty="0">
                <a:latin typeface="Helvetica" charset="0"/>
              </a:rPr>
              <a:t>reference to </a:t>
            </a:r>
            <a:r>
              <a:rPr lang="en-GB" dirty="0" smtClean="0">
                <a:latin typeface="Helvetica" charset="0"/>
              </a:rPr>
              <a:t>a virtual memory page that </a:t>
            </a:r>
            <a:r>
              <a:rPr lang="en-GB" dirty="0">
                <a:latin typeface="Helvetica" charset="0"/>
              </a:rPr>
              <a:t>is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5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5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845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845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5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5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525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525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590800" y="2133600"/>
            <a:ext cx="213360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19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3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388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0100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40100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0354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9846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3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28797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8797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8797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8797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8797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8797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8797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28797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1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8876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8892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887663" y="37449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889250" y="39528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8876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8892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28876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28892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200" y="2546350"/>
            <a:ext cx="1625600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#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or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disk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3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1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46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3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3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39592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39592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39592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39592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3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65373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65373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65373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65373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65373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>
            <a:off x="39592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39719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>
            <a:off x="39592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4003675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65373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2438400"/>
            <a:ext cx="2508250" cy="1225550"/>
            <a:chOff x="381000" y="2438400"/>
            <a:chExt cx="2508250" cy="122555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381000" y="2438400"/>
              <a:ext cx="1600200" cy="242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Virtual address</a:t>
              </a:r>
            </a:p>
          </p:txBody>
        </p:sp>
        <p:cxnSp>
          <p:nvCxnSpPr>
            <p:cNvPr id="26684" name="Shape 60"/>
            <p:cNvCxnSpPr>
              <a:cxnSpLocks noChangeShapeType="1"/>
              <a:stCxn id="59" idx="2"/>
              <a:endCxn id="26660" idx="1"/>
            </p:cNvCxnSpPr>
            <p:nvPr/>
          </p:nvCxnSpPr>
          <p:spPr bwMode="auto">
            <a:xfrm rot="16200000" flipH="1">
              <a:off x="1543844" y="2318544"/>
              <a:ext cx="982662" cy="170815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85" name="TextBox 61"/>
            <p:cNvSpPr txBox="1">
              <a:spLocks noChangeArrowheads="1"/>
            </p:cNvSpPr>
            <p:nvPr/>
          </p:nvSpPr>
          <p:spPr bwMode="auto">
            <a:xfrm>
              <a:off x="1600200" y="3311351"/>
              <a:ext cx="1056825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Calibri" charset="0"/>
                </a:rPr>
                <a:t>Page Hit!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Page Miss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222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i="1">
                <a:solidFill>
                  <a:srgbClr val="C00000"/>
                </a:solidFill>
                <a:latin typeface="Helvetica" charset="0"/>
              </a:rPr>
              <a:t>Page miss: </a:t>
            </a:r>
            <a:r>
              <a:rPr lang="en-GB">
                <a:latin typeface="Helvetica" charset="0"/>
              </a:rPr>
              <a:t>reference to VM word that is not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0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28725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6"/>
          <p:cNvSpPr>
            <a:spLocks noChangeShapeType="1"/>
          </p:cNvSpPr>
          <p:nvPr/>
        </p:nvSpPr>
        <p:spPr bwMode="auto">
          <a:xfrm flipV="1">
            <a:off x="4079875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" y="2514600"/>
            <a:ext cx="2498725" cy="1371600"/>
            <a:chOff x="457200" y="2514600"/>
            <a:chExt cx="2498725" cy="13716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457200" y="2514600"/>
              <a:ext cx="1600200" cy="242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Virtual address</a:t>
              </a:r>
            </a:p>
          </p:txBody>
        </p:sp>
        <p:cxnSp>
          <p:nvCxnSpPr>
            <p:cNvPr id="28732" name="Shape 62"/>
            <p:cNvCxnSpPr>
              <a:cxnSpLocks noChangeShapeType="1"/>
              <a:stCxn id="59" idx="2"/>
              <a:endCxn id="28698" idx="1"/>
            </p:cNvCxnSpPr>
            <p:nvPr/>
          </p:nvCxnSpPr>
          <p:spPr bwMode="auto">
            <a:xfrm rot="16200000" flipH="1">
              <a:off x="1547019" y="2467769"/>
              <a:ext cx="1119187" cy="169862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3" name="TextBox 60"/>
            <p:cNvSpPr txBox="1">
              <a:spLocks noChangeArrowheads="1"/>
            </p:cNvSpPr>
            <p:nvPr/>
          </p:nvSpPr>
          <p:spPr bwMode="auto">
            <a:xfrm>
              <a:off x="1616276" y="3539951"/>
              <a:ext cx="120312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  <a:latin typeface="Calibri" charset="0"/>
                </a:rPr>
                <a:t>Page miss!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FF1A1A"/>
                </a:solidFill>
                <a:latin typeface="Calibri" charset="0"/>
              </a:rPr>
              <a:t>0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30773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Line 54"/>
          <p:cNvSpPr>
            <a:spLocks noChangeShapeType="1"/>
          </p:cNvSpPr>
          <p:nvPr/>
        </p:nvSpPr>
        <p:spPr bwMode="auto"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6" name="Line 56"/>
          <p:cNvSpPr>
            <a:spLocks noChangeShapeType="1"/>
          </p:cNvSpPr>
          <p:nvPr/>
        </p:nvSpPr>
        <p:spPr bwMode="auto">
          <a:xfrm flipV="1">
            <a:off x="4079875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30746" idx="1"/>
          </p:cNvCxnSpPr>
          <p:nvPr/>
        </p:nvCxnSpPr>
        <p:spPr bwMode="auto">
          <a:xfrm rot="16200000" flipH="1">
            <a:off x="1547019" y="2467769"/>
            <a:ext cx="1119187" cy="1698625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780" name="TextBox 63"/>
          <p:cNvSpPr txBox="1">
            <a:spLocks noChangeArrowheads="1"/>
          </p:cNvSpPr>
          <p:nvPr/>
        </p:nvSpPr>
        <p:spPr bwMode="auto">
          <a:xfrm>
            <a:off x="1616075" y="3540125"/>
            <a:ext cx="1203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latin typeface="Calibri" charset="0"/>
              </a:rPr>
              <a:t>Page miss!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VP 4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FF1A1A"/>
                </a:solidFill>
                <a:latin typeface="Calibri" charset="0"/>
              </a:rPr>
              <a:t>0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32821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V="1">
            <a:off x="4079875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019" y="2467769"/>
            <a:ext cx="1119187" cy="1698625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Recitation Exercise </a:t>
            </a:r>
            <a:r>
              <a:rPr lang="en-US" dirty="0" smtClean="0">
                <a:latin typeface="Helvetica" charset="0"/>
              </a:rPr>
              <a:t>on </a:t>
            </a:r>
            <a:r>
              <a:rPr lang="en-US" dirty="0" err="1" smtClean="0">
                <a:latin typeface="Helvetica" charset="0"/>
              </a:rPr>
              <a:t>Ch</a:t>
            </a:r>
            <a:r>
              <a:rPr lang="en-US" dirty="0" smtClean="0">
                <a:latin typeface="Helvetica" charset="0"/>
              </a:rPr>
              <a:t> 8 </a:t>
            </a:r>
            <a:r>
              <a:rPr lang="en-US" dirty="0">
                <a:latin typeface="Helvetica" charset="0"/>
              </a:rPr>
              <a:t>due </a:t>
            </a:r>
            <a:r>
              <a:rPr lang="en-US" dirty="0" smtClean="0">
                <a:latin typeface="Helvetica" charset="0"/>
              </a:rPr>
              <a:t>Wed Dec 6 by 11:55 </a:t>
            </a:r>
            <a:r>
              <a:rPr lang="en-US" dirty="0">
                <a:latin typeface="Helvetica" charset="0"/>
              </a:rPr>
              <a:t>pm</a:t>
            </a: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Shell </a:t>
            </a:r>
            <a:r>
              <a:rPr lang="en-US" dirty="0">
                <a:latin typeface="Helvetica" charset="0"/>
              </a:rPr>
              <a:t>lab is due </a:t>
            </a:r>
            <a:r>
              <a:rPr lang="en-US" dirty="0" smtClean="0">
                <a:latin typeface="Helvetica" charset="0"/>
              </a:rPr>
              <a:t>Monday Dec </a:t>
            </a:r>
            <a:r>
              <a:rPr lang="en-US" dirty="0" smtClean="0">
                <a:latin typeface="Helvetica" charset="0"/>
              </a:rPr>
              <a:t>11 </a:t>
            </a:r>
            <a:r>
              <a:rPr lang="en-US" dirty="0">
                <a:latin typeface="Helvetica" charset="0"/>
              </a:rPr>
              <a:t>by </a:t>
            </a:r>
            <a:r>
              <a:rPr lang="en-US" dirty="0">
                <a:latin typeface="Helvetica" charset="0"/>
              </a:rPr>
              <a:t>9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 smtClean="0">
                <a:latin typeface="Helvetica" charset="0"/>
              </a:rPr>
              <a:t>am</a:t>
            </a:r>
          </a:p>
          <a:p>
            <a:pPr lvl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Interview grading </a:t>
            </a: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slots released Friday/Saturday</a:t>
            </a:r>
            <a:endParaRPr lang="en-US" dirty="0">
              <a:latin typeface="Helvetica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Last Recitation </a:t>
            </a:r>
            <a:r>
              <a:rPr lang="en-US" dirty="0">
                <a:latin typeface="Helvetica" charset="0"/>
              </a:rPr>
              <a:t>E</a:t>
            </a:r>
            <a:r>
              <a:rPr lang="en-US" dirty="0" smtClean="0">
                <a:latin typeface="Helvetica" charset="0"/>
              </a:rPr>
              <a:t>xercise </a:t>
            </a:r>
            <a:r>
              <a:rPr lang="en-US" dirty="0" smtClean="0">
                <a:latin typeface="Helvetica" charset="0"/>
              </a:rPr>
              <a:t>on </a:t>
            </a:r>
            <a:r>
              <a:rPr lang="en-US" dirty="0" err="1" smtClean="0">
                <a:latin typeface="Helvetica" charset="0"/>
              </a:rPr>
              <a:t>Ch</a:t>
            </a:r>
            <a:r>
              <a:rPr lang="en-US" dirty="0" smtClean="0">
                <a:latin typeface="Helvetica" charset="0"/>
              </a:rPr>
              <a:t> 9 &amp; 7 released later this week</a:t>
            </a:r>
            <a:endParaRPr lang="en-US" dirty="0" smtClean="0">
              <a:latin typeface="Helvetica" charset="0"/>
            </a:endParaRPr>
          </a:p>
          <a:p>
            <a:pPr lvl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Due Thursday Dec 14 by 11:55 pm</a:t>
            </a:r>
            <a:endParaRPr lang="en-US" dirty="0">
              <a:latin typeface="Helvetica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Reading: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Read Chapter </a:t>
            </a:r>
            <a:r>
              <a:rPr lang="en-US" dirty="0" smtClean="0">
                <a:latin typeface="Helvetica" charset="0"/>
                <a:ea typeface="ＭＳ Ｐゴシック" charset="0"/>
              </a:rPr>
              <a:t>9 (except 9.8) and Chapter 7 (except 7.12)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</a:rPr>
              <a:t>Final </a:t>
            </a:r>
            <a:r>
              <a:rPr lang="en-US" dirty="0" smtClean="0">
                <a:latin typeface="Helvetica" charset="0"/>
              </a:rPr>
              <a:t>exam is </a:t>
            </a:r>
            <a:r>
              <a:rPr lang="en-US" dirty="0" smtClean="0">
                <a:latin typeface="Helvetica" charset="0"/>
              </a:rPr>
              <a:t>Wednesday Dec 20, </a:t>
            </a:r>
            <a:r>
              <a:rPr lang="en-US" dirty="0">
                <a:latin typeface="Helvetica" charset="0"/>
              </a:rPr>
              <a:t>1</a:t>
            </a:r>
            <a:r>
              <a:rPr lang="en-US" dirty="0" smtClean="0">
                <a:latin typeface="Helvetica" charset="0"/>
              </a:rPr>
              <a:t>:</a:t>
            </a:r>
            <a:r>
              <a:rPr lang="en-US" dirty="0" smtClean="0">
                <a:latin typeface="Helvetica" charset="0"/>
              </a:rPr>
              <a:t>30</a:t>
            </a:r>
            <a:r>
              <a:rPr lang="en-US" dirty="0" smtClean="0">
                <a:latin typeface="Helvetica" charset="0"/>
              </a:rPr>
              <a:t>-4 </a:t>
            </a:r>
            <a:r>
              <a:rPr lang="en-US" dirty="0" smtClean="0">
                <a:latin typeface="Helvetica" charset="0"/>
              </a:rPr>
              <a:t>pm, more next week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rgbClr val="FFBBCB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VP 4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73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FF1A1A"/>
                </a:solidFill>
                <a:latin typeface="Calibri" charset="0"/>
              </a:rPr>
              <a:t>0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FF1A1A"/>
                </a:solidFill>
                <a:latin typeface="Calibri" charset="0"/>
              </a:rPr>
              <a:t>0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34859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34869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Line 54"/>
          <p:cNvSpPr>
            <a:spLocks noChangeShapeType="1"/>
          </p:cNvSpPr>
          <p:nvPr/>
        </p:nvSpPr>
        <p:spPr bwMode="auto">
          <a:xfrm>
            <a:off x="4079875" y="4087813"/>
            <a:ext cx="2533650" cy="1603375"/>
          </a:xfrm>
          <a:prstGeom prst="line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4871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019" y="2467769"/>
            <a:ext cx="1119187" cy="1698625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75" name="Line 54"/>
          <p:cNvSpPr>
            <a:spLocks noChangeShapeType="1"/>
          </p:cNvSpPr>
          <p:nvPr/>
        </p:nvSpPr>
        <p:spPr bwMode="auto"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Curved Right Arrow 62"/>
          <p:cNvSpPr>
            <a:spLocks noChangeArrowheads="1"/>
          </p:cNvSpPr>
          <p:nvPr/>
        </p:nvSpPr>
        <p:spPr bwMode="auto">
          <a:xfrm flipH="1">
            <a:off x="8077200" y="3581400"/>
            <a:ext cx="381000" cy="2286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9050">
            <a:solidFill>
              <a:srgbClr val="FF1A1A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4877" name="TextBox 63"/>
          <p:cNvSpPr txBox="1">
            <a:spLocks noChangeArrowheads="1"/>
          </p:cNvSpPr>
          <p:nvPr/>
        </p:nvSpPr>
        <p:spPr bwMode="auto">
          <a:xfrm>
            <a:off x="8382000" y="4260850"/>
            <a:ext cx="7778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b="0"/>
              <a:t>save</a:t>
            </a:r>
          </a:p>
          <a:p>
            <a:r>
              <a:rPr lang="en-US" sz="1600" b="0"/>
              <a:t>VP4</a:t>
            </a:r>
          </a:p>
          <a:p>
            <a:r>
              <a:rPr lang="en-US" sz="1600" b="0"/>
              <a:t>to disk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Copy page to memory and update page table (VP 3)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73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FF1A1A"/>
                </a:solidFill>
                <a:latin typeface="Calibri" charset="0"/>
              </a:rPr>
              <a:t>1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36907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36917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Line 56"/>
          <p:cNvSpPr>
            <a:spLocks noChangeShapeType="1"/>
          </p:cNvSpPr>
          <p:nvPr/>
        </p:nvSpPr>
        <p:spPr bwMode="auto">
          <a:xfrm flipV="1">
            <a:off x="4086225" y="3443288"/>
            <a:ext cx="2527300" cy="433387"/>
          </a:xfrm>
          <a:prstGeom prst="line">
            <a:avLst/>
          </a:prstGeom>
          <a:noFill/>
          <a:ln w="19080">
            <a:solidFill>
              <a:srgbClr val="FF1A1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019" y="2467769"/>
            <a:ext cx="1119187" cy="1698625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923" name="Line 54"/>
          <p:cNvSpPr>
            <a:spLocks noChangeShapeType="1"/>
          </p:cNvSpPr>
          <p:nvPr/>
        </p:nvSpPr>
        <p:spPr bwMode="auto">
          <a:xfrm>
            <a:off x="4079875" y="4087813"/>
            <a:ext cx="2533650" cy="16033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Curved Right Arrow 61"/>
          <p:cNvSpPr>
            <a:spLocks noChangeArrowheads="1"/>
          </p:cNvSpPr>
          <p:nvPr/>
        </p:nvSpPr>
        <p:spPr bwMode="auto">
          <a:xfrm flipH="1" flipV="1">
            <a:off x="8001000" y="3581400"/>
            <a:ext cx="457200" cy="1981200"/>
          </a:xfrm>
          <a:prstGeom prst="curvedRightArrow">
            <a:avLst>
              <a:gd name="adj1" fmla="val 24997"/>
              <a:gd name="adj2" fmla="val 49994"/>
              <a:gd name="adj3" fmla="val 25000"/>
            </a:avLst>
          </a:prstGeom>
          <a:noFill/>
          <a:ln w="19050">
            <a:solidFill>
              <a:srgbClr val="FF1A1A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6925" name="TextBox 62"/>
          <p:cNvSpPr txBox="1">
            <a:spLocks noChangeArrowheads="1"/>
          </p:cNvSpPr>
          <p:nvPr/>
        </p:nvSpPr>
        <p:spPr bwMode="auto">
          <a:xfrm>
            <a:off x="8335963" y="4260850"/>
            <a:ext cx="86995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b="0"/>
              <a:t>copy</a:t>
            </a:r>
          </a:p>
          <a:p>
            <a:r>
              <a:rPr lang="en-US" sz="1600" b="0"/>
              <a:t>VP3</a:t>
            </a:r>
          </a:p>
          <a:p>
            <a:r>
              <a:rPr lang="en-US" sz="1600" b="0"/>
              <a:t>to RAM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450" y="360363"/>
            <a:ext cx="8281988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563" y="1147763"/>
            <a:ext cx="8307387" cy="7572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0">
                <a:latin typeface="Helvetica" charset="0"/>
              </a:rPr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0725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0725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260725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260725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0725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0725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0725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0725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100" y="4946650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113" y="2133600"/>
            <a:ext cx="1627187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5588" y="31718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5588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4086225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4111625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V="1">
            <a:off x="4060825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500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325" y="2771775"/>
            <a:ext cx="68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2963863" y="30464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2965450" y="32797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2963863" y="3744913"/>
            <a:ext cx="273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2965450" y="39528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2963863" y="4191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2965450" y="465137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2963863" y="4418013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2965450" y="35115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400" y="2282825"/>
            <a:ext cx="1339850" cy="819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500" y="30114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325" y="4624388"/>
            <a:ext cx="6413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0838" y="26812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5588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5588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38955" name="Oval 43"/>
          <p:cNvSpPr>
            <a:spLocks noChangeArrowheads="1"/>
          </p:cNvSpPr>
          <p:nvPr/>
        </p:nvSpPr>
        <p:spPr bwMode="auto"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Oval 44"/>
          <p:cNvSpPr>
            <a:spLocks noChangeArrowheads="1"/>
          </p:cNvSpPr>
          <p:nvPr/>
        </p:nvSpPr>
        <p:spPr bwMode="auto"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538" y="3341688"/>
            <a:ext cx="55086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6613525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1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6613525" y="50704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2</a:t>
            </a: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6613525" y="56911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4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6613525" y="60007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6</a:t>
            </a:r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6613525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7</a:t>
            </a:r>
          </a:p>
        </p:txBody>
      </p:sp>
      <p:sp>
        <p:nvSpPr>
          <p:cNvPr id="38965" name="Oval 53"/>
          <p:cNvSpPr>
            <a:spLocks noChangeArrowheads="1"/>
          </p:cNvSpPr>
          <p:nvPr/>
        </p:nvSpPr>
        <p:spPr bwMode="auto"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>
            <a:off x="4079875" y="4087813"/>
            <a:ext cx="2533650" cy="16033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 flipV="1">
            <a:off x="4086225" y="3443288"/>
            <a:ext cx="2527300" cy="433387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6613525" y="53800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dirty="0">
                <a:latin typeface="+mn-lt"/>
              </a:rPr>
              <a:t>Virtual address</a:t>
            </a:r>
          </a:p>
        </p:txBody>
      </p:sp>
      <p:cxnSp>
        <p:nvCxnSpPr>
          <p:cNvPr id="38971" name="Shape 62"/>
          <p:cNvCxnSpPr>
            <a:cxnSpLocks noChangeShapeType="1"/>
            <a:stCxn id="59" idx="2"/>
            <a:endCxn id="38938" idx="1"/>
          </p:cNvCxnSpPr>
          <p:nvPr/>
        </p:nvCxnSpPr>
        <p:spPr bwMode="auto">
          <a:xfrm rot="16200000" flipH="1">
            <a:off x="1547019" y="2467769"/>
            <a:ext cx="1119187" cy="1698625"/>
          </a:xfrm>
          <a:prstGeom prst="bentConnector2">
            <a:avLst/>
          </a:prstGeom>
          <a:noFill/>
          <a:ln w="25400">
            <a:solidFill>
              <a:srgbClr val="FF1A1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2" name="TextBox 60"/>
          <p:cNvSpPr txBox="1">
            <a:spLocks noChangeArrowheads="1"/>
          </p:cNvSpPr>
          <p:nvPr/>
        </p:nvSpPr>
        <p:spPr bwMode="auto">
          <a:xfrm>
            <a:off x="1685925" y="3540125"/>
            <a:ext cx="1057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  <a:latin typeface="Calibri" charset="0"/>
              </a:rPr>
              <a:t>Page Hit!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Advantages of Page-based Virtual Memory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Simplifies memory management by compiler, program, and OS – all view the program as executing in an abstract [0..VMAX] address space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Can place processes anywhere in physical memory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Can fragment process into fixed-size pages that fit into unallocated memory fragments and thus use memory more efficiently</a:t>
            </a:r>
          </a:p>
          <a:p>
            <a:pPr marL="815975" lvl="1" indent="-457200">
              <a:defRPr/>
            </a:pPr>
            <a:r>
              <a:rPr lang="en-US" dirty="0" smtClean="0"/>
              <a:t>Processes no longer have to be contiguous.  </a:t>
            </a:r>
          </a:p>
          <a:p>
            <a:pPr marL="815975" lvl="1" indent="-457200">
              <a:defRPr/>
            </a:pPr>
            <a:r>
              <a:rPr lang="en-US" dirty="0" smtClean="0"/>
              <a:t>Page table keeps track of where pages are placed physically in memory.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Demand paging keeps only a subset of recently accessed pages in memory – uses memory even more efficiently by allowing even more processes to fit into main memory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Advantages of Page-based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 smtClean="0"/>
              <a:t>Size of virtual address space VMAX is no longer limited to the amount of physical memory allocated to the process, but can equal or exceed the physical memory!</a:t>
            </a:r>
          </a:p>
          <a:p>
            <a:pPr marL="815975" lvl="1" indent="-457200">
              <a:defRPr/>
            </a:pPr>
            <a:r>
              <a:rPr lang="en-US" dirty="0" smtClean="0"/>
              <a:t>i.e. VMAX can be &gt;= PMAX</a:t>
            </a:r>
          </a:p>
          <a:p>
            <a:pPr marL="815975" lvl="1" indent="-457200">
              <a:defRPr/>
            </a:pPr>
            <a:r>
              <a:rPr lang="en-US" dirty="0" smtClean="0"/>
              <a:t>Heap, stack, code and data segments can all be much larger now and not be constrained by physical memory – the set of addressable memory addresses is much larger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 smtClean="0"/>
              <a:t>Page tables help protect address spaces</a:t>
            </a:r>
          </a:p>
          <a:p>
            <a:pPr marL="815975" lvl="1" indent="-457200">
              <a:defRPr/>
            </a:pPr>
            <a:r>
              <a:rPr lang="en-US" dirty="0" smtClean="0"/>
              <a:t>A process X cannot easily write into the pages of another process Y’s address space</a:t>
            </a:r>
          </a:p>
          <a:p>
            <a:pPr marL="1217612" lvl="2" indent="-457200">
              <a:defRPr/>
            </a:pPr>
            <a:r>
              <a:rPr lang="en-US" sz="1800" dirty="0" smtClean="0"/>
              <a:t>OS typically assigns non-overlapping physical pages to fill in the entries of each process’s page table</a:t>
            </a:r>
          </a:p>
          <a:p>
            <a:pPr marL="1217612" lvl="2" indent="-457200">
              <a:defRPr/>
            </a:pPr>
            <a:r>
              <a:rPr lang="en-US" sz="1800" dirty="0" smtClean="0"/>
              <a:t>any virtual address X used will be translated by X’s page table to a physical page of memory that is typically not shared with any other process like 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0"/>
          <p:cNvGrpSpPr>
            <a:grpSpLocks/>
          </p:cNvGrpSpPr>
          <p:nvPr/>
        </p:nvGrpSpPr>
        <p:grpSpPr bwMode="auto">
          <a:xfrm>
            <a:off x="1041400" y="914400"/>
            <a:ext cx="6559550" cy="1554163"/>
            <a:chOff x="656" y="704"/>
            <a:chExt cx="4132" cy="979"/>
          </a:xfrm>
        </p:grpSpPr>
        <p:sp>
          <p:nvSpPr>
            <p:cNvPr id="44036" name="Line 2"/>
            <p:cNvSpPr>
              <a:spLocks noChangeShapeType="1"/>
            </p:cNvSpPr>
            <p:nvPr/>
          </p:nvSpPr>
          <p:spPr bwMode="auto">
            <a:xfrm>
              <a:off x="676" y="77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Line 3"/>
            <p:cNvSpPr>
              <a:spLocks noChangeShapeType="1"/>
            </p:cNvSpPr>
            <p:nvPr/>
          </p:nvSpPr>
          <p:spPr bwMode="auto">
            <a:xfrm>
              <a:off x="1304" y="780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4"/>
            <p:cNvSpPr>
              <a:spLocks noChangeShapeType="1"/>
            </p:cNvSpPr>
            <p:nvPr/>
          </p:nvSpPr>
          <p:spPr bwMode="auto">
            <a:xfrm flipH="1">
              <a:off x="656" y="1392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808" y="1008"/>
              <a:ext cx="3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CPU</a:t>
              </a:r>
            </a:p>
          </p:txBody>
        </p:sp>
        <p:sp>
          <p:nvSpPr>
            <p:cNvPr id="44040" name="Rectangle 6"/>
            <p:cNvSpPr>
              <a:spLocks noChangeArrowheads="1"/>
            </p:cNvSpPr>
            <p:nvPr/>
          </p:nvSpPr>
          <p:spPr bwMode="auto">
            <a:xfrm>
              <a:off x="1716" y="796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Trans-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lation</a:t>
              </a:r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2868" y="796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L1 or L2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Cache</a:t>
              </a:r>
            </a:p>
          </p:txBody>
        </p:sp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4108" y="804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Main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Memory</a:t>
              </a:r>
            </a:p>
          </p:txBody>
        </p:sp>
        <p:sp>
          <p:nvSpPr>
            <p:cNvPr id="44043" name="Line 9"/>
            <p:cNvSpPr>
              <a:spLocks noChangeShapeType="1"/>
            </p:cNvSpPr>
            <p:nvPr/>
          </p:nvSpPr>
          <p:spPr bwMode="auto">
            <a:xfrm>
              <a:off x="1308" y="888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0"/>
            <p:cNvSpPr>
              <a:spLocks noChangeShapeType="1"/>
            </p:cNvSpPr>
            <p:nvPr/>
          </p:nvSpPr>
          <p:spPr bwMode="auto">
            <a:xfrm>
              <a:off x="2388" y="888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1"/>
            <p:cNvSpPr>
              <a:spLocks noChangeShapeType="1"/>
            </p:cNvSpPr>
            <p:nvPr/>
          </p:nvSpPr>
          <p:spPr bwMode="auto">
            <a:xfrm>
              <a:off x="3548" y="872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2"/>
            <p:cNvSpPr>
              <a:spLocks noChangeShapeType="1"/>
            </p:cNvSpPr>
            <p:nvPr/>
          </p:nvSpPr>
          <p:spPr bwMode="auto">
            <a:xfrm flipH="1">
              <a:off x="3976" y="1280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13"/>
            <p:cNvSpPr>
              <a:spLocks noChangeShapeType="1"/>
            </p:cNvSpPr>
            <p:nvPr/>
          </p:nvSpPr>
          <p:spPr bwMode="auto">
            <a:xfrm>
              <a:off x="3976" y="1284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 flipH="1">
              <a:off x="1464" y="1656"/>
              <a:ext cx="2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 flipV="1">
              <a:off x="1464" y="13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6"/>
            <p:cNvSpPr>
              <a:spLocks noChangeShapeType="1"/>
            </p:cNvSpPr>
            <p:nvPr/>
          </p:nvSpPr>
          <p:spPr bwMode="auto">
            <a:xfrm flipH="1">
              <a:off x="1304" y="1320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3712" y="1296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 flipH="1">
              <a:off x="3552" y="129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 flipH="1">
              <a:off x="2712" y="128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2712" y="1284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Oval 21"/>
            <p:cNvSpPr>
              <a:spLocks noChangeArrowheads="1"/>
            </p:cNvSpPr>
            <p:nvPr/>
          </p:nvSpPr>
          <p:spPr bwMode="auto">
            <a:xfrm>
              <a:off x="3708" y="1628"/>
              <a:ext cx="24" cy="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Rectangle 22"/>
            <p:cNvSpPr>
              <a:spLocks noChangeArrowheads="1"/>
            </p:cNvSpPr>
            <p:nvPr/>
          </p:nvSpPr>
          <p:spPr bwMode="auto">
            <a:xfrm>
              <a:off x="1328" y="720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VA</a:t>
              </a:r>
            </a:p>
          </p:txBody>
        </p:sp>
        <p:sp>
          <p:nvSpPr>
            <p:cNvPr id="44057" name="Rectangle 23"/>
            <p:cNvSpPr>
              <a:spLocks noChangeArrowheads="1"/>
            </p:cNvSpPr>
            <p:nvPr/>
          </p:nvSpPr>
          <p:spPr bwMode="auto">
            <a:xfrm>
              <a:off x="2408" y="720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PA</a:t>
              </a:r>
            </a:p>
          </p:txBody>
        </p:sp>
        <p:sp>
          <p:nvSpPr>
            <p:cNvPr id="44058" name="Rectangle 24"/>
            <p:cNvSpPr>
              <a:spLocks noChangeArrowheads="1"/>
            </p:cNvSpPr>
            <p:nvPr/>
          </p:nvSpPr>
          <p:spPr bwMode="auto">
            <a:xfrm>
              <a:off x="3584" y="704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miss</a:t>
              </a:r>
            </a:p>
          </p:txBody>
        </p:sp>
        <p:sp>
          <p:nvSpPr>
            <p:cNvPr id="44059" name="Rectangle 25"/>
            <p:cNvSpPr>
              <a:spLocks noChangeArrowheads="1"/>
            </p:cNvSpPr>
            <p:nvPr/>
          </p:nvSpPr>
          <p:spPr bwMode="auto">
            <a:xfrm>
              <a:off x="2456" y="1328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hit</a:t>
              </a:r>
            </a:p>
          </p:txBody>
        </p:sp>
        <p:sp>
          <p:nvSpPr>
            <p:cNvPr id="44060" name="Rectangle 26"/>
            <p:cNvSpPr>
              <a:spLocks noChangeArrowheads="1"/>
            </p:cNvSpPr>
            <p:nvPr/>
          </p:nvSpPr>
          <p:spPr bwMode="auto">
            <a:xfrm>
              <a:off x="1864" y="1504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 flipV="1">
              <a:off x="672" y="76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Integrating </a:t>
            </a:r>
            <a:r>
              <a:rPr lang="en-US" dirty="0" smtClean="0"/>
              <a:t>Virtual Memory and </a:t>
            </a:r>
            <a:r>
              <a:rPr lang="en-US" dirty="0"/>
              <a:t>Cache</a:t>
            </a:r>
          </a:p>
        </p:txBody>
      </p:sp>
      <p:sp>
        <p:nvSpPr>
          <p:cNvPr id="571421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8686800" cy="37782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Most Caches </a:t>
            </a:r>
            <a:r>
              <a:rPr lang="ja-JP" altLang="en-US" dirty="0"/>
              <a:t>“</a:t>
            </a:r>
            <a:r>
              <a:rPr lang="en-US" dirty="0"/>
              <a:t>Physically Addressed</a:t>
            </a:r>
            <a:r>
              <a:rPr lang="ja-JP" altLang="en-US" dirty="0"/>
              <a:t>”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Accessed by physical addresses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Allows multiple processes to have blocks in cache at same time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Allows multiple processes to share pages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Cache </a:t>
            </a:r>
            <a:r>
              <a:rPr lang="en-US" dirty="0" err="1">
                <a:ea typeface="ＭＳ Ｐゴシック" charset="0"/>
              </a:rPr>
              <a:t>doesn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t need to be concerned with protection issues</a:t>
            </a:r>
          </a:p>
          <a:p>
            <a:pPr lvl="2" eaLnBrk="1" hangingPunct="1">
              <a:defRPr/>
            </a:pPr>
            <a:r>
              <a:rPr lang="en-US" sz="1800" dirty="0">
                <a:ea typeface="ＭＳ Ｐゴシック" charset="0"/>
              </a:rPr>
              <a:t>Access rights checked as part of address translation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Perform Address Translation Before Cache Lookup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But this could involve a memory access itself (of the PTE</a:t>
            </a:r>
            <a:r>
              <a:rPr lang="en-US" dirty="0" smtClean="0">
                <a:ea typeface="ＭＳ Ｐゴシック" charset="0"/>
              </a:rPr>
              <a:t>) – Big Slowdown!</a:t>
            </a:r>
            <a:endParaRPr lang="en-US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 smtClean="0">
                <a:ea typeface="ＭＳ Ｐゴシック" charset="0"/>
              </a:rPr>
              <a:t>Therefore, cache the page </a:t>
            </a:r>
            <a:r>
              <a:rPr lang="en-US" dirty="0">
                <a:ea typeface="ＭＳ Ｐゴシック" charset="0"/>
              </a:rPr>
              <a:t>table entries </a:t>
            </a:r>
            <a:r>
              <a:rPr lang="en-US" dirty="0" smtClean="0">
                <a:ea typeface="ＭＳ Ｐゴシック" charset="0"/>
              </a:rPr>
              <a:t>too!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1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2"/>
          <p:cNvGrpSpPr>
            <a:grpSpLocks/>
          </p:cNvGrpSpPr>
          <p:nvPr/>
        </p:nvGrpSpPr>
        <p:grpSpPr bwMode="auto">
          <a:xfrm>
            <a:off x="1143000" y="3079750"/>
            <a:ext cx="6559550" cy="2940050"/>
            <a:chOff x="720" y="1872"/>
            <a:chExt cx="4132" cy="1852"/>
          </a:xfrm>
        </p:grpSpPr>
        <p:sp>
          <p:nvSpPr>
            <p:cNvPr id="45060" name="Line 3"/>
            <p:cNvSpPr>
              <a:spLocks noChangeShapeType="1"/>
            </p:cNvSpPr>
            <p:nvPr/>
          </p:nvSpPr>
          <p:spPr bwMode="auto">
            <a:xfrm>
              <a:off x="740" y="2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Line 4"/>
            <p:cNvSpPr>
              <a:spLocks noChangeShapeType="1"/>
            </p:cNvSpPr>
            <p:nvPr/>
          </p:nvSpPr>
          <p:spPr bwMode="auto">
            <a:xfrm>
              <a:off x="1368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5"/>
            <p:cNvSpPr>
              <a:spLocks noChangeShapeType="1"/>
            </p:cNvSpPr>
            <p:nvPr/>
          </p:nvSpPr>
          <p:spPr bwMode="auto">
            <a:xfrm flipH="1">
              <a:off x="720" y="2688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848" y="2304"/>
              <a:ext cx="3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CPU</a:t>
              </a:r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1780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TLB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Lookup</a:t>
              </a:r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2932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Cache</a:t>
              </a:r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4172" y="2100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Main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Memory</a:t>
              </a:r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1372" y="2184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 flipV="1">
              <a:off x="2496" y="22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3612" y="2168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 flipH="1">
              <a:off x="4029" y="2581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4024" y="2575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 flipH="1">
              <a:off x="1536" y="3712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6"/>
            <p:cNvSpPr>
              <a:spLocks noChangeShapeType="1"/>
            </p:cNvSpPr>
            <p:nvPr/>
          </p:nvSpPr>
          <p:spPr bwMode="auto">
            <a:xfrm flipV="1">
              <a:off x="1528" y="2616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7"/>
            <p:cNvSpPr>
              <a:spLocks noChangeShapeType="1"/>
            </p:cNvSpPr>
            <p:nvPr/>
          </p:nvSpPr>
          <p:spPr bwMode="auto">
            <a:xfrm flipH="1">
              <a:off x="1368" y="261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8"/>
            <p:cNvSpPr>
              <a:spLocks noChangeShapeType="1"/>
            </p:cNvSpPr>
            <p:nvPr/>
          </p:nvSpPr>
          <p:spPr bwMode="auto">
            <a:xfrm flipV="1">
              <a:off x="3787" y="2592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9"/>
            <p:cNvSpPr>
              <a:spLocks noChangeShapeType="1"/>
            </p:cNvSpPr>
            <p:nvPr/>
          </p:nvSpPr>
          <p:spPr bwMode="auto">
            <a:xfrm flipH="1">
              <a:off x="3616" y="259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20"/>
            <p:cNvSpPr>
              <a:spLocks noChangeShapeType="1"/>
            </p:cNvSpPr>
            <p:nvPr/>
          </p:nvSpPr>
          <p:spPr bwMode="auto">
            <a:xfrm flipH="1">
              <a:off x="2776" y="2576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21"/>
            <p:cNvSpPr>
              <a:spLocks noChangeShapeType="1"/>
            </p:cNvSpPr>
            <p:nvPr/>
          </p:nvSpPr>
          <p:spPr bwMode="auto">
            <a:xfrm>
              <a:off x="2776" y="2580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Oval 22"/>
            <p:cNvSpPr>
              <a:spLocks noChangeArrowheads="1"/>
            </p:cNvSpPr>
            <p:nvPr/>
          </p:nvSpPr>
          <p:spPr bwMode="auto">
            <a:xfrm>
              <a:off x="3766" y="3692"/>
              <a:ext cx="24" cy="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Rectangle 23"/>
            <p:cNvSpPr>
              <a:spLocks noChangeArrowheads="1"/>
            </p:cNvSpPr>
            <p:nvPr/>
          </p:nvSpPr>
          <p:spPr bwMode="auto">
            <a:xfrm>
              <a:off x="1392" y="2016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VA</a:t>
              </a:r>
            </a:p>
          </p:txBody>
        </p:sp>
        <p:sp>
          <p:nvSpPr>
            <p:cNvPr id="45081" name="Rectangle 24"/>
            <p:cNvSpPr>
              <a:spLocks noChangeArrowheads="1"/>
            </p:cNvSpPr>
            <p:nvPr/>
          </p:nvSpPr>
          <p:spPr bwMode="auto">
            <a:xfrm>
              <a:off x="2472" y="2016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PA</a:t>
              </a:r>
            </a:p>
          </p:txBody>
        </p:sp>
        <p:sp>
          <p:nvSpPr>
            <p:cNvPr id="45082" name="Rectangle 25"/>
            <p:cNvSpPr>
              <a:spLocks noChangeArrowheads="1"/>
            </p:cNvSpPr>
            <p:nvPr/>
          </p:nvSpPr>
          <p:spPr bwMode="auto">
            <a:xfrm>
              <a:off x="3648" y="2000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miss</a:t>
              </a:r>
            </a:p>
          </p:txBody>
        </p:sp>
        <p:sp>
          <p:nvSpPr>
            <p:cNvPr id="45083" name="Rectangle 26"/>
            <p:cNvSpPr>
              <a:spLocks noChangeArrowheads="1"/>
            </p:cNvSpPr>
            <p:nvPr/>
          </p:nvSpPr>
          <p:spPr bwMode="auto">
            <a:xfrm>
              <a:off x="2872" y="2712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hit</a:t>
              </a:r>
            </a:p>
          </p:txBody>
        </p:sp>
        <p:sp>
          <p:nvSpPr>
            <p:cNvPr id="45084" name="Rectangle 27"/>
            <p:cNvSpPr>
              <a:spLocks noChangeArrowheads="1"/>
            </p:cNvSpPr>
            <p:nvPr/>
          </p:nvSpPr>
          <p:spPr bwMode="auto">
            <a:xfrm>
              <a:off x="3112" y="3520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45085" name="Rectangle 28"/>
            <p:cNvSpPr>
              <a:spLocks noChangeArrowheads="1"/>
            </p:cNvSpPr>
            <p:nvPr/>
          </p:nvSpPr>
          <p:spPr bwMode="auto">
            <a:xfrm>
              <a:off x="1780" y="2956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Trans-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lation</a:t>
              </a:r>
            </a:p>
          </p:txBody>
        </p:sp>
        <p:sp>
          <p:nvSpPr>
            <p:cNvPr id="45086" name="Rectangle 29"/>
            <p:cNvSpPr>
              <a:spLocks noChangeArrowheads="1"/>
            </p:cNvSpPr>
            <p:nvPr/>
          </p:nvSpPr>
          <p:spPr bwMode="auto">
            <a:xfrm>
              <a:off x="2472" y="1872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hit</a:t>
              </a:r>
            </a:p>
          </p:txBody>
        </p:sp>
        <p:sp>
          <p:nvSpPr>
            <p:cNvPr id="45087" name="Line 30"/>
            <p:cNvSpPr>
              <a:spLocks noChangeShapeType="1"/>
            </p:cNvSpPr>
            <p:nvPr/>
          </p:nvSpPr>
          <p:spPr bwMode="auto">
            <a:xfrm>
              <a:off x="2112" y="26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Rectangle 31"/>
            <p:cNvSpPr>
              <a:spLocks noChangeArrowheads="1"/>
            </p:cNvSpPr>
            <p:nvPr/>
          </p:nvSpPr>
          <p:spPr bwMode="auto">
            <a:xfrm>
              <a:off x="1696" y="271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miss</a:t>
              </a:r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2120" y="35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3"/>
            <p:cNvSpPr>
              <a:spLocks noChangeShapeType="1"/>
            </p:cNvSpPr>
            <p:nvPr/>
          </p:nvSpPr>
          <p:spPr bwMode="auto">
            <a:xfrm>
              <a:off x="2124" y="36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34"/>
            <p:cNvSpPr>
              <a:spLocks noChangeShapeType="1"/>
            </p:cNvSpPr>
            <p:nvPr/>
          </p:nvSpPr>
          <p:spPr bwMode="auto">
            <a:xfrm flipH="1" flipV="1">
              <a:off x="2544" y="2208"/>
              <a:ext cx="8" cy="1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35"/>
            <p:cNvSpPr>
              <a:spLocks noChangeShapeType="1"/>
            </p:cNvSpPr>
            <p:nvPr/>
          </p:nvSpPr>
          <p:spPr bwMode="auto">
            <a:xfrm flipH="1">
              <a:off x="2768" y="37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36"/>
            <p:cNvSpPr>
              <a:spLocks noChangeShapeType="1"/>
            </p:cNvSpPr>
            <p:nvPr/>
          </p:nvSpPr>
          <p:spPr bwMode="auto">
            <a:xfrm flipV="1">
              <a:off x="2208" y="267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7"/>
            <p:cNvSpPr>
              <a:spLocks noChangeShapeType="1"/>
            </p:cNvSpPr>
            <p:nvPr/>
          </p:nvSpPr>
          <p:spPr bwMode="auto">
            <a:xfrm>
              <a:off x="720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2454" name="Rectangle 38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Speeding up Translation with a TLB</a:t>
            </a:r>
          </a:p>
        </p:txBody>
      </p:sp>
      <p:sp>
        <p:nvSpPr>
          <p:cNvPr id="572455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Translation Lookaside Buffer</a:t>
            </a:r>
            <a:r>
              <a:rPr lang="ja-JP" altLang="en-US">
                <a:latin typeface="Helvetica" charset="0"/>
              </a:rPr>
              <a:t>”</a:t>
            </a:r>
            <a:r>
              <a:rPr lang="en-US" altLang="ja-JP">
                <a:latin typeface="Helvetica" charset="0"/>
              </a:rPr>
              <a:t> (TLB)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Small hardware cache in MMU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Maps virtual page numbers to  physical page numbers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Contains complete page table entries for small number of pages</a:t>
            </a:r>
          </a:p>
          <a:p>
            <a:pPr lvl="1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597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Address Translation with a TLB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5618163" y="1254125"/>
            <a:ext cx="155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virtual address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451100" y="1295400"/>
            <a:ext cx="1924050" cy="180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/>
          <a:p>
            <a:pPr defTabSz="228600">
              <a:lnSpc>
                <a:spcPct val="100000"/>
              </a:lnSpc>
            </a:pPr>
            <a:r>
              <a:rPr lang="en-US" sz="1400"/>
              <a:t>virtual page number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387850" y="1295400"/>
            <a:ext cx="1092200" cy="17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/>
          <a:p>
            <a:pPr defTabSz="228600">
              <a:lnSpc>
                <a:spcPct val="100000"/>
              </a:lnSpc>
            </a:pPr>
            <a:r>
              <a:rPr lang="en-US" sz="1400"/>
              <a:t>page offset</a:t>
            </a: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3041650" y="3851275"/>
            <a:ext cx="358775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6037" tIns="23812" rIns="46037" bIns="23812" anchor="ctr"/>
          <a:lstStyle/>
          <a:p>
            <a:pPr>
              <a:lnSpc>
                <a:spcPct val="100000"/>
              </a:lnSpc>
            </a:pPr>
            <a:r>
              <a:rPr lang="en-US" sz="1400"/>
              <a:t>physical address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5029200" y="1473200"/>
            <a:ext cx="0" cy="2370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2362200" y="1066800"/>
            <a:ext cx="396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n–1</a:t>
            </a: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5330825" y="1066800"/>
            <a:ext cx="190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0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4340225" y="1066800"/>
            <a:ext cx="396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p–1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106863" y="1066800"/>
            <a:ext cx="20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p</a:t>
            </a: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016250" y="24003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3429000" y="148907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2049463" y="2171700"/>
            <a:ext cx="495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valid</a:t>
            </a: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3065463" y="2171700"/>
            <a:ext cx="196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physical page number</a:t>
            </a: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2482850" y="24003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2101850" y="24003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2659063" y="2171700"/>
            <a:ext cx="3571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037" tIns="23812" rIns="46037" bIns="23812">
            <a:spAutoFit/>
          </a:bodyPr>
          <a:lstStyle/>
          <a:p>
            <a:pPr algn="l" defTabSz="228600">
              <a:lnSpc>
                <a:spcPct val="100000"/>
              </a:lnSpc>
            </a:pPr>
            <a:r>
              <a:rPr lang="en-US" sz="1400"/>
              <a:t>tag</a:t>
            </a: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3016250" y="25527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2482850" y="25527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Rectangle 21"/>
          <p:cNvSpPr>
            <a:spLocks noChangeArrowheads="1"/>
          </p:cNvSpPr>
          <p:nvPr/>
        </p:nvSpPr>
        <p:spPr bwMode="auto">
          <a:xfrm>
            <a:off x="2101850" y="25527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3016250" y="27051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2482850" y="27051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2101850" y="27051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5"/>
          <p:cNvSpPr>
            <a:spLocks noChangeArrowheads="1"/>
          </p:cNvSpPr>
          <p:nvPr/>
        </p:nvSpPr>
        <p:spPr bwMode="auto">
          <a:xfrm>
            <a:off x="3016250" y="2857500"/>
            <a:ext cx="1708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6"/>
          <p:cNvSpPr>
            <a:spLocks noChangeArrowheads="1"/>
          </p:cNvSpPr>
          <p:nvPr/>
        </p:nvSpPr>
        <p:spPr bwMode="auto">
          <a:xfrm>
            <a:off x="2482850" y="2857500"/>
            <a:ext cx="5651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2101850" y="2857500"/>
            <a:ext cx="412750" cy="14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1301750" y="186372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 flipH="1">
            <a:off x="1295400" y="1863725"/>
            <a:ext cx="0" cy="143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Oval 30"/>
          <p:cNvSpPr>
            <a:spLocks noChangeArrowheads="1"/>
          </p:cNvSpPr>
          <p:nvPr/>
        </p:nvSpPr>
        <p:spPr bwMode="auto">
          <a:xfrm>
            <a:off x="1916113" y="6026150"/>
            <a:ext cx="279400" cy="196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31"/>
          <p:cNvSpPr>
            <a:spLocks noChangeArrowheads="1"/>
          </p:cNvSpPr>
          <p:nvPr/>
        </p:nvSpPr>
        <p:spPr bwMode="auto">
          <a:xfrm>
            <a:off x="2076450" y="6019800"/>
            <a:ext cx="16827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Line 32"/>
          <p:cNvSpPr>
            <a:spLocks noChangeShapeType="1"/>
          </p:cNvSpPr>
          <p:nvPr/>
        </p:nvSpPr>
        <p:spPr bwMode="auto">
          <a:xfrm flipV="1">
            <a:off x="2076450" y="60198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Rectangle 33"/>
          <p:cNvSpPr>
            <a:spLocks noChangeArrowheads="1"/>
          </p:cNvSpPr>
          <p:nvPr/>
        </p:nvSpPr>
        <p:spPr bwMode="auto">
          <a:xfrm>
            <a:off x="3505200" y="4819650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Rectangle 34"/>
          <p:cNvSpPr>
            <a:spLocks noChangeArrowheads="1"/>
          </p:cNvSpPr>
          <p:nvPr/>
        </p:nvSpPr>
        <p:spPr bwMode="auto">
          <a:xfrm>
            <a:off x="3505200" y="4945063"/>
            <a:ext cx="1497013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5"/>
          <p:cNvSpPr>
            <a:spLocks noChangeArrowheads="1"/>
          </p:cNvSpPr>
          <p:nvPr/>
        </p:nvSpPr>
        <p:spPr bwMode="auto">
          <a:xfrm>
            <a:off x="3505200" y="5070475"/>
            <a:ext cx="1497013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Rectangle 36"/>
          <p:cNvSpPr>
            <a:spLocks noChangeArrowheads="1"/>
          </p:cNvSpPr>
          <p:nvPr/>
        </p:nvSpPr>
        <p:spPr bwMode="auto">
          <a:xfrm>
            <a:off x="3505200" y="5322888"/>
            <a:ext cx="1497013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Rectangle 37"/>
          <p:cNvSpPr>
            <a:spLocks noChangeArrowheads="1"/>
          </p:cNvSpPr>
          <p:nvPr/>
        </p:nvSpPr>
        <p:spPr bwMode="auto">
          <a:xfrm>
            <a:off x="3505200" y="5197475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Rectangle 38"/>
          <p:cNvSpPr>
            <a:spLocks noChangeArrowheads="1"/>
          </p:cNvSpPr>
          <p:nvPr/>
        </p:nvSpPr>
        <p:spPr bwMode="auto">
          <a:xfrm>
            <a:off x="3505200" y="5448300"/>
            <a:ext cx="1497013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Rectangle 39"/>
          <p:cNvSpPr>
            <a:spLocks noChangeArrowheads="1"/>
          </p:cNvSpPr>
          <p:nvPr/>
        </p:nvSpPr>
        <p:spPr bwMode="auto">
          <a:xfrm>
            <a:off x="2751138" y="4819650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Rectangle 40"/>
          <p:cNvSpPr>
            <a:spLocks noChangeArrowheads="1"/>
          </p:cNvSpPr>
          <p:nvPr/>
        </p:nvSpPr>
        <p:spPr bwMode="auto">
          <a:xfrm>
            <a:off x="2751138" y="4945063"/>
            <a:ext cx="741362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Rectangle 41"/>
          <p:cNvSpPr>
            <a:spLocks noChangeArrowheads="1"/>
          </p:cNvSpPr>
          <p:nvPr/>
        </p:nvSpPr>
        <p:spPr bwMode="auto">
          <a:xfrm>
            <a:off x="2751138" y="5070475"/>
            <a:ext cx="741362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Rectangle 42"/>
          <p:cNvSpPr>
            <a:spLocks noChangeArrowheads="1"/>
          </p:cNvSpPr>
          <p:nvPr/>
        </p:nvSpPr>
        <p:spPr bwMode="auto">
          <a:xfrm>
            <a:off x="2751138" y="5197475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Rectangle 43"/>
          <p:cNvSpPr>
            <a:spLocks noChangeArrowheads="1"/>
          </p:cNvSpPr>
          <p:nvPr/>
        </p:nvSpPr>
        <p:spPr bwMode="auto">
          <a:xfrm>
            <a:off x="2751138" y="5322888"/>
            <a:ext cx="741362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Rectangle 44"/>
          <p:cNvSpPr>
            <a:spLocks noChangeArrowheads="1"/>
          </p:cNvSpPr>
          <p:nvPr/>
        </p:nvSpPr>
        <p:spPr bwMode="auto">
          <a:xfrm>
            <a:off x="2751138" y="5448300"/>
            <a:ext cx="741362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Rectangle 45"/>
          <p:cNvSpPr>
            <a:spLocks noChangeArrowheads="1"/>
          </p:cNvSpPr>
          <p:nvPr/>
        </p:nvSpPr>
        <p:spPr bwMode="auto">
          <a:xfrm>
            <a:off x="2457450" y="4819650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Rectangle 46"/>
          <p:cNvSpPr>
            <a:spLocks noChangeArrowheads="1"/>
          </p:cNvSpPr>
          <p:nvPr/>
        </p:nvSpPr>
        <p:spPr bwMode="auto">
          <a:xfrm>
            <a:off x="2457450" y="4945063"/>
            <a:ext cx="280988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Rectangle 47"/>
          <p:cNvSpPr>
            <a:spLocks noChangeArrowheads="1"/>
          </p:cNvSpPr>
          <p:nvPr/>
        </p:nvSpPr>
        <p:spPr bwMode="auto">
          <a:xfrm>
            <a:off x="2457450" y="5070475"/>
            <a:ext cx="280988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Rectangle 48"/>
          <p:cNvSpPr>
            <a:spLocks noChangeArrowheads="1"/>
          </p:cNvSpPr>
          <p:nvPr/>
        </p:nvSpPr>
        <p:spPr bwMode="auto">
          <a:xfrm>
            <a:off x="2457450" y="5197475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Rectangle 49"/>
          <p:cNvSpPr>
            <a:spLocks noChangeArrowheads="1"/>
          </p:cNvSpPr>
          <p:nvPr/>
        </p:nvSpPr>
        <p:spPr bwMode="auto">
          <a:xfrm>
            <a:off x="2457450" y="5322888"/>
            <a:ext cx="280988" cy="11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Rectangle 50"/>
          <p:cNvSpPr>
            <a:spLocks noChangeArrowheads="1"/>
          </p:cNvSpPr>
          <p:nvPr/>
        </p:nvSpPr>
        <p:spPr bwMode="auto">
          <a:xfrm>
            <a:off x="2457450" y="5448300"/>
            <a:ext cx="280988" cy="112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1"/>
          <p:cNvSpPr>
            <a:spLocks noChangeArrowheads="1"/>
          </p:cNvSpPr>
          <p:nvPr/>
        </p:nvSpPr>
        <p:spPr bwMode="auto">
          <a:xfrm>
            <a:off x="2362200" y="4584700"/>
            <a:ext cx="504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/>
          <a:p>
            <a:pPr algn="l" defTabSz="276225">
              <a:lnSpc>
                <a:spcPct val="100000"/>
              </a:lnSpc>
            </a:pPr>
            <a:r>
              <a:rPr lang="en-US" sz="1400"/>
              <a:t>valid</a:t>
            </a:r>
          </a:p>
        </p:txBody>
      </p:sp>
      <p:sp>
        <p:nvSpPr>
          <p:cNvPr id="46131" name="Rectangle 52"/>
          <p:cNvSpPr>
            <a:spLocks noChangeArrowheads="1"/>
          </p:cNvSpPr>
          <p:nvPr/>
        </p:nvSpPr>
        <p:spPr bwMode="auto">
          <a:xfrm>
            <a:off x="2916238" y="4584700"/>
            <a:ext cx="3667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/>
          <a:p>
            <a:pPr algn="l" defTabSz="276225">
              <a:lnSpc>
                <a:spcPct val="100000"/>
              </a:lnSpc>
            </a:pPr>
            <a:r>
              <a:rPr lang="en-US" sz="1400"/>
              <a:t>tag</a:t>
            </a:r>
          </a:p>
        </p:txBody>
      </p:sp>
      <p:sp>
        <p:nvSpPr>
          <p:cNvPr id="46132" name="Rectangle 53"/>
          <p:cNvSpPr>
            <a:spLocks noChangeArrowheads="1"/>
          </p:cNvSpPr>
          <p:nvPr/>
        </p:nvSpPr>
        <p:spPr bwMode="auto">
          <a:xfrm>
            <a:off x="3895725" y="4584700"/>
            <a:ext cx="465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/>
          <a:p>
            <a:pPr algn="l" defTabSz="276225">
              <a:lnSpc>
                <a:spcPct val="100000"/>
              </a:lnSpc>
            </a:pPr>
            <a:r>
              <a:rPr lang="en-US" sz="1400"/>
              <a:t>data</a:t>
            </a:r>
          </a:p>
        </p:txBody>
      </p:sp>
      <p:sp>
        <p:nvSpPr>
          <p:cNvPr id="46133" name="Line 54"/>
          <p:cNvSpPr>
            <a:spLocks noChangeShapeType="1"/>
          </p:cNvSpPr>
          <p:nvPr/>
        </p:nvSpPr>
        <p:spPr bwMode="auto">
          <a:xfrm flipH="1">
            <a:off x="5035550" y="51403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Line 55"/>
          <p:cNvSpPr>
            <a:spLocks noChangeShapeType="1"/>
          </p:cNvSpPr>
          <p:nvPr/>
        </p:nvSpPr>
        <p:spPr bwMode="auto">
          <a:xfrm>
            <a:off x="4273550" y="5146675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Rectangle 56"/>
          <p:cNvSpPr>
            <a:spLocks noChangeArrowheads="1"/>
          </p:cNvSpPr>
          <p:nvPr/>
        </p:nvSpPr>
        <p:spPr bwMode="auto">
          <a:xfrm>
            <a:off x="4362450" y="5897563"/>
            <a:ext cx="5715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26987" rIns="50800" bIns="26987">
            <a:spAutoFit/>
          </a:bodyPr>
          <a:lstStyle/>
          <a:p>
            <a:pPr algn="l" defTabSz="276225">
              <a:lnSpc>
                <a:spcPct val="100000"/>
              </a:lnSpc>
            </a:pPr>
            <a:r>
              <a:rPr lang="en-US"/>
              <a:t>data</a:t>
            </a:r>
          </a:p>
        </p:txBody>
      </p:sp>
      <p:sp>
        <p:nvSpPr>
          <p:cNvPr id="46136" name="Line 57"/>
          <p:cNvSpPr>
            <a:spLocks noChangeShapeType="1"/>
          </p:cNvSpPr>
          <p:nvPr/>
        </p:nvSpPr>
        <p:spPr bwMode="auto">
          <a:xfrm>
            <a:off x="2589213" y="5146675"/>
            <a:ext cx="0" cy="91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Line 58"/>
          <p:cNvSpPr>
            <a:spLocks noChangeShapeType="1"/>
          </p:cNvSpPr>
          <p:nvPr/>
        </p:nvSpPr>
        <p:spPr bwMode="auto">
          <a:xfrm>
            <a:off x="3003550" y="5154613"/>
            <a:ext cx="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Line 59"/>
          <p:cNvSpPr>
            <a:spLocks noChangeShapeType="1"/>
          </p:cNvSpPr>
          <p:nvPr/>
        </p:nvSpPr>
        <p:spPr bwMode="auto">
          <a:xfrm>
            <a:off x="2146300" y="5826125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9" name="Oval 60"/>
          <p:cNvSpPr>
            <a:spLocks noChangeArrowheads="1"/>
          </p:cNvSpPr>
          <p:nvPr/>
        </p:nvSpPr>
        <p:spPr bwMode="auto">
          <a:xfrm>
            <a:off x="2917825" y="5783263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50800" tIns="26987" rIns="50800" bIns="26987" anchor="ctr"/>
          <a:lstStyle/>
          <a:p>
            <a:pPr defTabSz="276225">
              <a:lnSpc>
                <a:spcPct val="100000"/>
              </a:lnSpc>
            </a:pPr>
            <a:r>
              <a:rPr lang="en-US" sz="1000"/>
              <a:t>=</a:t>
            </a:r>
          </a:p>
        </p:txBody>
      </p:sp>
      <p:sp>
        <p:nvSpPr>
          <p:cNvPr id="46140" name="Line 61"/>
          <p:cNvSpPr>
            <a:spLocks noChangeShapeType="1"/>
          </p:cNvSpPr>
          <p:nvPr/>
        </p:nvSpPr>
        <p:spPr bwMode="auto">
          <a:xfrm>
            <a:off x="2995613" y="59515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1" name="Line 62"/>
          <p:cNvSpPr>
            <a:spLocks noChangeShapeType="1"/>
          </p:cNvSpPr>
          <p:nvPr/>
        </p:nvSpPr>
        <p:spPr bwMode="auto">
          <a:xfrm flipH="1">
            <a:off x="2097088" y="6181725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Oval 63"/>
          <p:cNvSpPr>
            <a:spLocks noChangeArrowheads="1"/>
          </p:cNvSpPr>
          <p:nvPr/>
        </p:nvSpPr>
        <p:spPr bwMode="auto">
          <a:xfrm>
            <a:off x="2576513" y="5119688"/>
            <a:ext cx="30162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Oval 64"/>
          <p:cNvSpPr>
            <a:spLocks noChangeArrowheads="1"/>
          </p:cNvSpPr>
          <p:nvPr/>
        </p:nvSpPr>
        <p:spPr bwMode="auto">
          <a:xfrm>
            <a:off x="2987675" y="5119688"/>
            <a:ext cx="30163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Oval 65"/>
          <p:cNvSpPr>
            <a:spLocks noChangeArrowheads="1"/>
          </p:cNvSpPr>
          <p:nvPr/>
        </p:nvSpPr>
        <p:spPr bwMode="auto">
          <a:xfrm>
            <a:off x="4257675" y="5119688"/>
            <a:ext cx="30163" cy="301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5" name="Line 66"/>
          <p:cNvSpPr>
            <a:spLocks noChangeShapeType="1"/>
          </p:cNvSpPr>
          <p:nvPr/>
        </p:nvSpPr>
        <p:spPr bwMode="auto">
          <a:xfrm flipH="1">
            <a:off x="2089150" y="6072188"/>
            <a:ext cx="500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Line 67"/>
          <p:cNvSpPr>
            <a:spLocks noChangeShapeType="1"/>
          </p:cNvSpPr>
          <p:nvPr/>
        </p:nvSpPr>
        <p:spPr bwMode="auto">
          <a:xfrm flipH="1">
            <a:off x="1403350" y="6138863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7" name="Rectangle 68"/>
          <p:cNvSpPr>
            <a:spLocks noChangeArrowheads="1"/>
          </p:cNvSpPr>
          <p:nvPr/>
        </p:nvSpPr>
        <p:spPr bwMode="auto">
          <a:xfrm>
            <a:off x="292100" y="5943600"/>
            <a:ext cx="1171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cache hit</a:t>
            </a:r>
          </a:p>
        </p:txBody>
      </p:sp>
      <p:sp>
        <p:nvSpPr>
          <p:cNvPr id="46148" name="Line 69"/>
          <p:cNvSpPr>
            <a:spLocks noChangeShapeType="1"/>
          </p:cNvSpPr>
          <p:nvPr/>
        </p:nvSpPr>
        <p:spPr bwMode="auto">
          <a:xfrm>
            <a:off x="4044950" y="4079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Line 70"/>
          <p:cNvSpPr>
            <a:spLocks noChangeShapeType="1"/>
          </p:cNvSpPr>
          <p:nvPr/>
        </p:nvSpPr>
        <p:spPr bwMode="auto">
          <a:xfrm flipH="1">
            <a:off x="2139950" y="44545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Line 71"/>
          <p:cNvSpPr>
            <a:spLocks noChangeShapeType="1"/>
          </p:cNvSpPr>
          <p:nvPr/>
        </p:nvSpPr>
        <p:spPr bwMode="auto">
          <a:xfrm>
            <a:off x="2139950" y="4460875"/>
            <a:ext cx="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1" name="Rectangle 72"/>
          <p:cNvSpPr>
            <a:spLocks noChangeArrowheads="1"/>
          </p:cNvSpPr>
          <p:nvPr/>
        </p:nvSpPr>
        <p:spPr bwMode="auto">
          <a:xfrm>
            <a:off x="2582863" y="4173538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/>
              <a:t>tag</a:t>
            </a:r>
          </a:p>
        </p:txBody>
      </p:sp>
      <p:sp>
        <p:nvSpPr>
          <p:cNvPr id="46152" name="Line 73"/>
          <p:cNvSpPr>
            <a:spLocks noChangeShapeType="1"/>
          </p:cNvSpPr>
          <p:nvPr/>
        </p:nvSpPr>
        <p:spPr bwMode="auto">
          <a:xfrm>
            <a:off x="6483350" y="4079875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Rectangle 74"/>
          <p:cNvSpPr>
            <a:spLocks noChangeArrowheads="1"/>
          </p:cNvSpPr>
          <p:nvPr/>
        </p:nvSpPr>
        <p:spPr bwMode="auto">
          <a:xfrm>
            <a:off x="6545263" y="4173538"/>
            <a:ext cx="10747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/>
              <a:t>byte offset</a:t>
            </a:r>
          </a:p>
        </p:txBody>
      </p:sp>
      <p:sp>
        <p:nvSpPr>
          <p:cNvPr id="46154" name="Line 75"/>
          <p:cNvSpPr>
            <a:spLocks noChangeShapeType="1"/>
          </p:cNvSpPr>
          <p:nvPr/>
        </p:nvSpPr>
        <p:spPr bwMode="auto">
          <a:xfrm>
            <a:off x="5568950" y="4079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Line 76"/>
          <p:cNvSpPr>
            <a:spLocks noChangeShapeType="1"/>
          </p:cNvSpPr>
          <p:nvPr/>
        </p:nvSpPr>
        <p:spPr bwMode="auto">
          <a:xfrm>
            <a:off x="5568950" y="44608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6" name="Rectangle 77"/>
          <p:cNvSpPr>
            <a:spLocks noChangeArrowheads="1"/>
          </p:cNvSpPr>
          <p:nvPr/>
        </p:nvSpPr>
        <p:spPr bwMode="auto">
          <a:xfrm>
            <a:off x="4995863" y="4249738"/>
            <a:ext cx="9271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/>
              <a:t>index</a:t>
            </a:r>
          </a:p>
        </p:txBody>
      </p:sp>
      <p:sp>
        <p:nvSpPr>
          <p:cNvPr id="46157" name="Oval 78"/>
          <p:cNvSpPr>
            <a:spLocks noChangeArrowheads="1"/>
          </p:cNvSpPr>
          <p:nvPr/>
        </p:nvSpPr>
        <p:spPr bwMode="auto">
          <a:xfrm>
            <a:off x="1687513" y="3511550"/>
            <a:ext cx="279400" cy="196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Rectangle 79"/>
          <p:cNvSpPr>
            <a:spLocks noChangeArrowheads="1"/>
          </p:cNvSpPr>
          <p:nvPr/>
        </p:nvSpPr>
        <p:spPr bwMode="auto">
          <a:xfrm>
            <a:off x="1847850" y="3505200"/>
            <a:ext cx="16827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9" name="Line 80"/>
          <p:cNvSpPr>
            <a:spLocks noChangeShapeType="1"/>
          </p:cNvSpPr>
          <p:nvPr/>
        </p:nvSpPr>
        <p:spPr bwMode="auto">
          <a:xfrm flipV="1">
            <a:off x="1847850" y="3505200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0" name="Line 81"/>
          <p:cNvSpPr>
            <a:spLocks noChangeShapeType="1"/>
          </p:cNvSpPr>
          <p:nvPr/>
        </p:nvSpPr>
        <p:spPr bwMode="auto">
          <a:xfrm>
            <a:off x="1308100" y="3303588"/>
            <a:ext cx="1358900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1" name="Oval 82"/>
          <p:cNvSpPr>
            <a:spLocks noChangeArrowheads="1"/>
          </p:cNvSpPr>
          <p:nvPr/>
        </p:nvSpPr>
        <p:spPr bwMode="auto">
          <a:xfrm>
            <a:off x="2689225" y="3268663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50800" tIns="26987" rIns="50800" bIns="26987" anchor="ctr"/>
          <a:lstStyle/>
          <a:p>
            <a:pPr defTabSz="276225">
              <a:lnSpc>
                <a:spcPct val="100000"/>
              </a:lnSpc>
            </a:pPr>
            <a:r>
              <a:rPr lang="en-US" sz="1000"/>
              <a:t>=</a:t>
            </a:r>
          </a:p>
        </p:txBody>
      </p:sp>
      <p:sp>
        <p:nvSpPr>
          <p:cNvPr id="46162" name="Line 83"/>
          <p:cNvSpPr>
            <a:spLocks noChangeShapeType="1"/>
          </p:cNvSpPr>
          <p:nvPr/>
        </p:nvSpPr>
        <p:spPr bwMode="auto">
          <a:xfrm>
            <a:off x="2767013" y="3436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3" name="Line 84"/>
          <p:cNvSpPr>
            <a:spLocks noChangeShapeType="1"/>
          </p:cNvSpPr>
          <p:nvPr/>
        </p:nvSpPr>
        <p:spPr bwMode="auto">
          <a:xfrm flipH="1">
            <a:off x="1868488" y="3667125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4" name="Line 85"/>
          <p:cNvSpPr>
            <a:spLocks noChangeShapeType="1"/>
          </p:cNvSpPr>
          <p:nvPr/>
        </p:nvSpPr>
        <p:spPr bwMode="auto">
          <a:xfrm flipH="1">
            <a:off x="1852613" y="3551238"/>
            <a:ext cx="509587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5" name="Line 86"/>
          <p:cNvSpPr>
            <a:spLocks noChangeShapeType="1"/>
          </p:cNvSpPr>
          <p:nvPr/>
        </p:nvSpPr>
        <p:spPr bwMode="auto">
          <a:xfrm flipH="1">
            <a:off x="1174750" y="3624263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6" name="Rectangle 87"/>
          <p:cNvSpPr>
            <a:spLocks noChangeArrowheads="1"/>
          </p:cNvSpPr>
          <p:nvPr/>
        </p:nvSpPr>
        <p:spPr bwMode="auto">
          <a:xfrm>
            <a:off x="304800" y="3479800"/>
            <a:ext cx="96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TLB hit</a:t>
            </a:r>
          </a:p>
        </p:txBody>
      </p:sp>
      <p:sp>
        <p:nvSpPr>
          <p:cNvPr id="46167" name="Line 88"/>
          <p:cNvSpPr>
            <a:spLocks noChangeShapeType="1"/>
          </p:cNvSpPr>
          <p:nvPr/>
        </p:nvSpPr>
        <p:spPr bwMode="auto">
          <a:xfrm>
            <a:off x="2781300" y="26162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8" name="Line 89"/>
          <p:cNvSpPr>
            <a:spLocks noChangeShapeType="1"/>
          </p:cNvSpPr>
          <p:nvPr/>
        </p:nvSpPr>
        <p:spPr bwMode="auto">
          <a:xfrm>
            <a:off x="2362200" y="2632075"/>
            <a:ext cx="0" cy="919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9" name="Line 90"/>
          <p:cNvSpPr>
            <a:spLocks noChangeShapeType="1"/>
          </p:cNvSpPr>
          <p:nvPr/>
        </p:nvSpPr>
        <p:spPr bwMode="auto">
          <a:xfrm flipH="1">
            <a:off x="3886200" y="2640013"/>
            <a:ext cx="0" cy="1169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0" name="AutoShape 91"/>
          <p:cNvSpPr>
            <a:spLocks/>
          </p:cNvSpPr>
          <p:nvPr/>
        </p:nvSpPr>
        <p:spPr bwMode="auto">
          <a:xfrm>
            <a:off x="7239000" y="12954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1" name="AutoShape 92"/>
          <p:cNvSpPr>
            <a:spLocks/>
          </p:cNvSpPr>
          <p:nvPr/>
        </p:nvSpPr>
        <p:spPr bwMode="auto">
          <a:xfrm>
            <a:off x="7620000" y="38100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72" name="Text Box 93"/>
          <p:cNvSpPr txBox="1">
            <a:spLocks noChangeArrowheads="1"/>
          </p:cNvSpPr>
          <p:nvPr/>
        </p:nvSpPr>
        <p:spPr bwMode="auto">
          <a:xfrm>
            <a:off x="7604125" y="2257425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TLB</a:t>
            </a:r>
          </a:p>
        </p:txBody>
      </p:sp>
      <p:sp>
        <p:nvSpPr>
          <p:cNvPr id="46173" name="Text Box 94"/>
          <p:cNvSpPr txBox="1">
            <a:spLocks noChangeArrowheads="1"/>
          </p:cNvSpPr>
          <p:nvPr/>
        </p:nvSpPr>
        <p:spPr bwMode="auto">
          <a:xfrm>
            <a:off x="7985125" y="4772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Cache</a:t>
            </a:r>
          </a:p>
        </p:txBody>
      </p:sp>
      <p:sp>
        <p:nvSpPr>
          <p:cNvPr id="46174" name="Text Box 95"/>
          <p:cNvSpPr txBox="1">
            <a:spLocks noChangeArrowheads="1"/>
          </p:cNvSpPr>
          <p:nvPr/>
        </p:nvSpPr>
        <p:spPr bwMode="auto">
          <a:xfrm>
            <a:off x="2230438" y="233838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6175" name="Text Box 96"/>
          <p:cNvSpPr txBox="1">
            <a:spLocks noChangeArrowheads="1"/>
          </p:cNvSpPr>
          <p:nvPr/>
        </p:nvSpPr>
        <p:spPr bwMode="auto">
          <a:xfrm>
            <a:off x="3754438" y="234473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6176" name="Text Box 97"/>
          <p:cNvSpPr txBox="1">
            <a:spLocks noChangeArrowheads="1"/>
          </p:cNvSpPr>
          <p:nvPr/>
        </p:nvSpPr>
        <p:spPr bwMode="auto">
          <a:xfrm>
            <a:off x="2649538" y="2344738"/>
            <a:ext cx="2651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300" y="1752600"/>
            <a:ext cx="3749675" cy="26955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8716963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TLB Hit</a:t>
            </a:r>
          </a:p>
        </p:txBody>
      </p:sp>
      <p:sp>
        <p:nvSpPr>
          <p:cNvPr id="47107" name="Rectangle 10"/>
          <p:cNvSpPr>
            <a:spLocks noChangeArrowheads="1"/>
          </p:cNvSpPr>
          <p:nvPr/>
        </p:nvSpPr>
        <p:spPr bwMode="auto">
          <a:xfrm>
            <a:off x="3963988" y="3006725"/>
            <a:ext cx="1066800" cy="123825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563"/>
            <a:ext cx="914400" cy="22844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Cache/</a:t>
            </a:r>
          </a:p>
          <a:p>
            <a:pPr>
              <a:defRPr/>
            </a:pPr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7050" y="3352800"/>
            <a:ext cx="374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8" y="4778375"/>
            <a:ext cx="531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Data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5030788" y="3605213"/>
            <a:ext cx="152241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1525588" y="335915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CPU</a:t>
            </a:r>
          </a:p>
        </p:txBody>
      </p:sp>
      <p:cxnSp>
        <p:nvCxnSpPr>
          <p:cNvPr id="47113" name="Straight Arrow Connector 37"/>
          <p:cNvCxnSpPr>
            <a:cxnSpLocks noChangeShapeType="1"/>
            <a:stCxn id="47112" idx="3"/>
          </p:cNvCxnSpPr>
          <p:nvPr/>
        </p:nvCxnSpPr>
        <p:spPr bwMode="auto">
          <a:xfrm flipV="1">
            <a:off x="2592388" y="3621088"/>
            <a:ext cx="1370012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3049588" y="3354388"/>
            <a:ext cx="387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650" y="1752600"/>
            <a:ext cx="1057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0"/>
            <a:ext cx="4540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PTE</a:t>
            </a:r>
          </a:p>
        </p:txBody>
      </p:sp>
      <p:cxnSp>
        <p:nvCxnSpPr>
          <p:cNvPr id="50" name="Shape 49"/>
          <p:cNvCxnSpPr>
            <a:cxnSpLocks noChangeShapeType="1"/>
            <a:endCxn id="47112" idx="2"/>
          </p:cNvCxnSpPr>
          <p:nvPr/>
        </p:nvCxnSpPr>
        <p:spPr bwMode="auto">
          <a:xfrm rot="10800000">
            <a:off x="2058988" y="3892550"/>
            <a:ext cx="4494212" cy="885825"/>
          </a:xfrm>
          <a:prstGeom prst="bent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6738" y="31194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263" y="367188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138" y="50625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3" y="5822950"/>
            <a:ext cx="71897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kern="0" dirty="0">
                <a:latin typeface="Calibri" pitchFamily="34" charset="0"/>
                <a:ea typeface="+mn-ea"/>
                <a:cs typeface="+mn-cs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47124" name="Straight Arrow Connector 27"/>
          <p:cNvCxnSpPr>
            <a:cxnSpLocks noChangeShapeType="1"/>
          </p:cNvCxnSpPr>
          <p:nvPr/>
        </p:nvCxnSpPr>
        <p:spPr bwMode="auto">
          <a:xfrm rot="16200000" flipV="1">
            <a:off x="4058444" y="2645569"/>
            <a:ext cx="72072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>
            <a:off x="4287044" y="2645569"/>
            <a:ext cx="72072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Text Box 9"/>
          <p:cNvSpPr txBox="1">
            <a:spLocks noChangeArrowheads="1"/>
          </p:cNvSpPr>
          <p:nvPr/>
        </p:nvSpPr>
        <p:spPr bwMode="auto">
          <a:xfrm>
            <a:off x="3929063" y="2667000"/>
            <a:ext cx="501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100" y="26336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300" y="1752600"/>
            <a:ext cx="3749675" cy="26955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8716963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latin typeface="Helvetica" charset="0"/>
              </a:rPr>
              <a:t>TLB Miss</a:t>
            </a:r>
          </a:p>
        </p:txBody>
      </p:sp>
      <p:sp>
        <p:nvSpPr>
          <p:cNvPr id="49155" name="Rectangle 10"/>
          <p:cNvSpPr>
            <a:spLocks noChangeArrowheads="1"/>
          </p:cNvSpPr>
          <p:nvPr/>
        </p:nvSpPr>
        <p:spPr bwMode="auto">
          <a:xfrm>
            <a:off x="3963988" y="3006725"/>
            <a:ext cx="1066800" cy="123825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563"/>
            <a:ext cx="914400" cy="22844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Cache/</a:t>
            </a:r>
          </a:p>
          <a:p>
            <a:pPr>
              <a:defRPr/>
            </a:pPr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888" y="3810000"/>
            <a:ext cx="374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8" y="4778375"/>
            <a:ext cx="531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Data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5030788" y="4062413"/>
            <a:ext cx="152241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1525588" y="335915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CPU</a:t>
            </a:r>
          </a:p>
        </p:txBody>
      </p:sp>
      <p:cxnSp>
        <p:nvCxnSpPr>
          <p:cNvPr id="49161" name="Straight Arrow Connector 37"/>
          <p:cNvCxnSpPr>
            <a:cxnSpLocks noChangeShapeType="1"/>
            <a:stCxn id="49160" idx="3"/>
          </p:cNvCxnSpPr>
          <p:nvPr/>
        </p:nvCxnSpPr>
        <p:spPr bwMode="auto">
          <a:xfrm flipV="1">
            <a:off x="2592388" y="3621088"/>
            <a:ext cx="1370012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3049588" y="3354388"/>
            <a:ext cx="387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650" y="1752600"/>
            <a:ext cx="1057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0" y="2360613"/>
            <a:ext cx="4540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PTE</a:t>
            </a:r>
          </a:p>
        </p:txBody>
      </p:sp>
      <p:cxnSp>
        <p:nvCxnSpPr>
          <p:cNvPr id="50" name="Shape 49"/>
          <p:cNvCxnSpPr>
            <a:cxnSpLocks noChangeShapeType="1"/>
            <a:endCxn id="49160" idx="2"/>
          </p:cNvCxnSpPr>
          <p:nvPr/>
        </p:nvCxnSpPr>
        <p:spPr bwMode="auto">
          <a:xfrm rot="10800000">
            <a:off x="2058988" y="3892550"/>
            <a:ext cx="4494212" cy="885825"/>
          </a:xfrm>
          <a:prstGeom prst="bent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6738" y="31194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100" y="412908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138" y="506253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49171" name="Straight Arrow Connector 27"/>
          <p:cNvCxnSpPr>
            <a:cxnSpLocks noChangeShapeType="1"/>
          </p:cNvCxnSpPr>
          <p:nvPr/>
        </p:nvCxnSpPr>
        <p:spPr bwMode="auto">
          <a:xfrm rot="16200000" flipV="1">
            <a:off x="4058444" y="2645569"/>
            <a:ext cx="72072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>
            <a:off x="4287044" y="2645569"/>
            <a:ext cx="72072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Text Box 9"/>
          <p:cNvSpPr txBox="1">
            <a:spLocks noChangeArrowheads="1"/>
          </p:cNvSpPr>
          <p:nvPr/>
        </p:nvSpPr>
        <p:spPr bwMode="auto">
          <a:xfrm>
            <a:off x="3929063" y="2667000"/>
            <a:ext cx="501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100" y="21209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850"/>
            <a:ext cx="560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sz="1400">
                <a:latin typeface="Calibri" charset="0"/>
              </a:rPr>
              <a:t>PTEA</a:t>
            </a: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V="1">
            <a:off x="5030788" y="3624263"/>
            <a:ext cx="152241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10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cxnSp>
        <p:nvCxnSpPr>
          <p:cNvPr id="34" name="Elbow Connector 33"/>
          <p:cNvCxnSpPr>
            <a:cxnSpLocks noChangeShapeType="1"/>
          </p:cNvCxnSpPr>
          <p:nvPr/>
        </p:nvCxnSpPr>
        <p:spPr bwMode="auto">
          <a:xfrm rot="10800000">
            <a:off x="4648200" y="2636838"/>
            <a:ext cx="1905000" cy="482600"/>
          </a:xfrm>
          <a:prstGeom prst="bentConnector3">
            <a:avLst>
              <a:gd name="adj1" fmla="val 21556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kern="0">
                <a:latin typeface="Calibri" pitchFamily="34" charset="0"/>
                <a:ea typeface="+mn-ea"/>
                <a:cs typeface="+mn-cs"/>
              </a:rPr>
              <a:t>A TLB miss incurs an add’l memory access (the PTE)</a:t>
            </a:r>
            <a:r>
              <a:rPr lang="en-US" sz="2400" kern="0">
                <a:latin typeface="Calibri" pitchFamily="34" charset="0"/>
                <a:ea typeface="+mn-ea"/>
                <a:cs typeface="+mn-cs"/>
              </a:rPr>
              <a:t/>
            </a:r>
            <a:br>
              <a:rPr lang="en-US" sz="2400" kern="0">
                <a:latin typeface="Calibri" pitchFamily="34" charset="0"/>
                <a:ea typeface="+mn-ea"/>
                <a:cs typeface="+mn-cs"/>
              </a:rPr>
            </a:br>
            <a:r>
              <a:rPr lang="en-GB" sz="2000" b="0" kern="0">
                <a:latin typeface="Calibri" pitchFamily="34" charset="0"/>
                <a:ea typeface="+mn-ea"/>
                <a:cs typeface="+mn-cs"/>
              </a:rPr>
              <a:t>Fortunately, TLB misses are rare</a:t>
            </a:r>
            <a:endParaRPr lang="en-GB" sz="2000" b="0" kern="0" dirty="0"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9812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Chapter Mapping</a:t>
            </a:r>
          </a:p>
        </p:txBody>
      </p:sp>
      <p:sp>
        <p:nvSpPr>
          <p:cNvPr id="9219" name="Vertical Scroll 3"/>
          <p:cNvSpPr>
            <a:spLocks noChangeArrowheads="1"/>
          </p:cNvSpPr>
          <p:nvPr/>
        </p:nvSpPr>
        <p:spPr bwMode="auto">
          <a:xfrm>
            <a:off x="762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10826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Source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9221" name="Straight Connector 5"/>
          <p:cNvCxnSpPr>
            <a:cxnSpLocks noChangeShapeType="1"/>
          </p:cNvCxnSpPr>
          <p:nvPr/>
        </p:nvCxnSpPr>
        <p:spPr bwMode="auto">
          <a:xfrm>
            <a:off x="457200" y="13716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Straight Connector 6"/>
          <p:cNvCxnSpPr>
            <a:cxnSpLocks noChangeShapeType="1"/>
          </p:cNvCxnSpPr>
          <p:nvPr/>
        </p:nvCxnSpPr>
        <p:spPr bwMode="auto">
          <a:xfrm>
            <a:off x="457200" y="15240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Straight Connector 7"/>
          <p:cNvCxnSpPr>
            <a:cxnSpLocks noChangeShapeType="1"/>
          </p:cNvCxnSpPr>
          <p:nvPr/>
        </p:nvCxnSpPr>
        <p:spPr bwMode="auto">
          <a:xfrm>
            <a:off x="457200" y="16764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Straight Connector 8"/>
          <p:cNvCxnSpPr>
            <a:cxnSpLocks noChangeShapeType="1"/>
          </p:cNvCxnSpPr>
          <p:nvPr/>
        </p:nvCxnSpPr>
        <p:spPr bwMode="auto">
          <a:xfrm>
            <a:off x="457200" y="18288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Straight Connector 9"/>
          <p:cNvCxnSpPr>
            <a:cxnSpLocks noChangeShapeType="1"/>
          </p:cNvCxnSpPr>
          <p:nvPr/>
        </p:nvCxnSpPr>
        <p:spPr bwMode="auto">
          <a:xfrm>
            <a:off x="4572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Straight Connector 10"/>
          <p:cNvCxnSpPr>
            <a:cxnSpLocks noChangeShapeType="1"/>
          </p:cNvCxnSpPr>
          <p:nvPr/>
        </p:nvCxnSpPr>
        <p:spPr bwMode="auto">
          <a:xfrm>
            <a:off x="4572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Connector 11"/>
          <p:cNvCxnSpPr>
            <a:cxnSpLocks noChangeShapeType="1"/>
          </p:cNvCxnSpPr>
          <p:nvPr/>
        </p:nvCxnSpPr>
        <p:spPr bwMode="auto">
          <a:xfrm>
            <a:off x="4572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Connector 12"/>
          <p:cNvCxnSpPr>
            <a:cxnSpLocks noChangeShapeType="1"/>
          </p:cNvCxnSpPr>
          <p:nvPr/>
        </p:nvCxnSpPr>
        <p:spPr bwMode="auto">
          <a:xfrm>
            <a:off x="4572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Right Arrow 13"/>
          <p:cNvSpPr>
            <a:spLocks noChangeArrowheads="1"/>
          </p:cNvSpPr>
          <p:nvPr/>
        </p:nvSpPr>
        <p:spPr bwMode="auto">
          <a:xfrm>
            <a:off x="15240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0" name="Rounded Rectangle 14"/>
          <p:cNvSpPr>
            <a:spLocks noChangeArrowheads="1"/>
          </p:cNvSpPr>
          <p:nvPr/>
        </p:nvSpPr>
        <p:spPr bwMode="auto">
          <a:xfrm>
            <a:off x="24384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1" name="Right Arrow 16"/>
          <p:cNvSpPr>
            <a:spLocks noChangeArrowheads="1"/>
          </p:cNvSpPr>
          <p:nvPr/>
        </p:nvSpPr>
        <p:spPr bwMode="auto">
          <a:xfrm>
            <a:off x="37338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2" name="Vertical Scroll 17"/>
          <p:cNvSpPr>
            <a:spLocks noChangeArrowheads="1"/>
          </p:cNvSpPr>
          <p:nvPr/>
        </p:nvSpPr>
        <p:spPr bwMode="auto">
          <a:xfrm>
            <a:off x="44196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3" name="TextBox 18"/>
          <p:cNvSpPr txBox="1">
            <a:spLocks noChangeArrowheads="1"/>
          </p:cNvSpPr>
          <p:nvPr/>
        </p:nvSpPr>
        <p:spPr bwMode="auto">
          <a:xfrm>
            <a:off x="4545013" y="1981200"/>
            <a:ext cx="12874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Assembly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9234" name="Straight Connector 23"/>
          <p:cNvCxnSpPr>
            <a:cxnSpLocks noChangeShapeType="1"/>
          </p:cNvCxnSpPr>
          <p:nvPr/>
        </p:nvCxnSpPr>
        <p:spPr bwMode="auto">
          <a:xfrm>
            <a:off x="48006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Straight Connector 24"/>
          <p:cNvCxnSpPr>
            <a:cxnSpLocks noChangeShapeType="1"/>
          </p:cNvCxnSpPr>
          <p:nvPr/>
        </p:nvCxnSpPr>
        <p:spPr bwMode="auto">
          <a:xfrm>
            <a:off x="48006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Straight Connector 25"/>
          <p:cNvCxnSpPr>
            <a:cxnSpLocks noChangeShapeType="1"/>
          </p:cNvCxnSpPr>
          <p:nvPr/>
        </p:nvCxnSpPr>
        <p:spPr bwMode="auto">
          <a:xfrm>
            <a:off x="48006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Straight Connector 26"/>
          <p:cNvCxnSpPr>
            <a:cxnSpLocks noChangeShapeType="1"/>
          </p:cNvCxnSpPr>
          <p:nvPr/>
        </p:nvCxnSpPr>
        <p:spPr bwMode="auto">
          <a:xfrm>
            <a:off x="48006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Right Arrow 27"/>
          <p:cNvSpPr>
            <a:spLocks noChangeArrowheads="1"/>
          </p:cNvSpPr>
          <p:nvPr/>
        </p:nvSpPr>
        <p:spPr bwMode="auto">
          <a:xfrm>
            <a:off x="58674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39" name="Rounded Rectangle 28"/>
          <p:cNvSpPr>
            <a:spLocks noChangeArrowheads="1"/>
          </p:cNvSpPr>
          <p:nvPr/>
        </p:nvSpPr>
        <p:spPr bwMode="auto">
          <a:xfrm>
            <a:off x="67818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40" name="Down Arrow 31"/>
          <p:cNvSpPr>
            <a:spLocks noChangeArrowheads="1"/>
          </p:cNvSpPr>
          <p:nvPr/>
        </p:nvSpPr>
        <p:spPr bwMode="auto">
          <a:xfrm>
            <a:off x="7086600" y="3048000"/>
            <a:ext cx="609600" cy="7620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41" name="Vertical Scroll 32"/>
          <p:cNvSpPr>
            <a:spLocks noChangeArrowheads="1"/>
          </p:cNvSpPr>
          <p:nvPr/>
        </p:nvSpPr>
        <p:spPr bwMode="auto">
          <a:xfrm>
            <a:off x="6629400" y="39624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42" name="TextBox 33"/>
          <p:cNvSpPr txBox="1">
            <a:spLocks noChangeArrowheads="1"/>
          </p:cNvSpPr>
          <p:nvPr/>
        </p:nvSpPr>
        <p:spPr bwMode="auto">
          <a:xfrm>
            <a:off x="6858000" y="4876800"/>
            <a:ext cx="10826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Binary</a:t>
            </a:r>
          </a:p>
          <a:p>
            <a:r>
              <a:rPr lang="en-US" sz="1800">
                <a:solidFill>
                  <a:srgbClr val="000066"/>
                </a:solidFill>
              </a:rPr>
              <a:t>code &amp; </a:t>
            </a:r>
          </a:p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9243" name="TextBox 42"/>
          <p:cNvSpPr txBox="1">
            <a:spLocks noChangeArrowheads="1"/>
          </p:cNvSpPr>
          <p:nvPr/>
        </p:nvSpPr>
        <p:spPr bwMode="auto">
          <a:xfrm>
            <a:off x="6781800" y="41497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sp>
        <p:nvSpPr>
          <p:cNvPr id="9244" name="TextBox 43"/>
          <p:cNvSpPr txBox="1">
            <a:spLocks noChangeArrowheads="1"/>
          </p:cNvSpPr>
          <p:nvPr/>
        </p:nvSpPr>
        <p:spPr bwMode="auto">
          <a:xfrm>
            <a:off x="6781800" y="43783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00001010</a:t>
            </a:r>
          </a:p>
        </p:txBody>
      </p:sp>
      <p:sp>
        <p:nvSpPr>
          <p:cNvPr id="9245" name="TextBox 44"/>
          <p:cNvSpPr txBox="1">
            <a:spLocks noChangeArrowheads="1"/>
          </p:cNvSpPr>
          <p:nvPr/>
        </p:nvSpPr>
        <p:spPr bwMode="auto">
          <a:xfrm>
            <a:off x="6794500" y="46069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01010111</a:t>
            </a:r>
          </a:p>
        </p:txBody>
      </p:sp>
      <p:sp>
        <p:nvSpPr>
          <p:cNvPr id="9246" name="TextBox 45"/>
          <p:cNvSpPr txBox="1">
            <a:spLocks noChangeArrowheads="1"/>
          </p:cNvSpPr>
          <p:nvPr/>
        </p:nvSpPr>
        <p:spPr bwMode="auto">
          <a:xfrm>
            <a:off x="4267200" y="5018088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9247" name="TextBox 46"/>
          <p:cNvSpPr txBox="1">
            <a:spLocks noChangeArrowheads="1"/>
          </p:cNvSpPr>
          <p:nvPr/>
        </p:nvSpPr>
        <p:spPr bwMode="auto">
          <a:xfrm>
            <a:off x="6807200" y="5902325"/>
            <a:ext cx="116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11101110</a:t>
            </a:r>
          </a:p>
        </p:txBody>
      </p:sp>
      <p:sp>
        <p:nvSpPr>
          <p:cNvPr id="9248" name="TextBox 47"/>
          <p:cNvSpPr txBox="1">
            <a:spLocks noChangeArrowheads="1"/>
          </p:cNvSpPr>
          <p:nvPr/>
        </p:nvSpPr>
        <p:spPr bwMode="auto">
          <a:xfrm>
            <a:off x="6800850" y="6130925"/>
            <a:ext cx="1173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00111011</a:t>
            </a:r>
          </a:p>
        </p:txBody>
      </p:sp>
      <p:sp>
        <p:nvSpPr>
          <p:cNvPr id="9249" name="TextBox 48"/>
          <p:cNvSpPr txBox="1">
            <a:spLocks noChangeArrowheads="1"/>
          </p:cNvSpPr>
          <p:nvPr/>
        </p:nvSpPr>
        <p:spPr bwMode="auto">
          <a:xfrm>
            <a:off x="6794500" y="63595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10000111</a:t>
            </a:r>
          </a:p>
        </p:txBody>
      </p:sp>
      <p:sp>
        <p:nvSpPr>
          <p:cNvPr id="9250" name="Left Arrow 50"/>
          <p:cNvSpPr>
            <a:spLocks noChangeArrowheads="1"/>
          </p:cNvSpPr>
          <p:nvPr/>
        </p:nvSpPr>
        <p:spPr bwMode="auto">
          <a:xfrm>
            <a:off x="5867400" y="5257800"/>
            <a:ext cx="838200" cy="533400"/>
          </a:xfrm>
          <a:prstGeom prst="leftArrow">
            <a:avLst>
              <a:gd name="adj1" fmla="val 50000"/>
              <a:gd name="adj2" fmla="val 50002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51" name="Curved Right Arrow 51"/>
          <p:cNvSpPr>
            <a:spLocks noChangeArrowheads="1"/>
          </p:cNvSpPr>
          <p:nvPr/>
        </p:nvSpPr>
        <p:spPr bwMode="auto">
          <a:xfrm>
            <a:off x="2286000" y="5105400"/>
            <a:ext cx="1600200" cy="990600"/>
          </a:xfrm>
          <a:prstGeom prst="curvedRightArrow">
            <a:avLst>
              <a:gd name="adj1" fmla="val 25000"/>
              <a:gd name="adj2" fmla="val 50000"/>
              <a:gd name="adj3" fmla="val 25001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252" name="TextBox 52"/>
          <p:cNvSpPr txBox="1">
            <a:spLocks noChangeArrowheads="1"/>
          </p:cNvSpPr>
          <p:nvPr/>
        </p:nvSpPr>
        <p:spPr bwMode="auto">
          <a:xfrm>
            <a:off x="2438400" y="4724400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pic>
        <p:nvPicPr>
          <p:cNvPr id="9253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182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4" name="TextBox 54"/>
          <p:cNvSpPr txBox="1">
            <a:spLocks noChangeArrowheads="1"/>
          </p:cNvSpPr>
          <p:nvPr/>
        </p:nvSpPr>
        <p:spPr bwMode="auto">
          <a:xfrm>
            <a:off x="4724400" y="11779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add a,b</a:t>
            </a:r>
          </a:p>
        </p:txBody>
      </p:sp>
      <p:sp>
        <p:nvSpPr>
          <p:cNvPr id="9255" name="TextBox 55"/>
          <p:cNvSpPr txBox="1">
            <a:spLocks noChangeArrowheads="1"/>
          </p:cNvSpPr>
          <p:nvPr/>
        </p:nvSpPr>
        <p:spPr bwMode="auto">
          <a:xfrm>
            <a:off x="4724400" y="14065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sub a,b</a:t>
            </a:r>
          </a:p>
        </p:txBody>
      </p:sp>
      <p:sp>
        <p:nvSpPr>
          <p:cNvPr id="9256" name="TextBox 56"/>
          <p:cNvSpPr txBox="1">
            <a:spLocks noChangeArrowheads="1"/>
          </p:cNvSpPr>
          <p:nvPr/>
        </p:nvSpPr>
        <p:spPr bwMode="auto">
          <a:xfrm>
            <a:off x="4614863" y="16351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move a…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495800" y="533400"/>
            <a:ext cx="1604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3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-73025" y="6096000"/>
            <a:ext cx="3349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Chapters 3, 4, 5 and 6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630988" y="1322388"/>
            <a:ext cx="16049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7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338638" y="45720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9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8275" y="3733800"/>
            <a:ext cx="1603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5 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539038" y="35814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2</a:t>
            </a:r>
          </a:p>
        </p:txBody>
      </p:sp>
      <p:sp>
        <p:nvSpPr>
          <p:cNvPr id="9263" name="TextBox 15"/>
          <p:cNvSpPr txBox="1">
            <a:spLocks noChangeArrowheads="1"/>
          </p:cNvSpPr>
          <p:nvPr/>
        </p:nvSpPr>
        <p:spPr bwMode="auto">
          <a:xfrm>
            <a:off x="2136775" y="1917700"/>
            <a:ext cx="17494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Pre-processor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Compiler</a:t>
            </a:r>
          </a:p>
        </p:txBody>
      </p:sp>
      <p:sp>
        <p:nvSpPr>
          <p:cNvPr id="9264" name="TextBox 29"/>
          <p:cNvSpPr txBox="1">
            <a:spLocks noChangeArrowheads="1"/>
          </p:cNvSpPr>
          <p:nvPr/>
        </p:nvSpPr>
        <p:spPr bwMode="auto">
          <a:xfrm>
            <a:off x="6705600" y="1955800"/>
            <a:ext cx="1365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Assembler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Linker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286000" y="3352800"/>
            <a:ext cx="2003425" cy="1493838"/>
            <a:chOff x="2286369" y="2971800"/>
            <a:chExt cx="2003168" cy="1494272"/>
          </a:xfrm>
        </p:grpSpPr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2438400" y="3124200"/>
              <a:ext cx="1143000" cy="1143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7" name="Left-Right Arrow 51"/>
            <p:cNvSpPr>
              <a:spLocks noChangeArrowheads="1"/>
            </p:cNvSpPr>
            <p:nvPr/>
          </p:nvSpPr>
          <p:spPr bwMode="auto">
            <a:xfrm rot="1993966">
              <a:off x="3465334" y="3978780"/>
              <a:ext cx="824203" cy="487292"/>
            </a:xfrm>
            <a:prstGeom prst="leftRightArrow">
              <a:avLst>
                <a:gd name="adj1" fmla="val 50000"/>
                <a:gd name="adj2" fmla="val 49998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68" name="TextBox 29"/>
            <p:cNvSpPr txBox="1">
              <a:spLocks noChangeArrowheads="1"/>
            </p:cNvSpPr>
            <p:nvPr/>
          </p:nvSpPr>
          <p:spPr bwMode="auto">
            <a:xfrm>
              <a:off x="2362200" y="3429000"/>
              <a:ext cx="127480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Operating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System</a:t>
              </a:r>
            </a:p>
          </p:txBody>
        </p:sp>
        <p:sp>
          <p:nvSpPr>
            <p:cNvPr id="9269" name="TextBox 53"/>
            <p:cNvSpPr txBox="1">
              <a:spLocks noChangeArrowheads="1"/>
            </p:cNvSpPr>
            <p:nvPr/>
          </p:nvSpPr>
          <p:spPr bwMode="auto">
            <a:xfrm>
              <a:off x="2286369" y="2971800"/>
              <a:ext cx="16042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Chapter 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308850" cy="5730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Simple Memory System Example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effectLst/>
                <a:latin typeface="Helvetica" charset="0"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latin typeface="Helvetica" charset="0"/>
                <a:ea typeface="ＭＳ Ｐゴシック" charset="0"/>
              </a:rPr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latin typeface="Helvetica" charset="0"/>
                <a:ea typeface="ＭＳ Ｐゴシック" charset="0"/>
              </a:rPr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latin typeface="Helvetica" charset="0"/>
                <a:ea typeface="ＭＳ Ｐゴシック" charset="0"/>
              </a:rPr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3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960438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6" name="Rectangle 9"/>
          <p:cNvSpPr>
            <a:spLocks noChangeArrowheads="1"/>
          </p:cNvSpPr>
          <p:nvPr/>
        </p:nvSpPr>
        <p:spPr bwMode="auto">
          <a:xfrm>
            <a:off x="1447800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3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8" name="Rectangle 12"/>
          <p:cNvSpPr>
            <a:spLocks noChangeArrowheads="1"/>
          </p:cNvSpPr>
          <p:nvPr/>
        </p:nvSpPr>
        <p:spPr bwMode="auto">
          <a:xfrm>
            <a:off x="1935163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0" name="Rectangle 15"/>
          <p:cNvSpPr>
            <a:spLocks noChangeArrowheads="1"/>
          </p:cNvSpPr>
          <p:nvPr/>
        </p:nvSpPr>
        <p:spPr bwMode="auto">
          <a:xfrm>
            <a:off x="2422525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3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2" name="Rectangle 18"/>
          <p:cNvSpPr>
            <a:spLocks noChangeArrowheads="1"/>
          </p:cNvSpPr>
          <p:nvPr/>
        </p:nvSpPr>
        <p:spPr bwMode="auto">
          <a:xfrm>
            <a:off x="2909888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4" name="Rectangle 21"/>
          <p:cNvSpPr>
            <a:spLocks noChangeArrowheads="1"/>
          </p:cNvSpPr>
          <p:nvPr/>
        </p:nvSpPr>
        <p:spPr bwMode="auto">
          <a:xfrm>
            <a:off x="3397250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3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6" name="Rectangle 24"/>
          <p:cNvSpPr>
            <a:spLocks noChangeArrowheads="1"/>
          </p:cNvSpPr>
          <p:nvPr/>
        </p:nvSpPr>
        <p:spPr bwMode="auto">
          <a:xfrm>
            <a:off x="3884613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18" name="Rectangle 27"/>
          <p:cNvSpPr>
            <a:spLocks noChangeArrowheads="1"/>
          </p:cNvSpPr>
          <p:nvPr/>
        </p:nvSpPr>
        <p:spPr bwMode="auto">
          <a:xfrm>
            <a:off x="4371975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0" name="Rectangle 30"/>
          <p:cNvSpPr>
            <a:spLocks noChangeArrowheads="1"/>
          </p:cNvSpPr>
          <p:nvPr/>
        </p:nvSpPr>
        <p:spPr bwMode="auto">
          <a:xfrm>
            <a:off x="4859338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2" name="Rectangle 33"/>
          <p:cNvSpPr>
            <a:spLocks noChangeArrowheads="1"/>
          </p:cNvSpPr>
          <p:nvPr/>
        </p:nvSpPr>
        <p:spPr bwMode="auto">
          <a:xfrm>
            <a:off x="5346700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4" name="Rectangle 36"/>
          <p:cNvSpPr>
            <a:spLocks noChangeArrowheads="1"/>
          </p:cNvSpPr>
          <p:nvPr/>
        </p:nvSpPr>
        <p:spPr bwMode="auto">
          <a:xfrm>
            <a:off x="5834063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6" name="Rectangle 39"/>
          <p:cNvSpPr>
            <a:spLocks noChangeArrowheads="1"/>
          </p:cNvSpPr>
          <p:nvPr/>
        </p:nvSpPr>
        <p:spPr bwMode="auto">
          <a:xfrm>
            <a:off x="6321425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8" name="Rectangle 42"/>
          <p:cNvSpPr>
            <a:spLocks noChangeArrowheads="1"/>
          </p:cNvSpPr>
          <p:nvPr/>
        </p:nvSpPr>
        <p:spPr bwMode="auto">
          <a:xfrm>
            <a:off x="6808788" y="309086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0" name="Rectangle 45"/>
          <p:cNvSpPr>
            <a:spLocks noChangeArrowheads="1"/>
          </p:cNvSpPr>
          <p:nvPr/>
        </p:nvSpPr>
        <p:spPr bwMode="auto">
          <a:xfrm>
            <a:off x="7296150" y="309086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1231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5123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10</a:t>
            </a:r>
          </a:p>
        </p:txBody>
      </p:sp>
      <p:sp>
        <p:nvSpPr>
          <p:cNvPr id="51235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</a:t>
            </a:r>
          </a:p>
        </p:txBody>
      </p:sp>
      <p:sp>
        <p:nvSpPr>
          <p:cNvPr id="51237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</a:t>
            </a:r>
          </a:p>
        </p:txBody>
      </p:sp>
      <p:sp>
        <p:nvSpPr>
          <p:cNvPr id="51239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</a:t>
            </a:r>
          </a:p>
        </p:txBody>
      </p:sp>
      <p:sp>
        <p:nvSpPr>
          <p:cNvPr id="51241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4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6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8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0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2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grpSp>
        <p:nvGrpSpPr>
          <p:cNvPr id="51255" name="Group 83"/>
          <p:cNvGrpSpPr>
            <a:grpSpLocks/>
          </p:cNvGrpSpPr>
          <p:nvPr/>
        </p:nvGrpSpPr>
        <p:grpSpPr bwMode="auto">
          <a:xfrm>
            <a:off x="4859338" y="3860800"/>
            <a:ext cx="2924175" cy="333375"/>
            <a:chOff x="3061" y="2261"/>
            <a:chExt cx="1842" cy="210"/>
          </a:xfrm>
        </p:grpSpPr>
        <p:sp>
          <p:nvSpPr>
            <p:cNvPr id="51269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VPO</a:t>
              </a:r>
            </a:p>
          </p:txBody>
        </p:sp>
      </p:grpSp>
      <p:grpSp>
        <p:nvGrpSpPr>
          <p:cNvPr id="51256" name="Group 86"/>
          <p:cNvGrpSpPr>
            <a:grpSpLocks/>
          </p:cNvGrpSpPr>
          <p:nvPr/>
        </p:nvGrpSpPr>
        <p:grpSpPr bwMode="auto">
          <a:xfrm>
            <a:off x="4876800" y="5813425"/>
            <a:ext cx="2924175" cy="333375"/>
            <a:chOff x="3072" y="3312"/>
            <a:chExt cx="1842" cy="210"/>
          </a:xfrm>
        </p:grpSpPr>
        <p:sp>
          <p:nvSpPr>
            <p:cNvPr id="51267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PPO</a:t>
              </a:r>
            </a:p>
          </p:txBody>
        </p:sp>
      </p:grpSp>
      <p:grpSp>
        <p:nvGrpSpPr>
          <p:cNvPr id="51257" name="Group 89"/>
          <p:cNvGrpSpPr>
            <a:grpSpLocks/>
          </p:cNvGrpSpPr>
          <p:nvPr/>
        </p:nvGrpSpPr>
        <p:grpSpPr bwMode="auto">
          <a:xfrm>
            <a:off x="1981200" y="5813425"/>
            <a:ext cx="2924175" cy="333375"/>
            <a:chOff x="1248" y="3312"/>
            <a:chExt cx="1842" cy="210"/>
          </a:xfrm>
        </p:grpSpPr>
        <p:sp>
          <p:nvSpPr>
            <p:cNvPr id="51265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PPN</a:t>
              </a:r>
            </a:p>
          </p:txBody>
        </p:sp>
      </p:grpSp>
      <p:grpSp>
        <p:nvGrpSpPr>
          <p:cNvPr id="51258" name="Group 92"/>
          <p:cNvGrpSpPr>
            <a:grpSpLocks/>
          </p:cNvGrpSpPr>
          <p:nvPr/>
        </p:nvGrpSpPr>
        <p:grpSpPr bwMode="auto">
          <a:xfrm>
            <a:off x="960438" y="3852863"/>
            <a:ext cx="3916362" cy="333375"/>
            <a:chOff x="605" y="2256"/>
            <a:chExt cx="2467" cy="210"/>
          </a:xfrm>
        </p:grpSpPr>
        <p:sp>
          <p:nvSpPr>
            <p:cNvPr id="51263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VPN</a:t>
              </a:r>
            </a:p>
          </p:txBody>
        </p:sp>
      </p:grpSp>
      <p:sp>
        <p:nvSpPr>
          <p:cNvPr id="51259" name="Text Box 95"/>
          <p:cNvSpPr txBox="1">
            <a:spLocks noChangeArrowheads="1"/>
          </p:cNvSpPr>
          <p:nvPr/>
        </p:nvSpPr>
        <p:spPr bwMode="auto">
          <a:xfrm>
            <a:off x="1657350" y="4289425"/>
            <a:ext cx="2174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75"/>
              </a:spcBef>
            </a:pPr>
            <a:r>
              <a:rPr lang="en-GB" sz="1800">
                <a:solidFill>
                  <a:srgbClr val="3333FF"/>
                </a:solidFill>
                <a:latin typeface="Calibri" charset="0"/>
              </a:rPr>
              <a:t>Virtual Page Number</a:t>
            </a:r>
          </a:p>
        </p:txBody>
      </p:sp>
      <p:sp>
        <p:nvSpPr>
          <p:cNvPr id="51260" name="Text Box 96"/>
          <p:cNvSpPr txBox="1">
            <a:spLocks noChangeArrowheads="1"/>
          </p:cNvSpPr>
          <p:nvPr/>
        </p:nvSpPr>
        <p:spPr bwMode="auto">
          <a:xfrm>
            <a:off x="5291138" y="4278313"/>
            <a:ext cx="1976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75"/>
              </a:spcBef>
            </a:pPr>
            <a:r>
              <a:rPr lang="en-GB" sz="1800">
                <a:solidFill>
                  <a:srgbClr val="3333FF"/>
                </a:solidFill>
                <a:latin typeface="Calibri" charset="0"/>
              </a:rPr>
              <a:t>Virtual Page Offset</a:t>
            </a:r>
          </a:p>
        </p:txBody>
      </p:sp>
      <p:sp>
        <p:nvSpPr>
          <p:cNvPr id="51261" name="Text Box 97"/>
          <p:cNvSpPr txBox="1">
            <a:spLocks noChangeArrowheads="1"/>
          </p:cNvSpPr>
          <p:nvPr/>
        </p:nvSpPr>
        <p:spPr bwMode="auto">
          <a:xfrm>
            <a:off x="2203450" y="6162675"/>
            <a:ext cx="2289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75"/>
              </a:spcBef>
            </a:pPr>
            <a:r>
              <a:rPr lang="en-GB" sz="1800">
                <a:solidFill>
                  <a:srgbClr val="3333FF"/>
                </a:solidFill>
                <a:latin typeface="Calibri" charset="0"/>
              </a:rPr>
              <a:t>Physical Page Number</a:t>
            </a:r>
          </a:p>
        </p:txBody>
      </p:sp>
      <p:sp>
        <p:nvSpPr>
          <p:cNvPr id="51262" name="Text Box 98"/>
          <p:cNvSpPr txBox="1">
            <a:spLocks noChangeArrowheads="1"/>
          </p:cNvSpPr>
          <p:nvPr/>
        </p:nvSpPr>
        <p:spPr bwMode="auto">
          <a:xfrm>
            <a:off x="5232400" y="6194425"/>
            <a:ext cx="20907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75"/>
              </a:spcBef>
            </a:pPr>
            <a:r>
              <a:rPr lang="en-GB" sz="1800">
                <a:solidFill>
                  <a:srgbClr val="3333FF"/>
                </a:solidFill>
                <a:latin typeface="Calibri" charset="0"/>
              </a:rPr>
              <a:t>Physical Page Offset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8110538" cy="1054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298575"/>
            <a:ext cx="8307388" cy="454025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  <a:defRPr/>
            </a:pPr>
            <a:r>
              <a:rPr lang="en-GB" sz="2000" b="0">
                <a:latin typeface="Helvetica" charset="0"/>
              </a:rPr>
              <a:t>Only show first 16 entries (out of 256)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6110288" y="47815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418138" y="47815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0D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4724400" y="478155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0F</a:t>
            </a:r>
          </a:p>
        </p:txBody>
      </p:sp>
      <p:sp>
        <p:nvSpPr>
          <p:cNvPr id="53254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11</a:t>
            </a:r>
          </a:p>
        </p:txBody>
      </p:sp>
      <p:sp>
        <p:nvSpPr>
          <p:cNvPr id="53256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0E</a:t>
            </a:r>
          </a:p>
        </p:txBody>
      </p:sp>
      <p:sp>
        <p:nvSpPr>
          <p:cNvPr id="53257" name="Rectangle 16"/>
          <p:cNvSpPr>
            <a:spLocks noChangeArrowheads="1"/>
          </p:cNvSpPr>
          <p:nvPr/>
        </p:nvSpPr>
        <p:spPr bwMode="auto">
          <a:xfrm>
            <a:off x="6110288" y="41687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5418138" y="41687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2D</a:t>
            </a:r>
          </a:p>
        </p:txBody>
      </p:sp>
      <p:sp>
        <p:nvSpPr>
          <p:cNvPr id="53259" name="Rectangle 18"/>
          <p:cNvSpPr>
            <a:spLocks noChangeArrowheads="1"/>
          </p:cNvSpPr>
          <p:nvPr/>
        </p:nvSpPr>
        <p:spPr bwMode="auto">
          <a:xfrm>
            <a:off x="4724400" y="416877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0D</a:t>
            </a:r>
          </a:p>
        </p:txBody>
      </p:sp>
      <p:sp>
        <p:nvSpPr>
          <p:cNvPr id="53260" name="Rectangle 22"/>
          <p:cNvSpPr>
            <a:spLocks noChangeArrowheads="1"/>
          </p:cNvSpPr>
          <p:nvPr/>
        </p:nvSpPr>
        <p:spPr bwMode="auto">
          <a:xfrm>
            <a:off x="6110288" y="386080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261" name="Rectangle 23"/>
          <p:cNvSpPr>
            <a:spLocks noChangeArrowheads="1"/>
          </p:cNvSpPr>
          <p:nvPr/>
        </p:nvSpPr>
        <p:spPr bwMode="auto">
          <a:xfrm>
            <a:off x="5418138" y="386080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262" name="Rectangle 24"/>
          <p:cNvSpPr>
            <a:spLocks noChangeArrowheads="1"/>
          </p:cNvSpPr>
          <p:nvPr/>
        </p:nvSpPr>
        <p:spPr bwMode="auto">
          <a:xfrm>
            <a:off x="4724400" y="386080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0C</a:t>
            </a:r>
          </a:p>
        </p:txBody>
      </p:sp>
      <p:sp>
        <p:nvSpPr>
          <p:cNvPr id="53263" name="Rectangle 28"/>
          <p:cNvSpPr>
            <a:spLocks noChangeArrowheads="1"/>
          </p:cNvSpPr>
          <p:nvPr/>
        </p:nvSpPr>
        <p:spPr bwMode="auto">
          <a:xfrm>
            <a:off x="6110288" y="355282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264" name="Rectangle 29"/>
          <p:cNvSpPr>
            <a:spLocks noChangeArrowheads="1"/>
          </p:cNvSpPr>
          <p:nvPr/>
        </p:nvSpPr>
        <p:spPr bwMode="auto">
          <a:xfrm>
            <a:off x="5418138" y="355282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265" name="Rectangle 30"/>
          <p:cNvSpPr>
            <a:spLocks noChangeArrowheads="1"/>
          </p:cNvSpPr>
          <p:nvPr/>
        </p:nvSpPr>
        <p:spPr bwMode="auto">
          <a:xfrm>
            <a:off x="4724400" y="355282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0B</a:t>
            </a:r>
          </a:p>
        </p:txBody>
      </p:sp>
      <p:sp>
        <p:nvSpPr>
          <p:cNvPr id="53266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67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09</a:t>
            </a:r>
          </a:p>
        </p:txBody>
      </p:sp>
      <p:sp>
        <p:nvSpPr>
          <p:cNvPr id="53268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0A</a:t>
            </a:r>
          </a:p>
        </p:txBody>
      </p:sp>
      <p:sp>
        <p:nvSpPr>
          <p:cNvPr id="53269" name="Rectangle 40"/>
          <p:cNvSpPr>
            <a:spLocks noChangeArrowheads="1"/>
          </p:cNvSpPr>
          <p:nvPr/>
        </p:nvSpPr>
        <p:spPr bwMode="auto">
          <a:xfrm>
            <a:off x="6110288" y="29400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70" name="Rectangle 41"/>
          <p:cNvSpPr>
            <a:spLocks noChangeArrowheads="1"/>
          </p:cNvSpPr>
          <p:nvPr/>
        </p:nvSpPr>
        <p:spPr bwMode="auto">
          <a:xfrm>
            <a:off x="5418138" y="29400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17</a:t>
            </a:r>
          </a:p>
        </p:txBody>
      </p:sp>
      <p:sp>
        <p:nvSpPr>
          <p:cNvPr id="53271" name="Rectangle 42"/>
          <p:cNvSpPr>
            <a:spLocks noChangeArrowheads="1"/>
          </p:cNvSpPr>
          <p:nvPr/>
        </p:nvSpPr>
        <p:spPr bwMode="auto">
          <a:xfrm>
            <a:off x="4724400" y="294005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09</a:t>
            </a:r>
          </a:p>
        </p:txBody>
      </p:sp>
      <p:sp>
        <p:nvSpPr>
          <p:cNvPr id="53272" name="Rectangle 46"/>
          <p:cNvSpPr>
            <a:spLocks noChangeArrowheads="1"/>
          </p:cNvSpPr>
          <p:nvPr/>
        </p:nvSpPr>
        <p:spPr bwMode="auto">
          <a:xfrm>
            <a:off x="6110288" y="26320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73" name="Rectangle 47"/>
          <p:cNvSpPr>
            <a:spLocks noChangeArrowheads="1"/>
          </p:cNvSpPr>
          <p:nvPr/>
        </p:nvSpPr>
        <p:spPr bwMode="auto">
          <a:xfrm>
            <a:off x="5418138" y="26320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13</a:t>
            </a:r>
          </a:p>
        </p:txBody>
      </p:sp>
      <p:sp>
        <p:nvSpPr>
          <p:cNvPr id="53274" name="Rectangle 48"/>
          <p:cNvSpPr>
            <a:spLocks noChangeArrowheads="1"/>
          </p:cNvSpPr>
          <p:nvPr/>
        </p:nvSpPr>
        <p:spPr bwMode="auto">
          <a:xfrm>
            <a:off x="4724400" y="263207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VPN</a:t>
            </a:r>
          </a:p>
        </p:txBody>
      </p:sp>
      <p:sp>
        <p:nvSpPr>
          <p:cNvPr id="53278" name="Line 58"/>
          <p:cNvSpPr>
            <a:spLocks noChangeShapeType="1"/>
          </p:cNvSpPr>
          <p:nvPr/>
        </p:nvSpPr>
        <p:spPr bwMode="auto">
          <a:xfrm>
            <a:off x="4724400" y="2632075"/>
            <a:ext cx="21034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59"/>
          <p:cNvSpPr>
            <a:spLocks noChangeShapeType="1"/>
          </p:cNvSpPr>
          <p:nvPr/>
        </p:nvSpPr>
        <p:spPr bwMode="auto">
          <a:xfrm>
            <a:off x="4724400" y="2940050"/>
            <a:ext cx="21034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60"/>
          <p:cNvSpPr>
            <a:spLocks noChangeShapeType="1"/>
          </p:cNvSpPr>
          <p:nvPr/>
        </p:nvSpPr>
        <p:spPr bwMode="auto">
          <a:xfrm>
            <a:off x="4724400" y="3249613"/>
            <a:ext cx="2103438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61"/>
          <p:cNvSpPr>
            <a:spLocks noChangeShapeType="1"/>
          </p:cNvSpPr>
          <p:nvPr/>
        </p:nvSpPr>
        <p:spPr bwMode="auto">
          <a:xfrm>
            <a:off x="4724400" y="3552825"/>
            <a:ext cx="21034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62"/>
          <p:cNvSpPr>
            <a:spLocks noChangeShapeType="1"/>
          </p:cNvSpPr>
          <p:nvPr/>
        </p:nvSpPr>
        <p:spPr bwMode="auto">
          <a:xfrm>
            <a:off x="4724400" y="3860800"/>
            <a:ext cx="21034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63"/>
          <p:cNvSpPr>
            <a:spLocks noChangeShapeType="1"/>
          </p:cNvSpPr>
          <p:nvPr/>
        </p:nvSpPr>
        <p:spPr bwMode="auto">
          <a:xfrm>
            <a:off x="4724400" y="4157663"/>
            <a:ext cx="2103438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Line 64"/>
          <p:cNvSpPr>
            <a:spLocks noChangeShapeType="1"/>
          </p:cNvSpPr>
          <p:nvPr/>
        </p:nvSpPr>
        <p:spPr bwMode="auto">
          <a:xfrm>
            <a:off x="4724400" y="4475163"/>
            <a:ext cx="2103438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Line 65"/>
          <p:cNvSpPr>
            <a:spLocks noChangeShapeType="1"/>
          </p:cNvSpPr>
          <p:nvPr/>
        </p:nvSpPr>
        <p:spPr bwMode="auto">
          <a:xfrm>
            <a:off x="4724400" y="4781550"/>
            <a:ext cx="21034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Line 68"/>
          <p:cNvSpPr>
            <a:spLocks noChangeShapeType="1"/>
          </p:cNvSpPr>
          <p:nvPr/>
        </p:nvSpPr>
        <p:spPr bwMode="auto">
          <a:xfrm>
            <a:off x="5418138" y="2325688"/>
            <a:ext cx="1587" cy="276383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Line 69"/>
          <p:cNvSpPr>
            <a:spLocks noChangeShapeType="1"/>
          </p:cNvSpPr>
          <p:nvPr/>
        </p:nvSpPr>
        <p:spPr bwMode="auto">
          <a:xfrm>
            <a:off x="6110288" y="2325688"/>
            <a:ext cx="1587" cy="276383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Line 72"/>
          <p:cNvSpPr>
            <a:spLocks noChangeShapeType="1"/>
          </p:cNvSpPr>
          <p:nvPr/>
        </p:nvSpPr>
        <p:spPr bwMode="auto">
          <a:xfrm>
            <a:off x="4724400" y="2325688"/>
            <a:ext cx="2103438" cy="1587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Line 73"/>
          <p:cNvSpPr>
            <a:spLocks noChangeShapeType="1"/>
          </p:cNvSpPr>
          <p:nvPr/>
        </p:nvSpPr>
        <p:spPr bwMode="auto">
          <a:xfrm>
            <a:off x="6810375" y="2325688"/>
            <a:ext cx="1588" cy="2763837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Line 74"/>
          <p:cNvSpPr>
            <a:spLocks noChangeShapeType="1"/>
          </p:cNvSpPr>
          <p:nvPr/>
        </p:nvSpPr>
        <p:spPr bwMode="auto">
          <a:xfrm>
            <a:off x="4724400" y="5089525"/>
            <a:ext cx="210343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Line 73"/>
          <p:cNvSpPr>
            <a:spLocks noChangeShapeType="1"/>
          </p:cNvSpPr>
          <p:nvPr/>
        </p:nvSpPr>
        <p:spPr bwMode="auto">
          <a:xfrm>
            <a:off x="4724400" y="233362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Rectangle 7"/>
          <p:cNvSpPr>
            <a:spLocks noChangeArrowheads="1"/>
          </p:cNvSpPr>
          <p:nvPr/>
        </p:nvSpPr>
        <p:spPr bwMode="auto">
          <a:xfrm>
            <a:off x="3290888" y="47815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293" name="Rectangle 8"/>
          <p:cNvSpPr>
            <a:spLocks noChangeArrowheads="1"/>
          </p:cNvSpPr>
          <p:nvPr/>
        </p:nvSpPr>
        <p:spPr bwMode="auto">
          <a:xfrm>
            <a:off x="2598738" y="47815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294" name="Rectangle 9"/>
          <p:cNvSpPr>
            <a:spLocks noChangeArrowheads="1"/>
          </p:cNvSpPr>
          <p:nvPr/>
        </p:nvSpPr>
        <p:spPr bwMode="auto">
          <a:xfrm>
            <a:off x="1905000" y="478155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07</a:t>
            </a:r>
          </a:p>
        </p:txBody>
      </p:sp>
      <p:sp>
        <p:nvSpPr>
          <p:cNvPr id="53295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296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297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06</a:t>
            </a:r>
          </a:p>
        </p:txBody>
      </p:sp>
      <p:sp>
        <p:nvSpPr>
          <p:cNvPr id="53298" name="Rectangle 19"/>
          <p:cNvSpPr>
            <a:spLocks noChangeArrowheads="1"/>
          </p:cNvSpPr>
          <p:nvPr/>
        </p:nvSpPr>
        <p:spPr bwMode="auto">
          <a:xfrm>
            <a:off x="3290888" y="41687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299" name="Rectangle 20"/>
          <p:cNvSpPr>
            <a:spLocks noChangeArrowheads="1"/>
          </p:cNvSpPr>
          <p:nvPr/>
        </p:nvSpPr>
        <p:spPr bwMode="auto">
          <a:xfrm>
            <a:off x="2598738" y="41687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16</a:t>
            </a:r>
          </a:p>
        </p:txBody>
      </p:sp>
      <p:sp>
        <p:nvSpPr>
          <p:cNvPr id="53300" name="Rectangle 21"/>
          <p:cNvSpPr>
            <a:spLocks noChangeArrowheads="1"/>
          </p:cNvSpPr>
          <p:nvPr/>
        </p:nvSpPr>
        <p:spPr bwMode="auto">
          <a:xfrm>
            <a:off x="1905000" y="416877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05</a:t>
            </a:r>
          </a:p>
        </p:txBody>
      </p:sp>
      <p:sp>
        <p:nvSpPr>
          <p:cNvPr id="53301" name="Rectangle 25"/>
          <p:cNvSpPr>
            <a:spLocks noChangeArrowheads="1"/>
          </p:cNvSpPr>
          <p:nvPr/>
        </p:nvSpPr>
        <p:spPr bwMode="auto">
          <a:xfrm>
            <a:off x="3290888" y="386080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302" name="Rectangle 26"/>
          <p:cNvSpPr>
            <a:spLocks noChangeArrowheads="1"/>
          </p:cNvSpPr>
          <p:nvPr/>
        </p:nvSpPr>
        <p:spPr bwMode="auto">
          <a:xfrm>
            <a:off x="2598738" y="386080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303" name="Rectangle 27"/>
          <p:cNvSpPr>
            <a:spLocks noChangeArrowheads="1"/>
          </p:cNvSpPr>
          <p:nvPr/>
        </p:nvSpPr>
        <p:spPr bwMode="auto">
          <a:xfrm>
            <a:off x="1905000" y="386080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04</a:t>
            </a:r>
          </a:p>
        </p:txBody>
      </p:sp>
      <p:sp>
        <p:nvSpPr>
          <p:cNvPr id="53304" name="Rectangle 31"/>
          <p:cNvSpPr>
            <a:spLocks noChangeArrowheads="1"/>
          </p:cNvSpPr>
          <p:nvPr/>
        </p:nvSpPr>
        <p:spPr bwMode="auto">
          <a:xfrm>
            <a:off x="3290888" y="355282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305" name="Rectangle 32"/>
          <p:cNvSpPr>
            <a:spLocks noChangeArrowheads="1"/>
          </p:cNvSpPr>
          <p:nvPr/>
        </p:nvSpPr>
        <p:spPr bwMode="auto">
          <a:xfrm>
            <a:off x="2598738" y="355282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02</a:t>
            </a:r>
          </a:p>
        </p:txBody>
      </p:sp>
      <p:sp>
        <p:nvSpPr>
          <p:cNvPr id="53306" name="Rectangle 33"/>
          <p:cNvSpPr>
            <a:spLocks noChangeArrowheads="1"/>
          </p:cNvSpPr>
          <p:nvPr/>
        </p:nvSpPr>
        <p:spPr bwMode="auto">
          <a:xfrm>
            <a:off x="1905000" y="355282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03</a:t>
            </a:r>
          </a:p>
        </p:txBody>
      </p:sp>
      <p:sp>
        <p:nvSpPr>
          <p:cNvPr id="53307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308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33</a:t>
            </a:r>
          </a:p>
        </p:txBody>
      </p:sp>
      <p:sp>
        <p:nvSpPr>
          <p:cNvPr id="53309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02</a:t>
            </a:r>
          </a:p>
        </p:txBody>
      </p:sp>
      <p:sp>
        <p:nvSpPr>
          <p:cNvPr id="53310" name="Rectangle 43"/>
          <p:cNvSpPr>
            <a:spLocks noChangeArrowheads="1"/>
          </p:cNvSpPr>
          <p:nvPr/>
        </p:nvSpPr>
        <p:spPr bwMode="auto">
          <a:xfrm>
            <a:off x="3290888" y="29400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0</a:t>
            </a:r>
          </a:p>
        </p:txBody>
      </p:sp>
      <p:sp>
        <p:nvSpPr>
          <p:cNvPr id="53311" name="Rectangle 44"/>
          <p:cNvSpPr>
            <a:spLocks noChangeArrowheads="1"/>
          </p:cNvSpPr>
          <p:nvPr/>
        </p:nvSpPr>
        <p:spPr bwMode="auto">
          <a:xfrm>
            <a:off x="2598738" y="294005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–</a:t>
            </a:r>
          </a:p>
        </p:txBody>
      </p:sp>
      <p:sp>
        <p:nvSpPr>
          <p:cNvPr id="53312" name="Rectangle 45"/>
          <p:cNvSpPr>
            <a:spLocks noChangeArrowheads="1"/>
          </p:cNvSpPr>
          <p:nvPr/>
        </p:nvSpPr>
        <p:spPr bwMode="auto">
          <a:xfrm>
            <a:off x="1905000" y="294005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01</a:t>
            </a:r>
          </a:p>
        </p:txBody>
      </p:sp>
      <p:sp>
        <p:nvSpPr>
          <p:cNvPr id="53313" name="Rectangle 49"/>
          <p:cNvSpPr>
            <a:spLocks noChangeArrowheads="1"/>
          </p:cNvSpPr>
          <p:nvPr/>
        </p:nvSpPr>
        <p:spPr bwMode="auto">
          <a:xfrm>
            <a:off x="3290888" y="26320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1</a:t>
            </a:r>
          </a:p>
        </p:txBody>
      </p:sp>
      <p:sp>
        <p:nvSpPr>
          <p:cNvPr id="53314" name="Rectangle 50"/>
          <p:cNvSpPr>
            <a:spLocks noChangeArrowheads="1"/>
          </p:cNvSpPr>
          <p:nvPr/>
        </p:nvSpPr>
        <p:spPr bwMode="auto">
          <a:xfrm>
            <a:off x="2598738" y="2632075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 charset="0"/>
              </a:rPr>
              <a:t>28</a:t>
            </a:r>
          </a:p>
        </p:txBody>
      </p:sp>
      <p:sp>
        <p:nvSpPr>
          <p:cNvPr id="53315" name="Rectangle 51"/>
          <p:cNvSpPr>
            <a:spLocks noChangeArrowheads="1"/>
          </p:cNvSpPr>
          <p:nvPr/>
        </p:nvSpPr>
        <p:spPr bwMode="auto">
          <a:xfrm>
            <a:off x="1905000" y="2632075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990000"/>
                </a:solidFill>
                <a:latin typeface="Calibri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i="1">
                <a:solidFill>
                  <a:srgbClr val="990000"/>
                </a:solidFill>
                <a:latin typeface="Calibri" charset="0"/>
              </a:rPr>
              <a:t>VPN</a:t>
            </a:r>
          </a:p>
        </p:txBody>
      </p:sp>
      <p:sp>
        <p:nvSpPr>
          <p:cNvPr id="53319" name="Line 58"/>
          <p:cNvSpPr>
            <a:spLocks noChangeShapeType="1"/>
          </p:cNvSpPr>
          <p:nvPr/>
        </p:nvSpPr>
        <p:spPr bwMode="auto">
          <a:xfrm>
            <a:off x="1905000" y="2632075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0" name="Line 59"/>
          <p:cNvSpPr>
            <a:spLocks noChangeShapeType="1"/>
          </p:cNvSpPr>
          <p:nvPr/>
        </p:nvSpPr>
        <p:spPr bwMode="auto">
          <a:xfrm>
            <a:off x="1905000" y="2940050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1" name="Line 60"/>
          <p:cNvSpPr>
            <a:spLocks noChangeShapeType="1"/>
          </p:cNvSpPr>
          <p:nvPr/>
        </p:nvSpPr>
        <p:spPr bwMode="auto">
          <a:xfrm>
            <a:off x="1905000" y="3249613"/>
            <a:ext cx="20764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Line 61"/>
          <p:cNvSpPr>
            <a:spLocks noChangeShapeType="1"/>
          </p:cNvSpPr>
          <p:nvPr/>
        </p:nvSpPr>
        <p:spPr bwMode="auto">
          <a:xfrm>
            <a:off x="1905000" y="3552825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62"/>
          <p:cNvSpPr>
            <a:spLocks noChangeShapeType="1"/>
          </p:cNvSpPr>
          <p:nvPr/>
        </p:nvSpPr>
        <p:spPr bwMode="auto">
          <a:xfrm>
            <a:off x="1905000" y="3860800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Line 63"/>
          <p:cNvSpPr>
            <a:spLocks noChangeShapeType="1"/>
          </p:cNvSpPr>
          <p:nvPr/>
        </p:nvSpPr>
        <p:spPr bwMode="auto">
          <a:xfrm>
            <a:off x="1905000" y="4171950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64"/>
          <p:cNvSpPr>
            <a:spLocks noChangeShapeType="1"/>
          </p:cNvSpPr>
          <p:nvPr/>
        </p:nvSpPr>
        <p:spPr bwMode="auto">
          <a:xfrm>
            <a:off x="1905000" y="4475163"/>
            <a:ext cx="20764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65"/>
          <p:cNvSpPr>
            <a:spLocks noChangeShapeType="1"/>
          </p:cNvSpPr>
          <p:nvPr/>
        </p:nvSpPr>
        <p:spPr bwMode="auto">
          <a:xfrm>
            <a:off x="1905000" y="4781550"/>
            <a:ext cx="20764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Line 66"/>
          <p:cNvSpPr>
            <a:spLocks noChangeShapeType="1"/>
          </p:cNvSpPr>
          <p:nvPr/>
        </p:nvSpPr>
        <p:spPr bwMode="auto">
          <a:xfrm>
            <a:off x="2589213" y="2325688"/>
            <a:ext cx="1587" cy="276383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67"/>
          <p:cNvSpPr>
            <a:spLocks noChangeShapeType="1"/>
          </p:cNvSpPr>
          <p:nvPr/>
        </p:nvSpPr>
        <p:spPr bwMode="auto">
          <a:xfrm>
            <a:off x="3290888" y="2325688"/>
            <a:ext cx="1587" cy="276383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7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72"/>
          <p:cNvSpPr>
            <a:spLocks noChangeShapeType="1"/>
          </p:cNvSpPr>
          <p:nvPr/>
        </p:nvSpPr>
        <p:spPr bwMode="auto">
          <a:xfrm>
            <a:off x="1905000" y="2325688"/>
            <a:ext cx="2076450" cy="1587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Line 74"/>
          <p:cNvSpPr>
            <a:spLocks noChangeShapeType="1"/>
          </p:cNvSpPr>
          <p:nvPr/>
        </p:nvSpPr>
        <p:spPr bwMode="auto">
          <a:xfrm>
            <a:off x="1905000" y="5089525"/>
            <a:ext cx="207645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70"/>
          <p:cNvSpPr>
            <a:spLocks noChangeShapeType="1"/>
          </p:cNvSpPr>
          <p:nvPr/>
        </p:nvSpPr>
        <p:spPr bwMode="auto">
          <a:xfrm>
            <a:off x="3989388" y="2316163"/>
            <a:ext cx="1587" cy="2789237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TextBox 1"/>
          <p:cNvSpPr txBox="1">
            <a:spLocks noChangeArrowheads="1"/>
          </p:cNvSpPr>
          <p:nvPr/>
        </p:nvSpPr>
        <p:spPr bwMode="auto">
          <a:xfrm>
            <a:off x="1155700" y="5715000"/>
            <a:ext cx="66548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For a later example, let’s assume VPN page 0x2E is invalid, </a:t>
            </a:r>
          </a:p>
          <a:p>
            <a:r>
              <a:rPr lang="en-US" sz="1800"/>
              <a:t>i.e. valid bit =0, so it is not in memory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8" cy="5730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3"/>
            <a:ext cx="8307387" cy="522128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Virtually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4-way associative</a:t>
            </a:r>
          </a:p>
          <a:p>
            <a:pPr lvl="1">
              <a:buFont typeface="Wingdings" charset="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>
              <a:latin typeface="Helvetica" charset="0"/>
              <a:ea typeface="ＭＳ Ｐゴシック" charset="0"/>
            </a:endParaRPr>
          </a:p>
          <a:p>
            <a:pPr lvl="2">
              <a:buFont typeface="Wingdings" charset="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>
              <a:latin typeface="Helvetica" charset="0"/>
              <a:ea typeface="ＭＳ Ｐゴシック" charset="0"/>
            </a:endParaRPr>
          </a:p>
          <a:p>
            <a:pPr lvl="1">
              <a:buFont typeface="Wingdings" charset="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>
              <a:latin typeface="Helvetica" charset="0"/>
              <a:ea typeface="ＭＳ Ｐゴシック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3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1125538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1612900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3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2100263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6" name="Rectangle 16"/>
          <p:cNvSpPr>
            <a:spLocks noChangeArrowheads="1"/>
          </p:cNvSpPr>
          <p:nvPr/>
        </p:nvSpPr>
        <p:spPr bwMode="auto">
          <a:xfrm>
            <a:off x="2587625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3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8" name="Rectangle 19"/>
          <p:cNvSpPr>
            <a:spLocks noChangeArrowheads="1"/>
          </p:cNvSpPr>
          <p:nvPr/>
        </p:nvSpPr>
        <p:spPr bwMode="auto">
          <a:xfrm>
            <a:off x="3074988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3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0" name="Rectangle 22"/>
          <p:cNvSpPr>
            <a:spLocks noChangeArrowheads="1"/>
          </p:cNvSpPr>
          <p:nvPr/>
        </p:nvSpPr>
        <p:spPr bwMode="auto">
          <a:xfrm>
            <a:off x="3562350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3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2" name="Rectangle 25"/>
          <p:cNvSpPr>
            <a:spLocks noChangeArrowheads="1"/>
          </p:cNvSpPr>
          <p:nvPr/>
        </p:nvSpPr>
        <p:spPr bwMode="auto">
          <a:xfrm>
            <a:off x="4049713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3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4" name="Rectangle 28"/>
          <p:cNvSpPr>
            <a:spLocks noChangeArrowheads="1"/>
          </p:cNvSpPr>
          <p:nvPr/>
        </p:nvSpPr>
        <p:spPr bwMode="auto">
          <a:xfrm>
            <a:off x="4537075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6" name="Rectangle 31"/>
          <p:cNvSpPr>
            <a:spLocks noChangeArrowheads="1"/>
          </p:cNvSpPr>
          <p:nvPr/>
        </p:nvSpPr>
        <p:spPr bwMode="auto">
          <a:xfrm>
            <a:off x="5024438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18" name="Rectangle 34"/>
          <p:cNvSpPr>
            <a:spLocks noChangeArrowheads="1"/>
          </p:cNvSpPr>
          <p:nvPr/>
        </p:nvSpPr>
        <p:spPr bwMode="auto">
          <a:xfrm>
            <a:off x="5511800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20" name="Rectangle 37"/>
          <p:cNvSpPr>
            <a:spLocks noChangeArrowheads="1"/>
          </p:cNvSpPr>
          <p:nvPr/>
        </p:nvSpPr>
        <p:spPr bwMode="auto">
          <a:xfrm>
            <a:off x="5999163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22" name="Rectangle 40"/>
          <p:cNvSpPr>
            <a:spLocks noChangeArrowheads="1"/>
          </p:cNvSpPr>
          <p:nvPr/>
        </p:nvSpPr>
        <p:spPr bwMode="auto">
          <a:xfrm>
            <a:off x="6486525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3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24" name="Rectangle 43"/>
          <p:cNvSpPr>
            <a:spLocks noChangeArrowheads="1"/>
          </p:cNvSpPr>
          <p:nvPr/>
        </p:nvSpPr>
        <p:spPr bwMode="auto">
          <a:xfrm>
            <a:off x="6973888" y="2970213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3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26" name="Rectangle 46"/>
          <p:cNvSpPr>
            <a:spLocks noChangeArrowheads="1"/>
          </p:cNvSpPr>
          <p:nvPr/>
        </p:nvSpPr>
        <p:spPr bwMode="auto">
          <a:xfrm>
            <a:off x="7461250" y="2970213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grpSp>
        <p:nvGrpSpPr>
          <p:cNvPr id="55327" name="Group 47"/>
          <p:cNvGrpSpPr>
            <a:grpSpLocks/>
          </p:cNvGrpSpPr>
          <p:nvPr/>
        </p:nvGrpSpPr>
        <p:grpSpPr bwMode="auto">
          <a:xfrm>
            <a:off x="5024438" y="3732213"/>
            <a:ext cx="2924175" cy="333375"/>
            <a:chOff x="3061" y="2140"/>
            <a:chExt cx="1842" cy="210"/>
          </a:xfrm>
        </p:grpSpPr>
        <p:sp>
          <p:nvSpPr>
            <p:cNvPr id="55422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23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VPO</a:t>
              </a:r>
            </a:p>
          </p:txBody>
        </p:sp>
      </p:grpSp>
      <p:grpSp>
        <p:nvGrpSpPr>
          <p:cNvPr id="55328" name="Group 50"/>
          <p:cNvGrpSpPr>
            <a:grpSpLocks/>
          </p:cNvGrpSpPr>
          <p:nvPr/>
        </p:nvGrpSpPr>
        <p:grpSpPr bwMode="auto">
          <a:xfrm>
            <a:off x="1117600" y="3732213"/>
            <a:ext cx="3916363" cy="333375"/>
            <a:chOff x="605" y="2135"/>
            <a:chExt cx="2467" cy="210"/>
          </a:xfrm>
        </p:grpSpPr>
        <p:sp>
          <p:nvSpPr>
            <p:cNvPr id="55420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21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VPN</a:t>
              </a:r>
            </a:p>
          </p:txBody>
        </p:sp>
      </p:grpSp>
      <p:grpSp>
        <p:nvGrpSpPr>
          <p:cNvPr id="55329" name="Group 53"/>
          <p:cNvGrpSpPr>
            <a:grpSpLocks/>
          </p:cNvGrpSpPr>
          <p:nvPr/>
        </p:nvGrpSpPr>
        <p:grpSpPr bwMode="auto">
          <a:xfrm>
            <a:off x="4046538" y="2708275"/>
            <a:ext cx="992187" cy="306388"/>
            <a:chOff x="2445" y="1501"/>
            <a:chExt cx="625" cy="193"/>
          </a:xfrm>
        </p:grpSpPr>
        <p:sp>
          <p:nvSpPr>
            <p:cNvPr id="55418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9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TLBI</a:t>
              </a:r>
            </a:p>
          </p:txBody>
        </p:sp>
      </p:grpSp>
      <p:grpSp>
        <p:nvGrpSpPr>
          <p:cNvPr id="55330" name="Group 56"/>
          <p:cNvGrpSpPr>
            <a:grpSpLocks/>
          </p:cNvGrpSpPr>
          <p:nvPr/>
        </p:nvGrpSpPr>
        <p:grpSpPr bwMode="auto">
          <a:xfrm>
            <a:off x="1125538" y="2705100"/>
            <a:ext cx="2925762" cy="306388"/>
            <a:chOff x="605" y="1488"/>
            <a:chExt cx="1843" cy="193"/>
          </a:xfrm>
        </p:grpSpPr>
        <p:sp>
          <p:nvSpPr>
            <p:cNvPr id="55416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17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TLBT</a:t>
              </a:r>
            </a:p>
          </p:txBody>
        </p:sp>
      </p:grpSp>
      <p:sp>
        <p:nvSpPr>
          <p:cNvPr id="55331" name="Rectangle 60"/>
          <p:cNvSpPr>
            <a:spLocks noChangeArrowheads="1"/>
          </p:cNvSpPr>
          <p:nvPr/>
        </p:nvSpPr>
        <p:spPr bwMode="auto">
          <a:xfrm>
            <a:off x="8062913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32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33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02</a:t>
            </a:r>
          </a:p>
        </p:txBody>
      </p:sp>
      <p:sp>
        <p:nvSpPr>
          <p:cNvPr id="55334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5335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34</a:t>
            </a:r>
          </a:p>
        </p:txBody>
      </p:sp>
      <p:sp>
        <p:nvSpPr>
          <p:cNvPr id="55336" name="Rectangle 65"/>
          <p:cNvSpPr>
            <a:spLocks noChangeArrowheads="1"/>
          </p:cNvSpPr>
          <p:nvPr/>
        </p:nvSpPr>
        <p:spPr bwMode="auto">
          <a:xfrm>
            <a:off x="4926013" y="6024563"/>
            <a:ext cx="6270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0A</a:t>
            </a:r>
          </a:p>
        </p:txBody>
      </p:sp>
      <p:sp>
        <p:nvSpPr>
          <p:cNvPr id="55337" name="Rectangle 66"/>
          <p:cNvSpPr>
            <a:spLocks noChangeArrowheads="1"/>
          </p:cNvSpPr>
          <p:nvPr/>
        </p:nvSpPr>
        <p:spPr bwMode="auto">
          <a:xfrm>
            <a:off x="4297363" y="6024563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5338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0D</a:t>
            </a:r>
          </a:p>
        </p:txBody>
      </p:sp>
      <p:sp>
        <p:nvSpPr>
          <p:cNvPr id="55339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03</a:t>
            </a:r>
          </a:p>
        </p:txBody>
      </p:sp>
      <p:sp>
        <p:nvSpPr>
          <p:cNvPr id="55340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41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42" name="Rectangle 71"/>
          <p:cNvSpPr>
            <a:spLocks noChangeArrowheads="1"/>
          </p:cNvSpPr>
          <p:nvPr/>
        </p:nvSpPr>
        <p:spPr bwMode="auto">
          <a:xfrm>
            <a:off x="1160463" y="6024563"/>
            <a:ext cx="6302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07</a:t>
            </a:r>
          </a:p>
        </p:txBody>
      </p:sp>
      <p:sp>
        <p:nvSpPr>
          <p:cNvPr id="55343" name="Rectangle 72"/>
          <p:cNvSpPr>
            <a:spLocks noChangeArrowheads="1"/>
          </p:cNvSpPr>
          <p:nvPr/>
        </p:nvSpPr>
        <p:spPr bwMode="auto">
          <a:xfrm>
            <a:off x="534988" y="6024563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3</a:t>
            </a:r>
          </a:p>
        </p:txBody>
      </p:sp>
      <p:sp>
        <p:nvSpPr>
          <p:cNvPr id="55344" name="Rectangle 73"/>
          <p:cNvSpPr>
            <a:spLocks noChangeArrowheads="1"/>
          </p:cNvSpPr>
          <p:nvPr/>
        </p:nvSpPr>
        <p:spPr bwMode="auto">
          <a:xfrm>
            <a:off x="8062913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45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46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03</a:t>
            </a:r>
          </a:p>
        </p:txBody>
      </p:sp>
      <p:sp>
        <p:nvSpPr>
          <p:cNvPr id="55347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48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49" name="Rectangle 78"/>
          <p:cNvSpPr>
            <a:spLocks noChangeArrowheads="1"/>
          </p:cNvSpPr>
          <p:nvPr/>
        </p:nvSpPr>
        <p:spPr bwMode="auto">
          <a:xfrm>
            <a:off x="4926013" y="5699125"/>
            <a:ext cx="6270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06</a:t>
            </a:r>
          </a:p>
        </p:txBody>
      </p:sp>
      <p:sp>
        <p:nvSpPr>
          <p:cNvPr id="55350" name="Rectangle 79"/>
          <p:cNvSpPr>
            <a:spLocks noChangeArrowheads="1"/>
          </p:cNvSpPr>
          <p:nvPr/>
        </p:nvSpPr>
        <p:spPr bwMode="auto">
          <a:xfrm>
            <a:off x="4297363" y="5699125"/>
            <a:ext cx="628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51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52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08</a:t>
            </a:r>
          </a:p>
        </p:txBody>
      </p:sp>
      <p:sp>
        <p:nvSpPr>
          <p:cNvPr id="55353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54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55" name="Rectangle 84"/>
          <p:cNvSpPr>
            <a:spLocks noChangeArrowheads="1"/>
          </p:cNvSpPr>
          <p:nvPr/>
        </p:nvSpPr>
        <p:spPr bwMode="auto">
          <a:xfrm>
            <a:off x="1160463" y="5699125"/>
            <a:ext cx="63023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02</a:t>
            </a:r>
          </a:p>
        </p:txBody>
      </p:sp>
      <p:sp>
        <p:nvSpPr>
          <p:cNvPr id="55356" name="Rectangle 85"/>
          <p:cNvSpPr>
            <a:spLocks noChangeArrowheads="1"/>
          </p:cNvSpPr>
          <p:nvPr/>
        </p:nvSpPr>
        <p:spPr bwMode="auto">
          <a:xfrm>
            <a:off x="534988" y="5699125"/>
            <a:ext cx="6254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2</a:t>
            </a:r>
          </a:p>
        </p:txBody>
      </p:sp>
      <p:sp>
        <p:nvSpPr>
          <p:cNvPr id="55357" name="Rectangle 86"/>
          <p:cNvSpPr>
            <a:spLocks noChangeArrowheads="1"/>
          </p:cNvSpPr>
          <p:nvPr/>
        </p:nvSpPr>
        <p:spPr bwMode="auto">
          <a:xfrm>
            <a:off x="8062913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58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59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0A</a:t>
            </a:r>
          </a:p>
        </p:txBody>
      </p:sp>
      <p:sp>
        <p:nvSpPr>
          <p:cNvPr id="55360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61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62" name="Rectangle 91"/>
          <p:cNvSpPr>
            <a:spLocks noChangeArrowheads="1"/>
          </p:cNvSpPr>
          <p:nvPr/>
        </p:nvSpPr>
        <p:spPr bwMode="auto">
          <a:xfrm>
            <a:off x="4926013" y="5375275"/>
            <a:ext cx="6270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04</a:t>
            </a:r>
          </a:p>
        </p:txBody>
      </p:sp>
      <p:sp>
        <p:nvSpPr>
          <p:cNvPr id="55363" name="Rectangle 92"/>
          <p:cNvSpPr>
            <a:spLocks noChangeArrowheads="1"/>
          </p:cNvSpPr>
          <p:nvPr/>
        </p:nvSpPr>
        <p:spPr bwMode="auto">
          <a:xfrm>
            <a:off x="4297363" y="5375275"/>
            <a:ext cx="628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64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65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02</a:t>
            </a:r>
          </a:p>
        </p:txBody>
      </p:sp>
      <p:sp>
        <p:nvSpPr>
          <p:cNvPr id="55366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5367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2D</a:t>
            </a:r>
          </a:p>
        </p:txBody>
      </p:sp>
      <p:sp>
        <p:nvSpPr>
          <p:cNvPr id="55368" name="Rectangle 97"/>
          <p:cNvSpPr>
            <a:spLocks noChangeArrowheads="1"/>
          </p:cNvSpPr>
          <p:nvPr/>
        </p:nvSpPr>
        <p:spPr bwMode="auto">
          <a:xfrm>
            <a:off x="1160463" y="5375275"/>
            <a:ext cx="6302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03</a:t>
            </a:r>
          </a:p>
        </p:txBody>
      </p:sp>
      <p:sp>
        <p:nvSpPr>
          <p:cNvPr id="55369" name="Rectangle 98"/>
          <p:cNvSpPr>
            <a:spLocks noChangeArrowheads="1"/>
          </p:cNvSpPr>
          <p:nvPr/>
        </p:nvSpPr>
        <p:spPr bwMode="auto">
          <a:xfrm>
            <a:off x="534988" y="5375275"/>
            <a:ext cx="625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1</a:t>
            </a:r>
          </a:p>
        </p:txBody>
      </p:sp>
      <p:sp>
        <p:nvSpPr>
          <p:cNvPr id="55370" name="Rectangle 99"/>
          <p:cNvSpPr>
            <a:spLocks noChangeArrowheads="1"/>
          </p:cNvSpPr>
          <p:nvPr/>
        </p:nvSpPr>
        <p:spPr bwMode="auto">
          <a:xfrm>
            <a:off x="8062913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5371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02</a:t>
            </a:r>
          </a:p>
        </p:txBody>
      </p:sp>
      <p:sp>
        <p:nvSpPr>
          <p:cNvPr id="55372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07</a:t>
            </a:r>
          </a:p>
        </p:txBody>
      </p:sp>
      <p:sp>
        <p:nvSpPr>
          <p:cNvPr id="55373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74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75" name="Rectangle 104"/>
          <p:cNvSpPr>
            <a:spLocks noChangeArrowheads="1"/>
          </p:cNvSpPr>
          <p:nvPr/>
        </p:nvSpPr>
        <p:spPr bwMode="auto">
          <a:xfrm>
            <a:off x="4926013" y="5049838"/>
            <a:ext cx="62706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00</a:t>
            </a:r>
          </a:p>
        </p:txBody>
      </p:sp>
      <p:sp>
        <p:nvSpPr>
          <p:cNvPr id="55376" name="Rectangle 105"/>
          <p:cNvSpPr>
            <a:spLocks noChangeArrowheads="1"/>
          </p:cNvSpPr>
          <p:nvPr/>
        </p:nvSpPr>
        <p:spPr bwMode="auto">
          <a:xfrm>
            <a:off x="4297363" y="5049838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5377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0D</a:t>
            </a:r>
          </a:p>
        </p:txBody>
      </p:sp>
      <p:sp>
        <p:nvSpPr>
          <p:cNvPr id="55378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09</a:t>
            </a:r>
          </a:p>
        </p:txBody>
      </p:sp>
      <p:sp>
        <p:nvSpPr>
          <p:cNvPr id="55379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5380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5381" name="Rectangle 110"/>
          <p:cNvSpPr>
            <a:spLocks noChangeArrowheads="1"/>
          </p:cNvSpPr>
          <p:nvPr/>
        </p:nvSpPr>
        <p:spPr bwMode="auto">
          <a:xfrm>
            <a:off x="1160463" y="5049838"/>
            <a:ext cx="6302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03</a:t>
            </a:r>
          </a:p>
        </p:txBody>
      </p:sp>
      <p:sp>
        <p:nvSpPr>
          <p:cNvPr id="55382" name="Rectangle 111"/>
          <p:cNvSpPr>
            <a:spLocks noChangeArrowheads="1"/>
          </p:cNvSpPr>
          <p:nvPr/>
        </p:nvSpPr>
        <p:spPr bwMode="auto">
          <a:xfrm>
            <a:off x="534988" y="5049838"/>
            <a:ext cx="6254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3" y="4724400"/>
            <a:ext cx="627062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3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3" y="4724400"/>
            <a:ext cx="630237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Set</a:t>
            </a:r>
          </a:p>
        </p:txBody>
      </p:sp>
      <p:sp>
        <p:nvSpPr>
          <p:cNvPr id="55396" name="Line 125"/>
          <p:cNvSpPr>
            <a:spLocks noChangeShapeType="1"/>
          </p:cNvSpPr>
          <p:nvPr/>
        </p:nvSpPr>
        <p:spPr bwMode="auto">
          <a:xfrm>
            <a:off x="534988" y="5049838"/>
            <a:ext cx="8153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7" name="Line 126"/>
          <p:cNvSpPr>
            <a:spLocks noChangeShapeType="1"/>
          </p:cNvSpPr>
          <p:nvPr/>
        </p:nvSpPr>
        <p:spPr bwMode="auto">
          <a:xfrm>
            <a:off x="534988" y="5375275"/>
            <a:ext cx="81534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" name="Line 127"/>
          <p:cNvSpPr>
            <a:spLocks noChangeShapeType="1"/>
          </p:cNvSpPr>
          <p:nvPr/>
        </p:nvSpPr>
        <p:spPr bwMode="auto">
          <a:xfrm>
            <a:off x="534988" y="5699125"/>
            <a:ext cx="81534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28"/>
          <p:cNvSpPr>
            <a:spLocks noChangeShapeType="1"/>
          </p:cNvSpPr>
          <p:nvPr/>
        </p:nvSpPr>
        <p:spPr bwMode="auto">
          <a:xfrm>
            <a:off x="534988" y="6024563"/>
            <a:ext cx="8153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" name="Line 132"/>
          <p:cNvSpPr>
            <a:spLocks noChangeShapeType="1"/>
          </p:cNvSpPr>
          <p:nvPr/>
        </p:nvSpPr>
        <p:spPr bwMode="auto">
          <a:xfrm>
            <a:off x="4297363" y="4724400"/>
            <a:ext cx="1587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4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5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6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7" name="Line 136"/>
          <p:cNvSpPr>
            <a:spLocks noChangeShapeType="1"/>
          </p:cNvSpPr>
          <p:nvPr/>
        </p:nvSpPr>
        <p:spPr bwMode="auto">
          <a:xfrm>
            <a:off x="8062913" y="4724400"/>
            <a:ext cx="1587" cy="1625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8" name="Line 137"/>
          <p:cNvSpPr>
            <a:spLocks noChangeShapeType="1"/>
          </p:cNvSpPr>
          <p:nvPr/>
        </p:nvSpPr>
        <p:spPr bwMode="auto">
          <a:xfrm>
            <a:off x="1160463" y="4724400"/>
            <a:ext cx="1587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9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0" name="Line 139"/>
          <p:cNvSpPr>
            <a:spLocks noChangeShapeType="1"/>
          </p:cNvSpPr>
          <p:nvPr/>
        </p:nvSpPr>
        <p:spPr bwMode="auto">
          <a:xfrm>
            <a:off x="534988" y="4724400"/>
            <a:ext cx="1587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1" name="Line 140"/>
          <p:cNvSpPr>
            <a:spLocks noChangeShapeType="1"/>
          </p:cNvSpPr>
          <p:nvPr/>
        </p:nvSpPr>
        <p:spPr bwMode="auto">
          <a:xfrm>
            <a:off x="4926013" y="4724400"/>
            <a:ext cx="1587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2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3" name="Line 142"/>
          <p:cNvSpPr>
            <a:spLocks noChangeShapeType="1"/>
          </p:cNvSpPr>
          <p:nvPr/>
        </p:nvSpPr>
        <p:spPr bwMode="auto">
          <a:xfrm>
            <a:off x="534988" y="4724400"/>
            <a:ext cx="8153400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4" name="Line 143"/>
          <p:cNvSpPr>
            <a:spLocks noChangeShapeType="1"/>
          </p:cNvSpPr>
          <p:nvPr/>
        </p:nvSpPr>
        <p:spPr bwMode="auto">
          <a:xfrm>
            <a:off x="8688388" y="4724400"/>
            <a:ext cx="1587" cy="1625600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5" name="Line 144"/>
          <p:cNvSpPr>
            <a:spLocks noChangeShapeType="1"/>
          </p:cNvSpPr>
          <p:nvPr/>
        </p:nvSpPr>
        <p:spPr bwMode="auto">
          <a:xfrm>
            <a:off x="534988" y="6350000"/>
            <a:ext cx="8153400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285038" cy="573088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2514600" cy="2590800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>
                <a:latin typeface="Helvetica" charset="0"/>
              </a:rPr>
              <a:t>Direct mapped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1068388" y="1296988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1068388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1555750" y="129698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1555750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10</a:t>
            </a:r>
          </a:p>
        </p:txBody>
      </p:sp>
      <p:sp>
        <p:nvSpPr>
          <p:cNvPr id="57351" name="Rectangle 12"/>
          <p:cNvSpPr>
            <a:spLocks noChangeArrowheads="1"/>
          </p:cNvSpPr>
          <p:nvPr/>
        </p:nvSpPr>
        <p:spPr bwMode="auto">
          <a:xfrm>
            <a:off x="2043113" y="1296988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13"/>
          <p:cNvSpPr>
            <a:spLocks noChangeArrowheads="1"/>
          </p:cNvSpPr>
          <p:nvPr/>
        </p:nvSpPr>
        <p:spPr bwMode="auto">
          <a:xfrm>
            <a:off x="2043113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</a:t>
            </a:r>
          </a:p>
        </p:txBody>
      </p:sp>
      <p:sp>
        <p:nvSpPr>
          <p:cNvPr id="57353" name="Rectangle 15"/>
          <p:cNvSpPr>
            <a:spLocks noChangeArrowheads="1"/>
          </p:cNvSpPr>
          <p:nvPr/>
        </p:nvSpPr>
        <p:spPr bwMode="auto">
          <a:xfrm>
            <a:off x="2530475" y="129698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6"/>
          <p:cNvSpPr>
            <a:spLocks noChangeArrowheads="1"/>
          </p:cNvSpPr>
          <p:nvPr/>
        </p:nvSpPr>
        <p:spPr bwMode="auto">
          <a:xfrm>
            <a:off x="2530475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</a:t>
            </a:r>
          </a:p>
        </p:txBody>
      </p:sp>
      <p:sp>
        <p:nvSpPr>
          <p:cNvPr id="57355" name="Rectangle 18"/>
          <p:cNvSpPr>
            <a:spLocks noChangeArrowheads="1"/>
          </p:cNvSpPr>
          <p:nvPr/>
        </p:nvSpPr>
        <p:spPr bwMode="auto">
          <a:xfrm>
            <a:off x="3017838" y="1296988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9"/>
          <p:cNvSpPr>
            <a:spLocks noChangeArrowheads="1"/>
          </p:cNvSpPr>
          <p:nvPr/>
        </p:nvSpPr>
        <p:spPr bwMode="auto">
          <a:xfrm>
            <a:off x="3017838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</a:t>
            </a:r>
          </a:p>
        </p:txBody>
      </p:sp>
      <p:sp>
        <p:nvSpPr>
          <p:cNvPr id="57357" name="Rectangle 21"/>
          <p:cNvSpPr>
            <a:spLocks noChangeArrowheads="1"/>
          </p:cNvSpPr>
          <p:nvPr/>
        </p:nvSpPr>
        <p:spPr bwMode="auto">
          <a:xfrm>
            <a:off x="3505200" y="129698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22"/>
          <p:cNvSpPr>
            <a:spLocks noChangeArrowheads="1"/>
          </p:cNvSpPr>
          <p:nvPr/>
        </p:nvSpPr>
        <p:spPr bwMode="auto">
          <a:xfrm>
            <a:off x="3505200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992563" y="129698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0" name="Rectangle 25"/>
          <p:cNvSpPr>
            <a:spLocks noChangeArrowheads="1"/>
          </p:cNvSpPr>
          <p:nvPr/>
        </p:nvSpPr>
        <p:spPr bwMode="auto">
          <a:xfrm>
            <a:off x="3992563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479925" y="129698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2" name="Rectangle 28"/>
          <p:cNvSpPr>
            <a:spLocks noChangeArrowheads="1"/>
          </p:cNvSpPr>
          <p:nvPr/>
        </p:nvSpPr>
        <p:spPr bwMode="auto">
          <a:xfrm>
            <a:off x="4479925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4967288" y="129698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4" name="Rectangle 31"/>
          <p:cNvSpPr>
            <a:spLocks noChangeArrowheads="1"/>
          </p:cNvSpPr>
          <p:nvPr/>
        </p:nvSpPr>
        <p:spPr bwMode="auto">
          <a:xfrm>
            <a:off x="4967288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5454650" y="129698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6" name="Rectangle 34"/>
          <p:cNvSpPr>
            <a:spLocks noChangeArrowheads="1"/>
          </p:cNvSpPr>
          <p:nvPr/>
        </p:nvSpPr>
        <p:spPr bwMode="auto">
          <a:xfrm>
            <a:off x="5454650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5942013" y="1296988"/>
            <a:ext cx="4873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68" name="Rectangle 37"/>
          <p:cNvSpPr>
            <a:spLocks noChangeArrowheads="1"/>
          </p:cNvSpPr>
          <p:nvPr/>
        </p:nvSpPr>
        <p:spPr bwMode="auto">
          <a:xfrm>
            <a:off x="5942013" y="99218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6429375" y="1296988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70" name="Rectangle 40"/>
          <p:cNvSpPr>
            <a:spLocks noChangeArrowheads="1"/>
          </p:cNvSpPr>
          <p:nvPr/>
        </p:nvSpPr>
        <p:spPr bwMode="auto">
          <a:xfrm>
            <a:off x="6429375" y="99218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grpSp>
        <p:nvGrpSpPr>
          <p:cNvPr id="57371" name="Group 41"/>
          <p:cNvGrpSpPr>
            <a:grpSpLocks/>
          </p:cNvGrpSpPr>
          <p:nvPr/>
        </p:nvGrpSpPr>
        <p:grpSpPr bwMode="auto">
          <a:xfrm>
            <a:off x="4010025" y="1649413"/>
            <a:ext cx="2924175" cy="333375"/>
            <a:chOff x="2931" y="2156"/>
            <a:chExt cx="1842" cy="210"/>
          </a:xfrm>
        </p:grpSpPr>
        <p:sp>
          <p:nvSpPr>
            <p:cNvPr id="57537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38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PPO</a:t>
              </a:r>
            </a:p>
          </p:txBody>
        </p:sp>
      </p:grpSp>
      <p:grpSp>
        <p:nvGrpSpPr>
          <p:cNvPr id="57372" name="Group 44"/>
          <p:cNvGrpSpPr>
            <a:grpSpLocks/>
          </p:cNvGrpSpPr>
          <p:nvPr/>
        </p:nvGrpSpPr>
        <p:grpSpPr bwMode="auto">
          <a:xfrm>
            <a:off x="1114425" y="1649413"/>
            <a:ext cx="2924175" cy="333375"/>
            <a:chOff x="1107" y="2156"/>
            <a:chExt cx="1842" cy="210"/>
          </a:xfrm>
        </p:grpSpPr>
        <p:sp>
          <p:nvSpPr>
            <p:cNvPr id="57535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36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PPN</a:t>
              </a:r>
            </a:p>
          </p:txBody>
        </p:sp>
      </p:grpSp>
      <p:grpSp>
        <p:nvGrpSpPr>
          <p:cNvPr id="57373" name="Group 47"/>
          <p:cNvGrpSpPr>
            <a:grpSpLocks/>
          </p:cNvGrpSpPr>
          <p:nvPr/>
        </p:nvGrpSpPr>
        <p:grpSpPr bwMode="auto">
          <a:xfrm>
            <a:off x="5913438" y="693738"/>
            <a:ext cx="992187" cy="306387"/>
            <a:chOff x="4130" y="1501"/>
            <a:chExt cx="625" cy="193"/>
          </a:xfrm>
        </p:grpSpPr>
        <p:sp>
          <p:nvSpPr>
            <p:cNvPr id="57533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34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CO</a:t>
              </a:r>
            </a:p>
          </p:txBody>
        </p:sp>
      </p:grpSp>
      <p:grpSp>
        <p:nvGrpSpPr>
          <p:cNvPr id="57374" name="Group 50"/>
          <p:cNvGrpSpPr>
            <a:grpSpLocks/>
          </p:cNvGrpSpPr>
          <p:nvPr/>
        </p:nvGrpSpPr>
        <p:grpSpPr bwMode="auto">
          <a:xfrm>
            <a:off x="3984625" y="690563"/>
            <a:ext cx="1927225" cy="306387"/>
            <a:chOff x="2920" y="1488"/>
            <a:chExt cx="1214" cy="193"/>
          </a:xfrm>
        </p:grpSpPr>
        <p:sp>
          <p:nvSpPr>
            <p:cNvPr id="57531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32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CI</a:t>
              </a:r>
            </a:p>
          </p:txBody>
        </p:sp>
      </p:grpSp>
      <p:grpSp>
        <p:nvGrpSpPr>
          <p:cNvPr id="57375" name="Group 53"/>
          <p:cNvGrpSpPr>
            <a:grpSpLocks/>
          </p:cNvGrpSpPr>
          <p:nvPr/>
        </p:nvGrpSpPr>
        <p:grpSpPr bwMode="auto">
          <a:xfrm>
            <a:off x="1068388" y="685800"/>
            <a:ext cx="2894012" cy="306388"/>
            <a:chOff x="1078" y="1501"/>
            <a:chExt cx="1823" cy="193"/>
          </a:xfrm>
        </p:grpSpPr>
        <p:sp>
          <p:nvSpPr>
            <p:cNvPr id="57529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30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CT</a:t>
              </a:r>
            </a:p>
          </p:txBody>
        </p:sp>
      </p:grpSp>
      <p:sp>
        <p:nvSpPr>
          <p:cNvPr id="57376" name="Rectangle 64"/>
          <p:cNvSpPr>
            <a:spLocks noChangeArrowheads="1"/>
          </p:cNvSpPr>
          <p:nvPr/>
        </p:nvSpPr>
        <p:spPr bwMode="auto">
          <a:xfrm>
            <a:off x="7227888" y="428466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03</a:t>
            </a:r>
          </a:p>
        </p:txBody>
      </p:sp>
      <p:sp>
        <p:nvSpPr>
          <p:cNvPr id="57377" name="Rectangle 65"/>
          <p:cNvSpPr>
            <a:spLocks noChangeArrowheads="1"/>
          </p:cNvSpPr>
          <p:nvPr/>
        </p:nvSpPr>
        <p:spPr bwMode="auto">
          <a:xfrm>
            <a:off x="6608763" y="428466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DF</a:t>
            </a:r>
          </a:p>
        </p:txBody>
      </p:sp>
      <p:sp>
        <p:nvSpPr>
          <p:cNvPr id="57378" name="Rectangle 66"/>
          <p:cNvSpPr>
            <a:spLocks noChangeArrowheads="1"/>
          </p:cNvSpPr>
          <p:nvPr/>
        </p:nvSpPr>
        <p:spPr bwMode="auto">
          <a:xfrm>
            <a:off x="5988050" y="428466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C2</a:t>
            </a:r>
          </a:p>
        </p:txBody>
      </p:sp>
      <p:sp>
        <p:nvSpPr>
          <p:cNvPr id="57379" name="Rectangle 67"/>
          <p:cNvSpPr>
            <a:spLocks noChangeArrowheads="1"/>
          </p:cNvSpPr>
          <p:nvPr/>
        </p:nvSpPr>
        <p:spPr bwMode="auto">
          <a:xfrm>
            <a:off x="5365750" y="4284663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57380" name="Rectangle 68"/>
          <p:cNvSpPr>
            <a:spLocks noChangeArrowheads="1"/>
          </p:cNvSpPr>
          <p:nvPr/>
        </p:nvSpPr>
        <p:spPr bwMode="auto">
          <a:xfrm>
            <a:off x="4745038" y="428466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381" name="Rectangle 69"/>
          <p:cNvSpPr>
            <a:spLocks noChangeArrowheads="1"/>
          </p:cNvSpPr>
          <p:nvPr/>
        </p:nvSpPr>
        <p:spPr bwMode="auto">
          <a:xfrm>
            <a:off x="4125913" y="428466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16</a:t>
            </a:r>
          </a:p>
        </p:txBody>
      </p:sp>
      <p:sp>
        <p:nvSpPr>
          <p:cNvPr id="57382" name="Rectangle 70"/>
          <p:cNvSpPr>
            <a:spLocks noChangeArrowheads="1"/>
          </p:cNvSpPr>
          <p:nvPr/>
        </p:nvSpPr>
        <p:spPr bwMode="auto">
          <a:xfrm>
            <a:off x="3505200" y="428466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7</a:t>
            </a:r>
          </a:p>
        </p:txBody>
      </p:sp>
      <p:sp>
        <p:nvSpPr>
          <p:cNvPr id="57383" name="Rectangle 78"/>
          <p:cNvSpPr>
            <a:spLocks noChangeArrowheads="1"/>
          </p:cNvSpPr>
          <p:nvPr/>
        </p:nvSpPr>
        <p:spPr bwMode="auto">
          <a:xfrm>
            <a:off x="7227888" y="400367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384" name="Rectangle 79"/>
          <p:cNvSpPr>
            <a:spLocks noChangeArrowheads="1"/>
          </p:cNvSpPr>
          <p:nvPr/>
        </p:nvSpPr>
        <p:spPr bwMode="auto">
          <a:xfrm>
            <a:off x="6608763" y="400367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385" name="Rectangle 80"/>
          <p:cNvSpPr>
            <a:spLocks noChangeArrowheads="1"/>
          </p:cNvSpPr>
          <p:nvPr/>
        </p:nvSpPr>
        <p:spPr bwMode="auto">
          <a:xfrm>
            <a:off x="5988050" y="400367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386" name="Rectangle 81"/>
          <p:cNvSpPr>
            <a:spLocks noChangeArrowheads="1"/>
          </p:cNvSpPr>
          <p:nvPr/>
        </p:nvSpPr>
        <p:spPr bwMode="auto">
          <a:xfrm>
            <a:off x="5365750" y="4003675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387" name="Rectangle 82"/>
          <p:cNvSpPr>
            <a:spLocks noChangeArrowheads="1"/>
          </p:cNvSpPr>
          <p:nvPr/>
        </p:nvSpPr>
        <p:spPr bwMode="auto">
          <a:xfrm>
            <a:off x="4745038" y="400367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388" name="Rectangle 83"/>
          <p:cNvSpPr>
            <a:spLocks noChangeArrowheads="1"/>
          </p:cNvSpPr>
          <p:nvPr/>
        </p:nvSpPr>
        <p:spPr bwMode="auto">
          <a:xfrm>
            <a:off x="4125913" y="400367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31</a:t>
            </a:r>
          </a:p>
        </p:txBody>
      </p:sp>
      <p:sp>
        <p:nvSpPr>
          <p:cNvPr id="57389" name="Rectangle 84"/>
          <p:cNvSpPr>
            <a:spLocks noChangeArrowheads="1"/>
          </p:cNvSpPr>
          <p:nvPr/>
        </p:nvSpPr>
        <p:spPr bwMode="auto">
          <a:xfrm>
            <a:off x="3505200" y="400367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6</a:t>
            </a:r>
          </a:p>
        </p:txBody>
      </p:sp>
      <p:sp>
        <p:nvSpPr>
          <p:cNvPr id="57390" name="Rectangle 92"/>
          <p:cNvSpPr>
            <a:spLocks noChangeArrowheads="1"/>
          </p:cNvSpPr>
          <p:nvPr/>
        </p:nvSpPr>
        <p:spPr bwMode="auto">
          <a:xfrm>
            <a:off x="7227888" y="372268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1D</a:t>
            </a:r>
          </a:p>
        </p:txBody>
      </p:sp>
      <p:sp>
        <p:nvSpPr>
          <p:cNvPr id="57391" name="Rectangle 93"/>
          <p:cNvSpPr>
            <a:spLocks noChangeArrowheads="1"/>
          </p:cNvSpPr>
          <p:nvPr/>
        </p:nvSpPr>
        <p:spPr bwMode="auto">
          <a:xfrm>
            <a:off x="6608763" y="372268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F0</a:t>
            </a:r>
          </a:p>
        </p:txBody>
      </p:sp>
      <p:sp>
        <p:nvSpPr>
          <p:cNvPr id="57392" name="Rectangle 94"/>
          <p:cNvSpPr>
            <a:spLocks noChangeArrowheads="1"/>
          </p:cNvSpPr>
          <p:nvPr/>
        </p:nvSpPr>
        <p:spPr bwMode="auto">
          <a:xfrm>
            <a:off x="5988050" y="372268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72</a:t>
            </a:r>
          </a:p>
        </p:txBody>
      </p:sp>
      <p:sp>
        <p:nvSpPr>
          <p:cNvPr id="57393" name="Rectangle 95"/>
          <p:cNvSpPr>
            <a:spLocks noChangeArrowheads="1"/>
          </p:cNvSpPr>
          <p:nvPr/>
        </p:nvSpPr>
        <p:spPr bwMode="auto">
          <a:xfrm>
            <a:off x="5365750" y="3722688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36</a:t>
            </a:r>
          </a:p>
        </p:txBody>
      </p:sp>
      <p:sp>
        <p:nvSpPr>
          <p:cNvPr id="57394" name="Rectangle 96"/>
          <p:cNvSpPr>
            <a:spLocks noChangeArrowheads="1"/>
          </p:cNvSpPr>
          <p:nvPr/>
        </p:nvSpPr>
        <p:spPr bwMode="auto">
          <a:xfrm>
            <a:off x="4745038" y="372268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395" name="Rectangle 97"/>
          <p:cNvSpPr>
            <a:spLocks noChangeArrowheads="1"/>
          </p:cNvSpPr>
          <p:nvPr/>
        </p:nvSpPr>
        <p:spPr bwMode="auto">
          <a:xfrm>
            <a:off x="4125913" y="372268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0D</a:t>
            </a:r>
          </a:p>
        </p:txBody>
      </p:sp>
      <p:sp>
        <p:nvSpPr>
          <p:cNvPr id="57396" name="Rectangle 98"/>
          <p:cNvSpPr>
            <a:spLocks noChangeArrowheads="1"/>
          </p:cNvSpPr>
          <p:nvPr/>
        </p:nvSpPr>
        <p:spPr bwMode="auto">
          <a:xfrm>
            <a:off x="3505200" y="372268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5</a:t>
            </a:r>
          </a:p>
        </p:txBody>
      </p:sp>
      <p:sp>
        <p:nvSpPr>
          <p:cNvPr id="57397" name="Rectangle 106"/>
          <p:cNvSpPr>
            <a:spLocks noChangeArrowheads="1"/>
          </p:cNvSpPr>
          <p:nvPr/>
        </p:nvSpPr>
        <p:spPr bwMode="auto">
          <a:xfrm>
            <a:off x="7227888" y="3416300"/>
            <a:ext cx="6207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09</a:t>
            </a:r>
          </a:p>
        </p:txBody>
      </p:sp>
      <p:sp>
        <p:nvSpPr>
          <p:cNvPr id="57398" name="Rectangle 107"/>
          <p:cNvSpPr>
            <a:spLocks noChangeArrowheads="1"/>
          </p:cNvSpPr>
          <p:nvPr/>
        </p:nvSpPr>
        <p:spPr bwMode="auto">
          <a:xfrm>
            <a:off x="6608763" y="3416300"/>
            <a:ext cx="619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8F</a:t>
            </a:r>
          </a:p>
        </p:txBody>
      </p:sp>
      <p:sp>
        <p:nvSpPr>
          <p:cNvPr id="57399" name="Rectangle 108"/>
          <p:cNvSpPr>
            <a:spLocks noChangeArrowheads="1"/>
          </p:cNvSpPr>
          <p:nvPr/>
        </p:nvSpPr>
        <p:spPr bwMode="auto">
          <a:xfrm>
            <a:off x="5988050" y="3416300"/>
            <a:ext cx="620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6D</a:t>
            </a:r>
          </a:p>
        </p:txBody>
      </p:sp>
      <p:sp>
        <p:nvSpPr>
          <p:cNvPr id="57400" name="Rectangle 109"/>
          <p:cNvSpPr>
            <a:spLocks noChangeArrowheads="1"/>
          </p:cNvSpPr>
          <p:nvPr/>
        </p:nvSpPr>
        <p:spPr bwMode="auto">
          <a:xfrm>
            <a:off x="5365750" y="3416300"/>
            <a:ext cx="6223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43</a:t>
            </a:r>
          </a:p>
        </p:txBody>
      </p:sp>
      <p:sp>
        <p:nvSpPr>
          <p:cNvPr id="57401" name="Rectangle 110"/>
          <p:cNvSpPr>
            <a:spLocks noChangeArrowheads="1"/>
          </p:cNvSpPr>
          <p:nvPr/>
        </p:nvSpPr>
        <p:spPr bwMode="auto">
          <a:xfrm>
            <a:off x="4745038" y="3416300"/>
            <a:ext cx="6207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02" name="Rectangle 111"/>
          <p:cNvSpPr>
            <a:spLocks noChangeArrowheads="1"/>
          </p:cNvSpPr>
          <p:nvPr/>
        </p:nvSpPr>
        <p:spPr bwMode="auto">
          <a:xfrm>
            <a:off x="4125913" y="3416300"/>
            <a:ext cx="619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32</a:t>
            </a:r>
          </a:p>
        </p:txBody>
      </p:sp>
      <p:sp>
        <p:nvSpPr>
          <p:cNvPr id="57403" name="Rectangle 112"/>
          <p:cNvSpPr>
            <a:spLocks noChangeArrowheads="1"/>
          </p:cNvSpPr>
          <p:nvPr/>
        </p:nvSpPr>
        <p:spPr bwMode="auto">
          <a:xfrm>
            <a:off x="3505200" y="3416300"/>
            <a:ext cx="620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4</a:t>
            </a:r>
          </a:p>
        </p:txBody>
      </p:sp>
      <p:sp>
        <p:nvSpPr>
          <p:cNvPr id="57404" name="Rectangle 120"/>
          <p:cNvSpPr>
            <a:spLocks noChangeArrowheads="1"/>
          </p:cNvSpPr>
          <p:nvPr/>
        </p:nvSpPr>
        <p:spPr bwMode="auto">
          <a:xfrm>
            <a:off x="7227888" y="313531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05" name="Rectangle 121"/>
          <p:cNvSpPr>
            <a:spLocks noChangeArrowheads="1"/>
          </p:cNvSpPr>
          <p:nvPr/>
        </p:nvSpPr>
        <p:spPr bwMode="auto">
          <a:xfrm>
            <a:off x="6608763" y="313531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06" name="Rectangle 122"/>
          <p:cNvSpPr>
            <a:spLocks noChangeArrowheads="1"/>
          </p:cNvSpPr>
          <p:nvPr/>
        </p:nvSpPr>
        <p:spPr bwMode="auto">
          <a:xfrm>
            <a:off x="5988050" y="313531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07" name="Rectangle 123"/>
          <p:cNvSpPr>
            <a:spLocks noChangeArrowheads="1"/>
          </p:cNvSpPr>
          <p:nvPr/>
        </p:nvSpPr>
        <p:spPr bwMode="auto">
          <a:xfrm>
            <a:off x="5365750" y="3135313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08" name="Rectangle 124"/>
          <p:cNvSpPr>
            <a:spLocks noChangeArrowheads="1"/>
          </p:cNvSpPr>
          <p:nvPr/>
        </p:nvSpPr>
        <p:spPr bwMode="auto">
          <a:xfrm>
            <a:off x="4745038" y="313531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409" name="Rectangle 125"/>
          <p:cNvSpPr>
            <a:spLocks noChangeArrowheads="1"/>
          </p:cNvSpPr>
          <p:nvPr/>
        </p:nvSpPr>
        <p:spPr bwMode="auto">
          <a:xfrm>
            <a:off x="4125913" y="313531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36</a:t>
            </a:r>
          </a:p>
        </p:txBody>
      </p:sp>
      <p:sp>
        <p:nvSpPr>
          <p:cNvPr id="57410" name="Rectangle 126"/>
          <p:cNvSpPr>
            <a:spLocks noChangeArrowheads="1"/>
          </p:cNvSpPr>
          <p:nvPr/>
        </p:nvSpPr>
        <p:spPr bwMode="auto">
          <a:xfrm>
            <a:off x="3505200" y="313531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3</a:t>
            </a:r>
          </a:p>
        </p:txBody>
      </p:sp>
      <p:sp>
        <p:nvSpPr>
          <p:cNvPr id="57411" name="Rectangle 134"/>
          <p:cNvSpPr>
            <a:spLocks noChangeArrowheads="1"/>
          </p:cNvSpPr>
          <p:nvPr/>
        </p:nvSpPr>
        <p:spPr bwMode="auto">
          <a:xfrm>
            <a:off x="7227888" y="285432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08</a:t>
            </a:r>
          </a:p>
        </p:txBody>
      </p:sp>
      <p:sp>
        <p:nvSpPr>
          <p:cNvPr id="57412" name="Rectangle 135"/>
          <p:cNvSpPr>
            <a:spLocks noChangeArrowheads="1"/>
          </p:cNvSpPr>
          <p:nvPr/>
        </p:nvSpPr>
        <p:spPr bwMode="auto">
          <a:xfrm>
            <a:off x="6608763" y="285432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04</a:t>
            </a:r>
          </a:p>
        </p:txBody>
      </p:sp>
      <p:sp>
        <p:nvSpPr>
          <p:cNvPr id="57413" name="Rectangle 136"/>
          <p:cNvSpPr>
            <a:spLocks noChangeArrowheads="1"/>
          </p:cNvSpPr>
          <p:nvPr/>
        </p:nvSpPr>
        <p:spPr bwMode="auto">
          <a:xfrm>
            <a:off x="5988050" y="285432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02</a:t>
            </a:r>
          </a:p>
        </p:txBody>
      </p:sp>
      <p:sp>
        <p:nvSpPr>
          <p:cNvPr id="57414" name="Rectangle 137"/>
          <p:cNvSpPr>
            <a:spLocks noChangeArrowheads="1"/>
          </p:cNvSpPr>
          <p:nvPr/>
        </p:nvSpPr>
        <p:spPr bwMode="auto">
          <a:xfrm>
            <a:off x="5365750" y="2854325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00</a:t>
            </a:r>
          </a:p>
        </p:txBody>
      </p:sp>
      <p:sp>
        <p:nvSpPr>
          <p:cNvPr id="57415" name="Rectangle 138"/>
          <p:cNvSpPr>
            <a:spLocks noChangeArrowheads="1"/>
          </p:cNvSpPr>
          <p:nvPr/>
        </p:nvSpPr>
        <p:spPr bwMode="auto">
          <a:xfrm>
            <a:off x="4745038" y="285432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16" name="Rectangle 139"/>
          <p:cNvSpPr>
            <a:spLocks noChangeArrowheads="1"/>
          </p:cNvSpPr>
          <p:nvPr/>
        </p:nvSpPr>
        <p:spPr bwMode="auto">
          <a:xfrm>
            <a:off x="4125913" y="285432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1B</a:t>
            </a:r>
          </a:p>
        </p:txBody>
      </p:sp>
      <p:sp>
        <p:nvSpPr>
          <p:cNvPr id="57417" name="Rectangle 140"/>
          <p:cNvSpPr>
            <a:spLocks noChangeArrowheads="1"/>
          </p:cNvSpPr>
          <p:nvPr/>
        </p:nvSpPr>
        <p:spPr bwMode="auto">
          <a:xfrm>
            <a:off x="3505200" y="285432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2</a:t>
            </a:r>
          </a:p>
        </p:txBody>
      </p:sp>
      <p:sp>
        <p:nvSpPr>
          <p:cNvPr id="57418" name="Rectangle 148"/>
          <p:cNvSpPr>
            <a:spLocks noChangeArrowheads="1"/>
          </p:cNvSpPr>
          <p:nvPr/>
        </p:nvSpPr>
        <p:spPr bwMode="auto">
          <a:xfrm>
            <a:off x="7227888" y="257333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19" name="Rectangle 149"/>
          <p:cNvSpPr>
            <a:spLocks noChangeArrowheads="1"/>
          </p:cNvSpPr>
          <p:nvPr/>
        </p:nvSpPr>
        <p:spPr bwMode="auto">
          <a:xfrm>
            <a:off x="6608763" y="257333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20" name="Rectangle 150"/>
          <p:cNvSpPr>
            <a:spLocks noChangeArrowheads="1"/>
          </p:cNvSpPr>
          <p:nvPr/>
        </p:nvSpPr>
        <p:spPr bwMode="auto">
          <a:xfrm>
            <a:off x="5988050" y="257333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21" name="Rectangle 151"/>
          <p:cNvSpPr>
            <a:spLocks noChangeArrowheads="1"/>
          </p:cNvSpPr>
          <p:nvPr/>
        </p:nvSpPr>
        <p:spPr bwMode="auto">
          <a:xfrm>
            <a:off x="5365750" y="2573338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22" name="Rectangle 152"/>
          <p:cNvSpPr>
            <a:spLocks noChangeArrowheads="1"/>
          </p:cNvSpPr>
          <p:nvPr/>
        </p:nvSpPr>
        <p:spPr bwMode="auto">
          <a:xfrm>
            <a:off x="4745038" y="257333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423" name="Rectangle 153"/>
          <p:cNvSpPr>
            <a:spLocks noChangeArrowheads="1"/>
          </p:cNvSpPr>
          <p:nvPr/>
        </p:nvSpPr>
        <p:spPr bwMode="auto">
          <a:xfrm>
            <a:off x="4125913" y="257333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15</a:t>
            </a:r>
          </a:p>
        </p:txBody>
      </p:sp>
      <p:sp>
        <p:nvSpPr>
          <p:cNvPr id="57424" name="Rectangle 154"/>
          <p:cNvSpPr>
            <a:spLocks noChangeArrowheads="1"/>
          </p:cNvSpPr>
          <p:nvPr/>
        </p:nvSpPr>
        <p:spPr bwMode="auto">
          <a:xfrm>
            <a:off x="3505200" y="257333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1</a:t>
            </a:r>
          </a:p>
        </p:txBody>
      </p:sp>
      <p:sp>
        <p:nvSpPr>
          <p:cNvPr id="57425" name="Rectangle 162"/>
          <p:cNvSpPr>
            <a:spLocks noChangeArrowheads="1"/>
          </p:cNvSpPr>
          <p:nvPr/>
        </p:nvSpPr>
        <p:spPr bwMode="auto">
          <a:xfrm>
            <a:off x="7227888" y="229235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57426" name="Rectangle 163"/>
          <p:cNvSpPr>
            <a:spLocks noChangeArrowheads="1"/>
          </p:cNvSpPr>
          <p:nvPr/>
        </p:nvSpPr>
        <p:spPr bwMode="auto">
          <a:xfrm>
            <a:off x="6608763" y="229235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23</a:t>
            </a:r>
          </a:p>
        </p:txBody>
      </p:sp>
      <p:sp>
        <p:nvSpPr>
          <p:cNvPr id="57427" name="Rectangle 164"/>
          <p:cNvSpPr>
            <a:spLocks noChangeArrowheads="1"/>
          </p:cNvSpPr>
          <p:nvPr/>
        </p:nvSpPr>
        <p:spPr bwMode="auto">
          <a:xfrm>
            <a:off x="5988050" y="229235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11</a:t>
            </a:r>
          </a:p>
        </p:txBody>
      </p:sp>
      <p:sp>
        <p:nvSpPr>
          <p:cNvPr id="57428" name="Rectangle 165"/>
          <p:cNvSpPr>
            <a:spLocks noChangeArrowheads="1"/>
          </p:cNvSpPr>
          <p:nvPr/>
        </p:nvSpPr>
        <p:spPr bwMode="auto">
          <a:xfrm>
            <a:off x="5365750" y="2292350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99</a:t>
            </a:r>
          </a:p>
        </p:txBody>
      </p:sp>
      <p:sp>
        <p:nvSpPr>
          <p:cNvPr id="57429" name="Rectangle 166"/>
          <p:cNvSpPr>
            <a:spLocks noChangeArrowheads="1"/>
          </p:cNvSpPr>
          <p:nvPr/>
        </p:nvSpPr>
        <p:spPr bwMode="auto">
          <a:xfrm>
            <a:off x="4745038" y="229235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30" name="Rectangle 167"/>
          <p:cNvSpPr>
            <a:spLocks noChangeArrowheads="1"/>
          </p:cNvSpPr>
          <p:nvPr/>
        </p:nvSpPr>
        <p:spPr bwMode="auto">
          <a:xfrm>
            <a:off x="4125913" y="229235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19</a:t>
            </a:r>
          </a:p>
        </p:txBody>
      </p:sp>
      <p:sp>
        <p:nvSpPr>
          <p:cNvPr id="57431" name="Rectangle 168"/>
          <p:cNvSpPr>
            <a:spLocks noChangeArrowheads="1"/>
          </p:cNvSpPr>
          <p:nvPr/>
        </p:nvSpPr>
        <p:spPr bwMode="auto">
          <a:xfrm>
            <a:off x="3505200" y="229235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7227888" y="2011363"/>
            <a:ext cx="620712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6608763" y="2011363"/>
            <a:ext cx="619125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5988050" y="2011363"/>
            <a:ext cx="620713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5365750" y="2011363"/>
            <a:ext cx="622300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4745038" y="2011363"/>
            <a:ext cx="620712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4125913" y="2011363"/>
            <a:ext cx="619125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3505200" y="2011363"/>
            <a:ext cx="620713" cy="280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>
                <a:solidFill>
                  <a:srgbClr val="990000"/>
                </a:solidFill>
                <a:latin typeface="Calibri" charset="0"/>
              </a:rPr>
              <a:t>Idx</a:t>
            </a:r>
          </a:p>
        </p:txBody>
      </p:sp>
      <p:sp>
        <p:nvSpPr>
          <p:cNvPr id="57439" name="Line 183"/>
          <p:cNvSpPr>
            <a:spLocks noChangeShapeType="1"/>
          </p:cNvSpPr>
          <p:nvPr/>
        </p:nvSpPr>
        <p:spPr bwMode="auto">
          <a:xfrm>
            <a:off x="3505200" y="2292350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0" name="Line 184"/>
          <p:cNvSpPr>
            <a:spLocks noChangeShapeType="1"/>
          </p:cNvSpPr>
          <p:nvPr/>
        </p:nvSpPr>
        <p:spPr bwMode="auto">
          <a:xfrm>
            <a:off x="3505200" y="2573338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1" name="Line 185"/>
          <p:cNvSpPr>
            <a:spLocks noChangeShapeType="1"/>
          </p:cNvSpPr>
          <p:nvPr/>
        </p:nvSpPr>
        <p:spPr bwMode="auto">
          <a:xfrm>
            <a:off x="3505200" y="2854325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2" name="Line 186"/>
          <p:cNvSpPr>
            <a:spLocks noChangeShapeType="1"/>
          </p:cNvSpPr>
          <p:nvPr/>
        </p:nvSpPr>
        <p:spPr bwMode="auto">
          <a:xfrm>
            <a:off x="3505200" y="3135313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3" name="Line 187"/>
          <p:cNvSpPr>
            <a:spLocks noChangeShapeType="1"/>
          </p:cNvSpPr>
          <p:nvPr/>
        </p:nvSpPr>
        <p:spPr bwMode="auto">
          <a:xfrm>
            <a:off x="3505200" y="3419475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4" name="Line 188"/>
          <p:cNvSpPr>
            <a:spLocks noChangeShapeType="1"/>
          </p:cNvSpPr>
          <p:nvPr/>
        </p:nvSpPr>
        <p:spPr bwMode="auto">
          <a:xfrm>
            <a:off x="3505200" y="3722688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5" name="Line 189"/>
          <p:cNvSpPr>
            <a:spLocks noChangeShapeType="1"/>
          </p:cNvSpPr>
          <p:nvPr/>
        </p:nvSpPr>
        <p:spPr bwMode="auto">
          <a:xfrm>
            <a:off x="3505200" y="4003675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6" name="Line 190"/>
          <p:cNvSpPr>
            <a:spLocks noChangeShapeType="1"/>
          </p:cNvSpPr>
          <p:nvPr/>
        </p:nvSpPr>
        <p:spPr bwMode="auto">
          <a:xfrm>
            <a:off x="3505200" y="4284663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7" name="Line 191"/>
          <p:cNvSpPr>
            <a:spLocks noChangeShapeType="1"/>
          </p:cNvSpPr>
          <p:nvPr/>
        </p:nvSpPr>
        <p:spPr bwMode="auto">
          <a:xfrm>
            <a:off x="4125913" y="201136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8" name="Line 192"/>
          <p:cNvSpPr>
            <a:spLocks noChangeShapeType="1"/>
          </p:cNvSpPr>
          <p:nvPr/>
        </p:nvSpPr>
        <p:spPr bwMode="auto">
          <a:xfrm>
            <a:off x="4745038" y="201136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9" name="Line 193"/>
          <p:cNvSpPr>
            <a:spLocks noChangeShapeType="1"/>
          </p:cNvSpPr>
          <p:nvPr/>
        </p:nvSpPr>
        <p:spPr bwMode="auto">
          <a:xfrm>
            <a:off x="5365750" y="2011363"/>
            <a:ext cx="1588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0" name="Line 194"/>
          <p:cNvSpPr>
            <a:spLocks noChangeShapeType="1"/>
          </p:cNvSpPr>
          <p:nvPr/>
        </p:nvSpPr>
        <p:spPr bwMode="auto">
          <a:xfrm>
            <a:off x="5988050" y="2011363"/>
            <a:ext cx="1588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1" name="Line 195"/>
          <p:cNvSpPr>
            <a:spLocks noChangeShapeType="1"/>
          </p:cNvSpPr>
          <p:nvPr/>
        </p:nvSpPr>
        <p:spPr bwMode="auto">
          <a:xfrm>
            <a:off x="6608763" y="201136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2" name="Line 196"/>
          <p:cNvSpPr>
            <a:spLocks noChangeShapeType="1"/>
          </p:cNvSpPr>
          <p:nvPr/>
        </p:nvSpPr>
        <p:spPr bwMode="auto">
          <a:xfrm>
            <a:off x="7227888" y="201136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3" name="Line 203"/>
          <p:cNvSpPr>
            <a:spLocks noChangeShapeType="1"/>
          </p:cNvSpPr>
          <p:nvPr/>
        </p:nvSpPr>
        <p:spPr bwMode="auto">
          <a:xfrm>
            <a:off x="3505200" y="2011363"/>
            <a:ext cx="1588" cy="2554287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4" name="Line 205"/>
          <p:cNvSpPr>
            <a:spLocks noChangeShapeType="1"/>
          </p:cNvSpPr>
          <p:nvPr/>
        </p:nvSpPr>
        <p:spPr bwMode="auto">
          <a:xfrm>
            <a:off x="3505200" y="2009775"/>
            <a:ext cx="4324350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5" name="Line 207"/>
          <p:cNvSpPr>
            <a:spLocks noChangeShapeType="1"/>
          </p:cNvSpPr>
          <p:nvPr/>
        </p:nvSpPr>
        <p:spPr bwMode="auto">
          <a:xfrm>
            <a:off x="3505200" y="4565650"/>
            <a:ext cx="4324350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6" name="Line 203"/>
          <p:cNvSpPr>
            <a:spLocks noChangeShapeType="1"/>
          </p:cNvSpPr>
          <p:nvPr/>
        </p:nvSpPr>
        <p:spPr bwMode="auto">
          <a:xfrm>
            <a:off x="7840663" y="2017713"/>
            <a:ext cx="1587" cy="2554287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7" name="Rectangle 57"/>
          <p:cNvSpPr>
            <a:spLocks noChangeArrowheads="1"/>
          </p:cNvSpPr>
          <p:nvPr/>
        </p:nvSpPr>
        <p:spPr bwMode="auto">
          <a:xfrm>
            <a:off x="7227888" y="656272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58" name="Rectangle 58"/>
          <p:cNvSpPr>
            <a:spLocks noChangeArrowheads="1"/>
          </p:cNvSpPr>
          <p:nvPr/>
        </p:nvSpPr>
        <p:spPr bwMode="auto">
          <a:xfrm>
            <a:off x="6608763" y="656272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59" name="Rectangle 59"/>
          <p:cNvSpPr>
            <a:spLocks noChangeArrowheads="1"/>
          </p:cNvSpPr>
          <p:nvPr/>
        </p:nvSpPr>
        <p:spPr bwMode="auto">
          <a:xfrm>
            <a:off x="5988050" y="656272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60" name="Rectangle 60"/>
          <p:cNvSpPr>
            <a:spLocks noChangeArrowheads="1"/>
          </p:cNvSpPr>
          <p:nvPr/>
        </p:nvSpPr>
        <p:spPr bwMode="auto">
          <a:xfrm>
            <a:off x="5365750" y="6562725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61" name="Rectangle 61"/>
          <p:cNvSpPr>
            <a:spLocks noChangeArrowheads="1"/>
          </p:cNvSpPr>
          <p:nvPr/>
        </p:nvSpPr>
        <p:spPr bwMode="auto">
          <a:xfrm>
            <a:off x="4745038" y="656272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462" name="Rectangle 62"/>
          <p:cNvSpPr>
            <a:spLocks noChangeArrowheads="1"/>
          </p:cNvSpPr>
          <p:nvPr/>
        </p:nvSpPr>
        <p:spPr bwMode="auto">
          <a:xfrm>
            <a:off x="4125913" y="656272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14</a:t>
            </a:r>
          </a:p>
        </p:txBody>
      </p:sp>
      <p:sp>
        <p:nvSpPr>
          <p:cNvPr id="57463" name="Rectangle 63"/>
          <p:cNvSpPr>
            <a:spLocks noChangeArrowheads="1"/>
          </p:cNvSpPr>
          <p:nvPr/>
        </p:nvSpPr>
        <p:spPr bwMode="auto">
          <a:xfrm>
            <a:off x="3505200" y="656272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F</a:t>
            </a:r>
          </a:p>
        </p:txBody>
      </p:sp>
      <p:sp>
        <p:nvSpPr>
          <p:cNvPr id="57464" name="Rectangle 71"/>
          <p:cNvSpPr>
            <a:spLocks noChangeArrowheads="1"/>
          </p:cNvSpPr>
          <p:nvPr/>
        </p:nvSpPr>
        <p:spPr bwMode="auto">
          <a:xfrm>
            <a:off x="7227888" y="628173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D3</a:t>
            </a:r>
          </a:p>
        </p:txBody>
      </p:sp>
      <p:sp>
        <p:nvSpPr>
          <p:cNvPr id="57465" name="Rectangle 72"/>
          <p:cNvSpPr>
            <a:spLocks noChangeArrowheads="1"/>
          </p:cNvSpPr>
          <p:nvPr/>
        </p:nvSpPr>
        <p:spPr bwMode="auto">
          <a:xfrm>
            <a:off x="6608763" y="628173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1B</a:t>
            </a:r>
          </a:p>
        </p:txBody>
      </p:sp>
      <p:sp>
        <p:nvSpPr>
          <p:cNvPr id="57466" name="Rectangle 73"/>
          <p:cNvSpPr>
            <a:spLocks noChangeArrowheads="1"/>
          </p:cNvSpPr>
          <p:nvPr/>
        </p:nvSpPr>
        <p:spPr bwMode="auto">
          <a:xfrm>
            <a:off x="5988050" y="628173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77</a:t>
            </a:r>
          </a:p>
        </p:txBody>
      </p:sp>
      <p:sp>
        <p:nvSpPr>
          <p:cNvPr id="57467" name="Rectangle 74"/>
          <p:cNvSpPr>
            <a:spLocks noChangeArrowheads="1"/>
          </p:cNvSpPr>
          <p:nvPr/>
        </p:nvSpPr>
        <p:spPr bwMode="auto">
          <a:xfrm>
            <a:off x="5365750" y="6281738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83</a:t>
            </a:r>
          </a:p>
        </p:txBody>
      </p:sp>
      <p:sp>
        <p:nvSpPr>
          <p:cNvPr id="57468" name="Rectangle 75"/>
          <p:cNvSpPr>
            <a:spLocks noChangeArrowheads="1"/>
          </p:cNvSpPr>
          <p:nvPr/>
        </p:nvSpPr>
        <p:spPr bwMode="auto">
          <a:xfrm>
            <a:off x="4745038" y="628173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69" name="Rectangle 76"/>
          <p:cNvSpPr>
            <a:spLocks noChangeArrowheads="1"/>
          </p:cNvSpPr>
          <p:nvPr/>
        </p:nvSpPr>
        <p:spPr bwMode="auto">
          <a:xfrm>
            <a:off x="4125913" y="628173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13</a:t>
            </a:r>
          </a:p>
        </p:txBody>
      </p:sp>
      <p:sp>
        <p:nvSpPr>
          <p:cNvPr id="57470" name="Rectangle 77"/>
          <p:cNvSpPr>
            <a:spLocks noChangeArrowheads="1"/>
          </p:cNvSpPr>
          <p:nvPr/>
        </p:nvSpPr>
        <p:spPr bwMode="auto">
          <a:xfrm>
            <a:off x="3505200" y="628173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E</a:t>
            </a:r>
          </a:p>
        </p:txBody>
      </p:sp>
      <p:sp>
        <p:nvSpPr>
          <p:cNvPr id="57471" name="Rectangle 85"/>
          <p:cNvSpPr>
            <a:spLocks noChangeArrowheads="1"/>
          </p:cNvSpPr>
          <p:nvPr/>
        </p:nvSpPr>
        <p:spPr bwMode="auto">
          <a:xfrm>
            <a:off x="7227888" y="600075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15</a:t>
            </a:r>
          </a:p>
        </p:txBody>
      </p:sp>
      <p:sp>
        <p:nvSpPr>
          <p:cNvPr id="57472" name="Rectangle 86"/>
          <p:cNvSpPr>
            <a:spLocks noChangeArrowheads="1"/>
          </p:cNvSpPr>
          <p:nvPr/>
        </p:nvSpPr>
        <p:spPr bwMode="auto">
          <a:xfrm>
            <a:off x="6608763" y="600075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34</a:t>
            </a:r>
          </a:p>
        </p:txBody>
      </p:sp>
      <p:sp>
        <p:nvSpPr>
          <p:cNvPr id="57473" name="Rectangle 87"/>
          <p:cNvSpPr>
            <a:spLocks noChangeArrowheads="1"/>
          </p:cNvSpPr>
          <p:nvPr/>
        </p:nvSpPr>
        <p:spPr bwMode="auto">
          <a:xfrm>
            <a:off x="5988050" y="600075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96</a:t>
            </a:r>
          </a:p>
        </p:txBody>
      </p:sp>
      <p:sp>
        <p:nvSpPr>
          <p:cNvPr id="57474" name="Rectangle 88"/>
          <p:cNvSpPr>
            <a:spLocks noChangeArrowheads="1"/>
          </p:cNvSpPr>
          <p:nvPr/>
        </p:nvSpPr>
        <p:spPr bwMode="auto">
          <a:xfrm>
            <a:off x="5365750" y="6000750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04</a:t>
            </a:r>
          </a:p>
        </p:txBody>
      </p:sp>
      <p:sp>
        <p:nvSpPr>
          <p:cNvPr id="57475" name="Rectangle 89"/>
          <p:cNvSpPr>
            <a:spLocks noChangeArrowheads="1"/>
          </p:cNvSpPr>
          <p:nvPr/>
        </p:nvSpPr>
        <p:spPr bwMode="auto">
          <a:xfrm>
            <a:off x="4745038" y="600075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76" name="Rectangle 90"/>
          <p:cNvSpPr>
            <a:spLocks noChangeArrowheads="1"/>
          </p:cNvSpPr>
          <p:nvPr/>
        </p:nvSpPr>
        <p:spPr bwMode="auto">
          <a:xfrm>
            <a:off x="4125913" y="600075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16</a:t>
            </a:r>
          </a:p>
        </p:txBody>
      </p:sp>
      <p:sp>
        <p:nvSpPr>
          <p:cNvPr id="57477" name="Rectangle 91"/>
          <p:cNvSpPr>
            <a:spLocks noChangeArrowheads="1"/>
          </p:cNvSpPr>
          <p:nvPr/>
        </p:nvSpPr>
        <p:spPr bwMode="auto">
          <a:xfrm>
            <a:off x="3505200" y="600075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D</a:t>
            </a:r>
          </a:p>
        </p:txBody>
      </p:sp>
      <p:sp>
        <p:nvSpPr>
          <p:cNvPr id="57478" name="Rectangle 99"/>
          <p:cNvSpPr>
            <a:spLocks noChangeArrowheads="1"/>
          </p:cNvSpPr>
          <p:nvPr/>
        </p:nvSpPr>
        <p:spPr bwMode="auto">
          <a:xfrm>
            <a:off x="7227888" y="5694363"/>
            <a:ext cx="6207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79" name="Rectangle 100"/>
          <p:cNvSpPr>
            <a:spLocks noChangeArrowheads="1"/>
          </p:cNvSpPr>
          <p:nvPr/>
        </p:nvSpPr>
        <p:spPr bwMode="auto">
          <a:xfrm>
            <a:off x="6608763" y="5694363"/>
            <a:ext cx="6191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0" name="Rectangle 101"/>
          <p:cNvSpPr>
            <a:spLocks noChangeArrowheads="1"/>
          </p:cNvSpPr>
          <p:nvPr/>
        </p:nvSpPr>
        <p:spPr bwMode="auto">
          <a:xfrm>
            <a:off x="5988050" y="5694363"/>
            <a:ext cx="6207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1" name="Rectangle 102"/>
          <p:cNvSpPr>
            <a:spLocks noChangeArrowheads="1"/>
          </p:cNvSpPr>
          <p:nvPr/>
        </p:nvSpPr>
        <p:spPr bwMode="auto">
          <a:xfrm>
            <a:off x="5365750" y="5694363"/>
            <a:ext cx="6223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2" name="Rectangle 103"/>
          <p:cNvSpPr>
            <a:spLocks noChangeArrowheads="1"/>
          </p:cNvSpPr>
          <p:nvPr/>
        </p:nvSpPr>
        <p:spPr bwMode="auto">
          <a:xfrm>
            <a:off x="4745038" y="5694363"/>
            <a:ext cx="6207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483" name="Rectangle 104"/>
          <p:cNvSpPr>
            <a:spLocks noChangeArrowheads="1"/>
          </p:cNvSpPr>
          <p:nvPr/>
        </p:nvSpPr>
        <p:spPr bwMode="auto">
          <a:xfrm>
            <a:off x="4125913" y="5694363"/>
            <a:ext cx="6191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12</a:t>
            </a:r>
          </a:p>
        </p:txBody>
      </p:sp>
      <p:sp>
        <p:nvSpPr>
          <p:cNvPr id="57484" name="Rectangle 105"/>
          <p:cNvSpPr>
            <a:spLocks noChangeArrowheads="1"/>
          </p:cNvSpPr>
          <p:nvPr/>
        </p:nvSpPr>
        <p:spPr bwMode="auto">
          <a:xfrm>
            <a:off x="3505200" y="5694363"/>
            <a:ext cx="6207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C</a:t>
            </a:r>
          </a:p>
        </p:txBody>
      </p:sp>
      <p:sp>
        <p:nvSpPr>
          <p:cNvPr id="57485" name="Rectangle 113"/>
          <p:cNvSpPr>
            <a:spLocks noChangeArrowheads="1"/>
          </p:cNvSpPr>
          <p:nvPr/>
        </p:nvSpPr>
        <p:spPr bwMode="auto">
          <a:xfrm>
            <a:off x="7227888" y="541337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6" name="Rectangle 114"/>
          <p:cNvSpPr>
            <a:spLocks noChangeArrowheads="1"/>
          </p:cNvSpPr>
          <p:nvPr/>
        </p:nvSpPr>
        <p:spPr bwMode="auto">
          <a:xfrm>
            <a:off x="6608763" y="541337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7" name="Rectangle 115"/>
          <p:cNvSpPr>
            <a:spLocks noChangeArrowheads="1"/>
          </p:cNvSpPr>
          <p:nvPr/>
        </p:nvSpPr>
        <p:spPr bwMode="auto">
          <a:xfrm>
            <a:off x="5988050" y="541337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8" name="Rectangle 116"/>
          <p:cNvSpPr>
            <a:spLocks noChangeArrowheads="1"/>
          </p:cNvSpPr>
          <p:nvPr/>
        </p:nvSpPr>
        <p:spPr bwMode="auto">
          <a:xfrm>
            <a:off x="5365750" y="5413375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489" name="Rectangle 117"/>
          <p:cNvSpPr>
            <a:spLocks noChangeArrowheads="1"/>
          </p:cNvSpPr>
          <p:nvPr/>
        </p:nvSpPr>
        <p:spPr bwMode="auto">
          <a:xfrm>
            <a:off x="4745038" y="5413375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490" name="Rectangle 118"/>
          <p:cNvSpPr>
            <a:spLocks noChangeArrowheads="1"/>
          </p:cNvSpPr>
          <p:nvPr/>
        </p:nvSpPr>
        <p:spPr bwMode="auto">
          <a:xfrm>
            <a:off x="4125913" y="5413375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0B</a:t>
            </a:r>
          </a:p>
        </p:txBody>
      </p:sp>
      <p:sp>
        <p:nvSpPr>
          <p:cNvPr id="57491" name="Rectangle 119"/>
          <p:cNvSpPr>
            <a:spLocks noChangeArrowheads="1"/>
          </p:cNvSpPr>
          <p:nvPr/>
        </p:nvSpPr>
        <p:spPr bwMode="auto">
          <a:xfrm>
            <a:off x="3505200" y="5413375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B</a:t>
            </a:r>
          </a:p>
        </p:txBody>
      </p:sp>
      <p:sp>
        <p:nvSpPr>
          <p:cNvPr id="57492" name="Rectangle 127"/>
          <p:cNvSpPr>
            <a:spLocks noChangeArrowheads="1"/>
          </p:cNvSpPr>
          <p:nvPr/>
        </p:nvSpPr>
        <p:spPr bwMode="auto">
          <a:xfrm>
            <a:off x="7227888" y="513238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3B</a:t>
            </a:r>
          </a:p>
        </p:txBody>
      </p:sp>
      <p:sp>
        <p:nvSpPr>
          <p:cNvPr id="57493" name="Rectangle 128"/>
          <p:cNvSpPr>
            <a:spLocks noChangeArrowheads="1"/>
          </p:cNvSpPr>
          <p:nvPr/>
        </p:nvSpPr>
        <p:spPr bwMode="auto">
          <a:xfrm>
            <a:off x="6608763" y="513238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DA</a:t>
            </a:r>
          </a:p>
        </p:txBody>
      </p:sp>
      <p:sp>
        <p:nvSpPr>
          <p:cNvPr id="57494" name="Rectangle 129"/>
          <p:cNvSpPr>
            <a:spLocks noChangeArrowheads="1"/>
          </p:cNvSpPr>
          <p:nvPr/>
        </p:nvSpPr>
        <p:spPr bwMode="auto">
          <a:xfrm>
            <a:off x="5988050" y="513238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15</a:t>
            </a:r>
          </a:p>
        </p:txBody>
      </p:sp>
      <p:sp>
        <p:nvSpPr>
          <p:cNvPr id="57495" name="Rectangle 130"/>
          <p:cNvSpPr>
            <a:spLocks noChangeArrowheads="1"/>
          </p:cNvSpPr>
          <p:nvPr/>
        </p:nvSpPr>
        <p:spPr bwMode="auto">
          <a:xfrm>
            <a:off x="5365750" y="5132388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93</a:t>
            </a:r>
          </a:p>
        </p:txBody>
      </p:sp>
      <p:sp>
        <p:nvSpPr>
          <p:cNvPr id="57496" name="Rectangle 131"/>
          <p:cNvSpPr>
            <a:spLocks noChangeArrowheads="1"/>
          </p:cNvSpPr>
          <p:nvPr/>
        </p:nvSpPr>
        <p:spPr bwMode="auto">
          <a:xfrm>
            <a:off x="4745038" y="5132388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497" name="Rectangle 132"/>
          <p:cNvSpPr>
            <a:spLocks noChangeArrowheads="1"/>
          </p:cNvSpPr>
          <p:nvPr/>
        </p:nvSpPr>
        <p:spPr bwMode="auto">
          <a:xfrm>
            <a:off x="4125913" y="5132388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2D</a:t>
            </a:r>
          </a:p>
        </p:txBody>
      </p:sp>
      <p:sp>
        <p:nvSpPr>
          <p:cNvPr id="57498" name="Rectangle 133"/>
          <p:cNvSpPr>
            <a:spLocks noChangeArrowheads="1"/>
          </p:cNvSpPr>
          <p:nvPr/>
        </p:nvSpPr>
        <p:spPr bwMode="auto">
          <a:xfrm>
            <a:off x="3505200" y="5132388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A</a:t>
            </a:r>
          </a:p>
        </p:txBody>
      </p:sp>
      <p:sp>
        <p:nvSpPr>
          <p:cNvPr id="57499" name="Rectangle 141"/>
          <p:cNvSpPr>
            <a:spLocks noChangeArrowheads="1"/>
          </p:cNvSpPr>
          <p:nvPr/>
        </p:nvSpPr>
        <p:spPr bwMode="auto">
          <a:xfrm>
            <a:off x="7227888" y="485140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500" name="Rectangle 142"/>
          <p:cNvSpPr>
            <a:spLocks noChangeArrowheads="1"/>
          </p:cNvSpPr>
          <p:nvPr/>
        </p:nvSpPr>
        <p:spPr bwMode="auto">
          <a:xfrm>
            <a:off x="6608763" y="485140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501" name="Rectangle 143"/>
          <p:cNvSpPr>
            <a:spLocks noChangeArrowheads="1"/>
          </p:cNvSpPr>
          <p:nvPr/>
        </p:nvSpPr>
        <p:spPr bwMode="auto">
          <a:xfrm>
            <a:off x="5988050" y="485140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502" name="Rectangle 144"/>
          <p:cNvSpPr>
            <a:spLocks noChangeArrowheads="1"/>
          </p:cNvSpPr>
          <p:nvPr/>
        </p:nvSpPr>
        <p:spPr bwMode="auto">
          <a:xfrm>
            <a:off x="5365750" y="4851400"/>
            <a:ext cx="6223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–</a:t>
            </a:r>
          </a:p>
        </p:txBody>
      </p:sp>
      <p:sp>
        <p:nvSpPr>
          <p:cNvPr id="57503" name="Rectangle 145"/>
          <p:cNvSpPr>
            <a:spLocks noChangeArrowheads="1"/>
          </p:cNvSpPr>
          <p:nvPr/>
        </p:nvSpPr>
        <p:spPr bwMode="auto">
          <a:xfrm>
            <a:off x="4745038" y="4851400"/>
            <a:ext cx="6207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</a:t>
            </a:r>
          </a:p>
        </p:txBody>
      </p:sp>
      <p:sp>
        <p:nvSpPr>
          <p:cNvPr id="57504" name="Rectangle 146"/>
          <p:cNvSpPr>
            <a:spLocks noChangeArrowheads="1"/>
          </p:cNvSpPr>
          <p:nvPr/>
        </p:nvSpPr>
        <p:spPr bwMode="auto">
          <a:xfrm>
            <a:off x="4125913" y="4851400"/>
            <a:ext cx="619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2D</a:t>
            </a:r>
          </a:p>
        </p:txBody>
      </p:sp>
      <p:sp>
        <p:nvSpPr>
          <p:cNvPr id="57505" name="Rectangle 147"/>
          <p:cNvSpPr>
            <a:spLocks noChangeArrowheads="1"/>
          </p:cNvSpPr>
          <p:nvPr/>
        </p:nvSpPr>
        <p:spPr bwMode="auto">
          <a:xfrm>
            <a:off x="3505200" y="4851400"/>
            <a:ext cx="6207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9</a:t>
            </a:r>
          </a:p>
        </p:txBody>
      </p:sp>
      <p:sp>
        <p:nvSpPr>
          <p:cNvPr id="57506" name="Rectangle 155"/>
          <p:cNvSpPr>
            <a:spLocks noChangeArrowheads="1"/>
          </p:cNvSpPr>
          <p:nvPr/>
        </p:nvSpPr>
        <p:spPr bwMode="auto">
          <a:xfrm>
            <a:off x="7227888" y="457041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89</a:t>
            </a:r>
          </a:p>
        </p:txBody>
      </p:sp>
      <p:sp>
        <p:nvSpPr>
          <p:cNvPr id="57507" name="Rectangle 156"/>
          <p:cNvSpPr>
            <a:spLocks noChangeArrowheads="1"/>
          </p:cNvSpPr>
          <p:nvPr/>
        </p:nvSpPr>
        <p:spPr bwMode="auto">
          <a:xfrm>
            <a:off x="6608763" y="457041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51</a:t>
            </a:r>
          </a:p>
        </p:txBody>
      </p:sp>
      <p:sp>
        <p:nvSpPr>
          <p:cNvPr id="57508" name="Rectangle 157"/>
          <p:cNvSpPr>
            <a:spLocks noChangeArrowheads="1"/>
          </p:cNvSpPr>
          <p:nvPr/>
        </p:nvSpPr>
        <p:spPr bwMode="auto">
          <a:xfrm>
            <a:off x="5988050" y="457041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00</a:t>
            </a:r>
          </a:p>
        </p:txBody>
      </p:sp>
      <p:sp>
        <p:nvSpPr>
          <p:cNvPr id="57509" name="Rectangle 158"/>
          <p:cNvSpPr>
            <a:spLocks noChangeArrowheads="1"/>
          </p:cNvSpPr>
          <p:nvPr/>
        </p:nvSpPr>
        <p:spPr bwMode="auto">
          <a:xfrm>
            <a:off x="5365750" y="4570413"/>
            <a:ext cx="6223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3A</a:t>
            </a:r>
          </a:p>
        </p:txBody>
      </p:sp>
      <p:sp>
        <p:nvSpPr>
          <p:cNvPr id="57510" name="Rectangle 159"/>
          <p:cNvSpPr>
            <a:spLocks noChangeArrowheads="1"/>
          </p:cNvSpPr>
          <p:nvPr/>
        </p:nvSpPr>
        <p:spPr bwMode="auto">
          <a:xfrm>
            <a:off x="4745038" y="4570413"/>
            <a:ext cx="62071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1</a:t>
            </a:r>
          </a:p>
        </p:txBody>
      </p:sp>
      <p:sp>
        <p:nvSpPr>
          <p:cNvPr id="57511" name="Rectangle 160"/>
          <p:cNvSpPr>
            <a:spLocks noChangeArrowheads="1"/>
          </p:cNvSpPr>
          <p:nvPr/>
        </p:nvSpPr>
        <p:spPr bwMode="auto">
          <a:xfrm>
            <a:off x="4125913" y="4570413"/>
            <a:ext cx="6191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 charset="0"/>
              </a:rPr>
              <a:t>24</a:t>
            </a:r>
          </a:p>
        </p:txBody>
      </p:sp>
      <p:sp>
        <p:nvSpPr>
          <p:cNvPr id="57512" name="Rectangle 161"/>
          <p:cNvSpPr>
            <a:spLocks noChangeArrowheads="1"/>
          </p:cNvSpPr>
          <p:nvPr/>
        </p:nvSpPr>
        <p:spPr bwMode="auto">
          <a:xfrm>
            <a:off x="3505200" y="4570413"/>
            <a:ext cx="6207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990000"/>
                </a:solidFill>
                <a:latin typeface="Calibri" charset="0"/>
              </a:rPr>
              <a:t>8</a:t>
            </a:r>
          </a:p>
        </p:txBody>
      </p:sp>
      <p:sp>
        <p:nvSpPr>
          <p:cNvPr id="57513" name="Line 184"/>
          <p:cNvSpPr>
            <a:spLocks noChangeShapeType="1"/>
          </p:cNvSpPr>
          <p:nvPr/>
        </p:nvSpPr>
        <p:spPr bwMode="auto">
          <a:xfrm>
            <a:off x="3524250" y="4851400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4" name="Line 185"/>
          <p:cNvSpPr>
            <a:spLocks noChangeShapeType="1"/>
          </p:cNvSpPr>
          <p:nvPr/>
        </p:nvSpPr>
        <p:spPr bwMode="auto">
          <a:xfrm>
            <a:off x="3524250" y="5132388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5" name="Line 186"/>
          <p:cNvSpPr>
            <a:spLocks noChangeShapeType="1"/>
          </p:cNvSpPr>
          <p:nvPr/>
        </p:nvSpPr>
        <p:spPr bwMode="auto">
          <a:xfrm>
            <a:off x="3524250" y="5413375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6" name="Line 187"/>
          <p:cNvSpPr>
            <a:spLocks noChangeShapeType="1"/>
          </p:cNvSpPr>
          <p:nvPr/>
        </p:nvSpPr>
        <p:spPr bwMode="auto">
          <a:xfrm>
            <a:off x="3524250" y="5697538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7" name="Line 188"/>
          <p:cNvSpPr>
            <a:spLocks noChangeShapeType="1"/>
          </p:cNvSpPr>
          <p:nvPr/>
        </p:nvSpPr>
        <p:spPr bwMode="auto">
          <a:xfrm>
            <a:off x="3524250" y="6000750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8" name="Line 189"/>
          <p:cNvSpPr>
            <a:spLocks noChangeShapeType="1"/>
          </p:cNvSpPr>
          <p:nvPr/>
        </p:nvSpPr>
        <p:spPr bwMode="auto">
          <a:xfrm>
            <a:off x="3524250" y="6281738"/>
            <a:ext cx="432435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19" name="Line 190"/>
          <p:cNvSpPr>
            <a:spLocks noChangeShapeType="1"/>
          </p:cNvSpPr>
          <p:nvPr/>
        </p:nvSpPr>
        <p:spPr bwMode="auto">
          <a:xfrm>
            <a:off x="3524250" y="6562725"/>
            <a:ext cx="432435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0" name="Line 197"/>
          <p:cNvSpPr>
            <a:spLocks noChangeShapeType="1"/>
          </p:cNvSpPr>
          <p:nvPr/>
        </p:nvSpPr>
        <p:spPr bwMode="auto">
          <a:xfrm>
            <a:off x="4125913" y="430371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1" name="Line 198"/>
          <p:cNvSpPr>
            <a:spLocks noChangeShapeType="1"/>
          </p:cNvSpPr>
          <p:nvPr/>
        </p:nvSpPr>
        <p:spPr bwMode="auto">
          <a:xfrm>
            <a:off x="4745038" y="430371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2" name="Line 199"/>
          <p:cNvSpPr>
            <a:spLocks noChangeShapeType="1"/>
          </p:cNvSpPr>
          <p:nvPr/>
        </p:nvSpPr>
        <p:spPr bwMode="auto">
          <a:xfrm>
            <a:off x="5365750" y="4303713"/>
            <a:ext cx="1588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3" name="Line 200"/>
          <p:cNvSpPr>
            <a:spLocks noChangeShapeType="1"/>
          </p:cNvSpPr>
          <p:nvPr/>
        </p:nvSpPr>
        <p:spPr bwMode="auto">
          <a:xfrm>
            <a:off x="5988050" y="4303713"/>
            <a:ext cx="1588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4" name="Line 201"/>
          <p:cNvSpPr>
            <a:spLocks noChangeShapeType="1"/>
          </p:cNvSpPr>
          <p:nvPr/>
        </p:nvSpPr>
        <p:spPr bwMode="auto">
          <a:xfrm>
            <a:off x="6608763" y="430371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5" name="Line 202"/>
          <p:cNvSpPr>
            <a:spLocks noChangeShapeType="1"/>
          </p:cNvSpPr>
          <p:nvPr/>
        </p:nvSpPr>
        <p:spPr bwMode="auto">
          <a:xfrm>
            <a:off x="7227888" y="4303713"/>
            <a:ext cx="1587" cy="25542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6" name="Line 206"/>
          <p:cNvSpPr>
            <a:spLocks noChangeShapeType="1"/>
          </p:cNvSpPr>
          <p:nvPr/>
        </p:nvSpPr>
        <p:spPr bwMode="auto">
          <a:xfrm>
            <a:off x="7847013" y="4303713"/>
            <a:ext cx="1587" cy="2554287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7" name="Line 207"/>
          <p:cNvSpPr>
            <a:spLocks noChangeShapeType="1"/>
          </p:cNvSpPr>
          <p:nvPr/>
        </p:nvSpPr>
        <p:spPr bwMode="auto">
          <a:xfrm>
            <a:off x="3524250" y="6843713"/>
            <a:ext cx="4324350" cy="1587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28" name="Line 206"/>
          <p:cNvSpPr>
            <a:spLocks noChangeShapeType="1"/>
          </p:cNvSpPr>
          <p:nvPr/>
        </p:nvSpPr>
        <p:spPr bwMode="auto">
          <a:xfrm>
            <a:off x="3505200" y="4302125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5334000"/>
          </a:xfrm>
        </p:spPr>
        <p:txBody>
          <a:bodyPr/>
          <a:lstStyle/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Virtual Address: </a:t>
            </a:r>
            <a:r>
              <a:rPr lang="en-GB" sz="2000">
                <a:effectLst/>
                <a:latin typeface="Courier New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558800" lvl="1" indent="-220663">
              <a:lnSpc>
                <a:spcPct val="85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Courier New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2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VPN ___	TLBI ___	TLBT ____	          TLB Hit? __	Page Fault? __        PPN: ____</a:t>
            </a:r>
            <a:endParaRPr lang="en-GB" sz="1800">
              <a:latin typeface="Helvetica" charset="0"/>
              <a:ea typeface="ＭＳ Ｐゴシック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latin typeface="Helvetica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10890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15763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0" name="Rectangle 13"/>
          <p:cNvSpPr>
            <a:spLocks noChangeArrowheads="1"/>
          </p:cNvSpPr>
          <p:nvPr/>
        </p:nvSpPr>
        <p:spPr bwMode="auto">
          <a:xfrm>
            <a:off x="20637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3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2" name="Rectangle 16"/>
          <p:cNvSpPr>
            <a:spLocks noChangeArrowheads="1"/>
          </p:cNvSpPr>
          <p:nvPr/>
        </p:nvSpPr>
        <p:spPr bwMode="auto">
          <a:xfrm>
            <a:off x="25511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4" name="Rectangle 19"/>
          <p:cNvSpPr>
            <a:spLocks noChangeArrowheads="1"/>
          </p:cNvSpPr>
          <p:nvPr/>
        </p:nvSpPr>
        <p:spPr bwMode="auto">
          <a:xfrm>
            <a:off x="30384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6" name="Rectangle 22"/>
          <p:cNvSpPr>
            <a:spLocks noChangeArrowheads="1"/>
          </p:cNvSpPr>
          <p:nvPr/>
        </p:nvSpPr>
        <p:spPr bwMode="auto">
          <a:xfrm>
            <a:off x="35258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38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8" name="Rectangle 25"/>
          <p:cNvSpPr>
            <a:spLocks noChangeArrowheads="1"/>
          </p:cNvSpPr>
          <p:nvPr/>
        </p:nvSpPr>
        <p:spPr bwMode="auto">
          <a:xfrm>
            <a:off x="401320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3" y="2459038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0" name="Rectangle 28"/>
          <p:cNvSpPr>
            <a:spLocks noChangeArrowheads="1"/>
          </p:cNvSpPr>
          <p:nvPr/>
        </p:nvSpPr>
        <p:spPr bwMode="auto">
          <a:xfrm>
            <a:off x="450056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2" name="Rectangle 31"/>
          <p:cNvSpPr>
            <a:spLocks noChangeArrowheads="1"/>
          </p:cNvSpPr>
          <p:nvPr/>
        </p:nvSpPr>
        <p:spPr bwMode="auto">
          <a:xfrm>
            <a:off x="49879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4" name="Rectangle 34"/>
          <p:cNvSpPr>
            <a:spLocks noChangeArrowheads="1"/>
          </p:cNvSpPr>
          <p:nvPr/>
        </p:nvSpPr>
        <p:spPr bwMode="auto">
          <a:xfrm>
            <a:off x="54752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6" name="Rectangle 37"/>
          <p:cNvSpPr>
            <a:spLocks noChangeArrowheads="1"/>
          </p:cNvSpPr>
          <p:nvPr/>
        </p:nvSpPr>
        <p:spPr bwMode="auto">
          <a:xfrm>
            <a:off x="59626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3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8" name="Rectangle 40"/>
          <p:cNvSpPr>
            <a:spLocks noChangeArrowheads="1"/>
          </p:cNvSpPr>
          <p:nvPr/>
        </p:nvSpPr>
        <p:spPr bwMode="auto">
          <a:xfrm>
            <a:off x="64500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0" name="Rectangle 43"/>
          <p:cNvSpPr>
            <a:spLocks noChangeArrowheads="1"/>
          </p:cNvSpPr>
          <p:nvPr/>
        </p:nvSpPr>
        <p:spPr bwMode="auto">
          <a:xfrm>
            <a:off x="69373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2" name="Rectangle 46"/>
          <p:cNvSpPr>
            <a:spLocks noChangeArrowheads="1"/>
          </p:cNvSpPr>
          <p:nvPr/>
        </p:nvSpPr>
        <p:spPr bwMode="auto">
          <a:xfrm>
            <a:off x="74247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5" y="2924175"/>
            <a:ext cx="2924175" cy="333375"/>
            <a:chOff x="3085" y="1661"/>
            <a:chExt cx="1842" cy="210"/>
          </a:xfrm>
        </p:grpSpPr>
        <p:sp>
          <p:nvSpPr>
            <p:cNvPr id="59508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9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38"/>
            <a:ext cx="3916363" cy="333375"/>
            <a:chOff x="629" y="1656"/>
            <a:chExt cx="2467" cy="210"/>
          </a:xfrm>
        </p:grpSpPr>
        <p:sp>
          <p:nvSpPr>
            <p:cNvPr id="59506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7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4538"/>
            <a:ext cx="992188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3" y="1890713"/>
            <a:ext cx="5397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63"/>
            <a:ext cx="2927350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38"/>
            <a:ext cx="582612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3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8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5388" y="5564188"/>
            <a:ext cx="2924175" cy="333375"/>
            <a:chOff x="3101" y="3292"/>
            <a:chExt cx="1842" cy="210"/>
          </a:xfrm>
        </p:grpSpPr>
        <p:sp>
          <p:nvSpPr>
            <p:cNvPr id="5950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5" y="5556250"/>
            <a:ext cx="2924175" cy="333375"/>
            <a:chOff x="1277" y="3292"/>
            <a:chExt cx="1842" cy="210"/>
          </a:xfrm>
        </p:grpSpPr>
        <p:sp>
          <p:nvSpPr>
            <p:cNvPr id="59502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3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4675" y="4516438"/>
            <a:ext cx="992188" cy="306387"/>
            <a:chOff x="4300" y="2637"/>
            <a:chExt cx="625" cy="193"/>
          </a:xfrm>
        </p:grpSpPr>
        <p:sp>
          <p:nvSpPr>
            <p:cNvPr id="595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925" y="4513263"/>
            <a:ext cx="1927225" cy="306387"/>
            <a:chOff x="3090" y="2624"/>
            <a:chExt cx="1214" cy="193"/>
          </a:xfrm>
        </p:grpSpPr>
        <p:sp>
          <p:nvSpPr>
            <p:cNvPr id="59498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9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8" y="4516438"/>
            <a:ext cx="2894012" cy="306387"/>
            <a:chOff x="1248" y="2637"/>
            <a:chExt cx="1823" cy="193"/>
          </a:xfrm>
        </p:grpSpPr>
        <p:sp>
          <p:nvSpPr>
            <p:cNvPr id="5949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CT</a:t>
              </a:r>
            </a:p>
          </p:txBody>
        </p:sp>
      </p:grpSp>
      <p:sp>
        <p:nvSpPr>
          <p:cNvPr id="59458" name="Text Box 113"/>
          <p:cNvSpPr txBox="1">
            <a:spLocks noChangeArrowheads="1"/>
          </p:cNvSpPr>
          <p:nvPr/>
        </p:nvSpPr>
        <p:spPr bwMode="auto">
          <a:xfrm>
            <a:off x="75580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59" name="Text Box 114"/>
          <p:cNvSpPr txBox="1">
            <a:spLocks noChangeArrowheads="1"/>
          </p:cNvSpPr>
          <p:nvPr/>
        </p:nvSpPr>
        <p:spPr bwMode="auto">
          <a:xfrm>
            <a:off x="7070725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60" name="Text Box 115"/>
          <p:cNvSpPr txBox="1">
            <a:spLocks noChangeArrowheads="1"/>
          </p:cNvSpPr>
          <p:nvPr/>
        </p:nvSpPr>
        <p:spPr bwMode="auto">
          <a:xfrm>
            <a:off x="65849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1" name="Text Box 116"/>
          <p:cNvSpPr txBox="1">
            <a:spLocks noChangeArrowheads="1"/>
          </p:cNvSpPr>
          <p:nvPr/>
        </p:nvSpPr>
        <p:spPr bwMode="auto">
          <a:xfrm>
            <a:off x="6097588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62" name="Text Box 117"/>
          <p:cNvSpPr txBox="1">
            <a:spLocks noChangeArrowheads="1"/>
          </p:cNvSpPr>
          <p:nvPr/>
        </p:nvSpPr>
        <p:spPr bwMode="auto">
          <a:xfrm>
            <a:off x="5611813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3" name="Text Box 118"/>
          <p:cNvSpPr txBox="1">
            <a:spLocks noChangeArrowheads="1"/>
          </p:cNvSpPr>
          <p:nvPr/>
        </p:nvSpPr>
        <p:spPr bwMode="auto">
          <a:xfrm>
            <a:off x="51244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64" name="Text Box 119"/>
          <p:cNvSpPr txBox="1">
            <a:spLocks noChangeArrowheads="1"/>
          </p:cNvSpPr>
          <p:nvPr/>
        </p:nvSpPr>
        <p:spPr bwMode="auto">
          <a:xfrm>
            <a:off x="46386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5" name="Text Box 120"/>
          <p:cNvSpPr txBox="1">
            <a:spLocks noChangeArrowheads="1"/>
          </p:cNvSpPr>
          <p:nvPr/>
        </p:nvSpPr>
        <p:spPr bwMode="auto">
          <a:xfrm>
            <a:off x="415131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6" name="Text Box 121"/>
          <p:cNvSpPr txBox="1">
            <a:spLocks noChangeArrowheads="1"/>
          </p:cNvSpPr>
          <p:nvPr/>
        </p:nvSpPr>
        <p:spPr bwMode="auto">
          <a:xfrm>
            <a:off x="36655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7" name="Text Box 122"/>
          <p:cNvSpPr txBox="1">
            <a:spLocks noChangeArrowheads="1"/>
          </p:cNvSpPr>
          <p:nvPr/>
        </p:nvSpPr>
        <p:spPr bwMode="auto">
          <a:xfrm>
            <a:off x="31781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59468" name="Text Box 123"/>
          <p:cNvSpPr txBox="1">
            <a:spLocks noChangeArrowheads="1"/>
          </p:cNvSpPr>
          <p:nvPr/>
        </p:nvSpPr>
        <p:spPr bwMode="auto">
          <a:xfrm>
            <a:off x="2692400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69" name="Text Box 124"/>
          <p:cNvSpPr txBox="1">
            <a:spLocks noChangeArrowheads="1"/>
          </p:cNvSpPr>
          <p:nvPr/>
        </p:nvSpPr>
        <p:spPr bwMode="auto">
          <a:xfrm>
            <a:off x="22050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70" name="Text Box 125"/>
          <p:cNvSpPr txBox="1">
            <a:spLocks noChangeArrowheads="1"/>
          </p:cNvSpPr>
          <p:nvPr/>
        </p:nvSpPr>
        <p:spPr bwMode="auto">
          <a:xfrm>
            <a:off x="171926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59471" name="Text Box 126"/>
          <p:cNvSpPr txBox="1">
            <a:spLocks noChangeArrowheads="1"/>
          </p:cNvSpPr>
          <p:nvPr/>
        </p:nvSpPr>
        <p:spPr bwMode="auto">
          <a:xfrm>
            <a:off x="12334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352800"/>
            <a:ext cx="490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9213" y="3352800"/>
            <a:ext cx="196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509963" y="3346450"/>
            <a:ext cx="500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210175" y="3352800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352800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N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7000" y="3352800"/>
            <a:ext cx="5254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6150" y="5173663"/>
            <a:ext cx="5576888" cy="339725"/>
            <a:chOff x="1344" y="3030"/>
            <a:chExt cx="3513" cy="214"/>
          </a:xfrm>
        </p:grpSpPr>
        <p:sp>
          <p:nvSpPr>
            <p:cNvPr id="5948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8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8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8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5948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8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5949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9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5949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5949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5949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5949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5" y="5791200"/>
            <a:ext cx="196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347913" y="579120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8" y="5867400"/>
            <a:ext cx="5254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79938" y="5791200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49938" y="5791200"/>
            <a:ext cx="500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0x36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07388" cy="5730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ＭＳ Ｐゴシック" pitchFamily="-1" charset="-128"/>
                <a:cs typeface="ＭＳ Ｐゴシック" pitchFamily="-1" charset="-128"/>
              </a:rPr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5334000"/>
          </a:xfrm>
        </p:spPr>
        <p:txBody>
          <a:bodyPr/>
          <a:lstStyle/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Virtual Address: </a:t>
            </a:r>
            <a:r>
              <a:rPr lang="en-GB" sz="2000">
                <a:latin typeface="Courier New" charset="0"/>
              </a:rPr>
              <a:t>0x0B8F</a:t>
            </a:r>
            <a:endParaRPr lang="en-GB" sz="2000">
              <a:effectLst/>
              <a:latin typeface="Courier New" charset="0"/>
            </a:endParaRP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558800" lvl="1" indent="-220663">
              <a:lnSpc>
                <a:spcPct val="85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Courier New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2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VPN ___	TLBI ___	TLBT ____	          TLB Hit? __	Page Fault? __        PPN: ____</a:t>
            </a:r>
            <a:endParaRPr lang="en-GB" sz="1800">
              <a:latin typeface="Helvetica" charset="0"/>
              <a:ea typeface="ＭＳ Ｐゴシック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latin typeface="Helvetica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10890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6" name="Rectangle 10"/>
          <p:cNvSpPr>
            <a:spLocks noChangeArrowheads="1"/>
          </p:cNvSpPr>
          <p:nvPr/>
        </p:nvSpPr>
        <p:spPr bwMode="auto">
          <a:xfrm>
            <a:off x="15763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8" name="Rectangle 13"/>
          <p:cNvSpPr>
            <a:spLocks noChangeArrowheads="1"/>
          </p:cNvSpPr>
          <p:nvPr/>
        </p:nvSpPr>
        <p:spPr bwMode="auto">
          <a:xfrm>
            <a:off x="20637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3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0" name="Rectangle 16"/>
          <p:cNvSpPr>
            <a:spLocks noChangeArrowheads="1"/>
          </p:cNvSpPr>
          <p:nvPr/>
        </p:nvSpPr>
        <p:spPr bwMode="auto">
          <a:xfrm>
            <a:off x="25511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30384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4" name="Rectangle 22"/>
          <p:cNvSpPr>
            <a:spLocks noChangeArrowheads="1"/>
          </p:cNvSpPr>
          <p:nvPr/>
        </p:nvSpPr>
        <p:spPr bwMode="auto">
          <a:xfrm>
            <a:off x="35258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38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6" name="Rectangle 25"/>
          <p:cNvSpPr>
            <a:spLocks noChangeArrowheads="1"/>
          </p:cNvSpPr>
          <p:nvPr/>
        </p:nvSpPr>
        <p:spPr bwMode="auto">
          <a:xfrm>
            <a:off x="401320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3" y="2459038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8" name="Rectangle 28"/>
          <p:cNvSpPr>
            <a:spLocks noChangeArrowheads="1"/>
          </p:cNvSpPr>
          <p:nvPr/>
        </p:nvSpPr>
        <p:spPr bwMode="auto">
          <a:xfrm>
            <a:off x="450056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0" name="Rectangle 31"/>
          <p:cNvSpPr>
            <a:spLocks noChangeArrowheads="1"/>
          </p:cNvSpPr>
          <p:nvPr/>
        </p:nvSpPr>
        <p:spPr bwMode="auto">
          <a:xfrm>
            <a:off x="49879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2" name="Rectangle 34"/>
          <p:cNvSpPr>
            <a:spLocks noChangeArrowheads="1"/>
          </p:cNvSpPr>
          <p:nvPr/>
        </p:nvSpPr>
        <p:spPr bwMode="auto">
          <a:xfrm>
            <a:off x="54752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4" name="Rectangle 37"/>
          <p:cNvSpPr>
            <a:spLocks noChangeArrowheads="1"/>
          </p:cNvSpPr>
          <p:nvPr/>
        </p:nvSpPr>
        <p:spPr bwMode="auto">
          <a:xfrm>
            <a:off x="59626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3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6" name="Rectangle 40"/>
          <p:cNvSpPr>
            <a:spLocks noChangeArrowheads="1"/>
          </p:cNvSpPr>
          <p:nvPr/>
        </p:nvSpPr>
        <p:spPr bwMode="auto">
          <a:xfrm>
            <a:off x="64500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8" name="Rectangle 43"/>
          <p:cNvSpPr>
            <a:spLocks noChangeArrowheads="1"/>
          </p:cNvSpPr>
          <p:nvPr/>
        </p:nvSpPr>
        <p:spPr bwMode="auto">
          <a:xfrm>
            <a:off x="69373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70" name="Rectangle 46"/>
          <p:cNvSpPr>
            <a:spLocks noChangeArrowheads="1"/>
          </p:cNvSpPr>
          <p:nvPr/>
        </p:nvSpPr>
        <p:spPr bwMode="auto">
          <a:xfrm>
            <a:off x="74247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61471" name="Group 47"/>
          <p:cNvGrpSpPr>
            <a:grpSpLocks/>
          </p:cNvGrpSpPr>
          <p:nvPr/>
        </p:nvGrpSpPr>
        <p:grpSpPr bwMode="auto">
          <a:xfrm>
            <a:off x="4987925" y="2924175"/>
            <a:ext cx="2924175" cy="333375"/>
            <a:chOff x="3085" y="1661"/>
            <a:chExt cx="1842" cy="210"/>
          </a:xfrm>
        </p:grpSpPr>
        <p:sp>
          <p:nvSpPr>
            <p:cNvPr id="61539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0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VPO</a:t>
              </a:r>
            </a:p>
          </p:txBody>
        </p:sp>
      </p:grpSp>
      <p:grpSp>
        <p:nvGrpSpPr>
          <p:cNvPr id="61472" name="Group 50"/>
          <p:cNvGrpSpPr>
            <a:grpSpLocks/>
          </p:cNvGrpSpPr>
          <p:nvPr/>
        </p:nvGrpSpPr>
        <p:grpSpPr bwMode="auto">
          <a:xfrm>
            <a:off x="1089025" y="2916238"/>
            <a:ext cx="3916363" cy="333375"/>
            <a:chOff x="629" y="1656"/>
            <a:chExt cx="2467" cy="210"/>
          </a:xfrm>
        </p:grpSpPr>
        <p:sp>
          <p:nvSpPr>
            <p:cNvPr id="61537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8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VPN</a:t>
              </a:r>
            </a:p>
          </p:txBody>
        </p:sp>
      </p:grpSp>
      <p:sp>
        <p:nvSpPr>
          <p:cNvPr id="61473" name="Line 54"/>
          <p:cNvSpPr>
            <a:spLocks noChangeShapeType="1"/>
          </p:cNvSpPr>
          <p:nvPr/>
        </p:nvSpPr>
        <p:spPr bwMode="auto">
          <a:xfrm>
            <a:off x="4010025" y="2014538"/>
            <a:ext cx="992188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Text Box 55"/>
          <p:cNvSpPr txBox="1">
            <a:spLocks noChangeArrowheads="1"/>
          </p:cNvSpPr>
          <p:nvPr/>
        </p:nvSpPr>
        <p:spPr bwMode="auto">
          <a:xfrm>
            <a:off x="4233863" y="1890713"/>
            <a:ext cx="5397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TLBI</a:t>
            </a:r>
          </a:p>
        </p:txBody>
      </p:sp>
      <p:sp>
        <p:nvSpPr>
          <p:cNvPr id="61475" name="Line 57"/>
          <p:cNvSpPr>
            <a:spLocks noChangeShapeType="1"/>
          </p:cNvSpPr>
          <p:nvPr/>
        </p:nvSpPr>
        <p:spPr bwMode="auto">
          <a:xfrm>
            <a:off x="1089025" y="2011363"/>
            <a:ext cx="2927350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58"/>
          <p:cNvSpPr txBox="1">
            <a:spLocks noChangeArrowheads="1"/>
          </p:cNvSpPr>
          <p:nvPr/>
        </p:nvSpPr>
        <p:spPr bwMode="auto">
          <a:xfrm>
            <a:off x="2332038" y="1887538"/>
            <a:ext cx="582612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TLBT</a:t>
            </a:r>
          </a:p>
        </p:txBody>
      </p:sp>
      <p:sp>
        <p:nvSpPr>
          <p:cNvPr id="61477" name="Rectangle 62"/>
          <p:cNvSpPr>
            <a:spLocks noChangeArrowheads="1"/>
          </p:cNvSpPr>
          <p:nvPr/>
        </p:nvSpPr>
        <p:spPr bwMode="auto">
          <a:xfrm>
            <a:off x="207168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Rectangle 63"/>
          <p:cNvSpPr>
            <a:spLocks noChangeArrowheads="1"/>
          </p:cNvSpPr>
          <p:nvPr/>
        </p:nvSpPr>
        <p:spPr bwMode="auto">
          <a:xfrm>
            <a:off x="20716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61479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61481" name="Rectangle 68"/>
          <p:cNvSpPr>
            <a:spLocks noChangeArrowheads="1"/>
          </p:cNvSpPr>
          <p:nvPr/>
        </p:nvSpPr>
        <p:spPr bwMode="auto">
          <a:xfrm>
            <a:off x="3046413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Rectangle 69"/>
          <p:cNvSpPr>
            <a:spLocks noChangeArrowheads="1"/>
          </p:cNvSpPr>
          <p:nvPr/>
        </p:nvSpPr>
        <p:spPr bwMode="auto">
          <a:xfrm>
            <a:off x="30464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61483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61485" name="Rectangle 74"/>
          <p:cNvSpPr>
            <a:spLocks noChangeArrowheads="1"/>
          </p:cNvSpPr>
          <p:nvPr/>
        </p:nvSpPr>
        <p:spPr bwMode="auto">
          <a:xfrm>
            <a:off x="402113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Rectangle 75"/>
          <p:cNvSpPr>
            <a:spLocks noChangeArrowheads="1"/>
          </p:cNvSpPr>
          <p:nvPr/>
        </p:nvSpPr>
        <p:spPr bwMode="auto">
          <a:xfrm>
            <a:off x="402113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61487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0" name="Rectangle 81"/>
          <p:cNvSpPr>
            <a:spLocks noChangeArrowheads="1"/>
          </p:cNvSpPr>
          <p:nvPr/>
        </p:nvSpPr>
        <p:spPr bwMode="auto">
          <a:xfrm>
            <a:off x="499586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8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4" name="Rectangle 87"/>
          <p:cNvSpPr>
            <a:spLocks noChangeArrowheads="1"/>
          </p:cNvSpPr>
          <p:nvPr/>
        </p:nvSpPr>
        <p:spPr bwMode="auto">
          <a:xfrm>
            <a:off x="59705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6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8" name="Rectangle 93"/>
          <p:cNvSpPr>
            <a:spLocks noChangeArrowheads="1"/>
          </p:cNvSpPr>
          <p:nvPr/>
        </p:nvSpPr>
        <p:spPr bwMode="auto">
          <a:xfrm>
            <a:off x="69453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500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61501" name="Group 97"/>
          <p:cNvGrpSpPr>
            <a:grpSpLocks/>
          </p:cNvGrpSpPr>
          <p:nvPr/>
        </p:nvGrpSpPr>
        <p:grpSpPr bwMode="auto">
          <a:xfrm>
            <a:off x="5005388" y="5564188"/>
            <a:ext cx="2924175" cy="333375"/>
            <a:chOff x="3101" y="3292"/>
            <a:chExt cx="1842" cy="210"/>
          </a:xfrm>
        </p:grpSpPr>
        <p:sp>
          <p:nvSpPr>
            <p:cNvPr id="61535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6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PPO</a:t>
              </a:r>
            </a:p>
          </p:txBody>
        </p:sp>
      </p:grpSp>
      <p:grpSp>
        <p:nvGrpSpPr>
          <p:cNvPr id="61502" name="Group 100"/>
          <p:cNvGrpSpPr>
            <a:grpSpLocks/>
          </p:cNvGrpSpPr>
          <p:nvPr/>
        </p:nvGrpSpPr>
        <p:grpSpPr bwMode="auto">
          <a:xfrm>
            <a:off x="2092325" y="5556250"/>
            <a:ext cx="2924175" cy="333375"/>
            <a:chOff x="1277" y="3292"/>
            <a:chExt cx="1842" cy="210"/>
          </a:xfrm>
        </p:grpSpPr>
        <p:sp>
          <p:nvSpPr>
            <p:cNvPr id="61533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4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PPN</a:t>
              </a:r>
            </a:p>
          </p:txBody>
        </p:sp>
      </p:grpSp>
      <p:grpSp>
        <p:nvGrpSpPr>
          <p:cNvPr id="61503" name="Group 103"/>
          <p:cNvGrpSpPr>
            <a:grpSpLocks/>
          </p:cNvGrpSpPr>
          <p:nvPr/>
        </p:nvGrpSpPr>
        <p:grpSpPr bwMode="auto">
          <a:xfrm>
            <a:off x="6924675" y="4516438"/>
            <a:ext cx="992188" cy="306387"/>
            <a:chOff x="4300" y="2637"/>
            <a:chExt cx="625" cy="193"/>
          </a:xfrm>
        </p:grpSpPr>
        <p:sp>
          <p:nvSpPr>
            <p:cNvPr id="61531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2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CO</a:t>
              </a:r>
            </a:p>
          </p:txBody>
        </p:sp>
      </p:grpSp>
      <p:grpSp>
        <p:nvGrpSpPr>
          <p:cNvPr id="61504" name="Group 106"/>
          <p:cNvGrpSpPr>
            <a:grpSpLocks/>
          </p:cNvGrpSpPr>
          <p:nvPr/>
        </p:nvGrpSpPr>
        <p:grpSpPr bwMode="auto">
          <a:xfrm>
            <a:off x="4987925" y="4513263"/>
            <a:ext cx="1927225" cy="306387"/>
            <a:chOff x="3090" y="2624"/>
            <a:chExt cx="1214" cy="193"/>
          </a:xfrm>
        </p:grpSpPr>
        <p:sp>
          <p:nvSpPr>
            <p:cNvPr id="61529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0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CI</a:t>
              </a:r>
            </a:p>
          </p:txBody>
        </p:sp>
      </p:grpSp>
      <p:grpSp>
        <p:nvGrpSpPr>
          <p:cNvPr id="61505" name="Group 109"/>
          <p:cNvGrpSpPr>
            <a:grpSpLocks/>
          </p:cNvGrpSpPr>
          <p:nvPr/>
        </p:nvGrpSpPr>
        <p:grpSpPr bwMode="auto">
          <a:xfrm>
            <a:off x="2071688" y="4516438"/>
            <a:ext cx="2894012" cy="306387"/>
            <a:chOff x="1248" y="2637"/>
            <a:chExt cx="1823" cy="193"/>
          </a:xfrm>
        </p:grpSpPr>
        <p:sp>
          <p:nvSpPr>
            <p:cNvPr id="61527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CT</a:t>
              </a:r>
            </a:p>
          </p:txBody>
        </p:sp>
      </p:grpSp>
      <p:sp>
        <p:nvSpPr>
          <p:cNvPr id="61506" name="Text Box 113"/>
          <p:cNvSpPr txBox="1">
            <a:spLocks noChangeArrowheads="1"/>
          </p:cNvSpPr>
          <p:nvPr/>
        </p:nvSpPr>
        <p:spPr bwMode="auto">
          <a:xfrm>
            <a:off x="75580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07" name="Text Box 114"/>
          <p:cNvSpPr txBox="1">
            <a:spLocks noChangeArrowheads="1"/>
          </p:cNvSpPr>
          <p:nvPr/>
        </p:nvSpPr>
        <p:spPr bwMode="auto">
          <a:xfrm>
            <a:off x="7070725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08" name="Text Box 115"/>
          <p:cNvSpPr txBox="1">
            <a:spLocks noChangeArrowheads="1"/>
          </p:cNvSpPr>
          <p:nvPr/>
        </p:nvSpPr>
        <p:spPr bwMode="auto">
          <a:xfrm>
            <a:off x="65849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09" name="Text Box 116"/>
          <p:cNvSpPr txBox="1">
            <a:spLocks noChangeArrowheads="1"/>
          </p:cNvSpPr>
          <p:nvPr/>
        </p:nvSpPr>
        <p:spPr bwMode="auto">
          <a:xfrm>
            <a:off x="6097588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10" name="Text Box 117"/>
          <p:cNvSpPr txBox="1">
            <a:spLocks noChangeArrowheads="1"/>
          </p:cNvSpPr>
          <p:nvPr/>
        </p:nvSpPr>
        <p:spPr bwMode="auto">
          <a:xfrm>
            <a:off x="5611813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1511" name="Text Box 118"/>
          <p:cNvSpPr txBox="1">
            <a:spLocks noChangeArrowheads="1"/>
          </p:cNvSpPr>
          <p:nvPr/>
        </p:nvSpPr>
        <p:spPr bwMode="auto">
          <a:xfrm>
            <a:off x="51244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1512" name="Text Box 119"/>
          <p:cNvSpPr txBox="1">
            <a:spLocks noChangeArrowheads="1"/>
          </p:cNvSpPr>
          <p:nvPr/>
        </p:nvSpPr>
        <p:spPr bwMode="auto">
          <a:xfrm>
            <a:off x="46386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1513" name="Text Box 120"/>
          <p:cNvSpPr txBox="1">
            <a:spLocks noChangeArrowheads="1"/>
          </p:cNvSpPr>
          <p:nvPr/>
        </p:nvSpPr>
        <p:spPr bwMode="auto">
          <a:xfrm>
            <a:off x="415131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14" name="Text Box 121"/>
          <p:cNvSpPr txBox="1">
            <a:spLocks noChangeArrowheads="1"/>
          </p:cNvSpPr>
          <p:nvPr/>
        </p:nvSpPr>
        <p:spPr bwMode="auto">
          <a:xfrm>
            <a:off x="36655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15" name="Text Box 122"/>
          <p:cNvSpPr txBox="1">
            <a:spLocks noChangeArrowheads="1"/>
          </p:cNvSpPr>
          <p:nvPr/>
        </p:nvSpPr>
        <p:spPr bwMode="auto">
          <a:xfrm>
            <a:off x="31781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16" name="Text Box 123"/>
          <p:cNvSpPr txBox="1">
            <a:spLocks noChangeArrowheads="1"/>
          </p:cNvSpPr>
          <p:nvPr/>
        </p:nvSpPr>
        <p:spPr bwMode="auto">
          <a:xfrm>
            <a:off x="2692400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1517" name="Text Box 124"/>
          <p:cNvSpPr txBox="1">
            <a:spLocks noChangeArrowheads="1"/>
          </p:cNvSpPr>
          <p:nvPr/>
        </p:nvSpPr>
        <p:spPr bwMode="auto">
          <a:xfrm>
            <a:off x="22050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1518" name="Text Box 125"/>
          <p:cNvSpPr txBox="1">
            <a:spLocks noChangeArrowheads="1"/>
          </p:cNvSpPr>
          <p:nvPr/>
        </p:nvSpPr>
        <p:spPr bwMode="auto">
          <a:xfrm>
            <a:off x="171926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1519" name="Text Box 126"/>
          <p:cNvSpPr txBox="1">
            <a:spLocks noChangeArrowheads="1"/>
          </p:cNvSpPr>
          <p:nvPr/>
        </p:nvSpPr>
        <p:spPr bwMode="auto">
          <a:xfrm>
            <a:off x="12334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352800"/>
            <a:ext cx="4953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9213" y="3352800"/>
            <a:ext cx="1952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0" y="3352800"/>
            <a:ext cx="5111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3500" y="3352800"/>
            <a:ext cx="225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352800"/>
            <a:ext cx="2000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80338" y="3352800"/>
            <a:ext cx="438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TBD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390900" y="3733800"/>
            <a:ext cx="50673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here, the page is neither in TLB nor memory,</a:t>
            </a:r>
          </a:p>
          <a:p>
            <a:r>
              <a:rPr lang="en-US" sz="1800"/>
              <a:t>so have to go out to disk – MMU waits, i.e.</a:t>
            </a:r>
          </a:p>
          <a:p>
            <a:r>
              <a:rPr lang="en-US" sz="1800"/>
              <a:t>valid bits of both TLB and page table =0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6" grpId="0"/>
      <p:bldP spid="38017" grpId="0"/>
      <p:bldP spid="38018" grpId="0"/>
      <p:bldP spid="38019" grpId="0"/>
      <p:bldP spid="38021" grpId="0"/>
      <p:bldP spid="38022" grpId="0"/>
      <p:bldP spid="1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153400" cy="5730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>
                <a:ea typeface="ＭＳ Ｐゴシック" pitchFamily="-1" charset="-128"/>
                <a:cs typeface="ＭＳ Ｐゴシック" pitchFamily="-1" charset="-128"/>
              </a:rPr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5334000"/>
          </a:xfrm>
        </p:spPr>
        <p:txBody>
          <a:bodyPr/>
          <a:lstStyle/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Virtual Address: </a:t>
            </a:r>
            <a:r>
              <a:rPr lang="en-GB" sz="2000">
                <a:latin typeface="Courier New" charset="0"/>
              </a:rPr>
              <a:t>0x0020</a:t>
            </a:r>
            <a:endParaRPr lang="en-GB" sz="2000">
              <a:effectLst/>
              <a:latin typeface="Courier New" charset="0"/>
            </a:endParaRP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222250" indent="-222250">
              <a:lnSpc>
                <a:spcPct val="80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effectLst/>
              <a:latin typeface="Courier New" charset="0"/>
            </a:endParaRPr>
          </a:p>
          <a:p>
            <a:pPr marL="558800" lvl="1" indent="-220663">
              <a:lnSpc>
                <a:spcPct val="85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Courier New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2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VPN ___	TLBI ___	TLBT ____	          TLB Hit? __	Page Fault? __        PPN: ____</a:t>
            </a:r>
            <a:endParaRPr lang="en-GB" sz="1800">
              <a:latin typeface="Helvetica" charset="0"/>
              <a:ea typeface="ＭＳ Ｐゴシック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2000">
              <a:latin typeface="Helvetica" charset="0"/>
            </a:endParaRPr>
          </a:p>
          <a:p>
            <a:pPr marL="222250" indent="-222250">
              <a:lnSpc>
                <a:spcPct val="73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2000">
                <a:effectLst/>
                <a:latin typeface="Helvetica" charset="0"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8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GB" sz="1400">
                <a:latin typeface="Helvetica" charset="0"/>
                <a:ea typeface="ＭＳ Ｐゴシック" charset="0"/>
              </a:rPr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Font typeface="Wingdings" charset="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endParaRPr lang="en-GB" sz="1400">
              <a:latin typeface="Helvetica" charset="0"/>
              <a:ea typeface="ＭＳ Ｐゴシック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10890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4" name="Rectangle 10"/>
          <p:cNvSpPr>
            <a:spLocks noChangeArrowheads="1"/>
          </p:cNvSpPr>
          <p:nvPr/>
        </p:nvSpPr>
        <p:spPr bwMode="auto">
          <a:xfrm>
            <a:off x="15763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6" name="Rectangle 13"/>
          <p:cNvSpPr>
            <a:spLocks noChangeArrowheads="1"/>
          </p:cNvSpPr>
          <p:nvPr/>
        </p:nvSpPr>
        <p:spPr bwMode="auto">
          <a:xfrm>
            <a:off x="20637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3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8" name="Rectangle 16"/>
          <p:cNvSpPr>
            <a:spLocks noChangeArrowheads="1"/>
          </p:cNvSpPr>
          <p:nvPr/>
        </p:nvSpPr>
        <p:spPr bwMode="auto">
          <a:xfrm>
            <a:off x="25511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38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0" name="Rectangle 19"/>
          <p:cNvSpPr>
            <a:spLocks noChangeArrowheads="1"/>
          </p:cNvSpPr>
          <p:nvPr/>
        </p:nvSpPr>
        <p:spPr bwMode="auto">
          <a:xfrm>
            <a:off x="30384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8" y="2459038"/>
            <a:ext cx="487362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2" name="Rectangle 22"/>
          <p:cNvSpPr>
            <a:spLocks noChangeArrowheads="1"/>
          </p:cNvSpPr>
          <p:nvPr/>
        </p:nvSpPr>
        <p:spPr bwMode="auto">
          <a:xfrm>
            <a:off x="35258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38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4" name="Rectangle 25"/>
          <p:cNvSpPr>
            <a:spLocks noChangeArrowheads="1"/>
          </p:cNvSpPr>
          <p:nvPr/>
        </p:nvSpPr>
        <p:spPr bwMode="auto">
          <a:xfrm>
            <a:off x="401320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3" y="2459038"/>
            <a:ext cx="4873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6" name="Rectangle 28"/>
          <p:cNvSpPr>
            <a:spLocks noChangeArrowheads="1"/>
          </p:cNvSpPr>
          <p:nvPr/>
        </p:nvSpPr>
        <p:spPr bwMode="auto">
          <a:xfrm>
            <a:off x="450056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8" name="Rectangle 31"/>
          <p:cNvSpPr>
            <a:spLocks noChangeArrowheads="1"/>
          </p:cNvSpPr>
          <p:nvPr/>
        </p:nvSpPr>
        <p:spPr bwMode="auto">
          <a:xfrm>
            <a:off x="498792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10" name="Rectangle 34"/>
          <p:cNvSpPr>
            <a:spLocks noChangeArrowheads="1"/>
          </p:cNvSpPr>
          <p:nvPr/>
        </p:nvSpPr>
        <p:spPr bwMode="auto">
          <a:xfrm>
            <a:off x="547528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12" name="Rectangle 37"/>
          <p:cNvSpPr>
            <a:spLocks noChangeArrowheads="1"/>
          </p:cNvSpPr>
          <p:nvPr/>
        </p:nvSpPr>
        <p:spPr bwMode="auto">
          <a:xfrm>
            <a:off x="5962650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3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14" name="Rectangle 40"/>
          <p:cNvSpPr>
            <a:spLocks noChangeArrowheads="1"/>
          </p:cNvSpPr>
          <p:nvPr/>
        </p:nvSpPr>
        <p:spPr bwMode="auto">
          <a:xfrm>
            <a:off x="6450013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3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16" name="Rectangle 43"/>
          <p:cNvSpPr>
            <a:spLocks noChangeArrowheads="1"/>
          </p:cNvSpPr>
          <p:nvPr/>
        </p:nvSpPr>
        <p:spPr bwMode="auto">
          <a:xfrm>
            <a:off x="6937375" y="2154238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8" y="2459038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18" name="Rectangle 46"/>
          <p:cNvSpPr>
            <a:spLocks noChangeArrowheads="1"/>
          </p:cNvSpPr>
          <p:nvPr/>
        </p:nvSpPr>
        <p:spPr bwMode="auto">
          <a:xfrm>
            <a:off x="7424738" y="2154238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63519" name="Group 47"/>
          <p:cNvGrpSpPr>
            <a:grpSpLocks/>
          </p:cNvGrpSpPr>
          <p:nvPr/>
        </p:nvGrpSpPr>
        <p:grpSpPr bwMode="auto">
          <a:xfrm>
            <a:off x="4987925" y="2924175"/>
            <a:ext cx="2924175" cy="333375"/>
            <a:chOff x="3085" y="1661"/>
            <a:chExt cx="1842" cy="210"/>
          </a:xfrm>
        </p:grpSpPr>
        <p:sp>
          <p:nvSpPr>
            <p:cNvPr id="63604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5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VPO</a:t>
              </a:r>
            </a:p>
          </p:txBody>
        </p:sp>
      </p:grpSp>
      <p:grpSp>
        <p:nvGrpSpPr>
          <p:cNvPr id="63520" name="Group 50"/>
          <p:cNvGrpSpPr>
            <a:grpSpLocks/>
          </p:cNvGrpSpPr>
          <p:nvPr/>
        </p:nvGrpSpPr>
        <p:grpSpPr bwMode="auto">
          <a:xfrm>
            <a:off x="1089025" y="2916238"/>
            <a:ext cx="3916363" cy="333375"/>
            <a:chOff x="629" y="1656"/>
            <a:chExt cx="2467" cy="210"/>
          </a:xfrm>
        </p:grpSpPr>
        <p:sp>
          <p:nvSpPr>
            <p:cNvPr id="63602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3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solidFill>
                    <a:srgbClr val="003300"/>
                  </a:solidFill>
                  <a:latin typeface="Calibri" charset="0"/>
                </a:rPr>
                <a:t>VPN</a:t>
              </a:r>
            </a:p>
          </p:txBody>
        </p:sp>
      </p:grpSp>
      <p:sp>
        <p:nvSpPr>
          <p:cNvPr id="63521" name="Line 54"/>
          <p:cNvSpPr>
            <a:spLocks noChangeShapeType="1"/>
          </p:cNvSpPr>
          <p:nvPr/>
        </p:nvSpPr>
        <p:spPr bwMode="auto">
          <a:xfrm>
            <a:off x="4010025" y="2014538"/>
            <a:ext cx="992188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Text Box 55"/>
          <p:cNvSpPr txBox="1">
            <a:spLocks noChangeArrowheads="1"/>
          </p:cNvSpPr>
          <p:nvPr/>
        </p:nvSpPr>
        <p:spPr bwMode="auto">
          <a:xfrm>
            <a:off x="4233863" y="1890713"/>
            <a:ext cx="5397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TLBI</a:t>
            </a:r>
          </a:p>
        </p:txBody>
      </p:sp>
      <p:sp>
        <p:nvSpPr>
          <p:cNvPr id="63523" name="Line 57"/>
          <p:cNvSpPr>
            <a:spLocks noChangeShapeType="1"/>
          </p:cNvSpPr>
          <p:nvPr/>
        </p:nvSpPr>
        <p:spPr bwMode="auto">
          <a:xfrm>
            <a:off x="1089025" y="2011363"/>
            <a:ext cx="2927350" cy="1587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Text Box 58"/>
          <p:cNvSpPr txBox="1">
            <a:spLocks noChangeArrowheads="1"/>
          </p:cNvSpPr>
          <p:nvPr/>
        </p:nvSpPr>
        <p:spPr bwMode="auto">
          <a:xfrm>
            <a:off x="2332038" y="1887538"/>
            <a:ext cx="582612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</a:pPr>
            <a:r>
              <a:rPr lang="en-GB" sz="1600">
                <a:solidFill>
                  <a:srgbClr val="003300"/>
                </a:solidFill>
                <a:latin typeface="Calibri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3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8" y="5175250"/>
            <a:ext cx="487362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8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8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3" y="5175250"/>
            <a:ext cx="4873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3" y="4870450"/>
            <a:ext cx="48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 anchor="ctr"/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3300"/>
                </a:solidFill>
                <a:latin typeface="Calibri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5388" y="5564188"/>
            <a:ext cx="2924175" cy="333375"/>
            <a:chOff x="3101" y="3292"/>
            <a:chExt cx="1842" cy="210"/>
          </a:xfrm>
        </p:grpSpPr>
        <p:sp>
          <p:nvSpPr>
            <p:cNvPr id="63600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1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5" y="5556250"/>
            <a:ext cx="2924175" cy="333375"/>
            <a:chOff x="1277" y="3292"/>
            <a:chExt cx="1842" cy="210"/>
          </a:xfrm>
        </p:grpSpPr>
        <p:sp>
          <p:nvSpPr>
            <p:cNvPr id="63598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9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</a:pPr>
              <a:r>
                <a:rPr lang="en-GB" sz="1800">
                  <a:latin typeface="Calibri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4675" y="4516438"/>
            <a:ext cx="992188" cy="306387"/>
            <a:chOff x="4300" y="2637"/>
            <a:chExt cx="625" cy="193"/>
          </a:xfrm>
        </p:grpSpPr>
        <p:sp>
          <p:nvSpPr>
            <p:cNvPr id="63596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7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925" y="4513263"/>
            <a:ext cx="1927225" cy="306387"/>
            <a:chOff x="3090" y="2624"/>
            <a:chExt cx="1214" cy="193"/>
          </a:xfrm>
        </p:grpSpPr>
        <p:sp>
          <p:nvSpPr>
            <p:cNvPr id="63594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8" y="4516438"/>
            <a:ext cx="2894012" cy="306387"/>
            <a:chOff x="1248" y="2637"/>
            <a:chExt cx="1823" cy="193"/>
          </a:xfrm>
        </p:grpSpPr>
        <p:sp>
          <p:nvSpPr>
            <p:cNvPr id="63592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</a:pPr>
              <a:r>
                <a:rPr lang="en-GB" sz="1600">
                  <a:latin typeface="Calibri" charset="0"/>
                </a:rPr>
                <a:t>CT</a:t>
              </a:r>
            </a:p>
          </p:txBody>
        </p:sp>
      </p:grpSp>
      <p:sp>
        <p:nvSpPr>
          <p:cNvPr id="63554" name="Text Box 113"/>
          <p:cNvSpPr txBox="1">
            <a:spLocks noChangeArrowheads="1"/>
          </p:cNvSpPr>
          <p:nvPr/>
        </p:nvSpPr>
        <p:spPr bwMode="auto">
          <a:xfrm>
            <a:off x="75580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55" name="Text Box 114"/>
          <p:cNvSpPr txBox="1">
            <a:spLocks noChangeArrowheads="1"/>
          </p:cNvSpPr>
          <p:nvPr/>
        </p:nvSpPr>
        <p:spPr bwMode="auto">
          <a:xfrm>
            <a:off x="7070725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56" name="Text Box 115"/>
          <p:cNvSpPr txBox="1">
            <a:spLocks noChangeArrowheads="1"/>
          </p:cNvSpPr>
          <p:nvPr/>
        </p:nvSpPr>
        <p:spPr bwMode="auto">
          <a:xfrm>
            <a:off x="65849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57" name="Text Box 116"/>
          <p:cNvSpPr txBox="1">
            <a:spLocks noChangeArrowheads="1"/>
          </p:cNvSpPr>
          <p:nvPr/>
        </p:nvSpPr>
        <p:spPr bwMode="auto">
          <a:xfrm>
            <a:off x="6097588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58" name="Text Box 117"/>
          <p:cNvSpPr txBox="1">
            <a:spLocks noChangeArrowheads="1"/>
          </p:cNvSpPr>
          <p:nvPr/>
        </p:nvSpPr>
        <p:spPr bwMode="auto">
          <a:xfrm>
            <a:off x="5611813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59" name="Text Box 118"/>
          <p:cNvSpPr txBox="1">
            <a:spLocks noChangeArrowheads="1"/>
          </p:cNvSpPr>
          <p:nvPr/>
        </p:nvSpPr>
        <p:spPr bwMode="auto">
          <a:xfrm>
            <a:off x="5124450" y="2447925"/>
            <a:ext cx="20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1</a:t>
            </a:r>
          </a:p>
        </p:txBody>
      </p:sp>
      <p:sp>
        <p:nvSpPr>
          <p:cNvPr id="63560" name="Text Box 119"/>
          <p:cNvSpPr txBox="1">
            <a:spLocks noChangeArrowheads="1"/>
          </p:cNvSpPr>
          <p:nvPr/>
        </p:nvSpPr>
        <p:spPr bwMode="auto">
          <a:xfrm>
            <a:off x="46386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1" name="Text Box 120"/>
          <p:cNvSpPr txBox="1">
            <a:spLocks noChangeArrowheads="1"/>
          </p:cNvSpPr>
          <p:nvPr/>
        </p:nvSpPr>
        <p:spPr bwMode="auto">
          <a:xfrm>
            <a:off x="415131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2" name="Text Box 121"/>
          <p:cNvSpPr txBox="1">
            <a:spLocks noChangeArrowheads="1"/>
          </p:cNvSpPr>
          <p:nvPr/>
        </p:nvSpPr>
        <p:spPr bwMode="auto">
          <a:xfrm>
            <a:off x="36655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3" name="Text Box 122"/>
          <p:cNvSpPr txBox="1">
            <a:spLocks noChangeArrowheads="1"/>
          </p:cNvSpPr>
          <p:nvPr/>
        </p:nvSpPr>
        <p:spPr bwMode="auto">
          <a:xfrm>
            <a:off x="3178175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4" name="Text Box 123"/>
          <p:cNvSpPr txBox="1">
            <a:spLocks noChangeArrowheads="1"/>
          </p:cNvSpPr>
          <p:nvPr/>
        </p:nvSpPr>
        <p:spPr bwMode="auto">
          <a:xfrm>
            <a:off x="2692400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5" name="Text Box 124"/>
          <p:cNvSpPr txBox="1">
            <a:spLocks noChangeArrowheads="1"/>
          </p:cNvSpPr>
          <p:nvPr/>
        </p:nvSpPr>
        <p:spPr bwMode="auto">
          <a:xfrm>
            <a:off x="220503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6" name="Text Box 125"/>
          <p:cNvSpPr txBox="1">
            <a:spLocks noChangeArrowheads="1"/>
          </p:cNvSpPr>
          <p:nvPr/>
        </p:nvSpPr>
        <p:spPr bwMode="auto">
          <a:xfrm>
            <a:off x="1719263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63567" name="Text Box 126"/>
          <p:cNvSpPr txBox="1">
            <a:spLocks noChangeArrowheads="1"/>
          </p:cNvSpPr>
          <p:nvPr/>
        </p:nvSpPr>
        <p:spPr bwMode="auto">
          <a:xfrm>
            <a:off x="1233488" y="2449513"/>
            <a:ext cx="209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8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203325" y="3352800"/>
            <a:ext cx="4984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647950" y="3352800"/>
            <a:ext cx="196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514725" y="3352800"/>
            <a:ext cx="4984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202238" y="3352800"/>
            <a:ext cx="2270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842125" y="3352800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N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805738" y="3352800"/>
            <a:ext cx="500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6150" y="5173663"/>
            <a:ext cx="5576888" cy="339725"/>
            <a:chOff x="1344" y="3030"/>
            <a:chExt cx="3513" cy="214"/>
          </a:xfrm>
        </p:grpSpPr>
        <p:sp>
          <p:nvSpPr>
            <p:cNvPr id="63580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1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2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3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4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5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6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7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8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63589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3590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63591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88000"/>
                </a:lnSpc>
              </a:pPr>
              <a:r>
                <a:rPr lang="en-GB" sz="1800">
                  <a:solidFill>
                    <a:srgbClr val="C00000"/>
                  </a:solidFill>
                  <a:latin typeface="Calibri" charset="0"/>
                </a:rPr>
                <a:t>1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0" y="5791200"/>
            <a:ext cx="1968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3" y="579120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8" y="5791200"/>
            <a:ext cx="5000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79938" y="5791200"/>
            <a:ext cx="2270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N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49938" y="5791200"/>
            <a:ext cx="5413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sz="1600">
                <a:solidFill>
                  <a:srgbClr val="C00000"/>
                </a:solidFill>
                <a:latin typeface="Calibri" charset="0"/>
              </a:rPr>
              <a:t>Mem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Cache Hit Combinations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914400" y="990600"/>
            <a:ext cx="6559550" cy="2940050"/>
            <a:chOff x="720" y="1872"/>
            <a:chExt cx="4132" cy="1852"/>
          </a:xfrm>
        </p:grpSpPr>
        <p:sp>
          <p:nvSpPr>
            <p:cNvPr id="65549" name="Line 3"/>
            <p:cNvSpPr>
              <a:spLocks noChangeShapeType="1"/>
            </p:cNvSpPr>
            <p:nvPr/>
          </p:nvSpPr>
          <p:spPr bwMode="auto">
            <a:xfrm>
              <a:off x="740" y="2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4"/>
            <p:cNvSpPr>
              <a:spLocks noChangeShapeType="1"/>
            </p:cNvSpPr>
            <p:nvPr/>
          </p:nvSpPr>
          <p:spPr bwMode="auto">
            <a:xfrm>
              <a:off x="1368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5"/>
            <p:cNvSpPr>
              <a:spLocks noChangeShapeType="1"/>
            </p:cNvSpPr>
            <p:nvPr/>
          </p:nvSpPr>
          <p:spPr bwMode="auto">
            <a:xfrm flipH="1">
              <a:off x="720" y="2688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Rectangle 6"/>
            <p:cNvSpPr>
              <a:spLocks noChangeArrowheads="1"/>
            </p:cNvSpPr>
            <p:nvPr/>
          </p:nvSpPr>
          <p:spPr bwMode="auto">
            <a:xfrm>
              <a:off x="848" y="2304"/>
              <a:ext cx="3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CPU</a:t>
              </a:r>
            </a:p>
          </p:txBody>
        </p:sp>
        <p:sp>
          <p:nvSpPr>
            <p:cNvPr id="65553" name="Rectangle 7"/>
            <p:cNvSpPr>
              <a:spLocks noChangeArrowheads="1"/>
            </p:cNvSpPr>
            <p:nvPr/>
          </p:nvSpPr>
          <p:spPr bwMode="auto">
            <a:xfrm>
              <a:off x="1780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TLB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Lookup</a:t>
              </a:r>
            </a:p>
          </p:txBody>
        </p:sp>
        <p:sp>
          <p:nvSpPr>
            <p:cNvPr id="65554" name="Rectangle 8"/>
            <p:cNvSpPr>
              <a:spLocks noChangeArrowheads="1"/>
            </p:cNvSpPr>
            <p:nvPr/>
          </p:nvSpPr>
          <p:spPr bwMode="auto">
            <a:xfrm>
              <a:off x="2932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Cache</a:t>
              </a:r>
            </a:p>
          </p:txBody>
        </p:sp>
        <p:sp>
          <p:nvSpPr>
            <p:cNvPr id="65555" name="Rectangle 9"/>
            <p:cNvSpPr>
              <a:spLocks noChangeArrowheads="1"/>
            </p:cNvSpPr>
            <p:nvPr/>
          </p:nvSpPr>
          <p:spPr bwMode="auto">
            <a:xfrm>
              <a:off x="4172" y="2100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Main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Memory</a:t>
              </a:r>
            </a:p>
          </p:txBody>
        </p:sp>
        <p:sp>
          <p:nvSpPr>
            <p:cNvPr id="65556" name="Line 10"/>
            <p:cNvSpPr>
              <a:spLocks noChangeShapeType="1"/>
            </p:cNvSpPr>
            <p:nvPr/>
          </p:nvSpPr>
          <p:spPr bwMode="auto">
            <a:xfrm>
              <a:off x="1372" y="2184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11"/>
            <p:cNvSpPr>
              <a:spLocks noChangeShapeType="1"/>
            </p:cNvSpPr>
            <p:nvPr/>
          </p:nvSpPr>
          <p:spPr bwMode="auto">
            <a:xfrm flipV="1">
              <a:off x="2496" y="22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12"/>
            <p:cNvSpPr>
              <a:spLocks noChangeShapeType="1"/>
            </p:cNvSpPr>
            <p:nvPr/>
          </p:nvSpPr>
          <p:spPr bwMode="auto">
            <a:xfrm>
              <a:off x="3612" y="2168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13"/>
            <p:cNvSpPr>
              <a:spLocks noChangeShapeType="1"/>
            </p:cNvSpPr>
            <p:nvPr/>
          </p:nvSpPr>
          <p:spPr bwMode="auto">
            <a:xfrm flipH="1">
              <a:off x="4029" y="2581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14"/>
            <p:cNvSpPr>
              <a:spLocks noChangeShapeType="1"/>
            </p:cNvSpPr>
            <p:nvPr/>
          </p:nvSpPr>
          <p:spPr bwMode="auto">
            <a:xfrm>
              <a:off x="4024" y="2575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15"/>
            <p:cNvSpPr>
              <a:spLocks noChangeShapeType="1"/>
            </p:cNvSpPr>
            <p:nvPr/>
          </p:nvSpPr>
          <p:spPr bwMode="auto">
            <a:xfrm flipH="1">
              <a:off x="1536" y="3712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Line 16"/>
            <p:cNvSpPr>
              <a:spLocks noChangeShapeType="1"/>
            </p:cNvSpPr>
            <p:nvPr/>
          </p:nvSpPr>
          <p:spPr bwMode="auto">
            <a:xfrm flipV="1">
              <a:off x="1528" y="2616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Line 17"/>
            <p:cNvSpPr>
              <a:spLocks noChangeShapeType="1"/>
            </p:cNvSpPr>
            <p:nvPr/>
          </p:nvSpPr>
          <p:spPr bwMode="auto">
            <a:xfrm flipH="1">
              <a:off x="1368" y="261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Line 18"/>
            <p:cNvSpPr>
              <a:spLocks noChangeShapeType="1"/>
            </p:cNvSpPr>
            <p:nvPr/>
          </p:nvSpPr>
          <p:spPr bwMode="auto">
            <a:xfrm flipV="1">
              <a:off x="3787" y="2592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19"/>
            <p:cNvSpPr>
              <a:spLocks noChangeShapeType="1"/>
            </p:cNvSpPr>
            <p:nvPr/>
          </p:nvSpPr>
          <p:spPr bwMode="auto">
            <a:xfrm flipH="1">
              <a:off x="3616" y="259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20"/>
            <p:cNvSpPr>
              <a:spLocks noChangeShapeType="1"/>
            </p:cNvSpPr>
            <p:nvPr/>
          </p:nvSpPr>
          <p:spPr bwMode="auto">
            <a:xfrm flipH="1">
              <a:off x="2776" y="2576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Line 21"/>
            <p:cNvSpPr>
              <a:spLocks noChangeShapeType="1"/>
            </p:cNvSpPr>
            <p:nvPr/>
          </p:nvSpPr>
          <p:spPr bwMode="auto">
            <a:xfrm>
              <a:off x="2776" y="2580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22"/>
            <p:cNvSpPr>
              <a:spLocks noChangeArrowheads="1"/>
            </p:cNvSpPr>
            <p:nvPr/>
          </p:nvSpPr>
          <p:spPr bwMode="auto">
            <a:xfrm>
              <a:off x="3766" y="3692"/>
              <a:ext cx="24" cy="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Rectangle 23"/>
            <p:cNvSpPr>
              <a:spLocks noChangeArrowheads="1"/>
            </p:cNvSpPr>
            <p:nvPr/>
          </p:nvSpPr>
          <p:spPr bwMode="auto">
            <a:xfrm>
              <a:off x="1392" y="2016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VA</a:t>
              </a:r>
            </a:p>
          </p:txBody>
        </p:sp>
        <p:sp>
          <p:nvSpPr>
            <p:cNvPr id="65570" name="Rectangle 24"/>
            <p:cNvSpPr>
              <a:spLocks noChangeArrowheads="1"/>
            </p:cNvSpPr>
            <p:nvPr/>
          </p:nvSpPr>
          <p:spPr bwMode="auto">
            <a:xfrm>
              <a:off x="2472" y="2016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PA</a:t>
              </a:r>
            </a:p>
          </p:txBody>
        </p:sp>
        <p:sp>
          <p:nvSpPr>
            <p:cNvPr id="65571" name="Rectangle 25"/>
            <p:cNvSpPr>
              <a:spLocks noChangeArrowheads="1"/>
            </p:cNvSpPr>
            <p:nvPr/>
          </p:nvSpPr>
          <p:spPr bwMode="auto">
            <a:xfrm>
              <a:off x="3648" y="2000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miss</a:t>
              </a:r>
            </a:p>
          </p:txBody>
        </p:sp>
        <p:sp>
          <p:nvSpPr>
            <p:cNvPr id="65572" name="Rectangle 26"/>
            <p:cNvSpPr>
              <a:spLocks noChangeArrowheads="1"/>
            </p:cNvSpPr>
            <p:nvPr/>
          </p:nvSpPr>
          <p:spPr bwMode="auto">
            <a:xfrm>
              <a:off x="2872" y="2712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hit</a:t>
              </a:r>
            </a:p>
          </p:txBody>
        </p:sp>
        <p:sp>
          <p:nvSpPr>
            <p:cNvPr id="65573" name="Rectangle 27"/>
            <p:cNvSpPr>
              <a:spLocks noChangeArrowheads="1"/>
            </p:cNvSpPr>
            <p:nvPr/>
          </p:nvSpPr>
          <p:spPr bwMode="auto">
            <a:xfrm>
              <a:off x="3112" y="3520"/>
              <a:ext cx="3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data</a:t>
              </a:r>
            </a:p>
          </p:txBody>
        </p:sp>
        <p:sp>
          <p:nvSpPr>
            <p:cNvPr id="65574" name="Rectangle 28"/>
            <p:cNvSpPr>
              <a:spLocks noChangeArrowheads="1"/>
            </p:cNvSpPr>
            <p:nvPr/>
          </p:nvSpPr>
          <p:spPr bwMode="auto">
            <a:xfrm>
              <a:off x="1780" y="2956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b="0"/>
                <a:t>Trans-</a:t>
              </a:r>
            </a:p>
            <a:p>
              <a:pPr>
                <a:lnSpc>
                  <a:spcPct val="100000"/>
                </a:lnSpc>
              </a:pPr>
              <a:r>
                <a:rPr lang="en-US" b="0"/>
                <a:t>lation</a:t>
              </a:r>
            </a:p>
          </p:txBody>
        </p:sp>
        <p:sp>
          <p:nvSpPr>
            <p:cNvPr id="65575" name="Rectangle 29"/>
            <p:cNvSpPr>
              <a:spLocks noChangeArrowheads="1"/>
            </p:cNvSpPr>
            <p:nvPr/>
          </p:nvSpPr>
          <p:spPr bwMode="auto">
            <a:xfrm>
              <a:off x="2472" y="1872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hit</a:t>
              </a:r>
            </a:p>
          </p:txBody>
        </p:sp>
        <p:sp>
          <p:nvSpPr>
            <p:cNvPr id="65576" name="Line 30"/>
            <p:cNvSpPr>
              <a:spLocks noChangeShapeType="1"/>
            </p:cNvSpPr>
            <p:nvPr/>
          </p:nvSpPr>
          <p:spPr bwMode="auto">
            <a:xfrm>
              <a:off x="2112" y="26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Rectangle 31"/>
            <p:cNvSpPr>
              <a:spLocks noChangeArrowheads="1"/>
            </p:cNvSpPr>
            <p:nvPr/>
          </p:nvSpPr>
          <p:spPr bwMode="auto">
            <a:xfrm>
              <a:off x="1696" y="271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b="0"/>
                <a:t>miss</a:t>
              </a:r>
            </a:p>
          </p:txBody>
        </p:sp>
        <p:sp>
          <p:nvSpPr>
            <p:cNvPr id="65578" name="Line 32"/>
            <p:cNvSpPr>
              <a:spLocks noChangeShapeType="1"/>
            </p:cNvSpPr>
            <p:nvPr/>
          </p:nvSpPr>
          <p:spPr bwMode="auto">
            <a:xfrm>
              <a:off x="2120" y="35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Line 33"/>
            <p:cNvSpPr>
              <a:spLocks noChangeShapeType="1"/>
            </p:cNvSpPr>
            <p:nvPr/>
          </p:nvSpPr>
          <p:spPr bwMode="auto">
            <a:xfrm>
              <a:off x="2124" y="36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Line 34"/>
            <p:cNvSpPr>
              <a:spLocks noChangeShapeType="1"/>
            </p:cNvSpPr>
            <p:nvPr/>
          </p:nvSpPr>
          <p:spPr bwMode="auto">
            <a:xfrm flipH="1" flipV="1">
              <a:off x="2544" y="2208"/>
              <a:ext cx="8" cy="1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Line 35"/>
            <p:cNvSpPr>
              <a:spLocks noChangeShapeType="1"/>
            </p:cNvSpPr>
            <p:nvPr/>
          </p:nvSpPr>
          <p:spPr bwMode="auto">
            <a:xfrm flipH="1">
              <a:off x="2768" y="37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Line 36"/>
            <p:cNvSpPr>
              <a:spLocks noChangeShapeType="1"/>
            </p:cNvSpPr>
            <p:nvPr/>
          </p:nvSpPr>
          <p:spPr bwMode="auto">
            <a:xfrm flipV="1">
              <a:off x="2208" y="267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Line 37"/>
            <p:cNvSpPr>
              <a:spLocks noChangeShapeType="1"/>
            </p:cNvSpPr>
            <p:nvPr/>
          </p:nvSpPr>
          <p:spPr bwMode="auto">
            <a:xfrm>
              <a:off x="720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4572000" y="1524000"/>
            <a:ext cx="4129088" cy="4953000"/>
            <a:chOff x="4572000" y="1524000"/>
            <a:chExt cx="4129088" cy="4953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4572000" y="3995738"/>
              <a:ext cx="4129088" cy="2481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charset="0"/>
                <a:buChar char="•"/>
                <a:defRPr/>
              </a:pPr>
              <a:r>
                <a:rPr lang="en-US" sz="2000" dirty="0" smtClean="0">
                  <a:solidFill>
                    <a:srgbClr val="0000C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Hit on L1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charset="0"/>
                <a:buChar char="•"/>
                <a:defRPr/>
              </a:pPr>
              <a:r>
                <a:rPr lang="en-US" sz="2000" dirty="0" smtClean="0">
                  <a:solidFill>
                    <a:srgbClr val="0000C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Miss on L1, Hit on L2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  <a:buClr>
                  <a:schemeClr val="hlink"/>
                </a:buClr>
                <a:buFont typeface="Wingdings" charset="0"/>
                <a:buChar char="•"/>
                <a:defRPr/>
              </a:pPr>
              <a:r>
                <a:rPr lang="en-US" sz="2000" dirty="0" smtClean="0">
                  <a:solidFill>
                    <a:srgbClr val="0000C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Miss on L1 and L2, go to Main Memory/RAM</a:t>
              </a:r>
            </a:p>
          </p:txBody>
        </p:sp>
        <p:cxnSp>
          <p:nvCxnSpPr>
            <p:cNvPr id="65546" name="Straight Connector 46"/>
            <p:cNvCxnSpPr>
              <a:cxnSpLocks noChangeShapeType="1"/>
            </p:cNvCxnSpPr>
            <p:nvPr/>
          </p:nvCxnSpPr>
          <p:spPr bwMode="auto">
            <a:xfrm flipH="1" flipV="1">
              <a:off x="4648200" y="2286000"/>
              <a:ext cx="609600" cy="1828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7" name="Straight Connector 49"/>
            <p:cNvCxnSpPr>
              <a:cxnSpLocks noChangeShapeType="1"/>
            </p:cNvCxnSpPr>
            <p:nvPr/>
          </p:nvCxnSpPr>
          <p:spPr bwMode="auto">
            <a:xfrm flipH="1" flipV="1">
              <a:off x="4876800" y="2286000"/>
              <a:ext cx="762000" cy="2209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8" name="Straight Connector 51"/>
            <p:cNvCxnSpPr>
              <a:cxnSpLocks noChangeShapeType="1"/>
            </p:cNvCxnSpPr>
            <p:nvPr/>
          </p:nvCxnSpPr>
          <p:spPr bwMode="auto">
            <a:xfrm flipH="1" flipV="1">
              <a:off x="5715000" y="1524000"/>
              <a:ext cx="1143000" cy="3429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457200" y="2209800"/>
            <a:ext cx="4129088" cy="4648200"/>
            <a:chOff x="457200" y="2209800"/>
            <a:chExt cx="4129087" cy="4648200"/>
          </a:xfrm>
        </p:grpSpPr>
        <p:cxnSp>
          <p:nvCxnSpPr>
            <p:cNvPr id="65541" name="Straight Connector 41"/>
            <p:cNvCxnSpPr>
              <a:cxnSpLocks noChangeShapeType="1"/>
            </p:cNvCxnSpPr>
            <p:nvPr/>
          </p:nvCxnSpPr>
          <p:spPr bwMode="auto">
            <a:xfrm flipV="1">
              <a:off x="1524000" y="2209800"/>
              <a:ext cx="990600" cy="1828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2" name="Straight Connector 42"/>
            <p:cNvCxnSpPr>
              <a:cxnSpLocks noChangeShapeType="1"/>
              <a:endCxn id="65574" idx="1"/>
            </p:cNvCxnSpPr>
            <p:nvPr/>
          </p:nvCxnSpPr>
          <p:spPr bwMode="auto">
            <a:xfrm flipV="1">
              <a:off x="1905000" y="3168650"/>
              <a:ext cx="692150" cy="13271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3" name="Straight Connector 44"/>
            <p:cNvCxnSpPr>
              <a:cxnSpLocks noChangeShapeType="1"/>
            </p:cNvCxnSpPr>
            <p:nvPr/>
          </p:nvCxnSpPr>
          <p:spPr bwMode="auto">
            <a:xfrm flipV="1">
              <a:off x="2362200" y="3657600"/>
              <a:ext cx="533400" cy="16319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Content Placeholder 2"/>
            <p:cNvSpPr txBox="1">
              <a:spLocks/>
            </p:cNvSpPr>
            <p:nvPr/>
          </p:nvSpPr>
          <p:spPr bwMode="auto">
            <a:xfrm>
              <a:off x="457200" y="3994150"/>
              <a:ext cx="4129087" cy="286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pitchFamily="-111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0000C0"/>
                  </a:solidFill>
                  <a:latin typeface="Helvetica" charset="0"/>
                </a:rPr>
                <a:t>Hit on TLB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rgbClr val="0000C0"/>
                  </a:solidFill>
                  <a:latin typeface="Helvetica" charset="0"/>
                </a:rPr>
                <a:t>Miss on TLB, Hit on Main Memory/RAM</a:t>
              </a:r>
            </a:p>
            <a:p>
              <a:pPr>
                <a:defRPr/>
              </a:pPr>
              <a:r>
                <a:rPr lang="en-US" sz="2000" dirty="0" smtClean="0">
                  <a:solidFill>
                    <a:srgbClr val="0000C0"/>
                  </a:solidFill>
                  <a:latin typeface="Helvetica" charset="0"/>
                </a:rPr>
                <a:t>Miss on TLB, Miss on Main Memory/RAM = Page Fault</a:t>
              </a:r>
              <a:endParaRPr lang="en-US" sz="2000" dirty="0">
                <a:solidFill>
                  <a:srgbClr val="0000C0"/>
                </a:solidFill>
                <a:latin typeface="Helvetica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3231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248400" cy="52244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latin typeface="Helvetica" charset="0"/>
              </a:rPr>
              <a:t>Allocate variables dynamically at run time from the “Heap”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</a:rPr>
              <a:t>Grows upwards in terms of memory addresses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</a:rPr>
              <a:t>May not know until run time how large of an array, linked list, or data structure to allocate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</a:rPr>
              <a:t>Useful to dynamically expand the size of a data structure, e.g. a linked list or a binary tree, by allocating more memory as needed.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62800" y="1905000"/>
            <a:ext cx="1676400" cy="3581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863" y="5257800"/>
            <a:ext cx="3127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828800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solidFill>
                  <a:srgbClr val="000066"/>
                </a:solidFill>
                <a:latin typeface="Helvetica" pitchFamily="-1" charset="0"/>
              </a:rPr>
              <a:t>VMAX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0292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</a:rPr>
              <a:t>Code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4876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1750" y="44196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4267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1900" y="3810000"/>
            <a:ext cx="7493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pitchFamily="-1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7300" y="1981200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</a:rPr>
              <a:t>Stack</a:t>
            </a:r>
          </a:p>
        </p:txBody>
      </p:sp>
      <p:cxnSp>
        <p:nvCxnSpPr>
          <p:cNvPr id="12300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924801" y="3429000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Straight Arrow Connector 16"/>
          <p:cNvCxnSpPr>
            <a:cxnSpLocks noChangeShapeType="1"/>
          </p:cNvCxnSpPr>
          <p:nvPr/>
        </p:nvCxnSpPr>
        <p:spPr bwMode="auto">
          <a:xfrm rot="5400000">
            <a:off x="7505701" y="2628900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080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410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10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Linux Address Space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2209800" y="6019800"/>
            <a:ext cx="2743200" cy="3048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09800" y="5486400"/>
            <a:ext cx="2743200" cy="5334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5029200"/>
            <a:ext cx="2743200" cy="5334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33600" y="3124200"/>
            <a:ext cx="2743200" cy="5334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</a:endParaRPr>
          </a:p>
        </p:txBody>
      </p: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4991100" y="3200400"/>
            <a:ext cx="800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4344" name="TextBox 11"/>
          <p:cNvSpPr txBox="1">
            <a:spLocks noChangeArrowheads="1"/>
          </p:cNvSpPr>
          <p:nvPr/>
        </p:nvSpPr>
        <p:spPr bwMode="auto">
          <a:xfrm>
            <a:off x="5041900" y="5140325"/>
            <a:ext cx="749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4345" name="TextBox 12"/>
          <p:cNvSpPr txBox="1">
            <a:spLocks noChangeArrowheads="1"/>
          </p:cNvSpPr>
          <p:nvPr/>
        </p:nvSpPr>
        <p:spPr bwMode="auto">
          <a:xfrm>
            <a:off x="5060950" y="5562600"/>
            <a:ext cx="685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346" name="TextBox 13"/>
          <p:cNvSpPr txBox="1">
            <a:spLocks noChangeArrowheads="1"/>
          </p:cNvSpPr>
          <p:nvPr/>
        </p:nvSpPr>
        <p:spPr bwMode="auto">
          <a:xfrm>
            <a:off x="5067300" y="5978525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1923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3231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Motivations for Virtual Memory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244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Provides the Abstraction that a Process is executing in its own Address Space of memory from address 0 to address MAX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09800"/>
            <a:ext cx="62484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For a Single Process: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r>
              <a:rPr lang="en-US" sz="2000" dirty="0" smtClean="0">
                <a:solidFill>
                  <a:srgbClr val="000066"/>
                </a:solidFill>
              </a:rPr>
              <a:t>Compiler and linker can generate code targeting a [0..MAX] memory paradigm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r>
              <a:rPr lang="en-US" sz="2000" dirty="0" smtClean="0">
                <a:solidFill>
                  <a:srgbClr val="000066"/>
                </a:solidFill>
              </a:rPr>
              <a:t>Can be placed anywhere in memory, and virtual addresses are </a:t>
            </a:r>
            <a:r>
              <a:rPr lang="en-US" sz="2000" i="1" dirty="0" smtClean="0">
                <a:solidFill>
                  <a:srgbClr val="000066"/>
                </a:solidFill>
              </a:rPr>
              <a:t>translated </a:t>
            </a:r>
            <a:r>
              <a:rPr lang="en-US" sz="2000" dirty="0" smtClean="0">
                <a:solidFill>
                  <a:srgbClr val="000066"/>
                </a:solidFill>
              </a:rPr>
              <a:t>to physical addresses at run time as each instruction executes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r>
              <a:rPr lang="en-US" sz="2000" dirty="0" smtClean="0">
                <a:solidFill>
                  <a:srgbClr val="000066"/>
                </a:solidFill>
              </a:rPr>
              <a:t>frees a process and the compiler from having to worry where in physical memory the process is or will be located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defRPr/>
            </a:pPr>
            <a:endParaRPr lang="en-US" altLang="ja-JP" sz="1800" dirty="0" smtClean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62800" y="1905000"/>
            <a:ext cx="1676400" cy="3581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863" y="5257800"/>
            <a:ext cx="3127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1828800"/>
            <a:ext cx="684213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0292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4876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1750" y="44196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4267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250" y="38100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7300" y="1981200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Stack</a:t>
            </a:r>
          </a:p>
        </p:txBody>
      </p:sp>
      <p:cxnSp>
        <p:nvCxnSpPr>
          <p:cNvPr id="11277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924801" y="3429000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16"/>
          <p:cNvCxnSpPr>
            <a:cxnSpLocks noChangeShapeType="1"/>
          </p:cNvCxnSpPr>
          <p:nvPr/>
        </p:nvCxnSpPr>
        <p:spPr bwMode="auto">
          <a:xfrm rot="5400000">
            <a:off x="7505701" y="2628900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Heap Allocation Example</a:t>
            </a:r>
            <a:endParaRPr lang="en-US" dirty="0"/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962400" cy="5048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int x=0,y[1000];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char *p;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main (int argc, char *argv[]) {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p = (char*) malloc(256);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function1(p);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free(p); /* return p to available memory pool */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function1 (char *ptr) {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int i,j=50;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for (i=0; i&lt;100;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   *(ptr+i) = i*j;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 }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600200" y="1752600"/>
            <a:ext cx="6553200" cy="2819400"/>
            <a:chOff x="1676401" y="1752600"/>
            <a:chExt cx="6400799" cy="304800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6782465" y="1752600"/>
              <a:ext cx="1294735" cy="106748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1676401" y="3048344"/>
              <a:ext cx="3048443" cy="175225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4191444" y="2471695"/>
              <a:ext cx="3110466" cy="126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pitchFamily="-111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9pPr>
            </a:lstStyle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/>
                </a:rPr>
                <a:t>Local variables allocated on the stack</a:t>
              </a:r>
              <a:endParaRPr lang="en-US" dirty="0">
                <a:solidFill>
                  <a:srgbClr val="003300"/>
                </a:solidFill>
                <a:latin typeface="Helvetica"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667000" y="2362200"/>
            <a:ext cx="5486400" cy="2971800"/>
            <a:chOff x="2590800" y="2362200"/>
            <a:chExt cx="5486401" cy="297180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2590800" y="2362200"/>
              <a:ext cx="2057400" cy="16002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5867401" y="3657600"/>
              <a:ext cx="2209800" cy="3048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Content Placeholder 2"/>
            <p:cNvSpPr txBox="1">
              <a:spLocks/>
            </p:cNvSpPr>
            <p:nvPr/>
          </p:nvSpPr>
          <p:spPr bwMode="auto">
            <a:xfrm>
              <a:off x="4191000" y="3733800"/>
              <a:ext cx="31115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pitchFamily="-111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9pPr>
            </a:lstStyle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/>
                </a:rPr>
                <a:t>Dynamic variables allocated on the heap</a:t>
              </a:r>
            </a:p>
            <a:p>
              <a:pPr lvl="1"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/>
                </a:rPr>
                <a:t>In C++, the “new” command is equivalent to </a:t>
              </a:r>
              <a:r>
                <a:rPr lang="en-US" dirty="0" err="1" smtClean="0">
                  <a:solidFill>
                    <a:srgbClr val="003300"/>
                  </a:solidFill>
                  <a:latin typeface="Helvetica"/>
                </a:rPr>
                <a:t>malloc</a:t>
              </a:r>
              <a:endParaRPr lang="en-US" dirty="0" smtClean="0">
                <a:solidFill>
                  <a:srgbClr val="003300"/>
                </a:solidFill>
                <a:latin typeface="Helvetica"/>
              </a:endParaRPr>
            </a:p>
            <a:p>
              <a:pPr>
                <a:buClr>
                  <a:srgbClr val="660033"/>
                </a:buClr>
                <a:defRPr/>
              </a:pPr>
              <a:endParaRPr lang="en-US" dirty="0">
                <a:solidFill>
                  <a:srgbClr val="003300"/>
                </a:solidFill>
                <a:latin typeface="Helvetica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524000" y="990600"/>
            <a:ext cx="6672263" cy="3311525"/>
            <a:chOff x="1447800" y="990600"/>
            <a:chExt cx="6672043" cy="3311431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H="1">
              <a:off x="1447800" y="1219194"/>
              <a:ext cx="32002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Arrow Connector 20"/>
            <p:cNvCxnSpPr>
              <a:stCxn id="15374" idx="1"/>
            </p:cNvCxnSpPr>
            <p:nvPr/>
          </p:nvCxnSpPr>
          <p:spPr bwMode="auto">
            <a:xfrm flipH="1" flipV="1">
              <a:off x="6781624" y="1752578"/>
              <a:ext cx="1338219" cy="254945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8" name="Content Placeholder 2"/>
            <p:cNvSpPr txBox="1">
              <a:spLocks/>
            </p:cNvSpPr>
            <p:nvPr/>
          </p:nvSpPr>
          <p:spPr bwMode="auto">
            <a:xfrm>
              <a:off x="4267107" y="990600"/>
              <a:ext cx="3111397" cy="126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buChar char="•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sz="2400" b="1">
                  <a:solidFill>
                    <a:schemeClr val="folHlink"/>
                  </a:solidFill>
                  <a:latin typeface="+mn-lt"/>
                  <a:ea typeface="ＭＳ Ｐゴシック" pitchFamily="-111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ＭＳ Ｐゴシック" pitchFamily="-111" charset="-128"/>
                </a:defRPr>
              </a:lvl9pPr>
            </a:lstStyle>
            <a:p>
              <a:pPr>
                <a:buClr>
                  <a:srgbClr val="660033"/>
                </a:buClr>
                <a:defRPr/>
              </a:pPr>
              <a:r>
                <a:rPr lang="en-US" dirty="0" smtClean="0">
                  <a:solidFill>
                    <a:srgbClr val="003300"/>
                  </a:solidFill>
                  <a:latin typeface="Helvetica"/>
                </a:rPr>
                <a:t>Global variables allocated in data section of address space</a:t>
              </a:r>
              <a:endParaRPr lang="en-US" dirty="0">
                <a:solidFill>
                  <a:srgbClr val="003300"/>
                </a:solidFill>
                <a:latin typeface="Helvetica"/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7239000" y="1219200"/>
            <a:ext cx="1828800" cy="4994275"/>
            <a:chOff x="7239000" y="1219200"/>
            <a:chExt cx="1828800" cy="4994449"/>
          </a:xfrm>
        </p:grpSpPr>
        <p:grpSp>
          <p:nvGrpSpPr>
            <p:cNvPr id="15367" name="Group 41"/>
            <p:cNvGrpSpPr>
              <a:grpSpLocks/>
            </p:cNvGrpSpPr>
            <p:nvPr/>
          </p:nvGrpSpPr>
          <p:grpSpPr bwMode="auto">
            <a:xfrm>
              <a:off x="8001000" y="1371600"/>
              <a:ext cx="1066800" cy="4724400"/>
              <a:chOff x="7848600" y="1371600"/>
              <a:chExt cx="1066800" cy="4724400"/>
            </a:xfrm>
          </p:grpSpPr>
          <p:sp>
            <p:nvSpPr>
              <p:cNvPr id="15370" name="Rectangle 6"/>
              <p:cNvSpPr>
                <a:spLocks noChangeArrowheads="1"/>
              </p:cNvSpPr>
              <p:nvPr/>
            </p:nvSpPr>
            <p:spPr bwMode="auto">
              <a:xfrm>
                <a:off x="7848600" y="4800600"/>
                <a:ext cx="1066800" cy="1295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1" name="Rectangle 7"/>
              <p:cNvSpPr>
                <a:spLocks noChangeArrowheads="1"/>
              </p:cNvSpPr>
              <p:nvPr/>
            </p:nvSpPr>
            <p:spPr bwMode="auto">
              <a:xfrm>
                <a:off x="7848600" y="3886200"/>
                <a:ext cx="1066800" cy="9144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2" name="Rectangle 9"/>
              <p:cNvSpPr>
                <a:spLocks noChangeArrowheads="1"/>
              </p:cNvSpPr>
              <p:nvPr/>
            </p:nvSpPr>
            <p:spPr bwMode="auto">
              <a:xfrm>
                <a:off x="7848600" y="1371600"/>
                <a:ext cx="1066800" cy="2514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>
                  <a:solidFill>
                    <a:srgbClr val="000066"/>
                  </a:solidFill>
                </a:endParaRPr>
              </a:p>
            </p:txBody>
          </p:sp>
          <p:sp>
            <p:nvSpPr>
              <p:cNvPr id="15373" name="TextBox 10"/>
              <p:cNvSpPr txBox="1">
                <a:spLocks noChangeArrowheads="1"/>
              </p:cNvSpPr>
              <p:nvPr/>
            </p:nvSpPr>
            <p:spPr bwMode="auto">
              <a:xfrm>
                <a:off x="7949213" y="5181600"/>
                <a:ext cx="825867" cy="374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Code</a:t>
                </a:r>
              </a:p>
            </p:txBody>
          </p:sp>
          <p:sp>
            <p:nvSpPr>
              <p:cNvPr id="15374" name="TextBox 11"/>
              <p:cNvSpPr txBox="1">
                <a:spLocks noChangeArrowheads="1"/>
              </p:cNvSpPr>
              <p:nvPr/>
            </p:nvSpPr>
            <p:spPr bwMode="auto">
              <a:xfrm>
                <a:off x="8043643" y="4114800"/>
                <a:ext cx="740582" cy="374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Data</a:t>
                </a:r>
              </a:p>
            </p:txBody>
          </p:sp>
          <p:sp>
            <p:nvSpPr>
              <p:cNvPr id="15375" name="TextBox 12"/>
              <p:cNvSpPr txBox="1">
                <a:spLocks noChangeArrowheads="1"/>
              </p:cNvSpPr>
              <p:nvPr/>
            </p:nvSpPr>
            <p:spPr bwMode="auto">
              <a:xfrm>
                <a:off x="8008013" y="3352800"/>
                <a:ext cx="811841" cy="374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Heap</a:t>
                </a:r>
              </a:p>
            </p:txBody>
          </p:sp>
          <p:sp>
            <p:nvSpPr>
              <p:cNvPr id="15376" name="TextBox 13"/>
              <p:cNvSpPr txBox="1">
                <a:spLocks noChangeArrowheads="1"/>
              </p:cNvSpPr>
              <p:nvPr/>
            </p:nvSpPr>
            <p:spPr bwMode="auto">
              <a:xfrm>
                <a:off x="7979397" y="1447800"/>
                <a:ext cx="869073" cy="374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solidFill>
                      <a:srgbClr val="000066"/>
                    </a:solidFill>
                  </a:rPr>
                  <a:t>Stack</a:t>
                </a:r>
              </a:p>
            </p:txBody>
          </p:sp>
          <p:cxnSp>
            <p:nvCxnSpPr>
              <p:cNvPr id="15377" name="Straight Arrow Connector 15"/>
              <p:cNvCxnSpPr>
                <a:cxnSpLocks noChangeShapeType="1"/>
              </p:cNvCxnSpPr>
              <p:nvPr/>
            </p:nvCxnSpPr>
            <p:spPr bwMode="auto">
              <a:xfrm>
                <a:off x="8382000" y="1828800"/>
                <a:ext cx="0" cy="533400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78" name="Straight Arrow Connector 16"/>
              <p:cNvCxnSpPr>
                <a:cxnSpLocks noChangeShapeType="1"/>
              </p:cNvCxnSpPr>
              <p:nvPr/>
            </p:nvCxnSpPr>
            <p:spPr bwMode="auto">
              <a:xfrm flipV="1">
                <a:off x="8382000" y="2819400"/>
                <a:ext cx="0" cy="457200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368" name="TextBox 42"/>
            <p:cNvSpPr txBox="1">
              <a:spLocks noChangeArrowheads="1"/>
            </p:cNvSpPr>
            <p:nvPr/>
          </p:nvSpPr>
          <p:spPr bwMode="auto">
            <a:xfrm>
              <a:off x="7696200" y="5867400"/>
              <a:ext cx="31304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15369" name="TextBox 43"/>
            <p:cNvSpPr txBox="1">
              <a:spLocks noChangeArrowheads="1"/>
            </p:cNvSpPr>
            <p:nvPr/>
          </p:nvSpPr>
          <p:spPr bwMode="auto">
            <a:xfrm>
              <a:off x="7239000" y="1219200"/>
              <a:ext cx="838841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66"/>
                  </a:solidFill>
                </a:rPr>
                <a:t>VMAX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4175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315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Dynamic Memory Allocation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035300"/>
            <a:ext cx="8050213" cy="3265488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Explicit vs. Implicit Memory Allocator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Explicit:  application allocates and frees space 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E.g.,  </a:t>
            </a:r>
            <a:r>
              <a:rPr lang="en-US" sz="1600" dirty="0" err="1">
                <a:latin typeface="Courier New" charset="0"/>
                <a:ea typeface="ＭＳ Ｐゴシック" charset="0"/>
              </a:rPr>
              <a:t>malloc</a:t>
            </a:r>
            <a:r>
              <a:rPr lang="en-US" sz="1600" dirty="0">
                <a:latin typeface="Helvetica" charset="0"/>
                <a:ea typeface="ＭＳ Ｐゴシック" charset="0"/>
              </a:rPr>
              <a:t> and </a:t>
            </a:r>
            <a:r>
              <a:rPr lang="en-US" sz="1600" dirty="0">
                <a:latin typeface="Courier New" charset="0"/>
                <a:ea typeface="ＭＳ Ｐゴシック" charset="0"/>
              </a:rPr>
              <a:t>free</a:t>
            </a:r>
            <a:r>
              <a:rPr lang="en-US" sz="1600" dirty="0">
                <a:latin typeface="Helvetica" charset="0"/>
                <a:ea typeface="ＭＳ Ｐゴシック" charset="0"/>
              </a:rPr>
              <a:t> in </a:t>
            </a:r>
            <a:r>
              <a:rPr lang="en-US" sz="1600" dirty="0" smtClean="0">
                <a:latin typeface="Helvetica" charset="0"/>
                <a:ea typeface="ＭＳ Ｐゴシック" charset="0"/>
              </a:rPr>
              <a:t>C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600" dirty="0" smtClean="0">
                <a:latin typeface="Helvetica" charset="0"/>
                <a:ea typeface="ＭＳ Ｐゴシック" charset="0"/>
              </a:rPr>
              <a:t>In C++, the </a:t>
            </a:r>
            <a:r>
              <a:rPr lang="en-US" sz="1600" b="0" dirty="0" smtClean="0">
                <a:latin typeface="Courier"/>
                <a:ea typeface="ＭＳ Ｐゴシック" charset="0"/>
                <a:cs typeface="Courier"/>
              </a:rPr>
              <a:t>new</a:t>
            </a:r>
            <a:r>
              <a:rPr lang="en-US" sz="1600" dirty="0" smtClean="0">
                <a:latin typeface="Helvetica" charset="0"/>
                <a:ea typeface="ＭＳ Ｐゴシック" charset="0"/>
              </a:rPr>
              <a:t> command is equivalent to a  </a:t>
            </a:r>
            <a:r>
              <a:rPr lang="en-US" sz="1600" b="0" dirty="0" err="1" smtClean="0">
                <a:latin typeface="Courier"/>
                <a:ea typeface="ＭＳ Ｐゴシック" charset="0"/>
                <a:cs typeface="Courier"/>
              </a:rPr>
              <a:t>malloc</a:t>
            </a:r>
            <a:r>
              <a:rPr lang="en-US" sz="1600" b="0" dirty="0" smtClean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1600" dirty="0" smtClean="0">
                <a:latin typeface="Helvetica" charset="0"/>
                <a:ea typeface="ＭＳ Ｐゴシック" charset="0"/>
                <a:cs typeface="Courier"/>
              </a:rPr>
              <a:t>and </a:t>
            </a:r>
            <a:r>
              <a:rPr lang="en-US" sz="1600" b="0" dirty="0" smtClean="0">
                <a:latin typeface="Courier"/>
                <a:ea typeface="ＭＳ Ｐゴシック" charset="0"/>
                <a:cs typeface="Courier"/>
              </a:rPr>
              <a:t>delete </a:t>
            </a:r>
            <a:r>
              <a:rPr lang="en-US" sz="1600" dirty="0" smtClean="0">
                <a:latin typeface="Helvetica" charset="0"/>
                <a:ea typeface="ＭＳ Ｐゴシック" charset="0"/>
                <a:cs typeface="Courier"/>
              </a:rPr>
              <a:t>i</a:t>
            </a:r>
            <a:r>
              <a:rPr lang="en-US" sz="1600" dirty="0" smtClean="0">
                <a:latin typeface="Helvetica" charset="0"/>
                <a:ea typeface="ＭＳ Ｐゴシック" charset="0"/>
              </a:rPr>
              <a:t>s equivalent to a </a:t>
            </a:r>
            <a:r>
              <a:rPr lang="en-US" sz="1600" b="0" dirty="0" smtClean="0">
                <a:latin typeface="Courier"/>
                <a:ea typeface="ＭＳ Ｐゴシック" charset="0"/>
                <a:cs typeface="Courier"/>
              </a:rPr>
              <a:t>free</a:t>
            </a:r>
            <a:endParaRPr lang="en-US" sz="1600" b="0" dirty="0">
              <a:latin typeface="Courier"/>
              <a:ea typeface="ＭＳ Ｐゴシック" charset="0"/>
              <a:cs typeface="Courier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Implicit: application allocates, but does not free space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E.g. garbage collection in Java, ML or Lisp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Allocation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In both cases the memory allocator provides an abstraction of memory as a set of blocks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Doles out free memory blocks to application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Will discuss 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explicit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memory allocation 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first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819400" y="1219200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Application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819400" y="1676400"/>
            <a:ext cx="3505200" cy="457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Dynamic Memory Allocator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819400" y="2133600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9384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53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Process Memory Image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57575" y="1233488"/>
            <a:ext cx="3200400" cy="487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kernel virtual memory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457575" y="2935288"/>
            <a:ext cx="3200400" cy="669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Memory mapped region for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shared libraries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457575" y="3600450"/>
            <a:ext cx="3200400" cy="7239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3457575" y="4327525"/>
            <a:ext cx="3200400" cy="6699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run-time heap (via 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malloc</a:t>
            </a:r>
            <a:r>
              <a:rPr lang="en-US" sz="16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457575" y="2025650"/>
            <a:ext cx="3200400" cy="906463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457575" y="5743575"/>
            <a:ext cx="3200400" cy="396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program text (.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text</a:t>
            </a:r>
            <a:r>
              <a:rPr lang="en-US" sz="16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457575" y="5362575"/>
            <a:ext cx="3200400" cy="396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initialized data (.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data</a:t>
            </a:r>
            <a:r>
              <a:rPr lang="en-US" sz="16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3457575" y="4981575"/>
            <a:ext cx="3200400" cy="396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uninitialized data (.</a:t>
            </a:r>
            <a:r>
              <a:rPr lang="en-US" sz="1600">
                <a:solidFill>
                  <a:srgbClr val="000066"/>
                </a:solidFill>
                <a:latin typeface="Courier New" charset="0"/>
              </a:rPr>
              <a:t>bss</a:t>
            </a:r>
            <a:r>
              <a:rPr lang="en-US" sz="16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4965700" y="3963988"/>
            <a:ext cx="0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457575" y="1690688"/>
            <a:ext cx="3200400" cy="3349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4981575" y="2587625"/>
            <a:ext cx="0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4997450" y="2025650"/>
            <a:ext cx="0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3457575" y="6124575"/>
            <a:ext cx="3200400" cy="39687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3152775" y="629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2438400" y="1812925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3076575" y="1984375"/>
            <a:ext cx="38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6934200" y="1187450"/>
            <a:ext cx="2089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memory invisible to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 user code</a:t>
            </a:r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 flipV="1">
            <a:off x="6781800" y="118745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6988175" y="4138613"/>
            <a:ext cx="1444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the </a:t>
            </a:r>
            <a:r>
              <a:rPr lang="ja-JP" altLang="en-US" sz="1600">
                <a:solidFill>
                  <a:srgbClr val="000066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66"/>
                </a:solidFill>
                <a:latin typeface="Courier New" charset="0"/>
              </a:rPr>
              <a:t>brk</a:t>
            </a:r>
            <a:r>
              <a:rPr lang="ja-JP" altLang="en-US" sz="1600">
                <a:solidFill>
                  <a:srgbClr val="000066"/>
                </a:solidFill>
                <a:latin typeface="Arial" charset="0"/>
              </a:rPr>
              <a:t>”</a:t>
            </a:r>
            <a:r>
              <a:rPr lang="en-US" altLang="ja-JP" sz="1600">
                <a:solidFill>
                  <a:srgbClr val="000066"/>
                </a:solidFill>
              </a:rPr>
              <a:t> ptr</a:t>
            </a: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6629400" y="4311650"/>
            <a:ext cx="38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152400" y="3228975"/>
            <a:ext cx="297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Allocators request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additional heap memory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from the operating system using the </a:t>
            </a:r>
            <a:r>
              <a:rPr lang="en-US" sz="1800">
                <a:solidFill>
                  <a:srgbClr val="000066"/>
                </a:solidFill>
                <a:latin typeface="Courier New" charset="0"/>
              </a:rPr>
              <a:t>sbrk</a:t>
            </a:r>
            <a:r>
              <a:rPr lang="en-US" sz="1800">
                <a:solidFill>
                  <a:srgbClr val="000066"/>
                </a:solidFill>
              </a:rPr>
              <a:t> function, which increases the brk pointer.  (can also shrink the heap)</a:t>
            </a:r>
          </a:p>
        </p:txBody>
      </p:sp>
    </p:spTree>
    <p:extLst>
      <p:ext uri="{BB962C8B-B14F-4D97-AF65-F5344CB8AC3E}">
        <p14:creationId xmlns:p14="http://schemas.microsoft.com/office/powerpoint/2010/main" val="47769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Malloc Package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1514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#include &lt;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stdlib.h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void *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malloc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size_t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size)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If successful: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Returns a pointer to a memory block of at least </a:t>
            </a:r>
            <a:r>
              <a:rPr lang="en-US" sz="1600" dirty="0">
                <a:latin typeface="Courier New" charset="0"/>
                <a:ea typeface="ＭＳ Ｐゴシック" charset="0"/>
              </a:rPr>
              <a:t>size</a:t>
            </a:r>
            <a:r>
              <a:rPr lang="en-US" sz="1600" dirty="0">
                <a:latin typeface="Helvetica" charset="0"/>
                <a:ea typeface="ＭＳ Ｐゴシック" charset="0"/>
              </a:rPr>
              <a:t> bytes, (typically) aligned to 8-byte boundary.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If </a:t>
            </a:r>
            <a:r>
              <a:rPr lang="en-US" sz="1600" dirty="0">
                <a:latin typeface="Courier New" charset="0"/>
                <a:ea typeface="ＭＳ Ｐゴシック" charset="0"/>
              </a:rPr>
              <a:t>size == 0</a:t>
            </a:r>
            <a:r>
              <a:rPr lang="en-US" sz="1600" dirty="0">
                <a:latin typeface="Helvetica" charset="0"/>
                <a:ea typeface="ＭＳ Ｐゴシック" charset="0"/>
              </a:rPr>
              <a:t>, returns NULL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If unsuccessful: returns NULL (0) and sets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errno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.</a:t>
            </a:r>
            <a:endParaRPr lang="en-US" sz="1800" b="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void free(void *p)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Returns the block pointed at by </a:t>
            </a:r>
            <a:r>
              <a:rPr lang="en-US" sz="1800" dirty="0">
                <a:latin typeface="Courier New" charset="0"/>
                <a:ea typeface="ＭＳ Ｐゴシック" charset="0"/>
              </a:rPr>
              <a:t>p</a:t>
            </a:r>
            <a:r>
              <a:rPr lang="en-US" sz="1800" dirty="0">
                <a:latin typeface="Helvetica" charset="0"/>
                <a:ea typeface="ＭＳ Ｐゴシック" charset="0"/>
              </a:rPr>
              <a:t> to pool of available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charset="0"/>
                <a:ea typeface="ＭＳ Ｐゴシック" charset="0"/>
              </a:rPr>
              <a:t>p</a:t>
            </a:r>
            <a:r>
              <a:rPr lang="en-US" sz="1800" dirty="0">
                <a:latin typeface="Helvetica" charset="0"/>
                <a:ea typeface="ＭＳ Ｐゴシック" charset="0"/>
              </a:rPr>
              <a:t> must come from a previous call to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malloc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</a:rPr>
              <a:t>or</a:t>
            </a:r>
            <a:r>
              <a:rPr lang="en-US" sz="1800" dirty="0">
                <a:latin typeface="Courier New" charset="0"/>
                <a:ea typeface="ＭＳ Ｐゴシック" charset="0"/>
              </a:rPr>
              <a:t> </a:t>
            </a:r>
            <a:r>
              <a:rPr lang="en-US" sz="1800" dirty="0" err="1">
                <a:latin typeface="Courier New" charset="0"/>
                <a:ea typeface="ＭＳ Ｐゴシック" charset="0"/>
              </a:rPr>
              <a:t>realloc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.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void *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realloc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(void *p,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size_t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size)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increases or decreases the size of the specified block of memory </a:t>
            </a:r>
            <a:r>
              <a:rPr lang="en-US" sz="1800" b="0" dirty="0" smtClean="0">
                <a:latin typeface="Courier"/>
                <a:cs typeface="Courier"/>
              </a:rPr>
              <a:t>p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and returns pointer to new block.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Reallocates block if needed. 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Contents </a:t>
            </a:r>
            <a:r>
              <a:rPr lang="en-US" sz="1800" dirty="0">
                <a:latin typeface="Helvetica" charset="0"/>
                <a:ea typeface="ＭＳ Ｐゴシック" charset="0"/>
              </a:rPr>
              <a:t>of new block unchanged up to min of old and new size.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void *</a:t>
            </a:r>
            <a:r>
              <a:rPr lang="en-US" sz="2000" dirty="0" err="1" smtClean="0">
                <a:latin typeface="Courier New" charset="0"/>
                <a:ea typeface="ＭＳ Ｐゴシック" charset="0"/>
                <a:cs typeface="ＭＳ Ｐゴシック" charset="0"/>
              </a:rPr>
              <a:t>calloc</a:t>
            </a: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 smtClean="0">
                <a:latin typeface="Courier New" charset="0"/>
                <a:ea typeface="ＭＳ Ｐゴシック" charset="0"/>
                <a:cs typeface="ＭＳ Ｐゴシック" charset="0"/>
              </a:rPr>
              <a:t>size_t</a:t>
            </a: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Courier New" charset="0"/>
                <a:ea typeface="ＭＳ Ｐゴシック" charset="0"/>
                <a:cs typeface="ＭＳ Ｐゴシック" charset="0"/>
              </a:rPr>
              <a:t>nelem</a:t>
            </a: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 smtClean="0">
                <a:latin typeface="Courier New" charset="0"/>
                <a:ea typeface="ＭＳ Ｐゴシック" charset="0"/>
                <a:cs typeface="ＭＳ Ｐゴシック" charset="0"/>
              </a:rPr>
              <a:t>size_t</a:t>
            </a: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latin typeface="Courier New" charset="0"/>
                <a:ea typeface="ＭＳ Ｐゴシック" charset="0"/>
                <a:cs typeface="ＭＳ Ｐゴシック" charset="0"/>
              </a:rPr>
              <a:t>elsize</a:t>
            </a:r>
            <a:r>
              <a:rPr lang="en-US" sz="2000" dirty="0" smtClean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Similar to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except initializes block of memory to zero</a:t>
            </a:r>
            <a:endParaRPr lang="en-US" sz="1800" dirty="0" smtClean="0">
              <a:latin typeface="Helvetica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0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0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0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0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Malloc Example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7086600" cy="56943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void foo(int n, int m)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int i, *p;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/* allocate a block of n ints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if ((p = (int *)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malloc</a:t>
            </a:r>
            <a:r>
              <a:rPr lang="en-US" sz="1400">
                <a:solidFill>
                  <a:srgbClr val="000066"/>
                </a:solidFill>
                <a:latin typeface="Courier New" charset="0"/>
              </a:rPr>
              <a:t>(n * sizeof(int))) == NULL)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perror("malloc");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exit(0);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for (i=0; i&lt;n; i++)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p[i] = i;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/* add m bytes to end of p block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if ((p = (int *)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realloc</a:t>
            </a:r>
            <a:r>
              <a:rPr lang="en-US" sz="1400">
                <a:solidFill>
                  <a:srgbClr val="000066"/>
                </a:solidFill>
                <a:latin typeface="Courier New" charset="0"/>
              </a:rPr>
              <a:t>(p, (n+m) * sizeof(int))) == NULL)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perror("realloc");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exit(0);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for (i=n; i &lt; n+m; i++)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p[i] = i;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/* print new array */ 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for (i=0; i&lt;n+m; i++)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  printf("%d\n", p[i]);</a:t>
            </a:r>
          </a:p>
          <a:p>
            <a:pPr algn="l">
              <a:lnSpc>
                <a:spcPct val="100000"/>
              </a:lnSpc>
            </a:pPr>
            <a:endParaRPr lang="en-US" sz="14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free</a:t>
            </a:r>
            <a:r>
              <a:rPr lang="en-US" sz="1400">
                <a:solidFill>
                  <a:srgbClr val="000066"/>
                </a:solidFill>
                <a:latin typeface="Courier New" charset="0"/>
              </a:rPr>
              <a:t>(p); /* return p to available memory pool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24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4643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Allocation Examples</a:t>
            </a:r>
          </a:p>
        </p:txBody>
      </p:sp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290888" y="1708150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3595688" y="1708150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900488" y="1708150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4205288" y="1708150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100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8148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51196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54244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57292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60340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63388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66436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69484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72532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75580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78628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8167688" y="170815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1523" name="Text Box 21"/>
          <p:cNvSpPr txBox="1">
            <a:spLocks noChangeArrowheads="1"/>
          </p:cNvSpPr>
          <p:nvPr/>
        </p:nvSpPr>
        <p:spPr bwMode="auto">
          <a:xfrm>
            <a:off x="1143000" y="1233488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p1 = malloc(4)</a:t>
            </a:r>
          </a:p>
        </p:txBody>
      </p:sp>
      <p:grpSp>
        <p:nvGrpSpPr>
          <p:cNvPr id="21524" name="Group 11"/>
          <p:cNvGrpSpPr>
            <a:grpSpLocks/>
          </p:cNvGrpSpPr>
          <p:nvPr/>
        </p:nvGrpSpPr>
        <p:grpSpPr bwMode="auto">
          <a:xfrm>
            <a:off x="3195638" y="1066800"/>
            <a:ext cx="461962" cy="609600"/>
            <a:chOff x="3195890" y="1066800"/>
            <a:chExt cx="461710" cy="609600"/>
          </a:xfrm>
        </p:grpSpPr>
        <p:sp>
          <p:nvSpPr>
            <p:cNvPr id="21637" name="TextBox 5"/>
            <p:cNvSpPr txBox="1">
              <a:spLocks noChangeArrowheads="1"/>
            </p:cNvSpPr>
            <p:nvPr/>
          </p:nvSpPr>
          <p:spPr bwMode="auto">
            <a:xfrm>
              <a:off x="3195890" y="1066800"/>
              <a:ext cx="461710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p1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3429125" y="1371600"/>
              <a:ext cx="0" cy="30480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143000" y="2133600"/>
            <a:ext cx="7329488" cy="919163"/>
            <a:chOff x="1143000" y="2133600"/>
            <a:chExt cx="7329487" cy="919163"/>
          </a:xfrm>
        </p:grpSpPr>
        <p:sp>
          <p:nvSpPr>
            <p:cNvPr id="21613" name="Rectangle 23"/>
            <p:cNvSpPr>
              <a:spLocks noChangeArrowheads="1"/>
            </p:cNvSpPr>
            <p:nvPr/>
          </p:nvSpPr>
          <p:spPr bwMode="auto">
            <a:xfrm>
              <a:off x="3290887" y="2747963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4" name="Rectangle 24"/>
            <p:cNvSpPr>
              <a:spLocks noChangeArrowheads="1"/>
            </p:cNvSpPr>
            <p:nvPr/>
          </p:nvSpPr>
          <p:spPr bwMode="auto">
            <a:xfrm>
              <a:off x="3595687" y="2747963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5" name="Rectangle 25"/>
            <p:cNvSpPr>
              <a:spLocks noChangeArrowheads="1"/>
            </p:cNvSpPr>
            <p:nvPr/>
          </p:nvSpPr>
          <p:spPr bwMode="auto">
            <a:xfrm>
              <a:off x="3900487" y="2747963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6" name="Rectangle 26"/>
            <p:cNvSpPr>
              <a:spLocks noChangeArrowheads="1"/>
            </p:cNvSpPr>
            <p:nvPr/>
          </p:nvSpPr>
          <p:spPr bwMode="auto">
            <a:xfrm>
              <a:off x="4205287" y="2747963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7" name="Rectangle 27"/>
            <p:cNvSpPr>
              <a:spLocks noChangeArrowheads="1"/>
            </p:cNvSpPr>
            <p:nvPr/>
          </p:nvSpPr>
          <p:spPr bwMode="auto">
            <a:xfrm>
              <a:off x="4510087" y="2747963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8" name="Rectangle 28"/>
            <p:cNvSpPr>
              <a:spLocks noChangeArrowheads="1"/>
            </p:cNvSpPr>
            <p:nvPr/>
          </p:nvSpPr>
          <p:spPr bwMode="auto">
            <a:xfrm>
              <a:off x="4814887" y="2747963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19" name="Rectangle 29"/>
            <p:cNvSpPr>
              <a:spLocks noChangeArrowheads="1"/>
            </p:cNvSpPr>
            <p:nvPr/>
          </p:nvSpPr>
          <p:spPr bwMode="auto">
            <a:xfrm>
              <a:off x="5119687" y="2747963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0" name="Rectangle 30"/>
            <p:cNvSpPr>
              <a:spLocks noChangeArrowheads="1"/>
            </p:cNvSpPr>
            <p:nvPr/>
          </p:nvSpPr>
          <p:spPr bwMode="auto">
            <a:xfrm>
              <a:off x="5424487" y="2747963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1" name="Rectangle 31"/>
            <p:cNvSpPr>
              <a:spLocks noChangeArrowheads="1"/>
            </p:cNvSpPr>
            <p:nvPr/>
          </p:nvSpPr>
          <p:spPr bwMode="auto">
            <a:xfrm>
              <a:off x="5729287" y="2747963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2" name="Rectangle 32"/>
            <p:cNvSpPr>
              <a:spLocks noChangeArrowheads="1"/>
            </p:cNvSpPr>
            <p:nvPr/>
          </p:nvSpPr>
          <p:spPr bwMode="auto">
            <a:xfrm>
              <a:off x="60340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3" name="Rectangle 33"/>
            <p:cNvSpPr>
              <a:spLocks noChangeArrowheads="1"/>
            </p:cNvSpPr>
            <p:nvPr/>
          </p:nvSpPr>
          <p:spPr bwMode="auto">
            <a:xfrm>
              <a:off x="63388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4" name="Rectangle 34"/>
            <p:cNvSpPr>
              <a:spLocks noChangeArrowheads="1"/>
            </p:cNvSpPr>
            <p:nvPr/>
          </p:nvSpPr>
          <p:spPr bwMode="auto">
            <a:xfrm>
              <a:off x="66436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5" name="Rectangle 35"/>
            <p:cNvSpPr>
              <a:spLocks noChangeArrowheads="1"/>
            </p:cNvSpPr>
            <p:nvPr/>
          </p:nvSpPr>
          <p:spPr bwMode="auto">
            <a:xfrm>
              <a:off x="69484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6" name="Rectangle 36"/>
            <p:cNvSpPr>
              <a:spLocks noChangeArrowheads="1"/>
            </p:cNvSpPr>
            <p:nvPr/>
          </p:nvSpPr>
          <p:spPr bwMode="auto">
            <a:xfrm>
              <a:off x="72532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7" name="Rectangle 37"/>
            <p:cNvSpPr>
              <a:spLocks noChangeArrowheads="1"/>
            </p:cNvSpPr>
            <p:nvPr/>
          </p:nvSpPr>
          <p:spPr bwMode="auto">
            <a:xfrm>
              <a:off x="75580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8" name="Rectangle 38"/>
            <p:cNvSpPr>
              <a:spLocks noChangeArrowheads="1"/>
            </p:cNvSpPr>
            <p:nvPr/>
          </p:nvSpPr>
          <p:spPr bwMode="auto">
            <a:xfrm>
              <a:off x="78628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29" name="Rectangle 39"/>
            <p:cNvSpPr>
              <a:spLocks noChangeArrowheads="1"/>
            </p:cNvSpPr>
            <p:nvPr/>
          </p:nvSpPr>
          <p:spPr bwMode="auto">
            <a:xfrm>
              <a:off x="8167687" y="2747963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30" name="Text Box 40"/>
            <p:cNvSpPr txBox="1">
              <a:spLocks noChangeArrowheads="1"/>
            </p:cNvSpPr>
            <p:nvPr/>
          </p:nvSpPr>
          <p:spPr bwMode="auto">
            <a:xfrm>
              <a:off x="1143000" y="2273300"/>
              <a:ext cx="20955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p2 = malloc(5)</a:t>
              </a:r>
            </a:p>
          </p:txBody>
        </p:sp>
        <p:grpSp>
          <p:nvGrpSpPr>
            <p:cNvPr id="21631" name="Group 103"/>
            <p:cNvGrpSpPr>
              <a:grpSpLocks/>
            </p:cNvGrpSpPr>
            <p:nvPr/>
          </p:nvGrpSpPr>
          <p:grpSpPr bwMode="auto">
            <a:xfrm>
              <a:off x="3200400" y="2133600"/>
              <a:ext cx="461710" cy="609600"/>
              <a:chOff x="3195890" y="1066800"/>
              <a:chExt cx="461710" cy="609600"/>
            </a:xfrm>
          </p:grpSpPr>
          <p:sp>
            <p:nvSpPr>
              <p:cNvPr id="21635" name="TextBox 104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p1</a:t>
                </a:r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632" name="Group 106"/>
            <p:cNvGrpSpPr>
              <a:grpSpLocks/>
            </p:cNvGrpSpPr>
            <p:nvPr/>
          </p:nvGrpSpPr>
          <p:grpSpPr bwMode="auto">
            <a:xfrm>
              <a:off x="4415090" y="2133600"/>
              <a:ext cx="461710" cy="609600"/>
              <a:chOff x="3195890" y="1066800"/>
              <a:chExt cx="461710" cy="609600"/>
            </a:xfrm>
          </p:grpSpPr>
          <p:sp>
            <p:nvSpPr>
              <p:cNvPr id="21633" name="TextBox 107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p2</a:t>
                </a: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3429000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43000" y="3124200"/>
            <a:ext cx="7329488" cy="968375"/>
            <a:chOff x="1143000" y="3124200"/>
            <a:chExt cx="7329487" cy="968375"/>
          </a:xfrm>
        </p:grpSpPr>
        <p:sp>
          <p:nvSpPr>
            <p:cNvPr id="21586" name="Rectangle 42"/>
            <p:cNvSpPr>
              <a:spLocks noChangeArrowheads="1"/>
            </p:cNvSpPr>
            <p:nvPr/>
          </p:nvSpPr>
          <p:spPr bwMode="auto">
            <a:xfrm>
              <a:off x="3290887" y="3787775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87" name="Rectangle 43"/>
            <p:cNvSpPr>
              <a:spLocks noChangeArrowheads="1"/>
            </p:cNvSpPr>
            <p:nvPr/>
          </p:nvSpPr>
          <p:spPr bwMode="auto">
            <a:xfrm>
              <a:off x="3595687" y="3787775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88" name="Rectangle 44"/>
            <p:cNvSpPr>
              <a:spLocks noChangeArrowheads="1"/>
            </p:cNvSpPr>
            <p:nvPr/>
          </p:nvSpPr>
          <p:spPr bwMode="auto">
            <a:xfrm>
              <a:off x="3900487" y="3787775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89" name="Rectangle 45"/>
            <p:cNvSpPr>
              <a:spLocks noChangeArrowheads="1"/>
            </p:cNvSpPr>
            <p:nvPr/>
          </p:nvSpPr>
          <p:spPr bwMode="auto">
            <a:xfrm>
              <a:off x="4205287" y="3787775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0" name="Rectangle 46"/>
            <p:cNvSpPr>
              <a:spLocks noChangeArrowheads="1"/>
            </p:cNvSpPr>
            <p:nvPr/>
          </p:nvSpPr>
          <p:spPr bwMode="auto">
            <a:xfrm>
              <a:off x="4510087" y="3787775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1" name="Rectangle 47"/>
            <p:cNvSpPr>
              <a:spLocks noChangeArrowheads="1"/>
            </p:cNvSpPr>
            <p:nvPr/>
          </p:nvSpPr>
          <p:spPr bwMode="auto">
            <a:xfrm>
              <a:off x="4814887" y="3787775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2" name="Rectangle 48"/>
            <p:cNvSpPr>
              <a:spLocks noChangeArrowheads="1"/>
            </p:cNvSpPr>
            <p:nvPr/>
          </p:nvSpPr>
          <p:spPr bwMode="auto">
            <a:xfrm>
              <a:off x="5119687" y="3787775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3" name="Rectangle 49"/>
            <p:cNvSpPr>
              <a:spLocks noChangeArrowheads="1"/>
            </p:cNvSpPr>
            <p:nvPr/>
          </p:nvSpPr>
          <p:spPr bwMode="auto">
            <a:xfrm>
              <a:off x="5424487" y="3787775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4" name="Rectangle 50"/>
            <p:cNvSpPr>
              <a:spLocks noChangeArrowheads="1"/>
            </p:cNvSpPr>
            <p:nvPr/>
          </p:nvSpPr>
          <p:spPr bwMode="auto">
            <a:xfrm>
              <a:off x="5729287" y="3787775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5" name="Rectangle 51"/>
            <p:cNvSpPr>
              <a:spLocks noChangeArrowheads="1"/>
            </p:cNvSpPr>
            <p:nvPr/>
          </p:nvSpPr>
          <p:spPr bwMode="auto">
            <a:xfrm>
              <a:off x="60340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6" name="Rectangle 52"/>
            <p:cNvSpPr>
              <a:spLocks noChangeArrowheads="1"/>
            </p:cNvSpPr>
            <p:nvPr/>
          </p:nvSpPr>
          <p:spPr bwMode="auto">
            <a:xfrm>
              <a:off x="63388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7" name="Rectangle 53"/>
            <p:cNvSpPr>
              <a:spLocks noChangeArrowheads="1"/>
            </p:cNvSpPr>
            <p:nvPr/>
          </p:nvSpPr>
          <p:spPr bwMode="auto">
            <a:xfrm>
              <a:off x="66436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8" name="Rectangle 54"/>
            <p:cNvSpPr>
              <a:spLocks noChangeArrowheads="1"/>
            </p:cNvSpPr>
            <p:nvPr/>
          </p:nvSpPr>
          <p:spPr bwMode="auto">
            <a:xfrm>
              <a:off x="69484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99" name="Rectangle 55"/>
            <p:cNvSpPr>
              <a:spLocks noChangeArrowheads="1"/>
            </p:cNvSpPr>
            <p:nvPr/>
          </p:nvSpPr>
          <p:spPr bwMode="auto">
            <a:xfrm>
              <a:off x="72532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00" name="Rectangle 56"/>
            <p:cNvSpPr>
              <a:spLocks noChangeArrowheads="1"/>
            </p:cNvSpPr>
            <p:nvPr/>
          </p:nvSpPr>
          <p:spPr bwMode="auto">
            <a:xfrm>
              <a:off x="7558087" y="3787775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01" name="Rectangle 57"/>
            <p:cNvSpPr>
              <a:spLocks noChangeArrowheads="1"/>
            </p:cNvSpPr>
            <p:nvPr/>
          </p:nvSpPr>
          <p:spPr bwMode="auto">
            <a:xfrm>
              <a:off x="7862887" y="378777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02" name="Rectangle 58"/>
            <p:cNvSpPr>
              <a:spLocks noChangeArrowheads="1"/>
            </p:cNvSpPr>
            <p:nvPr/>
          </p:nvSpPr>
          <p:spPr bwMode="auto">
            <a:xfrm>
              <a:off x="8167687" y="378777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603" name="Text Box 59"/>
            <p:cNvSpPr txBox="1">
              <a:spLocks noChangeArrowheads="1"/>
            </p:cNvSpPr>
            <p:nvPr/>
          </p:nvSpPr>
          <p:spPr bwMode="auto">
            <a:xfrm>
              <a:off x="1143000" y="3313113"/>
              <a:ext cx="2095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p3 = malloc(6)</a:t>
              </a:r>
            </a:p>
          </p:txBody>
        </p:sp>
        <p:grpSp>
          <p:nvGrpSpPr>
            <p:cNvPr id="21604" name="Group 109"/>
            <p:cNvGrpSpPr>
              <a:grpSpLocks/>
            </p:cNvGrpSpPr>
            <p:nvPr/>
          </p:nvGrpSpPr>
          <p:grpSpPr bwMode="auto">
            <a:xfrm>
              <a:off x="3200400" y="3124200"/>
              <a:ext cx="461710" cy="609600"/>
              <a:chOff x="3195890" y="1066800"/>
              <a:chExt cx="461710" cy="609600"/>
            </a:xfrm>
          </p:grpSpPr>
          <p:sp>
            <p:nvSpPr>
              <p:cNvPr id="21611" name="TextBox 110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p1</a:t>
                </a: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605" name="Group 112"/>
            <p:cNvGrpSpPr>
              <a:grpSpLocks/>
            </p:cNvGrpSpPr>
            <p:nvPr/>
          </p:nvGrpSpPr>
          <p:grpSpPr bwMode="auto">
            <a:xfrm>
              <a:off x="4415090" y="3124200"/>
              <a:ext cx="461710" cy="609600"/>
              <a:chOff x="3195890" y="1066800"/>
              <a:chExt cx="461710" cy="609600"/>
            </a:xfrm>
          </p:grpSpPr>
          <p:sp>
            <p:nvSpPr>
              <p:cNvPr id="21609" name="TextBox 113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p2</a:t>
                </a: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3429000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606" name="Group 115"/>
            <p:cNvGrpSpPr>
              <a:grpSpLocks/>
            </p:cNvGrpSpPr>
            <p:nvPr/>
          </p:nvGrpSpPr>
          <p:grpSpPr bwMode="auto">
            <a:xfrm>
              <a:off x="5939090" y="3124200"/>
              <a:ext cx="461710" cy="609600"/>
              <a:chOff x="3195890" y="1066800"/>
              <a:chExt cx="461710" cy="609600"/>
            </a:xfrm>
          </p:grpSpPr>
          <p:sp>
            <p:nvSpPr>
              <p:cNvPr id="21607" name="TextBox 116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p3</a:t>
                </a:r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 bwMode="auto">
              <a:xfrm>
                <a:off x="3428999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43000" y="4191000"/>
            <a:ext cx="7359650" cy="941388"/>
            <a:chOff x="1143000" y="4191000"/>
            <a:chExt cx="7359650" cy="941388"/>
          </a:xfrm>
        </p:grpSpPr>
        <p:sp>
          <p:nvSpPr>
            <p:cNvPr id="21562" name="Rectangle 61"/>
            <p:cNvSpPr>
              <a:spLocks noChangeArrowheads="1"/>
            </p:cNvSpPr>
            <p:nvPr/>
          </p:nvSpPr>
          <p:spPr bwMode="auto">
            <a:xfrm>
              <a:off x="3321050" y="4827588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3625850" y="4827588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4" name="Rectangle 63"/>
            <p:cNvSpPr>
              <a:spLocks noChangeArrowheads="1"/>
            </p:cNvSpPr>
            <p:nvPr/>
          </p:nvSpPr>
          <p:spPr bwMode="auto">
            <a:xfrm>
              <a:off x="3930650" y="4827588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5" name="Rectangle 64"/>
            <p:cNvSpPr>
              <a:spLocks noChangeArrowheads="1"/>
            </p:cNvSpPr>
            <p:nvPr/>
          </p:nvSpPr>
          <p:spPr bwMode="auto">
            <a:xfrm>
              <a:off x="4235450" y="4827588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6" name="Rectangle 65"/>
            <p:cNvSpPr>
              <a:spLocks noChangeArrowheads="1"/>
            </p:cNvSpPr>
            <p:nvPr/>
          </p:nvSpPr>
          <p:spPr bwMode="auto">
            <a:xfrm>
              <a:off x="45402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7" name="Rectangle 66"/>
            <p:cNvSpPr>
              <a:spLocks noChangeArrowheads="1"/>
            </p:cNvSpPr>
            <p:nvPr/>
          </p:nvSpPr>
          <p:spPr bwMode="auto">
            <a:xfrm>
              <a:off x="48450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8" name="Rectangle 67"/>
            <p:cNvSpPr>
              <a:spLocks noChangeArrowheads="1"/>
            </p:cNvSpPr>
            <p:nvPr/>
          </p:nvSpPr>
          <p:spPr bwMode="auto">
            <a:xfrm>
              <a:off x="51498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69" name="Rectangle 68"/>
            <p:cNvSpPr>
              <a:spLocks noChangeArrowheads="1"/>
            </p:cNvSpPr>
            <p:nvPr/>
          </p:nvSpPr>
          <p:spPr bwMode="auto">
            <a:xfrm>
              <a:off x="54546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0" name="Rectangle 69"/>
            <p:cNvSpPr>
              <a:spLocks noChangeArrowheads="1"/>
            </p:cNvSpPr>
            <p:nvPr/>
          </p:nvSpPr>
          <p:spPr bwMode="auto">
            <a:xfrm>
              <a:off x="57594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1" name="Rectangle 70"/>
            <p:cNvSpPr>
              <a:spLocks noChangeArrowheads="1"/>
            </p:cNvSpPr>
            <p:nvPr/>
          </p:nvSpPr>
          <p:spPr bwMode="auto">
            <a:xfrm>
              <a:off x="60642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2" name="Rectangle 71"/>
            <p:cNvSpPr>
              <a:spLocks noChangeArrowheads="1"/>
            </p:cNvSpPr>
            <p:nvPr/>
          </p:nvSpPr>
          <p:spPr bwMode="auto">
            <a:xfrm>
              <a:off x="63690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3" name="Rectangle 72"/>
            <p:cNvSpPr>
              <a:spLocks noChangeArrowheads="1"/>
            </p:cNvSpPr>
            <p:nvPr/>
          </p:nvSpPr>
          <p:spPr bwMode="auto">
            <a:xfrm>
              <a:off x="66738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4" name="Rectangle 73"/>
            <p:cNvSpPr>
              <a:spLocks noChangeArrowheads="1"/>
            </p:cNvSpPr>
            <p:nvPr/>
          </p:nvSpPr>
          <p:spPr bwMode="auto">
            <a:xfrm>
              <a:off x="69786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5" name="Rectangle 74"/>
            <p:cNvSpPr>
              <a:spLocks noChangeArrowheads="1"/>
            </p:cNvSpPr>
            <p:nvPr/>
          </p:nvSpPr>
          <p:spPr bwMode="auto">
            <a:xfrm>
              <a:off x="72834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6" name="Rectangle 75"/>
            <p:cNvSpPr>
              <a:spLocks noChangeArrowheads="1"/>
            </p:cNvSpPr>
            <p:nvPr/>
          </p:nvSpPr>
          <p:spPr bwMode="auto">
            <a:xfrm>
              <a:off x="7588250" y="4827588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7" name="Rectangle 76"/>
            <p:cNvSpPr>
              <a:spLocks noChangeArrowheads="1"/>
            </p:cNvSpPr>
            <p:nvPr/>
          </p:nvSpPr>
          <p:spPr bwMode="auto">
            <a:xfrm>
              <a:off x="78930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8" name="Rectangle 77"/>
            <p:cNvSpPr>
              <a:spLocks noChangeArrowheads="1"/>
            </p:cNvSpPr>
            <p:nvPr/>
          </p:nvSpPr>
          <p:spPr bwMode="auto">
            <a:xfrm>
              <a:off x="8197850" y="4827588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79" name="Text Box 78"/>
            <p:cNvSpPr txBox="1">
              <a:spLocks noChangeArrowheads="1"/>
            </p:cNvSpPr>
            <p:nvPr/>
          </p:nvSpPr>
          <p:spPr bwMode="auto">
            <a:xfrm>
              <a:off x="1143000" y="4303713"/>
              <a:ext cx="1276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free(p2)</a:t>
              </a:r>
            </a:p>
          </p:txBody>
        </p:sp>
        <p:grpSp>
          <p:nvGrpSpPr>
            <p:cNvPr id="21580" name="Group 118"/>
            <p:cNvGrpSpPr>
              <a:grpSpLocks/>
            </p:cNvGrpSpPr>
            <p:nvPr/>
          </p:nvGrpSpPr>
          <p:grpSpPr bwMode="auto">
            <a:xfrm>
              <a:off x="3200400" y="4191000"/>
              <a:ext cx="461710" cy="609600"/>
              <a:chOff x="3195890" y="1066800"/>
              <a:chExt cx="461710" cy="609600"/>
            </a:xfrm>
          </p:grpSpPr>
          <p:sp>
            <p:nvSpPr>
              <p:cNvPr id="21584" name="TextBox 119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p1</a:t>
                </a:r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81" name="Group 121"/>
            <p:cNvGrpSpPr>
              <a:grpSpLocks/>
            </p:cNvGrpSpPr>
            <p:nvPr/>
          </p:nvGrpSpPr>
          <p:grpSpPr bwMode="auto">
            <a:xfrm>
              <a:off x="5943600" y="4191000"/>
              <a:ext cx="461710" cy="609600"/>
              <a:chOff x="3195890" y="1066800"/>
              <a:chExt cx="461710" cy="609600"/>
            </a:xfrm>
          </p:grpSpPr>
          <p:sp>
            <p:nvSpPr>
              <p:cNvPr id="21582" name="TextBox 122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p3</a:t>
                </a:r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143000" y="5257800"/>
            <a:ext cx="7315200" cy="914400"/>
            <a:chOff x="1143000" y="5257800"/>
            <a:chExt cx="7315200" cy="914400"/>
          </a:xfrm>
        </p:grpSpPr>
        <p:sp>
          <p:nvSpPr>
            <p:cNvPr id="21535" name="Rectangle 80"/>
            <p:cNvSpPr>
              <a:spLocks noChangeArrowheads="1"/>
            </p:cNvSpPr>
            <p:nvPr/>
          </p:nvSpPr>
          <p:spPr bwMode="auto">
            <a:xfrm>
              <a:off x="3276600" y="58674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36" name="Rectangle 81"/>
            <p:cNvSpPr>
              <a:spLocks noChangeArrowheads="1"/>
            </p:cNvSpPr>
            <p:nvPr/>
          </p:nvSpPr>
          <p:spPr bwMode="auto">
            <a:xfrm>
              <a:off x="3581400" y="58674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37" name="Rectangle 82"/>
            <p:cNvSpPr>
              <a:spLocks noChangeArrowheads="1"/>
            </p:cNvSpPr>
            <p:nvPr/>
          </p:nvSpPr>
          <p:spPr bwMode="auto">
            <a:xfrm>
              <a:off x="3886200" y="58674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38" name="Rectangle 83"/>
            <p:cNvSpPr>
              <a:spLocks noChangeArrowheads="1"/>
            </p:cNvSpPr>
            <p:nvPr/>
          </p:nvSpPr>
          <p:spPr bwMode="auto">
            <a:xfrm>
              <a:off x="4191000" y="58674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39" name="Rectangle 84"/>
            <p:cNvSpPr>
              <a:spLocks noChangeArrowheads="1"/>
            </p:cNvSpPr>
            <p:nvPr/>
          </p:nvSpPr>
          <p:spPr bwMode="auto">
            <a:xfrm>
              <a:off x="4495800" y="5867400"/>
              <a:ext cx="304800" cy="304800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0" name="Rectangle 85"/>
            <p:cNvSpPr>
              <a:spLocks noChangeArrowheads="1"/>
            </p:cNvSpPr>
            <p:nvPr/>
          </p:nvSpPr>
          <p:spPr bwMode="auto">
            <a:xfrm>
              <a:off x="4800600" y="5867400"/>
              <a:ext cx="304800" cy="304800"/>
            </a:xfrm>
            <a:prstGeom prst="rect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1" name="Rectangle 86"/>
            <p:cNvSpPr>
              <a:spLocks noChangeArrowheads="1"/>
            </p:cNvSpPr>
            <p:nvPr/>
          </p:nvSpPr>
          <p:spPr bwMode="auto">
            <a:xfrm>
              <a:off x="5105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2" name="Rectangle 87"/>
            <p:cNvSpPr>
              <a:spLocks noChangeArrowheads="1"/>
            </p:cNvSpPr>
            <p:nvPr/>
          </p:nvSpPr>
          <p:spPr bwMode="auto">
            <a:xfrm>
              <a:off x="5410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3" name="Rectangle 88"/>
            <p:cNvSpPr>
              <a:spLocks noChangeArrowheads="1"/>
            </p:cNvSpPr>
            <p:nvPr/>
          </p:nvSpPr>
          <p:spPr bwMode="auto">
            <a:xfrm>
              <a:off x="5715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4" name="Rectangle 89"/>
            <p:cNvSpPr>
              <a:spLocks noChangeArrowheads="1"/>
            </p:cNvSpPr>
            <p:nvPr/>
          </p:nvSpPr>
          <p:spPr bwMode="auto">
            <a:xfrm>
              <a:off x="60198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5" name="Rectangle 90"/>
            <p:cNvSpPr>
              <a:spLocks noChangeArrowheads="1"/>
            </p:cNvSpPr>
            <p:nvPr/>
          </p:nvSpPr>
          <p:spPr bwMode="auto">
            <a:xfrm>
              <a:off x="63246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6" name="Rectangle 91"/>
            <p:cNvSpPr>
              <a:spLocks noChangeArrowheads="1"/>
            </p:cNvSpPr>
            <p:nvPr/>
          </p:nvSpPr>
          <p:spPr bwMode="auto">
            <a:xfrm>
              <a:off x="66294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7" name="Rectangle 92"/>
            <p:cNvSpPr>
              <a:spLocks noChangeArrowheads="1"/>
            </p:cNvSpPr>
            <p:nvPr/>
          </p:nvSpPr>
          <p:spPr bwMode="auto">
            <a:xfrm>
              <a:off x="69342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8" name="Rectangle 93"/>
            <p:cNvSpPr>
              <a:spLocks noChangeArrowheads="1"/>
            </p:cNvSpPr>
            <p:nvPr/>
          </p:nvSpPr>
          <p:spPr bwMode="auto">
            <a:xfrm>
              <a:off x="72390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49" name="Rectangle 94"/>
            <p:cNvSpPr>
              <a:spLocks noChangeArrowheads="1"/>
            </p:cNvSpPr>
            <p:nvPr/>
          </p:nvSpPr>
          <p:spPr bwMode="auto">
            <a:xfrm>
              <a:off x="7543800" y="5867400"/>
              <a:ext cx="304800" cy="304800"/>
            </a:xfrm>
            <a:prstGeom prst="rect">
              <a:avLst/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50" name="Rectangle 95"/>
            <p:cNvSpPr>
              <a:spLocks noChangeArrowheads="1"/>
            </p:cNvSpPr>
            <p:nvPr/>
          </p:nvSpPr>
          <p:spPr bwMode="auto">
            <a:xfrm>
              <a:off x="7848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51" name="Rectangle 96"/>
            <p:cNvSpPr>
              <a:spLocks noChangeArrowheads="1"/>
            </p:cNvSpPr>
            <p:nvPr/>
          </p:nvSpPr>
          <p:spPr bwMode="auto">
            <a:xfrm>
              <a:off x="8153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1552" name="Text Box 97"/>
            <p:cNvSpPr txBox="1">
              <a:spLocks noChangeArrowheads="1"/>
            </p:cNvSpPr>
            <p:nvPr/>
          </p:nvSpPr>
          <p:spPr bwMode="auto">
            <a:xfrm>
              <a:off x="1143000" y="5392738"/>
              <a:ext cx="2095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>
                  <a:solidFill>
                    <a:srgbClr val="000066"/>
                  </a:solidFill>
                  <a:latin typeface="Courier New" charset="0"/>
                </a:rPr>
                <a:t>p4 = malloc(2)</a:t>
              </a:r>
            </a:p>
          </p:txBody>
        </p:sp>
        <p:grpSp>
          <p:nvGrpSpPr>
            <p:cNvPr id="21553" name="Group 124"/>
            <p:cNvGrpSpPr>
              <a:grpSpLocks/>
            </p:cNvGrpSpPr>
            <p:nvPr/>
          </p:nvGrpSpPr>
          <p:grpSpPr bwMode="auto">
            <a:xfrm>
              <a:off x="3200400" y="5257800"/>
              <a:ext cx="461710" cy="609600"/>
              <a:chOff x="3195890" y="1066800"/>
              <a:chExt cx="461710" cy="609600"/>
            </a:xfrm>
          </p:grpSpPr>
          <p:sp>
            <p:nvSpPr>
              <p:cNvPr id="21560" name="TextBox 125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p1</a:t>
                </a:r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54" name="Group 127"/>
            <p:cNvGrpSpPr>
              <a:grpSpLocks/>
            </p:cNvGrpSpPr>
            <p:nvPr/>
          </p:nvGrpSpPr>
          <p:grpSpPr bwMode="auto">
            <a:xfrm>
              <a:off x="5943600" y="5257800"/>
              <a:ext cx="461710" cy="609600"/>
              <a:chOff x="3195890" y="1066800"/>
              <a:chExt cx="461710" cy="609600"/>
            </a:xfrm>
          </p:grpSpPr>
          <p:sp>
            <p:nvSpPr>
              <p:cNvPr id="21558" name="TextBox 128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p3</a:t>
                </a: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3429253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55" name="Group 130"/>
            <p:cNvGrpSpPr>
              <a:grpSpLocks/>
            </p:cNvGrpSpPr>
            <p:nvPr/>
          </p:nvGrpSpPr>
          <p:grpSpPr bwMode="auto">
            <a:xfrm>
              <a:off x="4415090" y="5257800"/>
              <a:ext cx="461710" cy="609600"/>
              <a:chOff x="3195890" y="1066800"/>
              <a:chExt cx="461710" cy="609600"/>
            </a:xfrm>
          </p:grpSpPr>
          <p:sp>
            <p:nvSpPr>
              <p:cNvPr id="21556" name="TextBox 131"/>
              <p:cNvSpPr txBox="1">
                <a:spLocks noChangeArrowheads="1"/>
              </p:cNvSpPr>
              <p:nvPr/>
            </p:nvSpPr>
            <p:spPr bwMode="auto">
              <a:xfrm>
                <a:off x="3195890" y="1066800"/>
                <a:ext cx="461710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800" b="0">
                    <a:solidFill>
                      <a:srgbClr val="000066"/>
                    </a:solidFill>
                    <a:latin typeface="Courier" charset="0"/>
                    <a:cs typeface="Courier" charset="0"/>
                  </a:rPr>
                  <a:t>p4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3429000" y="1371600"/>
                <a:ext cx="0" cy="3048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5800" y="6172200"/>
            <a:ext cx="8304213" cy="574675"/>
            <a:chOff x="685800" y="6172199"/>
            <a:chExt cx="8304489" cy="574850"/>
          </a:xfrm>
        </p:grpSpPr>
        <p:sp>
          <p:nvSpPr>
            <p:cNvPr id="21532" name="TextBox 16"/>
            <p:cNvSpPr txBox="1">
              <a:spLocks noChangeArrowheads="1"/>
            </p:cNvSpPr>
            <p:nvPr/>
          </p:nvSpPr>
          <p:spPr bwMode="auto">
            <a:xfrm>
              <a:off x="685800" y="6400800"/>
              <a:ext cx="830448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Fragmentation wastes space and may prevent allocation of big new blocks </a:t>
              </a:r>
            </a:p>
          </p:txBody>
        </p:sp>
        <p:sp>
          <p:nvSpPr>
            <p:cNvPr id="18" name="Left Brace 17"/>
            <p:cNvSpPr/>
            <p:nvPr/>
          </p:nvSpPr>
          <p:spPr bwMode="auto">
            <a:xfrm rot="16200000">
              <a:off x="5486529" y="5867420"/>
              <a:ext cx="228670" cy="838228"/>
            </a:xfrm>
            <a:prstGeom prst="leftBrac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>
                <a:defRPr/>
              </a:pPr>
              <a:endParaRPr lang="en-US" sz="2400" b="0">
                <a:solidFill>
                  <a:srgbClr val="000000"/>
                </a:solidFill>
              </a:endParaRPr>
            </a:p>
          </p:txBody>
        </p:sp>
        <p:sp>
          <p:nvSpPr>
            <p:cNvPr id="140" name="Left Brace 139"/>
            <p:cNvSpPr/>
            <p:nvPr/>
          </p:nvSpPr>
          <p:spPr bwMode="auto">
            <a:xfrm rot="16200000">
              <a:off x="8039313" y="5981724"/>
              <a:ext cx="228670" cy="609620"/>
            </a:xfrm>
            <a:prstGeom prst="leftBrac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21530" name="TextBox 19"/>
          <p:cNvSpPr txBox="1">
            <a:spLocks noChangeArrowheads="1"/>
          </p:cNvSpPr>
          <p:nvPr/>
        </p:nvSpPr>
        <p:spPr bwMode="auto">
          <a:xfrm>
            <a:off x="3810000" y="1066800"/>
            <a:ext cx="4610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Heap is modeled as a sequence of bytes</a:t>
            </a:r>
          </a:p>
        </p:txBody>
      </p:sp>
      <p:sp>
        <p:nvSpPr>
          <p:cNvPr id="143" name="Left Brace 142"/>
          <p:cNvSpPr/>
          <p:nvPr/>
        </p:nvSpPr>
        <p:spPr bwMode="auto">
          <a:xfrm rot="16200000" flipH="1">
            <a:off x="5753100" y="-1028700"/>
            <a:ext cx="304800" cy="5105400"/>
          </a:xfrm>
          <a:prstGeom prst="leftBrac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sz="2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2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43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External Fragmentation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362200" y="20716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667000" y="20716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971800" y="20716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76600" y="20716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5814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8862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41910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44958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48006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51054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54102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57150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60198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63246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66294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69342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7239000" y="20716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1295400" y="1614488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p1 = malloc(4)</a:t>
            </a:r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2400300" y="29098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49" name="Rectangle 22"/>
          <p:cNvSpPr>
            <a:spLocks noChangeArrowheads="1"/>
          </p:cNvSpPr>
          <p:nvPr/>
        </p:nvSpPr>
        <p:spPr bwMode="auto">
          <a:xfrm>
            <a:off x="2705100" y="29098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3009900" y="29098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1" name="Rectangle 24"/>
          <p:cNvSpPr>
            <a:spLocks noChangeArrowheads="1"/>
          </p:cNvSpPr>
          <p:nvPr/>
        </p:nvSpPr>
        <p:spPr bwMode="auto">
          <a:xfrm>
            <a:off x="3314700" y="29098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3619500" y="29098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3" name="Rectangle 26"/>
          <p:cNvSpPr>
            <a:spLocks noChangeArrowheads="1"/>
          </p:cNvSpPr>
          <p:nvPr/>
        </p:nvSpPr>
        <p:spPr bwMode="auto">
          <a:xfrm>
            <a:off x="3924300" y="29098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4229100" y="29098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4533900" y="29098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4838700" y="29098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51435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54483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59" name="Rectangle 32"/>
          <p:cNvSpPr>
            <a:spLocks noChangeArrowheads="1"/>
          </p:cNvSpPr>
          <p:nvPr/>
        </p:nvSpPr>
        <p:spPr bwMode="auto">
          <a:xfrm>
            <a:off x="57531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60579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1" name="Rectangle 34"/>
          <p:cNvSpPr>
            <a:spLocks noChangeArrowheads="1"/>
          </p:cNvSpPr>
          <p:nvPr/>
        </p:nvSpPr>
        <p:spPr bwMode="auto">
          <a:xfrm>
            <a:off x="63627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66675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3" name="Rectangle 36"/>
          <p:cNvSpPr>
            <a:spLocks noChangeArrowheads="1"/>
          </p:cNvSpPr>
          <p:nvPr/>
        </p:nvSpPr>
        <p:spPr bwMode="auto">
          <a:xfrm>
            <a:off x="69723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7277100" y="29098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5" name="Text Box 38"/>
          <p:cNvSpPr txBox="1">
            <a:spLocks noChangeArrowheads="1"/>
          </p:cNvSpPr>
          <p:nvPr/>
        </p:nvSpPr>
        <p:spPr bwMode="auto">
          <a:xfrm>
            <a:off x="1263650" y="2487613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p2 = malloc(5)</a:t>
            </a:r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2400300" y="3748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7" name="Rectangle 40"/>
          <p:cNvSpPr>
            <a:spLocks noChangeArrowheads="1"/>
          </p:cNvSpPr>
          <p:nvPr/>
        </p:nvSpPr>
        <p:spPr bwMode="auto">
          <a:xfrm>
            <a:off x="2705100" y="3748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3009900" y="3748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69" name="Rectangle 42"/>
          <p:cNvSpPr>
            <a:spLocks noChangeArrowheads="1"/>
          </p:cNvSpPr>
          <p:nvPr/>
        </p:nvSpPr>
        <p:spPr bwMode="auto">
          <a:xfrm>
            <a:off x="3314700" y="3748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3619500" y="37480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1" name="Rectangle 44"/>
          <p:cNvSpPr>
            <a:spLocks noChangeArrowheads="1"/>
          </p:cNvSpPr>
          <p:nvPr/>
        </p:nvSpPr>
        <p:spPr bwMode="auto">
          <a:xfrm>
            <a:off x="3924300" y="37480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4229100" y="37480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3" name="Rectangle 46"/>
          <p:cNvSpPr>
            <a:spLocks noChangeArrowheads="1"/>
          </p:cNvSpPr>
          <p:nvPr/>
        </p:nvSpPr>
        <p:spPr bwMode="auto">
          <a:xfrm>
            <a:off x="4533900" y="37480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4838700" y="3748088"/>
            <a:ext cx="304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5" name="Rectangle 48"/>
          <p:cNvSpPr>
            <a:spLocks noChangeArrowheads="1"/>
          </p:cNvSpPr>
          <p:nvPr/>
        </p:nvSpPr>
        <p:spPr bwMode="auto">
          <a:xfrm>
            <a:off x="51435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6" name="Rectangle 49"/>
          <p:cNvSpPr>
            <a:spLocks noChangeArrowheads="1"/>
          </p:cNvSpPr>
          <p:nvPr/>
        </p:nvSpPr>
        <p:spPr bwMode="auto">
          <a:xfrm>
            <a:off x="54483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7" name="Rectangle 50"/>
          <p:cNvSpPr>
            <a:spLocks noChangeArrowheads="1"/>
          </p:cNvSpPr>
          <p:nvPr/>
        </p:nvSpPr>
        <p:spPr bwMode="auto">
          <a:xfrm>
            <a:off x="57531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8" name="Rectangle 51"/>
          <p:cNvSpPr>
            <a:spLocks noChangeArrowheads="1"/>
          </p:cNvSpPr>
          <p:nvPr/>
        </p:nvSpPr>
        <p:spPr bwMode="auto">
          <a:xfrm>
            <a:off x="60579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79" name="Rectangle 52"/>
          <p:cNvSpPr>
            <a:spLocks noChangeArrowheads="1"/>
          </p:cNvSpPr>
          <p:nvPr/>
        </p:nvSpPr>
        <p:spPr bwMode="auto">
          <a:xfrm>
            <a:off x="63627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0" name="Rectangle 53"/>
          <p:cNvSpPr>
            <a:spLocks noChangeArrowheads="1"/>
          </p:cNvSpPr>
          <p:nvPr/>
        </p:nvSpPr>
        <p:spPr bwMode="auto">
          <a:xfrm>
            <a:off x="6667500" y="3748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1" name="Rectangle 54"/>
          <p:cNvSpPr>
            <a:spLocks noChangeArrowheads="1"/>
          </p:cNvSpPr>
          <p:nvPr/>
        </p:nvSpPr>
        <p:spPr bwMode="auto">
          <a:xfrm>
            <a:off x="6972300" y="3748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2" name="Rectangle 55"/>
          <p:cNvSpPr>
            <a:spLocks noChangeArrowheads="1"/>
          </p:cNvSpPr>
          <p:nvPr/>
        </p:nvSpPr>
        <p:spPr bwMode="auto">
          <a:xfrm>
            <a:off x="7277100" y="3748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3" name="Text Box 56"/>
          <p:cNvSpPr txBox="1">
            <a:spLocks noChangeArrowheads="1"/>
          </p:cNvSpPr>
          <p:nvPr/>
        </p:nvSpPr>
        <p:spPr bwMode="auto">
          <a:xfrm>
            <a:off x="1233488" y="3325813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p3 = malloc(6)</a:t>
            </a:r>
          </a:p>
        </p:txBody>
      </p:sp>
      <p:sp>
        <p:nvSpPr>
          <p:cNvPr id="22584" name="Rectangle 57"/>
          <p:cNvSpPr>
            <a:spLocks noChangeArrowheads="1"/>
          </p:cNvSpPr>
          <p:nvPr/>
        </p:nvSpPr>
        <p:spPr bwMode="auto">
          <a:xfrm>
            <a:off x="2438400" y="4510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5" name="Rectangle 58"/>
          <p:cNvSpPr>
            <a:spLocks noChangeArrowheads="1"/>
          </p:cNvSpPr>
          <p:nvPr/>
        </p:nvSpPr>
        <p:spPr bwMode="auto">
          <a:xfrm>
            <a:off x="2743200" y="4510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6" name="Rectangle 59"/>
          <p:cNvSpPr>
            <a:spLocks noChangeArrowheads="1"/>
          </p:cNvSpPr>
          <p:nvPr/>
        </p:nvSpPr>
        <p:spPr bwMode="auto">
          <a:xfrm>
            <a:off x="3048000" y="4510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7" name="Rectangle 60"/>
          <p:cNvSpPr>
            <a:spLocks noChangeArrowheads="1"/>
          </p:cNvSpPr>
          <p:nvPr/>
        </p:nvSpPr>
        <p:spPr bwMode="auto">
          <a:xfrm>
            <a:off x="3352800" y="4510088"/>
            <a:ext cx="304800" cy="304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8" name="Rectangle 61"/>
          <p:cNvSpPr>
            <a:spLocks noChangeArrowheads="1"/>
          </p:cNvSpPr>
          <p:nvPr/>
        </p:nvSpPr>
        <p:spPr bwMode="auto">
          <a:xfrm>
            <a:off x="36576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89" name="Rectangle 62"/>
          <p:cNvSpPr>
            <a:spLocks noChangeArrowheads="1"/>
          </p:cNvSpPr>
          <p:nvPr/>
        </p:nvSpPr>
        <p:spPr bwMode="auto">
          <a:xfrm>
            <a:off x="39624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0" name="Rectangle 63"/>
          <p:cNvSpPr>
            <a:spLocks noChangeArrowheads="1"/>
          </p:cNvSpPr>
          <p:nvPr/>
        </p:nvSpPr>
        <p:spPr bwMode="auto">
          <a:xfrm>
            <a:off x="42672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1" name="Rectangle 64"/>
          <p:cNvSpPr>
            <a:spLocks noChangeArrowheads="1"/>
          </p:cNvSpPr>
          <p:nvPr/>
        </p:nvSpPr>
        <p:spPr bwMode="auto">
          <a:xfrm>
            <a:off x="45720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2" name="Rectangle 65"/>
          <p:cNvSpPr>
            <a:spLocks noChangeArrowheads="1"/>
          </p:cNvSpPr>
          <p:nvPr/>
        </p:nvSpPr>
        <p:spPr bwMode="auto">
          <a:xfrm>
            <a:off x="48768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3" name="Rectangle 66"/>
          <p:cNvSpPr>
            <a:spLocks noChangeArrowheads="1"/>
          </p:cNvSpPr>
          <p:nvPr/>
        </p:nvSpPr>
        <p:spPr bwMode="auto">
          <a:xfrm>
            <a:off x="51816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4" name="Rectangle 67"/>
          <p:cNvSpPr>
            <a:spLocks noChangeArrowheads="1"/>
          </p:cNvSpPr>
          <p:nvPr/>
        </p:nvSpPr>
        <p:spPr bwMode="auto">
          <a:xfrm>
            <a:off x="54864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5" name="Rectangle 68"/>
          <p:cNvSpPr>
            <a:spLocks noChangeArrowheads="1"/>
          </p:cNvSpPr>
          <p:nvPr/>
        </p:nvSpPr>
        <p:spPr bwMode="auto">
          <a:xfrm>
            <a:off x="57912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6" name="Rectangle 69"/>
          <p:cNvSpPr>
            <a:spLocks noChangeArrowheads="1"/>
          </p:cNvSpPr>
          <p:nvPr/>
        </p:nvSpPr>
        <p:spPr bwMode="auto">
          <a:xfrm>
            <a:off x="60960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7" name="Rectangle 70"/>
          <p:cNvSpPr>
            <a:spLocks noChangeArrowheads="1"/>
          </p:cNvSpPr>
          <p:nvPr/>
        </p:nvSpPr>
        <p:spPr bwMode="auto">
          <a:xfrm>
            <a:off x="64008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8" name="Rectangle 71"/>
          <p:cNvSpPr>
            <a:spLocks noChangeArrowheads="1"/>
          </p:cNvSpPr>
          <p:nvPr/>
        </p:nvSpPr>
        <p:spPr bwMode="auto">
          <a:xfrm>
            <a:off x="6705600" y="4510088"/>
            <a:ext cx="304800" cy="304800"/>
          </a:xfrm>
          <a:prstGeom prst="rect">
            <a:avLst/>
          </a:prstGeom>
          <a:solidFill>
            <a:srgbClr val="FF99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599" name="Rectangle 72"/>
          <p:cNvSpPr>
            <a:spLocks noChangeArrowheads="1"/>
          </p:cNvSpPr>
          <p:nvPr/>
        </p:nvSpPr>
        <p:spPr bwMode="auto">
          <a:xfrm>
            <a:off x="70104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600" name="Rectangle 73"/>
          <p:cNvSpPr>
            <a:spLocks noChangeArrowheads="1"/>
          </p:cNvSpPr>
          <p:nvPr/>
        </p:nvSpPr>
        <p:spPr bwMode="auto">
          <a:xfrm>
            <a:off x="7315200" y="45100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2601" name="Text Box 74"/>
          <p:cNvSpPr txBox="1">
            <a:spLocks noChangeArrowheads="1"/>
          </p:cNvSpPr>
          <p:nvPr/>
        </p:nvSpPr>
        <p:spPr bwMode="auto">
          <a:xfrm>
            <a:off x="1295400" y="412908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free(p2)</a:t>
            </a:r>
          </a:p>
        </p:txBody>
      </p:sp>
      <p:sp>
        <p:nvSpPr>
          <p:cNvPr id="22602" name="Text Box 75"/>
          <p:cNvSpPr txBox="1">
            <a:spLocks noChangeArrowheads="1"/>
          </p:cNvSpPr>
          <p:nvPr/>
        </p:nvSpPr>
        <p:spPr bwMode="auto">
          <a:xfrm>
            <a:off x="1295400" y="4967288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p4 = malloc(6)</a:t>
            </a:r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4532313" y="5272088"/>
            <a:ext cx="801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oops!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762000" y="968375"/>
            <a:ext cx="763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Occurs when there is enough aggregate heap memory, but no single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free block is large enough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914400" y="5692775"/>
            <a:ext cx="7319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External fragmentation depends on the pattern of </a:t>
            </a:r>
            <a:r>
              <a:rPr lang="en-US" sz="1800" b="0">
                <a:solidFill>
                  <a:srgbClr val="00004D"/>
                </a:solidFill>
              </a:rPr>
              <a:t>future </a:t>
            </a:r>
            <a:r>
              <a:rPr lang="en-US" sz="1800" b="0">
                <a:solidFill>
                  <a:srgbClr val="000066"/>
                </a:solidFill>
              </a:rPr>
              <a:t>requests, and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thus is difficult to measure. </a:t>
            </a:r>
          </a:p>
        </p:txBody>
      </p:sp>
    </p:spTree>
    <p:extLst>
      <p:ext uri="{BB962C8B-B14F-4D97-AF65-F5344CB8AC3E}">
        <p14:creationId xmlns:p14="http://schemas.microsoft.com/office/powerpoint/2010/main" val="175910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31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Internal Fragmentation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1514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000" dirty="0" smtClean="0">
                <a:cs typeface="+mn-cs"/>
              </a:rPr>
              <a:t>Poor memory utilization caused by </a:t>
            </a:r>
            <a:r>
              <a:rPr lang="en-US" sz="2000" i="1" dirty="0" smtClean="0">
                <a:cs typeface="+mn-cs"/>
              </a:rPr>
              <a:t>fragmentation</a:t>
            </a:r>
            <a:r>
              <a:rPr lang="en-US" sz="2000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Comes in two forms: internal and external fragmentation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sz="2000" dirty="0" smtClean="0">
                <a:cs typeface="+mn-cs"/>
              </a:rPr>
              <a:t>Internal fragmentation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For some block, internal fragmentation is the difference between the block size and the payload size.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5000"/>
              </a:lnSpc>
              <a:defRPr/>
            </a:pPr>
            <a:endParaRPr lang="en-US" sz="2000" dirty="0" smtClean="0"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sz="2000" dirty="0" smtClean="0"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sz="2000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Caused by overhead of maintaining heap data structures, padding for alignment purposes, or explicit policy decisions (e.g., not to split the block).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Depends only on the pattern of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previous </a:t>
            </a:r>
            <a:r>
              <a:rPr lang="en-US" sz="1800" dirty="0" smtClean="0"/>
              <a:t>requests, and thus is easy to measure.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955925" y="3505200"/>
            <a:ext cx="28194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payload</a:t>
            </a:r>
          </a:p>
        </p:txBody>
      </p:sp>
      <p:sp>
        <p:nvSpPr>
          <p:cNvPr id="23556" name="Rectangle 5" descr="Wide upward diagonal"/>
          <p:cNvSpPr>
            <a:spLocks noChangeArrowheads="1"/>
          </p:cNvSpPr>
          <p:nvPr/>
        </p:nvSpPr>
        <p:spPr bwMode="auto">
          <a:xfrm>
            <a:off x="5775325" y="3505200"/>
            <a:ext cx="762000" cy="6096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3557" name="Rectangle 6" descr="Wide upward diagonal"/>
          <p:cNvSpPr>
            <a:spLocks noChangeArrowheads="1"/>
          </p:cNvSpPr>
          <p:nvPr/>
        </p:nvSpPr>
        <p:spPr bwMode="auto">
          <a:xfrm>
            <a:off x="2193925" y="3505200"/>
            <a:ext cx="762000" cy="6096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6994525" y="3429000"/>
            <a:ext cx="1539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Internal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fragmentation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H="1">
            <a:off x="6308725" y="3733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3560" name="AutoShape 9"/>
          <p:cNvSpPr>
            <a:spLocks/>
          </p:cNvSpPr>
          <p:nvPr/>
        </p:nvSpPr>
        <p:spPr bwMode="auto">
          <a:xfrm rot="-5400000">
            <a:off x="4213225" y="11049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endParaRPr lang="en-US" sz="1600">
              <a:solidFill>
                <a:srgbClr val="000066"/>
              </a:solidFill>
            </a:endParaRP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4022725" y="286385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block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577850" y="3505200"/>
            <a:ext cx="1539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Internal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fragmentation</a:t>
            </a:r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1965325" y="3810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3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124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Goals of Good malloc/free 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Primary goals</a:t>
            </a:r>
          </a:p>
          <a:p>
            <a:pPr marL="955675" lvl="1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Efficient memory utilization</a:t>
            </a:r>
          </a:p>
          <a:p>
            <a:pPr lvl="2" eaLnBrk="1" hangingPunct="1">
              <a:defRPr/>
            </a:pPr>
            <a:r>
              <a:rPr lang="en-US" dirty="0" smtClean="0"/>
              <a:t>User allocated structures should be large fraction of the heap.</a:t>
            </a:r>
          </a:p>
          <a:p>
            <a:pPr lvl="2" eaLnBrk="1" hangingPunct="1">
              <a:defRPr/>
            </a:pPr>
            <a:r>
              <a:rPr lang="en-US" dirty="0" smtClean="0"/>
              <a:t>Want to minimize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fragmentation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marL="955675" lvl="1" indent="-457200" eaLnBrk="1" hangingPunct="1">
              <a:buFont typeface="+mj-lt"/>
              <a:buAutoNum type="arabicPeriod"/>
              <a:defRPr/>
            </a:pPr>
            <a:r>
              <a:rPr lang="en-US" dirty="0"/>
              <a:t>Low latency/fast throughput for </a:t>
            </a:r>
            <a:r>
              <a:rPr lang="en-US" dirty="0" err="1">
                <a:latin typeface="Courier New" charset="0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 charset="0"/>
              </a:rPr>
              <a:t>free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Ideally should take constant time (not always possible)</a:t>
            </a:r>
          </a:p>
          <a:p>
            <a:pPr lvl="2" eaLnBrk="1" hangingPunct="1">
              <a:defRPr/>
            </a:pPr>
            <a:r>
              <a:rPr lang="en-US" dirty="0"/>
              <a:t>Should certainly not take linear time in the number of blocks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Goals 1 and 2 are often conflicting!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Some other goals</a:t>
            </a:r>
          </a:p>
          <a:p>
            <a:pPr lvl="1" eaLnBrk="1" hangingPunct="1">
              <a:defRPr/>
            </a:pPr>
            <a:r>
              <a:rPr lang="en-US" dirty="0" smtClean="0"/>
              <a:t>Good locality properties</a:t>
            </a:r>
          </a:p>
          <a:p>
            <a:pPr lvl="2" eaLnBrk="1" hangingPunct="1">
              <a:defRPr/>
            </a:pPr>
            <a:r>
              <a:rPr lang="en-US" dirty="0" smtClean="0"/>
              <a:t>Structures allocated close in time should be close in space</a:t>
            </a:r>
          </a:p>
          <a:p>
            <a:pPr lvl="2" eaLnBrk="1" hangingPunct="1"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Similar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objects should be allocated close in space</a:t>
            </a:r>
          </a:p>
          <a:p>
            <a:pPr lvl="1" eaLnBrk="1" hangingPunct="1">
              <a:defRPr/>
            </a:pPr>
            <a:r>
              <a:rPr lang="en-US" dirty="0" smtClean="0"/>
              <a:t>Robust</a:t>
            </a:r>
          </a:p>
          <a:p>
            <a:pPr lvl="2" eaLnBrk="1" hangingPunct="1">
              <a:defRPr/>
            </a:pPr>
            <a:r>
              <a:rPr lang="en-US" dirty="0" smtClean="0"/>
              <a:t>Can check that </a:t>
            </a:r>
            <a:r>
              <a:rPr lang="en-US" dirty="0" smtClean="0">
                <a:latin typeface="Courier New" charset="0"/>
              </a:rPr>
              <a:t>free(p1)</a:t>
            </a:r>
            <a:r>
              <a:rPr lang="en-US" dirty="0" smtClean="0"/>
              <a:t> is on a valid allocated object </a:t>
            </a:r>
            <a:r>
              <a:rPr lang="en-US" dirty="0" smtClean="0">
                <a:latin typeface="Courier New" charset="0"/>
              </a:rPr>
              <a:t>p1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Can check that memory references are to 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346542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7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7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183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Implementation Issues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113212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know how much memory to free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given only a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pointer?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keep track of the free blocks?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do we do with the extra space when allocating a structure that is smaller than the free block it is placed in?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pick a block to use for allocation -- many might fit?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reinsert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 freed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block?</a:t>
            </a:r>
          </a:p>
          <a:p>
            <a:pPr eaLnBrk="1" hangingPunct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0574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3622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6670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9718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2766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5814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8862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1910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495800" y="5424488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48006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51054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54102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7150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60198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63246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42" name="Rectangle 19"/>
          <p:cNvSpPr>
            <a:spLocks noChangeArrowheads="1"/>
          </p:cNvSpPr>
          <p:nvPr/>
        </p:nvSpPr>
        <p:spPr bwMode="auto">
          <a:xfrm>
            <a:off x="6629400" y="5424488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1219200" y="6262688"/>
            <a:ext cx="232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p1 = malloc(1)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4784725" y="5121275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  <a:latin typeface="Courier New" charset="0"/>
              </a:rPr>
              <a:t>p0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1219200" y="5861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free(p0)</a:t>
            </a:r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6019800" y="52720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4800600" y="52720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6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3231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Virtual Addresses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00600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Assembly code is compiled assuming virtual addresses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address of each instruction is a </a:t>
            </a:r>
            <a:r>
              <a:rPr lang="en-US" dirty="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virtual address</a:t>
            </a:r>
            <a:r>
              <a:rPr lang="en-US" dirty="0">
                <a:latin typeface="Helvetica" charset="0"/>
                <a:ea typeface="ＭＳ Ｐゴシック" charset="0"/>
              </a:rPr>
              <a:t>, not a physical </a:t>
            </a:r>
            <a:r>
              <a:rPr lang="en-US" dirty="0" smtClean="0">
                <a:latin typeface="Helvetica" charset="0"/>
                <a:ea typeface="ＭＳ Ｐゴシック" charset="0"/>
              </a:rPr>
              <a:t>address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5715000" y="990600"/>
            <a:ext cx="3352800" cy="25828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 ...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8(%ebp), 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jmp *eax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 ...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105400" y="1295400"/>
            <a:ext cx="1044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0XFFC0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105400" y="2971800"/>
            <a:ext cx="1044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0XFFD8</a:t>
            </a:r>
          </a:p>
        </p:txBody>
      </p:sp>
      <p:sp>
        <p:nvSpPr>
          <p:cNvPr id="13318" name="TextBox 12"/>
          <p:cNvSpPr txBox="1">
            <a:spLocks noChangeArrowheads="1"/>
          </p:cNvSpPr>
          <p:nvPr/>
        </p:nvSpPr>
        <p:spPr bwMode="auto">
          <a:xfrm>
            <a:off x="5302250" y="1828800"/>
            <a:ext cx="2492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95600" y="1295400"/>
            <a:ext cx="3276600" cy="1981200"/>
            <a:chOff x="2895600" y="1295400"/>
            <a:chExt cx="3276600" cy="1981200"/>
          </a:xfrm>
        </p:grpSpPr>
        <p:cxnSp>
          <p:nvCxnSpPr>
            <p:cNvPr id="13332" name="Straight Connector 7"/>
            <p:cNvCxnSpPr>
              <a:cxnSpLocks noChangeShapeType="1"/>
            </p:cNvCxnSpPr>
            <p:nvPr/>
          </p:nvCxnSpPr>
          <p:spPr bwMode="auto">
            <a:xfrm flipV="1">
              <a:off x="2895600" y="1600200"/>
              <a:ext cx="2286000" cy="685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Straight Connector 8"/>
            <p:cNvCxnSpPr>
              <a:cxnSpLocks noChangeShapeType="1"/>
              <a:endCxn id="13317" idx="1"/>
            </p:cNvCxnSpPr>
            <p:nvPr/>
          </p:nvCxnSpPr>
          <p:spPr bwMode="auto">
            <a:xfrm>
              <a:off x="2895600" y="2514600"/>
              <a:ext cx="2209800" cy="6303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Rectangle 19"/>
            <p:cNvSpPr>
              <a:spLocks noChangeArrowheads="1"/>
            </p:cNvSpPr>
            <p:nvPr/>
          </p:nvSpPr>
          <p:spPr bwMode="auto">
            <a:xfrm>
              <a:off x="4953000" y="1295400"/>
              <a:ext cx="12192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3335" name="Rectangle 20"/>
            <p:cNvSpPr>
              <a:spLocks noChangeArrowheads="1"/>
            </p:cNvSpPr>
            <p:nvPr/>
          </p:nvSpPr>
          <p:spPr bwMode="auto">
            <a:xfrm>
              <a:off x="4953000" y="2971800"/>
              <a:ext cx="12192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20" name="TextBox 21"/>
          <p:cNvSpPr txBox="1">
            <a:spLocks noChangeArrowheads="1"/>
          </p:cNvSpPr>
          <p:nvPr/>
        </p:nvSpPr>
        <p:spPr bwMode="auto">
          <a:xfrm>
            <a:off x="4845050" y="685800"/>
            <a:ext cx="13271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addresses</a:t>
            </a:r>
          </a:p>
        </p:txBody>
      </p:sp>
      <p:sp>
        <p:nvSpPr>
          <p:cNvPr id="13321" name="TextBox 22"/>
          <p:cNvSpPr txBox="1">
            <a:spLocks noChangeArrowheads="1"/>
          </p:cNvSpPr>
          <p:nvPr/>
        </p:nvSpPr>
        <p:spPr bwMode="auto">
          <a:xfrm>
            <a:off x="6350000" y="685800"/>
            <a:ext cx="2108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code instructions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2400" y="1828800"/>
            <a:ext cx="4114800" cy="1676400"/>
            <a:chOff x="3962400" y="1828800"/>
            <a:chExt cx="4114800" cy="1676400"/>
          </a:xfrm>
        </p:grpSpPr>
        <p:grpSp>
          <p:nvGrpSpPr>
            <p:cNvPr id="13325" name="Group 24"/>
            <p:cNvGrpSpPr>
              <a:grpSpLocks/>
            </p:cNvGrpSpPr>
            <p:nvPr/>
          </p:nvGrpSpPr>
          <p:grpSpPr bwMode="auto">
            <a:xfrm>
              <a:off x="3962400" y="1828800"/>
              <a:ext cx="4114800" cy="1600200"/>
              <a:chOff x="3962400" y="1828800"/>
              <a:chExt cx="4114800" cy="1600200"/>
            </a:xfrm>
          </p:grpSpPr>
          <p:sp>
            <p:nvSpPr>
              <p:cNvPr id="13328" name="Rectangle 11"/>
              <p:cNvSpPr>
                <a:spLocks noChangeArrowheads="1"/>
              </p:cNvSpPr>
              <p:nvPr/>
            </p:nvSpPr>
            <p:spPr bwMode="auto">
              <a:xfrm>
                <a:off x="6858000" y="1828800"/>
                <a:ext cx="1219200" cy="3048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29" name="Rectangle 13"/>
              <p:cNvSpPr>
                <a:spLocks noChangeArrowheads="1"/>
              </p:cNvSpPr>
              <p:nvPr/>
            </p:nvSpPr>
            <p:spPr bwMode="auto">
              <a:xfrm>
                <a:off x="6858000" y="2133600"/>
                <a:ext cx="1219200" cy="3048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3330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3962400" y="2057400"/>
                <a:ext cx="2819400" cy="12192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1" name="Straight Connector 16"/>
              <p:cNvCxnSpPr>
                <a:cxnSpLocks noChangeShapeType="1"/>
              </p:cNvCxnSpPr>
              <p:nvPr/>
            </p:nvCxnSpPr>
            <p:spPr bwMode="auto">
              <a:xfrm flipV="1">
                <a:off x="3962400" y="2438400"/>
                <a:ext cx="2895600" cy="9906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26" name="Rectangle 25"/>
            <p:cNvSpPr>
              <a:spLocks noChangeArrowheads="1"/>
            </p:cNvSpPr>
            <p:nvPr/>
          </p:nvSpPr>
          <p:spPr bwMode="auto">
            <a:xfrm>
              <a:off x="6781800" y="2971800"/>
              <a:ext cx="6858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3327" name="Straight Connector 27"/>
            <p:cNvCxnSpPr>
              <a:cxnSpLocks noChangeShapeType="1"/>
            </p:cNvCxnSpPr>
            <p:nvPr/>
          </p:nvCxnSpPr>
          <p:spPr bwMode="auto">
            <a:xfrm flipV="1">
              <a:off x="3962400" y="3276600"/>
              <a:ext cx="2819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2895600"/>
            <a:ext cx="480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/>
              <a:t>data referenced in memory is referred to by its </a:t>
            </a:r>
            <a:r>
              <a:rPr lang="en-US" sz="2000">
                <a:solidFill>
                  <a:srgbClr val="FF1A1A"/>
                </a:solidFill>
              </a:rPr>
              <a:t>virtual address</a:t>
            </a:r>
            <a:r>
              <a:rPr lang="en-US" sz="2000"/>
              <a:t>, not its actual physical address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28600" y="4114800"/>
            <a:ext cx="480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/>
              <a:t>executing program is completely unaware of where it is actually located in physical memory </a:t>
            </a:r>
          </a:p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  <p:bldP spid="23" grpId="0" build="p" bldLvl="2"/>
      <p:bldP spid="24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1755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Knowing How Much to Free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55000" cy="1981200"/>
          </a:xfrm>
        </p:spPr>
        <p:txBody>
          <a:bodyPr lIns="90487" tIns="44450" rIns="90487" bIns="44450"/>
          <a:lstStyle/>
          <a:p>
            <a:pPr marL="223838" indent="-223838" defTabSz="895350" eaLnBrk="1" hangingPunct="1">
              <a:defRPr/>
            </a:pPr>
            <a:r>
              <a:rPr lang="en-US" dirty="0" smtClean="0">
                <a:cs typeface="+mn-cs"/>
              </a:rPr>
              <a:t>Standard method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Keep the length of a block in the word preceding the block.</a:t>
            </a:r>
          </a:p>
          <a:p>
            <a:pPr marL="839788" lvl="2" indent="-165100" defTabSz="895350" eaLnBrk="1" hangingPunct="1">
              <a:defRPr/>
            </a:pPr>
            <a:r>
              <a:rPr lang="en-US" dirty="0" smtClean="0"/>
              <a:t>This word is often called the </a:t>
            </a:r>
            <a:r>
              <a:rPr lang="en-US" i="1" dirty="0" smtClean="0">
                <a:solidFill>
                  <a:srgbClr val="FF0000"/>
                </a:solidFill>
              </a:rPr>
              <a:t>header field</a:t>
            </a:r>
            <a:r>
              <a:rPr lang="en-US" dirty="0" smtClean="0"/>
              <a:t> or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header</a:t>
            </a:r>
            <a:endParaRPr lang="en-US" dirty="0" smtClean="0">
              <a:solidFill>
                <a:srgbClr val="FF0000"/>
              </a:solidFill>
            </a:endParaRP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Requires an extra word for every allocated block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Let’s assume each square in figure is large enough (say 4 bytes) to contain a word, e.g. an </a:t>
            </a:r>
            <a:r>
              <a:rPr lang="en-US" dirty="0" err="1" smtClean="0"/>
              <a:t>int</a:t>
            </a:r>
            <a:r>
              <a:rPr lang="en-US" dirty="0" smtClean="0"/>
              <a:t> or pointer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16002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19050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22098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25146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28194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31242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34290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40386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46482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49530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2" name="Rectangle 17"/>
          <p:cNvSpPr>
            <a:spLocks noChangeArrowheads="1"/>
          </p:cNvSpPr>
          <p:nvPr/>
        </p:nvSpPr>
        <p:spPr bwMode="auto">
          <a:xfrm>
            <a:off x="52578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55626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4" name="Rectangle 19"/>
          <p:cNvSpPr>
            <a:spLocks noChangeArrowheads="1"/>
          </p:cNvSpPr>
          <p:nvPr/>
        </p:nvSpPr>
        <p:spPr bwMode="auto">
          <a:xfrm>
            <a:off x="58674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61722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6477000" y="3429000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27667" name="Rectangle 22"/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5257800"/>
            <a:ext cx="5867400" cy="838200"/>
            <a:chOff x="914400" y="5257800"/>
            <a:chExt cx="5867400" cy="838200"/>
          </a:xfrm>
        </p:grpSpPr>
        <p:sp>
          <p:nvSpPr>
            <p:cNvPr id="27700" name="Text Box 4"/>
            <p:cNvSpPr txBox="1">
              <a:spLocks noChangeArrowheads="1"/>
            </p:cNvSpPr>
            <p:nvPr/>
          </p:nvSpPr>
          <p:spPr bwMode="auto">
            <a:xfrm>
              <a:off x="914400" y="5257800"/>
              <a:ext cx="1162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free(p0)</a:t>
              </a:r>
            </a:p>
          </p:txBody>
        </p:sp>
        <p:sp>
          <p:nvSpPr>
            <p:cNvPr id="27701" name="Rectangle 23"/>
            <p:cNvSpPr>
              <a:spLocks noChangeArrowheads="1"/>
            </p:cNvSpPr>
            <p:nvPr/>
          </p:nvSpPr>
          <p:spPr bwMode="auto">
            <a:xfrm>
              <a:off x="16002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2" name="Rectangle 24"/>
            <p:cNvSpPr>
              <a:spLocks noChangeArrowheads="1"/>
            </p:cNvSpPr>
            <p:nvPr/>
          </p:nvSpPr>
          <p:spPr bwMode="auto">
            <a:xfrm>
              <a:off x="19050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3" name="Rectangle 25"/>
            <p:cNvSpPr>
              <a:spLocks noChangeArrowheads="1"/>
            </p:cNvSpPr>
            <p:nvPr/>
          </p:nvSpPr>
          <p:spPr bwMode="auto">
            <a:xfrm>
              <a:off x="22098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4" name="Rectangle 26"/>
            <p:cNvSpPr>
              <a:spLocks noChangeArrowheads="1"/>
            </p:cNvSpPr>
            <p:nvPr/>
          </p:nvSpPr>
          <p:spPr bwMode="auto">
            <a:xfrm>
              <a:off x="25146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5" name="Rectangle 27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6" name="Rectangle 28"/>
            <p:cNvSpPr>
              <a:spLocks noChangeArrowheads="1"/>
            </p:cNvSpPr>
            <p:nvPr/>
          </p:nvSpPr>
          <p:spPr bwMode="auto">
            <a:xfrm>
              <a:off x="31242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7" name="Rectangle 29"/>
            <p:cNvSpPr>
              <a:spLocks noChangeArrowheads="1"/>
            </p:cNvSpPr>
            <p:nvPr/>
          </p:nvSpPr>
          <p:spPr bwMode="auto">
            <a:xfrm>
              <a:off x="34290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8" name="Rectangle 30"/>
            <p:cNvSpPr>
              <a:spLocks noChangeArrowheads="1"/>
            </p:cNvSpPr>
            <p:nvPr/>
          </p:nvSpPr>
          <p:spPr bwMode="auto">
            <a:xfrm>
              <a:off x="37338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09" name="Rectangle 31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0" name="Rectangle 32"/>
            <p:cNvSpPr>
              <a:spLocks noChangeArrowheads="1"/>
            </p:cNvSpPr>
            <p:nvPr/>
          </p:nvSpPr>
          <p:spPr bwMode="auto">
            <a:xfrm>
              <a:off x="46482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1" name="Rectangle 33"/>
            <p:cNvSpPr>
              <a:spLocks noChangeArrowheads="1"/>
            </p:cNvSpPr>
            <p:nvPr/>
          </p:nvSpPr>
          <p:spPr bwMode="auto">
            <a:xfrm>
              <a:off x="49530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2" name="Rectangle 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3" name="Rectangle 35"/>
            <p:cNvSpPr>
              <a:spLocks noChangeArrowheads="1"/>
            </p:cNvSpPr>
            <p:nvPr/>
          </p:nvSpPr>
          <p:spPr bwMode="auto">
            <a:xfrm>
              <a:off x="55626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4" name="Rectangle 36"/>
            <p:cNvSpPr>
              <a:spLocks noChangeArrowheads="1"/>
            </p:cNvSpPr>
            <p:nvPr/>
          </p:nvSpPr>
          <p:spPr bwMode="auto">
            <a:xfrm>
              <a:off x="58674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5" name="Rectangle 37"/>
            <p:cNvSpPr>
              <a:spLocks noChangeArrowheads="1"/>
            </p:cNvSpPr>
            <p:nvPr/>
          </p:nvSpPr>
          <p:spPr bwMode="auto">
            <a:xfrm>
              <a:off x="61722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6" name="Rectangle 38"/>
            <p:cNvSpPr>
              <a:spLocks noChangeArrowheads="1"/>
            </p:cNvSpPr>
            <p:nvPr/>
          </p:nvSpPr>
          <p:spPr bwMode="auto">
            <a:xfrm>
              <a:off x="6477000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717" name="Rectangle 39"/>
            <p:cNvSpPr>
              <a:spLocks noChangeArrowheads="1"/>
            </p:cNvSpPr>
            <p:nvPr/>
          </p:nvSpPr>
          <p:spPr bwMode="auto">
            <a:xfrm>
              <a:off x="4343400" y="5791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90600" y="3962400"/>
            <a:ext cx="5791200" cy="1708150"/>
            <a:chOff x="990600" y="3962400"/>
            <a:chExt cx="5791200" cy="1708150"/>
          </a:xfrm>
        </p:grpSpPr>
        <p:sp>
          <p:nvSpPr>
            <p:cNvPr id="27671" name="Text Box 5"/>
            <p:cNvSpPr txBox="1">
              <a:spLocks noChangeArrowheads="1"/>
            </p:cNvSpPr>
            <p:nvPr/>
          </p:nvSpPr>
          <p:spPr bwMode="auto">
            <a:xfrm>
              <a:off x="990600" y="3962400"/>
              <a:ext cx="1895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p0 = malloc(4)</a:t>
              </a:r>
            </a:p>
          </p:txBody>
        </p:sp>
        <p:sp>
          <p:nvSpPr>
            <p:cNvPr id="27672" name="Text Box 40"/>
            <p:cNvSpPr txBox="1">
              <a:spLocks noChangeArrowheads="1"/>
            </p:cNvSpPr>
            <p:nvPr/>
          </p:nvSpPr>
          <p:spPr bwMode="auto">
            <a:xfrm>
              <a:off x="4648200" y="3962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p0</a:t>
              </a:r>
            </a:p>
          </p:txBody>
        </p:sp>
        <p:sp>
          <p:nvSpPr>
            <p:cNvPr id="27673" name="Rectangle 41"/>
            <p:cNvSpPr>
              <a:spLocks noChangeArrowheads="1"/>
            </p:cNvSpPr>
            <p:nvPr/>
          </p:nvSpPr>
          <p:spPr bwMode="auto">
            <a:xfrm>
              <a:off x="1600200" y="4572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4" name="Rectangle 42"/>
            <p:cNvSpPr>
              <a:spLocks noChangeArrowheads="1"/>
            </p:cNvSpPr>
            <p:nvPr/>
          </p:nvSpPr>
          <p:spPr bwMode="auto">
            <a:xfrm>
              <a:off x="1905000" y="4572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5" name="Rectangle 43"/>
            <p:cNvSpPr>
              <a:spLocks noChangeArrowheads="1"/>
            </p:cNvSpPr>
            <p:nvPr/>
          </p:nvSpPr>
          <p:spPr bwMode="auto">
            <a:xfrm>
              <a:off x="22098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6" name="Rectangle 44"/>
            <p:cNvSpPr>
              <a:spLocks noChangeArrowheads="1"/>
            </p:cNvSpPr>
            <p:nvPr/>
          </p:nvSpPr>
          <p:spPr bwMode="auto">
            <a:xfrm>
              <a:off x="25146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7" name="Rectangle 45"/>
            <p:cNvSpPr>
              <a:spLocks noChangeArrowheads="1"/>
            </p:cNvSpPr>
            <p:nvPr/>
          </p:nvSpPr>
          <p:spPr bwMode="auto">
            <a:xfrm>
              <a:off x="2819400" y="4572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8" name="Rectangle 46"/>
            <p:cNvSpPr>
              <a:spLocks noChangeArrowheads="1"/>
            </p:cNvSpPr>
            <p:nvPr/>
          </p:nvSpPr>
          <p:spPr bwMode="auto">
            <a:xfrm>
              <a:off x="3124200" y="4572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79" name="Rectangle 47"/>
            <p:cNvSpPr>
              <a:spLocks noChangeArrowheads="1"/>
            </p:cNvSpPr>
            <p:nvPr/>
          </p:nvSpPr>
          <p:spPr bwMode="auto">
            <a:xfrm>
              <a:off x="34290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0" name="Rectangle 48"/>
            <p:cNvSpPr>
              <a:spLocks noChangeArrowheads="1"/>
            </p:cNvSpPr>
            <p:nvPr/>
          </p:nvSpPr>
          <p:spPr bwMode="auto">
            <a:xfrm>
              <a:off x="37338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1" name="Rectangle 49"/>
            <p:cNvSpPr>
              <a:spLocks noChangeArrowheads="1"/>
            </p:cNvSpPr>
            <p:nvPr/>
          </p:nvSpPr>
          <p:spPr bwMode="auto">
            <a:xfrm>
              <a:off x="40386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2" name="Rectangle 50"/>
            <p:cNvSpPr>
              <a:spLocks noChangeArrowheads="1"/>
            </p:cNvSpPr>
            <p:nvPr/>
          </p:nvSpPr>
          <p:spPr bwMode="auto">
            <a:xfrm>
              <a:off x="4648200" y="45720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3" name="Rectangle 51"/>
            <p:cNvSpPr>
              <a:spLocks noChangeArrowheads="1"/>
            </p:cNvSpPr>
            <p:nvPr/>
          </p:nvSpPr>
          <p:spPr bwMode="auto">
            <a:xfrm>
              <a:off x="4953000" y="45720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4" name="Rectangle 52"/>
            <p:cNvSpPr>
              <a:spLocks noChangeArrowheads="1"/>
            </p:cNvSpPr>
            <p:nvPr/>
          </p:nvSpPr>
          <p:spPr bwMode="auto">
            <a:xfrm>
              <a:off x="5257800" y="45720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5" name="Rectangle 53"/>
            <p:cNvSpPr>
              <a:spLocks noChangeArrowheads="1"/>
            </p:cNvSpPr>
            <p:nvPr/>
          </p:nvSpPr>
          <p:spPr bwMode="auto">
            <a:xfrm>
              <a:off x="5562600" y="4572000"/>
              <a:ext cx="304800" cy="304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6" name="Rectangle 54"/>
            <p:cNvSpPr>
              <a:spLocks noChangeArrowheads="1"/>
            </p:cNvSpPr>
            <p:nvPr/>
          </p:nvSpPr>
          <p:spPr bwMode="auto">
            <a:xfrm>
              <a:off x="5867400" y="4572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7" name="Rectangle 55"/>
            <p:cNvSpPr>
              <a:spLocks noChangeArrowheads="1"/>
            </p:cNvSpPr>
            <p:nvPr/>
          </p:nvSpPr>
          <p:spPr bwMode="auto">
            <a:xfrm>
              <a:off x="61722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88" name="Line 56"/>
            <p:cNvSpPr>
              <a:spLocks noChangeShapeType="1"/>
            </p:cNvSpPr>
            <p:nvPr/>
          </p:nvSpPr>
          <p:spPr bwMode="auto">
            <a:xfrm>
              <a:off x="5867400" y="44196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89" name="Rectangle 57"/>
            <p:cNvSpPr>
              <a:spLocks noChangeArrowheads="1"/>
            </p:cNvSpPr>
            <p:nvPr/>
          </p:nvSpPr>
          <p:spPr bwMode="auto">
            <a:xfrm>
              <a:off x="6477000" y="4572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7690" name="Text Box 58"/>
            <p:cNvSpPr txBox="1">
              <a:spLocks noChangeArrowheads="1"/>
            </p:cNvSpPr>
            <p:nvPr/>
          </p:nvSpPr>
          <p:spPr bwMode="auto">
            <a:xfrm>
              <a:off x="3581400" y="5334000"/>
              <a:ext cx="1177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Block size</a:t>
              </a:r>
            </a:p>
          </p:txBody>
        </p:sp>
        <p:sp>
          <p:nvSpPr>
            <p:cNvPr id="27691" name="Line 59"/>
            <p:cNvSpPr>
              <a:spLocks noChangeShapeType="1"/>
            </p:cNvSpPr>
            <p:nvPr/>
          </p:nvSpPr>
          <p:spPr bwMode="auto">
            <a:xfrm flipV="1">
              <a:off x="4419600" y="4876800"/>
              <a:ext cx="76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2" name="Text Box 60"/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6016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27693" name="Line 61"/>
            <p:cNvSpPr>
              <a:spLocks noChangeShapeType="1"/>
            </p:cNvSpPr>
            <p:nvPr/>
          </p:nvSpPr>
          <p:spPr bwMode="auto">
            <a:xfrm flipH="1" flipV="1">
              <a:off x="4800600" y="4876800"/>
              <a:ext cx="304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4" name="Line 62"/>
            <p:cNvSpPr>
              <a:spLocks noChangeShapeType="1"/>
            </p:cNvSpPr>
            <p:nvPr/>
          </p:nvSpPr>
          <p:spPr bwMode="auto">
            <a:xfrm flipV="1">
              <a:off x="5181600" y="4876800"/>
              <a:ext cx="5334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5" name="Line 63"/>
            <p:cNvSpPr>
              <a:spLocks noChangeShapeType="1"/>
            </p:cNvSpPr>
            <p:nvPr/>
          </p:nvSpPr>
          <p:spPr bwMode="auto">
            <a:xfrm flipV="1">
              <a:off x="5105400" y="4876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6" name="Line 64"/>
            <p:cNvSpPr>
              <a:spLocks noChangeShapeType="1"/>
            </p:cNvSpPr>
            <p:nvPr/>
          </p:nvSpPr>
          <p:spPr bwMode="auto">
            <a:xfrm flipV="1">
              <a:off x="5181600" y="4876800"/>
              <a:ext cx="2286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7" name="Line 65"/>
            <p:cNvSpPr>
              <a:spLocks noChangeShapeType="1"/>
            </p:cNvSpPr>
            <p:nvPr/>
          </p:nvSpPr>
          <p:spPr bwMode="auto">
            <a:xfrm>
              <a:off x="4800600" y="42672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8" name="Line 66"/>
            <p:cNvSpPr>
              <a:spLocks noChangeShapeType="1"/>
            </p:cNvSpPr>
            <p:nvPr/>
          </p:nvSpPr>
          <p:spPr bwMode="auto">
            <a:xfrm>
              <a:off x="4343400" y="44196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7699" name="Rectangle 67"/>
            <p:cNvSpPr>
              <a:spLocks noChangeArrowheads="1"/>
            </p:cNvSpPr>
            <p:nvPr/>
          </p:nvSpPr>
          <p:spPr bwMode="auto">
            <a:xfrm>
              <a:off x="4343400" y="4572000"/>
              <a:ext cx="304800" cy="3048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5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6248400"/>
            <a:ext cx="80343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Note if p0 in free(p0) is not originally malloc’ed, this may cause an error</a:t>
            </a:r>
          </a:p>
        </p:txBody>
      </p:sp>
    </p:spTree>
    <p:extLst>
      <p:ext uri="{BB962C8B-B14F-4D97-AF65-F5344CB8AC3E}">
        <p14:creationId xmlns:p14="http://schemas.microsoft.com/office/powerpoint/2010/main" val="112513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bldLvl="2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315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Keeping Track of Free Blocks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" y="2700338"/>
            <a:ext cx="8307388" cy="1490662"/>
            <a:chOff x="228600" y="2700338"/>
            <a:chExt cx="8307387" cy="1490662"/>
          </a:xfrm>
        </p:grpSpPr>
        <p:sp>
          <p:nvSpPr>
            <p:cNvPr id="29723" name="Rectangle 21"/>
            <p:cNvSpPr>
              <a:spLocks noChangeArrowheads="1"/>
            </p:cNvSpPr>
            <p:nvPr/>
          </p:nvSpPr>
          <p:spPr bwMode="auto">
            <a:xfrm>
              <a:off x="16002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29724" name="Rectangle 22"/>
            <p:cNvSpPr>
              <a:spLocks noChangeArrowheads="1"/>
            </p:cNvSpPr>
            <p:nvPr/>
          </p:nvSpPr>
          <p:spPr bwMode="auto">
            <a:xfrm>
              <a:off x="19050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25" name="Rectangle 23"/>
            <p:cNvSpPr>
              <a:spLocks noChangeArrowheads="1"/>
            </p:cNvSpPr>
            <p:nvPr/>
          </p:nvSpPr>
          <p:spPr bwMode="auto">
            <a:xfrm>
              <a:off x="22098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26" name="Rectangle 24"/>
            <p:cNvSpPr>
              <a:spLocks noChangeArrowheads="1"/>
            </p:cNvSpPr>
            <p:nvPr/>
          </p:nvSpPr>
          <p:spPr bwMode="auto">
            <a:xfrm>
              <a:off x="25146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27" name="Rectangle 25"/>
            <p:cNvSpPr>
              <a:spLocks noChangeArrowheads="1"/>
            </p:cNvSpPr>
            <p:nvPr/>
          </p:nvSpPr>
          <p:spPr bwMode="auto">
            <a:xfrm>
              <a:off x="28194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28" name="Rectangle 26"/>
            <p:cNvSpPr>
              <a:spLocks noChangeArrowheads="1"/>
            </p:cNvSpPr>
            <p:nvPr/>
          </p:nvSpPr>
          <p:spPr bwMode="auto">
            <a:xfrm>
              <a:off x="31242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29729" name="Rectangle 27"/>
            <p:cNvSpPr>
              <a:spLocks noChangeArrowheads="1"/>
            </p:cNvSpPr>
            <p:nvPr/>
          </p:nvSpPr>
          <p:spPr bwMode="auto">
            <a:xfrm>
              <a:off x="34290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0" name="Rectangle 28"/>
            <p:cNvSpPr>
              <a:spLocks noChangeArrowheads="1"/>
            </p:cNvSpPr>
            <p:nvPr/>
          </p:nvSpPr>
          <p:spPr bwMode="auto">
            <a:xfrm>
              <a:off x="37338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1" name="Rectangle 29"/>
            <p:cNvSpPr>
              <a:spLocks noChangeArrowheads="1"/>
            </p:cNvSpPr>
            <p:nvPr/>
          </p:nvSpPr>
          <p:spPr bwMode="auto">
            <a:xfrm>
              <a:off x="40386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2" name="Rectangle 30"/>
            <p:cNvSpPr>
              <a:spLocks noChangeArrowheads="1"/>
            </p:cNvSpPr>
            <p:nvPr/>
          </p:nvSpPr>
          <p:spPr bwMode="auto">
            <a:xfrm>
              <a:off x="46482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3" name="Rectangle 31"/>
            <p:cNvSpPr>
              <a:spLocks noChangeArrowheads="1"/>
            </p:cNvSpPr>
            <p:nvPr/>
          </p:nvSpPr>
          <p:spPr bwMode="auto">
            <a:xfrm>
              <a:off x="49530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4" name="Rectangle 32"/>
            <p:cNvSpPr>
              <a:spLocks noChangeArrowheads="1"/>
            </p:cNvSpPr>
            <p:nvPr/>
          </p:nvSpPr>
          <p:spPr bwMode="auto">
            <a:xfrm>
              <a:off x="52578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5" name="Rectangle 33"/>
            <p:cNvSpPr>
              <a:spLocks noChangeArrowheads="1"/>
            </p:cNvSpPr>
            <p:nvPr/>
          </p:nvSpPr>
          <p:spPr bwMode="auto">
            <a:xfrm>
              <a:off x="55626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6" name="Rectangle 34"/>
            <p:cNvSpPr>
              <a:spLocks noChangeArrowheads="1"/>
            </p:cNvSpPr>
            <p:nvPr/>
          </p:nvSpPr>
          <p:spPr bwMode="auto">
            <a:xfrm>
              <a:off x="58674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7" name="Rectangle 35"/>
            <p:cNvSpPr>
              <a:spLocks noChangeArrowheads="1"/>
            </p:cNvSpPr>
            <p:nvPr/>
          </p:nvSpPr>
          <p:spPr bwMode="auto">
            <a:xfrm>
              <a:off x="61722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9738" name="Rectangle 36"/>
            <p:cNvSpPr>
              <a:spLocks noChangeArrowheads="1"/>
            </p:cNvSpPr>
            <p:nvPr/>
          </p:nvSpPr>
          <p:spPr bwMode="auto">
            <a:xfrm>
              <a:off x="6477000" y="38100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39" name="Rectangle 37"/>
            <p:cNvSpPr>
              <a:spLocks noChangeArrowheads="1"/>
            </p:cNvSpPr>
            <p:nvPr/>
          </p:nvSpPr>
          <p:spPr bwMode="auto">
            <a:xfrm>
              <a:off x="4343400" y="38100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29740" name="Freeform 38"/>
            <p:cNvSpPr>
              <a:spLocks/>
            </p:cNvSpPr>
            <p:nvPr/>
          </p:nvSpPr>
          <p:spPr bwMode="auto">
            <a:xfrm>
              <a:off x="2057400" y="3479800"/>
              <a:ext cx="2438400" cy="482600"/>
            </a:xfrm>
            <a:custGeom>
              <a:avLst/>
              <a:gdLst>
                <a:gd name="T0" fmla="*/ 0 w 1536"/>
                <a:gd name="T1" fmla="*/ 2147483647 h 304"/>
                <a:gd name="T2" fmla="*/ 2147483647 w 1536"/>
                <a:gd name="T3" fmla="*/ 2147483647 h 304"/>
                <a:gd name="T4" fmla="*/ 2147483647 w 1536"/>
                <a:gd name="T5" fmla="*/ 2147483647 h 304"/>
                <a:gd name="T6" fmla="*/ 0 60000 65536"/>
                <a:gd name="T7" fmla="*/ 0 60000 65536"/>
                <a:gd name="T8" fmla="*/ 0 60000 65536"/>
                <a:gd name="T9" fmla="*/ 0 w 1536"/>
                <a:gd name="T10" fmla="*/ 0 h 304"/>
                <a:gd name="T11" fmla="*/ 1536 w 1536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4">
                  <a:moveTo>
                    <a:pt x="0" y="304"/>
                  </a:moveTo>
                  <a:cubicBezTo>
                    <a:pt x="328" y="167"/>
                    <a:pt x="656" y="31"/>
                    <a:pt x="912" y="16"/>
                  </a:cubicBezTo>
                  <a:cubicBezTo>
                    <a:pt x="1167" y="0"/>
                    <a:pt x="1351" y="104"/>
                    <a:pt x="1536" y="2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4" name="Rectangle 3"/>
            <p:cNvSpPr txBox="1">
              <a:spLocks noChangeArrowheads="1"/>
            </p:cNvSpPr>
            <p:nvPr/>
          </p:nvSpPr>
          <p:spPr bwMode="auto">
            <a:xfrm>
              <a:off x="228600" y="2700338"/>
              <a:ext cx="8307387" cy="149066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+mn-ea"/>
                  <a:cs typeface="ＭＳ Ｐゴシック" pitchFamily="-1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b="1">
                  <a:solidFill>
                    <a:schemeClr val="folHlink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85000"/>
                </a:lnSpc>
                <a:buClr>
                  <a:srgbClr val="660033"/>
                </a:buClr>
                <a:defRPr/>
              </a:pPr>
              <a:r>
                <a:rPr lang="en-US" i="1" u="sng" dirty="0" smtClean="0">
                  <a:solidFill>
                    <a:srgbClr val="003300"/>
                  </a:solidFill>
                  <a:latin typeface="Helvetica"/>
                  <a:ea typeface="ＭＳ Ｐゴシック"/>
                </a:rPr>
                <a:t>Method 2</a:t>
              </a:r>
              <a:r>
                <a:rPr lang="en-US" dirty="0" smtClean="0">
                  <a:solidFill>
                    <a:srgbClr val="003300"/>
                  </a:solidFill>
                  <a:latin typeface="Helvetica"/>
                  <a:ea typeface="ＭＳ Ｐゴシック"/>
                </a:rPr>
                <a:t>: </a:t>
              </a:r>
              <a:r>
                <a:rPr lang="en-US" i="1" dirty="0" smtClean="0">
                  <a:solidFill>
                    <a:srgbClr val="FF0000"/>
                  </a:solidFill>
                  <a:latin typeface="Helvetica"/>
                  <a:ea typeface="ＭＳ Ｐゴシック"/>
                </a:rPr>
                <a:t>Explicit free list</a:t>
              </a:r>
              <a:r>
                <a:rPr lang="en-US" dirty="0" smtClean="0">
                  <a:solidFill>
                    <a:srgbClr val="003300"/>
                  </a:solidFill>
                  <a:latin typeface="Helvetica"/>
                  <a:ea typeface="ＭＳ Ｐゴシック"/>
                </a:rPr>
                <a:t> among the free blocks using pointers within the free blocks</a:t>
              </a:r>
            </a:p>
            <a:p>
              <a:pPr eaLnBrk="1" hangingPunct="1">
                <a:lnSpc>
                  <a:spcPct val="85000"/>
                </a:lnSpc>
                <a:buClr>
                  <a:srgbClr val="660033"/>
                </a:buClr>
                <a:defRPr/>
              </a:pPr>
              <a:endParaRPr lang="en-US" dirty="0" smtClean="0">
                <a:solidFill>
                  <a:srgbClr val="003300"/>
                </a:solidFill>
                <a:latin typeface="Helvetica"/>
                <a:ea typeface="ＭＳ Ｐゴシック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7013" y="1143000"/>
            <a:ext cx="8764587" cy="1447800"/>
            <a:chOff x="227013" y="1143000"/>
            <a:chExt cx="8459787" cy="1447800"/>
          </a:xfrm>
        </p:grpSpPr>
        <p:sp>
          <p:nvSpPr>
            <p:cNvPr id="29701" name="Rectangle 42"/>
            <p:cNvSpPr>
              <a:spLocks noChangeArrowheads="1"/>
            </p:cNvSpPr>
            <p:nvPr/>
          </p:nvSpPr>
          <p:spPr bwMode="auto">
            <a:xfrm>
              <a:off x="228600" y="1143000"/>
              <a:ext cx="8458200" cy="14478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16764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19812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4" name="Rectangle 6"/>
            <p:cNvSpPr>
              <a:spLocks noChangeArrowheads="1"/>
            </p:cNvSpPr>
            <p:nvPr/>
          </p:nvSpPr>
          <p:spPr bwMode="auto">
            <a:xfrm>
              <a:off x="22860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25908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28956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32004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35052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38100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0" name="Rectangle 12"/>
            <p:cNvSpPr>
              <a:spLocks noChangeArrowheads="1"/>
            </p:cNvSpPr>
            <p:nvPr/>
          </p:nvSpPr>
          <p:spPr bwMode="auto">
            <a:xfrm>
              <a:off x="41148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47244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50292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53340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56388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5" name="Rectangle 17"/>
            <p:cNvSpPr>
              <a:spLocks noChangeArrowheads="1"/>
            </p:cNvSpPr>
            <p:nvPr/>
          </p:nvSpPr>
          <p:spPr bwMode="auto">
            <a:xfrm>
              <a:off x="59436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62484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6553200" y="213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0066"/>
                </a:solidFill>
              </a:endParaRPr>
            </a:p>
          </p:txBody>
        </p:sp>
        <p:sp>
          <p:nvSpPr>
            <p:cNvPr id="29718" name="Rectangle 20"/>
            <p:cNvSpPr>
              <a:spLocks noChangeArrowheads="1"/>
            </p:cNvSpPr>
            <p:nvPr/>
          </p:nvSpPr>
          <p:spPr bwMode="auto">
            <a:xfrm>
              <a:off x="4419600" y="21336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29719" name="Freeform 39"/>
            <p:cNvSpPr>
              <a:spLocks/>
            </p:cNvSpPr>
            <p:nvPr/>
          </p:nvSpPr>
          <p:spPr bwMode="auto">
            <a:xfrm>
              <a:off x="1828800" y="1905000"/>
              <a:ext cx="1524000" cy="228600"/>
            </a:xfrm>
            <a:custGeom>
              <a:avLst/>
              <a:gdLst>
                <a:gd name="T0" fmla="*/ 0 w 960"/>
                <a:gd name="T1" fmla="*/ 2147483647 h 144"/>
                <a:gd name="T2" fmla="*/ 2147483647 w 960"/>
                <a:gd name="T3" fmla="*/ 0 h 144"/>
                <a:gd name="T4" fmla="*/ 2147483647 w 960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9720" name="Freeform 40"/>
            <p:cNvSpPr>
              <a:spLocks/>
            </p:cNvSpPr>
            <p:nvPr/>
          </p:nvSpPr>
          <p:spPr bwMode="auto">
            <a:xfrm>
              <a:off x="3352800" y="1905000"/>
              <a:ext cx="1219200" cy="228600"/>
            </a:xfrm>
            <a:custGeom>
              <a:avLst/>
              <a:gdLst>
                <a:gd name="T0" fmla="*/ 0 w 768"/>
                <a:gd name="T1" fmla="*/ 2147483647 h 144"/>
                <a:gd name="T2" fmla="*/ 2147483647 w 768"/>
                <a:gd name="T3" fmla="*/ 0 h 144"/>
                <a:gd name="T4" fmla="*/ 2147483647 w 768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29721" name="Freeform 41"/>
            <p:cNvSpPr>
              <a:spLocks/>
            </p:cNvSpPr>
            <p:nvPr/>
          </p:nvSpPr>
          <p:spPr bwMode="auto">
            <a:xfrm>
              <a:off x="4572000" y="1905000"/>
              <a:ext cx="1828800" cy="228600"/>
            </a:xfrm>
            <a:custGeom>
              <a:avLst/>
              <a:gdLst>
                <a:gd name="T0" fmla="*/ 0 w 1152"/>
                <a:gd name="T1" fmla="*/ 2147483647 h 144"/>
                <a:gd name="T2" fmla="*/ 2147483647 w 1152"/>
                <a:gd name="T3" fmla="*/ 0 h 144"/>
                <a:gd name="T4" fmla="*/ 2147483647 w 115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1152"/>
                <a:gd name="T10" fmla="*/ 0 h 144"/>
                <a:gd name="T11" fmla="*/ 1152 w 11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5" name="Rectangle 3"/>
            <p:cNvSpPr txBox="1">
              <a:spLocks noChangeArrowheads="1"/>
            </p:cNvSpPr>
            <p:nvPr/>
          </p:nvSpPr>
          <p:spPr bwMode="auto">
            <a:xfrm>
              <a:off x="227013" y="1295400"/>
              <a:ext cx="8308091" cy="11430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0479" tIns="44446" rIns="90479" bIns="44446"/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+mn-ea"/>
                  <a:cs typeface="ＭＳ Ｐゴシック" pitchFamily="-1" charset="-128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b="1">
                  <a:solidFill>
                    <a:schemeClr val="folHlink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98663" indent="-1682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4558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130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702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27463" indent="-168275" algn="l" rtl="0" fontAlgn="base">
                <a:spcBef>
                  <a:spcPct val="20000"/>
                </a:spcBef>
                <a:spcAft>
                  <a:spcPct val="0"/>
                </a:spcAft>
                <a:buChar char="o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85000"/>
                </a:lnSpc>
                <a:buClr>
                  <a:srgbClr val="660033"/>
                </a:buClr>
                <a:defRPr/>
              </a:pPr>
              <a:r>
                <a:rPr lang="en-US" i="1" u="sng" kern="0" dirty="0">
                  <a:solidFill>
                    <a:srgbClr val="003300"/>
                  </a:solidFill>
                  <a:latin typeface="Helvetica"/>
                  <a:ea typeface="ＭＳ Ｐゴシック"/>
                </a:rPr>
                <a:t>Method 1</a:t>
              </a:r>
              <a:r>
                <a:rPr lang="en-US" kern="0" dirty="0">
                  <a:solidFill>
                    <a:srgbClr val="003300"/>
                  </a:solidFill>
                  <a:latin typeface="Helvetica"/>
                  <a:ea typeface="ＭＳ Ｐゴシック"/>
                </a:rPr>
                <a:t>: </a:t>
              </a:r>
              <a:r>
                <a:rPr lang="en-US" i="1" kern="0" dirty="0">
                  <a:solidFill>
                    <a:srgbClr val="FF0000"/>
                  </a:solidFill>
                  <a:latin typeface="Helvetica"/>
                  <a:ea typeface="ＭＳ Ｐゴシック"/>
                </a:rPr>
                <a:t>Implicit </a:t>
              </a:r>
              <a:r>
                <a:rPr lang="en-US" i="1" kern="0" dirty="0" smtClean="0">
                  <a:solidFill>
                    <a:srgbClr val="FF0000"/>
                  </a:solidFill>
                  <a:latin typeface="Helvetica"/>
                  <a:ea typeface="ＭＳ Ｐゴシック"/>
                </a:rPr>
                <a:t>free list</a:t>
              </a:r>
              <a:r>
                <a:rPr lang="en-US" kern="0" dirty="0" smtClean="0">
                  <a:solidFill>
                    <a:srgbClr val="003300"/>
                  </a:solidFill>
                  <a:latin typeface="Helvetica"/>
                  <a:ea typeface="ＭＳ Ｐゴシック"/>
                </a:rPr>
                <a:t> </a:t>
              </a:r>
              <a:r>
                <a:rPr lang="en-US" kern="0" dirty="0">
                  <a:solidFill>
                    <a:srgbClr val="003300"/>
                  </a:solidFill>
                  <a:latin typeface="Helvetica"/>
                  <a:ea typeface="ＭＳ Ｐゴシック"/>
                </a:rPr>
                <a:t>using lengths -- links all blocks</a:t>
              </a:r>
            </a:p>
            <a:p>
              <a:pPr marL="0" indent="0" eaLnBrk="1" hangingPunct="1">
                <a:lnSpc>
                  <a:spcPct val="85000"/>
                </a:lnSpc>
                <a:buClr>
                  <a:srgbClr val="660033"/>
                </a:buClr>
                <a:defRPr/>
              </a:pPr>
              <a:endParaRPr lang="en-US" kern="0" dirty="0">
                <a:solidFill>
                  <a:srgbClr val="003300"/>
                </a:solidFill>
                <a:latin typeface="Helvetica"/>
                <a:ea typeface="ＭＳ Ｐゴシック"/>
              </a:endParaRPr>
            </a:p>
          </p:txBody>
        </p:sp>
      </p:grp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304800" y="4343400"/>
            <a:ext cx="8307388" cy="1981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+mn-ea"/>
                <a:cs typeface="ＭＳ Ｐゴシック" pitchFamily="-1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98663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558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30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02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74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660033"/>
              </a:buClr>
              <a:defRPr/>
            </a:pPr>
            <a:r>
              <a:rPr lang="en-US" i="1" u="sng" dirty="0" smtClean="0">
                <a:solidFill>
                  <a:srgbClr val="003300"/>
                </a:solidFill>
                <a:latin typeface="Helvetica"/>
                <a:ea typeface="ＭＳ Ｐゴシック"/>
              </a:rPr>
              <a:t>Method 3</a:t>
            </a:r>
            <a:r>
              <a:rPr lang="en-US" dirty="0" smtClean="0">
                <a:solidFill>
                  <a:srgbClr val="003300"/>
                </a:solidFill>
                <a:latin typeface="Helvetica"/>
                <a:ea typeface="ＭＳ Ｐゴシック"/>
              </a:rPr>
              <a:t>: </a:t>
            </a:r>
            <a:r>
              <a:rPr lang="en-US" i="1" dirty="0" smtClean="0">
                <a:solidFill>
                  <a:srgbClr val="FF0000"/>
                </a:solidFill>
                <a:latin typeface="Helvetica"/>
                <a:ea typeface="ＭＳ Ｐゴシック"/>
              </a:rPr>
              <a:t>Segregated free list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b="0" dirty="0" smtClean="0">
                <a:solidFill>
                  <a:srgbClr val="000066"/>
                </a:solidFill>
                <a:latin typeface="Helvetica"/>
                <a:ea typeface="ＭＳ Ｐゴシック"/>
              </a:rPr>
              <a:t>Different free lists for different size classes</a:t>
            </a:r>
          </a:p>
          <a:p>
            <a:pPr eaLnBrk="1" hangingPunct="1">
              <a:lnSpc>
                <a:spcPct val="85000"/>
              </a:lnSpc>
              <a:buClr>
                <a:srgbClr val="660033"/>
              </a:buClr>
              <a:defRPr/>
            </a:pPr>
            <a:r>
              <a:rPr lang="en-US" i="1" u="sng" dirty="0" smtClean="0">
                <a:solidFill>
                  <a:srgbClr val="003300"/>
                </a:solidFill>
                <a:latin typeface="Helvetica"/>
                <a:ea typeface="ＭＳ Ｐゴシック"/>
              </a:rPr>
              <a:t>Method 4</a:t>
            </a:r>
            <a:r>
              <a:rPr lang="en-US" dirty="0" smtClean="0">
                <a:solidFill>
                  <a:srgbClr val="003300"/>
                </a:solidFill>
                <a:latin typeface="Helvetica"/>
                <a:ea typeface="ＭＳ Ｐゴシック"/>
              </a:rPr>
              <a:t>: Blocks sorted by size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b="0" dirty="0" smtClean="0">
                <a:solidFill>
                  <a:srgbClr val="000066"/>
                </a:solidFill>
                <a:latin typeface="Helvetica"/>
                <a:ea typeface="ＭＳ Ｐゴシック"/>
              </a:rPr>
              <a:t>Can use a balanced tree (e.g. Red-Black tree) with pointers within each free block, and the length used as a key</a:t>
            </a:r>
          </a:p>
        </p:txBody>
      </p:sp>
    </p:spTree>
    <p:extLst>
      <p:ext uri="{BB962C8B-B14F-4D97-AF65-F5344CB8AC3E}">
        <p14:creationId xmlns:p14="http://schemas.microsoft.com/office/powerpoint/2010/main" val="394094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4813" y="287655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4813" y="287655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Integrate lectures 22 </a:t>
            </a:r>
            <a:r>
              <a:rPr lang="mr-IN" dirty="0" smtClean="0"/>
              <a:t>–</a:t>
            </a:r>
            <a:r>
              <a:rPr lang="en-US" dirty="0" smtClean="0"/>
              <a:t> 24 on virtual memory from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39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6929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Memory Protection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07388" cy="10588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/>
              <a:t>Page table entry contains access rights information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hardware enforces this protection (trap into OS if violation occurs)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2895600" y="1828800"/>
            <a:ext cx="1514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381000" y="2895600"/>
            <a:ext cx="13954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2000">
                <a:solidFill>
                  <a:schemeClr val="tx2"/>
                </a:solidFill>
              </a:rPr>
              <a:t>Process i:</a:t>
            </a:r>
          </a:p>
        </p:txBody>
      </p:sp>
      <p:grpSp>
        <p:nvGrpSpPr>
          <p:cNvPr id="67589" name="Group 6"/>
          <p:cNvGrpSpPr>
            <a:grpSpLocks/>
          </p:cNvGrpSpPr>
          <p:nvPr/>
        </p:nvGrpSpPr>
        <p:grpSpPr bwMode="auto">
          <a:xfrm>
            <a:off x="1828800" y="2209800"/>
            <a:ext cx="3886200" cy="1954213"/>
            <a:chOff x="1152" y="1392"/>
            <a:chExt cx="2448" cy="1231"/>
          </a:xfrm>
        </p:grpSpPr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152" y="1392"/>
              <a:ext cx="2448" cy="1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spcBef>
                  <a:spcPct val="30000"/>
                </a:spcBef>
              </a:pP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67647" name="Text Box 8"/>
            <p:cNvSpPr txBox="1">
              <a:spLocks noChangeArrowheads="1"/>
            </p:cNvSpPr>
            <p:nvPr/>
          </p:nvSpPr>
          <p:spPr bwMode="auto">
            <a:xfrm>
              <a:off x="2496" y="1440"/>
              <a:ext cx="96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Physical Addr</a:t>
              </a:r>
            </a:p>
          </p:txBody>
        </p:sp>
        <p:sp>
          <p:nvSpPr>
            <p:cNvPr id="67648" name="Text Box 9"/>
            <p:cNvSpPr txBox="1">
              <a:spLocks noChangeArrowheads="1"/>
            </p:cNvSpPr>
            <p:nvPr/>
          </p:nvSpPr>
          <p:spPr bwMode="auto">
            <a:xfrm>
              <a:off x="1488" y="1440"/>
              <a:ext cx="50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Read?</a:t>
              </a:r>
            </a:p>
          </p:txBody>
        </p:sp>
        <p:sp>
          <p:nvSpPr>
            <p:cNvPr id="67649" name="Text Box 10"/>
            <p:cNvSpPr txBox="1">
              <a:spLocks noChangeArrowheads="1"/>
            </p:cNvSpPr>
            <p:nvPr/>
          </p:nvSpPr>
          <p:spPr bwMode="auto">
            <a:xfrm>
              <a:off x="1968" y="1440"/>
              <a:ext cx="51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Write?</a:t>
              </a: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51" name="Text Box 12"/>
            <p:cNvSpPr txBox="1">
              <a:spLocks noChangeArrowheads="1"/>
            </p:cNvSpPr>
            <p:nvPr/>
          </p:nvSpPr>
          <p:spPr bwMode="auto">
            <a:xfrm>
              <a:off x="2592" y="1632"/>
              <a:ext cx="53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   PP 9</a:t>
              </a: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536" y="163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2016" y="163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54" name="Text Box 15"/>
            <p:cNvSpPr txBox="1">
              <a:spLocks noChangeArrowheads="1"/>
            </p:cNvSpPr>
            <p:nvPr/>
          </p:nvSpPr>
          <p:spPr bwMode="auto">
            <a:xfrm>
              <a:off x="1584" y="1632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55" name="Text Box 16"/>
            <p:cNvSpPr txBox="1">
              <a:spLocks noChangeArrowheads="1"/>
            </p:cNvSpPr>
            <p:nvPr/>
          </p:nvSpPr>
          <p:spPr bwMode="auto">
            <a:xfrm>
              <a:off x="2112" y="1632"/>
              <a:ext cx="28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2496" y="1872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57" name="Text Box 18"/>
            <p:cNvSpPr txBox="1">
              <a:spLocks noChangeArrowheads="1"/>
            </p:cNvSpPr>
            <p:nvPr/>
          </p:nvSpPr>
          <p:spPr bwMode="auto">
            <a:xfrm>
              <a:off x="2592" y="1872"/>
              <a:ext cx="53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   PP 4</a:t>
              </a: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536" y="187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2016" y="187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60" name="Text Box 21"/>
            <p:cNvSpPr txBox="1">
              <a:spLocks noChangeArrowheads="1"/>
            </p:cNvSpPr>
            <p:nvPr/>
          </p:nvSpPr>
          <p:spPr bwMode="auto">
            <a:xfrm>
              <a:off x="1584" y="1872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61" name="Text Box 22"/>
            <p:cNvSpPr txBox="1">
              <a:spLocks noChangeArrowheads="1"/>
            </p:cNvSpPr>
            <p:nvPr/>
          </p:nvSpPr>
          <p:spPr bwMode="auto">
            <a:xfrm>
              <a:off x="2064" y="1872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2496" y="2112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63" name="Text Box 24"/>
            <p:cNvSpPr txBox="1">
              <a:spLocks noChangeArrowheads="1"/>
            </p:cNvSpPr>
            <p:nvPr/>
          </p:nvSpPr>
          <p:spPr bwMode="auto">
            <a:xfrm>
              <a:off x="2592" y="2112"/>
              <a:ext cx="71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XXXXXXX</a:t>
              </a: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536" y="211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2016" y="2112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66" name="Text Box 27"/>
            <p:cNvSpPr txBox="1">
              <a:spLocks noChangeArrowheads="1"/>
            </p:cNvSpPr>
            <p:nvPr/>
          </p:nvSpPr>
          <p:spPr bwMode="auto">
            <a:xfrm>
              <a:off x="1584" y="2112"/>
              <a:ext cx="32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No</a:t>
              </a:r>
            </a:p>
          </p:txBody>
        </p:sp>
        <p:sp>
          <p:nvSpPr>
            <p:cNvPr id="67667" name="Text Box 28"/>
            <p:cNvSpPr txBox="1">
              <a:spLocks noChangeArrowheads="1"/>
            </p:cNvSpPr>
            <p:nvPr/>
          </p:nvSpPr>
          <p:spPr bwMode="auto">
            <a:xfrm>
              <a:off x="2112" y="2112"/>
              <a:ext cx="28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No</a:t>
              </a:r>
            </a:p>
          </p:txBody>
        </p:sp>
        <p:grpSp>
          <p:nvGrpSpPr>
            <p:cNvPr id="67668" name="Group 29"/>
            <p:cNvGrpSpPr>
              <a:grpSpLocks/>
            </p:cNvGrpSpPr>
            <p:nvPr/>
          </p:nvGrpSpPr>
          <p:grpSpPr bwMode="auto">
            <a:xfrm>
              <a:off x="1152" y="1632"/>
              <a:ext cx="434" cy="675"/>
              <a:chOff x="1440" y="1632"/>
              <a:chExt cx="434" cy="675"/>
            </a:xfrm>
          </p:grpSpPr>
          <p:sp>
            <p:nvSpPr>
              <p:cNvPr id="67672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0:</a:t>
                </a:r>
              </a:p>
            </p:txBody>
          </p:sp>
          <p:sp>
            <p:nvSpPr>
              <p:cNvPr id="67673" name="Text Box 31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1:</a:t>
                </a:r>
              </a:p>
            </p:txBody>
          </p:sp>
          <p:sp>
            <p:nvSpPr>
              <p:cNvPr id="67674" name="Text Box 32"/>
              <p:cNvSpPr txBox="1">
                <a:spLocks noChangeArrowheads="1"/>
              </p:cNvSpPr>
              <p:nvPr/>
            </p:nvSpPr>
            <p:spPr bwMode="auto">
              <a:xfrm>
                <a:off x="1440" y="211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2:</a:t>
                </a:r>
              </a:p>
            </p:txBody>
          </p:sp>
        </p:grpSp>
        <p:sp>
          <p:nvSpPr>
            <p:cNvPr id="67669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  <p:sp>
          <p:nvSpPr>
            <p:cNvPr id="67670" name="Rectangle 34"/>
            <p:cNvSpPr>
              <a:spLocks noChangeArrowheads="1"/>
            </p:cNvSpPr>
            <p:nvPr/>
          </p:nvSpPr>
          <p:spPr bwMode="auto">
            <a:xfrm>
              <a:off x="2160" y="2304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  <p:sp>
          <p:nvSpPr>
            <p:cNvPr id="67671" name="Rectangle 35"/>
            <p:cNvSpPr>
              <a:spLocks noChangeArrowheads="1"/>
            </p:cNvSpPr>
            <p:nvPr/>
          </p:nvSpPr>
          <p:spPr bwMode="auto">
            <a:xfrm>
              <a:off x="2880" y="2304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</p:grpSp>
      <p:sp>
        <p:nvSpPr>
          <p:cNvPr id="67590" name="Text Box 36"/>
          <p:cNvSpPr txBox="1">
            <a:spLocks noChangeArrowheads="1"/>
          </p:cNvSpPr>
          <p:nvPr/>
        </p:nvSpPr>
        <p:spPr bwMode="auto">
          <a:xfrm>
            <a:off x="381000" y="5029200"/>
            <a:ext cx="13954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2000">
                <a:solidFill>
                  <a:schemeClr val="tx2"/>
                </a:solidFill>
              </a:rPr>
              <a:t>Process j:</a:t>
            </a:r>
          </a:p>
        </p:txBody>
      </p:sp>
      <p:grpSp>
        <p:nvGrpSpPr>
          <p:cNvPr id="67591" name="Group 37"/>
          <p:cNvGrpSpPr>
            <a:grpSpLocks/>
          </p:cNvGrpSpPr>
          <p:nvPr/>
        </p:nvGrpSpPr>
        <p:grpSpPr bwMode="auto">
          <a:xfrm>
            <a:off x="6858000" y="2286000"/>
            <a:ext cx="1752600" cy="3352800"/>
            <a:chOff x="3024" y="1248"/>
            <a:chExt cx="1104" cy="2112"/>
          </a:xfrm>
        </p:grpSpPr>
        <p:sp>
          <p:nvSpPr>
            <p:cNvPr id="67627" name="Rectangle 38"/>
            <p:cNvSpPr>
              <a:spLocks noChangeArrowheads="1"/>
            </p:cNvSpPr>
            <p:nvPr/>
          </p:nvSpPr>
          <p:spPr bwMode="auto">
            <a:xfrm>
              <a:off x="3072" y="1296"/>
              <a:ext cx="1056" cy="206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28" name="Rectangle 39"/>
            <p:cNvSpPr>
              <a:spLocks noChangeArrowheads="1"/>
            </p:cNvSpPr>
            <p:nvPr/>
          </p:nvSpPr>
          <p:spPr bwMode="auto">
            <a:xfrm>
              <a:off x="3024" y="1248"/>
              <a:ext cx="1056" cy="206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grpSp>
          <p:nvGrpSpPr>
            <p:cNvPr id="67629" name="Group 40"/>
            <p:cNvGrpSpPr>
              <a:grpSpLocks/>
            </p:cNvGrpSpPr>
            <p:nvPr/>
          </p:nvGrpSpPr>
          <p:grpSpPr bwMode="auto"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67633" name="Rectangle 41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4" name="Rectangle 42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5" name="Rectangle 43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6" name="Rectangle 44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7" name="Rectangle 45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8" name="Rectangle 46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39" name="Rectangle 47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0" name="Rectangle 48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1" name="Rectangle 49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2" name="Rectangle 50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3" name="Rectangle 51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4" name="Rectangle 52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  <p:sp>
            <p:nvSpPr>
              <p:cNvPr id="67645" name="Rectangle 5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endParaRPr lang="en-US"/>
              </a:p>
            </p:txBody>
          </p:sp>
        </p:grpSp>
        <p:sp>
          <p:nvSpPr>
            <p:cNvPr id="67630" name="Text Box 54"/>
            <p:cNvSpPr txBox="1">
              <a:spLocks noChangeArrowheads="1"/>
            </p:cNvSpPr>
            <p:nvPr/>
          </p:nvSpPr>
          <p:spPr bwMode="auto">
            <a:xfrm>
              <a:off x="3168" y="129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0: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631" name="Text Box 55"/>
            <p:cNvSpPr txBox="1">
              <a:spLocks noChangeArrowheads="1"/>
            </p:cNvSpPr>
            <p:nvPr/>
          </p:nvSpPr>
          <p:spPr bwMode="auto">
            <a:xfrm>
              <a:off x="3168" y="1440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1: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632" name="Text Box 56"/>
            <p:cNvSpPr txBox="1">
              <a:spLocks noChangeArrowheads="1"/>
            </p:cNvSpPr>
            <p:nvPr/>
          </p:nvSpPr>
          <p:spPr bwMode="auto">
            <a:xfrm>
              <a:off x="3024" y="302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N-1: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67592" name="Text Box 57"/>
          <p:cNvSpPr txBox="1">
            <a:spLocks noChangeArrowheads="1"/>
          </p:cNvSpPr>
          <p:nvPr/>
        </p:nvSpPr>
        <p:spPr bwMode="auto">
          <a:xfrm>
            <a:off x="7239000" y="1905000"/>
            <a:ext cx="1057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67593" name="Line 58"/>
          <p:cNvSpPr>
            <a:spLocks noChangeShapeType="1"/>
          </p:cNvSpPr>
          <p:nvPr/>
        </p:nvSpPr>
        <p:spPr bwMode="auto">
          <a:xfrm>
            <a:off x="5486400" y="3124200"/>
            <a:ext cx="1905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67594" name="Line 59"/>
          <p:cNvSpPr>
            <a:spLocks noChangeShapeType="1"/>
          </p:cNvSpPr>
          <p:nvPr/>
        </p:nvSpPr>
        <p:spPr bwMode="auto">
          <a:xfrm flipV="1">
            <a:off x="5334000" y="3962400"/>
            <a:ext cx="20574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67595" name="Line 60"/>
          <p:cNvSpPr>
            <a:spLocks noChangeShapeType="1"/>
          </p:cNvSpPr>
          <p:nvPr/>
        </p:nvSpPr>
        <p:spPr bwMode="auto">
          <a:xfrm>
            <a:off x="5486400" y="2743200"/>
            <a:ext cx="1905000" cy="1905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67596" name="Line 61"/>
          <p:cNvSpPr>
            <a:spLocks noChangeShapeType="1"/>
          </p:cNvSpPr>
          <p:nvPr/>
        </p:nvSpPr>
        <p:spPr bwMode="auto">
          <a:xfrm flipV="1">
            <a:off x="5334000" y="4648200"/>
            <a:ext cx="2057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grpSp>
        <p:nvGrpSpPr>
          <p:cNvPr id="67597" name="Group 62"/>
          <p:cNvGrpSpPr>
            <a:grpSpLocks/>
          </p:cNvGrpSpPr>
          <p:nvPr/>
        </p:nvGrpSpPr>
        <p:grpSpPr bwMode="auto">
          <a:xfrm>
            <a:off x="1828800" y="4343400"/>
            <a:ext cx="3886200" cy="1954213"/>
            <a:chOff x="1152" y="2736"/>
            <a:chExt cx="2448" cy="1231"/>
          </a:xfrm>
        </p:grpSpPr>
        <p:sp>
          <p:nvSpPr>
            <p:cNvPr id="67598" name="Rectangle 63"/>
            <p:cNvSpPr>
              <a:spLocks noChangeArrowheads="1"/>
            </p:cNvSpPr>
            <p:nvPr/>
          </p:nvSpPr>
          <p:spPr bwMode="auto">
            <a:xfrm>
              <a:off x="1152" y="2736"/>
              <a:ext cx="2448" cy="1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spcBef>
                  <a:spcPct val="30000"/>
                </a:spcBef>
              </a:pP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67599" name="Text Box 64"/>
            <p:cNvSpPr txBox="1">
              <a:spLocks noChangeArrowheads="1"/>
            </p:cNvSpPr>
            <p:nvPr/>
          </p:nvSpPr>
          <p:spPr bwMode="auto">
            <a:xfrm>
              <a:off x="2496" y="2784"/>
              <a:ext cx="96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Physical Addr</a:t>
              </a:r>
            </a:p>
          </p:txBody>
        </p:sp>
        <p:sp>
          <p:nvSpPr>
            <p:cNvPr id="67600" name="Text Box 65"/>
            <p:cNvSpPr txBox="1">
              <a:spLocks noChangeArrowheads="1"/>
            </p:cNvSpPr>
            <p:nvPr/>
          </p:nvSpPr>
          <p:spPr bwMode="auto">
            <a:xfrm>
              <a:off x="1488" y="2784"/>
              <a:ext cx="50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Read?</a:t>
              </a:r>
            </a:p>
          </p:txBody>
        </p:sp>
        <p:sp>
          <p:nvSpPr>
            <p:cNvPr id="67601" name="Text Box 66"/>
            <p:cNvSpPr txBox="1">
              <a:spLocks noChangeArrowheads="1"/>
            </p:cNvSpPr>
            <p:nvPr/>
          </p:nvSpPr>
          <p:spPr bwMode="auto">
            <a:xfrm>
              <a:off x="1968" y="2784"/>
              <a:ext cx="51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Write?</a:t>
              </a:r>
            </a:p>
          </p:txBody>
        </p:sp>
        <p:sp>
          <p:nvSpPr>
            <p:cNvPr id="67602" name="Rectangle 67"/>
            <p:cNvSpPr>
              <a:spLocks noChangeArrowheads="1"/>
            </p:cNvSpPr>
            <p:nvPr/>
          </p:nvSpPr>
          <p:spPr bwMode="auto">
            <a:xfrm>
              <a:off x="2496" y="2976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03" name="Text Box 68"/>
            <p:cNvSpPr txBox="1">
              <a:spLocks noChangeArrowheads="1"/>
            </p:cNvSpPr>
            <p:nvPr/>
          </p:nvSpPr>
          <p:spPr bwMode="auto">
            <a:xfrm>
              <a:off x="2592" y="2976"/>
              <a:ext cx="53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   PP 6</a:t>
              </a:r>
            </a:p>
          </p:txBody>
        </p:sp>
        <p:sp>
          <p:nvSpPr>
            <p:cNvPr id="67604" name="Rectangle 69"/>
            <p:cNvSpPr>
              <a:spLocks noChangeArrowheads="1"/>
            </p:cNvSpPr>
            <p:nvPr/>
          </p:nvSpPr>
          <p:spPr bwMode="auto">
            <a:xfrm>
              <a:off x="1536" y="297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05" name="Rectangle 70"/>
            <p:cNvSpPr>
              <a:spLocks noChangeArrowheads="1"/>
            </p:cNvSpPr>
            <p:nvPr/>
          </p:nvSpPr>
          <p:spPr bwMode="auto">
            <a:xfrm>
              <a:off x="2016" y="297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06" name="Text Box 71"/>
            <p:cNvSpPr txBox="1">
              <a:spLocks noChangeArrowheads="1"/>
            </p:cNvSpPr>
            <p:nvPr/>
          </p:nvSpPr>
          <p:spPr bwMode="auto">
            <a:xfrm>
              <a:off x="1584" y="2976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07" name="Text Box 72"/>
            <p:cNvSpPr txBox="1">
              <a:spLocks noChangeArrowheads="1"/>
            </p:cNvSpPr>
            <p:nvPr/>
          </p:nvSpPr>
          <p:spPr bwMode="auto">
            <a:xfrm>
              <a:off x="2064" y="2976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08" name="Rectangle 73"/>
            <p:cNvSpPr>
              <a:spLocks noChangeArrowheads="1"/>
            </p:cNvSpPr>
            <p:nvPr/>
          </p:nvSpPr>
          <p:spPr bwMode="auto">
            <a:xfrm>
              <a:off x="2496" y="3216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09" name="Text Box 74"/>
            <p:cNvSpPr txBox="1">
              <a:spLocks noChangeArrowheads="1"/>
            </p:cNvSpPr>
            <p:nvPr/>
          </p:nvSpPr>
          <p:spPr bwMode="auto">
            <a:xfrm>
              <a:off x="2592" y="3216"/>
              <a:ext cx="53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   PP 9</a:t>
              </a:r>
            </a:p>
          </p:txBody>
        </p:sp>
        <p:sp>
          <p:nvSpPr>
            <p:cNvPr id="67610" name="Rectangle 75"/>
            <p:cNvSpPr>
              <a:spLocks noChangeArrowheads="1"/>
            </p:cNvSpPr>
            <p:nvPr/>
          </p:nvSpPr>
          <p:spPr bwMode="auto">
            <a:xfrm>
              <a:off x="1536" y="321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11" name="Rectangle 76"/>
            <p:cNvSpPr>
              <a:spLocks noChangeArrowheads="1"/>
            </p:cNvSpPr>
            <p:nvPr/>
          </p:nvSpPr>
          <p:spPr bwMode="auto">
            <a:xfrm>
              <a:off x="2016" y="321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12" name="Text Box 77"/>
            <p:cNvSpPr txBox="1">
              <a:spLocks noChangeArrowheads="1"/>
            </p:cNvSpPr>
            <p:nvPr/>
          </p:nvSpPr>
          <p:spPr bwMode="auto">
            <a:xfrm>
              <a:off x="1584" y="3216"/>
              <a:ext cx="34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67613" name="Text Box 78"/>
            <p:cNvSpPr txBox="1">
              <a:spLocks noChangeArrowheads="1"/>
            </p:cNvSpPr>
            <p:nvPr/>
          </p:nvSpPr>
          <p:spPr bwMode="auto">
            <a:xfrm>
              <a:off x="2112" y="3216"/>
              <a:ext cx="28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67614" name="Rectangle 79"/>
            <p:cNvSpPr>
              <a:spLocks noChangeArrowheads="1"/>
            </p:cNvSpPr>
            <p:nvPr/>
          </p:nvSpPr>
          <p:spPr bwMode="auto">
            <a:xfrm>
              <a:off x="2496" y="3456"/>
              <a:ext cx="960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15" name="Text Box 80"/>
            <p:cNvSpPr txBox="1">
              <a:spLocks noChangeArrowheads="1"/>
            </p:cNvSpPr>
            <p:nvPr/>
          </p:nvSpPr>
          <p:spPr bwMode="auto">
            <a:xfrm>
              <a:off x="2592" y="3456"/>
              <a:ext cx="71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XXXXXXX</a:t>
              </a:r>
            </a:p>
          </p:txBody>
        </p:sp>
        <p:sp>
          <p:nvSpPr>
            <p:cNvPr id="67616" name="Rectangle 81"/>
            <p:cNvSpPr>
              <a:spLocks noChangeArrowheads="1"/>
            </p:cNvSpPr>
            <p:nvPr/>
          </p:nvSpPr>
          <p:spPr bwMode="auto">
            <a:xfrm>
              <a:off x="1536" y="345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17" name="Rectangle 82"/>
            <p:cNvSpPr>
              <a:spLocks noChangeArrowheads="1"/>
            </p:cNvSpPr>
            <p:nvPr/>
          </p:nvSpPr>
          <p:spPr bwMode="auto">
            <a:xfrm>
              <a:off x="2016" y="3456"/>
              <a:ext cx="43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67618" name="Text Box 83"/>
            <p:cNvSpPr txBox="1">
              <a:spLocks noChangeArrowheads="1"/>
            </p:cNvSpPr>
            <p:nvPr/>
          </p:nvSpPr>
          <p:spPr bwMode="auto">
            <a:xfrm>
              <a:off x="1584" y="3456"/>
              <a:ext cx="32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 No</a:t>
              </a:r>
            </a:p>
          </p:txBody>
        </p:sp>
        <p:sp>
          <p:nvSpPr>
            <p:cNvPr id="67619" name="Text Box 84"/>
            <p:cNvSpPr txBox="1">
              <a:spLocks noChangeArrowheads="1"/>
            </p:cNvSpPr>
            <p:nvPr/>
          </p:nvSpPr>
          <p:spPr bwMode="auto">
            <a:xfrm>
              <a:off x="2112" y="3456"/>
              <a:ext cx="28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67620" name="Rectangle 85"/>
            <p:cNvSpPr>
              <a:spLocks noChangeArrowheads="1"/>
            </p:cNvSpPr>
            <p:nvPr/>
          </p:nvSpPr>
          <p:spPr bwMode="auto">
            <a:xfrm>
              <a:off x="1680" y="3648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  <p:sp>
          <p:nvSpPr>
            <p:cNvPr id="67621" name="Rectangle 86"/>
            <p:cNvSpPr>
              <a:spLocks noChangeArrowheads="1"/>
            </p:cNvSpPr>
            <p:nvPr/>
          </p:nvSpPr>
          <p:spPr bwMode="auto">
            <a:xfrm>
              <a:off x="2160" y="3648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  <p:sp>
          <p:nvSpPr>
            <p:cNvPr id="67622" name="Rectangle 87"/>
            <p:cNvSpPr>
              <a:spLocks noChangeArrowheads="1"/>
            </p:cNvSpPr>
            <p:nvPr/>
          </p:nvSpPr>
          <p:spPr bwMode="auto">
            <a:xfrm>
              <a:off x="2880" y="3648"/>
              <a:ext cx="15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/>
                <a:t>•</a:t>
              </a:r>
              <a:endParaRPr lang="en-US" sz="1400"/>
            </a:p>
          </p:txBody>
        </p:sp>
        <p:grpSp>
          <p:nvGrpSpPr>
            <p:cNvPr id="67623" name="Group 88"/>
            <p:cNvGrpSpPr>
              <a:grpSpLocks/>
            </p:cNvGrpSpPr>
            <p:nvPr/>
          </p:nvGrpSpPr>
          <p:grpSpPr bwMode="auto">
            <a:xfrm>
              <a:off x="1152" y="2976"/>
              <a:ext cx="434" cy="675"/>
              <a:chOff x="1440" y="1632"/>
              <a:chExt cx="434" cy="675"/>
            </a:xfrm>
          </p:grpSpPr>
          <p:sp>
            <p:nvSpPr>
              <p:cNvPr id="67624" name="Text Box 89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0:</a:t>
                </a:r>
              </a:p>
            </p:txBody>
          </p:sp>
          <p:sp>
            <p:nvSpPr>
              <p:cNvPr id="67625" name="Text Box 90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1:</a:t>
                </a:r>
              </a:p>
            </p:txBody>
          </p:sp>
          <p:sp>
            <p:nvSpPr>
              <p:cNvPr id="67626" name="Text Box 91"/>
              <p:cNvSpPr txBox="1">
                <a:spLocks noChangeArrowheads="1"/>
              </p:cNvSpPr>
              <p:nvPr/>
            </p:nvSpPr>
            <p:spPr bwMode="auto">
              <a:xfrm>
                <a:off x="1440" y="2112"/>
                <a:ext cx="434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30000"/>
                  </a:spcBef>
                </a:pPr>
                <a:r>
                  <a:rPr lang="en-US" sz="1600">
                    <a:solidFill>
                      <a:schemeClr val="tx2"/>
                    </a:solidFill>
                  </a:rPr>
                  <a:t>VP 2: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323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Motivations for Virtual Memory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4864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For </a:t>
            </a:r>
            <a:r>
              <a:rPr lang="en-US" i="1">
                <a:latin typeface="Helvetica" charset="0"/>
              </a:rPr>
              <a:t>multiple processes</a:t>
            </a:r>
            <a:r>
              <a:rPr lang="en-US">
                <a:latin typeface="Helvetica" charset="0"/>
              </a:rPr>
              <a:t>, virtual memory brings benefits: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	Use Physical DRAM as a Cache for the Disk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Only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active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code and data is actually cached in memory for each process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Allocate more memory to process as needed.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Physical memory can support many more processes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	Simplify Memory Management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Each process has its own virtual address space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OS keeps track of the virtual-&gt;physical memory mapping and informs MMU whenever a new process is context-switched in to execute on the CPU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	Provide Protection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One process can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interfere with another, because each one operates in its own address space &amp; is mapped to different physical memory – can't overwrite same physical memory</a:t>
            </a:r>
            <a:endParaRPr lang="en-US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different sections of address spaces have different permissions.</a:t>
            </a:r>
          </a:p>
          <a:p>
            <a:pPr lvl="1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7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7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8229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Motivations for Virtual Memory (2)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244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Provides the Abstraction that a Process is executing in its own Address Space of memory from address 0 to address MAX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209800"/>
            <a:ext cx="62484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33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buFont typeface="Wingdings" charset="0"/>
              <a:buNone/>
              <a:defRPr/>
            </a:pPr>
            <a:r>
              <a:rPr lang="en-US" smtClean="0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For a Single Process:</a:t>
            </a:r>
          </a:p>
          <a:p>
            <a:pPr lvl="1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  <a:defRPr/>
            </a:pPr>
            <a:r>
              <a:rPr lang="en-US" sz="2000" smtClean="0">
                <a:solidFill>
                  <a:srgbClr val="000066"/>
                </a:solidFill>
              </a:rPr>
              <a:t>Set of virtual addresses = Address Space of a process, which can </a:t>
            </a:r>
            <a:r>
              <a:rPr lang="en-US" sz="2000" i="1" smtClean="0">
                <a:solidFill>
                  <a:srgbClr val="000066"/>
                </a:solidFill>
              </a:rPr>
              <a:t>exceed </a:t>
            </a:r>
            <a:r>
              <a:rPr lang="en-US" sz="2000" smtClean="0">
                <a:solidFill>
                  <a:srgbClr val="000066"/>
                </a:solidFill>
              </a:rPr>
              <a:t>physical memory size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defRPr/>
            </a:pPr>
            <a:r>
              <a:rPr lang="en-US" sz="1800" smtClean="0">
                <a:solidFill>
                  <a:srgbClr val="000099"/>
                </a:solidFill>
              </a:rPr>
              <a:t>Only </a:t>
            </a:r>
            <a:r>
              <a:rPr lang="ja-JP" altLang="en-US" sz="1800" smtClean="0">
                <a:solidFill>
                  <a:srgbClr val="000099"/>
                </a:solidFill>
              </a:rPr>
              <a:t>“</a:t>
            </a:r>
            <a:r>
              <a:rPr lang="en-US" altLang="ja-JP" sz="1800" smtClean="0">
                <a:solidFill>
                  <a:srgbClr val="000099"/>
                </a:solidFill>
              </a:rPr>
              <a:t>active</a:t>
            </a:r>
            <a:r>
              <a:rPr lang="ja-JP" altLang="en-US" sz="1800" smtClean="0">
                <a:solidFill>
                  <a:srgbClr val="000099"/>
                </a:solidFill>
              </a:rPr>
              <a:t>”</a:t>
            </a:r>
            <a:r>
              <a:rPr lang="en-US" altLang="ja-JP" sz="1800" smtClean="0">
                <a:solidFill>
                  <a:srgbClr val="000099"/>
                </a:solidFill>
              </a:rPr>
              <a:t> code and data is actually in memory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defRPr/>
            </a:pPr>
            <a:r>
              <a:rPr lang="en-US" altLang="ja-JP" sz="1800" smtClean="0">
                <a:solidFill>
                  <a:srgbClr val="000099"/>
                </a:solidFill>
              </a:rPr>
              <a:t>frees a process from having to worry about physical limitations of main memory</a:t>
            </a:r>
          </a:p>
          <a:p>
            <a:pPr lvl="3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defRPr/>
            </a:pPr>
            <a:r>
              <a:rPr lang="en-US" altLang="ja-JP" sz="1800" smtClean="0">
                <a:solidFill>
                  <a:srgbClr val="000099"/>
                </a:solidFill>
              </a:rPr>
              <a:t>for example, could allocate very large arrays and data structures, only a portion of which are kept in memory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defRPr/>
            </a:pPr>
            <a:r>
              <a:rPr lang="en-US" altLang="ja-JP" sz="1800" smtClean="0">
                <a:solidFill>
                  <a:srgbClr val="000099"/>
                </a:solidFill>
              </a:rPr>
              <a:t>Still limited by maximum size of virtual memory: for a 32-bit system, maximum addressable virtual memory is 2^32 = 4GB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  <a:defRPr/>
            </a:pPr>
            <a:endParaRPr lang="en-US" altLang="ja-JP" sz="1800" smtClean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62800" y="1905000"/>
            <a:ext cx="1676400" cy="3581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863" y="5257800"/>
            <a:ext cx="3127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1828800"/>
            <a:ext cx="684213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0292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4876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1750" y="44196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62800" y="4267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250" y="38100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7300" y="1981200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Stack</a:t>
            </a:r>
          </a:p>
        </p:txBody>
      </p:sp>
      <p:cxnSp>
        <p:nvCxnSpPr>
          <p:cNvPr id="70669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924801" y="3429000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Straight Arrow Connector 16"/>
          <p:cNvCxnSpPr>
            <a:cxnSpLocks noChangeShapeType="1"/>
          </p:cNvCxnSpPr>
          <p:nvPr/>
        </p:nvCxnSpPr>
        <p:spPr bwMode="auto">
          <a:xfrm rot="5400000">
            <a:off x="7505701" y="2628900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334963"/>
            <a:ext cx="8864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Motivation #1: DRAM a </a:t>
            </a: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Cache</a:t>
            </a:r>
            <a:r>
              <a:rPr lang="ja-JP" altLang="en-US">
                <a:latin typeface="Helvetica" charset="0"/>
              </a:rPr>
              <a:t>”</a:t>
            </a:r>
            <a:r>
              <a:rPr lang="en-US" altLang="ja-JP">
                <a:latin typeface="Helvetica" charset="0"/>
              </a:rPr>
              <a:t> for Disk</a:t>
            </a:r>
            <a:endParaRPr lang="en-US">
              <a:latin typeface="Helvetica" charset="0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308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Full address space is quite large: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32-bit addresses:                        ~4,000,000,000 (4 billion) bytes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64-bit addresses: ~16,000,000,000,000,000,000 (16 quintillion) bytes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Disk storage is ~300X cheaper than DRAM storage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80 GB of DRAM: ~ $33,000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80 GB of disk:     ~  $110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To access large amounts of data in a cost-effective manner, the bulk of the data must be stored on disk</a:t>
            </a:r>
          </a:p>
        </p:txBody>
      </p:sp>
      <p:sp>
        <p:nvSpPr>
          <p:cNvPr id="72707" name="Line 4"/>
          <p:cNvSpPr>
            <a:spLocks noChangeShapeType="1"/>
          </p:cNvSpPr>
          <p:nvPr/>
        </p:nvSpPr>
        <p:spPr bwMode="auto">
          <a:xfrm>
            <a:off x="5791200" y="4943475"/>
            <a:ext cx="0" cy="1076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5"/>
          <p:cNvSpPr>
            <a:spLocks noChangeShapeType="1"/>
          </p:cNvSpPr>
          <p:nvPr/>
        </p:nvSpPr>
        <p:spPr bwMode="auto">
          <a:xfrm>
            <a:off x="7915275" y="4943475"/>
            <a:ext cx="0" cy="1076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09" name="Group 22"/>
          <p:cNvGrpSpPr>
            <a:grpSpLocks/>
          </p:cNvGrpSpPr>
          <p:nvPr/>
        </p:nvGrpSpPr>
        <p:grpSpPr bwMode="auto">
          <a:xfrm>
            <a:off x="990600" y="4648200"/>
            <a:ext cx="6238875" cy="1916113"/>
            <a:chOff x="864" y="3305"/>
            <a:chExt cx="3930" cy="1207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2016" y="3401"/>
              <a:ext cx="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/>
                <a:t>1GB: ~$200 </a:t>
              </a:r>
            </a:p>
          </p:txBody>
        </p:sp>
        <p:grpSp>
          <p:nvGrpSpPr>
            <p:cNvPr id="72711" name="Group 7"/>
            <p:cNvGrpSpPr>
              <a:grpSpLocks/>
            </p:cNvGrpSpPr>
            <p:nvPr/>
          </p:nvGrpSpPr>
          <p:grpSpPr bwMode="auto">
            <a:xfrm>
              <a:off x="3456" y="3562"/>
              <a:ext cx="1338" cy="950"/>
              <a:chOff x="3312" y="2945"/>
              <a:chExt cx="1338" cy="950"/>
            </a:xfrm>
          </p:grpSpPr>
          <p:sp>
            <p:nvSpPr>
              <p:cNvPr id="72721" name="Rectangle 8"/>
              <p:cNvSpPr>
                <a:spLocks noChangeArrowheads="1"/>
              </p:cNvSpPr>
              <p:nvPr/>
            </p:nvSpPr>
            <p:spPr bwMode="auto">
              <a:xfrm>
                <a:off x="3312" y="3104"/>
                <a:ext cx="1338" cy="64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Oval 9"/>
              <p:cNvSpPr>
                <a:spLocks noChangeArrowheads="1"/>
              </p:cNvSpPr>
              <p:nvPr/>
            </p:nvSpPr>
            <p:spPr bwMode="auto">
              <a:xfrm>
                <a:off x="3312" y="2945"/>
                <a:ext cx="1338" cy="215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Line 10"/>
              <p:cNvSpPr>
                <a:spLocks noChangeShapeType="1"/>
              </p:cNvSpPr>
              <p:nvPr/>
            </p:nvSpPr>
            <p:spPr bwMode="auto">
              <a:xfrm>
                <a:off x="3312" y="3066"/>
                <a:ext cx="0" cy="6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Line 11"/>
              <p:cNvSpPr>
                <a:spLocks noChangeShapeType="1"/>
              </p:cNvSpPr>
              <p:nvPr/>
            </p:nvSpPr>
            <p:spPr bwMode="auto">
              <a:xfrm>
                <a:off x="4650" y="3066"/>
                <a:ext cx="0" cy="6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5" name="Freeform 12"/>
              <p:cNvSpPr>
                <a:spLocks/>
              </p:cNvSpPr>
              <p:nvPr/>
            </p:nvSpPr>
            <p:spPr bwMode="auto">
              <a:xfrm>
                <a:off x="3312" y="3744"/>
                <a:ext cx="1338" cy="151"/>
              </a:xfrm>
              <a:custGeom>
                <a:avLst/>
                <a:gdLst>
                  <a:gd name="T0" fmla="*/ 0 w 816"/>
                  <a:gd name="T1" fmla="*/ 0 h 84"/>
                  <a:gd name="T2" fmla="*/ 7835 w 816"/>
                  <a:gd name="T3" fmla="*/ 6547 h 84"/>
                  <a:gd name="T4" fmla="*/ 21628 w 816"/>
                  <a:gd name="T5" fmla="*/ 9139 h 84"/>
                  <a:gd name="T6" fmla="*/ 35427 w 816"/>
                  <a:gd name="T7" fmla="*/ 6547 h 84"/>
                  <a:gd name="T8" fmla="*/ 42650 w 816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84"/>
                  <a:gd name="T17" fmla="*/ 816 w 816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C0C0C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12" name="Text Box 13"/>
            <p:cNvSpPr txBox="1">
              <a:spLocks noChangeArrowheads="1"/>
            </p:cNvSpPr>
            <p:nvPr/>
          </p:nvSpPr>
          <p:spPr bwMode="auto">
            <a:xfrm>
              <a:off x="3648" y="3305"/>
              <a:ext cx="10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/>
                <a:t>80 GB: ~$110</a:t>
              </a:r>
            </a:p>
          </p:txBody>
        </p:sp>
        <p:sp>
          <p:nvSpPr>
            <p:cNvPr id="72713" name="Rectangle 14"/>
            <p:cNvSpPr>
              <a:spLocks noChangeArrowheads="1"/>
            </p:cNvSpPr>
            <p:nvPr/>
          </p:nvSpPr>
          <p:spPr bwMode="auto">
            <a:xfrm>
              <a:off x="2208" y="3689"/>
              <a:ext cx="713" cy="71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72714" name="Rectangle 15"/>
            <p:cNvSpPr>
              <a:spLocks noChangeArrowheads="1"/>
            </p:cNvSpPr>
            <p:nvPr/>
          </p:nvSpPr>
          <p:spPr bwMode="auto">
            <a:xfrm>
              <a:off x="1008" y="3881"/>
              <a:ext cx="535" cy="27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72715" name="Text Box 16"/>
            <p:cNvSpPr txBox="1">
              <a:spLocks noChangeArrowheads="1"/>
            </p:cNvSpPr>
            <p:nvPr/>
          </p:nvSpPr>
          <p:spPr bwMode="auto">
            <a:xfrm>
              <a:off x="864" y="3593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/>
                <a:t>4 MB: ~$500</a:t>
              </a:r>
            </a:p>
          </p:txBody>
        </p:sp>
        <p:sp>
          <p:nvSpPr>
            <p:cNvPr id="72716" name="Line 17"/>
            <p:cNvSpPr>
              <a:spLocks noChangeShapeType="1"/>
            </p:cNvSpPr>
            <p:nvPr/>
          </p:nvSpPr>
          <p:spPr bwMode="auto">
            <a:xfrm>
              <a:off x="1584" y="4025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72717" name="Line 18"/>
            <p:cNvSpPr>
              <a:spLocks noChangeShapeType="1"/>
            </p:cNvSpPr>
            <p:nvPr/>
          </p:nvSpPr>
          <p:spPr bwMode="auto">
            <a:xfrm>
              <a:off x="2928" y="4025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72718" name="Text Box 19"/>
            <p:cNvSpPr txBox="1">
              <a:spLocks noChangeArrowheads="1"/>
            </p:cNvSpPr>
            <p:nvPr/>
          </p:nvSpPr>
          <p:spPr bwMode="auto">
            <a:xfrm>
              <a:off x="3888" y="3929"/>
              <a:ext cx="52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Disk</a:t>
              </a:r>
            </a:p>
          </p:txBody>
        </p:sp>
        <p:sp>
          <p:nvSpPr>
            <p:cNvPr id="72719" name="Text Box 20"/>
            <p:cNvSpPr txBox="1">
              <a:spLocks noChangeArrowheads="1"/>
            </p:cNvSpPr>
            <p:nvPr/>
          </p:nvSpPr>
          <p:spPr bwMode="auto">
            <a:xfrm>
              <a:off x="2304" y="3929"/>
              <a:ext cx="5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DRAM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720" name="Text Box 21"/>
            <p:cNvSpPr txBox="1">
              <a:spLocks noChangeArrowheads="1"/>
            </p:cNvSpPr>
            <p:nvPr/>
          </p:nvSpPr>
          <p:spPr bwMode="auto">
            <a:xfrm>
              <a:off x="1008" y="3929"/>
              <a:ext cx="5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spcBef>
                  <a:spcPct val="30000"/>
                </a:spcBef>
              </a:pPr>
              <a:r>
                <a:rPr lang="en-US" sz="1800">
                  <a:solidFill>
                    <a:schemeClr val="tx2"/>
                  </a:solidFill>
                </a:rPr>
                <a:t>SRAM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-Right Arrow 11"/>
          <p:cNvSpPr/>
          <p:nvPr/>
        </p:nvSpPr>
        <p:spPr bwMode="auto">
          <a:xfrm>
            <a:off x="1219200" y="3657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2895600" y="3657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2895600" y="25146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4572000" y="30480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>
            <a:off x="6705600" y="3048000"/>
            <a:ext cx="762000" cy="381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Memory Hierarchy: Core 2 Duo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467600" y="2362200"/>
            <a:ext cx="1676400" cy="449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latin typeface="Calibri" pitchFamily="34" charset="0"/>
              </a:rPr>
              <a:t>Disk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34000" y="2362200"/>
            <a:ext cx="13716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sz="2000" dirty="0">
                <a:latin typeface="Calibri" pitchFamily="34" charset="0"/>
              </a:rPr>
              <a:t>Main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2362200"/>
            <a:ext cx="9144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lnSpc>
                <a:spcPct val="100000"/>
              </a:lnSpc>
              <a:defRPr/>
            </a:pPr>
            <a:r>
              <a:rPr lang="en-US" sz="1600" dirty="0">
                <a:latin typeface="Calibri" pitchFamily="34" charset="0"/>
              </a:rPr>
              <a:t>L2 unified cache</a:t>
            </a:r>
          </a:p>
        </p:txBody>
      </p:sp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1981200" y="2362200"/>
            <a:ext cx="914400" cy="1828800"/>
            <a:chOff x="1981200" y="2362200"/>
            <a:chExt cx="914400" cy="1828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1981200" y="2362200"/>
              <a:ext cx="914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defRPr/>
              </a:pPr>
              <a:r>
                <a:rPr lang="en-US" sz="1600" dirty="0">
                  <a:latin typeface="Calibri" pitchFamily="34" charset="0"/>
                </a:rPr>
                <a:t>L1 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sz="1600" dirty="0">
                  <a:latin typeface="Calibri" pitchFamily="34" charset="0"/>
                </a:rPr>
                <a:t>I-cache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81200" y="3505200"/>
              <a:ext cx="914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L1 </a:t>
              </a:r>
            </a:p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D-cache</a:t>
              </a:r>
            </a:p>
          </p:txBody>
        </p:sp>
      </p:grpSp>
      <p:sp>
        <p:nvSpPr>
          <p:cNvPr id="73739" name="Rectangle 8"/>
          <p:cNvSpPr>
            <a:spLocks noChangeArrowheads="1"/>
          </p:cNvSpPr>
          <p:nvPr/>
        </p:nvSpPr>
        <p:spPr bwMode="auto">
          <a:xfrm>
            <a:off x="304800" y="3505200"/>
            <a:ext cx="457200" cy="685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en-US" sz="1200">
                <a:latin typeface="Calibri" charset="0"/>
              </a:rPr>
              <a:t>CPU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505200"/>
            <a:ext cx="4572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sz="1200" dirty="0" err="1">
                <a:latin typeface="Calibri" pitchFamily="34" charset="0"/>
              </a:rPr>
              <a:t>Reg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73741" name="TextBox 16"/>
          <p:cNvSpPr txBox="1">
            <a:spLocks noChangeArrowheads="1"/>
          </p:cNvSpPr>
          <p:nvPr/>
        </p:nvSpPr>
        <p:spPr bwMode="auto">
          <a:xfrm>
            <a:off x="4527550" y="4267200"/>
            <a:ext cx="955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00000"/>
                </a:solidFill>
                <a:latin typeface="Calibri" charset="0"/>
              </a:rPr>
              <a:t>2 B/cycle</a:t>
            </a:r>
          </a:p>
        </p:txBody>
      </p:sp>
      <p:sp>
        <p:nvSpPr>
          <p:cNvPr id="73742" name="TextBox 17"/>
          <p:cNvSpPr txBox="1">
            <a:spLocks noChangeArrowheads="1"/>
          </p:cNvSpPr>
          <p:nvPr/>
        </p:nvSpPr>
        <p:spPr bwMode="auto">
          <a:xfrm>
            <a:off x="2851150" y="4267200"/>
            <a:ext cx="954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00000"/>
                </a:solidFill>
                <a:latin typeface="Calibri" charset="0"/>
              </a:rPr>
              <a:t>8 B/cycle</a:t>
            </a:r>
          </a:p>
        </p:txBody>
      </p:sp>
      <p:sp>
        <p:nvSpPr>
          <p:cNvPr id="73743" name="TextBox 18"/>
          <p:cNvSpPr txBox="1">
            <a:spLocks noChangeArrowheads="1"/>
          </p:cNvSpPr>
          <p:nvPr/>
        </p:nvSpPr>
        <p:spPr bwMode="auto">
          <a:xfrm>
            <a:off x="1143000" y="4267200"/>
            <a:ext cx="1058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00000"/>
                </a:solidFill>
                <a:latin typeface="Calibri" charset="0"/>
              </a:rPr>
              <a:t>16 B/cycle</a:t>
            </a:r>
          </a:p>
        </p:txBody>
      </p:sp>
      <p:sp>
        <p:nvSpPr>
          <p:cNvPr id="73744" name="TextBox 19"/>
          <p:cNvSpPr txBox="1">
            <a:spLocks noChangeArrowheads="1"/>
          </p:cNvSpPr>
          <p:nvPr/>
        </p:nvSpPr>
        <p:spPr bwMode="auto">
          <a:xfrm>
            <a:off x="6248400" y="4267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00000"/>
                </a:solidFill>
                <a:latin typeface="Calibri" charset="0"/>
              </a:rPr>
              <a:t>1 B/30 cycles</a:t>
            </a:r>
          </a:p>
        </p:txBody>
      </p:sp>
      <p:sp>
        <p:nvSpPr>
          <p:cNvPr id="73745" name="TextBox 20"/>
          <p:cNvSpPr txBox="1">
            <a:spLocks noChangeArrowheads="1"/>
          </p:cNvSpPr>
          <p:nvPr/>
        </p:nvSpPr>
        <p:spPr bwMode="auto">
          <a:xfrm>
            <a:off x="-25400" y="4267200"/>
            <a:ext cx="124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Throughput:</a:t>
            </a:r>
          </a:p>
        </p:txBody>
      </p:sp>
      <p:sp>
        <p:nvSpPr>
          <p:cNvPr id="73746" name="TextBox 21"/>
          <p:cNvSpPr txBox="1">
            <a:spLocks noChangeArrowheads="1"/>
          </p:cNvSpPr>
          <p:nvPr/>
        </p:nvSpPr>
        <p:spPr bwMode="auto">
          <a:xfrm>
            <a:off x="-25400" y="4538663"/>
            <a:ext cx="892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Latency:</a:t>
            </a:r>
          </a:p>
        </p:txBody>
      </p:sp>
      <p:sp>
        <p:nvSpPr>
          <p:cNvPr id="73747" name="TextBox 22"/>
          <p:cNvSpPr txBox="1">
            <a:spLocks noChangeArrowheads="1"/>
          </p:cNvSpPr>
          <p:nvPr/>
        </p:nvSpPr>
        <p:spPr bwMode="auto">
          <a:xfrm>
            <a:off x="4527550" y="4538663"/>
            <a:ext cx="104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100 cycles</a:t>
            </a:r>
          </a:p>
        </p:txBody>
      </p:sp>
      <p:sp>
        <p:nvSpPr>
          <p:cNvPr id="73748" name="TextBox 23"/>
          <p:cNvSpPr txBox="1">
            <a:spLocks noChangeArrowheads="1"/>
          </p:cNvSpPr>
          <p:nvPr/>
        </p:nvSpPr>
        <p:spPr bwMode="auto">
          <a:xfrm>
            <a:off x="2851150" y="4538663"/>
            <a:ext cx="941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14 cycles</a:t>
            </a:r>
          </a:p>
        </p:txBody>
      </p:sp>
      <p:sp>
        <p:nvSpPr>
          <p:cNvPr id="73749" name="TextBox 24"/>
          <p:cNvSpPr txBox="1">
            <a:spLocks noChangeArrowheads="1"/>
          </p:cNvSpPr>
          <p:nvPr/>
        </p:nvSpPr>
        <p:spPr bwMode="auto">
          <a:xfrm>
            <a:off x="1143000" y="4538663"/>
            <a:ext cx="838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3 cycles</a:t>
            </a:r>
          </a:p>
        </p:txBody>
      </p:sp>
      <p:sp>
        <p:nvSpPr>
          <p:cNvPr id="73750" name="TextBox 25"/>
          <p:cNvSpPr txBox="1">
            <a:spLocks noChangeArrowheads="1"/>
          </p:cNvSpPr>
          <p:nvPr/>
        </p:nvSpPr>
        <p:spPr bwMode="auto">
          <a:xfrm>
            <a:off x="6248400" y="4538663"/>
            <a:ext cx="852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millions</a:t>
            </a:r>
          </a:p>
        </p:txBody>
      </p:sp>
      <p:sp>
        <p:nvSpPr>
          <p:cNvPr id="73751" name="TextBox 27"/>
          <p:cNvSpPr txBox="1">
            <a:spLocks noChangeArrowheads="1"/>
          </p:cNvSpPr>
          <p:nvPr/>
        </p:nvSpPr>
        <p:spPr bwMode="auto">
          <a:xfrm>
            <a:off x="3759200" y="205581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~4 MB</a:t>
            </a:r>
          </a:p>
        </p:txBody>
      </p:sp>
      <p:sp>
        <p:nvSpPr>
          <p:cNvPr id="73752" name="TextBox 28"/>
          <p:cNvSpPr txBox="1">
            <a:spLocks noChangeArrowheads="1"/>
          </p:cNvSpPr>
          <p:nvPr/>
        </p:nvSpPr>
        <p:spPr bwMode="auto">
          <a:xfrm>
            <a:off x="2108200" y="3200400"/>
            <a:ext cx="666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32 KB</a:t>
            </a:r>
          </a:p>
        </p:txBody>
      </p:sp>
      <p:sp>
        <p:nvSpPr>
          <p:cNvPr id="73753" name="TextBox 30"/>
          <p:cNvSpPr txBox="1">
            <a:spLocks noChangeArrowheads="1"/>
          </p:cNvSpPr>
          <p:nvPr/>
        </p:nvSpPr>
        <p:spPr bwMode="auto">
          <a:xfrm>
            <a:off x="5670550" y="205740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~4 GB</a:t>
            </a:r>
          </a:p>
        </p:txBody>
      </p:sp>
      <p:sp>
        <p:nvSpPr>
          <p:cNvPr id="73754" name="TextBox 31"/>
          <p:cNvSpPr txBox="1">
            <a:spLocks noChangeArrowheads="1"/>
          </p:cNvSpPr>
          <p:nvPr/>
        </p:nvSpPr>
        <p:spPr bwMode="auto">
          <a:xfrm>
            <a:off x="7869238" y="2057400"/>
            <a:ext cx="893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latin typeface="Calibri" charset="0"/>
              </a:rPr>
              <a:t>~500 GB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673100"/>
            <a:ext cx="21336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 </a:t>
            </a:r>
          </a:p>
        </p:txBody>
      </p:sp>
      <p:sp>
        <p:nvSpPr>
          <p:cNvPr id="73756" name="TextBox 33"/>
          <p:cNvSpPr txBox="1">
            <a:spLocks noChangeArrowheads="1"/>
          </p:cNvSpPr>
          <p:nvPr/>
        </p:nvSpPr>
        <p:spPr bwMode="auto">
          <a:xfrm>
            <a:off x="381000" y="1219200"/>
            <a:ext cx="249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latin typeface="Calibri" charset="0"/>
              </a:rPr>
              <a:t>L1/L2 cache: 64 B blocks</a:t>
            </a:r>
          </a:p>
        </p:txBody>
      </p:sp>
      <p:cxnSp>
        <p:nvCxnSpPr>
          <p:cNvPr id="36" name="Elbow Connector 35"/>
          <p:cNvCxnSpPr>
            <a:cxnSpLocks noChangeShapeType="1"/>
            <a:stCxn id="73749" idx="2"/>
            <a:endCxn id="73747" idx="2"/>
          </p:cNvCxnSpPr>
          <p:nvPr/>
        </p:nvCxnSpPr>
        <p:spPr bwMode="auto">
          <a:xfrm rot="16200000" flipH="1">
            <a:off x="3305175" y="3132138"/>
            <a:ext cx="3175" cy="3489325"/>
          </a:xfrm>
          <a:prstGeom prst="bentConnector3">
            <a:avLst>
              <a:gd name="adj1" fmla="val 22025449"/>
            </a:avLst>
          </a:prstGeom>
          <a:noFill/>
          <a:ln w="762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981200" y="51054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Calibri" charset="0"/>
              </a:rPr>
              <a:t>Miss penalty (latency): 30x</a:t>
            </a:r>
          </a:p>
        </p:txBody>
      </p:sp>
      <p:cxnSp>
        <p:nvCxnSpPr>
          <p:cNvPr id="40" name="Elbow Connector 39"/>
          <p:cNvCxnSpPr>
            <a:cxnSpLocks noChangeShapeType="1"/>
          </p:cNvCxnSpPr>
          <p:nvPr/>
        </p:nvCxnSpPr>
        <p:spPr bwMode="auto">
          <a:xfrm rot="16200000" flipH="1">
            <a:off x="5861844" y="3990181"/>
            <a:ext cx="3175" cy="1624013"/>
          </a:xfrm>
          <a:prstGeom prst="bentConnector3">
            <a:avLst>
              <a:gd name="adj1" fmla="val 33780787"/>
            </a:avLst>
          </a:prstGeom>
          <a:noFill/>
          <a:ln w="762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267200" y="5949950"/>
            <a:ext cx="316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Calibri" charset="0"/>
              </a:rPr>
              <a:t>Miss penalty (latency): 10,000x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4963"/>
            <a:ext cx="73453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DRAM vs. SRAM as a </a:t>
            </a: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Cache</a:t>
            </a:r>
            <a:r>
              <a:rPr lang="ja-JP" altLang="en-US">
                <a:latin typeface="Helvetica" charset="0"/>
              </a:rPr>
              <a:t>”</a:t>
            </a:r>
            <a:endParaRPr lang="en-US">
              <a:latin typeface="Helvetica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8763000" cy="52244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/>
              <a:t>DRAM vs. disk is more extreme than SRAM vs. DRAM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Access latencies:</a:t>
            </a:r>
          </a:p>
          <a:p>
            <a:pPr lvl="2" eaLnBrk="1" hangingPunct="1">
              <a:defRPr/>
            </a:pPr>
            <a:r>
              <a:rPr lang="en-US" sz="1800">
                <a:ea typeface="ＭＳ Ｐゴシック" charset="0"/>
              </a:rPr>
              <a:t>DRAM ~10X slower than SRAM</a:t>
            </a:r>
          </a:p>
          <a:p>
            <a:pPr lvl="2" eaLnBrk="1" hangingPunct="1">
              <a:defRPr/>
            </a:pPr>
            <a:r>
              <a:rPr lang="en-US" sz="1800">
                <a:ea typeface="ＭＳ Ｐゴシック" charset="0"/>
              </a:rPr>
              <a:t>Disk ~</a:t>
            </a:r>
            <a:r>
              <a:rPr lang="en-US" sz="1800" b="0">
                <a:ea typeface="ＭＳ Ｐゴシック" charset="0"/>
              </a:rPr>
              <a:t>100,000X</a:t>
            </a:r>
            <a:r>
              <a:rPr lang="en-US" sz="1800">
                <a:ea typeface="ＭＳ Ｐゴシック" charset="0"/>
              </a:rPr>
              <a:t> slower than DRAM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Importance of exploiting spatial locality:</a:t>
            </a:r>
          </a:p>
          <a:p>
            <a:pPr lvl="2" eaLnBrk="1" hangingPunct="1">
              <a:defRPr/>
            </a:pPr>
            <a:r>
              <a:rPr lang="en-US" sz="1800">
                <a:ea typeface="ＭＳ Ｐゴシック" charset="0"/>
              </a:rPr>
              <a:t>First byte is ~</a:t>
            </a:r>
            <a:r>
              <a:rPr lang="en-US" sz="1800" b="0">
                <a:ea typeface="ＭＳ Ｐゴシック" charset="0"/>
              </a:rPr>
              <a:t>100,000X</a:t>
            </a:r>
            <a:r>
              <a:rPr lang="en-US" sz="1800">
                <a:ea typeface="ＭＳ Ｐゴシック" charset="0"/>
              </a:rPr>
              <a:t> slower than successive bytes on disk</a:t>
            </a:r>
          </a:p>
          <a:p>
            <a:pPr lvl="3" eaLnBrk="1" hangingPunct="1">
              <a:defRPr/>
            </a:pPr>
            <a:r>
              <a:rPr lang="en-US" sz="1800">
                <a:ea typeface="ＭＳ Ｐゴシック" charset="0"/>
              </a:rPr>
              <a:t>vs. ~4X improvement for page-mode vs. regular accesses to DRAM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Bottom line: </a:t>
            </a:r>
          </a:p>
          <a:p>
            <a:pPr lvl="2" eaLnBrk="1" hangingPunct="1">
              <a:defRPr/>
            </a:pPr>
            <a:r>
              <a:rPr lang="en-US" sz="1800">
                <a:ea typeface="ＭＳ Ｐゴシック" charset="0"/>
              </a:rPr>
              <a:t>Design decisions made for DRAM caches driven by enormous cost of misses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124200" y="5246688"/>
            <a:ext cx="1131888" cy="1131887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75780" name="Line 5"/>
          <p:cNvSpPr>
            <a:spLocks noChangeShapeType="1"/>
          </p:cNvSpPr>
          <p:nvPr/>
        </p:nvSpPr>
        <p:spPr bwMode="auto">
          <a:xfrm>
            <a:off x="4267200" y="5807075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3276600" y="5627688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DRAM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5782" name="Rectangle 7"/>
          <p:cNvSpPr>
            <a:spLocks noChangeArrowheads="1"/>
          </p:cNvSpPr>
          <p:nvPr/>
        </p:nvSpPr>
        <p:spPr bwMode="auto">
          <a:xfrm>
            <a:off x="1371600" y="5578475"/>
            <a:ext cx="849313" cy="44132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1371600" y="5654675"/>
            <a:ext cx="854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SRAM</a:t>
            </a: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5181600" y="5297488"/>
            <a:ext cx="2124075" cy="1016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10"/>
          <p:cNvSpPr>
            <a:spLocks noChangeArrowheads="1"/>
          </p:cNvSpPr>
          <p:nvPr/>
        </p:nvSpPr>
        <p:spPr bwMode="auto">
          <a:xfrm>
            <a:off x="5181600" y="5045075"/>
            <a:ext cx="2124075" cy="341313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1"/>
          <p:cNvSpPr>
            <a:spLocks noChangeShapeType="1"/>
          </p:cNvSpPr>
          <p:nvPr/>
        </p:nvSpPr>
        <p:spPr bwMode="auto">
          <a:xfrm>
            <a:off x="5181600" y="5237163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2"/>
          <p:cNvSpPr>
            <a:spLocks noChangeShapeType="1"/>
          </p:cNvSpPr>
          <p:nvPr/>
        </p:nvSpPr>
        <p:spPr bwMode="auto">
          <a:xfrm>
            <a:off x="7305675" y="5237163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Freeform 13"/>
          <p:cNvSpPr>
            <a:spLocks/>
          </p:cNvSpPr>
          <p:nvPr/>
        </p:nvSpPr>
        <p:spPr bwMode="auto">
          <a:xfrm>
            <a:off x="5181600" y="6313488"/>
            <a:ext cx="2124075" cy="239712"/>
          </a:xfrm>
          <a:custGeom>
            <a:avLst/>
            <a:gdLst>
              <a:gd name="T0" fmla="*/ 0 w 816"/>
              <a:gd name="T1" fmla="*/ 0 h 84"/>
              <a:gd name="T2" fmla="*/ 2147483647 w 816"/>
              <a:gd name="T3" fmla="*/ 2147483647 h 84"/>
              <a:gd name="T4" fmla="*/ 2147483647 w 816"/>
              <a:gd name="T5" fmla="*/ 2147483647 h 84"/>
              <a:gd name="T6" fmla="*/ 2147483647 w 816"/>
              <a:gd name="T7" fmla="*/ 2147483647 h 84"/>
              <a:gd name="T8" fmla="*/ 2147483647 w 81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4"/>
              <a:gd name="T17" fmla="*/ 816 w 81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C0C0C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Text Box 14"/>
          <p:cNvSpPr txBox="1">
            <a:spLocks noChangeArrowheads="1"/>
          </p:cNvSpPr>
          <p:nvPr/>
        </p:nvSpPr>
        <p:spPr bwMode="auto">
          <a:xfrm>
            <a:off x="5867400" y="5627688"/>
            <a:ext cx="8255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Disk</a:t>
            </a:r>
          </a:p>
        </p:txBody>
      </p:sp>
      <p:sp>
        <p:nvSpPr>
          <p:cNvPr id="75790" name="Line 15"/>
          <p:cNvSpPr>
            <a:spLocks noChangeShapeType="1"/>
          </p:cNvSpPr>
          <p:nvPr/>
        </p:nvSpPr>
        <p:spPr bwMode="auto">
          <a:xfrm flipV="1">
            <a:off x="2209800" y="5807075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MMU Translates </a:t>
            </a:r>
            <a:r>
              <a:rPr lang="en-US" dirty="0"/>
              <a:t>Virtual A</a:t>
            </a:r>
            <a:r>
              <a:rPr lang="en-US" dirty="0" smtClean="0"/>
              <a:t>ddresses to Physical Addresses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724400" cy="49958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</a:rPr>
              <a:t>As the program executes, a Memory Management Unit (MMU) in the CPU does the following: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When fetching the next instruction, the MMU translates the virtual address of the instruction into a physical address where the instruction is actually located and fetches it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When an instruction references a data location in memory, the MMU translates the data's virtual address into its actual physical address, and fetches the data</a:t>
            </a: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5715000" y="1455738"/>
            <a:ext cx="3352800" cy="25828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 ...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8(%ebp), 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	jmp *eax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charset="0"/>
              </a:rPr>
              <a:t>   ...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5105400" y="1760538"/>
            <a:ext cx="1044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0XFFC0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105400" y="3436938"/>
            <a:ext cx="1044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0XFFD8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5302250" y="2293938"/>
            <a:ext cx="2492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  <a:p>
            <a:r>
              <a:rPr lang="en-US" sz="1800"/>
              <a:t>.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6350000" y="1150938"/>
            <a:ext cx="2108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code instructions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4845050" y="1150938"/>
            <a:ext cx="13271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addresses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4963"/>
            <a:ext cx="8483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Impact of Properties on Design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defRPr/>
            </a:pPr>
            <a:r>
              <a:rPr lang="en-US" sz="2000"/>
              <a:t>If DRAM was to be organized similar to an SRAM cache, how would we set the following design parameters?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Line size?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Large, since disk better at transferring large blocks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Associativity?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High, to mimimize miss rate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Write through or write back?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Write back, since can</a:t>
            </a:r>
            <a:r>
              <a:rPr lang="ja-JP" altLang="en-US" sz="1600">
                <a:ea typeface="ＭＳ Ｐゴシック" charset="0"/>
              </a:rPr>
              <a:t>’</a:t>
            </a:r>
            <a:r>
              <a:rPr lang="en-US" sz="1600">
                <a:ea typeface="ＭＳ Ｐゴシック" charset="0"/>
              </a:rPr>
              <a:t>t afford to perform small writes to disk</a:t>
            </a:r>
          </a:p>
          <a:p>
            <a:pPr marL="223838" indent="-223838" defTabSz="895350" eaLnBrk="1" hangingPunct="1">
              <a:buFont typeface="Wingdings" charset="0"/>
              <a:buNone/>
              <a:defRPr/>
            </a:pPr>
            <a:r>
              <a:rPr lang="en-US" sz="2000"/>
              <a:t>What would the impact of these choices be on: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miss rate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Extremely low.  &lt;&lt; 1%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hit time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Must match cache/DRAM performance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miss latency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Very high.  ~20ms</a:t>
            </a:r>
          </a:p>
          <a:p>
            <a:pPr marL="560388" lvl="1" indent="-222250" defTabSz="895350" eaLnBrk="1" hangingPunct="1">
              <a:defRPr/>
            </a:pPr>
            <a:r>
              <a:rPr lang="en-US" sz="1800">
                <a:ea typeface="ＭＳ Ｐゴシック" charset="0"/>
              </a:rPr>
              <a:t>tag storage overhead</a:t>
            </a:r>
          </a:p>
          <a:p>
            <a:pPr marL="839788" lvl="2" indent="-165100" defTabSz="895350" eaLnBrk="1" hangingPunct="1">
              <a:defRPr/>
            </a:pPr>
            <a:r>
              <a:rPr lang="en-US" sz="1600">
                <a:ea typeface="ＭＳ Ｐゴシック" charset="0"/>
              </a:rPr>
              <a:t>Low, relative to block size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ChangeArrowheads="1"/>
          </p:cNvSpPr>
          <p:nvPr/>
        </p:nvSpPr>
        <p:spPr bwMode="auto">
          <a:xfrm>
            <a:off x="2438400" y="34829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2438400" y="37115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2438400" y="39401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2438400" y="41687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2438400" y="32543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2438400" y="21113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2438400" y="23399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438400" y="25685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2438400" y="27971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2438400" y="30257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2"/>
          <p:cNvSpPr>
            <a:spLocks noChangeArrowheads="1"/>
          </p:cNvSpPr>
          <p:nvPr/>
        </p:nvSpPr>
        <p:spPr bwMode="auto">
          <a:xfrm>
            <a:off x="3238500" y="42449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3"/>
          <p:cNvSpPr>
            <a:spLocks noChangeArrowheads="1"/>
          </p:cNvSpPr>
          <p:nvPr/>
        </p:nvSpPr>
        <p:spPr bwMode="auto">
          <a:xfrm>
            <a:off x="3238500" y="35591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Oval 14"/>
          <p:cNvSpPr>
            <a:spLocks noChangeArrowheads="1"/>
          </p:cNvSpPr>
          <p:nvPr/>
        </p:nvSpPr>
        <p:spPr bwMode="auto">
          <a:xfrm>
            <a:off x="3238500" y="37877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Oval 15"/>
          <p:cNvSpPr>
            <a:spLocks noChangeArrowheads="1"/>
          </p:cNvSpPr>
          <p:nvPr/>
        </p:nvSpPr>
        <p:spPr bwMode="auto">
          <a:xfrm>
            <a:off x="3238500" y="40163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6"/>
          <p:cNvSpPr>
            <a:spLocks noChangeArrowheads="1"/>
          </p:cNvSpPr>
          <p:nvPr/>
        </p:nvSpPr>
        <p:spPr bwMode="auto">
          <a:xfrm>
            <a:off x="3238500" y="33305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7"/>
          <p:cNvSpPr>
            <a:spLocks noChangeArrowheads="1"/>
          </p:cNvSpPr>
          <p:nvPr/>
        </p:nvSpPr>
        <p:spPr bwMode="auto">
          <a:xfrm>
            <a:off x="3238500" y="31019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Oval 18"/>
          <p:cNvSpPr>
            <a:spLocks noChangeArrowheads="1"/>
          </p:cNvSpPr>
          <p:nvPr/>
        </p:nvSpPr>
        <p:spPr bwMode="auto">
          <a:xfrm>
            <a:off x="3238500" y="28733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9"/>
          <p:cNvSpPr>
            <a:spLocks noChangeArrowheads="1"/>
          </p:cNvSpPr>
          <p:nvPr/>
        </p:nvSpPr>
        <p:spPr bwMode="auto">
          <a:xfrm>
            <a:off x="3238500" y="26447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Oval 20"/>
          <p:cNvSpPr>
            <a:spLocks noChangeArrowheads="1"/>
          </p:cNvSpPr>
          <p:nvPr/>
        </p:nvSpPr>
        <p:spPr bwMode="auto">
          <a:xfrm>
            <a:off x="3238500" y="21875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Oval 21"/>
          <p:cNvSpPr>
            <a:spLocks noChangeArrowheads="1"/>
          </p:cNvSpPr>
          <p:nvPr/>
        </p:nvSpPr>
        <p:spPr bwMode="auto">
          <a:xfrm>
            <a:off x="3238500" y="2416175"/>
            <a:ext cx="100013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8342" name="Rectangle 2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2070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Page Tables</a:t>
            </a:r>
          </a:p>
        </p:txBody>
      </p:sp>
      <p:sp>
        <p:nvSpPr>
          <p:cNvPr id="77846" name="Text Box 23"/>
          <p:cNvSpPr txBox="1">
            <a:spLocks noChangeArrowheads="1"/>
          </p:cNvSpPr>
          <p:nvPr/>
        </p:nvSpPr>
        <p:spPr bwMode="auto">
          <a:xfrm>
            <a:off x="2254250" y="990600"/>
            <a:ext cx="2012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Memory resident</a:t>
            </a:r>
          </a:p>
          <a:p>
            <a:pPr>
              <a:lnSpc>
                <a:spcPct val="100000"/>
              </a:lnSpc>
            </a:pPr>
            <a:r>
              <a:rPr lang="en-US" sz="1800"/>
              <a:t>page table</a:t>
            </a:r>
          </a:p>
          <a:p>
            <a:pPr>
              <a:lnSpc>
                <a:spcPct val="100000"/>
              </a:lnSpc>
            </a:pPr>
            <a:r>
              <a:rPr lang="en-US" sz="1400"/>
              <a:t>(physical page </a:t>
            </a:r>
          </a:p>
          <a:p>
            <a:pPr>
              <a:lnSpc>
                <a:spcPct val="100000"/>
              </a:lnSpc>
            </a:pPr>
            <a:r>
              <a:rPr lang="en-US" sz="1400"/>
              <a:t> or disk address)</a:t>
            </a:r>
          </a:p>
        </p:txBody>
      </p:sp>
      <p:sp>
        <p:nvSpPr>
          <p:cNvPr id="77847" name="Text Box 24"/>
          <p:cNvSpPr txBox="1">
            <a:spLocks noChangeArrowheads="1"/>
          </p:cNvSpPr>
          <p:nvPr/>
        </p:nvSpPr>
        <p:spPr bwMode="auto">
          <a:xfrm>
            <a:off x="5410200" y="1654175"/>
            <a:ext cx="2052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Physical Memory</a:t>
            </a:r>
          </a:p>
        </p:txBody>
      </p:sp>
      <p:grpSp>
        <p:nvGrpSpPr>
          <p:cNvPr id="77848" name="Group 25"/>
          <p:cNvGrpSpPr>
            <a:grpSpLocks/>
          </p:cNvGrpSpPr>
          <p:nvPr/>
        </p:nvGrpSpPr>
        <p:grpSpPr bwMode="auto">
          <a:xfrm>
            <a:off x="5791200" y="2111375"/>
            <a:ext cx="1379538" cy="1600200"/>
            <a:chOff x="2352" y="2160"/>
            <a:chExt cx="768" cy="1008"/>
          </a:xfrm>
        </p:grpSpPr>
        <p:sp>
          <p:nvSpPr>
            <p:cNvPr id="77895" name="Rectangle 26"/>
            <p:cNvSpPr>
              <a:spLocks noChangeArrowheads="1"/>
            </p:cNvSpPr>
            <p:nvPr/>
          </p:nvSpPr>
          <p:spPr bwMode="auto">
            <a:xfrm>
              <a:off x="2352" y="3024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6" name="Rectangle 27"/>
            <p:cNvSpPr>
              <a:spLocks noChangeArrowheads="1"/>
            </p:cNvSpPr>
            <p:nvPr/>
          </p:nvSpPr>
          <p:spPr bwMode="auto">
            <a:xfrm>
              <a:off x="2352" y="2880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7" name="Rectangle 28"/>
            <p:cNvSpPr>
              <a:spLocks noChangeArrowheads="1"/>
            </p:cNvSpPr>
            <p:nvPr/>
          </p:nvSpPr>
          <p:spPr bwMode="auto">
            <a:xfrm>
              <a:off x="2352" y="2160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8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9" name="Rectangle 30"/>
            <p:cNvSpPr>
              <a:spLocks noChangeArrowheads="1"/>
            </p:cNvSpPr>
            <p:nvPr/>
          </p:nvSpPr>
          <p:spPr bwMode="auto">
            <a:xfrm>
              <a:off x="2352" y="2448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0" name="Rectangle 31"/>
            <p:cNvSpPr>
              <a:spLocks noChangeArrowheads="1"/>
            </p:cNvSpPr>
            <p:nvPr/>
          </p:nvSpPr>
          <p:spPr bwMode="auto">
            <a:xfrm>
              <a:off x="2352" y="2592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Rectangle 32"/>
            <p:cNvSpPr>
              <a:spLocks noChangeArrowheads="1"/>
            </p:cNvSpPr>
            <p:nvPr/>
          </p:nvSpPr>
          <p:spPr bwMode="auto">
            <a:xfrm>
              <a:off x="2352" y="2736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9" name="Line 33"/>
          <p:cNvSpPr>
            <a:spLocks noChangeShapeType="1"/>
          </p:cNvSpPr>
          <p:nvPr/>
        </p:nvSpPr>
        <p:spPr bwMode="auto">
          <a:xfrm flipV="1">
            <a:off x="3276600" y="3101975"/>
            <a:ext cx="2514600" cy="1181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34"/>
          <p:cNvSpPr>
            <a:spLocks noChangeShapeType="1"/>
          </p:cNvSpPr>
          <p:nvPr/>
        </p:nvSpPr>
        <p:spPr bwMode="auto">
          <a:xfrm>
            <a:off x="3276600" y="3584575"/>
            <a:ext cx="2522538" cy="223202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Line 35"/>
          <p:cNvSpPr>
            <a:spLocks noChangeShapeType="1"/>
          </p:cNvSpPr>
          <p:nvPr/>
        </p:nvSpPr>
        <p:spPr bwMode="auto">
          <a:xfrm flipV="1">
            <a:off x="3282950" y="2720975"/>
            <a:ext cx="2508250" cy="110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Line 36"/>
          <p:cNvSpPr>
            <a:spLocks noChangeShapeType="1"/>
          </p:cNvSpPr>
          <p:nvPr/>
        </p:nvSpPr>
        <p:spPr bwMode="auto">
          <a:xfrm>
            <a:off x="3276600" y="4041775"/>
            <a:ext cx="2522538" cy="204311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37"/>
          <p:cNvSpPr>
            <a:spLocks noChangeShapeType="1"/>
          </p:cNvSpPr>
          <p:nvPr/>
        </p:nvSpPr>
        <p:spPr bwMode="auto">
          <a:xfrm flipV="1">
            <a:off x="3270250" y="2492375"/>
            <a:ext cx="2520950" cy="882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38"/>
          <p:cNvSpPr>
            <a:spLocks noChangeShapeType="1"/>
          </p:cNvSpPr>
          <p:nvPr/>
        </p:nvSpPr>
        <p:spPr bwMode="auto">
          <a:xfrm flipV="1">
            <a:off x="3282950" y="2187575"/>
            <a:ext cx="250825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Line 39"/>
          <p:cNvSpPr>
            <a:spLocks noChangeShapeType="1"/>
          </p:cNvSpPr>
          <p:nvPr/>
        </p:nvSpPr>
        <p:spPr bwMode="auto">
          <a:xfrm>
            <a:off x="3289300" y="2905125"/>
            <a:ext cx="2501900" cy="730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40"/>
          <p:cNvSpPr>
            <a:spLocks noChangeShapeType="1"/>
          </p:cNvSpPr>
          <p:nvPr/>
        </p:nvSpPr>
        <p:spPr bwMode="auto">
          <a:xfrm>
            <a:off x="3295650" y="2689225"/>
            <a:ext cx="2516188" cy="27860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Line 41"/>
          <p:cNvSpPr>
            <a:spLocks noChangeShapeType="1"/>
          </p:cNvSpPr>
          <p:nvPr/>
        </p:nvSpPr>
        <p:spPr bwMode="auto">
          <a:xfrm>
            <a:off x="3289300" y="2238375"/>
            <a:ext cx="250190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Line 42"/>
          <p:cNvSpPr>
            <a:spLocks noChangeShapeType="1"/>
          </p:cNvSpPr>
          <p:nvPr/>
        </p:nvSpPr>
        <p:spPr bwMode="auto">
          <a:xfrm>
            <a:off x="3263900" y="2454275"/>
            <a:ext cx="252730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43"/>
          <p:cNvSpPr>
            <a:spLocks noChangeArrowheads="1"/>
          </p:cNvSpPr>
          <p:nvPr/>
        </p:nvSpPr>
        <p:spPr bwMode="auto">
          <a:xfrm>
            <a:off x="5418138" y="5068888"/>
            <a:ext cx="212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Oval 44"/>
          <p:cNvSpPr>
            <a:spLocks noChangeArrowheads="1"/>
          </p:cNvSpPr>
          <p:nvPr/>
        </p:nvSpPr>
        <p:spPr bwMode="auto">
          <a:xfrm>
            <a:off x="5418138" y="4816475"/>
            <a:ext cx="2124075" cy="341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Line 45"/>
          <p:cNvSpPr>
            <a:spLocks noChangeShapeType="1"/>
          </p:cNvSpPr>
          <p:nvPr/>
        </p:nvSpPr>
        <p:spPr bwMode="auto">
          <a:xfrm>
            <a:off x="5418138" y="5008563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46"/>
          <p:cNvSpPr>
            <a:spLocks noChangeShapeType="1"/>
          </p:cNvSpPr>
          <p:nvPr/>
        </p:nvSpPr>
        <p:spPr bwMode="auto">
          <a:xfrm>
            <a:off x="7542213" y="5008563"/>
            <a:ext cx="0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Freeform 47"/>
          <p:cNvSpPr>
            <a:spLocks/>
          </p:cNvSpPr>
          <p:nvPr/>
        </p:nvSpPr>
        <p:spPr bwMode="auto">
          <a:xfrm>
            <a:off x="5418138" y="6084888"/>
            <a:ext cx="2124075" cy="239712"/>
          </a:xfrm>
          <a:custGeom>
            <a:avLst/>
            <a:gdLst>
              <a:gd name="T0" fmla="*/ 0 w 816"/>
              <a:gd name="T1" fmla="*/ 0 h 84"/>
              <a:gd name="T2" fmla="*/ 2147483647 w 816"/>
              <a:gd name="T3" fmla="*/ 2147483647 h 84"/>
              <a:gd name="T4" fmla="*/ 2147483647 w 816"/>
              <a:gd name="T5" fmla="*/ 2147483647 h 84"/>
              <a:gd name="T6" fmla="*/ 2147483647 w 816"/>
              <a:gd name="T7" fmla="*/ 2147483647 h 84"/>
              <a:gd name="T8" fmla="*/ 2147483647 w 81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84"/>
              <a:gd name="T17" fmla="*/ 816 w 81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Text Box 48"/>
          <p:cNvSpPr txBox="1">
            <a:spLocks noChangeArrowheads="1"/>
          </p:cNvSpPr>
          <p:nvPr/>
        </p:nvSpPr>
        <p:spPr bwMode="auto">
          <a:xfrm>
            <a:off x="5638800" y="3886200"/>
            <a:ext cx="26749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/>
              <a:t>Disk Storage</a:t>
            </a:r>
          </a:p>
          <a:p>
            <a:pPr algn="l">
              <a:lnSpc>
                <a:spcPct val="100000"/>
              </a:lnSpc>
            </a:pPr>
            <a:r>
              <a:rPr lang="en-US" sz="1800"/>
              <a:t>(swap file or</a:t>
            </a:r>
          </a:p>
          <a:p>
            <a:pPr algn="l">
              <a:lnSpc>
                <a:spcPct val="100000"/>
              </a:lnSpc>
            </a:pPr>
            <a:r>
              <a:rPr lang="en-US" sz="1800"/>
              <a:t>regular file system file)</a:t>
            </a:r>
          </a:p>
        </p:txBody>
      </p:sp>
      <p:sp>
        <p:nvSpPr>
          <p:cNvPr id="77865" name="Rectangle 49"/>
          <p:cNvSpPr>
            <a:spLocks noChangeArrowheads="1"/>
          </p:cNvSpPr>
          <p:nvPr/>
        </p:nvSpPr>
        <p:spPr bwMode="auto">
          <a:xfrm>
            <a:off x="5799138" y="5588000"/>
            <a:ext cx="1379537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50"/>
          <p:cNvSpPr>
            <a:spLocks noChangeArrowheads="1"/>
          </p:cNvSpPr>
          <p:nvPr/>
        </p:nvSpPr>
        <p:spPr bwMode="auto">
          <a:xfrm>
            <a:off x="5799138" y="5246688"/>
            <a:ext cx="1379537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51"/>
          <p:cNvSpPr>
            <a:spLocks noChangeArrowheads="1"/>
          </p:cNvSpPr>
          <p:nvPr/>
        </p:nvSpPr>
        <p:spPr bwMode="auto">
          <a:xfrm>
            <a:off x="5799138" y="5932488"/>
            <a:ext cx="1379537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68" name="Group 52"/>
          <p:cNvGrpSpPr>
            <a:grpSpLocks/>
          </p:cNvGrpSpPr>
          <p:nvPr/>
        </p:nvGrpSpPr>
        <p:grpSpPr bwMode="auto">
          <a:xfrm>
            <a:off x="2133600" y="2111375"/>
            <a:ext cx="304800" cy="2286000"/>
            <a:chOff x="960" y="1344"/>
            <a:chExt cx="768" cy="1440"/>
          </a:xfrm>
        </p:grpSpPr>
        <p:sp>
          <p:nvSpPr>
            <p:cNvPr id="77885" name="Rectangle 53"/>
            <p:cNvSpPr>
              <a:spLocks noChangeArrowheads="1"/>
            </p:cNvSpPr>
            <p:nvPr/>
          </p:nvSpPr>
          <p:spPr bwMode="auto">
            <a:xfrm>
              <a:off x="960" y="2208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Rectangle 54"/>
            <p:cNvSpPr>
              <a:spLocks noChangeArrowheads="1"/>
            </p:cNvSpPr>
            <p:nvPr/>
          </p:nvSpPr>
          <p:spPr bwMode="auto">
            <a:xfrm>
              <a:off x="960" y="2352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Rectangle 55"/>
            <p:cNvSpPr>
              <a:spLocks noChangeArrowheads="1"/>
            </p:cNvSpPr>
            <p:nvPr/>
          </p:nvSpPr>
          <p:spPr bwMode="auto">
            <a:xfrm>
              <a:off x="960" y="2496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8" name="Rectangle 56"/>
            <p:cNvSpPr>
              <a:spLocks noChangeArrowheads="1"/>
            </p:cNvSpPr>
            <p:nvPr/>
          </p:nvSpPr>
          <p:spPr bwMode="auto">
            <a:xfrm>
              <a:off x="960" y="2640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9" name="Rectangle 57"/>
            <p:cNvSpPr>
              <a:spLocks noChangeArrowheads="1"/>
            </p:cNvSpPr>
            <p:nvPr/>
          </p:nvSpPr>
          <p:spPr bwMode="auto">
            <a:xfrm>
              <a:off x="960" y="2064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0" name="Rectangle 58"/>
            <p:cNvSpPr>
              <a:spLocks noChangeArrowheads="1"/>
            </p:cNvSpPr>
            <p:nvPr/>
          </p:nvSpPr>
          <p:spPr bwMode="auto">
            <a:xfrm>
              <a:off x="960" y="1344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1" name="Rectangle 59"/>
            <p:cNvSpPr>
              <a:spLocks noChangeArrowheads="1"/>
            </p:cNvSpPr>
            <p:nvPr/>
          </p:nvSpPr>
          <p:spPr bwMode="auto">
            <a:xfrm>
              <a:off x="960" y="1488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2" name="Rectangle 60"/>
            <p:cNvSpPr>
              <a:spLocks noChangeArrowheads="1"/>
            </p:cNvSpPr>
            <p:nvPr/>
          </p:nvSpPr>
          <p:spPr bwMode="auto">
            <a:xfrm>
              <a:off x="960" y="1632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3" name="Rectangle 61"/>
            <p:cNvSpPr>
              <a:spLocks noChangeArrowheads="1"/>
            </p:cNvSpPr>
            <p:nvPr/>
          </p:nvSpPr>
          <p:spPr bwMode="auto">
            <a:xfrm>
              <a:off x="960" y="1776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4" name="Rectangle 62"/>
            <p:cNvSpPr>
              <a:spLocks noChangeArrowheads="1"/>
            </p:cNvSpPr>
            <p:nvPr/>
          </p:nvSpPr>
          <p:spPr bwMode="auto">
            <a:xfrm>
              <a:off x="960" y="1920"/>
              <a:ext cx="768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69" name="Text Box 63"/>
          <p:cNvSpPr txBox="1">
            <a:spLocks noChangeArrowheads="1"/>
          </p:cNvSpPr>
          <p:nvPr/>
        </p:nvSpPr>
        <p:spPr bwMode="auto">
          <a:xfrm>
            <a:off x="1981200" y="18065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i="1"/>
              <a:t>Valid</a:t>
            </a:r>
            <a:endParaRPr lang="en-US" sz="1800"/>
          </a:p>
        </p:txBody>
      </p:sp>
      <p:sp>
        <p:nvSpPr>
          <p:cNvPr id="77870" name="Text Box 64"/>
          <p:cNvSpPr txBox="1">
            <a:spLocks noChangeArrowheads="1"/>
          </p:cNvSpPr>
          <p:nvPr/>
        </p:nvSpPr>
        <p:spPr bwMode="auto">
          <a:xfrm>
            <a:off x="2133600" y="20812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1" name="Text Box 65"/>
          <p:cNvSpPr txBox="1">
            <a:spLocks noChangeArrowheads="1"/>
          </p:cNvSpPr>
          <p:nvPr/>
        </p:nvSpPr>
        <p:spPr bwMode="auto">
          <a:xfrm>
            <a:off x="2133600" y="23399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2" name="Text Box 66"/>
          <p:cNvSpPr txBox="1">
            <a:spLocks noChangeArrowheads="1"/>
          </p:cNvSpPr>
          <p:nvPr/>
        </p:nvSpPr>
        <p:spPr bwMode="auto">
          <a:xfrm>
            <a:off x="2133600" y="27971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3" name="Text Box 67"/>
          <p:cNvSpPr txBox="1">
            <a:spLocks noChangeArrowheads="1"/>
          </p:cNvSpPr>
          <p:nvPr/>
        </p:nvSpPr>
        <p:spPr bwMode="auto">
          <a:xfrm>
            <a:off x="2133600" y="30257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4" name="Text Box 68"/>
          <p:cNvSpPr txBox="1">
            <a:spLocks noChangeArrowheads="1"/>
          </p:cNvSpPr>
          <p:nvPr/>
        </p:nvSpPr>
        <p:spPr bwMode="auto">
          <a:xfrm>
            <a:off x="2133600" y="32543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5" name="Text Box 69"/>
          <p:cNvSpPr txBox="1">
            <a:spLocks noChangeArrowheads="1"/>
          </p:cNvSpPr>
          <p:nvPr/>
        </p:nvSpPr>
        <p:spPr bwMode="auto">
          <a:xfrm>
            <a:off x="2133600" y="37115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6" name="Text Box 70"/>
          <p:cNvSpPr txBox="1">
            <a:spLocks noChangeArrowheads="1"/>
          </p:cNvSpPr>
          <p:nvPr/>
        </p:nvSpPr>
        <p:spPr bwMode="auto">
          <a:xfrm>
            <a:off x="2133600" y="41687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1</a:t>
            </a:r>
            <a:endParaRPr lang="en-US" sz="1800"/>
          </a:p>
        </p:txBody>
      </p:sp>
      <p:sp>
        <p:nvSpPr>
          <p:cNvPr id="77877" name="Text Box 71"/>
          <p:cNvSpPr txBox="1">
            <a:spLocks noChangeArrowheads="1"/>
          </p:cNvSpPr>
          <p:nvPr/>
        </p:nvSpPr>
        <p:spPr bwMode="auto">
          <a:xfrm>
            <a:off x="2133600" y="39401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0</a:t>
            </a:r>
            <a:endParaRPr lang="en-US" sz="1800"/>
          </a:p>
        </p:txBody>
      </p:sp>
      <p:sp>
        <p:nvSpPr>
          <p:cNvPr id="77878" name="Text Box 72"/>
          <p:cNvSpPr txBox="1">
            <a:spLocks noChangeArrowheads="1"/>
          </p:cNvSpPr>
          <p:nvPr/>
        </p:nvSpPr>
        <p:spPr bwMode="auto">
          <a:xfrm>
            <a:off x="2133600" y="34829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0</a:t>
            </a:r>
            <a:endParaRPr lang="en-US" sz="1800"/>
          </a:p>
        </p:txBody>
      </p:sp>
      <p:sp>
        <p:nvSpPr>
          <p:cNvPr id="77879" name="Text Box 73"/>
          <p:cNvSpPr txBox="1">
            <a:spLocks noChangeArrowheads="1"/>
          </p:cNvSpPr>
          <p:nvPr/>
        </p:nvSpPr>
        <p:spPr bwMode="auto">
          <a:xfrm>
            <a:off x="2133600" y="25685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0"/>
              <a:t>0</a:t>
            </a:r>
            <a:endParaRPr lang="en-US" sz="1800"/>
          </a:p>
        </p:txBody>
      </p:sp>
      <p:sp>
        <p:nvSpPr>
          <p:cNvPr id="77880" name="Rectangle 74"/>
          <p:cNvSpPr>
            <a:spLocks noChangeArrowheads="1"/>
          </p:cNvSpPr>
          <p:nvPr/>
        </p:nvSpPr>
        <p:spPr bwMode="auto">
          <a:xfrm>
            <a:off x="685800" y="1654175"/>
            <a:ext cx="762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Text Box 75"/>
          <p:cNvSpPr txBox="1">
            <a:spLocks noChangeArrowheads="1"/>
          </p:cNvSpPr>
          <p:nvPr/>
        </p:nvSpPr>
        <p:spPr bwMode="auto">
          <a:xfrm>
            <a:off x="385763" y="9906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/>
              <a:t>Virtual Page</a:t>
            </a:r>
          </a:p>
          <a:p>
            <a:pPr>
              <a:lnSpc>
                <a:spcPct val="100000"/>
              </a:lnSpc>
            </a:pPr>
            <a:r>
              <a:rPr lang="en-US" sz="1800"/>
              <a:t>Number</a:t>
            </a:r>
          </a:p>
        </p:txBody>
      </p:sp>
      <p:grpSp>
        <p:nvGrpSpPr>
          <p:cNvPr id="77882" name="Group 76"/>
          <p:cNvGrpSpPr>
            <a:grpSpLocks/>
          </p:cNvGrpSpPr>
          <p:nvPr/>
        </p:nvGrpSpPr>
        <p:grpSpPr bwMode="auto">
          <a:xfrm>
            <a:off x="1066800" y="1882775"/>
            <a:ext cx="990600" cy="1295400"/>
            <a:chOff x="816" y="1152"/>
            <a:chExt cx="624" cy="816"/>
          </a:xfrm>
        </p:grpSpPr>
        <p:sp>
          <p:nvSpPr>
            <p:cNvPr id="77883" name="Line 77"/>
            <p:cNvSpPr>
              <a:spLocks noChangeShapeType="1"/>
            </p:cNvSpPr>
            <p:nvPr/>
          </p:nvSpPr>
          <p:spPr bwMode="auto">
            <a:xfrm>
              <a:off x="816" y="11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4" name="Line 78"/>
            <p:cNvSpPr>
              <a:spLocks noChangeShapeType="1"/>
            </p:cNvSpPr>
            <p:nvPr/>
          </p:nvSpPr>
          <p:spPr bwMode="auto">
            <a:xfrm>
              <a:off x="816" y="196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Virtual Address Space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V = {0, 1, …, N</a:t>
            </a:r>
            <a:r>
              <a:rPr lang="en-US" sz="1800">
                <a:latin typeface="Helvetica" charset="0"/>
                <a:ea typeface="ＭＳ Ｐゴシック" charset="0"/>
              </a:rPr>
              <a:t>–</a:t>
            </a:r>
            <a:r>
              <a:rPr lang="en-US">
                <a:latin typeface="Helvetica" charset="0"/>
                <a:ea typeface="ＭＳ Ｐゴシック" charset="0"/>
              </a:rPr>
              <a:t>1}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Physical Address Space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P = {0, 1, …, M</a:t>
            </a:r>
            <a:r>
              <a:rPr lang="en-US" sz="1800">
                <a:latin typeface="Helvetica" charset="0"/>
                <a:ea typeface="ＭＳ Ｐゴシック" charset="0"/>
              </a:rPr>
              <a:t>–</a:t>
            </a:r>
            <a:r>
              <a:rPr lang="en-US">
                <a:latin typeface="Helvetica" charset="0"/>
                <a:ea typeface="ＭＳ Ｐゴシック" charset="0"/>
              </a:rPr>
              <a:t>1}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 &lt; 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Address Translation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MAP:  V </a:t>
            </a:r>
            <a:r>
              <a:rPr lang="en-US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>
                <a:latin typeface="Helvetica" charset="0"/>
                <a:ea typeface="ＭＳ Ｐゴシック" charset="0"/>
              </a:rPr>
              <a:t>  P  U  {</a:t>
            </a:r>
            <a:r>
              <a:rPr lang="en-US">
                <a:latin typeface="Helvetica" charset="0"/>
                <a:ea typeface="ＭＳ Ｐゴシック" charset="0"/>
                <a:sym typeface="Symbol" charset="0"/>
              </a:rPr>
              <a:t></a:t>
            </a:r>
            <a:r>
              <a:rPr lang="en-US">
                <a:latin typeface="Helvetica" charset="0"/>
                <a:ea typeface="ＭＳ Ｐゴシック" charset="0"/>
              </a:rPr>
              <a:t>}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For virtual address a: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MAP</a:t>
            </a: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(a)  =  a</a:t>
            </a:r>
            <a:r>
              <a:rPr lang="ja-JP" altLang="en-US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altLang="ja-JP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  if data at virtual address a at physical address a</a:t>
            </a:r>
            <a:r>
              <a:rPr lang="ja-JP" altLang="en-US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altLang="ja-JP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 in P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MAP</a:t>
            </a: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(a)  = </a:t>
            </a:r>
            <a:r>
              <a:rPr lang="en-US" sz="1800">
                <a:latin typeface="Helvetica" charset="0"/>
                <a:ea typeface="ＭＳ Ｐゴシック" charset="0"/>
                <a:sym typeface="Symbol" charset="0"/>
              </a:rPr>
              <a:t></a:t>
            </a: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 if data at virtual address a not in physical memory</a:t>
            </a:r>
          </a:p>
          <a:p>
            <a:pPr lvl="3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Either invalid or stored on disk</a:t>
            </a:r>
          </a:p>
          <a:p>
            <a:pPr lvl="2" eaLnBrk="1" hangingPunct="1">
              <a:defRPr/>
            </a:pPr>
            <a:endParaRPr lang="en-US" sz="1800">
              <a:solidFill>
                <a:schemeClr val="tx1"/>
              </a:solidFill>
              <a:latin typeface="Helvetica" charset="0"/>
              <a:ea typeface="ＭＳ Ｐゴシック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sz="1800">
              <a:latin typeface="Helvetica" charset="0"/>
            </a:endParaRPr>
          </a:p>
          <a:p>
            <a:pPr lvl="1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/>
        </p:nvSpPr>
        <p:spPr bwMode="auto">
          <a:xfrm>
            <a:off x="850900" y="4368800"/>
            <a:ext cx="72548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146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Page Table Operation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1371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/>
              <a:t>Translation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Separate (set of) page table(s) per process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VPN forms index into page table (points to a page table entry)</a:t>
            </a:r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598805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9877" name="TextBox 5"/>
          <p:cNvSpPr txBox="1">
            <a:spLocks noChangeArrowheads="1"/>
          </p:cNvSpPr>
          <p:nvPr/>
        </p:nvSpPr>
        <p:spPr bwMode="auto">
          <a:xfrm>
            <a:off x="6248400" y="3657600"/>
            <a:ext cx="1390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Page Table</a:t>
            </a:r>
          </a:p>
        </p:txBody>
      </p:sp>
      <p:sp>
        <p:nvSpPr>
          <p:cNvPr id="79878" name="Right Brace 6"/>
          <p:cNvSpPr>
            <a:spLocks/>
          </p:cNvSpPr>
          <p:nvPr/>
        </p:nvSpPr>
        <p:spPr bwMode="auto">
          <a:xfrm>
            <a:off x="5943600" y="3581400"/>
            <a:ext cx="3048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143000" y="39624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1000" y="35814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0" name="Shape 9"/>
          <p:cNvCxnSpPr>
            <a:cxnSpLocks noChangeShapeType="1"/>
          </p:cNvCxnSpPr>
          <p:nvPr/>
        </p:nvCxnSpPr>
        <p:spPr bwMode="auto">
          <a:xfrm>
            <a:off x="1905000" y="2743200"/>
            <a:ext cx="1012825" cy="935038"/>
          </a:xfrm>
          <a:prstGeom prst="bentConnector3">
            <a:avLst>
              <a:gd name="adj1" fmla="val -1084"/>
            </a:avLst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6863" y="3276600"/>
            <a:ext cx="15811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Page table address </a:t>
            </a:r>
          </a:p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for process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Demand Paging uses Main Memory as a Cache for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most recently accessed pages are kept in memory for fast access, compared to the disk, where the rest of the pages are stored</a:t>
            </a:r>
          </a:p>
          <a:p>
            <a:pPr>
              <a:defRPr/>
            </a:pPr>
            <a:r>
              <a:rPr lang="en-US" dirty="0" smtClean="0"/>
              <a:t>Similar to caches, which keep the most recently accessed instructions and data in L1, L2, and L3 caches for fast access, compared to memory, where the rest of the instructions &amp; data are stored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3"/>
            <a:ext cx="8283575" cy="78263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/>
              <a:t>Why does Caching Pages work?  Locality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7388" cy="4953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If (working set size &lt; </a:t>
            </a:r>
            <a:r>
              <a:rPr lang="en-GB" dirty="0" smtClean="0"/>
              <a:t>amount of physical main memory allocated to a process)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5486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Main Memory as a Cache for Disk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4572000"/>
            <a:ext cx="5791200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287338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 kern="0">
                <a:solidFill>
                  <a:srgbClr val="000066"/>
                </a:solidFill>
                <a:latin typeface="Helvetica"/>
                <a:ea typeface="ＭＳ Ｐゴシック" pitchFamily="-111" charset="-128"/>
                <a:cs typeface="+mn-cs"/>
              </a:rPr>
              <a:t>Virtual address space of each process can be much larger than main memory (VMAX &gt; PMAX)</a:t>
            </a:r>
          </a:p>
          <a:p>
            <a:pPr marL="688975" lvl="1" indent="-238125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-1" charset="2"/>
              <a:buChar char="l"/>
              <a:defRPr/>
            </a:pPr>
            <a:r>
              <a:rPr lang="en-US" kern="0">
                <a:solidFill>
                  <a:srgbClr val="000099"/>
                </a:solidFill>
                <a:latin typeface="Helvetica"/>
                <a:ea typeface="ＭＳ Ｐゴシック" pitchFamily="-111" charset="-128"/>
                <a:cs typeface="+mn-cs"/>
              </a:rPr>
              <a:t>Most of this is stored on disk</a:t>
            </a:r>
          </a:p>
          <a:p>
            <a:pPr marL="688975" lvl="1" indent="-238125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-1" charset="2"/>
              <a:buChar char="l"/>
              <a:defRPr/>
            </a:pPr>
            <a:r>
              <a:rPr lang="en-US" kern="0">
                <a:solidFill>
                  <a:srgbClr val="000099"/>
                </a:solidFill>
                <a:latin typeface="Helvetica"/>
                <a:ea typeface="ＭＳ Ｐゴシック" pitchFamily="-111" charset="-128"/>
                <a:cs typeface="+mn-cs"/>
              </a:rPr>
              <a:t>Only </a:t>
            </a:r>
            <a:r>
              <a:rPr lang="ja-JP" altLang="en-US" kern="0">
                <a:solidFill>
                  <a:srgbClr val="000099"/>
                </a:solidFill>
                <a:latin typeface="Helvetica"/>
                <a:ea typeface="ＭＳ Ｐゴシック" pitchFamily="-1" charset="-128"/>
                <a:cs typeface="+mn-cs"/>
              </a:rPr>
              <a:t>“</a:t>
            </a:r>
            <a:r>
              <a:rPr lang="en-US" altLang="ja-JP" kern="0">
                <a:solidFill>
                  <a:srgbClr val="000099"/>
                </a:solidFill>
                <a:latin typeface="Helvetica"/>
                <a:ea typeface="ＭＳ Ｐゴシック" pitchFamily="-111" charset="-128"/>
                <a:cs typeface="+mn-cs"/>
              </a:rPr>
              <a:t>active</a:t>
            </a:r>
            <a:r>
              <a:rPr lang="ja-JP" altLang="en-US" kern="0">
                <a:solidFill>
                  <a:srgbClr val="000099"/>
                </a:solidFill>
                <a:latin typeface="Helvetica"/>
                <a:ea typeface="ＭＳ Ｐゴシック" pitchFamily="-1" charset="-128"/>
                <a:cs typeface="+mn-cs"/>
              </a:rPr>
              <a:t>”</a:t>
            </a:r>
            <a:r>
              <a:rPr lang="en-US" altLang="ja-JP" kern="0">
                <a:solidFill>
                  <a:srgbClr val="000099"/>
                </a:solidFill>
                <a:latin typeface="Helvetica"/>
                <a:ea typeface="ＭＳ Ｐゴシック" pitchFamily="-111" charset="-128"/>
                <a:cs typeface="+mn-cs"/>
              </a:rPr>
              <a:t> code and data is actually </a:t>
            </a:r>
            <a:r>
              <a:rPr lang="en-US" altLang="ja-JP" kern="0">
                <a:solidFill>
                  <a:srgbClr val="FF1A1A"/>
                </a:solidFill>
                <a:latin typeface="Helvetica"/>
                <a:ea typeface="ＭＳ Ｐゴシック" pitchFamily="-111" charset="-128"/>
                <a:cs typeface="+mn-cs"/>
              </a:rPr>
              <a:t>cached </a:t>
            </a:r>
            <a:r>
              <a:rPr lang="en-US" altLang="ja-JP" kern="0">
                <a:solidFill>
                  <a:srgbClr val="000099"/>
                </a:solidFill>
                <a:latin typeface="Helvetica"/>
                <a:ea typeface="ＭＳ Ｐゴシック" pitchFamily="-111" charset="-128"/>
                <a:cs typeface="+mn-cs"/>
              </a:rPr>
              <a:t>in memory for fast execution and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850" y="6324600"/>
            <a:ext cx="31273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28600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VMAX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2988" y="58674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35788" y="5638800"/>
            <a:ext cx="1676400" cy="990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4738" y="38862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935788" y="2438400"/>
            <a:ext cx="1676400" cy="3200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1447800"/>
            <a:ext cx="1676400" cy="2895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4038600"/>
            <a:ext cx="31273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1406525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PMAX</a:t>
            </a:r>
          </a:p>
        </p:txBody>
      </p:sp>
      <p:sp>
        <p:nvSpPr>
          <p:cNvPr id="83980" name="TextBox 18"/>
          <p:cNvSpPr txBox="1">
            <a:spLocks noChangeArrowheads="1"/>
          </p:cNvSpPr>
          <p:nvPr/>
        </p:nvSpPr>
        <p:spPr bwMode="auto">
          <a:xfrm>
            <a:off x="1676400" y="2071688"/>
            <a:ext cx="16716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Physical</a:t>
            </a:r>
          </a:p>
          <a:p>
            <a:r>
              <a:rPr lang="en-US" sz="1800"/>
              <a:t>Main Memory</a:t>
            </a:r>
          </a:p>
        </p:txBody>
      </p:sp>
      <p:sp>
        <p:nvSpPr>
          <p:cNvPr id="83981" name="Left Brace 19"/>
          <p:cNvSpPr>
            <a:spLocks/>
          </p:cNvSpPr>
          <p:nvPr/>
        </p:nvSpPr>
        <p:spPr bwMode="auto">
          <a:xfrm>
            <a:off x="6172200" y="228600"/>
            <a:ext cx="838200" cy="6400800"/>
          </a:xfrm>
          <a:prstGeom prst="leftBrace">
            <a:avLst>
              <a:gd name="adj1" fmla="val 834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83982" name="TextBox 20"/>
          <p:cNvSpPr txBox="1">
            <a:spLocks noChangeArrowheads="1"/>
          </p:cNvSpPr>
          <p:nvPr/>
        </p:nvSpPr>
        <p:spPr bwMode="auto">
          <a:xfrm>
            <a:off x="4800600" y="2971800"/>
            <a:ext cx="18526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A Process'</a:t>
            </a:r>
          </a:p>
          <a:p>
            <a:r>
              <a:rPr lang="en-US" sz="1800"/>
              <a:t>Virtual</a:t>
            </a:r>
          </a:p>
          <a:p>
            <a:r>
              <a:rPr lang="en-US" sz="1800"/>
              <a:t>Address Space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935788" y="3505200"/>
            <a:ext cx="1676400" cy="304800"/>
          </a:xfrm>
          <a:prstGeom prst="rect">
            <a:avLst/>
          </a:prstGeom>
          <a:solidFill>
            <a:srgbClr val="ADADFF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35788" y="4953000"/>
            <a:ext cx="1676400" cy="304800"/>
          </a:xfrm>
          <a:prstGeom prst="rect">
            <a:avLst/>
          </a:prstGeom>
          <a:solidFill>
            <a:srgbClr val="ADADFF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35788" y="6248400"/>
            <a:ext cx="16764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76400" y="2667000"/>
            <a:ext cx="1676400" cy="304800"/>
          </a:xfrm>
          <a:prstGeom prst="rect">
            <a:avLst/>
          </a:prstGeom>
          <a:solidFill>
            <a:srgbClr val="ADADFF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76400" y="3352800"/>
            <a:ext cx="1676400" cy="304800"/>
          </a:xfrm>
          <a:prstGeom prst="rect">
            <a:avLst/>
          </a:prstGeom>
          <a:solidFill>
            <a:srgbClr val="ADADFF"/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76400" y="3733800"/>
            <a:ext cx="1676400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cxnSp>
        <p:nvCxnSpPr>
          <p:cNvPr id="83989" name="Straight Arrow Connector 28"/>
          <p:cNvCxnSpPr>
            <a:cxnSpLocks noChangeShapeType="1"/>
            <a:stCxn id="22" idx="1"/>
          </p:cNvCxnSpPr>
          <p:nvPr/>
        </p:nvCxnSpPr>
        <p:spPr bwMode="auto">
          <a:xfrm rot="10800000">
            <a:off x="3200400" y="2819400"/>
            <a:ext cx="3735388" cy="8382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0" name="Straight Arrow Connector 29"/>
          <p:cNvCxnSpPr>
            <a:cxnSpLocks noChangeShapeType="1"/>
            <a:stCxn id="23" idx="1"/>
          </p:cNvCxnSpPr>
          <p:nvPr/>
        </p:nvCxnSpPr>
        <p:spPr bwMode="auto">
          <a:xfrm rot="10800000">
            <a:off x="3201988" y="3505200"/>
            <a:ext cx="3733800" cy="16002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1" name="Straight Arrow Connector 31"/>
          <p:cNvCxnSpPr>
            <a:cxnSpLocks noChangeShapeType="1"/>
          </p:cNvCxnSpPr>
          <p:nvPr/>
        </p:nvCxnSpPr>
        <p:spPr bwMode="auto">
          <a:xfrm rot="10800000">
            <a:off x="3200400" y="3886200"/>
            <a:ext cx="3886200" cy="24384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2" name="Can 33"/>
          <p:cNvSpPr>
            <a:spLocks noChangeArrowheads="1"/>
          </p:cNvSpPr>
          <p:nvPr/>
        </p:nvSpPr>
        <p:spPr bwMode="auto">
          <a:xfrm>
            <a:off x="6248400" y="0"/>
            <a:ext cx="2743200" cy="6858000"/>
          </a:xfrm>
          <a:prstGeom prst="can">
            <a:avLst>
              <a:gd name="adj" fmla="val 25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83993" name="TextBox 34"/>
          <p:cNvSpPr txBox="1">
            <a:spLocks noChangeArrowheads="1"/>
          </p:cNvSpPr>
          <p:nvPr/>
        </p:nvSpPr>
        <p:spPr bwMode="auto">
          <a:xfrm>
            <a:off x="5424488" y="990600"/>
            <a:ext cx="671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Disk</a:t>
            </a:r>
          </a:p>
        </p:txBody>
      </p:sp>
      <p:sp>
        <p:nvSpPr>
          <p:cNvPr id="83994" name="TextBox 35"/>
          <p:cNvSpPr txBox="1">
            <a:spLocks noChangeArrowheads="1"/>
          </p:cNvSpPr>
          <p:nvPr/>
        </p:nvSpPr>
        <p:spPr bwMode="auto">
          <a:xfrm>
            <a:off x="3873500" y="3810000"/>
            <a:ext cx="154463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Cache these</a:t>
            </a:r>
          </a:p>
          <a:p>
            <a:r>
              <a:rPr lang="en-US" sz="1800">
                <a:solidFill>
                  <a:srgbClr val="FF1A1A"/>
                </a:solidFill>
              </a:rPr>
              <a:t>code &amp; 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934200" y="304800"/>
            <a:ext cx="1676400" cy="2133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9038" y="1295400"/>
            <a:ext cx="377825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ChangeArrowheads="1"/>
          </p:cNvSpPr>
          <p:nvPr/>
        </p:nvSpPr>
        <p:spPr bwMode="auto">
          <a:xfrm>
            <a:off x="850900" y="4368800"/>
            <a:ext cx="72548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146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Page Table </a:t>
            </a:r>
            <a:r>
              <a:rPr lang="en-US" dirty="0" smtClean="0"/>
              <a:t>Operation with Demand Paging</a:t>
            </a:r>
            <a:endParaRPr lang="en-US" dirty="0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498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/>
              <a:t>Computing Physical Address</a:t>
            </a:r>
          </a:p>
          <a:p>
            <a:pPr lvl="2" eaLnBrk="1" hangingPunct="1">
              <a:defRPr/>
            </a:pPr>
            <a:r>
              <a:rPr lang="en-US" sz="1800" dirty="0">
                <a:ea typeface="ＭＳ Ｐゴシック" charset="0"/>
              </a:rPr>
              <a:t>if (valid bit = 1) then the page is in memory.</a:t>
            </a:r>
          </a:p>
          <a:p>
            <a:pPr lvl="3" eaLnBrk="1" hangingPunct="1">
              <a:defRPr/>
            </a:pPr>
            <a:r>
              <a:rPr lang="en-US" sz="1800" dirty="0">
                <a:ea typeface="ＭＳ Ｐゴシック" charset="0"/>
              </a:rPr>
              <a:t>Use physical page number (PPN) to construct address</a:t>
            </a:r>
          </a:p>
          <a:p>
            <a:pPr lvl="2" eaLnBrk="1" hangingPunct="1">
              <a:defRPr/>
            </a:pPr>
            <a:r>
              <a:rPr lang="en-US" sz="1800" dirty="0">
                <a:ea typeface="ＭＳ Ｐゴシック" charset="0"/>
              </a:rPr>
              <a:t>if (valid bit = 0) then the page is on disk</a:t>
            </a:r>
          </a:p>
          <a:p>
            <a:pPr lvl="3" eaLnBrk="1" hangingPunct="1">
              <a:defRPr/>
            </a:pPr>
            <a:r>
              <a:rPr lang="en-US" sz="1800" dirty="0">
                <a:solidFill>
                  <a:srgbClr val="FF1A1A"/>
                </a:solidFill>
                <a:ea typeface="ＭＳ Ｐゴシック" charset="0"/>
              </a:rPr>
              <a:t>Page fault – must load page from disk into a free page in memory and update page table</a:t>
            </a:r>
          </a:p>
        </p:txBody>
      </p:sp>
      <p:pic>
        <p:nvPicPr>
          <p:cNvPr id="860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8663"/>
            <a:ext cx="598805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6021" name="TextBox 5"/>
          <p:cNvSpPr txBox="1">
            <a:spLocks noChangeArrowheads="1"/>
          </p:cNvSpPr>
          <p:nvPr/>
        </p:nvSpPr>
        <p:spPr bwMode="auto">
          <a:xfrm>
            <a:off x="6534150" y="4572000"/>
            <a:ext cx="1390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Page Table</a:t>
            </a:r>
          </a:p>
        </p:txBody>
      </p:sp>
      <p:sp>
        <p:nvSpPr>
          <p:cNvPr id="86022" name="Right Brace 6"/>
          <p:cNvSpPr>
            <a:spLocks/>
          </p:cNvSpPr>
          <p:nvPr/>
        </p:nvSpPr>
        <p:spPr bwMode="auto">
          <a:xfrm>
            <a:off x="6229350" y="4495800"/>
            <a:ext cx="3048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455738" y="48768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93738" y="44958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0" name="Shape 9"/>
          <p:cNvCxnSpPr>
            <a:cxnSpLocks noChangeShapeType="1"/>
          </p:cNvCxnSpPr>
          <p:nvPr/>
        </p:nvCxnSpPr>
        <p:spPr bwMode="auto">
          <a:xfrm>
            <a:off x="2217738" y="3657600"/>
            <a:ext cx="1012825" cy="935038"/>
          </a:xfrm>
          <a:prstGeom prst="bentConnector3">
            <a:avLst>
              <a:gd name="adj1" fmla="val -1084"/>
            </a:avLst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4191000"/>
            <a:ext cx="158273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Page table address </a:t>
            </a:r>
          </a:p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for process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850900" y="4368800"/>
            <a:ext cx="72548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146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Page Table Operation</a:t>
            </a: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22098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Checking Protection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Access rights field indicate allowable access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e.g., read-only, read-write, execute-only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typically support multiple protection modes (e.g., kernel vs. user)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Protection violation fault if user doesn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t have necessary permission</a:t>
            </a:r>
            <a:endParaRPr lang="en-US">
              <a:latin typeface="Helvetica" charset="0"/>
              <a:ea typeface="ＭＳ Ｐゴシック" charset="0"/>
            </a:endParaRPr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92463"/>
            <a:ext cx="598805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6610350" y="4495800"/>
            <a:ext cx="1390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Page Table</a:t>
            </a:r>
          </a:p>
        </p:txBody>
      </p:sp>
      <p:sp>
        <p:nvSpPr>
          <p:cNvPr id="87046" name="Right Brace 6"/>
          <p:cNvSpPr>
            <a:spLocks/>
          </p:cNvSpPr>
          <p:nvPr/>
        </p:nvSpPr>
        <p:spPr bwMode="auto">
          <a:xfrm>
            <a:off x="6305550" y="4419600"/>
            <a:ext cx="3048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501775" y="48006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739775" y="44196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FFFF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0" name="Shape 9"/>
          <p:cNvCxnSpPr>
            <a:cxnSpLocks noChangeShapeType="1"/>
          </p:cNvCxnSpPr>
          <p:nvPr/>
        </p:nvCxnSpPr>
        <p:spPr bwMode="auto">
          <a:xfrm>
            <a:off x="2263775" y="3581400"/>
            <a:ext cx="1012825" cy="935038"/>
          </a:xfrm>
          <a:prstGeom prst="bentConnector3">
            <a:avLst>
              <a:gd name="adj1" fmla="val -1084"/>
            </a:avLst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5638" y="4114800"/>
            <a:ext cx="15811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Page table address </a:t>
            </a:r>
          </a:p>
          <a:p>
            <a:pPr>
              <a:defRPr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rPr>
              <a:t>for process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04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Contrast: Macintosh Memory Model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255000" cy="5334000"/>
          </a:xfrm>
        </p:spPr>
        <p:txBody>
          <a:bodyPr/>
          <a:lstStyle/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/>
              <a:t>MAC OS 1–9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>
                <a:ea typeface="ＭＳ Ｐゴシック" charset="0"/>
              </a:rPr>
              <a:t>Does not use traditional virtual memory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endParaRPr lang="en-US"/>
          </a:p>
          <a:p>
            <a:pPr marL="223838" indent="-223838" defTabSz="895350"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/>
              <a:t>All program objects accessed through </a:t>
            </a:r>
            <a:r>
              <a:rPr lang="ja-JP" altLang="en-US"/>
              <a:t>“</a:t>
            </a:r>
            <a:r>
              <a:rPr lang="en-US"/>
              <a:t>handles</a:t>
            </a:r>
            <a:r>
              <a:rPr lang="ja-JP" altLang="en-US"/>
              <a:t>”</a:t>
            </a:r>
            <a:endParaRPr lang="en-US"/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>
                <a:ea typeface="ＭＳ Ｐゴシック" charset="0"/>
              </a:rPr>
              <a:t>Indirect reference through pointer table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>
                <a:ea typeface="ＭＳ Ｐゴシック" charset="0"/>
              </a:rPr>
              <a:t>Objects stored in shared global address space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2286000" y="1828800"/>
            <a:ext cx="188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P1 Pointer Table</a:t>
            </a:r>
          </a:p>
        </p:txBody>
      </p:sp>
      <p:sp>
        <p:nvSpPr>
          <p:cNvPr id="88068" name="Text Box 6"/>
          <p:cNvSpPr txBox="1">
            <a:spLocks noChangeArrowheads="1"/>
          </p:cNvSpPr>
          <p:nvPr/>
        </p:nvSpPr>
        <p:spPr bwMode="auto">
          <a:xfrm>
            <a:off x="2209800" y="3429000"/>
            <a:ext cx="188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P2 Pointer Table</a:t>
            </a:r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838200" y="23622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b="0"/>
              <a:t>Process P1</a:t>
            </a:r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2667000" y="2362200"/>
            <a:ext cx="381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838200" y="3886200"/>
            <a:ext cx="1524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b="0"/>
              <a:t>Process P2</a:t>
            </a:r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2667000" y="3886200"/>
            <a:ext cx="381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Text Box 11"/>
          <p:cNvSpPr txBox="1">
            <a:spLocks noChangeArrowheads="1"/>
          </p:cNvSpPr>
          <p:nvPr/>
        </p:nvSpPr>
        <p:spPr bwMode="auto">
          <a:xfrm>
            <a:off x="4876800" y="1676400"/>
            <a:ext cx="2535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Shared Address Space</a:t>
            </a:r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5410200" y="2133600"/>
            <a:ext cx="1295400" cy="838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A</a:t>
            </a:r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5410200" y="2971800"/>
            <a:ext cx="1295400" cy="457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B</a:t>
            </a:r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5410200" y="3429000"/>
            <a:ext cx="1295400" cy="6858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C</a:t>
            </a:r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5410200" y="4114800"/>
            <a:ext cx="1295400" cy="685800"/>
          </a:xfrm>
          <a:prstGeom prst="rect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5410200" y="4800600"/>
            <a:ext cx="12954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E</a:t>
            </a:r>
          </a:p>
        </p:txBody>
      </p:sp>
      <p:sp>
        <p:nvSpPr>
          <p:cNvPr id="88079" name="Line 17"/>
          <p:cNvSpPr>
            <a:spLocks noChangeShapeType="1"/>
          </p:cNvSpPr>
          <p:nvPr/>
        </p:nvSpPr>
        <p:spPr bwMode="auto">
          <a:xfrm flipV="1">
            <a:off x="2895600" y="2133600"/>
            <a:ext cx="2514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18"/>
          <p:cNvSpPr>
            <a:spLocks noChangeShapeType="1"/>
          </p:cNvSpPr>
          <p:nvPr/>
        </p:nvSpPr>
        <p:spPr bwMode="auto">
          <a:xfrm flipV="1">
            <a:off x="2819400" y="3048000"/>
            <a:ext cx="2590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9"/>
          <p:cNvSpPr>
            <a:spLocks noChangeShapeType="1"/>
          </p:cNvSpPr>
          <p:nvPr/>
        </p:nvSpPr>
        <p:spPr bwMode="auto">
          <a:xfrm flipV="1">
            <a:off x="2819400" y="3505200"/>
            <a:ext cx="2590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20"/>
          <p:cNvSpPr>
            <a:spLocks noChangeShapeType="1"/>
          </p:cNvSpPr>
          <p:nvPr/>
        </p:nvSpPr>
        <p:spPr bwMode="auto">
          <a:xfrm>
            <a:off x="2895600" y="2743200"/>
            <a:ext cx="25146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21"/>
          <p:cNvSpPr>
            <a:spLocks noChangeShapeType="1"/>
          </p:cNvSpPr>
          <p:nvPr/>
        </p:nvSpPr>
        <p:spPr bwMode="auto">
          <a:xfrm>
            <a:off x="2819400" y="4572000"/>
            <a:ext cx="2590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Oval 22"/>
          <p:cNvSpPr>
            <a:spLocks noChangeArrowheads="1"/>
          </p:cNvSpPr>
          <p:nvPr/>
        </p:nvSpPr>
        <p:spPr bwMode="auto">
          <a:xfrm>
            <a:off x="2743200" y="44958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Oval 23"/>
          <p:cNvSpPr>
            <a:spLocks noChangeArrowheads="1"/>
          </p:cNvSpPr>
          <p:nvPr/>
        </p:nvSpPr>
        <p:spPr bwMode="auto">
          <a:xfrm>
            <a:off x="2743200" y="42672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Oval 24"/>
          <p:cNvSpPr>
            <a:spLocks noChangeArrowheads="1"/>
          </p:cNvSpPr>
          <p:nvPr/>
        </p:nvSpPr>
        <p:spPr bwMode="auto">
          <a:xfrm>
            <a:off x="2743200" y="39624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Oval 25"/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Oval 26"/>
          <p:cNvSpPr>
            <a:spLocks noChangeArrowheads="1"/>
          </p:cNvSpPr>
          <p:nvPr/>
        </p:nvSpPr>
        <p:spPr bwMode="auto">
          <a:xfrm>
            <a:off x="2743200" y="24384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7"/>
          <p:cNvSpPr>
            <a:spLocks noChangeShapeType="1"/>
          </p:cNvSpPr>
          <p:nvPr/>
        </p:nvSpPr>
        <p:spPr bwMode="auto">
          <a:xfrm rot="10800000" flipH="1">
            <a:off x="1524000" y="2743200"/>
            <a:ext cx="1219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8"/>
          <p:cNvSpPr>
            <a:spLocks noChangeShapeType="1"/>
          </p:cNvSpPr>
          <p:nvPr/>
        </p:nvSpPr>
        <p:spPr bwMode="auto">
          <a:xfrm rot="10800000" flipH="1">
            <a:off x="1371600" y="25146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9"/>
          <p:cNvSpPr>
            <a:spLocks noChangeShapeType="1"/>
          </p:cNvSpPr>
          <p:nvPr/>
        </p:nvSpPr>
        <p:spPr bwMode="auto">
          <a:xfrm rot="10800000" flipH="1">
            <a:off x="1295400" y="27432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30"/>
          <p:cNvSpPr>
            <a:spLocks noChangeShapeType="1"/>
          </p:cNvSpPr>
          <p:nvPr/>
        </p:nvSpPr>
        <p:spPr bwMode="auto">
          <a:xfrm rot="10800000" flipH="1">
            <a:off x="1600200" y="4267200"/>
            <a:ext cx="1219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Line 31"/>
          <p:cNvSpPr>
            <a:spLocks noChangeShapeType="1"/>
          </p:cNvSpPr>
          <p:nvPr/>
        </p:nvSpPr>
        <p:spPr bwMode="auto">
          <a:xfrm rot="10800000" flipH="1">
            <a:off x="1447800" y="40386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32"/>
          <p:cNvSpPr>
            <a:spLocks noChangeShapeType="1"/>
          </p:cNvSpPr>
          <p:nvPr/>
        </p:nvSpPr>
        <p:spPr bwMode="auto">
          <a:xfrm rot="10800000" flipH="1">
            <a:off x="1295400" y="4572000"/>
            <a:ext cx="1447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3"/>
          <p:cNvSpPr txBox="1">
            <a:spLocks noChangeArrowheads="1"/>
          </p:cNvSpPr>
          <p:nvPr/>
        </p:nvSpPr>
        <p:spPr bwMode="auto">
          <a:xfrm>
            <a:off x="304800" y="34290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1800"/>
              <a:t>“</a:t>
            </a:r>
            <a:r>
              <a:rPr lang="en-US" altLang="ja-JP" sz="1800"/>
              <a:t>Handles</a:t>
            </a:r>
            <a:r>
              <a:rPr lang="ja-JP" altLang="en-US" sz="1800"/>
              <a:t>”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62013"/>
            <a:ext cx="71628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3231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MMU: Virtual -&gt; Physical Address Translation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534400" cy="1719263"/>
          </a:xfrm>
        </p:spPr>
        <p:txBody>
          <a:bodyPr/>
          <a:lstStyle/>
          <a:p>
            <a:pPr eaLnBrk="1" hangingPunct="1">
              <a:buFont typeface="Wingdings" pitchFamily="-1" charset="2"/>
              <a:buNone/>
              <a:defRPr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 MMU is a unit in the CPU that operates invisibly, underneath the program, translating its virtual addresses to physical addresses</a:t>
            </a:r>
          </a:p>
          <a:p>
            <a:pPr lvl="1" eaLnBrk="1" hangingPunct="1">
              <a:buFont typeface="Wingdings" pitchFamily="-1" charset="2"/>
              <a:buChar char="n"/>
              <a:defRPr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 OS keeps track for each process of how virtual addresses are mapped to physical addresses and informs MMU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565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Macintosh Memory Management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04457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Allocation / Deallocation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Similar to free-list management of malloc/free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Compaction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Can move any object and just update the (unique) pointer in pointer table</a:t>
            </a:r>
          </a:p>
          <a:p>
            <a:pPr lvl="1" eaLnBrk="1" hangingPunct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04800" y="44196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1800"/>
              <a:t>“</a:t>
            </a:r>
            <a:r>
              <a:rPr lang="en-US" altLang="ja-JP" sz="1800"/>
              <a:t>Handles</a:t>
            </a:r>
            <a:r>
              <a:rPr lang="ja-JP" altLang="en-US" sz="1800"/>
              <a:t>”</a:t>
            </a:r>
            <a:endParaRPr lang="en-US" sz="1800"/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2819400" y="3200400"/>
            <a:ext cx="188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P1 Pointer Table</a:t>
            </a:r>
          </a:p>
        </p:txBody>
      </p:sp>
      <p:sp>
        <p:nvSpPr>
          <p:cNvPr id="89093" name="Text Box 7"/>
          <p:cNvSpPr txBox="1">
            <a:spLocks noChangeArrowheads="1"/>
          </p:cNvSpPr>
          <p:nvPr/>
        </p:nvSpPr>
        <p:spPr bwMode="auto">
          <a:xfrm>
            <a:off x="2743200" y="4800600"/>
            <a:ext cx="188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P2 Pointer Table</a:t>
            </a:r>
          </a:p>
        </p:txBody>
      </p:sp>
      <p:sp>
        <p:nvSpPr>
          <p:cNvPr id="89094" name="Rectangle 8"/>
          <p:cNvSpPr>
            <a:spLocks noChangeArrowheads="1"/>
          </p:cNvSpPr>
          <p:nvPr/>
        </p:nvSpPr>
        <p:spPr bwMode="auto">
          <a:xfrm>
            <a:off x="1371600" y="37338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b="0"/>
              <a:t>Process P1</a:t>
            </a:r>
          </a:p>
        </p:txBody>
      </p:sp>
      <p:sp>
        <p:nvSpPr>
          <p:cNvPr id="89095" name="Rectangle 9"/>
          <p:cNvSpPr>
            <a:spLocks noChangeArrowheads="1"/>
          </p:cNvSpPr>
          <p:nvPr/>
        </p:nvSpPr>
        <p:spPr bwMode="auto">
          <a:xfrm>
            <a:off x="3200400" y="3733800"/>
            <a:ext cx="381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1371600" y="5257800"/>
            <a:ext cx="1524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US" b="0"/>
              <a:t>Process P2</a:t>
            </a: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3200400" y="5257800"/>
            <a:ext cx="3810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Text Box 12"/>
          <p:cNvSpPr txBox="1">
            <a:spLocks noChangeArrowheads="1"/>
          </p:cNvSpPr>
          <p:nvPr/>
        </p:nvSpPr>
        <p:spPr bwMode="auto">
          <a:xfrm>
            <a:off x="5410200" y="3048000"/>
            <a:ext cx="2535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/>
              <a:t>Shared Address Space</a:t>
            </a:r>
          </a:p>
        </p:txBody>
      </p:sp>
      <p:sp>
        <p:nvSpPr>
          <p:cNvPr id="89099" name="Rectangle 13"/>
          <p:cNvSpPr>
            <a:spLocks noChangeArrowheads="1"/>
          </p:cNvSpPr>
          <p:nvPr/>
        </p:nvSpPr>
        <p:spPr bwMode="auto">
          <a:xfrm>
            <a:off x="5943600" y="3962400"/>
            <a:ext cx="1295400" cy="838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A</a:t>
            </a:r>
          </a:p>
        </p:txBody>
      </p:sp>
      <p:sp>
        <p:nvSpPr>
          <p:cNvPr id="89100" name="Rectangle 14"/>
          <p:cNvSpPr>
            <a:spLocks noChangeArrowheads="1"/>
          </p:cNvSpPr>
          <p:nvPr/>
        </p:nvSpPr>
        <p:spPr bwMode="auto">
          <a:xfrm>
            <a:off x="5943600" y="3505200"/>
            <a:ext cx="1295400" cy="457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B</a:t>
            </a:r>
          </a:p>
        </p:txBody>
      </p:sp>
      <p:sp>
        <p:nvSpPr>
          <p:cNvPr id="89101" name="Rectangle 15"/>
          <p:cNvSpPr>
            <a:spLocks noChangeArrowheads="1"/>
          </p:cNvSpPr>
          <p:nvPr/>
        </p:nvSpPr>
        <p:spPr bwMode="auto">
          <a:xfrm>
            <a:off x="5943600" y="4800600"/>
            <a:ext cx="1295400" cy="685800"/>
          </a:xfrm>
          <a:prstGeom prst="rect">
            <a:avLst/>
          </a:prstGeom>
          <a:solidFill>
            <a:srgbClr val="FF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C</a:t>
            </a:r>
          </a:p>
        </p:txBody>
      </p:sp>
      <p:sp>
        <p:nvSpPr>
          <p:cNvPr id="89102" name="Rectangle 16"/>
          <p:cNvSpPr>
            <a:spLocks noChangeArrowheads="1"/>
          </p:cNvSpPr>
          <p:nvPr/>
        </p:nvSpPr>
        <p:spPr bwMode="auto">
          <a:xfrm>
            <a:off x="5943600" y="5486400"/>
            <a:ext cx="1295400" cy="685800"/>
          </a:xfrm>
          <a:prstGeom prst="rect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89103" name="Rectangle 17"/>
          <p:cNvSpPr>
            <a:spLocks noChangeArrowheads="1"/>
          </p:cNvSpPr>
          <p:nvPr/>
        </p:nvSpPr>
        <p:spPr bwMode="auto">
          <a:xfrm>
            <a:off x="5943600" y="6172200"/>
            <a:ext cx="12954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E</a:t>
            </a:r>
          </a:p>
        </p:txBody>
      </p:sp>
      <p:sp>
        <p:nvSpPr>
          <p:cNvPr id="89104" name="Line 18"/>
          <p:cNvSpPr>
            <a:spLocks noChangeShapeType="1"/>
          </p:cNvSpPr>
          <p:nvPr/>
        </p:nvSpPr>
        <p:spPr bwMode="auto">
          <a:xfrm flipV="1">
            <a:off x="3352800" y="3505200"/>
            <a:ext cx="25908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 flipV="1">
            <a:off x="3352800" y="4876800"/>
            <a:ext cx="2590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429000" y="4114800"/>
            <a:ext cx="25146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>
            <a:off x="3352800" y="5943600"/>
            <a:ext cx="2590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Oval 22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Oval 23"/>
          <p:cNvSpPr>
            <a:spLocks noChangeArrowheads="1"/>
          </p:cNvSpPr>
          <p:nvPr/>
        </p:nvSpPr>
        <p:spPr bwMode="auto">
          <a:xfrm>
            <a:off x="3276600" y="56388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0" name="Oval 24"/>
          <p:cNvSpPr>
            <a:spLocks noChangeArrowheads="1"/>
          </p:cNvSpPr>
          <p:nvPr/>
        </p:nvSpPr>
        <p:spPr bwMode="auto">
          <a:xfrm>
            <a:off x="3276600" y="53340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Oval 25"/>
          <p:cNvSpPr>
            <a:spLocks noChangeArrowheads="1"/>
          </p:cNvSpPr>
          <p:nvPr/>
        </p:nvSpPr>
        <p:spPr bwMode="auto">
          <a:xfrm>
            <a:off x="3276600" y="40386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Oval 26"/>
          <p:cNvSpPr>
            <a:spLocks noChangeArrowheads="1"/>
          </p:cNvSpPr>
          <p:nvPr/>
        </p:nvSpPr>
        <p:spPr bwMode="auto">
          <a:xfrm>
            <a:off x="3276600" y="3810000"/>
            <a:ext cx="152400" cy="152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Line 27"/>
          <p:cNvSpPr>
            <a:spLocks noChangeShapeType="1"/>
          </p:cNvSpPr>
          <p:nvPr/>
        </p:nvSpPr>
        <p:spPr bwMode="auto">
          <a:xfrm rot="10800000" flipH="1">
            <a:off x="2057400" y="4114800"/>
            <a:ext cx="1219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Line 28"/>
          <p:cNvSpPr>
            <a:spLocks noChangeShapeType="1"/>
          </p:cNvSpPr>
          <p:nvPr/>
        </p:nvSpPr>
        <p:spPr bwMode="auto">
          <a:xfrm rot="10800000" flipH="1">
            <a:off x="1905000" y="38862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5" name="Line 29"/>
          <p:cNvSpPr>
            <a:spLocks noChangeShapeType="1"/>
          </p:cNvSpPr>
          <p:nvPr/>
        </p:nvSpPr>
        <p:spPr bwMode="auto">
          <a:xfrm rot="10800000" flipH="1">
            <a:off x="1828800" y="41148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Line 30"/>
          <p:cNvSpPr>
            <a:spLocks noChangeShapeType="1"/>
          </p:cNvSpPr>
          <p:nvPr/>
        </p:nvSpPr>
        <p:spPr bwMode="auto">
          <a:xfrm rot="10800000" flipH="1">
            <a:off x="2133600" y="5638800"/>
            <a:ext cx="1219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7" name="Line 31"/>
          <p:cNvSpPr>
            <a:spLocks noChangeShapeType="1"/>
          </p:cNvSpPr>
          <p:nvPr/>
        </p:nvSpPr>
        <p:spPr bwMode="auto">
          <a:xfrm rot="10800000" flipH="1">
            <a:off x="1981200" y="54102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8" name="Line 32"/>
          <p:cNvSpPr>
            <a:spLocks noChangeShapeType="1"/>
          </p:cNvSpPr>
          <p:nvPr/>
        </p:nvSpPr>
        <p:spPr bwMode="auto">
          <a:xfrm rot="10800000" flipH="1">
            <a:off x="1828800" y="5943600"/>
            <a:ext cx="1371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Line 33"/>
          <p:cNvSpPr>
            <a:spLocks noChangeShapeType="1"/>
          </p:cNvSpPr>
          <p:nvPr/>
        </p:nvSpPr>
        <p:spPr bwMode="auto">
          <a:xfrm>
            <a:off x="3429000" y="3886200"/>
            <a:ext cx="2514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78057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Mac vs. VM-Based Memory Mgmt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Allocating, deallocating, and moving memory: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can be accomplished by both techniques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Block sizes: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Mac: variable-sized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may be very small or very large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VM: fixed-size</a:t>
            </a:r>
          </a:p>
          <a:p>
            <a:pPr lvl="2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size is equal to </a:t>
            </a:r>
            <a:r>
              <a:rPr lang="en-US" sz="1800" i="1">
                <a:latin typeface="Helvetica" charset="0"/>
                <a:ea typeface="ＭＳ Ｐゴシック" charset="0"/>
              </a:rPr>
              <a:t>one page</a:t>
            </a:r>
            <a:r>
              <a:rPr lang="en-US" sz="1800">
                <a:latin typeface="Helvetica" charset="0"/>
                <a:ea typeface="ＭＳ Ｐゴシック" charset="0"/>
              </a:rPr>
              <a:t> (4KB on x86 Linux systems)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Allocating contiguous chunks of memory: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Mac: contiguous allocation is </a:t>
            </a:r>
            <a:r>
              <a:rPr lang="en-US" i="1">
                <a:latin typeface="Helvetica" charset="0"/>
                <a:ea typeface="ＭＳ Ｐゴシック" charset="0"/>
              </a:rPr>
              <a:t>required</a:t>
            </a:r>
            <a:endParaRPr lang="en-US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VM: can map contiguous range of virtual addresses to disjoint ranges of physical addresses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Protection</a:t>
            </a:r>
          </a:p>
          <a:p>
            <a:pPr lvl="1" eaLnBrk="1" hangingPunct="1">
              <a:defRPr/>
            </a:pPr>
            <a:r>
              <a:rPr lang="en-US">
                <a:latin typeface="Helvetica" charset="0"/>
                <a:ea typeface="ＭＳ Ｐゴシック" charset="0"/>
              </a:rPr>
              <a:t>Mac: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wild write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by one process can corrupt another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data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2849563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O/S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ja-JP" altLang="en-US">
                <a:latin typeface="Helvetica" charset="0"/>
              </a:rPr>
              <a:t>“</a:t>
            </a:r>
            <a:r>
              <a:rPr lang="en-US" altLang="ja-JP">
                <a:latin typeface="Helvetica" charset="0"/>
              </a:rPr>
              <a:t>Modern</a:t>
            </a:r>
            <a:r>
              <a:rPr lang="ja-JP" altLang="en-US">
                <a:latin typeface="Helvetica" charset="0"/>
              </a:rPr>
              <a:t>”</a:t>
            </a:r>
            <a:r>
              <a:rPr lang="en-US" altLang="ja-JP">
                <a:latin typeface="Helvetica" charset="0"/>
              </a:rPr>
              <a:t> Operating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latin typeface="Helvetica" charset="0"/>
                <a:ea typeface="ＭＳ Ｐゴシック" charset="0"/>
              </a:rPr>
              <a:t>Virtual memory with protection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>
                <a:latin typeface="Helvetica" charset="0"/>
                <a:ea typeface="ＭＳ Ｐゴシック" charset="0"/>
              </a:rPr>
              <a:t>Preemptive multitasking</a:t>
            </a:r>
            <a:endParaRPr lang="en-US">
              <a:latin typeface="Helvetica" charset="0"/>
              <a:ea typeface="ＭＳ Ｐゴシック" charset="0"/>
            </a:endParaRPr>
          </a:p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Windows/NT: Based on VMS from Digital Equipment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latin typeface="Helvetica" charset="0"/>
                <a:ea typeface="ＭＳ Ｐゴシック" charset="0"/>
              </a:rPr>
              <a:t>Primary designer (Cutler) from Digital Equipment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Heavy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processes, event queues &amp; messages</a:t>
            </a:r>
          </a:p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>
                <a:latin typeface="Helvetica" charset="0"/>
              </a:rPr>
              <a:t>Mac OS/X: Based on FreeBSD &amp; MACH OS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latin typeface="Helvetica" charset="0"/>
                <a:ea typeface="ＭＳ Ｐゴシック" charset="0"/>
              </a:rPr>
              <a:t>FreeBSD derived from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Berkeley Standard Distribution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Contracted by DARPA to build a more robust UNIX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>
                <a:latin typeface="Helvetica" charset="0"/>
                <a:ea typeface="ＭＳ Ｐゴシック" charset="0"/>
              </a:rPr>
              <a:t>MACH OS Developed at CMU in late 1980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Key idea was </a:t>
            </a:r>
            <a:r>
              <a:rPr lang="ja-JP" altLang="en-US" sz="1800">
                <a:latin typeface="Helvetica" charset="0"/>
                <a:ea typeface="ＭＳ Ｐゴシック" charset="0"/>
              </a:rPr>
              <a:t>“</a:t>
            </a:r>
            <a:r>
              <a:rPr lang="en-US" altLang="ja-JP" sz="1800">
                <a:latin typeface="Helvetica" charset="0"/>
                <a:ea typeface="ＭＳ Ｐゴシック" charset="0"/>
              </a:rPr>
              <a:t>micro-kernel</a:t>
            </a:r>
            <a:r>
              <a:rPr lang="ja-JP" altLang="en-US" sz="1800">
                <a:latin typeface="Helvetica" charset="0"/>
                <a:ea typeface="ＭＳ Ｐゴシック" charset="0"/>
              </a:rPr>
              <a:t>”</a:t>
            </a:r>
            <a:r>
              <a:rPr lang="en-US" altLang="ja-JP" sz="1800">
                <a:latin typeface="Helvetica" charset="0"/>
                <a:ea typeface="ＭＳ Ｐゴシック" charset="0"/>
              </a:rPr>
              <a:t> - limited functionality implemented by kernel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 lvl="2" eaLnBrk="1" hangingPunct="1">
              <a:lnSpc>
                <a:spcPct val="97000"/>
              </a:lnSpc>
              <a:defRPr/>
            </a:pPr>
            <a:endParaRPr lang="en-US" sz="180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81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Linux Memory Layout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914400"/>
            <a:ext cx="5867400" cy="54864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sz="2000">
                <a:cs typeface="+mn-cs"/>
              </a:rPr>
              <a:t>Stack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Runtime stack (8MB limit)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sz="2000">
                <a:cs typeface="+mn-cs"/>
              </a:rPr>
              <a:t>Heap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Dynamically allocated storage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When call </a:t>
            </a:r>
            <a:r>
              <a:rPr lang="en-US" sz="1800">
                <a:latin typeface="Courier New" charset="0"/>
              </a:rPr>
              <a:t>malloc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calloc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new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sz="2000">
                <a:cs typeface="+mn-cs"/>
              </a:rPr>
              <a:t>DLLs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Dynamically Linked Libraries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Library routines (e.g., </a:t>
            </a:r>
            <a:r>
              <a:rPr lang="en-US" sz="1800">
                <a:latin typeface="Courier New" charset="0"/>
              </a:rPr>
              <a:t>printf</a:t>
            </a:r>
            <a:r>
              <a:rPr lang="en-US" sz="1800"/>
              <a:t>, </a:t>
            </a:r>
            <a:r>
              <a:rPr lang="en-US" sz="1800">
                <a:latin typeface="Courier New" charset="0"/>
              </a:rPr>
              <a:t>malloc</a:t>
            </a:r>
            <a:r>
              <a:rPr lang="en-US" sz="1800"/>
              <a:t>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Linked into object code when first executed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sz="2000">
                <a:cs typeface="+mn-cs"/>
              </a:rPr>
              <a:t>Data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Statically allocated data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E.g., arrays &amp; strings declared in code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sz="2000">
                <a:cs typeface="+mn-cs"/>
              </a:rPr>
              <a:t>Text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Executable machine instructions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/>
              <a:t>Read-only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52400" y="2057400"/>
            <a:ext cx="1082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Upper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2 hex digits of address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2400" y="3505200"/>
            <a:ext cx="1219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Red Hat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v. 6.2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~1920MB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limit</a:t>
            </a:r>
          </a:p>
        </p:txBody>
      </p:sp>
      <p:grpSp>
        <p:nvGrpSpPr>
          <p:cNvPr id="31749" name="Group 28"/>
          <p:cNvGrpSpPr>
            <a:grpSpLocks/>
          </p:cNvGrpSpPr>
          <p:nvPr/>
        </p:nvGrpSpPr>
        <p:grpSpPr bwMode="auto">
          <a:xfrm>
            <a:off x="1143000" y="152400"/>
            <a:ext cx="1981200" cy="6538913"/>
            <a:chOff x="720" y="96"/>
            <a:chExt cx="1248" cy="4119"/>
          </a:xfrm>
        </p:grpSpPr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1751" name="Rectangle 9"/>
            <p:cNvSpPr>
              <a:spLocks noChangeArrowheads="1"/>
            </p:cNvSpPr>
            <p:nvPr/>
          </p:nvSpPr>
          <p:spPr bwMode="auto"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1752" name="Rectangle 10"/>
            <p:cNvSpPr>
              <a:spLocks noChangeArrowheads="1"/>
            </p:cNvSpPr>
            <p:nvPr/>
          </p:nvSpPr>
          <p:spPr bwMode="auto"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1753" name="Rectangle 11"/>
            <p:cNvSpPr>
              <a:spLocks noChangeArrowheads="1"/>
            </p:cNvSpPr>
            <p:nvPr/>
          </p:nvSpPr>
          <p:spPr bwMode="auto"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720" y="96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FF</a:t>
              </a: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720" y="1113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BF</a:t>
              </a:r>
            </a:p>
          </p:txBody>
        </p:sp>
        <p:sp>
          <p:nvSpPr>
            <p:cNvPr id="31756" name="Text Box 14"/>
            <p:cNvSpPr txBox="1">
              <a:spLocks noChangeArrowheads="1"/>
            </p:cNvSpPr>
            <p:nvPr/>
          </p:nvSpPr>
          <p:spPr bwMode="auto">
            <a:xfrm>
              <a:off x="720" y="2130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7F</a:t>
              </a:r>
            </a:p>
          </p:txBody>
        </p: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720" y="3147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3F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720" y="960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C0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720" y="196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80</a:t>
              </a:r>
            </a:p>
          </p:txBody>
        </p:sp>
        <p:sp>
          <p:nvSpPr>
            <p:cNvPr id="31760" name="Text Box 18"/>
            <p:cNvSpPr txBox="1">
              <a:spLocks noChangeArrowheads="1"/>
            </p:cNvSpPr>
            <p:nvPr/>
          </p:nvSpPr>
          <p:spPr bwMode="auto">
            <a:xfrm>
              <a:off x="720" y="2976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31761" name="Text Box 19"/>
            <p:cNvSpPr txBox="1">
              <a:spLocks noChangeArrowheads="1"/>
            </p:cNvSpPr>
            <p:nvPr/>
          </p:nvSpPr>
          <p:spPr bwMode="auto">
            <a:xfrm>
              <a:off x="720" y="398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00</a:t>
              </a:r>
            </a:p>
          </p:txBody>
        </p:sp>
        <p:sp>
          <p:nvSpPr>
            <p:cNvPr id="31762" name="Rectangle 20"/>
            <p:cNvSpPr>
              <a:spLocks noChangeArrowheads="1"/>
            </p:cNvSpPr>
            <p:nvPr/>
          </p:nvSpPr>
          <p:spPr bwMode="auto">
            <a:xfrm>
              <a:off x="1056" y="144"/>
              <a:ext cx="912" cy="4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1763" name="Rectangle 21"/>
            <p:cNvSpPr>
              <a:spLocks noChangeArrowheads="1"/>
            </p:cNvSpPr>
            <p:nvPr/>
          </p:nvSpPr>
          <p:spPr bwMode="auto">
            <a:xfrm>
              <a:off x="1056" y="1152"/>
              <a:ext cx="912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000066"/>
                  </a:solidFill>
                </a:rPr>
                <a:t>Stack</a:t>
              </a:r>
            </a:p>
          </p:txBody>
        </p:sp>
        <p:sp>
          <p:nvSpPr>
            <p:cNvPr id="31764" name="Rectangle 22"/>
            <p:cNvSpPr>
              <a:spLocks noChangeArrowheads="1"/>
            </p:cNvSpPr>
            <p:nvPr/>
          </p:nvSpPr>
          <p:spPr bwMode="auto">
            <a:xfrm>
              <a:off x="1056" y="2976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000066"/>
                  </a:solidFill>
                </a:rPr>
                <a:t>DLLs</a:t>
              </a:r>
            </a:p>
          </p:txBody>
        </p:sp>
        <p:sp>
          <p:nvSpPr>
            <p:cNvPr id="31765" name="Rectangle 23"/>
            <p:cNvSpPr>
              <a:spLocks noChangeArrowheads="1"/>
            </p:cNvSpPr>
            <p:nvPr/>
          </p:nvSpPr>
          <p:spPr bwMode="auto">
            <a:xfrm>
              <a:off x="1056" y="3792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31766" name="Rectangle 24"/>
            <p:cNvSpPr>
              <a:spLocks noChangeArrowheads="1"/>
            </p:cNvSpPr>
            <p:nvPr/>
          </p:nvSpPr>
          <p:spPr bwMode="auto">
            <a:xfrm>
              <a:off x="1056" y="3600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056" y="3168"/>
              <a:ext cx="912" cy="43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FFFFFF"/>
                  </a:solidFill>
                </a:rPr>
                <a:t>Heap</a:t>
              </a:r>
            </a:p>
          </p:txBody>
        </p:sp>
        <p:sp>
          <p:nvSpPr>
            <p:cNvPr id="31768" name="Rectangle 26"/>
            <p:cNvSpPr>
              <a:spLocks noChangeArrowheads="1"/>
            </p:cNvSpPr>
            <p:nvPr/>
          </p:nvSpPr>
          <p:spPr bwMode="auto">
            <a:xfrm>
              <a:off x="1056" y="2016"/>
              <a:ext cx="912" cy="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>
                  <a:solidFill>
                    <a:srgbClr val="FFFFFF"/>
                  </a:solidFill>
                </a:rPr>
                <a:t>Heap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720" y="3792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3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1341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Linux Memory Allocation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514600" y="1038225"/>
            <a:ext cx="1981200" cy="5395913"/>
            <a:chOff x="1584" y="654"/>
            <a:chExt cx="1248" cy="3399"/>
          </a:xfrm>
        </p:grpSpPr>
        <p:sp>
          <p:nvSpPr>
            <p:cNvPr id="32829" name="Text Box 17"/>
            <p:cNvSpPr txBox="1">
              <a:spLocks noChangeArrowheads="1"/>
            </p:cNvSpPr>
            <p:nvPr/>
          </p:nvSpPr>
          <p:spPr bwMode="auto">
            <a:xfrm>
              <a:off x="1920" y="65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Linked</a:t>
              </a:r>
            </a:p>
          </p:txBody>
        </p:sp>
        <p:sp>
          <p:nvSpPr>
            <p:cNvPr id="32830" name="Rectangle 18"/>
            <p:cNvSpPr>
              <a:spLocks noChangeArrowheads="1"/>
            </p:cNvSpPr>
            <p:nvPr/>
          </p:nvSpPr>
          <p:spPr bwMode="auto">
            <a:xfrm>
              <a:off x="1920" y="3006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31" name="Rectangle 19"/>
            <p:cNvSpPr>
              <a:spLocks noChangeArrowheads="1"/>
            </p:cNvSpPr>
            <p:nvPr/>
          </p:nvSpPr>
          <p:spPr bwMode="auto">
            <a:xfrm>
              <a:off x="1920" y="199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32" name="Rectangle 20"/>
            <p:cNvSpPr>
              <a:spLocks noChangeArrowheads="1"/>
            </p:cNvSpPr>
            <p:nvPr/>
          </p:nvSpPr>
          <p:spPr bwMode="auto">
            <a:xfrm>
              <a:off x="1920" y="99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33" name="Text Box 21"/>
            <p:cNvSpPr txBox="1">
              <a:spLocks noChangeArrowheads="1"/>
            </p:cNvSpPr>
            <p:nvPr/>
          </p:nvSpPr>
          <p:spPr bwMode="auto">
            <a:xfrm>
              <a:off x="1584" y="951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BF</a:t>
              </a:r>
            </a:p>
          </p:txBody>
        </p:sp>
        <p:sp>
          <p:nvSpPr>
            <p:cNvPr id="32834" name="Text Box 22"/>
            <p:cNvSpPr txBox="1">
              <a:spLocks noChangeArrowheads="1"/>
            </p:cNvSpPr>
            <p:nvPr/>
          </p:nvSpPr>
          <p:spPr bwMode="auto">
            <a:xfrm>
              <a:off x="1584" y="196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7F</a:t>
              </a:r>
            </a:p>
          </p:txBody>
        </p:sp>
        <p:sp>
          <p:nvSpPr>
            <p:cNvPr id="32835" name="Text Box 23"/>
            <p:cNvSpPr txBox="1">
              <a:spLocks noChangeArrowheads="1"/>
            </p:cNvSpPr>
            <p:nvPr/>
          </p:nvSpPr>
          <p:spPr bwMode="auto">
            <a:xfrm>
              <a:off x="1584" y="2985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3F</a:t>
              </a:r>
            </a:p>
          </p:txBody>
        </p:sp>
        <p:sp>
          <p:nvSpPr>
            <p:cNvPr id="32836" name="Text Box 24"/>
            <p:cNvSpPr txBox="1">
              <a:spLocks noChangeArrowheads="1"/>
            </p:cNvSpPr>
            <p:nvPr/>
          </p:nvSpPr>
          <p:spPr bwMode="auto">
            <a:xfrm>
              <a:off x="1584" y="1806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80</a:t>
              </a:r>
            </a:p>
          </p:txBody>
        </p:sp>
        <p:sp>
          <p:nvSpPr>
            <p:cNvPr id="32837" name="Text Box 25"/>
            <p:cNvSpPr txBox="1">
              <a:spLocks noChangeArrowheads="1"/>
            </p:cNvSpPr>
            <p:nvPr/>
          </p:nvSpPr>
          <p:spPr bwMode="auto">
            <a:xfrm>
              <a:off x="1584" y="281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32838" name="Text Box 26"/>
            <p:cNvSpPr txBox="1">
              <a:spLocks noChangeArrowheads="1"/>
            </p:cNvSpPr>
            <p:nvPr/>
          </p:nvSpPr>
          <p:spPr bwMode="auto">
            <a:xfrm>
              <a:off x="1584" y="3822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00</a:t>
              </a:r>
            </a:p>
          </p:txBody>
        </p:sp>
        <p:sp>
          <p:nvSpPr>
            <p:cNvPr id="32839" name="Rectangle 27"/>
            <p:cNvSpPr>
              <a:spLocks noChangeArrowheads="1"/>
            </p:cNvSpPr>
            <p:nvPr/>
          </p:nvSpPr>
          <p:spPr bwMode="auto">
            <a:xfrm>
              <a:off x="1920" y="990"/>
              <a:ext cx="912" cy="30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40" name="Rectangle 28"/>
            <p:cNvSpPr>
              <a:spLocks noChangeArrowheads="1"/>
            </p:cNvSpPr>
            <p:nvPr/>
          </p:nvSpPr>
          <p:spPr bwMode="auto">
            <a:xfrm>
              <a:off x="1920" y="990"/>
              <a:ext cx="912" cy="11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solidFill>
                    <a:srgbClr val="000066"/>
                  </a:solidFill>
                </a:rPr>
                <a:t>Stack</a:t>
              </a:r>
            </a:p>
          </p:txBody>
        </p:sp>
        <p:sp>
          <p:nvSpPr>
            <p:cNvPr id="32841" name="Rectangle 29"/>
            <p:cNvSpPr>
              <a:spLocks noChangeArrowheads="1"/>
            </p:cNvSpPr>
            <p:nvPr/>
          </p:nvSpPr>
          <p:spPr bwMode="auto">
            <a:xfrm>
              <a:off x="1920" y="2814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DLLs</a:t>
              </a:r>
            </a:p>
          </p:txBody>
        </p:sp>
        <p:sp>
          <p:nvSpPr>
            <p:cNvPr id="32842" name="Rectangle 30"/>
            <p:cNvSpPr>
              <a:spLocks noChangeArrowheads="1"/>
            </p:cNvSpPr>
            <p:nvPr/>
          </p:nvSpPr>
          <p:spPr bwMode="auto">
            <a:xfrm>
              <a:off x="1920" y="3630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32843" name="Rectangle 31"/>
            <p:cNvSpPr>
              <a:spLocks noChangeArrowheads="1"/>
            </p:cNvSpPr>
            <p:nvPr/>
          </p:nvSpPr>
          <p:spPr bwMode="auto">
            <a:xfrm>
              <a:off x="1920" y="3438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32844" name="Line 65"/>
            <p:cNvSpPr>
              <a:spLocks noChangeShapeType="1"/>
            </p:cNvSpPr>
            <p:nvPr/>
          </p:nvSpPr>
          <p:spPr bwMode="auto">
            <a:xfrm>
              <a:off x="2352" y="110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45" name="Text Box 71"/>
            <p:cNvSpPr txBox="1">
              <a:spLocks noChangeArrowheads="1"/>
            </p:cNvSpPr>
            <p:nvPr/>
          </p:nvSpPr>
          <p:spPr bwMode="auto">
            <a:xfrm>
              <a:off x="1584" y="364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08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724400" y="762000"/>
            <a:ext cx="1981200" cy="5686425"/>
            <a:chOff x="2976" y="480"/>
            <a:chExt cx="1248" cy="3582"/>
          </a:xfrm>
        </p:grpSpPr>
        <p:sp>
          <p:nvSpPr>
            <p:cNvPr id="32810" name="Text Box 32"/>
            <p:cNvSpPr txBox="1">
              <a:spLocks noChangeArrowheads="1"/>
            </p:cNvSpPr>
            <p:nvPr/>
          </p:nvSpPr>
          <p:spPr bwMode="auto">
            <a:xfrm>
              <a:off x="3312" y="480"/>
              <a:ext cx="8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Some Heap</a:t>
              </a:r>
            </a:p>
          </p:txBody>
        </p:sp>
        <p:sp>
          <p:nvSpPr>
            <p:cNvPr id="32811" name="Rectangle 33"/>
            <p:cNvSpPr>
              <a:spLocks noChangeArrowheads="1"/>
            </p:cNvSpPr>
            <p:nvPr/>
          </p:nvSpPr>
          <p:spPr bwMode="auto">
            <a:xfrm>
              <a:off x="3312" y="3015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12" name="Rectangle 34"/>
            <p:cNvSpPr>
              <a:spLocks noChangeArrowheads="1"/>
            </p:cNvSpPr>
            <p:nvPr/>
          </p:nvSpPr>
          <p:spPr bwMode="auto">
            <a:xfrm>
              <a:off x="3312" y="2007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13" name="Rectangle 35"/>
            <p:cNvSpPr>
              <a:spLocks noChangeArrowheads="1"/>
            </p:cNvSpPr>
            <p:nvPr/>
          </p:nvSpPr>
          <p:spPr bwMode="auto">
            <a:xfrm>
              <a:off x="3312" y="999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14" name="Text Box 36"/>
            <p:cNvSpPr txBox="1">
              <a:spLocks noChangeArrowheads="1"/>
            </p:cNvSpPr>
            <p:nvPr/>
          </p:nvSpPr>
          <p:spPr bwMode="auto">
            <a:xfrm>
              <a:off x="2976" y="960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BF</a:t>
              </a:r>
            </a:p>
          </p:txBody>
        </p:sp>
        <p:sp>
          <p:nvSpPr>
            <p:cNvPr id="32815" name="Text Box 37"/>
            <p:cNvSpPr txBox="1">
              <a:spLocks noChangeArrowheads="1"/>
            </p:cNvSpPr>
            <p:nvPr/>
          </p:nvSpPr>
          <p:spPr bwMode="auto">
            <a:xfrm>
              <a:off x="2976" y="1977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7F</a:t>
              </a:r>
            </a:p>
          </p:txBody>
        </p:sp>
        <p:sp>
          <p:nvSpPr>
            <p:cNvPr id="32816" name="Text Box 38"/>
            <p:cNvSpPr txBox="1">
              <a:spLocks noChangeArrowheads="1"/>
            </p:cNvSpPr>
            <p:nvPr/>
          </p:nvSpPr>
          <p:spPr bwMode="auto">
            <a:xfrm>
              <a:off x="2976" y="299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3F</a:t>
              </a:r>
            </a:p>
          </p:txBody>
        </p:sp>
        <p:sp>
          <p:nvSpPr>
            <p:cNvPr id="32817" name="Text Box 39"/>
            <p:cNvSpPr txBox="1">
              <a:spLocks noChangeArrowheads="1"/>
            </p:cNvSpPr>
            <p:nvPr/>
          </p:nvSpPr>
          <p:spPr bwMode="auto">
            <a:xfrm>
              <a:off x="2976" y="1815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80</a:t>
              </a:r>
            </a:p>
          </p:txBody>
        </p:sp>
        <p:sp>
          <p:nvSpPr>
            <p:cNvPr id="32818" name="Text Box 40"/>
            <p:cNvSpPr txBox="1">
              <a:spLocks noChangeArrowheads="1"/>
            </p:cNvSpPr>
            <p:nvPr/>
          </p:nvSpPr>
          <p:spPr bwMode="auto">
            <a:xfrm>
              <a:off x="2976" y="2823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32819" name="Text Box 41"/>
            <p:cNvSpPr txBox="1">
              <a:spLocks noChangeArrowheads="1"/>
            </p:cNvSpPr>
            <p:nvPr/>
          </p:nvSpPr>
          <p:spPr bwMode="auto">
            <a:xfrm>
              <a:off x="2976" y="3831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00</a:t>
              </a:r>
            </a:p>
          </p:txBody>
        </p:sp>
        <p:sp>
          <p:nvSpPr>
            <p:cNvPr id="32820" name="Rectangle 42"/>
            <p:cNvSpPr>
              <a:spLocks noChangeArrowheads="1"/>
            </p:cNvSpPr>
            <p:nvPr/>
          </p:nvSpPr>
          <p:spPr bwMode="auto">
            <a:xfrm>
              <a:off x="3312" y="999"/>
              <a:ext cx="912" cy="30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21" name="Rectangle 43"/>
            <p:cNvSpPr>
              <a:spLocks noChangeArrowheads="1"/>
            </p:cNvSpPr>
            <p:nvPr/>
          </p:nvSpPr>
          <p:spPr bwMode="auto">
            <a:xfrm>
              <a:off x="3312" y="999"/>
              <a:ext cx="912" cy="15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solidFill>
                    <a:srgbClr val="000066"/>
                  </a:solidFill>
                </a:rPr>
                <a:t>Stack</a:t>
              </a:r>
            </a:p>
          </p:txBody>
        </p:sp>
        <p:sp>
          <p:nvSpPr>
            <p:cNvPr id="32822" name="Rectangle 44"/>
            <p:cNvSpPr>
              <a:spLocks noChangeArrowheads="1"/>
            </p:cNvSpPr>
            <p:nvPr/>
          </p:nvSpPr>
          <p:spPr bwMode="auto">
            <a:xfrm>
              <a:off x="3312" y="2823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DLLs</a:t>
              </a:r>
            </a:p>
          </p:txBody>
        </p:sp>
        <p:sp>
          <p:nvSpPr>
            <p:cNvPr id="32823" name="Rectangle 45"/>
            <p:cNvSpPr>
              <a:spLocks noChangeArrowheads="1"/>
            </p:cNvSpPr>
            <p:nvPr/>
          </p:nvSpPr>
          <p:spPr bwMode="auto">
            <a:xfrm>
              <a:off x="3312" y="3639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32824" name="Rectangle 46"/>
            <p:cNvSpPr>
              <a:spLocks noChangeArrowheads="1"/>
            </p:cNvSpPr>
            <p:nvPr/>
          </p:nvSpPr>
          <p:spPr bwMode="auto">
            <a:xfrm>
              <a:off x="3312" y="3447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32825" name="Rectangle 47"/>
            <p:cNvSpPr>
              <a:spLocks noChangeArrowheads="1"/>
            </p:cNvSpPr>
            <p:nvPr/>
          </p:nvSpPr>
          <p:spPr bwMode="auto">
            <a:xfrm>
              <a:off x="3312" y="2352"/>
              <a:ext cx="912" cy="47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Heap</a:t>
              </a:r>
            </a:p>
          </p:txBody>
        </p:sp>
        <p:sp>
          <p:nvSpPr>
            <p:cNvPr id="32826" name="Line 66"/>
            <p:cNvSpPr>
              <a:spLocks noChangeShapeType="1"/>
            </p:cNvSpPr>
            <p:nvPr/>
          </p:nvSpPr>
          <p:spPr bwMode="auto">
            <a:xfrm>
              <a:off x="3744" y="1200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27" name="Line 68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28" name="Text Box 72"/>
            <p:cNvSpPr txBox="1">
              <a:spLocks noChangeArrowheads="1"/>
            </p:cNvSpPr>
            <p:nvPr/>
          </p:nvSpPr>
          <p:spPr bwMode="auto">
            <a:xfrm>
              <a:off x="2976" y="364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08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6934200" y="762000"/>
            <a:ext cx="1981200" cy="5700713"/>
            <a:chOff x="4368" y="480"/>
            <a:chExt cx="1248" cy="3591"/>
          </a:xfrm>
        </p:grpSpPr>
        <p:sp>
          <p:nvSpPr>
            <p:cNvPr id="32790" name="Text Box 48"/>
            <p:cNvSpPr txBox="1">
              <a:spLocks noChangeArrowheads="1"/>
            </p:cNvSpPr>
            <p:nvPr/>
          </p:nvSpPr>
          <p:spPr bwMode="auto">
            <a:xfrm>
              <a:off x="4704" y="480"/>
              <a:ext cx="8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More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Heap</a:t>
              </a:r>
            </a:p>
          </p:txBody>
        </p:sp>
        <p:sp>
          <p:nvSpPr>
            <p:cNvPr id="32791" name="Rectangle 49"/>
            <p:cNvSpPr>
              <a:spLocks noChangeArrowheads="1"/>
            </p:cNvSpPr>
            <p:nvPr/>
          </p:nvSpPr>
          <p:spPr bwMode="auto">
            <a:xfrm>
              <a:off x="4704" y="3024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92" name="Rectangle 50"/>
            <p:cNvSpPr>
              <a:spLocks noChangeArrowheads="1"/>
            </p:cNvSpPr>
            <p:nvPr/>
          </p:nvSpPr>
          <p:spPr bwMode="auto">
            <a:xfrm>
              <a:off x="4704" y="2016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93" name="Rectangle 51"/>
            <p:cNvSpPr>
              <a:spLocks noChangeArrowheads="1"/>
            </p:cNvSpPr>
            <p:nvPr/>
          </p:nvSpPr>
          <p:spPr bwMode="auto">
            <a:xfrm>
              <a:off x="4704" y="100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94" name="Text Box 52"/>
            <p:cNvSpPr txBox="1">
              <a:spLocks noChangeArrowheads="1"/>
            </p:cNvSpPr>
            <p:nvPr/>
          </p:nvSpPr>
          <p:spPr bwMode="auto">
            <a:xfrm>
              <a:off x="4368" y="969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BF</a:t>
              </a:r>
            </a:p>
          </p:txBody>
        </p:sp>
        <p:sp>
          <p:nvSpPr>
            <p:cNvPr id="32795" name="Text Box 53"/>
            <p:cNvSpPr txBox="1">
              <a:spLocks noChangeArrowheads="1"/>
            </p:cNvSpPr>
            <p:nvPr/>
          </p:nvSpPr>
          <p:spPr bwMode="auto">
            <a:xfrm>
              <a:off x="4368" y="1986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7F</a:t>
              </a:r>
            </a:p>
          </p:txBody>
        </p:sp>
        <p:sp>
          <p:nvSpPr>
            <p:cNvPr id="32796" name="Text Box 54"/>
            <p:cNvSpPr txBox="1">
              <a:spLocks noChangeArrowheads="1"/>
            </p:cNvSpPr>
            <p:nvPr/>
          </p:nvSpPr>
          <p:spPr bwMode="auto">
            <a:xfrm>
              <a:off x="4368" y="3003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3F</a:t>
              </a:r>
            </a:p>
          </p:txBody>
        </p:sp>
        <p:sp>
          <p:nvSpPr>
            <p:cNvPr id="32797" name="Text Box 55"/>
            <p:cNvSpPr txBox="1">
              <a:spLocks noChangeArrowheads="1"/>
            </p:cNvSpPr>
            <p:nvPr/>
          </p:nvSpPr>
          <p:spPr bwMode="auto">
            <a:xfrm>
              <a:off x="4368" y="182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80</a:t>
              </a:r>
            </a:p>
          </p:txBody>
        </p:sp>
        <p:sp>
          <p:nvSpPr>
            <p:cNvPr id="32798" name="Text Box 56"/>
            <p:cNvSpPr txBox="1">
              <a:spLocks noChangeArrowheads="1"/>
            </p:cNvSpPr>
            <p:nvPr/>
          </p:nvSpPr>
          <p:spPr bwMode="auto">
            <a:xfrm>
              <a:off x="4368" y="2832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32799" name="Text Box 57"/>
            <p:cNvSpPr txBox="1">
              <a:spLocks noChangeArrowheads="1"/>
            </p:cNvSpPr>
            <p:nvPr/>
          </p:nvSpPr>
          <p:spPr bwMode="auto">
            <a:xfrm>
              <a:off x="4368" y="3840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00</a:t>
              </a:r>
            </a:p>
          </p:txBody>
        </p:sp>
        <p:sp>
          <p:nvSpPr>
            <p:cNvPr id="32800" name="Rectangle 58"/>
            <p:cNvSpPr>
              <a:spLocks noChangeArrowheads="1"/>
            </p:cNvSpPr>
            <p:nvPr/>
          </p:nvSpPr>
          <p:spPr bwMode="auto">
            <a:xfrm>
              <a:off x="4704" y="1008"/>
              <a:ext cx="912" cy="30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01" name="Rectangle 59"/>
            <p:cNvSpPr>
              <a:spLocks noChangeArrowheads="1"/>
            </p:cNvSpPr>
            <p:nvPr/>
          </p:nvSpPr>
          <p:spPr bwMode="auto">
            <a:xfrm>
              <a:off x="4704" y="1008"/>
              <a:ext cx="912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solidFill>
                    <a:srgbClr val="000066"/>
                  </a:solidFill>
                </a:rPr>
                <a:t>Stack</a:t>
              </a:r>
            </a:p>
          </p:txBody>
        </p:sp>
        <p:sp>
          <p:nvSpPr>
            <p:cNvPr id="32802" name="Rectangle 60"/>
            <p:cNvSpPr>
              <a:spLocks noChangeArrowheads="1"/>
            </p:cNvSpPr>
            <p:nvPr/>
          </p:nvSpPr>
          <p:spPr bwMode="auto">
            <a:xfrm>
              <a:off x="4704" y="2832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DLLs</a:t>
              </a:r>
            </a:p>
          </p:txBody>
        </p:sp>
        <p:sp>
          <p:nvSpPr>
            <p:cNvPr id="32803" name="Rectangle 61"/>
            <p:cNvSpPr>
              <a:spLocks noChangeArrowheads="1"/>
            </p:cNvSpPr>
            <p:nvPr/>
          </p:nvSpPr>
          <p:spPr bwMode="auto">
            <a:xfrm>
              <a:off x="4704" y="3648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32804" name="Rectangle 62"/>
            <p:cNvSpPr>
              <a:spLocks noChangeArrowheads="1"/>
            </p:cNvSpPr>
            <p:nvPr/>
          </p:nvSpPr>
          <p:spPr bwMode="auto">
            <a:xfrm>
              <a:off x="4704" y="3456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32805" name="Rectangle 63"/>
            <p:cNvSpPr>
              <a:spLocks noChangeArrowheads="1"/>
            </p:cNvSpPr>
            <p:nvPr/>
          </p:nvSpPr>
          <p:spPr bwMode="auto">
            <a:xfrm>
              <a:off x="4704" y="3216"/>
              <a:ext cx="91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Heap</a:t>
              </a:r>
            </a:p>
          </p:txBody>
        </p:sp>
        <p:sp>
          <p:nvSpPr>
            <p:cNvPr id="32806" name="Rectangle 64"/>
            <p:cNvSpPr>
              <a:spLocks noChangeArrowheads="1"/>
            </p:cNvSpPr>
            <p:nvPr/>
          </p:nvSpPr>
          <p:spPr bwMode="auto">
            <a:xfrm>
              <a:off x="4704" y="1872"/>
              <a:ext cx="912" cy="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Heap</a:t>
              </a:r>
            </a:p>
          </p:txBody>
        </p:sp>
        <p:sp>
          <p:nvSpPr>
            <p:cNvPr id="32807" name="Line 67"/>
            <p:cNvSpPr>
              <a:spLocks noChangeShapeType="1"/>
            </p:cNvSpPr>
            <p:nvPr/>
          </p:nvSpPr>
          <p:spPr bwMode="auto">
            <a:xfrm>
              <a:off x="5136" y="1296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08" name="Line 69"/>
            <p:cNvSpPr>
              <a:spLocks noChangeShapeType="1"/>
            </p:cNvSpPr>
            <p:nvPr/>
          </p:nvSpPr>
          <p:spPr bwMode="auto">
            <a:xfrm flipV="1">
              <a:off x="5136" y="3072"/>
              <a:ext cx="0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809" name="Text Box 73"/>
            <p:cNvSpPr txBox="1">
              <a:spLocks noChangeArrowheads="1"/>
            </p:cNvSpPr>
            <p:nvPr/>
          </p:nvSpPr>
          <p:spPr bwMode="auto">
            <a:xfrm>
              <a:off x="4368" y="364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08</a:t>
              </a:r>
            </a:p>
          </p:txBody>
        </p:sp>
      </p:grpSp>
      <p:grpSp>
        <p:nvGrpSpPr>
          <p:cNvPr id="32773" name="Group 75"/>
          <p:cNvGrpSpPr>
            <a:grpSpLocks/>
          </p:cNvGrpSpPr>
          <p:nvPr/>
        </p:nvGrpSpPr>
        <p:grpSpPr bwMode="auto">
          <a:xfrm>
            <a:off x="304800" y="1023938"/>
            <a:ext cx="1981200" cy="5395912"/>
            <a:chOff x="192" y="645"/>
            <a:chExt cx="1248" cy="3399"/>
          </a:xfrm>
        </p:grpSpPr>
        <p:sp>
          <p:nvSpPr>
            <p:cNvPr id="32774" name="Text Box 3"/>
            <p:cNvSpPr txBox="1">
              <a:spLocks noChangeArrowheads="1"/>
            </p:cNvSpPr>
            <p:nvPr/>
          </p:nvSpPr>
          <p:spPr bwMode="auto">
            <a:xfrm>
              <a:off x="528" y="64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Initially</a:t>
              </a:r>
            </a:p>
          </p:txBody>
        </p:sp>
        <p:sp>
          <p:nvSpPr>
            <p:cNvPr id="32775" name="Rectangle 4"/>
            <p:cNvSpPr>
              <a:spLocks noChangeArrowheads="1"/>
            </p:cNvSpPr>
            <p:nvPr/>
          </p:nvSpPr>
          <p:spPr bwMode="auto">
            <a:xfrm>
              <a:off x="528" y="2997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528" y="1989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528" y="981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78" name="Text Box 7"/>
            <p:cNvSpPr txBox="1">
              <a:spLocks noChangeArrowheads="1"/>
            </p:cNvSpPr>
            <p:nvPr/>
          </p:nvSpPr>
          <p:spPr bwMode="auto">
            <a:xfrm>
              <a:off x="192" y="942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BF</a:t>
              </a:r>
            </a:p>
          </p:txBody>
        </p:sp>
        <p:sp>
          <p:nvSpPr>
            <p:cNvPr id="32779" name="Text Box 8"/>
            <p:cNvSpPr txBox="1">
              <a:spLocks noChangeArrowheads="1"/>
            </p:cNvSpPr>
            <p:nvPr/>
          </p:nvSpPr>
          <p:spPr bwMode="auto">
            <a:xfrm>
              <a:off x="192" y="1959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7F</a:t>
              </a:r>
            </a:p>
          </p:txBody>
        </p:sp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3F</a:t>
              </a:r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192" y="1797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80</a:t>
              </a:r>
            </a:p>
          </p:txBody>
        </p:sp>
        <p:sp>
          <p:nvSpPr>
            <p:cNvPr id="32782" name="Text Box 11"/>
            <p:cNvSpPr txBox="1">
              <a:spLocks noChangeArrowheads="1"/>
            </p:cNvSpPr>
            <p:nvPr/>
          </p:nvSpPr>
          <p:spPr bwMode="auto">
            <a:xfrm>
              <a:off x="192" y="2805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40</a:t>
              </a:r>
            </a:p>
          </p:txBody>
        </p:sp>
        <p:sp>
          <p:nvSpPr>
            <p:cNvPr id="32783" name="Text Box 12"/>
            <p:cNvSpPr txBox="1">
              <a:spLocks noChangeArrowheads="1"/>
            </p:cNvSpPr>
            <p:nvPr/>
          </p:nvSpPr>
          <p:spPr bwMode="auto">
            <a:xfrm>
              <a:off x="192" y="3813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00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528" y="981"/>
              <a:ext cx="912" cy="30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2785" name="Rectangle 14"/>
            <p:cNvSpPr>
              <a:spLocks noChangeArrowheads="1"/>
            </p:cNvSpPr>
            <p:nvPr/>
          </p:nvSpPr>
          <p:spPr bwMode="auto">
            <a:xfrm>
              <a:off x="528" y="981"/>
              <a:ext cx="912" cy="75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solidFill>
                    <a:srgbClr val="000066"/>
                  </a:solidFill>
                </a:rPr>
                <a:t>Stack</a:t>
              </a:r>
            </a:p>
          </p:txBody>
        </p:sp>
        <p:sp>
          <p:nvSpPr>
            <p:cNvPr id="32786" name="Rectangle 15"/>
            <p:cNvSpPr>
              <a:spLocks noChangeArrowheads="1"/>
            </p:cNvSpPr>
            <p:nvPr/>
          </p:nvSpPr>
          <p:spPr bwMode="auto">
            <a:xfrm>
              <a:off x="528" y="3621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32787" name="Rectangle 16"/>
            <p:cNvSpPr>
              <a:spLocks noChangeArrowheads="1"/>
            </p:cNvSpPr>
            <p:nvPr/>
          </p:nvSpPr>
          <p:spPr bwMode="auto">
            <a:xfrm>
              <a:off x="528" y="3429"/>
              <a:ext cx="912" cy="1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Data</a:t>
              </a:r>
            </a:p>
          </p:txBody>
        </p:sp>
        <p:sp>
          <p:nvSpPr>
            <p:cNvPr id="32788" name="Text Box 70"/>
            <p:cNvSpPr txBox="1">
              <a:spLocks noChangeArrowheads="1"/>
            </p:cNvSpPr>
            <p:nvPr/>
          </p:nvSpPr>
          <p:spPr bwMode="auto">
            <a:xfrm>
              <a:off x="192" y="3648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" charset="0"/>
                </a:rPr>
                <a:t>08</a:t>
              </a:r>
            </a:p>
          </p:txBody>
        </p:sp>
        <p:sp>
          <p:nvSpPr>
            <p:cNvPr id="32789" name="Line 74"/>
            <p:cNvSpPr>
              <a:spLocks noChangeShapeType="1"/>
            </p:cNvSpPr>
            <p:nvPr/>
          </p:nvSpPr>
          <p:spPr bwMode="auto">
            <a:xfrm>
              <a:off x="960" y="110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04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5245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Constraints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332412"/>
          </a:xfrm>
        </p:spPr>
        <p:txBody>
          <a:bodyPr/>
          <a:lstStyle/>
          <a:p>
            <a:pPr marL="223838" indent="-223838" defTabSz="895350" eaLnBrk="1" hangingPunct="1">
              <a:defRPr/>
            </a:pPr>
            <a:r>
              <a:rPr lang="en-US" dirty="0" smtClean="0">
                <a:cs typeface="+mn-cs"/>
              </a:rPr>
              <a:t>Applications: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Can issue arbitrary sequence of allocation and free requests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Free requests must correspond to an allocated block</a:t>
            </a:r>
          </a:p>
          <a:p>
            <a:pPr marL="223838" indent="-223838" defTabSz="895350" eaLnBrk="1" hangingPunct="1">
              <a:defRPr/>
            </a:pPr>
            <a:r>
              <a:rPr lang="en-US" dirty="0" smtClean="0">
                <a:cs typeface="+mn-cs"/>
              </a:rPr>
              <a:t>Allocators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Can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control number or size of allocated blocks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Must respond immediately to all allocation requests</a:t>
            </a:r>
          </a:p>
          <a:p>
            <a:pPr marL="839788" lvl="2" indent="-165100" defTabSz="895350" eaLnBrk="1" hangingPunct="1">
              <a:defRPr/>
            </a:pPr>
            <a:r>
              <a:rPr lang="en-US" i="1" dirty="0" smtClean="0"/>
              <a:t>i.e</a:t>
            </a:r>
            <a:r>
              <a:rPr lang="en-US" dirty="0" smtClean="0"/>
              <a:t>., can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reorder or buffer requests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Must allocate blocks from free memory</a:t>
            </a:r>
          </a:p>
          <a:p>
            <a:pPr marL="839788" lvl="2" indent="-165100" defTabSz="895350" eaLnBrk="1" hangingPunct="1">
              <a:defRPr/>
            </a:pPr>
            <a:r>
              <a:rPr lang="en-US" i="1" dirty="0" smtClean="0"/>
              <a:t>i.e</a:t>
            </a:r>
            <a:r>
              <a:rPr lang="en-US" dirty="0" smtClean="0"/>
              <a:t>., can only place allocated blocks in free memory</a:t>
            </a:r>
          </a:p>
          <a:p>
            <a:pPr marL="560388" lvl="1" indent="-222250" defTabSz="895350" eaLnBrk="1" hangingPunct="1">
              <a:defRPr/>
            </a:pPr>
            <a:r>
              <a:rPr lang="en-US" dirty="0"/>
              <a:t>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move the allocated blocks once they are allocated</a:t>
            </a:r>
          </a:p>
          <a:p>
            <a:pPr marL="839788" lvl="2" indent="-165100" defTabSz="895350" eaLnBrk="1" hangingPunct="1">
              <a:defRPr/>
            </a:pPr>
            <a:r>
              <a:rPr lang="en-US" i="1" dirty="0"/>
              <a:t>i.e</a:t>
            </a:r>
            <a:r>
              <a:rPr lang="en-US" dirty="0"/>
              <a:t>., compaction is not allowed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Must align blocks so they satisfy all alignment requirements</a:t>
            </a:r>
          </a:p>
          <a:p>
            <a:pPr marL="839788" lvl="2" indent="-165100" defTabSz="895350" eaLnBrk="1" hangingPunct="1">
              <a:defRPr/>
            </a:pPr>
            <a:r>
              <a:rPr lang="en-US" dirty="0" smtClean="0"/>
              <a:t>8 byte alignment for GNU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charset="0"/>
              </a:rPr>
              <a:t>libc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) on Linux boxes</a:t>
            </a:r>
          </a:p>
          <a:p>
            <a:pPr marL="560388" lvl="1" indent="-222250" defTabSz="895350" eaLnBrk="1" hangingPunct="1">
              <a:defRPr/>
            </a:pPr>
            <a:r>
              <a:rPr lang="en-US" dirty="0" smtClean="0"/>
              <a:t>Can only manipulate and modify free memory</a:t>
            </a:r>
          </a:p>
        </p:txBody>
      </p:sp>
    </p:spTree>
    <p:extLst>
      <p:ext uri="{BB962C8B-B14F-4D97-AF65-F5344CB8AC3E}">
        <p14:creationId xmlns:p14="http://schemas.microsoft.com/office/powerpoint/2010/main" val="5303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5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7023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Assumptions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>
                <a:cs typeface="+mn-cs"/>
              </a:rPr>
              <a:t>Model the Heap memory as a sequence of words</a:t>
            </a:r>
          </a:p>
          <a:p>
            <a:pPr lvl="1" eaLnBrk="1" hangingPunct="1">
              <a:defRPr/>
            </a:pPr>
            <a:r>
              <a:rPr lang="en-US" dirty="0" smtClean="0"/>
              <a:t>Memory is word addressed (each word can hold a pointer)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969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1017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4065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7113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20161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23209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26257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29305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32353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35401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38449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41497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1" name="Rectangle 16"/>
          <p:cNvSpPr>
            <a:spLocks noChangeArrowheads="1"/>
          </p:cNvSpPr>
          <p:nvPr/>
        </p:nvSpPr>
        <p:spPr bwMode="auto">
          <a:xfrm>
            <a:off x="44545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2" name="Rectangle 17"/>
          <p:cNvSpPr>
            <a:spLocks noChangeArrowheads="1"/>
          </p:cNvSpPr>
          <p:nvPr/>
        </p:nvSpPr>
        <p:spPr bwMode="auto">
          <a:xfrm>
            <a:off x="47593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3" name="Rectangle 18"/>
          <p:cNvSpPr>
            <a:spLocks noChangeArrowheads="1"/>
          </p:cNvSpPr>
          <p:nvPr/>
        </p:nvSpPr>
        <p:spPr bwMode="auto">
          <a:xfrm>
            <a:off x="50641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4" name="Rectangle 19"/>
          <p:cNvSpPr>
            <a:spLocks noChangeArrowheads="1"/>
          </p:cNvSpPr>
          <p:nvPr/>
        </p:nvSpPr>
        <p:spPr bwMode="auto">
          <a:xfrm>
            <a:off x="5368925" y="25431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5" name="Rectangle 20"/>
          <p:cNvSpPr>
            <a:spLocks noChangeArrowheads="1"/>
          </p:cNvSpPr>
          <p:nvPr/>
        </p:nvSpPr>
        <p:spPr bwMode="auto">
          <a:xfrm>
            <a:off x="56737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6" name="Rectangle 21"/>
          <p:cNvSpPr>
            <a:spLocks noChangeArrowheads="1"/>
          </p:cNvSpPr>
          <p:nvPr/>
        </p:nvSpPr>
        <p:spPr bwMode="auto">
          <a:xfrm>
            <a:off x="59785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7" name="Rectangle 22"/>
          <p:cNvSpPr>
            <a:spLocks noChangeArrowheads="1"/>
          </p:cNvSpPr>
          <p:nvPr/>
        </p:nvSpPr>
        <p:spPr bwMode="auto">
          <a:xfrm>
            <a:off x="62833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8" name="Rectangle 23"/>
          <p:cNvSpPr>
            <a:spLocks noChangeArrowheads="1"/>
          </p:cNvSpPr>
          <p:nvPr/>
        </p:nvSpPr>
        <p:spPr bwMode="auto">
          <a:xfrm>
            <a:off x="6588125" y="25431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39" name="AutoShape 24"/>
          <p:cNvSpPr>
            <a:spLocks/>
          </p:cNvSpPr>
          <p:nvPr/>
        </p:nvSpPr>
        <p:spPr bwMode="auto">
          <a:xfrm rot="5400000">
            <a:off x="1292225" y="2428875"/>
            <a:ext cx="228600" cy="1219200"/>
          </a:xfrm>
          <a:prstGeom prst="rightBrace">
            <a:avLst>
              <a:gd name="adj1" fmla="val 44444"/>
              <a:gd name="adj2" fmla="val 4804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568325" y="3222625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Allocated block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(4 words)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3692525" y="3228975"/>
            <a:ext cx="120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Free block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(3 words)</a:t>
            </a:r>
          </a:p>
        </p:txBody>
      </p:sp>
      <p:sp>
        <p:nvSpPr>
          <p:cNvPr id="34842" name="AutoShape 27"/>
          <p:cNvSpPr>
            <a:spLocks/>
          </p:cNvSpPr>
          <p:nvPr/>
        </p:nvSpPr>
        <p:spPr bwMode="auto">
          <a:xfrm rot="5400000">
            <a:off x="4187825" y="2581275"/>
            <a:ext cx="228600" cy="914400"/>
          </a:xfrm>
          <a:prstGeom prst="rightBrace">
            <a:avLst>
              <a:gd name="adj1" fmla="val 33333"/>
              <a:gd name="adj2" fmla="val 4804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43" name="Rectangle 28"/>
          <p:cNvSpPr>
            <a:spLocks noChangeArrowheads="1"/>
          </p:cNvSpPr>
          <p:nvPr/>
        </p:nvSpPr>
        <p:spPr bwMode="auto">
          <a:xfrm>
            <a:off x="6054725" y="307657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44" name="Rectangle 29"/>
          <p:cNvSpPr>
            <a:spLocks noChangeArrowheads="1"/>
          </p:cNvSpPr>
          <p:nvPr/>
        </p:nvSpPr>
        <p:spPr bwMode="auto">
          <a:xfrm>
            <a:off x="6054725" y="345757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66"/>
              </a:solidFill>
            </a:endParaRPr>
          </a:p>
        </p:txBody>
      </p:sp>
      <p:sp>
        <p:nvSpPr>
          <p:cNvPr id="34845" name="Text Box 30"/>
          <p:cNvSpPr txBox="1">
            <a:spLocks noChangeArrowheads="1"/>
          </p:cNvSpPr>
          <p:nvPr/>
        </p:nvSpPr>
        <p:spPr bwMode="auto">
          <a:xfrm>
            <a:off x="6435725" y="307657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Free word</a:t>
            </a:r>
          </a:p>
        </p:txBody>
      </p:sp>
      <p:sp>
        <p:nvSpPr>
          <p:cNvPr id="34846" name="Text Box 31"/>
          <p:cNvSpPr txBox="1">
            <a:spLocks noChangeArrowheads="1"/>
          </p:cNvSpPr>
          <p:nvPr/>
        </p:nvSpPr>
        <p:spPr bwMode="auto">
          <a:xfrm>
            <a:off x="6435725" y="3457575"/>
            <a:ext cx="1641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>
                <a:solidFill>
                  <a:srgbClr val="000066"/>
                </a:solidFill>
              </a:rPr>
              <a:t>Allocated word</a:t>
            </a:r>
          </a:p>
        </p:txBody>
      </p:sp>
    </p:spTree>
    <p:extLst>
      <p:ext uri="{BB962C8B-B14F-4D97-AF65-F5344CB8AC3E}">
        <p14:creationId xmlns:p14="http://schemas.microsoft.com/office/powerpoint/2010/main" val="136881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6708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Performance Goals: Throughput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Given some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arbitrary sequence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malloc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free requests: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i="1" dirty="0">
                <a:latin typeface="Helvetica" charset="0"/>
                <a:ea typeface="ＭＳ Ｐゴシック" charset="0"/>
              </a:rPr>
              <a:t>, 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 err="1">
                <a:latin typeface="Helvetica" charset="0"/>
                <a:ea typeface="ＭＳ Ｐゴシック" charset="0"/>
              </a:rPr>
              <a:t>R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i="1" dirty="0">
                <a:latin typeface="Helvetica" charset="0"/>
                <a:ea typeface="ＭＳ Ｐゴシック" charset="0"/>
              </a:rPr>
              <a:t>, ... , 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n-1</a:t>
            </a:r>
          </a:p>
          <a:p>
            <a:pPr eaLnBrk="1" hangingPunct="1">
              <a:defRPr/>
            </a:pP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Want to maximize throughput and peak memory utilization.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These goals are often conflicting</a:t>
            </a:r>
          </a:p>
          <a:p>
            <a:pPr eaLnBrk="1" hangingPunct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Throughput: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Number of completed requests per unit time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Example:</a:t>
            </a:r>
          </a:p>
          <a:p>
            <a:pPr lvl="2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5,000 </a:t>
            </a:r>
            <a:r>
              <a:rPr lang="en-US" dirty="0" err="1">
                <a:latin typeface="Helvetica" charset="0"/>
                <a:ea typeface="ＭＳ Ｐゴシック" charset="0"/>
              </a:rPr>
              <a:t>malloc</a:t>
            </a:r>
            <a:r>
              <a:rPr lang="en-US" dirty="0">
                <a:latin typeface="Helvetica" charset="0"/>
                <a:ea typeface="ＭＳ Ｐゴシック" charset="0"/>
              </a:rPr>
              <a:t> calls and 5,000 free calls in 10 seconds </a:t>
            </a:r>
          </a:p>
          <a:p>
            <a:pPr lvl="2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Throughput is 1,000 operations/second.</a:t>
            </a:r>
          </a:p>
        </p:txBody>
      </p:sp>
    </p:spTree>
    <p:extLst>
      <p:ext uri="{BB962C8B-B14F-4D97-AF65-F5344CB8AC3E}">
        <p14:creationId xmlns:p14="http://schemas.microsoft.com/office/powerpoint/2010/main" val="66700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6858000" cy="10953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Performance Goals: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Peak Memory Utilization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76400"/>
            <a:ext cx="84709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Given some sequence of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malloc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free requests: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i="1" dirty="0">
                <a:latin typeface="Helvetica" charset="0"/>
                <a:ea typeface="ＭＳ Ｐゴシック" charset="0"/>
              </a:rPr>
              <a:t>, 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 err="1">
                <a:latin typeface="Helvetica" charset="0"/>
                <a:ea typeface="ＭＳ Ｐゴシック" charset="0"/>
              </a:rPr>
              <a:t>R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i="1" dirty="0">
                <a:latin typeface="Helvetica" charset="0"/>
                <a:ea typeface="ＭＳ Ｐゴシック" charset="0"/>
              </a:rPr>
              <a:t>, ... , R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n-1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Def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: Aggregate payload </a:t>
            </a: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 err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</a:rPr>
              <a:t>malloc</a:t>
            </a:r>
            <a:r>
              <a:rPr lang="en-US" dirty="0">
                <a:latin typeface="Courier New" charset="0"/>
                <a:ea typeface="ＭＳ Ｐゴシック" charset="0"/>
              </a:rPr>
              <a:t>(p)</a:t>
            </a:r>
            <a:r>
              <a:rPr lang="en-US" dirty="0">
                <a:latin typeface="Helvetica" charset="0"/>
                <a:ea typeface="ＭＳ Ｐゴシック" charset="0"/>
              </a:rPr>
              <a:t> results in a block with a </a:t>
            </a:r>
            <a:r>
              <a:rPr lang="en-US" i="1" dirty="0">
                <a:latin typeface="Helvetica" charset="0"/>
                <a:ea typeface="ＭＳ Ｐゴシック" charset="0"/>
              </a:rPr>
              <a:t>payload</a:t>
            </a:r>
            <a:r>
              <a:rPr lang="en-US" dirty="0">
                <a:latin typeface="Helvetica" charset="0"/>
                <a:ea typeface="ＭＳ Ｐゴシック" charset="0"/>
              </a:rPr>
              <a:t> of </a:t>
            </a:r>
            <a:r>
              <a:rPr lang="en-US" dirty="0">
                <a:latin typeface="Courier New" charset="0"/>
                <a:ea typeface="ＭＳ Ｐゴシック" charset="0"/>
              </a:rPr>
              <a:t>p</a:t>
            </a:r>
            <a:r>
              <a:rPr lang="en-US" dirty="0">
                <a:latin typeface="Helvetica" charset="0"/>
                <a:ea typeface="ＭＳ Ｐゴシック" charset="0"/>
              </a:rPr>
              <a:t> bytes..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After request </a:t>
            </a:r>
            <a:r>
              <a:rPr lang="en-US" i="1" dirty="0" err="1">
                <a:latin typeface="Helvetica" charset="0"/>
                <a:ea typeface="ＭＳ Ｐゴシック" charset="0"/>
              </a:rPr>
              <a:t>R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has completed, the </a:t>
            </a:r>
            <a:r>
              <a:rPr lang="en-US" i="1" dirty="0">
                <a:latin typeface="Helvetica" charset="0"/>
                <a:ea typeface="ＭＳ Ｐゴシック" charset="0"/>
              </a:rPr>
              <a:t>aggregate payload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is the sum of currently allocated payloads.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Def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: Current heap size is denoted by </a:t>
            </a: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H</a:t>
            </a:r>
            <a:r>
              <a:rPr lang="en-US" i="1" baseline="-25000" dirty="0" err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i="1" baseline="-25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Assume that </a:t>
            </a:r>
            <a:r>
              <a:rPr lang="en-US" i="1" dirty="0" err="1">
                <a:latin typeface="Helvetica" charset="0"/>
                <a:ea typeface="ＭＳ Ｐゴシック" charset="0"/>
              </a:rPr>
              <a:t>H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dirty="0">
                <a:latin typeface="Helvetica" charset="0"/>
                <a:ea typeface="ＭＳ Ｐゴシック" charset="0"/>
              </a:rPr>
              <a:t> is monotonically </a:t>
            </a:r>
            <a:r>
              <a:rPr lang="en-US" dirty="0" err="1">
                <a:latin typeface="Helvetica" charset="0"/>
                <a:ea typeface="ＭＳ Ｐゴシック" charset="0"/>
              </a:rPr>
              <a:t>nondecreasing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i="1" dirty="0" err="1">
                <a:latin typeface="Helvetica" charset="0"/>
                <a:ea typeface="ＭＳ Ｐゴシック" charset="0"/>
                <a:cs typeface="ＭＳ Ｐゴシック" charset="0"/>
              </a:rPr>
              <a:t>Def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: Peak memory utilization: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After </a:t>
            </a:r>
            <a:r>
              <a:rPr lang="en-US" i="1" dirty="0">
                <a:latin typeface="Helvetica" charset="0"/>
                <a:ea typeface="ＭＳ Ｐゴシック" charset="0"/>
              </a:rPr>
              <a:t>k</a:t>
            </a:r>
            <a:r>
              <a:rPr lang="en-US" dirty="0">
                <a:latin typeface="Helvetica" charset="0"/>
                <a:ea typeface="ＭＳ Ｐゴシック" charset="0"/>
              </a:rPr>
              <a:t> requests, </a:t>
            </a:r>
            <a:r>
              <a:rPr lang="en-US" i="1" dirty="0">
                <a:latin typeface="Helvetica" charset="0"/>
                <a:ea typeface="ＭＳ Ｐゴシック" charset="0"/>
              </a:rPr>
              <a:t>peak memory utilization</a:t>
            </a:r>
            <a:r>
              <a:rPr lang="en-US" dirty="0">
                <a:latin typeface="Helvetica" charset="0"/>
                <a:ea typeface="ＭＳ Ｐゴシック" charset="0"/>
              </a:rPr>
              <a:t> is:</a:t>
            </a:r>
          </a:p>
          <a:p>
            <a:pPr lvl="2" eaLnBrk="1" hangingPunct="1">
              <a:lnSpc>
                <a:spcPct val="97000"/>
              </a:lnSpc>
              <a:defRPr/>
            </a:pPr>
            <a:r>
              <a:rPr lang="en-US" i="1" dirty="0" err="1">
                <a:latin typeface="Helvetica" charset="0"/>
                <a:ea typeface="ＭＳ Ｐゴシック" charset="0"/>
              </a:rPr>
              <a:t>U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i="1" dirty="0">
                <a:latin typeface="Helvetica" charset="0"/>
                <a:ea typeface="ＭＳ Ｐゴシック" charset="0"/>
              </a:rPr>
              <a:t> = ( max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i&lt;k</a:t>
            </a:r>
            <a:r>
              <a:rPr lang="en-US" i="1" dirty="0">
                <a:latin typeface="Helvetica" charset="0"/>
                <a:ea typeface="ＭＳ Ｐゴシック" charset="0"/>
              </a:rPr>
              <a:t> 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)  /  </a:t>
            </a:r>
            <a:r>
              <a:rPr lang="en-US" i="1" dirty="0" err="1">
                <a:latin typeface="Helvetica" charset="0"/>
                <a:ea typeface="ＭＳ Ｐゴシック" charset="0"/>
              </a:rPr>
              <a:t>H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k</a:t>
            </a:r>
            <a:endParaRPr lang="en-US" i="1" baseline="-250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1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4963"/>
            <a:ext cx="84836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Fragmentation Problem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6110287" cy="1981200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defRPr/>
            </a:pPr>
            <a:r>
              <a:rPr lang="en-US" sz="2000" dirty="0" smtClean="0"/>
              <a:t>Virtual addresses allow programs to be placed anywhere in main memory</a:t>
            </a:r>
          </a:p>
          <a:p>
            <a:pPr marL="560388" lvl="1" indent="-222250" defTabSz="895350" eaLnBrk="1" hangingPunct="1">
              <a:buClr>
                <a:srgbClr val="660033"/>
              </a:buClr>
              <a:defRPr/>
            </a:pPr>
            <a:r>
              <a:rPr lang="en-US" sz="1800" dirty="0" smtClean="0">
                <a:solidFill>
                  <a:srgbClr val="000066"/>
                </a:solidFill>
                <a:ea typeface="ＭＳ Ｐゴシック" charset="0"/>
              </a:rPr>
              <a:t>P1, P2, and P3 are placed contiguously, with some remaining unallocated memory</a:t>
            </a:r>
            <a:endParaRPr lang="en-US" dirty="0" smtClean="0"/>
          </a:p>
          <a:p>
            <a:pPr marL="223838" indent="-223838" defTabSz="895350" eaLnBrk="1" hangingPunct="1">
              <a:buFont typeface="Wingdings" charset="0"/>
              <a:buNone/>
              <a:defRPr/>
            </a:pPr>
            <a:r>
              <a:rPr lang="en-US" sz="2000" dirty="0" smtClean="0"/>
              <a:t>But over time, main memory becomes fragmented as processes finish</a:t>
            </a:r>
            <a:endParaRPr lang="en-US" sz="2000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162800" y="1143000"/>
            <a:ext cx="1600200" cy="5029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758113" y="685800"/>
            <a:ext cx="454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smtClean="0">
                <a:solidFill>
                  <a:srgbClr val="000000"/>
                </a:solidFill>
              </a:rPr>
              <a:t>RAM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7162800" y="41148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7162800" y="44958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812088" y="1676400"/>
            <a:ext cx="338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smtClean="0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7812088" y="4114800"/>
            <a:ext cx="122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812088" y="4953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smtClean="0">
                <a:solidFill>
                  <a:srgbClr val="000000"/>
                </a:solidFill>
              </a:rPr>
              <a:t>P3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7162800" y="5715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19" descr="Light upward diagonal"/>
          <p:cNvSpPr>
            <a:spLocks noChangeArrowheads="1"/>
          </p:cNvSpPr>
          <p:nvPr/>
        </p:nvSpPr>
        <p:spPr bwMode="auto">
          <a:xfrm>
            <a:off x="7162800" y="2514600"/>
            <a:ext cx="1600200" cy="8382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</a:rPr>
              <a:t>unallocated</a:t>
            </a:r>
          </a:p>
        </p:txBody>
      </p:sp>
      <p:sp>
        <p:nvSpPr>
          <p:cNvPr id="28" name="Rectangle 20" descr="Light upward diagonal"/>
          <p:cNvSpPr>
            <a:spLocks noChangeArrowheads="1"/>
          </p:cNvSpPr>
          <p:nvPr/>
        </p:nvSpPr>
        <p:spPr bwMode="auto">
          <a:xfrm>
            <a:off x="7162800" y="4114800"/>
            <a:ext cx="1600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</a:rPr>
              <a:t>unallocated</a:t>
            </a:r>
          </a:p>
        </p:txBody>
      </p:sp>
      <p:sp>
        <p:nvSpPr>
          <p:cNvPr id="29" name="Rectangle 21" descr="Light upward diagonal"/>
          <p:cNvSpPr>
            <a:spLocks noChangeArrowheads="1"/>
          </p:cNvSpPr>
          <p:nvPr/>
        </p:nvSpPr>
        <p:spPr bwMode="auto">
          <a:xfrm>
            <a:off x="7162800" y="5486400"/>
            <a:ext cx="1600200" cy="685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</a:rPr>
              <a:t>unallocated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3200400"/>
            <a:ext cx="1600200" cy="1143000"/>
            <a:chOff x="4876800" y="3124200"/>
            <a:chExt cx="1600200" cy="114300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876800" y="3124200"/>
              <a:ext cx="1600200" cy="11430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5481638" y="3505200"/>
              <a:ext cx="466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P4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04800" y="3200400"/>
            <a:ext cx="457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 defTabSz="8953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560388" indent="-222250" defTabSz="8953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defTabSz="895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defTabSz="895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defTabSz="895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defTabSz="895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1800"/>
              <a:t>P2 finishes, and its memory is deallocated</a:t>
            </a:r>
          </a:p>
        </p:txBody>
      </p:sp>
      <p:grpSp>
        <p:nvGrpSpPr>
          <p:cNvPr id="16400" name="Group 36"/>
          <p:cNvGrpSpPr>
            <a:grpSpLocks/>
          </p:cNvGrpSpPr>
          <p:nvPr/>
        </p:nvGrpSpPr>
        <p:grpSpPr bwMode="auto">
          <a:xfrm>
            <a:off x="7162800" y="2514600"/>
            <a:ext cx="1600200" cy="838200"/>
            <a:chOff x="4876800" y="3124202"/>
            <a:chExt cx="1600200" cy="1143000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4876800" y="3124202"/>
              <a:ext cx="1600200" cy="11430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476875" y="3470566"/>
              <a:ext cx="466725" cy="69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P1</a:t>
              </a:r>
            </a:p>
          </p:txBody>
        </p:sp>
      </p:grpSp>
      <p:grpSp>
        <p:nvGrpSpPr>
          <p:cNvPr id="16401" name="Group 42"/>
          <p:cNvGrpSpPr>
            <a:grpSpLocks/>
          </p:cNvGrpSpPr>
          <p:nvPr/>
        </p:nvGrpSpPr>
        <p:grpSpPr bwMode="auto">
          <a:xfrm>
            <a:off x="7162800" y="3352800"/>
            <a:ext cx="1600200" cy="762000"/>
            <a:chOff x="4876800" y="3124200"/>
            <a:chExt cx="1600200" cy="114300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876800" y="3124200"/>
              <a:ext cx="1600200" cy="11430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481638" y="3505200"/>
              <a:ext cx="466725" cy="55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P2</a:t>
              </a:r>
            </a:p>
          </p:txBody>
        </p:sp>
      </p:grpSp>
      <p:grpSp>
        <p:nvGrpSpPr>
          <p:cNvPr id="16402" name="Group 39"/>
          <p:cNvGrpSpPr>
            <a:grpSpLocks/>
          </p:cNvGrpSpPr>
          <p:nvPr/>
        </p:nvGrpSpPr>
        <p:grpSpPr bwMode="auto">
          <a:xfrm>
            <a:off x="7162800" y="4114800"/>
            <a:ext cx="1600200" cy="1371600"/>
            <a:chOff x="4876800" y="3124200"/>
            <a:chExt cx="1600200" cy="114300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4876800" y="3124200"/>
              <a:ext cx="1600200" cy="11430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5481638" y="3505200"/>
              <a:ext cx="466725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</a:rPr>
                <a:t>P3</a:t>
              </a:r>
            </a:p>
          </p:txBody>
        </p:sp>
      </p:grpSp>
      <p:sp>
        <p:nvSpPr>
          <p:cNvPr id="46" name="Rectangle 21" descr="Light upward diagonal"/>
          <p:cNvSpPr>
            <a:spLocks noChangeArrowheads="1"/>
          </p:cNvSpPr>
          <p:nvPr/>
        </p:nvSpPr>
        <p:spPr bwMode="auto">
          <a:xfrm>
            <a:off x="7162800" y="3352800"/>
            <a:ext cx="1600200" cy="762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ysClr val="windowText" lastClr="000000"/>
                </a:solidFill>
              </a:rPr>
              <a:t>unallocated</a:t>
            </a:r>
          </a:p>
        </p:txBody>
      </p:sp>
      <p:grpSp>
        <p:nvGrpSpPr>
          <p:cNvPr id="551942" name="Group 551941"/>
          <p:cNvGrpSpPr>
            <a:grpSpLocks/>
          </p:cNvGrpSpPr>
          <p:nvPr/>
        </p:nvGrpSpPr>
        <p:grpSpPr bwMode="auto">
          <a:xfrm>
            <a:off x="5957888" y="3352800"/>
            <a:ext cx="1052512" cy="2438400"/>
            <a:chOff x="5957421" y="3352800"/>
            <a:chExt cx="1052979" cy="2438400"/>
          </a:xfrm>
        </p:grpSpPr>
        <p:cxnSp>
          <p:nvCxnSpPr>
            <p:cNvPr id="551936" name="Straight Arrow Connector 551935"/>
            <p:cNvCxnSpPr/>
            <p:nvPr/>
          </p:nvCxnSpPr>
          <p:spPr bwMode="auto">
            <a:xfrm>
              <a:off x="6019360" y="3733800"/>
              <a:ext cx="991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6019360" y="3733800"/>
              <a:ext cx="991040" cy="20574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08" name="TextBox 551940"/>
            <p:cNvSpPr txBox="1">
              <a:spLocks noChangeArrowheads="1"/>
            </p:cNvSpPr>
            <p:nvPr/>
          </p:nvSpPr>
          <p:spPr bwMode="auto">
            <a:xfrm>
              <a:off x="5957421" y="3352800"/>
              <a:ext cx="67197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/>
                <a:t>split</a:t>
              </a:r>
            </a:p>
          </p:txBody>
        </p: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04800" y="3765550"/>
            <a:ext cx="4572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1998663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4558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130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3702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27463" indent="-168275" algn="l" rtl="0" fontAlgn="base">
              <a:spcBef>
                <a:spcPct val="20000"/>
              </a:spcBef>
              <a:spcAft>
                <a:spcPct val="0"/>
              </a:spcAft>
              <a:buChar char="o"/>
              <a:defRPr sz="1600" b="1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560388" lvl="1" indent="-222250" defTabSz="895350" eaLnBrk="1" hangingPunct="1">
              <a:defRPr/>
            </a:pPr>
            <a:r>
              <a:rPr lang="en-US" sz="1800" dirty="0" smtClean="0">
                <a:ea typeface="ＭＳ Ｐゴシック" charset="0"/>
              </a:rPr>
              <a:t>P4 can’t fit into any of the unallocated regions</a:t>
            </a:r>
          </a:p>
          <a:p>
            <a:pPr marL="223838" indent="-223838" defTabSz="895350" eaLnBrk="1" hangingPunct="1">
              <a:buFont typeface="Wingdings" charset="0"/>
              <a:buNone/>
              <a:defRPr/>
            </a:pPr>
            <a:r>
              <a:rPr lang="en-US" sz="2000" dirty="0" smtClean="0"/>
              <a:t>Better approach:</a:t>
            </a:r>
          </a:p>
          <a:p>
            <a:pPr marL="560388" lvl="1" indent="-222250" defTabSz="895350" eaLnBrk="1" hangingPunct="1">
              <a:defRPr/>
            </a:pPr>
            <a:r>
              <a:rPr lang="en-US" sz="1800" dirty="0" smtClean="0">
                <a:ea typeface="ＭＳ Ｐゴシック" charset="0"/>
              </a:rPr>
              <a:t>Split P4 into pieces, and fit them each into the unallocated regions of memory</a:t>
            </a:r>
          </a:p>
          <a:p>
            <a:pPr marL="560388" lvl="1" indent="-222250" defTabSz="895350" eaLnBrk="1" hangingPunct="1">
              <a:defRPr/>
            </a:pPr>
            <a:r>
              <a:rPr lang="en-US" sz="1800" dirty="0" smtClean="0">
                <a:ea typeface="ＭＳ Ｐゴシック" charset="0"/>
              </a:rPr>
              <a:t>Advantage: memory is used more efficiently, and more processes can run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  <p:bldP spid="35" grpId="0" build="p"/>
      <p:bldP spid="46" grpId="0" animBg="1"/>
      <p:bldP spid="5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56388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Dividing the Address Space into Pages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5029200" cy="4919663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</a:rPr>
              <a:t>Divide the Address Space into Fixed-size </a:t>
            </a:r>
            <a:r>
              <a:rPr lang="en-US" dirty="0">
                <a:solidFill>
                  <a:srgbClr val="FF1A1A"/>
                </a:solidFill>
                <a:latin typeface="Helvetica" charset="0"/>
              </a:rPr>
              <a:t>Pages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Can </a:t>
            </a:r>
            <a:r>
              <a:rPr lang="en-US" dirty="0">
                <a:latin typeface="Helvetica" charset="0"/>
                <a:ea typeface="ＭＳ Ｐゴシック" charset="0"/>
              </a:rPr>
              <a:t>put pages anywhere in physical memory – don't need contiguous space in physical memory to layout entire virtual address space of each </a:t>
            </a:r>
            <a:r>
              <a:rPr lang="en-US" dirty="0" smtClean="0">
                <a:latin typeface="Helvetica" charset="0"/>
                <a:ea typeface="ＭＳ Ｐゴシック" charset="0"/>
              </a:rPr>
              <a:t>process</a:t>
            </a:r>
          </a:p>
          <a:p>
            <a:pPr lvl="1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Solves fragmentation problem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955675" lvl="1" indent="-457200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Typical page size is 4 KB – depends on OS</a:t>
            </a:r>
          </a:p>
          <a:p>
            <a:pPr marL="955675" lvl="1" indent="-457200" eaLnBrk="1" hangingPunct="1">
              <a:defRPr/>
            </a:pPr>
            <a:r>
              <a:rPr lang="en-US" altLang="ja-JP" dirty="0">
                <a:latin typeface="Helvetica" charset="0"/>
                <a:ea typeface="ＭＳ Ｐゴシック" charset="0"/>
              </a:rPr>
              <a:t>virtual page #</a:t>
            </a: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</a:rPr>
              <a:t>   = </a:t>
            </a:r>
            <a:r>
              <a:rPr lang="en-US" altLang="ja-JP" dirty="0">
                <a:latin typeface="Helvetica" charset="0"/>
                <a:ea typeface="ＭＳ Ｐゴシック" charset="0"/>
              </a:rPr>
              <a:t>virtual address/</a:t>
            </a:r>
            <a:r>
              <a:rPr lang="en-US" altLang="ja-JP" dirty="0" err="1">
                <a:latin typeface="Helvetica" charset="0"/>
                <a:ea typeface="ＭＳ Ｐゴシック" charset="0"/>
              </a:rPr>
              <a:t>sizeof</a:t>
            </a:r>
            <a:r>
              <a:rPr lang="en-US" altLang="ja-JP" dirty="0">
                <a:latin typeface="Helvetica" charset="0"/>
                <a:ea typeface="ＭＳ Ｐゴシック" charset="0"/>
              </a:rPr>
              <a:t>(page) </a:t>
            </a:r>
            <a:endParaRPr lang="en-US" altLang="ja-JP" dirty="0" smtClean="0">
              <a:latin typeface="Helvetica" charset="0"/>
              <a:ea typeface="ＭＳ Ｐゴシック" charset="0"/>
            </a:endParaRP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altLang="ja-JP" dirty="0">
                <a:latin typeface="Helvetic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  = </a:t>
            </a:r>
            <a:r>
              <a:rPr lang="en-US" altLang="ja-JP" dirty="0">
                <a:latin typeface="Helvetica" charset="0"/>
                <a:ea typeface="ＭＳ Ｐゴシック" charset="0"/>
              </a:rPr>
              <a:t>the most significant bits of the virtual 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address!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endParaRPr lang="en-US" sz="1800" dirty="0">
              <a:latin typeface="Helvetica" charset="0"/>
              <a:ea typeface="ＭＳ Ｐゴシック" charset="0"/>
            </a:endParaRPr>
          </a:p>
          <a:p>
            <a:pPr marL="955675" lvl="1" indent="-457200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61309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0" y="381000"/>
            <a:ext cx="8382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VMAX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5350" y="5867400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Code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88150" y="5410200"/>
            <a:ext cx="1676400" cy="1219200"/>
          </a:xfrm>
          <a:prstGeom prst="rect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7100" y="3886200"/>
            <a:ext cx="6731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Data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88150" y="2971800"/>
            <a:ext cx="1676400" cy="2438400"/>
          </a:xfrm>
          <a:prstGeom prst="rect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88150" y="533400"/>
            <a:ext cx="1676400" cy="2438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2988" y="1295400"/>
            <a:ext cx="376237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5350" y="2473325"/>
            <a:ext cx="7366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Heap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64400" y="644525"/>
            <a:ext cx="762000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Stack</a:t>
            </a:r>
          </a:p>
        </p:txBody>
      </p:sp>
      <p:cxnSp>
        <p:nvCxnSpPr>
          <p:cNvPr id="17421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7581901" y="2132012"/>
            <a:ext cx="6096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16"/>
          <p:cNvCxnSpPr>
            <a:cxnSpLocks noChangeShapeType="1"/>
          </p:cNvCxnSpPr>
          <p:nvPr/>
        </p:nvCxnSpPr>
        <p:spPr bwMode="auto">
          <a:xfrm rot="5400000">
            <a:off x="7162801" y="1255712"/>
            <a:ext cx="5334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6781800" y="6019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88150" y="5410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88150" y="4800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88150" y="4191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88150" y="3581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8150" y="29718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88150" y="23622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88150" y="17526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88150" y="11430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88150" y="533400"/>
            <a:ext cx="1676400" cy="60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latin typeface="Helvetica" pitchFamily="-111" charset="0"/>
              <a:ea typeface="+mn-ea"/>
              <a:cs typeface="+mn-cs"/>
            </a:endParaRPr>
          </a:p>
        </p:txBody>
      </p:sp>
      <p:sp>
        <p:nvSpPr>
          <p:cNvPr id="17433" name="Left Brace 29"/>
          <p:cNvSpPr>
            <a:spLocks/>
          </p:cNvSpPr>
          <p:nvPr/>
        </p:nvSpPr>
        <p:spPr bwMode="auto">
          <a:xfrm>
            <a:off x="6346825" y="1752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eft Brace 31"/>
          <p:cNvSpPr>
            <a:spLocks/>
          </p:cNvSpPr>
          <p:nvPr/>
        </p:nvSpPr>
        <p:spPr bwMode="auto">
          <a:xfrm>
            <a:off x="6330950" y="2362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eft Brace 32"/>
          <p:cNvSpPr>
            <a:spLocks/>
          </p:cNvSpPr>
          <p:nvPr/>
        </p:nvSpPr>
        <p:spPr bwMode="auto">
          <a:xfrm>
            <a:off x="6330950" y="2971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eft Brace 33"/>
          <p:cNvSpPr>
            <a:spLocks/>
          </p:cNvSpPr>
          <p:nvPr/>
        </p:nvSpPr>
        <p:spPr bwMode="auto">
          <a:xfrm>
            <a:off x="6330950" y="3581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eft Brace 34"/>
          <p:cNvSpPr>
            <a:spLocks/>
          </p:cNvSpPr>
          <p:nvPr/>
        </p:nvSpPr>
        <p:spPr bwMode="auto">
          <a:xfrm>
            <a:off x="6330950" y="4191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eft Brace 35"/>
          <p:cNvSpPr>
            <a:spLocks/>
          </p:cNvSpPr>
          <p:nvPr/>
        </p:nvSpPr>
        <p:spPr bwMode="auto">
          <a:xfrm>
            <a:off x="6330950" y="48006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eft Brace 36"/>
          <p:cNvSpPr>
            <a:spLocks/>
          </p:cNvSpPr>
          <p:nvPr/>
        </p:nvSpPr>
        <p:spPr bwMode="auto">
          <a:xfrm>
            <a:off x="6330950" y="54102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eft Brace 37"/>
          <p:cNvSpPr>
            <a:spLocks/>
          </p:cNvSpPr>
          <p:nvPr/>
        </p:nvSpPr>
        <p:spPr bwMode="auto">
          <a:xfrm>
            <a:off x="6330950" y="60198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eft Brace 38"/>
          <p:cNvSpPr>
            <a:spLocks/>
          </p:cNvSpPr>
          <p:nvPr/>
        </p:nvSpPr>
        <p:spPr bwMode="auto">
          <a:xfrm>
            <a:off x="6346825" y="5334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eft Brace 39"/>
          <p:cNvSpPr>
            <a:spLocks/>
          </p:cNvSpPr>
          <p:nvPr/>
        </p:nvSpPr>
        <p:spPr bwMode="auto">
          <a:xfrm>
            <a:off x="6330950" y="1143000"/>
            <a:ext cx="3048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10600" y="6324600"/>
            <a:ext cx="31273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86400" y="55626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49117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6400" y="43434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36925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31242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6400" y="24733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19050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6400" y="1254125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0" y="685800"/>
            <a:ext cx="890588" cy="346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>
                <a:solidFill>
                  <a:srgbClr val="000066"/>
                </a:solidFill>
                <a:latin typeface="Helvetica" pitchFamily="-1" charset="0"/>
                <a:ea typeface="+mn-ea"/>
                <a:cs typeface="+mn-cs"/>
              </a:rPr>
              <a:t>page 9</a:t>
            </a:r>
          </a:p>
        </p:txBody>
      </p:sp>
      <p:sp>
        <p:nvSpPr>
          <p:cNvPr id="17453" name="TextBox 54"/>
          <p:cNvSpPr txBox="1">
            <a:spLocks noChangeArrowheads="1"/>
          </p:cNvSpPr>
          <p:nvPr/>
        </p:nvSpPr>
        <p:spPr bwMode="auto">
          <a:xfrm>
            <a:off x="6172200" y="76200"/>
            <a:ext cx="26225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Virtual Address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bldLvl="2"/>
    </p:bld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38004</TotalTime>
  <Pages>35</Pages>
  <Words>6929</Words>
  <Application>Microsoft Macintosh PowerPoint</Application>
  <PresentationFormat>Letter Paper (8.5x11 in)</PresentationFormat>
  <Paragraphs>2028</Paragraphs>
  <Slides>78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Helvetica</vt:lpstr>
      <vt:lpstr>ＭＳ Ｐゴシック</vt:lpstr>
      <vt:lpstr>Arial</vt:lpstr>
      <vt:lpstr>Wingdings</vt:lpstr>
      <vt:lpstr>Century Gothic</vt:lpstr>
      <vt:lpstr>Times New Roman</vt:lpstr>
      <vt:lpstr>Times</vt:lpstr>
      <vt:lpstr>Courier</vt:lpstr>
      <vt:lpstr>Courier New</vt:lpstr>
      <vt:lpstr>Calibri</vt:lpstr>
      <vt:lpstr>Symbol</vt:lpstr>
      <vt:lpstr>class02</vt:lpstr>
      <vt:lpstr>class6-wrapup</vt:lpstr>
      <vt:lpstr>1_class02</vt:lpstr>
      <vt:lpstr>2_class02</vt:lpstr>
      <vt:lpstr>Chapter 9: Virtual Memory &amp; Heap Management</vt:lpstr>
      <vt:lpstr>Announcements</vt:lpstr>
      <vt:lpstr>Chapter Mapping</vt:lpstr>
      <vt:lpstr>Motivations for Virtual Memory</vt:lpstr>
      <vt:lpstr>Virtual Addresses</vt:lpstr>
      <vt:lpstr>MMU Translates Virtual Addresses to Physical Addresses</vt:lpstr>
      <vt:lpstr>MMU: Virtual -&gt; Physical Address Translation</vt:lpstr>
      <vt:lpstr>Fragmentation Problem</vt:lpstr>
      <vt:lpstr>Dividing the Address Space into Pages</vt:lpstr>
      <vt:lpstr>Page Tables</vt:lpstr>
      <vt:lpstr>Page Tables</vt:lpstr>
      <vt:lpstr>Address Translation: Page Tables</vt:lpstr>
      <vt:lpstr>VM Address Translation</vt:lpstr>
      <vt:lpstr>Address Translation With a Page Table</vt:lpstr>
      <vt:lpstr>Keep only a subset of pages in memory = Demand Paging</vt:lpstr>
      <vt:lpstr>Page Hit</vt:lpstr>
      <vt:lpstr>Page Miss</vt:lpstr>
      <vt:lpstr>Handling Page Fault</vt:lpstr>
      <vt:lpstr>Handling Page Fault</vt:lpstr>
      <vt:lpstr>Handling Page Fault</vt:lpstr>
      <vt:lpstr>Handling Page Fault</vt:lpstr>
      <vt:lpstr>Handling Page Fault</vt:lpstr>
      <vt:lpstr>Advantages of Page-based Virtual Memory (so far)</vt:lpstr>
      <vt:lpstr>More Advantages of Page-based Virtual Memory</vt:lpstr>
      <vt:lpstr>Integrating Virtual Memory and Cache</vt:lpstr>
      <vt:lpstr>Speeding up Translation with a TLB</vt:lpstr>
      <vt:lpstr>Address Translation with a TLB</vt:lpstr>
      <vt:lpstr>TLB Hit</vt:lpstr>
      <vt:lpstr>TLB Miss</vt:lpstr>
      <vt:lpstr>Simple Memory System Example</vt:lpstr>
      <vt:lpstr>Simple Memory System Page Table</vt:lpstr>
      <vt:lpstr>Simple Memory System TLB</vt:lpstr>
      <vt:lpstr>Simple Memory System Cache</vt:lpstr>
      <vt:lpstr>Address Translation Example #1</vt:lpstr>
      <vt:lpstr>Address Translation Example #2</vt:lpstr>
      <vt:lpstr>Address Translation Example #3</vt:lpstr>
      <vt:lpstr>Cache Hit Combinations</vt:lpstr>
      <vt:lpstr>Dynamic Memory Allocation</vt:lpstr>
      <vt:lpstr>Example: Linux Address Space</vt:lpstr>
      <vt:lpstr>Heap Allocation Example</vt:lpstr>
      <vt:lpstr>Dynamic Memory Allocation</vt:lpstr>
      <vt:lpstr>Process Memory Image</vt:lpstr>
      <vt:lpstr>Malloc Package</vt:lpstr>
      <vt:lpstr>Malloc Example</vt:lpstr>
      <vt:lpstr>Allocation Examples</vt:lpstr>
      <vt:lpstr>External Fragmentation</vt:lpstr>
      <vt:lpstr>Internal Fragmentation</vt:lpstr>
      <vt:lpstr>Goals of Good malloc/free </vt:lpstr>
      <vt:lpstr>Implementation Issues</vt:lpstr>
      <vt:lpstr>Knowing How Much to Free</vt:lpstr>
      <vt:lpstr>Keeping Track of Free Blocks</vt:lpstr>
      <vt:lpstr>Supplementary Slides</vt:lpstr>
      <vt:lpstr>Integrate lectures 22 – 24 on virtual memory from 3rd ed slides</vt:lpstr>
      <vt:lpstr>Memory Protection</vt:lpstr>
      <vt:lpstr>Motivations for Virtual Memory</vt:lpstr>
      <vt:lpstr>Motivations for Virtual Memory (2)</vt:lpstr>
      <vt:lpstr>Motivation #1: DRAM a “Cache” for Disk</vt:lpstr>
      <vt:lpstr>Memory Hierarchy: Core 2 Duo</vt:lpstr>
      <vt:lpstr>DRAM vs. SRAM as a “Cache”</vt:lpstr>
      <vt:lpstr>Impact of Properties on Design</vt:lpstr>
      <vt:lpstr>Page Tables</vt:lpstr>
      <vt:lpstr>VM Address Translation</vt:lpstr>
      <vt:lpstr>Page Table Operation</vt:lpstr>
      <vt:lpstr>Demand Paging uses Main Memory as a Cache for Disk</vt:lpstr>
      <vt:lpstr>Why does Caching Pages work?  Locality</vt:lpstr>
      <vt:lpstr>Main Memory as a Cache for Disk</vt:lpstr>
      <vt:lpstr>Page Table Operation with Demand Paging</vt:lpstr>
      <vt:lpstr>Page Table Operation</vt:lpstr>
      <vt:lpstr>Contrast: Macintosh Memory Model</vt:lpstr>
      <vt:lpstr>Macintosh Memory Management</vt:lpstr>
      <vt:lpstr>Mac vs. VM-Based Memory Mgmt</vt:lpstr>
      <vt:lpstr>Modern O/S</vt:lpstr>
      <vt:lpstr>Linux Memory Layout</vt:lpstr>
      <vt:lpstr>Linux Memory Allocation</vt:lpstr>
      <vt:lpstr>Constraints</vt:lpstr>
      <vt:lpstr>Assumptions</vt:lpstr>
      <vt:lpstr>Performance Goals: Throughput</vt:lpstr>
      <vt:lpstr>Performance Goals:  Peak Memory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subject/>
  <dc:creator>Randal E. Bryant &amp; David R. O'Hallaron</dc:creator>
  <cp:keywords/>
  <dc:description/>
  <cp:lastModifiedBy>Richard Han</cp:lastModifiedBy>
  <cp:revision>422</cp:revision>
  <cp:lastPrinted>1998-08-31T18:34:23Z</cp:lastPrinted>
  <dcterms:created xsi:type="dcterms:W3CDTF">2012-11-29T05:31:49Z</dcterms:created>
  <dcterms:modified xsi:type="dcterms:W3CDTF">2017-12-06T20:04:58Z</dcterms:modified>
</cp:coreProperties>
</file>